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N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096D7-323D-41AF-89E5-5612FB96CCD2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E79E1-9BF0-4748-BE1F-503EC3C305E4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271880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B370C-A07E-4210-A10D-192934C2DFDF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D91C-982D-4F11-9AA9-4B0EAE768976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189985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9407A-AE92-4EA2-97A1-2B923B90B155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70BC3-9FA6-4293-97E2-7FB467F90830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171783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017-B177-478D-BBF4-10803042F47C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A724B-FAA7-4339-A5B7-354CCA2AE609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90316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90E9C-4558-4078-BA8C-D70B8DBADFC2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5797C-4C0D-42A2-9DDE-1287ED187653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295369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5E2A1-8E63-42B4-89B2-7F384F8D0C0E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C0A90-14B0-4F99-9284-DAF47DF3705A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177493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CD624-8103-4884-B6AB-CC095FB4C342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83AAD-1035-4CE9-8DBB-D365CC35FF26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390003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841B9-3775-49A0-ABFB-86913DA276C4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25B35-624B-4BC7-8582-FC7AECBE18AD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228611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1471B-1241-467B-915F-9CBD2FCB1C58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9F876-E615-429F-907D-E960F5ABBFDD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327302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B1CE9-1EDD-461B-89C4-99C8FF4A89F3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50018-631A-461D-9075-1B61007A66A1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386274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NI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13219-C630-40A1-B2E2-BBE485A69641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85744-8D8B-48CB-9875-BE2072BE40F2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386176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título del patrón</a:t>
            </a:r>
            <a:endParaRPr lang="es-NI" altLang="es-U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texto del patrón</a:t>
            </a:r>
          </a:p>
          <a:p>
            <a:pPr lvl="1"/>
            <a:r>
              <a:rPr lang="es-ES" altLang="es-US" smtClean="0"/>
              <a:t>Segundo nivel</a:t>
            </a:r>
          </a:p>
          <a:p>
            <a:pPr lvl="2"/>
            <a:r>
              <a:rPr lang="es-ES" altLang="es-US" smtClean="0"/>
              <a:t>Tercer nivel</a:t>
            </a:r>
          </a:p>
          <a:p>
            <a:pPr lvl="3"/>
            <a:r>
              <a:rPr lang="es-ES" altLang="es-US" smtClean="0"/>
              <a:t>Cuarto nivel</a:t>
            </a:r>
          </a:p>
          <a:p>
            <a:pPr lvl="4"/>
            <a:r>
              <a:rPr lang="es-ES" altLang="es-US" smtClean="0"/>
              <a:t>Quinto nivel</a:t>
            </a:r>
            <a:endParaRPr lang="es-NI" altLang="es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545797-58E1-4489-8206-06FA99886850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6CE510D-2F79-4C67-8FDF-D40C4C1E6A3A}" type="slidenum">
              <a:rPr lang="es-NI" altLang="es-US"/>
              <a:pPr/>
              <a:t>‹Nº›</a:t>
            </a:fld>
            <a:endParaRPr lang="es-NI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NI" altLang="es-US" sz="3200" smtClean="0"/>
              <a:t>Ampliación de los derechos y los desafíos para los pueblos indígenas y Afrodescendientes en la Costa Atlántica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NI" dirty="0" smtClean="0"/>
          </a:p>
          <a:p>
            <a:pPr fontAlgn="auto">
              <a:spcAft>
                <a:spcPts val="0"/>
              </a:spcAft>
              <a:defRPr/>
            </a:pPr>
            <a:r>
              <a:rPr lang="es-NI" dirty="0" smtClean="0"/>
              <a:t>CADPI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altLang="es-US" smtClean="0"/>
              <a:t>Retos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s-NI" dirty="0" smtClean="0"/>
              <a:t>Concluir con el proceso de seguridad </a:t>
            </a:r>
            <a:r>
              <a:rPr lang="es-NI" dirty="0" err="1" smtClean="0"/>
              <a:t>Juridica</a:t>
            </a:r>
            <a:endParaRPr lang="es-NI" dirty="0" smtClean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NI" dirty="0" smtClean="0"/>
              <a:t>Que es la demarcación y titulación 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NI" dirty="0" smtClean="0"/>
              <a:t>2. Empoderamiento de las autoridades y paridad en los proceso de gestión, participación efectiva en la toma de decisiones sobre sus recursos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NI" dirty="0" smtClean="0"/>
              <a:t>3. Establecer sistemas claros de gobernanza y complementariedad en </a:t>
            </a:r>
            <a:r>
              <a:rPr lang="es-NI" smtClean="0"/>
              <a:t>la gestión </a:t>
            </a:r>
            <a:r>
              <a:rPr lang="es-NI" dirty="0" smtClean="0"/>
              <a:t>para el desarrollo con identidad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NI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altLang="es-US" smtClean="0"/>
              <a:t>El territorio</a:t>
            </a:r>
          </a:p>
        </p:txBody>
      </p:sp>
      <p:sp>
        <p:nvSpPr>
          <p:cNvPr id="307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altLang="es-US" smtClean="0"/>
              <a:t>Es el espacio organizativo supracomunal destinado al manejo de los intereses colectivos correspondientes a una población.  Cuyo significado es mejorar la gestión de los recursos tanto publico como comunales y esta fundamentado en el acceso a la “participación según sus costumbres y tradiciones”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altLang="es-US" smtClean="0"/>
              <a:t>Elementos del territorio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altLang="es-US" smtClean="0"/>
              <a:t>Población o familia</a:t>
            </a:r>
          </a:p>
          <a:p>
            <a:r>
              <a:rPr lang="es-NI" altLang="es-US" smtClean="0"/>
              <a:t>Tradiciones, cultura y costumbres parecidas, </a:t>
            </a:r>
          </a:p>
          <a:p>
            <a:r>
              <a:rPr lang="es-NI" altLang="es-US" smtClean="0"/>
              <a:t>Según ubicación y enfoque,  puede formar parte de una nación, región, municipio.</a:t>
            </a:r>
          </a:p>
          <a:p>
            <a:r>
              <a:rPr lang="es-NI" altLang="es-US" smtClean="0"/>
              <a:t>Cuenta con recursos naturales </a:t>
            </a:r>
          </a:p>
          <a:p>
            <a:endParaRPr lang="es-NI" altLang="es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altLang="es-US" smtClean="0"/>
              <a:t>características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s-NI" dirty="0" smtClean="0"/>
              <a:t>Personalidad Jurídica. (ley 445, ley 28, </a:t>
            </a:r>
            <a:r>
              <a:rPr lang="es-NI" dirty="0" err="1" smtClean="0"/>
              <a:t>Cn</a:t>
            </a:r>
            <a:r>
              <a:rPr lang="es-NI" dirty="0" smtClean="0"/>
              <a:t>, Declaración de las naciones unidas para los pueblos indígenas, actualmente </a:t>
            </a:r>
            <a:r>
              <a:rPr lang="es-NI" dirty="0" err="1" smtClean="0"/>
              <a:t>aprobacion</a:t>
            </a:r>
            <a:r>
              <a:rPr lang="es-NI" dirty="0" smtClean="0"/>
              <a:t> del convenio 169)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s-NI" dirty="0" smtClean="0"/>
              <a:t> cuentan con un cuerpo </a:t>
            </a:r>
            <a:r>
              <a:rPr lang="es-NI" dirty="0" err="1" smtClean="0"/>
              <a:t>juridico</a:t>
            </a:r>
            <a:r>
              <a:rPr lang="es-NI" dirty="0" smtClean="0"/>
              <a:t> que les asiste.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s-NI" dirty="0" smtClean="0"/>
              <a:t>Designación por las autoridades comunales de conformidad a sus costumbres y tradiciones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NI" dirty="0" smtClean="0"/>
              <a:t>La evolución histórica de estos derechos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s-NI" dirty="0" smtClean="0"/>
              <a:t>Primer contacto con dos culturas:  Perdida de las formas de </a:t>
            </a:r>
            <a:r>
              <a:rPr lang="es-NI" dirty="0" err="1" smtClean="0"/>
              <a:t>admisnistración</a:t>
            </a:r>
            <a:r>
              <a:rPr lang="es-NI" dirty="0" smtClean="0"/>
              <a:t> territorial, dependencia hacia una estructura distinta a la que se tenia en esa época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s-NI" dirty="0" smtClean="0"/>
              <a:t>Recuperación, Sistemas de alianzas, Protectorado Ingles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s-NI" dirty="0" smtClean="0"/>
              <a:t>Decadencia de las colonias, surgimiento de nuevos espacios de lucha por mantener su territorialidad y sus poder.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s-NI" dirty="0" smtClean="0"/>
              <a:t>Negociaciones entre las potencias. Los ausentes fueron los Pueblos </a:t>
            </a:r>
            <a:r>
              <a:rPr lang="es-NI" dirty="0" err="1" smtClean="0"/>
              <a:t>Indigenas</a:t>
            </a:r>
            <a:r>
              <a:rPr lang="es-NI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altLang="es-US" smtClean="0"/>
              <a:t>En Nicaragua</a:t>
            </a:r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NI" altLang="es-US" smtClean="0"/>
              <a:t>Tratado de Managua, crea la reserva de la Mosquitia</a:t>
            </a:r>
          </a:p>
          <a:p>
            <a:r>
              <a:rPr lang="es-NI" altLang="es-US" smtClean="0"/>
              <a:t>El tratado Harrison – Altamirano, sistema de titulación de territorios indígenas.</a:t>
            </a:r>
          </a:p>
          <a:p>
            <a:r>
              <a:rPr lang="es-NI" altLang="es-US" smtClean="0"/>
              <a:t>Anexión de la Mosquitia a Nicaragua</a:t>
            </a:r>
          </a:p>
          <a:p>
            <a:pPr>
              <a:buFont typeface="Arial" panose="020B0604020202020204" pitchFamily="34" charset="0"/>
              <a:buNone/>
            </a:pPr>
            <a:r>
              <a:rPr lang="es-NI" altLang="es-US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altLang="es-US" smtClean="0"/>
              <a:t>Como se ha conocido la CCN</a:t>
            </a:r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NI" altLang="es-US" smtClean="0"/>
              <a:t>Reinado de la Moskitia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NI" altLang="es-US" smtClean="0"/>
              <a:t>Reserva de la Moskitia,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NI" altLang="es-US" smtClean="0"/>
              <a:t>Departamento Zelaya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NI" altLang="es-US" smtClean="0"/>
              <a:t>Zona Especial I y II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s-NI" altLang="es-US" smtClean="0"/>
              <a:t>Regiones Autónoma RAAN y RAAS</a:t>
            </a:r>
          </a:p>
          <a:p>
            <a:pPr marL="514350" indent="-514350">
              <a:buFont typeface="Arial" panose="020B0604020202020204" pitchFamily="34" charset="0"/>
              <a:buNone/>
            </a:pPr>
            <a:endParaRPr lang="es-NI" altLang="es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NI" dirty="0" smtClean="0"/>
              <a:t>La lucha por los derechos territoriales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88" y="1714500"/>
            <a:ext cx="82296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NI" dirty="0" smtClean="0"/>
              <a:t>La “Madre Tierra” bajo esta concepción la lucha por los territorios ha sido una lucha cultural, cosmogónica y de sobrevivencia (seguridad alimentaria).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NI" dirty="0" smtClean="0"/>
              <a:t>Esta lucha se observa: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s-NI" dirty="0" smtClean="0"/>
              <a:t>En los tratados.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s-NI" dirty="0" smtClean="0"/>
              <a:t>El conflicto de los 80, da apertura al reconocimiento de los Pueblos Indígenas y Comunidades étnicas de Nicaragua, 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s-NI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NI" altLang="es-US" smtClean="0"/>
              <a:t>Tipos de territorios</a:t>
            </a:r>
          </a:p>
        </p:txBody>
      </p:sp>
      <p:pic>
        <p:nvPicPr>
          <p:cNvPr id="10243" name="3 Marcador de contenido" descr="Kuakui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7500" y="1535113"/>
            <a:ext cx="4044950" cy="38227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401</Words>
  <Application>Microsoft Office PowerPoint</Application>
  <PresentationFormat>Presentación en pantalla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Calibri</vt:lpstr>
      <vt:lpstr>Arial</vt:lpstr>
      <vt:lpstr>Tema de Office</vt:lpstr>
      <vt:lpstr>Ampliación de los derechos y los desafíos para los pueblos indígenas y Afrodescendientes en la Costa Atlántica</vt:lpstr>
      <vt:lpstr>El territorio</vt:lpstr>
      <vt:lpstr>Elementos del territorio</vt:lpstr>
      <vt:lpstr>características</vt:lpstr>
      <vt:lpstr>La evolución histórica de estos derechos </vt:lpstr>
      <vt:lpstr>En Nicaragua</vt:lpstr>
      <vt:lpstr>Como se ha conocido la CCN</vt:lpstr>
      <vt:lpstr>La lucha por los derechos territoriales</vt:lpstr>
      <vt:lpstr>Tipos de territorios</vt:lpstr>
      <vt:lpstr>Retos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Ampliación de los derechos y los desafíos para los pueblos indígenas y Afrodescendientes en la Costa Atlántica</dc:title>
  <dc:creator>Ceferino Wilson</dc:creator>
  <cp:lastModifiedBy>LGonzalez</cp:lastModifiedBy>
  <cp:revision>2</cp:revision>
  <dcterms:created xsi:type="dcterms:W3CDTF">2010-05-31T19:31:43Z</dcterms:created>
  <dcterms:modified xsi:type="dcterms:W3CDTF">2020-02-27T17:23:42Z</dcterms:modified>
</cp:coreProperties>
</file>