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300" r:id="rId4"/>
    <p:sldId id="297" r:id="rId5"/>
    <p:sldId id="299" r:id="rId6"/>
    <p:sldId id="301" r:id="rId7"/>
    <p:sldId id="304" r:id="rId8"/>
    <p:sldId id="306" r:id="rId9"/>
    <p:sldId id="307" r:id="rId10"/>
    <p:sldId id="308" r:id="rId11"/>
    <p:sldId id="309" r:id="rId12"/>
    <p:sldId id="310" r:id="rId13"/>
    <p:sldId id="303" r:id="rId14"/>
    <p:sldId id="311" r:id="rId15"/>
    <p:sldId id="302" r:id="rId16"/>
    <p:sldId id="293" r:id="rId17"/>
    <p:sldId id="296" r:id="rId18"/>
    <p:sldId id="275" r:id="rId19"/>
  </p:sldIdLst>
  <p:sldSz cx="10080625" cy="7740650"/>
  <p:notesSz cx="7010400" cy="92964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3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77777"/>
    <a:srgbClr val="5F5F5F"/>
    <a:srgbClr val="003366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5" autoAdjust="0"/>
  </p:normalViewPr>
  <p:slideViewPr>
    <p:cSldViewPr showGuides="1">
      <p:cViewPr>
        <p:scale>
          <a:sx n="70" d="100"/>
          <a:sy n="70" d="100"/>
        </p:scale>
        <p:origin x="-1182" y="342"/>
      </p:cViewPr>
      <p:guideLst>
        <p:guide orient="horz" pos="2438"/>
        <p:guide pos="3175"/>
      </p:guideLst>
    </p:cSldViewPr>
  </p:slideViewPr>
  <p:outlineViewPr>
    <p:cViewPr>
      <p:scale>
        <a:sx n="33" d="100"/>
        <a:sy n="33" d="100"/>
      </p:scale>
      <p:origin x="0" y="804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A042BA-9E80-43BD-BB6D-94673D1C7D88}" type="datetimeFigureOut">
              <a:rPr lang="es-CR" smtClean="0"/>
              <a:pPr/>
              <a:t>15/07/2015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35075" y="696913"/>
            <a:ext cx="45402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435F97-4D87-4918-8A6F-D9AA29F6F58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64799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6048" y="2404620"/>
            <a:ext cx="8568531" cy="165922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094" y="4386368"/>
            <a:ext cx="7056438" cy="19781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15/07/2015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5998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15/07/2015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347219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454" y="309987"/>
            <a:ext cx="2268141" cy="66046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032" y="309987"/>
            <a:ext cx="6636411" cy="66046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15/07/2015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331943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15/07/2015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23154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301" y="4974086"/>
            <a:ext cx="8568531" cy="15373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301" y="3280818"/>
            <a:ext cx="8568531" cy="16932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15/07/2015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25053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031" y="1806153"/>
            <a:ext cx="4452276" cy="51084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4318" y="1806153"/>
            <a:ext cx="4452276" cy="51084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15/07/2015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385719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1732688"/>
            <a:ext cx="4454027" cy="722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031" y="2454790"/>
            <a:ext cx="4454027" cy="44598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0818" y="1732688"/>
            <a:ext cx="4455776" cy="722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0818" y="2454790"/>
            <a:ext cx="4455776" cy="44598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15/07/2015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241478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15/07/2015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297093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15/07/2015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14984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2" y="308193"/>
            <a:ext cx="3316456" cy="1311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246" y="308194"/>
            <a:ext cx="5635349" cy="6606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032" y="1619804"/>
            <a:ext cx="3316456" cy="52948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15/07/2015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424438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5874" y="5418455"/>
            <a:ext cx="6048375" cy="6396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5874" y="691641"/>
            <a:ext cx="6048375" cy="46443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5874" y="6058134"/>
            <a:ext cx="6048375" cy="9084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15/07/2015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380014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4032" y="309985"/>
            <a:ext cx="9072563" cy="129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2" y="1806153"/>
            <a:ext cx="9072563" cy="510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82" t="23142" r="16983" b="71954"/>
          <a:stretch/>
        </p:blipFill>
        <p:spPr bwMode="auto">
          <a:xfrm>
            <a:off x="-8072" y="7389784"/>
            <a:ext cx="10088697" cy="3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44" y="6498569"/>
            <a:ext cx="1800000" cy="810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799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ctrTitle"/>
          </p:nvPr>
        </p:nvSpPr>
        <p:spPr>
          <a:xfrm>
            <a:off x="533401" y="1278037"/>
            <a:ext cx="8568531" cy="1659223"/>
          </a:xfrm>
        </p:spPr>
        <p:txBody>
          <a:bodyPr>
            <a:noAutofit/>
          </a:bodyPr>
          <a:lstStyle/>
          <a:p>
            <a:r>
              <a:rPr lang="es-C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 Corredor Seco Centroamericano como Territorio Afín de la ECADERT</a:t>
            </a:r>
            <a:endParaRPr lang="es-CR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Subtítulo"/>
          <p:cNvSpPr>
            <a:spLocks noGrp="1"/>
          </p:cNvSpPr>
          <p:nvPr>
            <p:ph type="subTitle" idx="1"/>
          </p:nvPr>
        </p:nvSpPr>
        <p:spPr>
          <a:xfrm>
            <a:off x="2736056" y="5225156"/>
            <a:ext cx="7056438" cy="1198064"/>
          </a:xfrm>
        </p:spPr>
        <p:txBody>
          <a:bodyPr>
            <a:normAutofit/>
          </a:bodyPr>
          <a:lstStyle/>
          <a:p>
            <a:pPr algn="r"/>
            <a:r>
              <a:rPr lang="es-CR" sz="2200" dirty="0" smtClean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Foro Articulando esfuerzos para el Corredor Seco Centroamericano, </a:t>
            </a:r>
          </a:p>
          <a:p>
            <a:pPr algn="r"/>
            <a:r>
              <a:rPr lang="es-CR" sz="2200" dirty="0" smtClean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de julio 2015</a:t>
            </a:r>
          </a:p>
          <a:p>
            <a:pPr algn="r"/>
            <a:endParaRPr lang="es-CR" dirty="0" smtClean="0">
              <a:solidFill>
                <a:srgbClr val="7777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s-CR" dirty="0" smtClean="0">
              <a:solidFill>
                <a:srgbClr val="7777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s-CR" dirty="0" smtClean="0">
              <a:solidFill>
                <a:srgbClr val="7777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s-CR" dirty="0" smtClean="0">
              <a:solidFill>
                <a:srgbClr val="7777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s-CR" dirty="0">
              <a:solidFill>
                <a:srgbClr val="7777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154071" y="6423493"/>
            <a:ext cx="187196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2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" t="15555" r="-167" b="35111"/>
          <a:stretch/>
        </p:blipFill>
        <p:spPr>
          <a:xfrm>
            <a:off x="-1" y="3366269"/>
            <a:ext cx="10080625" cy="148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846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967" y="435454"/>
            <a:ext cx="8915261" cy="964597"/>
          </a:xfrm>
          <a:prstGeom prst="rect">
            <a:avLst/>
          </a:prstGeom>
          <a:noFill/>
        </p:spPr>
        <p:txBody>
          <a:bodyPr wrap="square" lIns="101828" tIns="50914" rIns="101828" bIns="50914" rtlCol="0">
            <a:spAutoFit/>
          </a:bodyPr>
          <a:lstStyle/>
          <a:p>
            <a:pPr algn="ctr"/>
            <a:r>
              <a:rPr lang="es-ES_tradnl" sz="2800" b="1" dirty="0" smtClean="0"/>
              <a:t>Pasos </a:t>
            </a:r>
            <a:r>
              <a:rPr lang="es-ES_tradnl" sz="2800" b="1" dirty="0"/>
              <a:t>iniciales </a:t>
            </a:r>
            <a:r>
              <a:rPr lang="fr-FR" sz="2800" b="1" dirty="0" smtClean="0"/>
              <a:t>para ejecución de </a:t>
            </a:r>
            <a:r>
              <a:rPr lang="fr-FR" sz="2800" b="1" dirty="0" err="1" smtClean="0"/>
              <a:t>iniciativa</a:t>
            </a:r>
            <a:r>
              <a:rPr lang="fr-FR" sz="2800" b="1" dirty="0" smtClean="0"/>
              <a:t> de </a:t>
            </a:r>
            <a:r>
              <a:rPr lang="fr-FR" sz="2800" b="1" dirty="0" err="1" smtClean="0"/>
              <a:t>territorio</a:t>
            </a:r>
            <a:r>
              <a:rPr lang="fr-FR" sz="2800" b="1" dirty="0" smtClean="0"/>
              <a:t> afin del CSCA...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89933" y="1524090"/>
            <a:ext cx="6248065" cy="5181136"/>
          </a:xfrm>
          <a:prstGeom prst="rect">
            <a:avLst/>
          </a:prstGeom>
        </p:spPr>
        <p:txBody>
          <a:bodyPr wrap="square" lIns="101828" tIns="50914" rIns="101828" bIns="50914">
            <a:spAutoFit/>
          </a:bodyPr>
          <a:lstStyle/>
          <a:p>
            <a:pPr marL="509138" indent="-509138">
              <a:spcAft>
                <a:spcPts val="2004"/>
              </a:spcAft>
              <a:buFont typeface="+mj-lt"/>
              <a:buAutoNum type="arabicPeriod"/>
            </a:pPr>
            <a:r>
              <a:rPr lang="es-ES_tradnl" sz="2000" dirty="0" smtClean="0"/>
              <a:t>Identificación </a:t>
            </a:r>
            <a:r>
              <a:rPr lang="es-ES_tradnl" sz="2000" dirty="0"/>
              <a:t>e involucramiento de socios regionales e internacionales para la implementación de la iniciativa de territorio afín del CSCA, adicionales a los ya participantes en el Grupo de Trabajo Interinstitucional de la </a:t>
            </a:r>
            <a:r>
              <a:rPr lang="es-ES_tradnl" sz="2000" dirty="0" smtClean="0"/>
              <a:t>PRAT (por ej. </a:t>
            </a:r>
            <a:r>
              <a:rPr lang="es-ES_tradnl" sz="2000" dirty="0" err="1" smtClean="0"/>
              <a:t>CentroGEO</a:t>
            </a:r>
            <a:r>
              <a:rPr lang="es-ES_tradnl" sz="2000" dirty="0" smtClean="0"/>
              <a:t>)</a:t>
            </a:r>
            <a:endParaRPr lang="en-US" sz="2000" dirty="0"/>
          </a:p>
          <a:p>
            <a:pPr marL="509138" indent="-509138">
              <a:spcAft>
                <a:spcPts val="2004"/>
              </a:spcAft>
              <a:buFont typeface="+mj-lt"/>
              <a:buAutoNum type="arabicPeriod"/>
            </a:pPr>
            <a:r>
              <a:rPr lang="es-ES_tradnl" sz="2000" dirty="0" smtClean="0"/>
              <a:t>Definición </a:t>
            </a:r>
            <a:r>
              <a:rPr lang="es-ES_tradnl" sz="2000" dirty="0"/>
              <a:t>de contrapartes institucionales de la iniciativa en cada país y establecimiento de mecanismos de coordinación con y entre ellas</a:t>
            </a:r>
            <a:endParaRPr lang="en-US" sz="2000" dirty="0"/>
          </a:p>
          <a:p>
            <a:pPr marL="509138" indent="-509138">
              <a:spcAft>
                <a:spcPts val="2004"/>
              </a:spcAft>
              <a:buFont typeface="+mj-lt"/>
              <a:buAutoNum type="arabicPeriod"/>
            </a:pPr>
            <a:r>
              <a:rPr lang="es-ES_tradnl" sz="2000" dirty="0" smtClean="0"/>
              <a:t>Comunicación </a:t>
            </a:r>
            <a:r>
              <a:rPr lang="es-ES_tradnl" sz="2000" dirty="0"/>
              <a:t>y coordinación con las Comisiones Nacionales para la Ejecución de la ECADERT</a:t>
            </a:r>
            <a:endParaRPr lang="en-US" sz="2000" dirty="0"/>
          </a:p>
          <a:p>
            <a:pPr marL="509138" indent="-509138">
              <a:spcAft>
                <a:spcPts val="2004"/>
              </a:spcAft>
              <a:buFont typeface="+mj-lt"/>
              <a:buAutoNum type="arabicPeriod"/>
            </a:pPr>
            <a:r>
              <a:rPr lang="es-ES_tradnl" sz="2000" dirty="0" smtClean="0"/>
              <a:t>Organización </a:t>
            </a:r>
            <a:r>
              <a:rPr lang="es-ES_tradnl" sz="2000" dirty="0"/>
              <a:t>de talleres nacionales para la presentación y discusión de la iniciativa de territorio afín del CSCA, liderados por la contraparte o contrapartes institucionales en cada país</a:t>
            </a:r>
            <a:endParaRPr lang="en-US" sz="2000" dirty="0"/>
          </a:p>
        </p:txBody>
      </p:sp>
      <p:pic>
        <p:nvPicPr>
          <p:cNvPr id="5" name="Picture 2" descr="C:\Users\HP\Documents\ACC\Consultoría IICA\Fotos\Selección\Ma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6" y="3870325"/>
            <a:ext cx="3185858" cy="3439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79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967" y="435454"/>
            <a:ext cx="8915261" cy="1087707"/>
          </a:xfrm>
          <a:prstGeom prst="rect">
            <a:avLst/>
          </a:prstGeom>
          <a:noFill/>
        </p:spPr>
        <p:txBody>
          <a:bodyPr wrap="square" lIns="101828" tIns="50914" rIns="101828" bIns="50914" rtlCol="0">
            <a:spAutoFit/>
          </a:bodyPr>
          <a:lstStyle/>
          <a:p>
            <a:pPr algn="ctr"/>
            <a:r>
              <a:rPr lang="es-ES_tradnl" sz="3200" b="1" dirty="0" smtClean="0"/>
              <a:t>Pasos </a:t>
            </a:r>
            <a:r>
              <a:rPr lang="es-ES_tradnl" sz="3200" b="1" dirty="0"/>
              <a:t>iniciales </a:t>
            </a:r>
            <a:r>
              <a:rPr lang="fr-FR" sz="3200" b="1" dirty="0" smtClean="0"/>
              <a:t>para ejecución de </a:t>
            </a:r>
            <a:r>
              <a:rPr lang="fr-FR" sz="3200" b="1" dirty="0" err="1" smtClean="0"/>
              <a:t>iniciativa</a:t>
            </a:r>
            <a:r>
              <a:rPr lang="fr-FR" sz="3200" b="1" dirty="0" smtClean="0"/>
              <a:t> de </a:t>
            </a:r>
            <a:r>
              <a:rPr lang="fr-FR" sz="3200" b="1" dirty="0" err="1" smtClean="0"/>
              <a:t>territorio</a:t>
            </a:r>
            <a:r>
              <a:rPr lang="fr-FR" sz="3200" b="1" dirty="0" smtClean="0"/>
              <a:t> afin del CSCA (</a:t>
            </a:r>
            <a:r>
              <a:rPr lang="fr-FR" sz="3200" b="1" dirty="0" err="1" smtClean="0"/>
              <a:t>continuación</a:t>
            </a:r>
            <a:r>
              <a:rPr lang="fr-FR" sz="3200" b="1" dirty="0" smtClean="0"/>
              <a:t>)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83587" y="1995832"/>
            <a:ext cx="9340641" cy="4196251"/>
          </a:xfrm>
          <a:prstGeom prst="rect">
            <a:avLst/>
          </a:prstGeom>
        </p:spPr>
        <p:txBody>
          <a:bodyPr wrap="square" lIns="101828" tIns="50914" rIns="101828" bIns="50914">
            <a:spAutoFit/>
          </a:bodyPr>
          <a:lstStyle/>
          <a:p>
            <a:pPr marL="509138" indent="-509138">
              <a:spcAft>
                <a:spcPts val="2004"/>
              </a:spcAft>
              <a:buFont typeface="+mj-lt"/>
              <a:buAutoNum type="arabicPeriod" startAt="5"/>
            </a:pPr>
            <a:r>
              <a:rPr lang="es-ES_tradnl" sz="2400" dirty="0" smtClean="0"/>
              <a:t>Selección </a:t>
            </a:r>
            <a:r>
              <a:rPr lang="es-ES_tradnl" sz="2400" dirty="0"/>
              <a:t>y priorización de territorios para la implementación de la iniciativa en cada país por parte de las contrapartes institucionales, en coordinación con la Comisión Nacional para la Ejecución de la ECADERT</a:t>
            </a:r>
            <a:endParaRPr lang="en-US" sz="2400" dirty="0"/>
          </a:p>
          <a:p>
            <a:pPr marL="509138" indent="-509138">
              <a:spcAft>
                <a:spcPts val="2004"/>
              </a:spcAft>
              <a:buFont typeface="+mj-lt"/>
              <a:buAutoNum type="arabicPeriod" startAt="5"/>
            </a:pPr>
            <a:r>
              <a:rPr lang="es-ES_tradnl" sz="2400" dirty="0"/>
              <a:t>Identificación de iniciativas relevantes en el CSCA en los planos regional, nacional y territorial</a:t>
            </a:r>
            <a:endParaRPr lang="en-US" sz="2400" dirty="0"/>
          </a:p>
          <a:p>
            <a:pPr marL="509138" indent="-509138">
              <a:spcAft>
                <a:spcPts val="2004"/>
              </a:spcAft>
              <a:buFont typeface="+mj-lt"/>
              <a:buAutoNum type="arabicPeriod" startAt="5"/>
            </a:pPr>
            <a:r>
              <a:rPr lang="es-ES_tradnl" sz="2400" dirty="0"/>
              <a:t>Gestión/movilización de recursos internacionales, regionales y nacionales para la ejecución inicial de la iniciativa</a:t>
            </a:r>
            <a:endParaRPr lang="en-US" sz="2400" dirty="0"/>
          </a:p>
          <a:p>
            <a:pPr marL="509138" indent="-509138">
              <a:spcAft>
                <a:spcPts val="2004"/>
              </a:spcAft>
              <a:buFont typeface="+mj-lt"/>
              <a:buAutoNum type="arabicPeriod" startAt="5"/>
            </a:pPr>
            <a:r>
              <a:rPr lang="es-ES_tradnl" sz="2400" dirty="0"/>
              <a:t>Talleres territoriales para la presentación y discusión de la propuesta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8371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967" y="435454"/>
            <a:ext cx="8915261" cy="964597"/>
          </a:xfrm>
          <a:prstGeom prst="rect">
            <a:avLst/>
          </a:prstGeom>
          <a:noFill/>
        </p:spPr>
        <p:txBody>
          <a:bodyPr wrap="square" lIns="101828" tIns="50914" rIns="101828" bIns="50914" rtlCol="0">
            <a:spAutoFit/>
          </a:bodyPr>
          <a:lstStyle/>
          <a:p>
            <a:pPr algn="ctr"/>
            <a:r>
              <a:rPr lang="es-ES_tradnl" sz="2800" b="1" dirty="0" smtClean="0"/>
              <a:t>Pasos </a:t>
            </a:r>
            <a:r>
              <a:rPr lang="es-ES_tradnl" sz="2800" b="1" dirty="0"/>
              <a:t>iniciales </a:t>
            </a:r>
            <a:r>
              <a:rPr lang="fr-FR" sz="2800" b="1" dirty="0" smtClean="0"/>
              <a:t>para ejecución de </a:t>
            </a:r>
            <a:r>
              <a:rPr lang="fr-FR" sz="2800" b="1" dirty="0" err="1" smtClean="0"/>
              <a:t>iniciativa</a:t>
            </a:r>
            <a:r>
              <a:rPr lang="fr-FR" sz="2800" b="1" dirty="0" smtClean="0"/>
              <a:t> de </a:t>
            </a:r>
            <a:r>
              <a:rPr lang="fr-FR" sz="2800" b="1" dirty="0" err="1" smtClean="0"/>
              <a:t>territorio</a:t>
            </a:r>
            <a:r>
              <a:rPr lang="fr-FR" sz="2800" b="1" dirty="0" smtClean="0"/>
              <a:t> afin del CSCA (</a:t>
            </a:r>
            <a:r>
              <a:rPr lang="fr-FR" sz="2800" b="1" dirty="0" err="1" smtClean="0"/>
              <a:t>continuación</a:t>
            </a:r>
            <a:r>
              <a:rPr lang="fr-FR" sz="2800" b="1" dirty="0" smtClean="0"/>
              <a:t>)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03808" y="1638077"/>
            <a:ext cx="6219095" cy="5535079"/>
          </a:xfrm>
          <a:prstGeom prst="rect">
            <a:avLst/>
          </a:prstGeom>
        </p:spPr>
        <p:txBody>
          <a:bodyPr wrap="square" lIns="101828" tIns="50914" rIns="101828" bIns="50914">
            <a:spAutoFit/>
          </a:bodyPr>
          <a:lstStyle/>
          <a:p>
            <a:pPr marL="509138" indent="-509138">
              <a:spcAft>
                <a:spcPts val="2004"/>
              </a:spcAft>
              <a:buFont typeface="+mj-lt"/>
              <a:buAutoNum type="arabicPeriod" startAt="9"/>
            </a:pPr>
            <a:r>
              <a:rPr lang="es-ES_tradnl" sz="2400" dirty="0"/>
              <a:t>Caracterización de las dinámicas territoriales, retos y oportunidades en los territorios priorizados por cada país</a:t>
            </a:r>
            <a:endParaRPr lang="en-US" sz="2400" dirty="0"/>
          </a:p>
          <a:p>
            <a:pPr marL="509138" indent="-509138">
              <a:spcAft>
                <a:spcPts val="2004"/>
              </a:spcAft>
              <a:buFont typeface="+mj-lt"/>
              <a:buAutoNum type="arabicPeriod" startAt="9"/>
            </a:pPr>
            <a:r>
              <a:rPr lang="es-ES_tradnl" sz="2400" dirty="0"/>
              <a:t>Fortalecimiento de capacidades de actores regionales, nacionales y territoriales</a:t>
            </a:r>
            <a:endParaRPr lang="en-US" sz="2400" dirty="0"/>
          </a:p>
          <a:p>
            <a:pPr marL="509138" indent="-509138">
              <a:spcAft>
                <a:spcPts val="2004"/>
              </a:spcAft>
              <a:buFont typeface="+mj-lt"/>
              <a:buAutoNum type="arabicPeriod" startAt="9"/>
            </a:pPr>
            <a:r>
              <a:rPr lang="es-ES_tradnl" sz="2400" dirty="0"/>
              <a:t>Planificación de acciones regionales, nacionales y territoriales</a:t>
            </a:r>
            <a:endParaRPr lang="en-US" sz="2400" dirty="0"/>
          </a:p>
          <a:p>
            <a:pPr marL="509138" indent="-509138">
              <a:spcAft>
                <a:spcPts val="2004"/>
              </a:spcAft>
              <a:buFont typeface="+mj-lt"/>
              <a:buAutoNum type="arabicPeriod" startAt="9"/>
            </a:pPr>
            <a:r>
              <a:rPr lang="es-ES_tradnl" sz="2400" dirty="0"/>
              <a:t>Elaboración de proyectos e iniciativas específicas</a:t>
            </a:r>
            <a:endParaRPr lang="en-US" sz="2400" dirty="0"/>
          </a:p>
          <a:p>
            <a:pPr marL="509138" indent="-509138">
              <a:spcAft>
                <a:spcPts val="2004"/>
              </a:spcAft>
              <a:buFont typeface="+mj-lt"/>
              <a:buAutoNum type="arabicPeriod" startAt="9"/>
            </a:pPr>
            <a:r>
              <a:rPr lang="es-ES_tradnl" sz="2400" dirty="0"/>
              <a:t>Articulación de actores regionales, nacionales y territoriales mediante red de gestión del </a:t>
            </a:r>
            <a:r>
              <a:rPr lang="es-ES_tradnl" sz="2400" dirty="0" smtClean="0"/>
              <a:t>conocimiento</a:t>
            </a:r>
            <a:endParaRPr lang="en-US" sz="2400" dirty="0"/>
          </a:p>
        </p:txBody>
      </p:sp>
      <p:pic>
        <p:nvPicPr>
          <p:cNvPr id="5" name="Picture 3" descr="C:\Users\HP\Documents\ACC\Consultoría IICA\Fotos\Selección\LP Medid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26" y="1693620"/>
            <a:ext cx="3328508" cy="2843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\Documents\ACC\Consultoría IICA\Fotos\Selección\SJE medid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26" y="4537288"/>
            <a:ext cx="3328508" cy="2804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690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6000" b="1" dirty="0" smtClean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claro mandato del SICA</a:t>
            </a:r>
            <a:endParaRPr lang="es-CR" sz="6000" b="1" dirty="0">
              <a:solidFill>
                <a:srgbClr val="7777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503808" y="1994667"/>
            <a:ext cx="92170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Declaración</a:t>
            </a:r>
            <a:r>
              <a:rPr lang="fr-FR" sz="2000" b="1" dirty="0" smtClean="0"/>
              <a:t> </a:t>
            </a:r>
            <a:r>
              <a:rPr lang="fr-FR" sz="2000" b="1" dirty="0"/>
              <a:t>de </a:t>
            </a:r>
            <a:r>
              <a:rPr lang="fr-FR" sz="2000" b="1" dirty="0" err="1"/>
              <a:t>Placencia</a:t>
            </a:r>
            <a:r>
              <a:rPr lang="fr-FR" sz="2000" b="1" dirty="0"/>
              <a:t> </a:t>
            </a:r>
            <a:r>
              <a:rPr lang="fr-FR" sz="2000" b="1" dirty="0" err="1"/>
              <a:t>emitida</a:t>
            </a:r>
            <a:r>
              <a:rPr lang="fr-FR" sz="2000" b="1" dirty="0"/>
              <a:t> en la XLIV </a:t>
            </a:r>
            <a:r>
              <a:rPr lang="fr-FR" sz="2000" b="1" dirty="0" err="1"/>
              <a:t>Reunión</a:t>
            </a:r>
            <a:r>
              <a:rPr lang="fr-FR" sz="2000" b="1" dirty="0"/>
              <a:t> </a:t>
            </a:r>
            <a:r>
              <a:rPr lang="fr-FR" sz="2000" b="1" dirty="0" err="1"/>
              <a:t>Ordinaria</a:t>
            </a:r>
            <a:r>
              <a:rPr lang="fr-FR" sz="2000" b="1" dirty="0"/>
              <a:t> de </a:t>
            </a:r>
            <a:r>
              <a:rPr lang="fr-FR" sz="2000" b="1" dirty="0" err="1"/>
              <a:t>Jefes</a:t>
            </a:r>
            <a:r>
              <a:rPr lang="fr-FR" sz="2000" b="1" dirty="0"/>
              <a:t> de </a:t>
            </a:r>
            <a:r>
              <a:rPr lang="fr-FR" sz="2000" b="1" dirty="0" err="1"/>
              <a:t>Estado</a:t>
            </a:r>
            <a:r>
              <a:rPr lang="fr-FR" sz="2000" b="1" dirty="0"/>
              <a:t> y de </a:t>
            </a:r>
            <a:r>
              <a:rPr lang="fr-FR" sz="2000" b="1" dirty="0" err="1"/>
              <a:t>Gobierno</a:t>
            </a:r>
            <a:r>
              <a:rPr lang="fr-FR" sz="2000" b="1" dirty="0"/>
              <a:t> de los </a:t>
            </a:r>
            <a:r>
              <a:rPr lang="fr-FR" sz="2000" b="1" dirty="0" err="1"/>
              <a:t>países</a:t>
            </a:r>
            <a:r>
              <a:rPr lang="fr-FR" sz="2000" b="1" dirty="0"/>
              <a:t> </a:t>
            </a:r>
            <a:r>
              <a:rPr lang="fr-FR" sz="2000" b="1" dirty="0" err="1"/>
              <a:t>miembros</a:t>
            </a:r>
            <a:r>
              <a:rPr lang="fr-FR" sz="2000" b="1" dirty="0"/>
              <a:t> del SICA </a:t>
            </a:r>
            <a:r>
              <a:rPr lang="fr-FR" sz="2000" b="1" dirty="0" err="1"/>
              <a:t>celebrada</a:t>
            </a:r>
            <a:r>
              <a:rPr lang="fr-FR" sz="2000" b="1" dirty="0"/>
              <a:t> en </a:t>
            </a:r>
            <a:r>
              <a:rPr lang="fr-FR" sz="2000" b="1" dirty="0" err="1"/>
              <a:t>Placencia</a:t>
            </a:r>
            <a:r>
              <a:rPr lang="fr-FR" sz="2000" dirty="0"/>
              <a:t>, Belize, 17 de </a:t>
            </a:r>
            <a:r>
              <a:rPr lang="fr-FR" sz="2000" dirty="0" err="1"/>
              <a:t>diciembre</a:t>
            </a:r>
            <a:r>
              <a:rPr lang="fr-FR" sz="2000" dirty="0"/>
              <a:t> de 2014 se </a:t>
            </a:r>
            <a:r>
              <a:rPr lang="fr-FR" sz="2000" dirty="0" err="1"/>
              <a:t>acordó</a:t>
            </a:r>
            <a:r>
              <a:rPr lang="fr-FR" sz="2000" dirty="0"/>
              <a:t> “</a:t>
            </a:r>
            <a:r>
              <a:rPr lang="fr-FR" sz="2000" dirty="0" err="1"/>
              <a:t>instruir</a:t>
            </a:r>
            <a:r>
              <a:rPr lang="fr-FR" sz="2000" dirty="0"/>
              <a:t> a la </a:t>
            </a:r>
            <a:r>
              <a:rPr lang="fr-FR" sz="2000" dirty="0" err="1"/>
              <a:t>Institucionalidad</a:t>
            </a:r>
            <a:r>
              <a:rPr lang="fr-FR" sz="2000" dirty="0"/>
              <a:t> del </a:t>
            </a:r>
            <a:r>
              <a:rPr lang="fr-FR" sz="2000" dirty="0" err="1"/>
              <a:t>Sistema</a:t>
            </a:r>
            <a:r>
              <a:rPr lang="fr-FR" sz="2000" dirty="0"/>
              <a:t> </a:t>
            </a:r>
            <a:r>
              <a:rPr lang="fr-FR" sz="2000" dirty="0" err="1"/>
              <a:t>vinculada</a:t>
            </a:r>
            <a:r>
              <a:rPr lang="fr-FR" sz="2000" dirty="0"/>
              <a:t> con el </a:t>
            </a:r>
            <a:r>
              <a:rPr lang="fr-FR" sz="2000" dirty="0" err="1"/>
              <a:t>cambio</a:t>
            </a:r>
            <a:r>
              <a:rPr lang="fr-FR" sz="2000" dirty="0"/>
              <a:t> </a:t>
            </a:r>
            <a:r>
              <a:rPr lang="fr-FR" sz="2000" dirty="0" err="1"/>
              <a:t>climático</a:t>
            </a:r>
            <a:r>
              <a:rPr lang="fr-FR" sz="2000" dirty="0"/>
              <a:t>, a </a:t>
            </a:r>
            <a:r>
              <a:rPr lang="fr-FR" sz="2000" dirty="0" err="1"/>
              <a:t>participar</a:t>
            </a:r>
            <a:r>
              <a:rPr lang="fr-FR" sz="2000" dirty="0"/>
              <a:t> </a:t>
            </a:r>
            <a:r>
              <a:rPr lang="fr-FR" sz="2000" dirty="0" err="1"/>
              <a:t>activamente</a:t>
            </a:r>
            <a:r>
              <a:rPr lang="fr-FR" sz="2000" dirty="0"/>
              <a:t> en el </a:t>
            </a:r>
            <a:r>
              <a:rPr lang="fr-FR" sz="2000" dirty="0" err="1"/>
              <a:t>proceso</a:t>
            </a:r>
            <a:r>
              <a:rPr lang="fr-FR" sz="2000" dirty="0"/>
              <a:t> de </a:t>
            </a:r>
            <a:r>
              <a:rPr lang="fr-FR" sz="2000" dirty="0" err="1"/>
              <a:t>construcción</a:t>
            </a:r>
            <a:r>
              <a:rPr lang="fr-FR" sz="2000" dirty="0"/>
              <a:t> de la </a:t>
            </a:r>
            <a:r>
              <a:rPr lang="fr-FR" sz="2000" dirty="0" err="1"/>
              <a:t>propuesta</a:t>
            </a:r>
            <a:r>
              <a:rPr lang="fr-FR" sz="2000" dirty="0"/>
              <a:t> de la </a:t>
            </a:r>
            <a:r>
              <a:rPr lang="fr-FR" sz="2000" dirty="0" err="1"/>
              <a:t>Región</a:t>
            </a:r>
            <a:r>
              <a:rPr lang="fr-FR" sz="2000" dirty="0"/>
              <a:t> SICA en la COP 21 a </a:t>
            </a:r>
            <a:r>
              <a:rPr lang="fr-FR" sz="2000" dirty="0" err="1"/>
              <a:t>desarrollarse</a:t>
            </a:r>
            <a:r>
              <a:rPr lang="fr-FR" sz="2000" dirty="0"/>
              <a:t> en </a:t>
            </a:r>
            <a:r>
              <a:rPr lang="fr-FR" sz="2000" dirty="0" err="1"/>
              <a:t>París</a:t>
            </a:r>
            <a:r>
              <a:rPr lang="fr-FR" sz="2000" dirty="0"/>
              <a:t>, que </a:t>
            </a:r>
            <a:r>
              <a:rPr lang="fr-FR" sz="2000" dirty="0" err="1"/>
              <a:t>será</a:t>
            </a:r>
            <a:r>
              <a:rPr lang="fr-FR" sz="2000" dirty="0"/>
              <a:t> </a:t>
            </a:r>
            <a:r>
              <a:rPr lang="fr-FR" sz="2000" dirty="0" err="1"/>
              <a:t>liderado</a:t>
            </a:r>
            <a:r>
              <a:rPr lang="fr-FR" sz="2000" dirty="0"/>
              <a:t> por la </a:t>
            </a:r>
            <a:r>
              <a:rPr lang="fr-FR" sz="2000" dirty="0" err="1"/>
              <a:t>Comisión</a:t>
            </a:r>
            <a:r>
              <a:rPr lang="fr-FR" sz="2000" dirty="0"/>
              <a:t> </a:t>
            </a:r>
            <a:r>
              <a:rPr lang="fr-FR" sz="2000" dirty="0" err="1"/>
              <a:t>Centroamericana</a:t>
            </a:r>
            <a:r>
              <a:rPr lang="fr-FR" sz="2000" dirty="0"/>
              <a:t> de </a:t>
            </a:r>
            <a:r>
              <a:rPr lang="fr-FR" sz="2000" dirty="0" err="1"/>
              <a:t>Ambiente</a:t>
            </a:r>
            <a:r>
              <a:rPr lang="fr-FR" sz="2000" dirty="0"/>
              <a:t> y </a:t>
            </a:r>
            <a:r>
              <a:rPr lang="fr-FR" sz="2000" dirty="0" err="1"/>
              <a:t>Desarrollo</a:t>
            </a:r>
            <a:r>
              <a:rPr lang="fr-FR" sz="2000" dirty="0"/>
              <a:t>”. </a:t>
            </a:r>
            <a:endParaRPr lang="fr-FR" sz="2000" dirty="0" smtClean="0"/>
          </a:p>
          <a:p>
            <a:endParaRPr lang="es-CR" sz="2000" dirty="0" smtClean="0"/>
          </a:p>
          <a:p>
            <a:endParaRPr lang="es-CR" sz="2000" dirty="0"/>
          </a:p>
          <a:p>
            <a:r>
              <a:rPr lang="fr-FR" sz="2000" dirty="0" err="1"/>
              <a:t>Más</a:t>
            </a:r>
            <a:r>
              <a:rPr lang="fr-FR" sz="2000" dirty="0"/>
              <a:t> </a:t>
            </a:r>
            <a:r>
              <a:rPr lang="fr-FR" sz="2000" dirty="0" err="1"/>
              <a:t>recientemente</a:t>
            </a:r>
            <a:r>
              <a:rPr lang="fr-FR" sz="2000" dirty="0"/>
              <a:t>, en la </a:t>
            </a:r>
            <a:r>
              <a:rPr lang="fr-FR" sz="2000" b="1" dirty="0" err="1"/>
              <a:t>Declaración</a:t>
            </a:r>
            <a:r>
              <a:rPr lang="fr-FR" sz="2000" b="1" dirty="0"/>
              <a:t> de “Antigua Guatemala" de la XLV </a:t>
            </a:r>
            <a:r>
              <a:rPr lang="fr-FR" sz="2000" b="1" dirty="0" err="1"/>
              <a:t>Reunión</a:t>
            </a:r>
            <a:r>
              <a:rPr lang="fr-FR" sz="2000" b="1" dirty="0"/>
              <a:t> </a:t>
            </a:r>
            <a:r>
              <a:rPr lang="fr-FR" sz="2000" b="1" dirty="0" err="1"/>
              <a:t>Jefes</a:t>
            </a:r>
            <a:r>
              <a:rPr lang="fr-FR" sz="2000" b="1" dirty="0"/>
              <a:t> de </a:t>
            </a:r>
            <a:r>
              <a:rPr lang="fr-FR" sz="2000" b="1" dirty="0" err="1"/>
              <a:t>Estado</a:t>
            </a:r>
            <a:r>
              <a:rPr lang="fr-FR" sz="2000" b="1" dirty="0"/>
              <a:t> y de </a:t>
            </a:r>
            <a:r>
              <a:rPr lang="fr-FR" sz="2000" b="1" dirty="0" err="1"/>
              <a:t>Gobierno</a:t>
            </a:r>
            <a:r>
              <a:rPr lang="fr-FR" sz="2000" b="1" dirty="0"/>
              <a:t> del SICA, que se </a:t>
            </a:r>
            <a:r>
              <a:rPr lang="fr-FR" sz="2000" b="1" dirty="0" err="1"/>
              <a:t>llevó</a:t>
            </a:r>
            <a:r>
              <a:rPr lang="fr-FR" sz="2000" b="1" dirty="0"/>
              <a:t> a </a:t>
            </a:r>
            <a:r>
              <a:rPr lang="fr-FR" sz="2000" b="1" dirty="0" err="1"/>
              <a:t>cabo</a:t>
            </a:r>
            <a:r>
              <a:rPr lang="fr-FR" sz="2000" b="1" dirty="0"/>
              <a:t> el </a:t>
            </a:r>
            <a:r>
              <a:rPr lang="fr-FR" sz="2000" b="1" dirty="0" err="1"/>
              <a:t>pasado</a:t>
            </a:r>
            <a:r>
              <a:rPr lang="fr-FR" sz="2000" b="1" dirty="0"/>
              <a:t> 26 de </a:t>
            </a:r>
            <a:r>
              <a:rPr lang="fr-FR" sz="2000" b="1" dirty="0" err="1"/>
              <a:t>junio</a:t>
            </a:r>
            <a:r>
              <a:rPr lang="fr-FR" sz="2000" dirty="0"/>
              <a:t> se </a:t>
            </a:r>
            <a:r>
              <a:rPr lang="fr-FR" sz="2000" dirty="0" err="1"/>
              <a:t>acordó</a:t>
            </a:r>
            <a:r>
              <a:rPr lang="fr-FR" sz="2000" dirty="0"/>
              <a:t> “</a:t>
            </a:r>
            <a:r>
              <a:rPr lang="fr-FR" sz="2000" dirty="0" err="1"/>
              <a:t>Resaltar</a:t>
            </a:r>
            <a:r>
              <a:rPr lang="fr-FR" sz="2000" dirty="0"/>
              <a:t> la </a:t>
            </a:r>
            <a:r>
              <a:rPr lang="fr-FR" sz="2000" dirty="0" err="1"/>
              <a:t>relevancia</a:t>
            </a:r>
            <a:r>
              <a:rPr lang="fr-FR" sz="2000" dirty="0"/>
              <a:t> que </a:t>
            </a:r>
            <a:r>
              <a:rPr lang="fr-FR" sz="2000" dirty="0" err="1"/>
              <a:t>tiene</a:t>
            </a:r>
            <a:r>
              <a:rPr lang="fr-FR" sz="2000" dirty="0"/>
              <a:t> para los </a:t>
            </a:r>
            <a:r>
              <a:rPr lang="fr-FR" sz="2000" dirty="0" err="1"/>
              <a:t>países</a:t>
            </a:r>
            <a:r>
              <a:rPr lang="fr-FR" sz="2000" dirty="0"/>
              <a:t> SICA las </a:t>
            </a:r>
            <a:r>
              <a:rPr lang="fr-FR" sz="2000" dirty="0" err="1"/>
              <a:t>negociaciones</a:t>
            </a:r>
            <a:r>
              <a:rPr lang="fr-FR" sz="2000" dirty="0"/>
              <a:t> en el marco de la </a:t>
            </a:r>
            <a:r>
              <a:rPr lang="fr-FR" sz="2000" dirty="0" err="1"/>
              <a:t>Convención</a:t>
            </a:r>
            <a:r>
              <a:rPr lang="fr-FR" sz="2000" dirty="0"/>
              <a:t> Marco de </a:t>
            </a:r>
            <a:r>
              <a:rPr lang="fr-FR" sz="2000" dirty="0" err="1"/>
              <a:t>Naciones</a:t>
            </a:r>
            <a:r>
              <a:rPr lang="fr-FR" sz="2000" dirty="0"/>
              <a:t> </a:t>
            </a:r>
            <a:r>
              <a:rPr lang="fr-FR" sz="2000" dirty="0" err="1"/>
              <a:t>Unidas</a:t>
            </a:r>
            <a:r>
              <a:rPr lang="fr-FR" sz="2000" dirty="0"/>
              <a:t> sobre el Cambio </a:t>
            </a:r>
            <a:r>
              <a:rPr lang="fr-FR" sz="2000" dirty="0" err="1"/>
              <a:t>Climático</a:t>
            </a:r>
            <a:r>
              <a:rPr lang="fr-FR" sz="2000" dirty="0"/>
              <a:t> (CMNUCC), para la </a:t>
            </a:r>
            <a:r>
              <a:rPr lang="fr-FR" sz="2000" dirty="0" err="1"/>
              <a:t>elaboración</a:t>
            </a:r>
            <a:r>
              <a:rPr lang="fr-FR" sz="2000" dirty="0"/>
              <a:t> de un </a:t>
            </a:r>
            <a:r>
              <a:rPr lang="fr-FR" sz="2000" dirty="0" err="1"/>
              <a:t>nuevo</a:t>
            </a:r>
            <a:r>
              <a:rPr lang="fr-FR" sz="2000" dirty="0"/>
              <a:t> </a:t>
            </a:r>
            <a:r>
              <a:rPr lang="fr-FR" sz="2000" dirty="0" err="1"/>
              <a:t>acuerdo</a:t>
            </a:r>
            <a:r>
              <a:rPr lang="fr-FR" sz="2000" dirty="0"/>
              <a:t> </a:t>
            </a:r>
            <a:r>
              <a:rPr lang="fr-FR" sz="2000" dirty="0" err="1"/>
              <a:t>jurídicamente</a:t>
            </a:r>
            <a:r>
              <a:rPr lang="fr-FR" sz="2000" dirty="0"/>
              <a:t> </a:t>
            </a:r>
            <a:r>
              <a:rPr lang="fr-FR" sz="2000" dirty="0" err="1"/>
              <a:t>vinculante</a:t>
            </a:r>
            <a:r>
              <a:rPr lang="fr-FR" sz="2000" dirty="0"/>
              <a:t> a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aprobado</a:t>
            </a:r>
            <a:r>
              <a:rPr lang="fr-FR" sz="2000" dirty="0"/>
              <a:t> en la </a:t>
            </a:r>
            <a:r>
              <a:rPr lang="fr-FR" sz="2000" dirty="0" err="1"/>
              <a:t>Vigésima</a:t>
            </a:r>
            <a:r>
              <a:rPr lang="fr-FR" sz="2000" dirty="0"/>
              <a:t> Primera </a:t>
            </a:r>
            <a:r>
              <a:rPr lang="fr-FR" sz="2000" dirty="0" err="1"/>
              <a:t>Conferencia</a:t>
            </a:r>
            <a:r>
              <a:rPr lang="fr-FR" sz="2000" dirty="0"/>
              <a:t> de las Partes (</a:t>
            </a:r>
            <a:r>
              <a:rPr lang="fr-FR" sz="2000" dirty="0" smtClean="0"/>
              <a:t>COP21) </a:t>
            </a:r>
            <a:endParaRPr lang="es-CR" sz="2000" dirty="0"/>
          </a:p>
        </p:txBody>
      </p:sp>
      <p:sp>
        <p:nvSpPr>
          <p:cNvPr id="3" name="2 Rectángulo"/>
          <p:cNvSpPr/>
          <p:nvPr/>
        </p:nvSpPr>
        <p:spPr>
          <a:xfrm>
            <a:off x="503808" y="1539102"/>
            <a:ext cx="7795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>
                <a:solidFill>
                  <a:prstClr val="black"/>
                </a:solidFill>
              </a:rPr>
              <a:t>Para la </a:t>
            </a:r>
            <a:r>
              <a:rPr lang="fr-FR" sz="2000" dirty="0" err="1">
                <a:solidFill>
                  <a:prstClr val="black"/>
                </a:solidFill>
              </a:rPr>
              <a:t>formulación</a:t>
            </a:r>
            <a:r>
              <a:rPr lang="fr-FR" sz="2000" dirty="0">
                <a:solidFill>
                  <a:prstClr val="black"/>
                </a:solidFill>
              </a:rPr>
              <a:t> de </a:t>
            </a:r>
            <a:r>
              <a:rPr lang="fr-FR" sz="2000" dirty="0" err="1">
                <a:solidFill>
                  <a:prstClr val="black"/>
                </a:solidFill>
              </a:rPr>
              <a:t>arreglos</a:t>
            </a:r>
            <a:r>
              <a:rPr lang="fr-FR" sz="2000" dirty="0">
                <a:solidFill>
                  <a:prstClr val="black"/>
                </a:solidFill>
              </a:rPr>
              <a:t> e </a:t>
            </a:r>
            <a:r>
              <a:rPr lang="fr-FR" sz="2000" dirty="0" err="1">
                <a:solidFill>
                  <a:prstClr val="black"/>
                </a:solidFill>
              </a:rPr>
              <a:t>instrumentos</a:t>
            </a:r>
            <a:r>
              <a:rPr lang="fr-FR" sz="2000" dirty="0">
                <a:solidFill>
                  <a:prstClr val="black"/>
                </a:solidFill>
              </a:rPr>
              <a:t>  </a:t>
            </a:r>
            <a:r>
              <a:rPr lang="fr-FR" sz="2000" dirty="0" err="1">
                <a:solidFill>
                  <a:prstClr val="black"/>
                </a:solidFill>
              </a:rPr>
              <a:t>como</a:t>
            </a:r>
            <a:r>
              <a:rPr lang="fr-FR" sz="2000" dirty="0">
                <a:solidFill>
                  <a:prstClr val="black"/>
                </a:solidFill>
              </a:rPr>
              <a:t> se </a:t>
            </a:r>
            <a:r>
              <a:rPr lang="fr-FR" sz="2000" dirty="0" err="1">
                <a:solidFill>
                  <a:prstClr val="black"/>
                </a:solidFill>
              </a:rPr>
              <a:t>indica</a:t>
            </a:r>
            <a:r>
              <a:rPr lang="fr-FR" sz="2000" dirty="0">
                <a:solidFill>
                  <a:prstClr val="black"/>
                </a:solidFill>
              </a:rPr>
              <a:t> en :</a:t>
            </a:r>
            <a:endParaRPr lang="es-C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9986"/>
            <a:ext cx="9072563" cy="984271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8000"/>
                </a:solidFill>
              </a:rPr>
              <a:t>Necesidad</a:t>
            </a:r>
            <a:r>
              <a:rPr lang="en-US" sz="3600" b="1" dirty="0" smtClean="0">
                <a:solidFill>
                  <a:srgbClr val="008000"/>
                </a:solidFill>
              </a:rPr>
              <a:t> de un </a:t>
            </a:r>
            <a:r>
              <a:rPr lang="en-US" sz="3600" b="1" dirty="0" err="1" smtClean="0">
                <a:solidFill>
                  <a:srgbClr val="008000"/>
                </a:solidFill>
              </a:rPr>
              <a:t>abordaje</a:t>
            </a:r>
            <a:r>
              <a:rPr lang="en-US" sz="3600" b="1" dirty="0" smtClean="0">
                <a:solidFill>
                  <a:srgbClr val="008000"/>
                </a:solidFill>
              </a:rPr>
              <a:t> a </a:t>
            </a:r>
            <a:r>
              <a:rPr lang="en-US" sz="3600" b="1" dirty="0" err="1" smtClean="0">
                <a:solidFill>
                  <a:srgbClr val="008000"/>
                </a:solidFill>
              </a:rPr>
              <a:t>múltiples</a:t>
            </a:r>
            <a:r>
              <a:rPr lang="en-US" sz="3600" b="1" dirty="0" smtClean="0">
                <a:solidFill>
                  <a:srgbClr val="008000"/>
                </a:solidFill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</a:rPr>
              <a:t>escalas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763" y="6391637"/>
            <a:ext cx="790998" cy="379821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n-US" b="1" dirty="0" err="1" smtClean="0"/>
              <a:t>Fincas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66674" y="6391637"/>
            <a:ext cx="790998" cy="379821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n-US" b="1" dirty="0" err="1" smtClean="0"/>
              <a:t>Fincas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68492" y="6391637"/>
            <a:ext cx="790998" cy="379821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n-US" b="1" dirty="0" err="1" smtClean="0"/>
              <a:t>Fincas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96448" y="6391637"/>
            <a:ext cx="790998" cy="379821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n-US" b="1" dirty="0" err="1" smtClean="0"/>
              <a:t>Fincas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78217" y="6391637"/>
            <a:ext cx="790998" cy="379821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n-US" b="1" dirty="0" err="1" smtClean="0"/>
              <a:t>Fincas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46229" y="6391637"/>
            <a:ext cx="790998" cy="379821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n-US" b="1" dirty="0" err="1" smtClean="0"/>
              <a:t>Fincas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06096" y="6391637"/>
            <a:ext cx="790998" cy="379821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n-US" b="1" dirty="0" err="1" smtClean="0"/>
              <a:t>Fincas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85429" y="6391637"/>
            <a:ext cx="790998" cy="379821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n-US" b="1" dirty="0" err="1" smtClean="0"/>
              <a:t>Fincas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48542" y="4853369"/>
            <a:ext cx="1349869" cy="518321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n-US" sz="2700" b="1" dirty="0" err="1" smtClean="0"/>
              <a:t>Paisajes</a:t>
            </a:r>
            <a:endParaRPr lang="en-US" sz="27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1450" y="4853369"/>
            <a:ext cx="1349869" cy="518321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n-US" sz="2700" b="1" dirty="0" err="1" smtClean="0"/>
              <a:t>Paisajes</a:t>
            </a:r>
            <a:endParaRPr lang="en-US" sz="27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66793" y="4853369"/>
            <a:ext cx="1349869" cy="518321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n-US" sz="2700" b="1" dirty="0" err="1" smtClean="0"/>
              <a:t>Paisajes</a:t>
            </a:r>
            <a:endParaRPr lang="en-US" sz="27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30610" y="4848298"/>
            <a:ext cx="1349869" cy="518321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n-US" sz="2700" b="1" dirty="0" err="1" smtClean="0"/>
              <a:t>Paisajes</a:t>
            </a:r>
            <a:endParaRPr lang="en-US" sz="27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82935" y="3222731"/>
            <a:ext cx="3748474" cy="579876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n-US" sz="3100" b="1" dirty="0" err="1" smtClean="0"/>
              <a:t>Territorios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nacionales</a:t>
            </a:r>
            <a:endParaRPr lang="en-US" sz="3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20359" y="3239689"/>
            <a:ext cx="3748474" cy="579876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n-US" sz="3100" b="1" dirty="0" err="1" smtClean="0"/>
              <a:t>Territorios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nacionales</a:t>
            </a:r>
            <a:endParaRPr lang="en-US" sz="3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79209" y="1659896"/>
            <a:ext cx="4980863" cy="718376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n-US" sz="4000" b="1" dirty="0" err="1" smtClean="0"/>
              <a:t>Territorio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afin</a:t>
            </a:r>
            <a:r>
              <a:rPr lang="en-US" sz="4000" b="1" dirty="0" smtClean="0"/>
              <a:t> regional</a:t>
            </a:r>
            <a:endParaRPr lang="en-US" sz="4000" b="1" dirty="0"/>
          </a:p>
        </p:txBody>
      </p:sp>
      <p:cxnSp>
        <p:nvCxnSpPr>
          <p:cNvPr id="20" name="Straight Arrow Connector 19"/>
          <p:cNvCxnSpPr>
            <a:stCxn id="17" idx="2"/>
            <a:endCxn id="14" idx="0"/>
          </p:cNvCxnSpPr>
          <p:nvPr/>
        </p:nvCxnSpPr>
        <p:spPr>
          <a:xfrm flipH="1">
            <a:off x="6041728" y="3819565"/>
            <a:ext cx="1152868" cy="10338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15" idx="0"/>
          </p:cNvCxnSpPr>
          <p:nvPr/>
        </p:nvCxnSpPr>
        <p:spPr>
          <a:xfrm>
            <a:off x="7194596" y="3819565"/>
            <a:ext cx="810949" cy="10287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  <a:endCxn id="12" idx="0"/>
          </p:cNvCxnSpPr>
          <p:nvPr/>
        </p:nvCxnSpPr>
        <p:spPr>
          <a:xfrm flipH="1">
            <a:off x="1723477" y="3802607"/>
            <a:ext cx="1133695" cy="10507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  <a:endCxn id="13" idx="0"/>
          </p:cNvCxnSpPr>
          <p:nvPr/>
        </p:nvCxnSpPr>
        <p:spPr>
          <a:xfrm>
            <a:off x="2857172" y="3802607"/>
            <a:ext cx="929213" cy="10507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2"/>
            <a:endCxn id="17" idx="0"/>
          </p:cNvCxnSpPr>
          <p:nvPr/>
        </p:nvCxnSpPr>
        <p:spPr>
          <a:xfrm>
            <a:off x="4869641" y="2378272"/>
            <a:ext cx="2324955" cy="8614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2"/>
            <a:endCxn id="16" idx="0"/>
          </p:cNvCxnSpPr>
          <p:nvPr/>
        </p:nvCxnSpPr>
        <p:spPr>
          <a:xfrm flipH="1">
            <a:off x="2857172" y="2378272"/>
            <a:ext cx="2012469" cy="844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2"/>
            <a:endCxn id="4" idx="0"/>
          </p:cNvCxnSpPr>
          <p:nvPr/>
        </p:nvCxnSpPr>
        <p:spPr>
          <a:xfrm flipH="1">
            <a:off x="1180262" y="5371690"/>
            <a:ext cx="543215" cy="10199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2"/>
            <a:endCxn id="5" idx="0"/>
          </p:cNvCxnSpPr>
          <p:nvPr/>
        </p:nvCxnSpPr>
        <p:spPr>
          <a:xfrm>
            <a:off x="1723477" y="5371690"/>
            <a:ext cx="438696" cy="10199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2"/>
            <a:endCxn id="6" idx="0"/>
          </p:cNvCxnSpPr>
          <p:nvPr/>
        </p:nvCxnSpPr>
        <p:spPr>
          <a:xfrm flipH="1">
            <a:off x="3363991" y="5371690"/>
            <a:ext cx="422394" cy="10199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  <a:endCxn id="9" idx="0"/>
          </p:cNvCxnSpPr>
          <p:nvPr/>
        </p:nvCxnSpPr>
        <p:spPr>
          <a:xfrm>
            <a:off x="3786385" y="5371690"/>
            <a:ext cx="555343" cy="10199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8" idx="0"/>
          </p:cNvCxnSpPr>
          <p:nvPr/>
        </p:nvCxnSpPr>
        <p:spPr>
          <a:xfrm flipH="1">
            <a:off x="5573716" y="5371690"/>
            <a:ext cx="468012" cy="10199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4" idx="2"/>
            <a:endCxn id="7" idx="0"/>
          </p:cNvCxnSpPr>
          <p:nvPr/>
        </p:nvCxnSpPr>
        <p:spPr>
          <a:xfrm>
            <a:off x="6041728" y="5371690"/>
            <a:ext cx="550219" cy="10199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2"/>
            <a:endCxn id="10" idx="0"/>
          </p:cNvCxnSpPr>
          <p:nvPr/>
        </p:nvCxnSpPr>
        <p:spPr>
          <a:xfrm flipH="1">
            <a:off x="7601595" y="5366619"/>
            <a:ext cx="403950" cy="10250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5" idx="2"/>
            <a:endCxn id="11" idx="0"/>
          </p:cNvCxnSpPr>
          <p:nvPr/>
        </p:nvCxnSpPr>
        <p:spPr>
          <a:xfrm>
            <a:off x="8005545" y="5366619"/>
            <a:ext cx="575383" cy="10250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766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212918"/>
            <a:ext cx="9072563" cy="4718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000" dirty="0" smtClean="0"/>
              <a:t>AGRICULTURA CLIMÁTICAMENTE INTELIGENTE</a:t>
            </a:r>
            <a:endParaRPr lang="es-C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3411" y="6552423"/>
            <a:ext cx="9579315" cy="106465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2000" dirty="0" smtClean="0"/>
              <a:t>Agricultura </a:t>
            </a:r>
            <a:r>
              <a:rPr lang="es-CR" sz="2000" dirty="0"/>
              <a:t>que incrementa de manera sostenible la productividad, la </a:t>
            </a:r>
            <a:r>
              <a:rPr lang="es-CR" sz="2000" dirty="0" smtClean="0"/>
              <a:t>resiliencia (</a:t>
            </a:r>
            <a:r>
              <a:rPr lang="es-CR" sz="2000" dirty="0"/>
              <a:t>adaptación), reduce/elimina GEI (mitigación) y fortalece los logros de metas nacionales de desarrollo y de seguridad </a:t>
            </a:r>
            <a:r>
              <a:rPr lang="es-CR" sz="2000" dirty="0" smtClean="0"/>
              <a:t>alimentaria.</a:t>
            </a:r>
            <a:endParaRPr lang="es-C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0" y="863124"/>
            <a:ext cx="8335301" cy="54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72041" y="1978167"/>
            <a:ext cx="9072563" cy="5108471"/>
          </a:xfrm>
          <a:prstGeom prst="rect">
            <a:avLst/>
          </a:prstGeom>
        </p:spPr>
        <p:txBody>
          <a:bodyPr vert="horz" lIns="101828" tIns="50914" rIns="101828" bIns="5091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R" dirty="0" smtClean="0"/>
              <a:t>.</a:t>
            </a:r>
            <a:endParaRPr lang="es-CR" dirty="0"/>
          </a:p>
        </p:txBody>
      </p:sp>
    </p:spTree>
    <p:extLst>
      <p:ext uri="{BB962C8B-B14F-4D97-AF65-F5344CB8AC3E}">
        <p14:creationId xmlns="" xmlns:p14="http://schemas.microsoft.com/office/powerpoint/2010/main" val="42602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b="1" dirty="0"/>
              <a:t>¿Cuáles son los opciones técnicas y sistemas de producción en Centroamérica para que la agricultura enfrente al cambio climático?  Contribuyen a la seguridad alimentaria y a la mitigación de CO2?</a:t>
            </a:r>
            <a:r>
              <a:rPr lang="es-CR" dirty="0"/>
              <a:t/>
            </a:r>
            <a:br>
              <a:rPr lang="es-CR" dirty="0"/>
            </a:br>
            <a:r>
              <a:rPr lang="es-CR" dirty="0" smtClean="0">
                <a:solidFill>
                  <a:schemeClr val="accent6">
                    <a:lumMod val="75000"/>
                  </a:schemeClr>
                </a:solidFill>
              </a:rPr>
              <a:t>ADAPTACIÓN</a:t>
            </a:r>
            <a:endParaRPr lang="es-C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566069"/>
            <a:ext cx="4452276" cy="5348555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Sistemas </a:t>
            </a:r>
            <a:r>
              <a:rPr lang="es-ES" dirty="0"/>
              <a:t>de alerta temprana</a:t>
            </a:r>
            <a:endParaRPr lang="es-CR" dirty="0"/>
          </a:p>
          <a:p>
            <a:r>
              <a:rPr lang="es-ES" dirty="0"/>
              <a:t>Mecanismo de Pago por Servicios Ambientales</a:t>
            </a:r>
            <a:endParaRPr lang="es-CR" dirty="0"/>
          </a:p>
          <a:p>
            <a:r>
              <a:rPr lang="es-ES" dirty="0"/>
              <a:t>Mantenimiento de Fuentes de Agua</a:t>
            </a:r>
            <a:endParaRPr lang="es-CR" dirty="0"/>
          </a:p>
          <a:p>
            <a:r>
              <a:rPr lang="es-ES" dirty="0"/>
              <a:t>Producción de plantas forestales</a:t>
            </a:r>
            <a:endParaRPr lang="es-CR" dirty="0"/>
          </a:p>
          <a:p>
            <a:r>
              <a:rPr lang="es-ES" dirty="0"/>
              <a:t>Cosechadoras de agua de lluvia</a:t>
            </a:r>
            <a:endParaRPr lang="es-CR" dirty="0"/>
          </a:p>
          <a:p>
            <a:r>
              <a:rPr lang="es-ES" dirty="0"/>
              <a:t>Pozos y zanjas de infiltración</a:t>
            </a:r>
            <a:endParaRPr lang="es-CR" dirty="0"/>
          </a:p>
          <a:p>
            <a:r>
              <a:rPr lang="es-ES" dirty="0"/>
              <a:t>Protección de la zona de recarga hídrica</a:t>
            </a:r>
            <a:endParaRPr lang="es-CR" dirty="0"/>
          </a:p>
          <a:p>
            <a:r>
              <a:rPr lang="es-ES" dirty="0"/>
              <a:t>Parcelas Agroecológicas</a:t>
            </a:r>
            <a:endParaRPr lang="es-CR" dirty="0"/>
          </a:p>
          <a:p>
            <a:r>
              <a:rPr lang="es-ES" dirty="0"/>
              <a:t>Concientización a productores</a:t>
            </a:r>
            <a:endParaRPr lang="es-CR" dirty="0"/>
          </a:p>
          <a:p>
            <a:r>
              <a:rPr lang="es-ES" dirty="0"/>
              <a:t>Capacitación en el uso de información climáticamente disponible</a:t>
            </a:r>
            <a:endParaRPr lang="es-CR" dirty="0"/>
          </a:p>
          <a:p>
            <a:r>
              <a:rPr lang="es-ES" dirty="0"/>
              <a:t>Monitoreo de </a:t>
            </a:r>
            <a:r>
              <a:rPr lang="es-ES" dirty="0" smtClean="0"/>
              <a:t>lluvias</a:t>
            </a:r>
          </a:p>
          <a:p>
            <a:r>
              <a:rPr lang="es-ES" dirty="0" smtClean="0"/>
              <a:t>Plan </a:t>
            </a:r>
            <a:r>
              <a:rPr lang="es-ES" dirty="0"/>
              <a:t>de manejo de bosques y pastizales</a:t>
            </a:r>
            <a:endParaRPr lang="es-CR" dirty="0"/>
          </a:p>
          <a:p>
            <a:r>
              <a:rPr lang="es-ES" dirty="0"/>
              <a:t>Creación de una cultura de prácticas de adaptación y protección ambiental</a:t>
            </a:r>
            <a:endParaRPr lang="es-CR" dirty="0"/>
          </a:p>
          <a:p>
            <a:endParaRPr lang="es-C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494061"/>
            <a:ext cx="4452276" cy="5420563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Involucramiento </a:t>
            </a:r>
            <a:r>
              <a:rPr lang="es-ES" dirty="0"/>
              <a:t>de menores de edad en prácticas de conservación</a:t>
            </a:r>
            <a:endParaRPr lang="es-CR" dirty="0"/>
          </a:p>
          <a:p>
            <a:r>
              <a:rPr lang="es-ES" dirty="0"/>
              <a:t>Proyecto de Producción de energía fotovoltaica con paneles solares</a:t>
            </a:r>
            <a:endParaRPr lang="es-CR" dirty="0"/>
          </a:p>
          <a:p>
            <a:r>
              <a:rPr lang="es-ES" dirty="0"/>
              <a:t>Desarrollo de Investigaciones de variedades resistentes a cambios del clima o adaptadas a nuevas condiciones climáticas</a:t>
            </a:r>
            <a:endParaRPr lang="es-CR" dirty="0"/>
          </a:p>
          <a:p>
            <a:r>
              <a:rPr lang="es-ES" dirty="0"/>
              <a:t>Identificación de cambios en calendarios de siembra</a:t>
            </a:r>
            <a:endParaRPr lang="es-CR" dirty="0"/>
          </a:p>
          <a:p>
            <a:r>
              <a:rPr lang="es-ES" dirty="0"/>
              <a:t>Uso de enmiendas orgánicas</a:t>
            </a:r>
            <a:endParaRPr lang="es-CR" dirty="0"/>
          </a:p>
          <a:p>
            <a:r>
              <a:rPr lang="es-ES" dirty="0"/>
              <a:t>Modificaciones en la sectorización agropecuaria, definiendo nuevas zonas productivas por rubros prioritarios</a:t>
            </a:r>
            <a:endParaRPr lang="es-CR" dirty="0"/>
          </a:p>
          <a:p>
            <a:r>
              <a:rPr lang="es-ES" dirty="0"/>
              <a:t>Cambios en la dieta</a:t>
            </a:r>
            <a:endParaRPr lang="es-CR" dirty="0"/>
          </a:p>
          <a:p>
            <a:r>
              <a:rPr lang="es-ES" dirty="0"/>
              <a:t>Desarrollo y socialización de pronósticos climáticos</a:t>
            </a:r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="" xmlns:p14="http://schemas.microsoft.com/office/powerpoint/2010/main" val="282349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b="1" dirty="0"/>
              <a:t>¿Cuáles son los opciones técnicas y sistemas de producción en Centroamérica para que la agricultura enfrente al cambio climático?  Contribuyen a la seguridad alimentaria y a la mitigación de CO2?</a:t>
            </a:r>
            <a:r>
              <a:rPr lang="es-CR" dirty="0"/>
              <a:t/>
            </a:r>
            <a:br>
              <a:rPr lang="es-CR" dirty="0"/>
            </a:br>
            <a:endParaRPr lang="es-C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566069"/>
            <a:ext cx="4452276" cy="53485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MITIGACION</a:t>
            </a:r>
          </a:p>
          <a:p>
            <a:endParaRPr lang="es-ES" dirty="0"/>
          </a:p>
          <a:p>
            <a:r>
              <a:rPr lang="es-ES" dirty="0"/>
              <a:t>Bosques energéticos y de producción de Broza</a:t>
            </a:r>
            <a:endParaRPr lang="es-CR" dirty="0"/>
          </a:p>
          <a:p>
            <a:r>
              <a:rPr lang="es-ES" dirty="0"/>
              <a:t>Reforestación en zonas de recarga hídrica</a:t>
            </a:r>
            <a:endParaRPr lang="es-CR" dirty="0"/>
          </a:p>
          <a:p>
            <a:r>
              <a:rPr lang="es-ES" dirty="0"/>
              <a:t>Fomento de capacidades sectoriales, institucionales, y locales para desarrollar análisis de vulnerabilidad</a:t>
            </a:r>
            <a:endParaRPr lang="es-CR" dirty="0"/>
          </a:p>
          <a:p>
            <a:r>
              <a:rPr lang="es-ES" dirty="0"/>
              <a:t>Manejo adecuado del carbono y nitrógeno en el suelo</a:t>
            </a:r>
            <a:endParaRPr lang="es-ES" dirty="0" smtClean="0"/>
          </a:p>
          <a:p>
            <a:endParaRPr lang="es-C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494061"/>
            <a:ext cx="4452276" cy="5420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Seguridad alimentaria y desarrollo sostenible</a:t>
            </a: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/>
          </a:p>
          <a:p>
            <a:r>
              <a:rPr lang="es-ES" dirty="0" smtClean="0"/>
              <a:t>Fortalecimiento </a:t>
            </a:r>
            <a:r>
              <a:rPr lang="es-ES" dirty="0"/>
              <a:t>de las capacidades locales</a:t>
            </a:r>
            <a:endParaRPr lang="es-CR" dirty="0"/>
          </a:p>
          <a:p>
            <a:r>
              <a:rPr lang="es-ES" dirty="0"/>
              <a:t>Parcelas agroecológicas</a:t>
            </a:r>
            <a:endParaRPr lang="es-CR" dirty="0"/>
          </a:p>
          <a:p>
            <a:r>
              <a:rPr lang="es-ES" dirty="0"/>
              <a:t>Fortalecimiento de capacidades de sustentabilidad en cooperativas y comités de </a:t>
            </a:r>
            <a:r>
              <a:rPr lang="es-ES" dirty="0" smtClean="0"/>
              <a:t>mujeres</a:t>
            </a:r>
            <a:endParaRPr lang="es-CR" dirty="0"/>
          </a:p>
        </p:txBody>
      </p:sp>
    </p:spTree>
    <p:extLst>
      <p:ext uri="{BB962C8B-B14F-4D97-AF65-F5344CB8AC3E}">
        <p14:creationId xmlns="" xmlns:p14="http://schemas.microsoft.com/office/powerpoint/2010/main" val="3746324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5816" y="1638077"/>
            <a:ext cx="8640739" cy="1488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Muchas Gracias</a:t>
            </a:r>
          </a:p>
          <a:p>
            <a:pPr marL="0" indent="0" algn="ctr">
              <a:buNone/>
            </a:pPr>
            <a:endParaRPr lang="es-C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C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2200" y="2646189"/>
            <a:ext cx="50387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Técnico Interinstitucional  del Corredor Seco Centroamericano de la PRAT para la ECADERT</a:t>
            </a:r>
            <a:endParaRPr lang="es-C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8364" y="4538478"/>
            <a:ext cx="5282261" cy="3202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09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30598" y="271629"/>
            <a:ext cx="8652836" cy="718376"/>
          </a:xfrm>
          <a:prstGeom prst="rect">
            <a:avLst/>
          </a:prstGeom>
        </p:spPr>
        <p:txBody>
          <a:bodyPr wrap="square" lIns="101828" tIns="50914" rIns="101828" bIns="50914">
            <a:spAutoFit/>
          </a:bodyPr>
          <a:lstStyle/>
          <a:p>
            <a:pPr algn="ctr"/>
            <a:r>
              <a:rPr lang="es-CR" sz="4000" dirty="0" smtClean="0">
                <a:solidFill>
                  <a:schemeClr val="accent5">
                    <a:lumMod val="75000"/>
                  </a:schemeClr>
                </a:solidFill>
              </a:rPr>
              <a:t>Centroamérica: una región diversa</a:t>
            </a:r>
            <a:endParaRPr lang="es-CR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kfajardo\Documents\e5cc3a6a-a48e-87cf-c806-80ec40e745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501"/>
            <a:ext cx="3384128" cy="1921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HP\Documents\ACC\Consultoría IICA\Fotos\IMG_53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2" y="3003650"/>
            <a:ext cx="2604542" cy="2604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HP\Documents\ACC\Consultoría IICA\Fotos\SJE Gira\IMG_52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76" y="3667661"/>
            <a:ext cx="2817440" cy="2064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29" y="5420655"/>
            <a:ext cx="2520280" cy="19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688384" y="990005"/>
            <a:ext cx="42439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Supera </a:t>
            </a:r>
            <a:r>
              <a:rPr lang="es-ES" dirty="0"/>
              <a:t>los 45 millones de habitantes</a:t>
            </a:r>
            <a:endParaRPr lang="es-CR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 smtClean="0"/>
              <a:t>40% en zonas </a:t>
            </a:r>
            <a:r>
              <a:rPr lang="es-ES" dirty="0"/>
              <a:t>rurales</a:t>
            </a:r>
            <a:endParaRPr lang="es-CR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pobreza alcanza al 47% de los habitantes de la región y al 18% la pobreza extrema </a:t>
            </a:r>
            <a:endParaRPr lang="es-CR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subalimentación afectó a 11% de la población </a:t>
            </a:r>
            <a:r>
              <a:rPr lang="es-ES" dirty="0" smtClean="0"/>
              <a:t>regional (2013)</a:t>
            </a:r>
            <a:endParaRPr lang="es-CR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10% de producción proviene del sector primario o agrícola,</a:t>
            </a:r>
            <a:endParaRPr lang="es-CR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 smtClean="0"/>
              <a:t>Entre el 2000 </a:t>
            </a:r>
            <a:r>
              <a:rPr lang="es-ES" dirty="0"/>
              <a:t>y 2012 todos los países aumentaron la proporción de superficie de áreas protegidas pero </a:t>
            </a:r>
            <a:r>
              <a:rPr lang="es-ES" dirty="0" smtClean="0"/>
              <a:t>también </a:t>
            </a:r>
            <a:r>
              <a:rPr lang="fr-FR" dirty="0" smtClean="0"/>
              <a:t>disminuyeron </a:t>
            </a:r>
            <a:r>
              <a:rPr lang="fr-FR" dirty="0"/>
              <a:t>su cobertura forestal (excepto Costa Rica)</a:t>
            </a:r>
            <a:endParaRPr lang="es-CR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 smtClean="0"/>
              <a:t>Se </a:t>
            </a:r>
            <a:r>
              <a:rPr lang="fr-FR" dirty="0"/>
              <a:t>registraron 190 desastres provocados por eventos naturales, los cuales provocaron cerca de 5.000 </a:t>
            </a:r>
            <a:r>
              <a:rPr lang="fr-FR" dirty="0" smtClean="0"/>
              <a:t>muertes (2000-2012)</a:t>
            </a:r>
            <a:endParaRPr lang="es-CR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3769" y="1249324"/>
            <a:ext cx="5059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Una región caracterizada  por su alta vulnerabilidad a amenazas naturales, con  una importante concentración aún en territorios rurales con alta exposición a la pobreza donde la agricultura aún es una de las principales actividades generadoras de </a:t>
            </a:r>
            <a:r>
              <a:rPr lang="es-CR" dirty="0" smtClean="0"/>
              <a:t>ingreso.</a:t>
            </a:r>
            <a:endParaRPr lang="es-CR" dirty="0"/>
          </a:p>
        </p:txBody>
      </p:sp>
    </p:spTree>
    <p:extLst>
      <p:ext uri="{BB962C8B-B14F-4D97-AF65-F5344CB8AC3E}">
        <p14:creationId xmlns="" xmlns:p14="http://schemas.microsoft.com/office/powerpoint/2010/main" val="25031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329"/>
            <a:ext cx="10080625" cy="566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28" y="-30908"/>
            <a:ext cx="2405497" cy="92574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7283" y="865090"/>
            <a:ext cx="9287907" cy="3798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1828" tIns="50914" rIns="101828" bIns="50914" rtlCol="0">
            <a:spAutoFit/>
          </a:bodyPr>
          <a:lstStyle/>
          <a:p>
            <a:pPr algn="r"/>
            <a:r>
              <a:rPr lang="es-CR" b="1" dirty="0" smtClean="0"/>
              <a:t>DESASTRES METEOROLÓGICOS E HIDROMETEOROLÓGICOS EN ASCENSO</a:t>
            </a:r>
            <a:endParaRPr lang="es-CR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97899" y="7202629"/>
            <a:ext cx="9764210" cy="3798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1828" tIns="50914" rIns="101828" bIns="50914" rtlCol="0">
            <a:spAutoFit/>
          </a:bodyPr>
          <a:lstStyle/>
          <a:p>
            <a:r>
              <a:rPr lang="es-MX" dirty="0" smtClean="0"/>
              <a:t>Tendencia creciente de cantidad de desastres de origen meteorológico e </a:t>
            </a:r>
            <a:r>
              <a:rPr lang="es-MX" dirty="0" err="1" smtClean="0"/>
              <a:t>hidrometeorológico</a:t>
            </a:r>
            <a:endParaRPr lang="es-CR" dirty="0"/>
          </a:p>
        </p:txBody>
      </p:sp>
    </p:spTree>
    <p:extLst>
      <p:ext uri="{BB962C8B-B14F-4D97-AF65-F5344CB8AC3E}">
        <p14:creationId xmlns="" xmlns:p14="http://schemas.microsoft.com/office/powerpoint/2010/main" val="5042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altLang="es-CR" smtClean="0"/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altLang="es-CR" smtClean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0080625" cy="774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anchor="ctr"/>
          <a:lstStyle/>
          <a:p>
            <a:pPr algn="ctr">
              <a:defRPr/>
            </a:pPr>
            <a:endParaRPr lang="es-CR" dirty="0"/>
          </a:p>
        </p:txBody>
      </p:sp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0" y="1"/>
            <a:ext cx="10080625" cy="93712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 algn="ctr">
              <a:defRPr/>
            </a:pPr>
            <a:r>
              <a:rPr lang="es-CR" sz="2700" dirty="0">
                <a:solidFill>
                  <a:srgbClr val="FFFF00"/>
                </a:solidFill>
                <a:latin typeface="VAG Rounded Black SSi" pitchFamily="34" charset="0"/>
              </a:rPr>
              <a:t>ESTRATEGIAS Y POLITICAS SECTORIALES E INTERSECTORIALES DEL  </a:t>
            </a:r>
            <a:r>
              <a:rPr lang="es-CR" sz="2700" dirty="0" smtClean="0">
                <a:solidFill>
                  <a:srgbClr val="FFFF00"/>
                </a:solidFill>
                <a:latin typeface="VAG Rounded Black SSi" pitchFamily="34" charset="0"/>
              </a:rPr>
              <a:t>CAC (2007-2013)</a:t>
            </a:r>
            <a:endParaRPr lang="es-ES" sz="2700" dirty="0">
              <a:solidFill>
                <a:srgbClr val="FFFF00"/>
              </a:solidFill>
              <a:latin typeface="VAG Rounded Black SSi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-5400000">
            <a:off x="3935382" y="3374738"/>
            <a:ext cx="4563758" cy="1566347"/>
            <a:chOff x="564" y="1992"/>
            <a:chExt cx="2658" cy="984"/>
          </a:xfrm>
        </p:grpSpPr>
        <p:sp>
          <p:nvSpPr>
            <p:cNvPr id="7" name="Freeform 20"/>
            <p:cNvSpPr>
              <a:spLocks/>
            </p:cNvSpPr>
            <p:nvPr/>
          </p:nvSpPr>
          <p:spPr bwMode="invGray">
            <a:xfrm>
              <a:off x="564" y="2003"/>
              <a:ext cx="1197" cy="8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invGray">
            <a:xfrm>
              <a:off x="1772" y="1992"/>
              <a:ext cx="232" cy="98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invGray">
            <a:xfrm flipH="1">
              <a:off x="2025" y="2003"/>
              <a:ext cx="1197" cy="8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860367" y="3993961"/>
            <a:ext cx="575785" cy="449746"/>
            <a:chOff x="2180" y="1267"/>
            <a:chExt cx="1350" cy="1030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gray">
            <a:xfrm>
              <a:off x="2299" y="1267"/>
              <a:ext cx="1022" cy="1030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2857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 rot="10082854">
              <a:off x="2183" y="2008"/>
              <a:ext cx="927" cy="229"/>
              <a:chOff x="2591" y="1040"/>
              <a:chExt cx="958" cy="234"/>
            </a:xfrm>
          </p:grpSpPr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 rot="-9970459" flipH="1" flipV="1">
                <a:off x="2591" y="1040"/>
                <a:ext cx="958" cy="234"/>
                <a:chOff x="2528" y="1060"/>
                <a:chExt cx="894" cy="236"/>
              </a:xfrm>
            </p:grpSpPr>
            <p:grpSp>
              <p:nvGrpSpPr>
                <p:cNvPr id="12" name="Group 2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54" name="AutoShape 2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70" y="2282"/>
                    <a:ext cx="222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55" name="AutoShape 2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2007" y="2277"/>
                    <a:ext cx="222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56" name="AutoShape 3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86" y="2300"/>
                    <a:ext cx="222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57" name="AutoShape 3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70" y="2329"/>
                    <a:ext cx="222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13" name="Group 3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50" name="AutoShape 3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61" y="2278"/>
                    <a:ext cx="222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51" name="AutoShape 3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2000" y="2281"/>
                    <a:ext cx="222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52" name="AutoShape 3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9" y="2298"/>
                    <a:ext cx="222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53" name="AutoShape 3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9" y="2324"/>
                    <a:ext cx="222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 rot="-9970459" flipH="1" flipV="1">
                <a:off x="2679" y="1065"/>
                <a:ext cx="784" cy="191"/>
                <a:chOff x="2528" y="1060"/>
                <a:chExt cx="894" cy="236"/>
              </a:xfrm>
            </p:grpSpPr>
            <p:grpSp>
              <p:nvGrpSpPr>
                <p:cNvPr id="15" name="Group 38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4" name="AutoShape 3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89" y="2281"/>
                    <a:ext cx="218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45" name="AutoShape 4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2028" y="2276"/>
                    <a:ext cx="218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46" name="AutoShape 4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98" y="2301"/>
                    <a:ext cx="218" cy="823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47" name="AutoShape 4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90" y="2333"/>
                    <a:ext cx="218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16" name="Group 4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0" name="AutoShape 4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82" y="2273"/>
                    <a:ext cx="218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41" name="AutoShape 4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2019" y="2275"/>
                    <a:ext cx="218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42" name="AutoShape 4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96" y="2294"/>
                    <a:ext cx="218" cy="823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43" name="AutoShape 4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86" y="2331"/>
                    <a:ext cx="218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2597" y="1373"/>
              <a:ext cx="927" cy="229"/>
              <a:chOff x="2591" y="1040"/>
              <a:chExt cx="958" cy="234"/>
            </a:xfrm>
          </p:grpSpPr>
          <p:grpSp>
            <p:nvGrpSpPr>
              <p:cNvPr id="26" name="Group 49"/>
              <p:cNvGrpSpPr>
                <a:grpSpLocks/>
              </p:cNvGrpSpPr>
              <p:nvPr/>
            </p:nvGrpSpPr>
            <p:grpSpPr bwMode="auto">
              <a:xfrm rot="-9970459" flipH="1" flipV="1">
                <a:off x="2591" y="1040"/>
                <a:ext cx="958" cy="234"/>
                <a:chOff x="2528" y="1060"/>
                <a:chExt cx="894" cy="236"/>
              </a:xfrm>
            </p:grpSpPr>
            <p:grpSp>
              <p:nvGrpSpPr>
                <p:cNvPr id="27" name="Group 50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2" name="AutoShape 51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44" y="2268"/>
                    <a:ext cx="228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33" name="AutoShape 52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86" y="2270"/>
                    <a:ext cx="228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34" name="AutoShape 53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58" y="2290"/>
                    <a:ext cx="228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35" name="AutoShape 54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50" y="2318"/>
                    <a:ext cx="228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36" name="Group 55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8" name="AutoShape 56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0" y="2274"/>
                    <a:ext cx="228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29" name="AutoShape 57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86" y="2274"/>
                    <a:ext cx="228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30" name="AutoShape 58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65" y="2291"/>
                    <a:ext cx="228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31" name="AutoShape 59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54" y="2323"/>
                    <a:ext cx="228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7" name="Group 60"/>
              <p:cNvGrpSpPr>
                <a:grpSpLocks/>
              </p:cNvGrpSpPr>
              <p:nvPr/>
            </p:nvGrpSpPr>
            <p:grpSpPr bwMode="auto">
              <a:xfrm rot="-9970459" flipH="1" flipV="1">
                <a:off x="2679" y="1065"/>
                <a:ext cx="784" cy="191"/>
                <a:chOff x="2528" y="1060"/>
                <a:chExt cx="894" cy="236"/>
              </a:xfrm>
            </p:grpSpPr>
            <p:grpSp>
              <p:nvGrpSpPr>
                <p:cNvPr id="38" name="Group 61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2" name="AutoShape 6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62" y="2262"/>
                    <a:ext cx="225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23" name="AutoShape 6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2004" y="2256"/>
                    <a:ext cx="225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24" name="AutoShape 6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2" y="2275"/>
                    <a:ext cx="225" cy="823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25" name="AutoShape 6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6" y="2310"/>
                    <a:ext cx="225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39" name="Group 66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8" name="AutoShape 6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8" y="2260"/>
                    <a:ext cx="225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9" name="AutoShape 6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3" y="2265"/>
                    <a:ext cx="225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20" name="AutoShape 6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67" y="2277"/>
                    <a:ext cx="225" cy="823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21" name="AutoShape 7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3" y="2315"/>
                    <a:ext cx="225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</p:grpSp>
          </p:grpSp>
        </p:grpSp>
      </p:grpSp>
      <p:cxnSp>
        <p:nvCxnSpPr>
          <p:cNvPr id="19464" name="AutoShape 71"/>
          <p:cNvCxnSpPr>
            <a:cxnSpLocks noChangeShapeType="1"/>
          </p:cNvCxnSpPr>
          <p:nvPr/>
        </p:nvCxnSpPr>
        <p:spPr bwMode="auto">
          <a:xfrm rot="-5400000">
            <a:off x="1708069" y="2817474"/>
            <a:ext cx="1582174" cy="738546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AutoShape 72"/>
          <p:cNvCxnSpPr>
            <a:cxnSpLocks noChangeShapeType="1"/>
          </p:cNvCxnSpPr>
          <p:nvPr/>
        </p:nvCxnSpPr>
        <p:spPr bwMode="auto">
          <a:xfrm rot="16200000" flipH="1">
            <a:off x="1711653" y="4878064"/>
            <a:ext cx="1575007" cy="738546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0" name="Line 73"/>
          <p:cNvSpPr>
            <a:spLocks noChangeShapeType="1"/>
          </p:cNvSpPr>
          <p:nvPr/>
        </p:nvSpPr>
        <p:spPr bwMode="auto">
          <a:xfrm>
            <a:off x="2385398" y="4228688"/>
            <a:ext cx="49703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1828" tIns="50914" rIns="101828" bIns="50914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1946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86" y="1290108"/>
            <a:ext cx="1281079" cy="182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92" y="5475794"/>
            <a:ext cx="1342334" cy="178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81 CuadroTexto"/>
          <p:cNvSpPr txBox="1">
            <a:spLocks noChangeArrowheads="1"/>
          </p:cNvSpPr>
          <p:nvPr/>
        </p:nvSpPr>
        <p:spPr bwMode="auto">
          <a:xfrm>
            <a:off x="4534532" y="2015795"/>
            <a:ext cx="1023813" cy="65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>
              <a:defRPr/>
            </a:pPr>
            <a:r>
              <a:rPr lang="es-CR" dirty="0">
                <a:solidFill>
                  <a:schemeClr val="accent3">
                    <a:lumMod val="20000"/>
                    <a:lumOff val="80000"/>
                  </a:schemeClr>
                </a:solidFill>
                <a:latin typeface="Bauhaus 93" pitchFamily="82" charset="0"/>
                <a:cs typeface="+mn-cs"/>
              </a:rPr>
              <a:t>PACA (2007)</a:t>
            </a:r>
          </a:p>
        </p:txBody>
      </p:sp>
      <p:sp>
        <p:nvSpPr>
          <p:cNvPr id="64" name="82 CuadroTexto"/>
          <p:cNvSpPr txBox="1">
            <a:spLocks noChangeArrowheads="1"/>
          </p:cNvSpPr>
          <p:nvPr/>
        </p:nvSpPr>
        <p:spPr bwMode="auto">
          <a:xfrm>
            <a:off x="4613286" y="5644225"/>
            <a:ext cx="1653853" cy="65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>
              <a:defRPr/>
            </a:pPr>
            <a:r>
              <a:rPr lang="es-CR" dirty="0">
                <a:solidFill>
                  <a:schemeClr val="accent3">
                    <a:lumMod val="20000"/>
                    <a:lumOff val="80000"/>
                  </a:schemeClr>
                </a:solidFill>
                <a:latin typeface="Bauhaus 93" pitchFamily="82" charset="0"/>
                <a:cs typeface="+mn-cs"/>
              </a:rPr>
              <a:t>ECADERT</a:t>
            </a:r>
          </a:p>
          <a:p>
            <a:pPr>
              <a:defRPr/>
            </a:pPr>
            <a:r>
              <a:rPr lang="es-CR" dirty="0">
                <a:solidFill>
                  <a:schemeClr val="accent3">
                    <a:lumMod val="20000"/>
                    <a:lumOff val="80000"/>
                  </a:schemeClr>
                </a:solidFill>
                <a:latin typeface="Bauhaus 93" pitchFamily="82" charset="0"/>
                <a:cs typeface="+mn-cs"/>
              </a:rPr>
              <a:t>(2010)</a:t>
            </a:r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5690" y="3330989"/>
            <a:ext cx="1260078" cy="1910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" name="84 CuadroTexto"/>
          <p:cNvSpPr txBox="1">
            <a:spLocks noChangeArrowheads="1"/>
          </p:cNvSpPr>
          <p:nvPr/>
        </p:nvSpPr>
        <p:spPr bwMode="auto">
          <a:xfrm>
            <a:off x="4534532" y="3789694"/>
            <a:ext cx="1023813" cy="65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>
              <a:defRPr/>
            </a:pPr>
            <a:r>
              <a:rPr lang="es-CR" dirty="0">
                <a:solidFill>
                  <a:schemeClr val="accent3">
                    <a:lumMod val="20000"/>
                    <a:lumOff val="80000"/>
                  </a:schemeClr>
                </a:solidFill>
                <a:latin typeface="Bauhaus 93" pitchFamily="82" charset="0"/>
                <a:cs typeface="+mn-cs"/>
              </a:rPr>
              <a:t>ERAS</a:t>
            </a:r>
          </a:p>
          <a:p>
            <a:pPr>
              <a:defRPr/>
            </a:pPr>
            <a:r>
              <a:rPr lang="es-CR" dirty="0">
                <a:solidFill>
                  <a:schemeClr val="accent3">
                    <a:lumMod val="20000"/>
                    <a:lumOff val="80000"/>
                  </a:schemeClr>
                </a:solidFill>
                <a:latin typeface="Bauhaus 93" pitchFamily="82" charset="0"/>
                <a:cs typeface="+mn-cs"/>
              </a:rPr>
              <a:t>(2008)</a:t>
            </a:r>
          </a:p>
        </p:txBody>
      </p:sp>
      <p:sp>
        <p:nvSpPr>
          <p:cNvPr id="67" name="81 CuadroTexto"/>
          <p:cNvSpPr txBox="1">
            <a:spLocks noChangeArrowheads="1"/>
          </p:cNvSpPr>
          <p:nvPr/>
        </p:nvSpPr>
        <p:spPr bwMode="auto">
          <a:xfrm>
            <a:off x="8505527" y="1773900"/>
            <a:ext cx="1575098" cy="65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 algn="ctr">
              <a:defRPr/>
            </a:pPr>
            <a:r>
              <a:rPr lang="es-CR" dirty="0">
                <a:solidFill>
                  <a:schemeClr val="accent3">
                    <a:lumMod val="20000"/>
                    <a:lumOff val="80000"/>
                  </a:schemeClr>
                </a:solidFill>
                <a:latin typeface="Bauhaus 93" pitchFamily="82" charset="0"/>
                <a:cs typeface="+mn-cs"/>
              </a:rPr>
              <a:t>POR-FRUTAS (2011)</a:t>
            </a: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6695" y="1048214"/>
            <a:ext cx="1400087" cy="225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5450" y="4273485"/>
            <a:ext cx="1417588" cy="1730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0" name="81 CuadroTexto"/>
          <p:cNvSpPr txBox="1">
            <a:spLocks noChangeArrowheads="1"/>
          </p:cNvSpPr>
          <p:nvPr/>
        </p:nvSpPr>
        <p:spPr bwMode="auto">
          <a:xfrm>
            <a:off x="7117692" y="6104721"/>
            <a:ext cx="2175384" cy="121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 algn="ctr">
              <a:defRPr/>
            </a:pPr>
            <a:r>
              <a:rPr lang="es-CR" dirty="0">
                <a:solidFill>
                  <a:schemeClr val="accent3">
                    <a:lumMod val="20000"/>
                    <a:lumOff val="80000"/>
                  </a:schemeClr>
                </a:solidFill>
                <a:latin typeface="Bauhaus 93" pitchFamily="82" charset="0"/>
                <a:cs typeface="+mn-cs"/>
              </a:rPr>
              <a:t>POLSAN</a:t>
            </a:r>
          </a:p>
          <a:p>
            <a:pPr algn="ctr">
              <a:defRPr/>
            </a:pPr>
            <a:r>
              <a:rPr lang="es-CR" dirty="0">
                <a:solidFill>
                  <a:schemeClr val="accent3">
                    <a:lumMod val="20000"/>
                    <a:lumOff val="80000"/>
                  </a:schemeClr>
                </a:solidFill>
                <a:latin typeface="Bauhaus 93" pitchFamily="82" charset="0"/>
              </a:rPr>
              <a:t>CAC 2012</a:t>
            </a:r>
          </a:p>
          <a:p>
            <a:pPr algn="ctr">
              <a:defRPr/>
            </a:pPr>
            <a:r>
              <a:rPr lang="es-CR" dirty="0">
                <a:solidFill>
                  <a:schemeClr val="accent3">
                    <a:lumMod val="20000"/>
                    <a:lumOff val="80000"/>
                  </a:schemeClr>
                </a:solidFill>
                <a:latin typeface="Bauhaus 93" pitchFamily="82" charset="0"/>
                <a:cs typeface="+mn-cs"/>
              </a:rPr>
              <a:t>COMISCA 2012</a:t>
            </a:r>
          </a:p>
          <a:p>
            <a:pPr algn="ctr">
              <a:defRPr/>
            </a:pPr>
            <a:r>
              <a:rPr lang="es-CR" dirty="0">
                <a:solidFill>
                  <a:schemeClr val="accent3">
                    <a:lumMod val="20000"/>
                    <a:lumOff val="80000"/>
                  </a:schemeClr>
                </a:solidFill>
                <a:latin typeface="Bauhaus 93" pitchFamily="82" charset="0"/>
              </a:rPr>
              <a:t>CIS 2013</a:t>
            </a:r>
            <a:endParaRPr lang="es-CR" dirty="0">
              <a:solidFill>
                <a:schemeClr val="accent3">
                  <a:lumMod val="20000"/>
                  <a:lumOff val="80000"/>
                </a:schemeClr>
              </a:solidFill>
              <a:latin typeface="Bauhaus 93" pitchFamily="82" charset="0"/>
              <a:cs typeface="+mn-cs"/>
            </a:endParaRPr>
          </a:p>
        </p:txBody>
      </p:sp>
      <p:pic>
        <p:nvPicPr>
          <p:cNvPr id="7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764" y="3395494"/>
            <a:ext cx="1450839" cy="1532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409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CR" dirty="0" smtClean="0"/>
              <a:t> AM</a:t>
            </a:r>
            <a:endParaRPr lang="es-CR" altLang="es-CR" dirty="0" smtClean="0"/>
          </a:p>
        </p:txBody>
      </p:sp>
      <p:grpSp>
        <p:nvGrpSpPr>
          <p:cNvPr id="2" name="46 Grupo"/>
          <p:cNvGrpSpPr/>
          <p:nvPr/>
        </p:nvGrpSpPr>
        <p:grpSpPr>
          <a:xfrm>
            <a:off x="3525291" y="5149505"/>
            <a:ext cx="4202097" cy="763224"/>
            <a:chOff x="428597" y="4214819"/>
            <a:chExt cx="8215368" cy="601062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1" name="2 Marcador de contenido"/>
            <p:cNvSpPr txBox="1">
              <a:spLocks/>
            </p:cNvSpPr>
            <p:nvPr/>
          </p:nvSpPr>
          <p:spPr>
            <a:xfrm>
              <a:off x="428597" y="4214819"/>
              <a:ext cx="8215368" cy="60106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marL="1002240" indent="-509138">
                <a:defRPr/>
              </a:pPr>
              <a:endParaRPr lang="es-ES" sz="400" b="1" dirty="0">
                <a:latin typeface="Garamond" pitchFamily="18" charset="0"/>
              </a:endParaRPr>
            </a:p>
            <a:p>
              <a:pPr marL="1002240" indent="-509138">
                <a:defRPr/>
              </a:pPr>
              <a:r>
                <a:rPr lang="es-CR" b="1" dirty="0"/>
                <a:t>Naturaleza y </a:t>
              </a:r>
            </a:p>
            <a:p>
              <a:pPr marL="1002240" indent="-509138">
                <a:defRPr/>
              </a:pPr>
              <a:r>
                <a:rPr lang="es-CR" b="1" dirty="0"/>
                <a:t>territorios</a:t>
              </a:r>
              <a:endParaRPr lang="es-ES" b="1" dirty="0"/>
            </a:p>
            <a:p>
              <a:pPr marL="1002240" indent="-509138">
                <a:defRPr/>
              </a:pPr>
              <a:endParaRPr lang="es-ES" sz="2200" b="1" dirty="0">
                <a:latin typeface="Garamond" pitchFamily="18" charset="0"/>
              </a:endParaRPr>
            </a:p>
            <a:p>
              <a:pPr marL="806135" indent="-381853" algn="just">
                <a:spcAft>
                  <a:spcPts val="2004"/>
                </a:spcAft>
                <a:defRPr/>
              </a:pPr>
              <a:endParaRPr lang="es-ES" sz="2400" dirty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2" name="11 Elipse"/>
            <p:cNvSpPr/>
            <p:nvPr/>
          </p:nvSpPr>
          <p:spPr>
            <a:xfrm>
              <a:off x="500033" y="4286257"/>
              <a:ext cx="791169" cy="42862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3100" b="1" dirty="0">
                  <a:latin typeface="Garamond" pitchFamily="18" charset="0"/>
                </a:rPr>
                <a:t>5</a:t>
              </a:r>
              <a:endParaRPr lang="es-ES" sz="3100" b="1" dirty="0">
                <a:latin typeface="Garamond" pitchFamily="18" charset="0"/>
              </a:endParaRPr>
            </a:p>
          </p:txBody>
        </p:sp>
      </p:grpSp>
      <p:grpSp>
        <p:nvGrpSpPr>
          <p:cNvPr id="4" name="44 Grupo"/>
          <p:cNvGrpSpPr/>
          <p:nvPr/>
        </p:nvGrpSpPr>
        <p:grpSpPr>
          <a:xfrm>
            <a:off x="3525291" y="4423814"/>
            <a:ext cx="4202097" cy="816403"/>
            <a:chOff x="428597" y="3571877"/>
            <a:chExt cx="8215368" cy="642942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4" name="2 Marcador de contenido"/>
            <p:cNvSpPr txBox="1">
              <a:spLocks/>
            </p:cNvSpPr>
            <p:nvPr/>
          </p:nvSpPr>
          <p:spPr>
            <a:xfrm>
              <a:off x="428597" y="3571877"/>
              <a:ext cx="8215368" cy="64294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marL="1002240" indent="-509138">
                <a:defRPr/>
              </a:pPr>
              <a:endParaRPr lang="es-ES" sz="400" b="1" dirty="0">
                <a:latin typeface="Garamond" pitchFamily="18" charset="0"/>
              </a:endParaRPr>
            </a:p>
            <a:p>
              <a:pPr marL="1002240" indent="-509138">
                <a:defRPr/>
              </a:pPr>
              <a:r>
                <a:rPr lang="es-ES" b="1" dirty="0"/>
                <a:t>Identidad cultural </a:t>
              </a:r>
            </a:p>
            <a:p>
              <a:pPr marL="1002240" indent="-509138">
                <a:defRPr/>
              </a:pPr>
              <a:r>
                <a:rPr lang="es-ES" b="1" dirty="0"/>
                <a:t>del territorio</a:t>
              </a:r>
              <a:endParaRPr lang="es-CR" b="1" dirty="0"/>
            </a:p>
            <a:p>
              <a:pPr marL="1002240" indent="-509138">
                <a:defRPr/>
              </a:pPr>
              <a:endParaRPr lang="es-CR" sz="2300" b="1" dirty="0"/>
            </a:p>
            <a:p>
              <a:pPr marL="1002240" indent="-509138">
                <a:defRPr/>
              </a:pPr>
              <a:endParaRPr lang="es-ES" sz="2200" b="1" dirty="0">
                <a:latin typeface="Garamond" pitchFamily="18" charset="0"/>
              </a:endParaRPr>
            </a:p>
            <a:p>
              <a:pPr marL="806135" indent="-381853" algn="just">
                <a:spcAft>
                  <a:spcPts val="2004"/>
                </a:spcAft>
                <a:defRPr/>
              </a:pPr>
              <a:endParaRPr lang="es-ES" sz="2400" dirty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5" name="14 Elipse"/>
            <p:cNvSpPr/>
            <p:nvPr/>
          </p:nvSpPr>
          <p:spPr>
            <a:xfrm>
              <a:off x="500035" y="3643315"/>
              <a:ext cx="791169" cy="5000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3100" b="1" dirty="0">
                  <a:latin typeface="Garamond" pitchFamily="18" charset="0"/>
                </a:rPr>
                <a:t>4</a:t>
              </a:r>
              <a:endParaRPr lang="es-ES" sz="3100" b="1" dirty="0">
                <a:latin typeface="Garamond" pitchFamily="18" charset="0"/>
              </a:endParaRPr>
            </a:p>
          </p:txBody>
        </p:sp>
      </p:grpSp>
      <p:grpSp>
        <p:nvGrpSpPr>
          <p:cNvPr id="7" name="39 Grupo"/>
          <p:cNvGrpSpPr/>
          <p:nvPr/>
        </p:nvGrpSpPr>
        <p:grpSpPr>
          <a:xfrm>
            <a:off x="3525291" y="2488639"/>
            <a:ext cx="4202097" cy="725690"/>
            <a:chOff x="428603" y="1928802"/>
            <a:chExt cx="8215366" cy="571503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7" name="2 Marcador de contenido"/>
            <p:cNvSpPr txBox="1">
              <a:spLocks/>
            </p:cNvSpPr>
            <p:nvPr/>
          </p:nvSpPr>
          <p:spPr>
            <a:xfrm>
              <a:off x="428603" y="1928802"/>
              <a:ext cx="8215366" cy="571503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marL="1002240" indent="-509138">
                <a:defRPr/>
              </a:pPr>
              <a:endParaRPr lang="es-ES" sz="400" b="1" dirty="0">
                <a:latin typeface="Garamond" pitchFamily="18" charset="0"/>
              </a:endParaRPr>
            </a:p>
            <a:p>
              <a:pPr marL="1002240" indent="-509138">
                <a:defRPr/>
              </a:pPr>
              <a:r>
                <a:rPr lang="es-ES" b="1" dirty="0"/>
                <a:t>Institucionalidad para </a:t>
              </a:r>
            </a:p>
            <a:p>
              <a:pPr marL="1002240" indent="-509138">
                <a:defRPr/>
              </a:pPr>
              <a:r>
                <a:rPr lang="es-ES" b="1" dirty="0"/>
                <a:t>el Desarrollo Rural Territorial</a:t>
              </a:r>
              <a:endParaRPr lang="es-CR" b="1" dirty="0"/>
            </a:p>
            <a:p>
              <a:pPr marL="806135" indent="-381853" algn="just">
                <a:spcAft>
                  <a:spcPts val="2004"/>
                </a:spcAft>
                <a:defRPr/>
              </a:pPr>
              <a:endParaRPr lang="es-ES" sz="2400" dirty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8" name="17 Elipse"/>
            <p:cNvSpPr/>
            <p:nvPr/>
          </p:nvSpPr>
          <p:spPr>
            <a:xfrm>
              <a:off x="500033" y="2000240"/>
              <a:ext cx="791178" cy="4286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3100" b="1" dirty="0">
                  <a:latin typeface="Garamond" pitchFamily="18" charset="0"/>
                </a:rPr>
                <a:t>1</a:t>
              </a:r>
              <a:endParaRPr lang="es-ES" sz="3100" b="1" dirty="0">
                <a:latin typeface="Garamond" pitchFamily="18" charset="0"/>
              </a:endParaRPr>
            </a:p>
          </p:txBody>
        </p:sp>
      </p:grpSp>
      <p:grpSp>
        <p:nvGrpSpPr>
          <p:cNvPr id="8" name="40 Grupo"/>
          <p:cNvGrpSpPr/>
          <p:nvPr/>
        </p:nvGrpSpPr>
        <p:grpSpPr>
          <a:xfrm>
            <a:off x="3525291" y="3133697"/>
            <a:ext cx="4202097" cy="725691"/>
            <a:chOff x="428597" y="2500307"/>
            <a:chExt cx="8215368" cy="571504"/>
          </a:xfrm>
          <a:solidFill>
            <a:srgbClr val="800080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0" name="2 Marcador de contenido"/>
            <p:cNvSpPr txBox="1">
              <a:spLocks/>
            </p:cNvSpPr>
            <p:nvPr/>
          </p:nvSpPr>
          <p:spPr>
            <a:xfrm>
              <a:off x="428597" y="2500307"/>
              <a:ext cx="8215368" cy="571504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marL="1002240" indent="-509138">
                <a:defRPr/>
              </a:pPr>
              <a:r>
                <a:rPr lang="es-ES" b="1" dirty="0"/>
                <a:t>Tejido social y redes </a:t>
              </a:r>
            </a:p>
            <a:p>
              <a:pPr marL="1002240" indent="-509138">
                <a:defRPr/>
              </a:pPr>
              <a:r>
                <a:rPr lang="es-ES" b="1" dirty="0"/>
                <a:t>de cooperación territoriales</a:t>
              </a:r>
              <a:endParaRPr lang="es-ES" b="1" dirty="0">
                <a:latin typeface="Garamond" pitchFamily="18" charset="0"/>
              </a:endParaRPr>
            </a:p>
            <a:p>
              <a:pPr marL="806135" indent="-381853" algn="just">
                <a:spcAft>
                  <a:spcPts val="2004"/>
                </a:spcAft>
                <a:defRPr/>
              </a:pPr>
              <a:endParaRPr lang="es-ES" sz="2400" dirty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21" name="20 Elipse"/>
            <p:cNvSpPr/>
            <p:nvPr/>
          </p:nvSpPr>
          <p:spPr>
            <a:xfrm>
              <a:off x="500035" y="2571745"/>
              <a:ext cx="791169" cy="4286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3100" b="1" dirty="0">
                  <a:latin typeface="Garamond" pitchFamily="18" charset="0"/>
                </a:rPr>
                <a:t>2</a:t>
              </a:r>
              <a:endParaRPr lang="es-ES" sz="3100" b="1" dirty="0">
                <a:latin typeface="Garamond" pitchFamily="18" charset="0"/>
              </a:endParaRPr>
            </a:p>
          </p:txBody>
        </p:sp>
      </p:grpSp>
      <p:grpSp>
        <p:nvGrpSpPr>
          <p:cNvPr id="9" name="42 Grupo"/>
          <p:cNvGrpSpPr/>
          <p:nvPr/>
        </p:nvGrpSpPr>
        <p:grpSpPr>
          <a:xfrm>
            <a:off x="3525291" y="3778756"/>
            <a:ext cx="4202097" cy="747583"/>
            <a:chOff x="428598" y="3000374"/>
            <a:chExt cx="8215368" cy="588745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3" name="2 Marcador de contenido"/>
            <p:cNvSpPr txBox="1">
              <a:spLocks/>
            </p:cNvSpPr>
            <p:nvPr/>
          </p:nvSpPr>
          <p:spPr>
            <a:xfrm>
              <a:off x="428598" y="3000374"/>
              <a:ext cx="8215368" cy="588745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marL="1002240" indent="-509138">
                <a:defRPr/>
              </a:pPr>
              <a:endParaRPr lang="es-ES" sz="400" b="1" dirty="0">
                <a:latin typeface="Garamond" pitchFamily="18" charset="0"/>
              </a:endParaRPr>
            </a:p>
            <a:p>
              <a:pPr marL="1002240" indent="-509138">
                <a:defRPr/>
              </a:pPr>
              <a:r>
                <a:rPr lang="es-ES" b="1" dirty="0"/>
                <a:t>Economía rural de </a:t>
              </a:r>
            </a:p>
            <a:p>
              <a:pPr marL="1002240" indent="-509138">
                <a:defRPr/>
              </a:pPr>
              <a:r>
                <a:rPr lang="es-ES" b="1" dirty="0"/>
                <a:t>los territorios</a:t>
              </a:r>
            </a:p>
            <a:p>
              <a:pPr marL="806135" indent="-381853" algn="just">
                <a:spcAft>
                  <a:spcPts val="2004"/>
                </a:spcAft>
                <a:defRPr/>
              </a:pPr>
              <a:endParaRPr lang="es-ES" sz="2400" dirty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24" name="23 Elipse"/>
            <p:cNvSpPr/>
            <p:nvPr/>
          </p:nvSpPr>
          <p:spPr>
            <a:xfrm>
              <a:off x="500034" y="3071812"/>
              <a:ext cx="791171" cy="4286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3100" b="1" dirty="0">
                  <a:latin typeface="Garamond" pitchFamily="18" charset="0"/>
                </a:rPr>
                <a:t>3</a:t>
              </a:r>
              <a:endParaRPr lang="es-ES" sz="3100" b="1" dirty="0">
                <a:latin typeface="Garamond" pitchFamily="18" charset="0"/>
              </a:endParaRPr>
            </a:p>
          </p:txBody>
        </p:sp>
      </p:grpSp>
      <p:sp>
        <p:nvSpPr>
          <p:cNvPr id="26" name="25 Rectángulo"/>
          <p:cNvSpPr/>
          <p:nvPr/>
        </p:nvSpPr>
        <p:spPr bwMode="auto">
          <a:xfrm>
            <a:off x="3532020" y="1680389"/>
            <a:ext cx="4098147" cy="5644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828" tIns="50914" rIns="101828" bIns="50914" anchor="ctr"/>
          <a:lstStyle/>
          <a:p>
            <a:pPr algn="ctr">
              <a:defRPr/>
            </a:pPr>
            <a:r>
              <a:rPr lang="es-CR" b="1" dirty="0" smtClean="0"/>
              <a:t>COMPONENTES</a:t>
            </a:r>
          </a:p>
          <a:p>
            <a:pPr algn="ctr">
              <a:defRPr/>
            </a:pPr>
            <a:r>
              <a:rPr lang="es-MX" sz="1600" dirty="0" smtClean="0"/>
              <a:t>(DIMENSIONES DEL DESARROLLO SOSTENIBLE)</a:t>
            </a:r>
            <a:endParaRPr lang="es-ES" sz="1600" dirty="0"/>
          </a:p>
        </p:txBody>
      </p:sp>
      <p:sp>
        <p:nvSpPr>
          <p:cNvPr id="29" name="28 Rectángulo"/>
          <p:cNvSpPr/>
          <p:nvPr/>
        </p:nvSpPr>
        <p:spPr bwMode="auto">
          <a:xfrm>
            <a:off x="7659979" y="1192735"/>
            <a:ext cx="2126382" cy="5644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828" tIns="50914" rIns="101828" bIns="50914" anchor="ctr"/>
          <a:lstStyle/>
          <a:p>
            <a:pPr algn="ctr">
              <a:defRPr/>
            </a:pPr>
            <a:r>
              <a:rPr lang="es-CR" b="1" dirty="0"/>
              <a:t>EJES TRANSVERSALES</a:t>
            </a:r>
            <a:endParaRPr lang="es-ES" b="1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647" y="80632"/>
            <a:ext cx="5087566" cy="107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37 Grupo"/>
          <p:cNvGrpSpPr/>
          <p:nvPr/>
        </p:nvGrpSpPr>
        <p:grpSpPr>
          <a:xfrm rot="16200000">
            <a:off x="6121679" y="2799565"/>
            <a:ext cx="5526746" cy="1653863"/>
            <a:chOff x="2214546" y="5214951"/>
            <a:chExt cx="5643602" cy="1000131"/>
          </a:xfrm>
          <a:scene3d>
            <a:camera prst="perspectiveHeroicExtremeRightFacing" fov="3600000">
              <a:rot lat="769854" lon="19239318" rev="21381983"/>
            </a:camera>
            <a:lightRig rig="threePt" dir="t"/>
          </a:scene3d>
        </p:grpSpPr>
        <p:sp>
          <p:nvSpPr>
            <p:cNvPr id="33" name="32 Rectángulo"/>
            <p:cNvSpPr/>
            <p:nvPr/>
          </p:nvSpPr>
          <p:spPr>
            <a:xfrm>
              <a:off x="2214546" y="5214951"/>
              <a:ext cx="5643602" cy="28575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2400" b="1" dirty="0"/>
                <a:t>Educación y formación de capacidades</a:t>
              </a:r>
              <a:endParaRPr lang="es-ES" sz="2400" b="1" dirty="0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2214546" y="5572140"/>
              <a:ext cx="5643602" cy="28575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2400" b="1" dirty="0"/>
                <a:t>Equidad e inclusión social</a:t>
              </a:r>
              <a:endParaRPr lang="es-ES" sz="2400" b="1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2214546" y="5929330"/>
              <a:ext cx="5643602" cy="28575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2400" b="1" dirty="0"/>
                <a:t>Gestión del conocimiento</a:t>
              </a:r>
              <a:endParaRPr lang="es-ES" sz="2400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68"/>
            <a:ext cx="2182495" cy="288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283" y="3301395"/>
            <a:ext cx="1496318" cy="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Rayo"/>
          <p:cNvSpPr/>
          <p:nvPr/>
        </p:nvSpPr>
        <p:spPr>
          <a:xfrm>
            <a:off x="1864960" y="3951601"/>
            <a:ext cx="1667060" cy="161868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s-CR"/>
          </a:p>
        </p:txBody>
      </p:sp>
      <p:sp>
        <p:nvSpPr>
          <p:cNvPr id="5" name="4 CuadroTexto"/>
          <p:cNvSpPr txBox="1"/>
          <p:nvPr/>
        </p:nvSpPr>
        <p:spPr>
          <a:xfrm>
            <a:off x="1864960" y="6552423"/>
            <a:ext cx="8097150" cy="933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1828" tIns="50914" rIns="101828" bIns="50914" rtlCol="0">
            <a:spAutoFit/>
          </a:bodyPr>
          <a:lstStyle/>
          <a:p>
            <a:r>
              <a:rPr lang="es-MX" b="1" dirty="0" smtClean="0"/>
              <a:t>ABORDAJE TERRITORIAL MULTIESCALA (REGIONAL, NACIONAL, LOCAL)</a:t>
            </a:r>
          </a:p>
          <a:p>
            <a:r>
              <a:rPr lang="es-MX" b="1" dirty="0" smtClean="0"/>
              <a:t>CORREDOR SECO CENTROAMERICANO DECLARADO TERRITORIO AFÍN DE LA ECADERT</a:t>
            </a:r>
            <a:endParaRPr lang="es-CR" b="1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00" y="6389869"/>
            <a:ext cx="1473144" cy="121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18516" y="4349479"/>
            <a:ext cx="3327391" cy="1826371"/>
          </a:xfrm>
          <a:prstGeom prst="rect">
            <a:avLst/>
          </a:prstGeom>
          <a:noFill/>
        </p:spPr>
        <p:txBody>
          <a:bodyPr wrap="square" lIns="101828" tIns="50914" rIns="101828" bIns="50914" rtlCol="0">
            <a:spAutoFit/>
          </a:bodyPr>
          <a:lstStyle/>
          <a:p>
            <a:pPr marL="318211" indent="-318211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 VC</a:t>
            </a:r>
          </a:p>
          <a:p>
            <a:pPr marL="318211" indent="-318211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BIODIVERSIDAD</a:t>
            </a:r>
          </a:p>
          <a:p>
            <a:pPr marL="318211" indent="-318211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MST</a:t>
            </a:r>
          </a:p>
          <a:p>
            <a:pPr marL="318211" indent="-318211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NEGOCIOS AGROAMBIENTALES</a:t>
            </a:r>
          </a:p>
          <a:p>
            <a:pPr marL="318211" indent="-318211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ESPACIOS Y ESTILOS DE VIDA SALUDABLES</a:t>
            </a:r>
            <a:endParaRPr lang="es-C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3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021" y="0"/>
            <a:ext cx="9072563" cy="87824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Cooper Black" panose="0208090404030B020404" pitchFamily="18" charset="0"/>
              </a:rPr>
              <a:t>Corredor Seco Centroamericano </a:t>
            </a:r>
            <a:r>
              <a:rPr lang="es-MX" dirty="0">
                <a:solidFill>
                  <a:schemeClr val="bg1"/>
                </a:solidFill>
                <a:latin typeface="Cooper Black" panose="0208090404030B020404" pitchFamily="18" charset="0"/>
              </a:rPr>
              <a:t/>
            </a:r>
            <a:br>
              <a:rPr lang="es-MX" dirty="0">
                <a:solidFill>
                  <a:schemeClr val="bg1"/>
                </a:solidFill>
                <a:latin typeface="Cooper Black" panose="0208090404030B020404" pitchFamily="18" charset="0"/>
              </a:rPr>
            </a:br>
            <a:r>
              <a:rPr lang="es-MX" sz="2200" b="1" i="1" dirty="0" smtClean="0">
                <a:solidFill>
                  <a:schemeClr val="bg1"/>
                </a:solidFill>
              </a:rPr>
              <a:t>TERRITORIO AFÍN DE LA ECADERT</a:t>
            </a:r>
            <a:endParaRPr lang="es-CR" sz="2200" b="1" i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57161" y="1193295"/>
            <a:ext cx="5488887" cy="52339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s-MX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sz="5500" dirty="0" smtClean="0"/>
              <a:t>Área homogénea del sector ambiental y territorio afín de la ECADERT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5500" dirty="0" smtClean="0"/>
              <a:t>Dinámico con tendencia a crecer territorialmente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5500" dirty="0" smtClean="0"/>
              <a:t>Escenario de sequías recurrentes y de inundaciones durante episodios ENOS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R" sz="5500" dirty="0"/>
              <a:t>60% es población rural  en condiciones de pobreza, altos niveles de desnutrición, marginalidad social y depende de medios de vida muy deteriorados.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R" sz="5500" dirty="0"/>
              <a:t>Alrededor de un 30% del área centroamericana</a:t>
            </a:r>
            <a:endParaRPr lang="es-MX" sz="5500" dirty="0" smtClean="0"/>
          </a:p>
          <a:p>
            <a:pPr marL="0" indent="0">
              <a:buNone/>
            </a:pPr>
            <a:endParaRPr lang="es-CR" sz="5500" dirty="0" smtClean="0"/>
          </a:p>
          <a:p>
            <a:pPr marL="0" indent="0">
              <a:buNone/>
            </a:pPr>
            <a:r>
              <a:rPr lang="es-CR" sz="5500" dirty="0" smtClean="0"/>
              <a:t>Estudio </a:t>
            </a:r>
            <a:r>
              <a:rPr lang="es-CR" sz="5500" dirty="0"/>
              <a:t>de ACH, FAO y ECHO para la porción del corredor seco del CA-4. un estudio de ACH, FAO y ECHO revela: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R" sz="5500" dirty="0"/>
              <a:t>mal uso de la tierra e inadecuadas prácticas agrícolas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R" sz="5500" dirty="0"/>
              <a:t>expansión de la frontera agrícola sin regulación,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R" sz="5500" dirty="0"/>
              <a:t>proliferación de asentamientos humanos sin planificación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R" sz="5500" dirty="0"/>
              <a:t>alta vulnerabilidad de los pequeños productores de granos básicos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R" sz="5500" dirty="0"/>
              <a:t>falta de ordenamiento </a:t>
            </a:r>
            <a:r>
              <a:rPr lang="es-CR" sz="5500" dirty="0" smtClean="0"/>
              <a:t>territorial</a:t>
            </a:r>
            <a:endParaRPr lang="es-CR" sz="5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70" y="3545222"/>
            <a:ext cx="3483557" cy="288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970" y="1176641"/>
            <a:ext cx="3483557" cy="216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427987" y="6462614"/>
            <a:ext cx="9616846" cy="9338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1828" tIns="50914" rIns="101828" bIns="50914" rtlCol="0">
            <a:spAutoFit/>
          </a:bodyPr>
          <a:lstStyle/>
          <a:p>
            <a:pPr algn="ctr"/>
            <a:r>
              <a:rPr lang="es-MX" dirty="0" smtClean="0"/>
              <a:t>LLENA DE SENTIDO EL ABORDAJE INTERSECTORIAL MULTIESCALA</a:t>
            </a:r>
          </a:p>
          <a:p>
            <a:pPr algn="ctr"/>
            <a:r>
              <a:rPr lang="es-MX" b="1" dirty="0" smtClean="0"/>
              <a:t>GTI </a:t>
            </a:r>
            <a:r>
              <a:rPr lang="es-MX" dirty="0" smtClean="0"/>
              <a:t>PREPARA EL PRIMER PLAN DE ACCIÓN CON UN IMPORTANTE RETO DE ARTICULACIÓN Y COORDINACIÓN MULTIESCALA</a:t>
            </a:r>
            <a:endParaRPr lang="es-CR" dirty="0"/>
          </a:p>
        </p:txBody>
      </p:sp>
    </p:spTree>
    <p:extLst>
      <p:ext uri="{BB962C8B-B14F-4D97-AF65-F5344CB8AC3E}">
        <p14:creationId xmlns="" xmlns:p14="http://schemas.microsoft.com/office/powerpoint/2010/main" val="18607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95" y="34331"/>
            <a:ext cx="8680799" cy="849267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rgbClr val="E46C0A"/>
                </a:solidFill>
              </a:rPr>
              <a:t>Integrantes actuales del GTI del CSCA</a:t>
            </a:r>
            <a:endParaRPr lang="es-ES" sz="24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600095"/>
            <a:ext cx="8400521" cy="12453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2700" b="1" dirty="0" smtClean="0"/>
              <a:t> </a:t>
            </a:r>
            <a:endParaRPr lang="es-CR" sz="2700" dirty="0" smtClean="0"/>
          </a:p>
        </p:txBody>
      </p:sp>
      <p:pic>
        <p:nvPicPr>
          <p:cNvPr id="6" name="3 Imagen" descr="Logo PRAT 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876" y="6721571"/>
            <a:ext cx="1900618" cy="812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2640" y="6102573"/>
            <a:ext cx="2087985" cy="163807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2042" y="4343545"/>
            <a:ext cx="8400521" cy="1245345"/>
          </a:xfrm>
          <a:prstGeom prst="rect">
            <a:avLst/>
          </a:prstGeom>
        </p:spPr>
        <p:txBody>
          <a:bodyPr vert="horz" lIns="101828" tIns="50914" rIns="101828" bIns="50914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s-ES_tradnl" sz="2700" b="1" dirty="0" smtClean="0"/>
              <a:t> </a:t>
            </a:r>
            <a:endParaRPr lang="es-CR" sz="27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4032" y="922804"/>
            <a:ext cx="9379108" cy="4665610"/>
          </a:xfrm>
          <a:prstGeom prst="rect">
            <a:avLst/>
          </a:prstGeom>
        </p:spPr>
        <p:txBody>
          <a:bodyPr wrap="square" lIns="101828" tIns="50914" rIns="101828" bIns="50914">
            <a:spAutoFit/>
          </a:bodyPr>
          <a:lstStyle/>
          <a:p>
            <a:pPr marL="381853" indent="-381853">
              <a:spcAft>
                <a:spcPts val="668"/>
              </a:spcAft>
              <a:buFont typeface="Arial"/>
              <a:buChar char="•"/>
            </a:pPr>
            <a:r>
              <a:rPr lang="es-ES_tradnl" dirty="0" smtClean="0"/>
              <a:t>CARE </a:t>
            </a:r>
            <a:r>
              <a:rPr lang="es-ES_tradnl" dirty="0"/>
              <a:t>Internacional</a:t>
            </a:r>
            <a:endParaRPr lang="en-US" dirty="0"/>
          </a:p>
          <a:p>
            <a:pPr marL="381853" indent="-381853">
              <a:spcAft>
                <a:spcPts val="668"/>
              </a:spcAft>
              <a:buFont typeface="Arial"/>
              <a:buChar char="•"/>
            </a:pPr>
            <a:r>
              <a:rPr lang="es-CR" dirty="0"/>
              <a:t>Centro Agronómico Tropical de Investigación y Enseñanza (</a:t>
            </a:r>
            <a:r>
              <a:rPr lang="es-CR" dirty="0" smtClean="0"/>
              <a:t>CATIE)</a:t>
            </a:r>
            <a:endParaRPr lang="en-US" dirty="0"/>
          </a:p>
          <a:p>
            <a:pPr marL="381853" indent="-381853">
              <a:spcAft>
                <a:spcPts val="668"/>
              </a:spcAft>
              <a:buFont typeface="Arial"/>
              <a:buChar char="•"/>
            </a:pPr>
            <a:r>
              <a:rPr lang="es-CR" dirty="0"/>
              <a:t>Centro de Cooperación Internacional en Investigación Agronómica para el </a:t>
            </a:r>
            <a:r>
              <a:rPr lang="es-CR" dirty="0" smtClean="0"/>
              <a:t>Desarrollo (</a:t>
            </a:r>
            <a:r>
              <a:rPr lang="es-ES_tradnl" dirty="0" smtClean="0"/>
              <a:t>CIRAD)</a:t>
            </a:r>
            <a:endParaRPr lang="en-US" dirty="0"/>
          </a:p>
          <a:p>
            <a:pPr marL="381853" indent="-381853">
              <a:spcAft>
                <a:spcPts val="668"/>
              </a:spcAft>
              <a:buFont typeface="Arial"/>
              <a:buChar char="•"/>
            </a:pPr>
            <a:r>
              <a:rPr lang="es-ES_tradnl" dirty="0"/>
              <a:t>Coordinación de la </a:t>
            </a:r>
            <a:r>
              <a:rPr lang="es-ES_tradnl" b="1" dirty="0" smtClean="0"/>
              <a:t>Plataforma Regional Apoyo Técnico (PRAT)</a:t>
            </a:r>
            <a:endParaRPr lang="en-US" b="1" dirty="0"/>
          </a:p>
          <a:p>
            <a:pPr marL="381853" indent="-381853">
              <a:spcAft>
                <a:spcPts val="668"/>
              </a:spcAft>
              <a:buFont typeface="Arial"/>
              <a:buChar char="•"/>
            </a:pPr>
            <a:r>
              <a:rPr lang="es-ES_tradnl" dirty="0"/>
              <a:t>Fundación Ayuda en </a:t>
            </a:r>
            <a:r>
              <a:rPr lang="es-ES_tradnl" dirty="0" smtClean="0"/>
              <a:t>Acción </a:t>
            </a:r>
            <a:endParaRPr lang="en-US" dirty="0"/>
          </a:p>
          <a:p>
            <a:pPr marL="381853" indent="-381853">
              <a:spcAft>
                <a:spcPts val="668"/>
              </a:spcAft>
              <a:buFont typeface="Arial"/>
              <a:buChar char="•"/>
            </a:pPr>
            <a:r>
              <a:rPr lang="es-ES_tradnl" dirty="0" smtClean="0"/>
              <a:t>Fundación Programa Salvadoreño de Investigación sobre Desarrollo y Medio Ambiente (PRISMA)</a:t>
            </a:r>
            <a:endParaRPr lang="en-US" dirty="0"/>
          </a:p>
          <a:p>
            <a:pPr marL="381853" indent="-381853">
              <a:spcAft>
                <a:spcPts val="668"/>
              </a:spcAft>
              <a:buFont typeface="Arial"/>
              <a:buChar char="•"/>
            </a:pPr>
            <a:r>
              <a:rPr lang="es-ES_tradnl" dirty="0" smtClean="0"/>
              <a:t>Ministerio de Desarrollo Agropecuario (MIDA)  Panamá</a:t>
            </a:r>
            <a:endParaRPr lang="en-US" dirty="0"/>
          </a:p>
          <a:p>
            <a:pPr marL="381853" indent="-381853">
              <a:spcAft>
                <a:spcPts val="668"/>
              </a:spcAft>
              <a:buFont typeface="Arial"/>
              <a:buChar char="•"/>
            </a:pPr>
            <a:r>
              <a:rPr lang="es-ES_tradnl" dirty="0" smtClean="0"/>
              <a:t>Instituto Interamericano de Cooperación para la Agricultura (IICA)</a:t>
            </a:r>
          </a:p>
          <a:p>
            <a:pPr marL="381853" indent="-381853">
              <a:spcAft>
                <a:spcPts val="668"/>
              </a:spcAft>
              <a:buFont typeface="Arial"/>
              <a:buChar char="•"/>
            </a:pPr>
            <a:r>
              <a:rPr lang="es-ES_tradnl" dirty="0" smtClean="0"/>
              <a:t>Programa </a:t>
            </a:r>
            <a:r>
              <a:rPr lang="es-ES_tradnl" dirty="0"/>
              <a:t>Iberoamericano de Cooperación en Gestión Territorial, PROTERRITORIOS</a:t>
            </a:r>
            <a:endParaRPr lang="en-US" dirty="0"/>
          </a:p>
          <a:p>
            <a:pPr marL="381853" indent="-381853">
              <a:spcAft>
                <a:spcPts val="668"/>
              </a:spcAft>
              <a:buFont typeface="Arial"/>
              <a:buChar char="•"/>
            </a:pPr>
            <a:r>
              <a:rPr lang="es-ES_tradnl" dirty="0"/>
              <a:t>Secretaría Ejecutiva del Consejo Agropecuario </a:t>
            </a:r>
            <a:r>
              <a:rPr lang="es-ES_tradnl" dirty="0" smtClean="0"/>
              <a:t>Centroamericano (SECAC)</a:t>
            </a:r>
          </a:p>
          <a:p>
            <a:pPr marL="381853" indent="-381853">
              <a:spcAft>
                <a:spcPts val="668"/>
              </a:spcAft>
              <a:buFont typeface="Arial"/>
              <a:buChar char="•"/>
            </a:pPr>
            <a:r>
              <a:rPr lang="es-ES_tradnl" dirty="0" smtClean="0"/>
              <a:t>Fundación Nacional para el Desarrollo (FUNDES)</a:t>
            </a:r>
          </a:p>
          <a:p>
            <a:pPr marL="381853" indent="-381853">
              <a:spcAft>
                <a:spcPts val="668"/>
              </a:spcAft>
              <a:buFont typeface="Arial"/>
              <a:buChar char="•"/>
            </a:pPr>
            <a:r>
              <a:rPr lang="es-ES_tradnl" dirty="0" smtClean="0"/>
              <a:t>Agencia Española de Cooperación Internacional para el Desarrollo (AECID)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77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740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354" y="512007"/>
            <a:ext cx="8918719" cy="933819"/>
          </a:xfrm>
          <a:prstGeom prst="rect">
            <a:avLst/>
          </a:prstGeom>
          <a:noFill/>
        </p:spPr>
        <p:txBody>
          <a:bodyPr wrap="square" lIns="101828" tIns="50914" rIns="101828" bIns="50914" rtlCol="0">
            <a:spAutoFit/>
          </a:bodyPr>
          <a:lstStyle/>
          <a:p>
            <a:pPr marL="0" lvl="1" algn="ctr"/>
            <a:r>
              <a:rPr lang="en-US" sz="2700" b="1" dirty="0" err="1" smtClean="0">
                <a:solidFill>
                  <a:srgbClr val="FF6600"/>
                </a:solidFill>
              </a:rPr>
              <a:t>Propósitos</a:t>
            </a:r>
            <a:r>
              <a:rPr lang="en-US" sz="2700" b="1" dirty="0" smtClean="0">
                <a:solidFill>
                  <a:srgbClr val="FF6600"/>
                </a:solidFill>
              </a:rPr>
              <a:t> de la </a:t>
            </a:r>
            <a:r>
              <a:rPr lang="en-US" sz="2700" b="1" dirty="0" err="1" smtClean="0">
                <a:solidFill>
                  <a:srgbClr val="FF6600"/>
                </a:solidFill>
              </a:rPr>
              <a:t>iniciativa</a:t>
            </a:r>
            <a:r>
              <a:rPr lang="en-US" sz="2700" b="1" dirty="0" smtClean="0">
                <a:solidFill>
                  <a:srgbClr val="FF6600"/>
                </a:solidFill>
              </a:rPr>
              <a:t> del </a:t>
            </a:r>
            <a:r>
              <a:rPr lang="en-US" sz="2700" b="1" dirty="0" err="1" smtClean="0">
                <a:solidFill>
                  <a:srgbClr val="FF6600"/>
                </a:solidFill>
              </a:rPr>
              <a:t>Corredor</a:t>
            </a:r>
            <a:r>
              <a:rPr lang="en-US" sz="2700" b="1" dirty="0" smtClean="0">
                <a:solidFill>
                  <a:srgbClr val="FF6600"/>
                </a:solidFill>
              </a:rPr>
              <a:t> </a:t>
            </a:r>
            <a:r>
              <a:rPr lang="en-US" sz="2700" b="1" dirty="0" err="1" smtClean="0">
                <a:solidFill>
                  <a:srgbClr val="FF6600"/>
                </a:solidFill>
              </a:rPr>
              <a:t>Seco</a:t>
            </a:r>
            <a:r>
              <a:rPr lang="en-US" sz="2700" b="1" dirty="0" smtClean="0">
                <a:solidFill>
                  <a:srgbClr val="FF6600"/>
                </a:solidFill>
              </a:rPr>
              <a:t> </a:t>
            </a:r>
            <a:r>
              <a:rPr lang="en-US" sz="2700" b="1" dirty="0" err="1" smtClean="0">
                <a:solidFill>
                  <a:srgbClr val="FF6600"/>
                </a:solidFill>
              </a:rPr>
              <a:t>Centroamericano</a:t>
            </a:r>
            <a:endParaRPr lang="en-US" sz="2700" b="1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305" y="1435548"/>
            <a:ext cx="9351319" cy="6920073"/>
          </a:xfrm>
          <a:prstGeom prst="rect">
            <a:avLst/>
          </a:prstGeom>
        </p:spPr>
        <p:txBody>
          <a:bodyPr wrap="square" lIns="101828" tIns="50914" rIns="101828" bIns="50914">
            <a:spAutoFit/>
          </a:bodyPr>
          <a:lstStyle/>
          <a:p>
            <a:pPr marL="381853" indent="-381853">
              <a:spcAft>
                <a:spcPts val="2004"/>
              </a:spcAft>
              <a:buFont typeface="Wingdings" charset="2"/>
              <a:buChar char="Ø"/>
            </a:pPr>
            <a:r>
              <a:rPr lang="es-ES_tradnl" sz="2700" b="1" dirty="0" smtClean="0"/>
              <a:t>Colocar </a:t>
            </a:r>
            <a:r>
              <a:rPr lang="es-ES_tradnl" sz="2700" b="1" dirty="0"/>
              <a:t>la problemática y potencialidad de los territorios que conforman el CSCA en posición relevante en la agenda de las políticas y procesos de desarrollo en los planos regional, nacional y </a:t>
            </a:r>
            <a:r>
              <a:rPr lang="es-ES_tradnl" sz="2700" b="1" dirty="0" smtClean="0"/>
              <a:t>territorial</a:t>
            </a:r>
            <a:endParaRPr lang="es-ES_tradnl" sz="2700" b="1" dirty="0"/>
          </a:p>
          <a:p>
            <a:pPr marL="381853" indent="-381853">
              <a:spcAft>
                <a:spcPts val="2004"/>
              </a:spcAft>
              <a:buFont typeface="Wingdings" charset="2"/>
              <a:buChar char="Ø"/>
            </a:pPr>
            <a:r>
              <a:rPr lang="es-ES_tradnl" sz="2700" b="1" dirty="0" smtClean="0"/>
              <a:t>Valorizar </a:t>
            </a:r>
            <a:r>
              <a:rPr lang="es-ES_tradnl" sz="2700" b="1" dirty="0"/>
              <a:t>experiencias exitosas y soluciones integrales e </a:t>
            </a:r>
            <a:r>
              <a:rPr lang="es-ES_tradnl" sz="2700" b="1" dirty="0" smtClean="0"/>
              <a:t>innovadoras</a:t>
            </a:r>
            <a:endParaRPr lang="en-US" sz="2700" b="1" dirty="0"/>
          </a:p>
          <a:p>
            <a:pPr marL="381853" indent="-381853">
              <a:spcAft>
                <a:spcPts val="2004"/>
              </a:spcAft>
              <a:buFont typeface="Wingdings" charset="2"/>
              <a:buChar char="Ø"/>
            </a:pPr>
            <a:r>
              <a:rPr lang="es-ES_tradnl" sz="2700" b="1" dirty="0"/>
              <a:t>Generar una visión estratégica compartida de mediano y largo plazo para el desarrollo del CSCA entre actores territoriales, nacionales, regionales e internacionales.</a:t>
            </a:r>
            <a:endParaRPr lang="en-US" sz="2700" b="1" dirty="0"/>
          </a:p>
          <a:p>
            <a:pPr marL="381853" indent="-381853">
              <a:spcAft>
                <a:spcPts val="2004"/>
              </a:spcAft>
              <a:buFont typeface="Wingdings" charset="2"/>
              <a:buChar char="Ø"/>
            </a:pPr>
            <a:r>
              <a:rPr lang="es-ES_tradnl" sz="2700" b="1" dirty="0"/>
              <a:t>F</a:t>
            </a:r>
            <a:r>
              <a:rPr lang="es-CR" sz="2700" b="1" dirty="0"/>
              <a:t>acilitar la articulación o coordinación de iniciativas convergentes, a múltiples escalas, para impulsar procesos de desarrollo rural con enfoque territorial en el CSCA. </a:t>
            </a:r>
            <a:endParaRPr lang="en-US" sz="2700" b="1" dirty="0"/>
          </a:p>
          <a:p>
            <a:pPr marL="318211" indent="-318211">
              <a:buFont typeface="Wingdings" charset="2"/>
              <a:buChar char="Ø"/>
            </a:pPr>
            <a:endParaRPr lang="en-US" sz="2700" b="1" dirty="0" smtClean="0"/>
          </a:p>
          <a:p>
            <a:endParaRPr lang="en-US" sz="2700" b="1" dirty="0"/>
          </a:p>
        </p:txBody>
      </p:sp>
    </p:spTree>
    <p:extLst>
      <p:ext uri="{BB962C8B-B14F-4D97-AF65-F5344CB8AC3E}">
        <p14:creationId xmlns="" xmlns:p14="http://schemas.microsoft.com/office/powerpoint/2010/main" val="15044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9985"/>
            <a:ext cx="9072563" cy="1063918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8000"/>
                </a:solidFill>
              </a:rPr>
              <a:t>Pertinencia</a:t>
            </a:r>
            <a:r>
              <a:rPr lang="en-US" sz="3600" b="1" dirty="0" smtClean="0">
                <a:solidFill>
                  <a:srgbClr val="008000"/>
                </a:solidFill>
              </a:rPr>
              <a:t> e </a:t>
            </a:r>
            <a:r>
              <a:rPr lang="en-US" sz="3600" b="1" dirty="0" err="1" smtClean="0">
                <a:solidFill>
                  <a:srgbClr val="008000"/>
                </a:solidFill>
              </a:rPr>
              <a:t>interés</a:t>
            </a:r>
            <a:r>
              <a:rPr lang="en-US" sz="3600" b="1" dirty="0" smtClean="0">
                <a:solidFill>
                  <a:srgbClr val="008000"/>
                </a:solidFill>
              </a:rPr>
              <a:t> regional de la </a:t>
            </a:r>
            <a:r>
              <a:rPr lang="en-US" sz="3600" b="1" dirty="0" err="1" smtClean="0">
                <a:solidFill>
                  <a:srgbClr val="008000"/>
                </a:solidFill>
              </a:rPr>
              <a:t>iniciativa</a:t>
            </a:r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32"/>
            <a:ext cx="10080625" cy="77406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2" y="1806153"/>
            <a:ext cx="9576593" cy="5108471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 err="1" smtClean="0"/>
              <a:t>Múltiples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territorios</a:t>
            </a:r>
            <a:r>
              <a:rPr lang="en-US" sz="3300" b="1" dirty="0" smtClean="0"/>
              <a:t> en 6 </a:t>
            </a:r>
            <a:r>
              <a:rPr lang="en-US" sz="3300" b="1" dirty="0" err="1" smtClean="0"/>
              <a:t>países</a:t>
            </a:r>
            <a:endParaRPr lang="en-US" sz="3300" b="1" dirty="0" smtClean="0"/>
          </a:p>
          <a:p>
            <a:pPr marL="0" indent="0">
              <a:buNone/>
            </a:pPr>
            <a:endParaRPr lang="en-US" sz="3100" b="1" dirty="0" smtClean="0"/>
          </a:p>
          <a:p>
            <a:r>
              <a:rPr lang="en-US" sz="3300" b="1" dirty="0" err="1" smtClean="0"/>
              <a:t>Gestión</a:t>
            </a:r>
            <a:r>
              <a:rPr lang="en-US" sz="3300" b="1" dirty="0" smtClean="0"/>
              <a:t> del </a:t>
            </a:r>
            <a:r>
              <a:rPr lang="en-US" sz="3300" b="1" dirty="0" err="1" smtClean="0"/>
              <a:t>agua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como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cuestión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crítica</a:t>
            </a:r>
            <a:endParaRPr lang="en-US" sz="3300" b="1" dirty="0" smtClean="0"/>
          </a:p>
          <a:p>
            <a:pPr lvl="1"/>
            <a:r>
              <a:rPr lang="en-US" sz="2700" dirty="0" err="1"/>
              <a:t>p</a:t>
            </a:r>
            <a:r>
              <a:rPr lang="en-US" sz="2700" dirty="0" err="1" smtClean="0"/>
              <a:t>ara</a:t>
            </a:r>
            <a:r>
              <a:rPr lang="en-US" sz="2700" dirty="0" smtClean="0"/>
              <a:t> la </a:t>
            </a:r>
            <a:r>
              <a:rPr lang="en-US" sz="2700" dirty="0" err="1" smtClean="0"/>
              <a:t>producción</a:t>
            </a:r>
            <a:r>
              <a:rPr lang="en-US" sz="2700" dirty="0" smtClean="0"/>
              <a:t> </a:t>
            </a:r>
            <a:r>
              <a:rPr lang="en-US" sz="2700" dirty="0" err="1" smtClean="0"/>
              <a:t>agropecuaria</a:t>
            </a:r>
            <a:r>
              <a:rPr lang="en-US" sz="2700" dirty="0" smtClean="0"/>
              <a:t> (</a:t>
            </a:r>
            <a:r>
              <a:rPr lang="en-US" sz="2700" dirty="0" err="1" smtClean="0"/>
              <a:t>alimentos</a:t>
            </a:r>
            <a:r>
              <a:rPr lang="en-US" sz="2700" dirty="0" smtClean="0"/>
              <a:t> y </a:t>
            </a:r>
            <a:r>
              <a:rPr lang="en-US" sz="2700" dirty="0" err="1" smtClean="0"/>
              <a:t>exportación</a:t>
            </a:r>
            <a:r>
              <a:rPr lang="en-US" sz="2700" dirty="0" smtClean="0"/>
              <a:t>)</a:t>
            </a:r>
          </a:p>
          <a:p>
            <a:pPr lvl="1"/>
            <a:r>
              <a:rPr lang="en-US" sz="2700" dirty="0" err="1"/>
              <a:t>p</a:t>
            </a:r>
            <a:r>
              <a:rPr lang="en-US" sz="2700" dirty="0" err="1" smtClean="0"/>
              <a:t>ara</a:t>
            </a:r>
            <a:r>
              <a:rPr lang="en-US" sz="2700" dirty="0" smtClean="0"/>
              <a:t> </a:t>
            </a:r>
            <a:r>
              <a:rPr lang="en-US" sz="2700" dirty="0" err="1" smtClean="0"/>
              <a:t>consumo</a:t>
            </a:r>
            <a:r>
              <a:rPr lang="en-US" sz="2700" dirty="0" smtClean="0"/>
              <a:t> </a:t>
            </a:r>
            <a:r>
              <a:rPr lang="en-US" sz="2700" dirty="0" err="1" smtClean="0"/>
              <a:t>humano</a:t>
            </a:r>
            <a:r>
              <a:rPr lang="en-US" sz="2700" dirty="0" smtClean="0"/>
              <a:t> </a:t>
            </a:r>
            <a:r>
              <a:rPr lang="en-US" sz="2700" dirty="0" err="1" smtClean="0"/>
              <a:t>dentro</a:t>
            </a:r>
            <a:r>
              <a:rPr lang="en-US" sz="2700" dirty="0" smtClean="0"/>
              <a:t> y </a:t>
            </a:r>
            <a:r>
              <a:rPr lang="en-US" sz="2700" dirty="0" err="1" smtClean="0"/>
              <a:t>fuera</a:t>
            </a:r>
            <a:r>
              <a:rPr lang="en-US" sz="2700" dirty="0" smtClean="0"/>
              <a:t> del CSCA</a:t>
            </a:r>
          </a:p>
          <a:p>
            <a:pPr lvl="1"/>
            <a:r>
              <a:rPr lang="en-US" sz="2700" dirty="0" err="1"/>
              <a:t>p</a:t>
            </a:r>
            <a:r>
              <a:rPr lang="en-US" sz="2700" dirty="0" err="1" smtClean="0"/>
              <a:t>ara</a:t>
            </a:r>
            <a:r>
              <a:rPr lang="en-US" sz="2700" dirty="0" smtClean="0"/>
              <a:t> </a:t>
            </a:r>
            <a:r>
              <a:rPr lang="en-US" sz="2700" dirty="0" err="1" smtClean="0"/>
              <a:t>generación</a:t>
            </a:r>
            <a:r>
              <a:rPr lang="en-US" sz="2700" dirty="0" smtClean="0"/>
              <a:t> de </a:t>
            </a:r>
            <a:r>
              <a:rPr lang="en-US" sz="2700" dirty="0" err="1" smtClean="0"/>
              <a:t>energía</a:t>
            </a:r>
            <a:r>
              <a:rPr lang="en-US" sz="2700" dirty="0" smtClean="0"/>
              <a:t> (</a:t>
            </a:r>
            <a:r>
              <a:rPr lang="en-US" sz="2700" dirty="0" err="1" smtClean="0"/>
              <a:t>especialmente</a:t>
            </a:r>
            <a:r>
              <a:rPr lang="en-US" sz="2700" dirty="0" smtClean="0"/>
              <a:t> </a:t>
            </a:r>
            <a:r>
              <a:rPr lang="en-US" sz="2700" dirty="0" err="1" smtClean="0"/>
              <a:t>hidro</a:t>
            </a:r>
            <a:r>
              <a:rPr lang="en-US" sz="2700" dirty="0" smtClean="0"/>
              <a:t>)</a:t>
            </a:r>
          </a:p>
          <a:p>
            <a:pPr lvl="1"/>
            <a:endParaRPr lang="en-US" sz="2700" dirty="0" smtClean="0"/>
          </a:p>
          <a:p>
            <a:pPr marL="374782" lvl="1">
              <a:buFont typeface="Arial"/>
              <a:buChar char="•"/>
            </a:pPr>
            <a:r>
              <a:rPr lang="en-US" sz="3300" b="1" dirty="0" err="1" smtClean="0"/>
              <a:t>Necesidad</a:t>
            </a:r>
            <a:r>
              <a:rPr lang="en-US" sz="3300" b="1" dirty="0" smtClean="0"/>
              <a:t> de </a:t>
            </a:r>
            <a:r>
              <a:rPr lang="en-US" sz="3300" b="1" dirty="0" err="1" smtClean="0"/>
              <a:t>acciones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concertadas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para</a:t>
            </a:r>
            <a:r>
              <a:rPr lang="en-US" sz="3300" b="1" dirty="0" smtClean="0"/>
              <a:t> la </a:t>
            </a:r>
            <a:r>
              <a:rPr lang="en-US" sz="3300" b="1" dirty="0" err="1"/>
              <a:t>m</a:t>
            </a:r>
            <a:r>
              <a:rPr lang="en-US" sz="3300" b="1" dirty="0" err="1" smtClean="0"/>
              <a:t>itigación</a:t>
            </a:r>
            <a:r>
              <a:rPr lang="en-US" sz="3300" b="1" dirty="0" smtClean="0"/>
              <a:t> </a:t>
            </a:r>
            <a:r>
              <a:rPr lang="en-US" sz="3300" b="1" dirty="0"/>
              <a:t>y </a:t>
            </a:r>
            <a:r>
              <a:rPr lang="en-US" sz="3300" b="1" dirty="0" err="1"/>
              <a:t>adaptación</a:t>
            </a:r>
            <a:r>
              <a:rPr lang="en-US" sz="3300" b="1" dirty="0"/>
              <a:t> al </a:t>
            </a:r>
            <a:r>
              <a:rPr lang="en-US" sz="3300" b="1" dirty="0" err="1"/>
              <a:t>cambio</a:t>
            </a:r>
            <a:r>
              <a:rPr lang="en-US" sz="3300" b="1" dirty="0"/>
              <a:t> </a:t>
            </a:r>
            <a:r>
              <a:rPr lang="en-US" sz="3300" b="1" dirty="0" err="1"/>
              <a:t>climático</a:t>
            </a:r>
            <a:r>
              <a:rPr lang="en-US" sz="3300" b="1" dirty="0"/>
              <a:t>, la </a:t>
            </a:r>
            <a:r>
              <a:rPr lang="en-US" sz="3300" b="1" dirty="0" err="1"/>
              <a:t>creciente</a:t>
            </a:r>
            <a:r>
              <a:rPr lang="en-US" sz="3300" b="1" dirty="0"/>
              <a:t> </a:t>
            </a:r>
            <a:r>
              <a:rPr lang="en-US" sz="3300" b="1" dirty="0" err="1"/>
              <a:t>variabilidad</a:t>
            </a:r>
            <a:r>
              <a:rPr lang="en-US" sz="3300" b="1" dirty="0"/>
              <a:t> y la </a:t>
            </a:r>
            <a:r>
              <a:rPr lang="en-US" sz="3300" b="1" dirty="0" err="1"/>
              <a:t>vulnerabilidad</a:t>
            </a:r>
            <a:r>
              <a:rPr lang="en-US" sz="3300" b="1" dirty="0"/>
              <a:t> </a:t>
            </a:r>
            <a:r>
              <a:rPr lang="en-US" sz="3300" b="1" dirty="0" err="1"/>
              <a:t>acentuada</a:t>
            </a:r>
            <a:endParaRPr lang="en-US" sz="3300" b="1" dirty="0"/>
          </a:p>
          <a:p>
            <a:pPr marL="374782" lvl="1">
              <a:buFont typeface="Arial"/>
              <a:buChar char="•"/>
            </a:pPr>
            <a:endParaRPr lang="es-SV" dirty="0" smtClean="0"/>
          </a:p>
          <a:p>
            <a:pPr marL="374782" lvl="1">
              <a:buFont typeface="Arial"/>
              <a:buChar char="•"/>
            </a:pPr>
            <a:r>
              <a:rPr lang="es-SV" sz="3300" b="1" dirty="0" smtClean="0"/>
              <a:t>Necesidad de </a:t>
            </a:r>
            <a:r>
              <a:rPr lang="es-SV" sz="3300" b="1" dirty="0"/>
              <a:t>construir una institucionalidad y gobernanza territorial </a:t>
            </a:r>
            <a:r>
              <a:rPr lang="es-SV" sz="3300" b="1" dirty="0" smtClean="0"/>
              <a:t>para abordar de manera integrada la problemática en el plano regional</a:t>
            </a:r>
            <a:endParaRPr lang="en-US" sz="3300" b="1" dirty="0" smtClean="0"/>
          </a:p>
          <a:p>
            <a:pPr marL="56571" lvl="1" indent="0">
              <a:buNone/>
            </a:pPr>
            <a:endParaRPr lang="en-US" sz="3600" dirty="0"/>
          </a:p>
        </p:txBody>
      </p:sp>
      <p:sp>
        <p:nvSpPr>
          <p:cNvPr id="5" name="TextBox 5"/>
          <p:cNvSpPr txBox="1"/>
          <p:nvPr/>
        </p:nvSpPr>
        <p:spPr>
          <a:xfrm>
            <a:off x="791840" y="917997"/>
            <a:ext cx="8918719" cy="521083"/>
          </a:xfrm>
          <a:prstGeom prst="rect">
            <a:avLst/>
          </a:prstGeom>
          <a:noFill/>
        </p:spPr>
        <p:txBody>
          <a:bodyPr wrap="square" lIns="101828" tIns="50914" rIns="101828" bIns="50914" rtlCol="0">
            <a:spAutoFit/>
          </a:bodyPr>
          <a:lstStyle/>
          <a:p>
            <a:pPr marL="0" lvl="1" algn="ctr"/>
            <a:r>
              <a:rPr lang="en-US" sz="2700" b="1" dirty="0" err="1" smtClean="0">
                <a:solidFill>
                  <a:srgbClr val="FF6600"/>
                </a:solidFill>
              </a:rPr>
              <a:t>Otras</a:t>
            </a:r>
            <a:r>
              <a:rPr lang="en-US" sz="2700" b="1" dirty="0" smtClean="0">
                <a:solidFill>
                  <a:srgbClr val="FF6600"/>
                </a:solidFill>
              </a:rPr>
              <a:t> </a:t>
            </a:r>
            <a:r>
              <a:rPr lang="en-US" sz="2700" b="1" dirty="0" err="1" smtClean="0">
                <a:solidFill>
                  <a:srgbClr val="FF6600"/>
                </a:solidFill>
              </a:rPr>
              <a:t>consideraciones</a:t>
            </a:r>
            <a:r>
              <a:rPr lang="en-US" sz="2700" b="1" dirty="0" smtClean="0">
                <a:solidFill>
                  <a:srgbClr val="FF6600"/>
                </a:solidFill>
              </a:rPr>
              <a:t> </a:t>
            </a:r>
            <a:r>
              <a:rPr lang="en-US" sz="2700" b="1" dirty="0" err="1" smtClean="0">
                <a:solidFill>
                  <a:srgbClr val="FF6600"/>
                </a:solidFill>
              </a:rPr>
              <a:t>que</a:t>
            </a:r>
            <a:r>
              <a:rPr lang="en-US" sz="2700" b="1" dirty="0" smtClean="0">
                <a:solidFill>
                  <a:srgbClr val="FF6600"/>
                </a:solidFill>
              </a:rPr>
              <a:t> se </a:t>
            </a:r>
            <a:r>
              <a:rPr lang="en-US" sz="2700" b="1" dirty="0" err="1" smtClean="0">
                <a:solidFill>
                  <a:srgbClr val="FF6600"/>
                </a:solidFill>
              </a:rPr>
              <a:t>toman</a:t>
            </a:r>
            <a:r>
              <a:rPr lang="en-US" sz="2700" b="1" dirty="0" smtClean="0">
                <a:solidFill>
                  <a:srgbClr val="FF6600"/>
                </a:solidFill>
              </a:rPr>
              <a:t> en </a:t>
            </a:r>
            <a:r>
              <a:rPr lang="en-US" sz="2700" b="1" dirty="0" err="1" smtClean="0">
                <a:solidFill>
                  <a:srgbClr val="FF6600"/>
                </a:solidFill>
              </a:rPr>
              <a:t>cuenta</a:t>
            </a:r>
            <a:endParaRPr lang="en-US" sz="27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0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1554</Words>
  <Application>Microsoft Office PowerPoint</Application>
  <PresentationFormat>Personalizado</PresentationFormat>
  <Paragraphs>187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Propuesta Corredor Seco Centroamericano como Territorio Afín de la ECADERT</vt:lpstr>
      <vt:lpstr>Diapositiva 2</vt:lpstr>
      <vt:lpstr>Diapositiva 3</vt:lpstr>
      <vt:lpstr>Diapositiva 4</vt:lpstr>
      <vt:lpstr> AM</vt:lpstr>
      <vt:lpstr>Corredor Seco Centroamericano  TERRITORIO AFÍN DE LA ECADERT</vt:lpstr>
      <vt:lpstr>Integrantes actuales del GTI del CSCA</vt:lpstr>
      <vt:lpstr>Diapositiva 8</vt:lpstr>
      <vt:lpstr>Pertinencia e interés regional de la iniciativa</vt:lpstr>
      <vt:lpstr>Diapositiva 10</vt:lpstr>
      <vt:lpstr>Diapositiva 11</vt:lpstr>
      <vt:lpstr>Diapositiva 12</vt:lpstr>
      <vt:lpstr>Un claro mandato del SICA</vt:lpstr>
      <vt:lpstr>Necesidad de un abordaje a múltiples escalas</vt:lpstr>
      <vt:lpstr>AGRICULTURA CLIMÁTICAMENTE INTELIGENTE</vt:lpstr>
      <vt:lpstr>¿Cuáles son los opciones técnicas y sistemas de producción en Centroamérica para que la agricultura enfrente al cambio climático?  Contribuyen a la seguridad alimentaria y a la mitigación de CO2? ADAPTACIÓN</vt:lpstr>
      <vt:lpstr>¿Cuáles son los opciones técnicas y sistemas de producción en Centroamérica para que la agricultura enfrente al cambio climático?  Contribuyen a la seguridad alimentaria y a la mitigación de CO2? 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Monica Montero</dc:creator>
  <cp:lastModifiedBy>kathya</cp:lastModifiedBy>
  <cp:revision>160</cp:revision>
  <cp:lastPrinted>2015-07-09T21:53:02Z</cp:lastPrinted>
  <dcterms:created xsi:type="dcterms:W3CDTF">2014-10-28T17:44:12Z</dcterms:created>
  <dcterms:modified xsi:type="dcterms:W3CDTF">2015-07-15T13:44:00Z</dcterms:modified>
</cp:coreProperties>
</file>