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361" r:id="rId2"/>
    <p:sldId id="362" r:id="rId3"/>
    <p:sldId id="368" r:id="rId4"/>
    <p:sldId id="363" r:id="rId5"/>
    <p:sldId id="369" r:id="rId6"/>
    <p:sldId id="256" r:id="rId7"/>
    <p:sldId id="257" r:id="rId8"/>
    <p:sldId id="259" r:id="rId9"/>
    <p:sldId id="347" r:id="rId10"/>
    <p:sldId id="320" r:id="rId11"/>
    <p:sldId id="308" r:id="rId12"/>
    <p:sldId id="294" r:id="rId13"/>
    <p:sldId id="349" r:id="rId14"/>
    <p:sldId id="366" r:id="rId15"/>
    <p:sldId id="281" r:id="rId16"/>
  </p:sldIdLst>
  <p:sldSz cx="9144000" cy="6858000" type="screen4x3"/>
  <p:notesSz cx="68580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3300"/>
    <a:srgbClr val="FF0000"/>
    <a:srgbClr val="FF9933"/>
    <a:srgbClr val="FFFF00"/>
    <a:srgbClr val="00CC00"/>
    <a:srgbClr val="66FF33"/>
    <a:srgbClr val="76953C"/>
    <a:srgbClr val="000000"/>
    <a:srgbClr val="769535"/>
  </p:clrMru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650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715C7B-96AF-439F-AA0E-826BC1F92E3D}" type="datetimeFigureOut">
              <a:rPr lang="es-ES"/>
              <a:pPr/>
              <a:t>18/02/2010</a:t>
            </a:fld>
            <a:endParaRPr lang="es-E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9FA501A-D49D-4C79-8DF0-98F4CED14820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7BD9-EA0C-449E-B75C-B5EE8D4F9186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CC96-32EC-4732-93D4-C6A95AF621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117E-C673-4802-99DE-0CDC935AD24D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24E86-8179-4169-968C-CB0E1B2AEB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8D80-04C5-4B6A-B692-A30B76533748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7ADFA-4FF7-4438-8E81-2F925125C4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9803-B7CE-4044-B636-AE6E2A013448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42D5-B7AB-4080-A67F-B7EB483BFD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D3CA60-A228-49F9-B98F-4CC0FCD3C6EE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29ADAE-5C9F-4DD2-B98D-E16308181E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D21FE-0662-4740-825E-9E56F101E5BF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8E31D-ED44-474E-88EC-EA922D143A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81E78-9027-497A-BD3F-84152999FA19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4306-DF54-40D0-A240-73C3942ECF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0E9F-6CE8-4513-8CD5-287D257AB40C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14589-A311-4F29-95C9-0A80DA58F0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68A5-E1A7-4336-98D3-14B95AA8881F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8F70-5CD8-48C2-A519-F917F3B6AF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4CA8-F4C9-47B4-949B-3C5BF9A05915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E03B-082B-487A-9733-3D7C26CA4A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D645C-8C41-470E-8FF1-D5DF1D738FFE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D3DA-122B-487E-B7A0-FD26FE4F54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DE0D-CB90-4F32-BD9D-477D057CA47D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B806-365E-4850-BF88-1661663CD2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8B05-998D-4676-8C78-817361B7AFCA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4827-9E0E-4373-9B19-247C23A254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4C3B40-C5C6-465E-AFE9-916D29A172D5}" type="datetimeFigureOut">
              <a:rPr lang="es-ES"/>
              <a:pPr>
                <a:defRPr/>
              </a:pPr>
              <a:t>18/02/2010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788DD4-4237-46BE-86BF-A095736CBD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ammour@catie.ac.c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El Centro Agronómico Tropical de Investigación y </a:t>
            </a:r>
            <a:r>
              <a:rPr lang="es-ES" dirty="0" err="1" smtClean="0">
                <a:solidFill>
                  <a:srgbClr val="FFFF00"/>
                </a:solidFill>
              </a:rPr>
              <a:t>Enseñana</a:t>
            </a:r>
            <a:r>
              <a:rPr lang="es-ES" dirty="0" smtClean="0">
                <a:solidFill>
                  <a:srgbClr val="FFFF00"/>
                </a:solidFill>
              </a:rPr>
              <a:t> (CATIE): y el tema forestal</a:t>
            </a:r>
            <a:endParaRPr lang="es-CR" dirty="0">
              <a:solidFill>
                <a:srgbClr val="FFFF00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071670" y="4500570"/>
            <a:ext cx="6400800" cy="1752600"/>
          </a:xfrm>
        </p:spPr>
        <p:txBody>
          <a:bodyPr/>
          <a:lstStyle/>
          <a:p>
            <a:pPr algn="r"/>
            <a:r>
              <a:rPr lang="es-ES" dirty="0" smtClean="0">
                <a:solidFill>
                  <a:schemeClr val="bg1"/>
                </a:solidFill>
              </a:rPr>
              <a:t>Tania Ammour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</a:rPr>
              <a:t>Coordinadora Regional, </a:t>
            </a:r>
            <a:r>
              <a:rPr lang="es-ES" dirty="0" err="1" smtClean="0">
                <a:solidFill>
                  <a:schemeClr val="bg1"/>
                </a:solidFill>
              </a:rPr>
              <a:t>Finnfor</a:t>
            </a:r>
            <a:endParaRPr lang="es-ES" dirty="0" smtClean="0">
              <a:solidFill>
                <a:schemeClr val="bg1"/>
              </a:solidFill>
            </a:endParaRPr>
          </a:p>
          <a:p>
            <a:pPr algn="r"/>
            <a:r>
              <a:rPr lang="es-ES" dirty="0" smtClean="0">
                <a:solidFill>
                  <a:schemeClr val="bg1"/>
                </a:solidFill>
                <a:hlinkClick r:id="rId2"/>
              </a:rPr>
              <a:t>tammour@catie.ac.cr</a:t>
            </a:r>
            <a:endParaRPr lang="es-ES" dirty="0" smtClean="0">
              <a:solidFill>
                <a:schemeClr val="bg1"/>
              </a:solidFill>
            </a:endParaRPr>
          </a:p>
          <a:p>
            <a:pPr algn="r"/>
            <a:r>
              <a:rPr lang="es-ES" dirty="0" smtClean="0">
                <a:solidFill>
                  <a:schemeClr val="bg1"/>
                </a:solidFill>
              </a:rPr>
              <a:t>17 /02/2010</a:t>
            </a:r>
            <a:endParaRPr lang="es-C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285720" y="1285860"/>
            <a:ext cx="8782080" cy="4525963"/>
          </a:xfrm>
        </p:spPr>
        <p:txBody>
          <a:bodyPr/>
          <a:lstStyle/>
          <a:p>
            <a:r>
              <a:rPr lang="es-ES" sz="2800" dirty="0" err="1" smtClean="0">
                <a:solidFill>
                  <a:schemeClr val="bg1"/>
                </a:solidFill>
              </a:rPr>
              <a:t>Finnfor</a:t>
            </a:r>
            <a:r>
              <a:rPr lang="es-ES" sz="2800" dirty="0" smtClean="0">
                <a:solidFill>
                  <a:schemeClr val="bg1"/>
                </a:solidFill>
              </a:rPr>
              <a:t> : es </a:t>
            </a:r>
            <a:r>
              <a:rPr lang="es-ES" sz="2800" dirty="0" smtClean="0">
                <a:solidFill>
                  <a:srgbClr val="FFFF00"/>
                </a:solidFill>
              </a:rPr>
              <a:t>una </a:t>
            </a:r>
            <a:r>
              <a:rPr lang="es-ES" sz="2800" i="1" dirty="0" smtClean="0">
                <a:solidFill>
                  <a:srgbClr val="FFFF00"/>
                </a:solidFill>
              </a:rPr>
              <a:t>inversión en conocimientos</a:t>
            </a:r>
            <a:r>
              <a:rPr lang="es-ES" sz="2800" dirty="0" smtClean="0">
                <a:solidFill>
                  <a:srgbClr val="FFFF00"/>
                </a:solidFill>
              </a:rPr>
              <a:t> y </a:t>
            </a:r>
            <a:r>
              <a:rPr lang="es-ES" sz="2800" i="1" dirty="0" smtClean="0">
                <a:solidFill>
                  <a:srgbClr val="FFFF00"/>
                </a:solidFill>
              </a:rPr>
              <a:t>tecnologías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que busca </a:t>
            </a:r>
            <a:r>
              <a:rPr lang="es-ES" sz="2800" dirty="0" smtClean="0">
                <a:solidFill>
                  <a:srgbClr val="FFFF00"/>
                </a:solidFill>
              </a:rPr>
              <a:t>apalancar esfuerzos y recursos en la Región; </a:t>
            </a:r>
            <a:r>
              <a:rPr lang="es-ES" sz="2800" dirty="0" smtClean="0">
                <a:solidFill>
                  <a:schemeClr val="bg1"/>
                </a:solidFill>
              </a:rPr>
              <a:t>proyecto “semilla” orientado al </a:t>
            </a:r>
            <a:r>
              <a:rPr lang="es-ES" sz="2800" dirty="0" smtClean="0">
                <a:solidFill>
                  <a:srgbClr val="FFFF00"/>
                </a:solidFill>
              </a:rPr>
              <a:t>diseño y negociación de nuevas iniciativas en la Región, </a:t>
            </a:r>
            <a:r>
              <a:rPr lang="es-ES" sz="2800" dirty="0" smtClean="0">
                <a:solidFill>
                  <a:schemeClr val="bg1"/>
                </a:solidFill>
              </a:rPr>
              <a:t>focalizando en temas delimitados. </a:t>
            </a:r>
          </a:p>
          <a:p>
            <a:pPr>
              <a:buNone/>
            </a:pPr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rgbClr val="FFFF00"/>
                </a:solidFill>
              </a:rPr>
              <a:t>Carácter regional del Proyecto</a:t>
            </a:r>
            <a:r>
              <a:rPr lang="es-ES" sz="2800" dirty="0" smtClean="0">
                <a:solidFill>
                  <a:schemeClr val="bg1"/>
                </a:solidFill>
              </a:rPr>
              <a:t>: capitalizar experiencias entre países para retroalimentar acciones nacionales.</a:t>
            </a:r>
          </a:p>
          <a:p>
            <a:endParaRPr lang="es-ES" sz="2800" dirty="0" smtClean="0">
              <a:solidFill>
                <a:srgbClr val="FFFF00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La Fase 1 (a marzo del 2012)  debe permitir: i) generar productos concretos y </a:t>
            </a:r>
            <a:r>
              <a:rPr lang="es-ES" sz="2800" dirty="0" err="1" smtClean="0">
                <a:solidFill>
                  <a:schemeClr val="bg1"/>
                </a:solidFill>
              </a:rPr>
              <a:t>ii</a:t>
            </a:r>
            <a:r>
              <a:rPr lang="es-ES" sz="2800" dirty="0" smtClean="0">
                <a:solidFill>
                  <a:schemeClr val="bg1"/>
                </a:solidFill>
              </a:rPr>
              <a:t>) generar pautas/propuestas para ser consideradas en el diseño de la fase 2. </a:t>
            </a:r>
          </a:p>
          <a:p>
            <a:pPr eaLnBrk="1" hangingPunct="1">
              <a:lnSpc>
                <a:spcPct val="110000"/>
              </a:lnSpc>
              <a:spcAft>
                <a:spcPts val="1200"/>
              </a:spcAft>
            </a:pPr>
            <a:endParaRPr lang="es-ES" sz="2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Aft>
                <a:spcPts val="1200"/>
              </a:spcAft>
            </a:pPr>
            <a:endParaRPr lang="es-ES" sz="2200" dirty="0" smtClean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/>
          </p:cNvSpPr>
          <p:nvPr/>
        </p:nvSpPr>
        <p:spPr bwMode="auto">
          <a:xfrm>
            <a:off x="2627313" y="549275"/>
            <a:ext cx="6121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.. Principales estrategias</a:t>
            </a:r>
            <a:endParaRPr lang="es-ES" sz="36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642910" y="1428736"/>
            <a:ext cx="7753350" cy="4311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600" i="1" dirty="0" smtClean="0">
                <a:solidFill>
                  <a:srgbClr val="FFFF00"/>
                </a:solidFill>
              </a:rPr>
              <a:t>Capitalizar sobre conocimientos</a:t>
            </a:r>
            <a:r>
              <a:rPr lang="es-ES" sz="3600" i="1" dirty="0" smtClean="0">
                <a:solidFill>
                  <a:srgbClr val="FFFF00"/>
                </a:solidFill>
              </a:rPr>
              <a:t>/ experiencias</a:t>
            </a:r>
            <a:r>
              <a:rPr lang="es-ES" sz="3600" dirty="0" smtClean="0">
                <a:solidFill>
                  <a:srgbClr val="FFFF00"/>
                </a:solidFill>
              </a:rPr>
              <a:t> </a:t>
            </a:r>
            <a:r>
              <a:rPr lang="es-ES" sz="3600" dirty="0" smtClean="0">
                <a:solidFill>
                  <a:srgbClr val="FFFF00"/>
                </a:solidFill>
              </a:rPr>
              <a:t>existentes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  <a:r>
              <a:rPr lang="es-ES" sz="3600" dirty="0" smtClean="0">
                <a:solidFill>
                  <a:srgbClr val="FFFF00"/>
                </a:solidFill>
              </a:rPr>
              <a:t>y </a:t>
            </a:r>
            <a:r>
              <a:rPr lang="es-ES" sz="3600" dirty="0" smtClean="0">
                <a:solidFill>
                  <a:srgbClr val="FFFF00"/>
                </a:solidFill>
              </a:rPr>
              <a:t>generación de nuevos conocimientos</a:t>
            </a:r>
            <a:r>
              <a:rPr lang="es-ES" sz="3600" dirty="0" smtClean="0">
                <a:solidFill>
                  <a:schemeClr val="bg1"/>
                </a:solidFill>
              </a:rPr>
              <a:t> para la toma de decisiones.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ES" sz="3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3600" dirty="0" smtClean="0">
                <a:solidFill>
                  <a:schemeClr val="bg1"/>
                </a:solidFill>
              </a:rPr>
              <a:t>Apoyo a </a:t>
            </a:r>
            <a:r>
              <a:rPr lang="es-ES" sz="3600" i="1" dirty="0" smtClean="0">
                <a:solidFill>
                  <a:srgbClr val="FFFF00"/>
                </a:solidFill>
              </a:rPr>
              <a:t>iniciativas en marcha</a:t>
            </a:r>
            <a:r>
              <a:rPr lang="es-ES" sz="3600" dirty="0" smtClean="0">
                <a:solidFill>
                  <a:schemeClr val="bg1"/>
                </a:solidFill>
              </a:rPr>
              <a:t> en territorios </a:t>
            </a:r>
            <a:r>
              <a:rPr lang="es-ES" sz="3600" dirty="0" smtClean="0">
                <a:solidFill>
                  <a:schemeClr val="bg1"/>
                </a:solidFill>
              </a:rPr>
              <a:t>relevantes; trabajar </a:t>
            </a:r>
            <a:r>
              <a:rPr lang="es-ES" sz="3600" dirty="0" smtClean="0">
                <a:solidFill>
                  <a:srgbClr val="FFFF00"/>
                </a:solidFill>
              </a:rPr>
              <a:t>con y a través de socios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  <a:r>
              <a:rPr lang="es-ES" sz="3600" dirty="0" smtClean="0">
                <a:solidFill>
                  <a:schemeClr val="bg1"/>
                </a:solidFill>
              </a:rPr>
              <a:t> - agendas existentes o en construcción</a:t>
            </a:r>
            <a:endParaRPr lang="es-ES" sz="3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s-E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s-E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CR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s-ES" sz="2400" dirty="0" smtClean="0">
              <a:solidFill>
                <a:srgbClr val="FFFF00"/>
              </a:solidFill>
            </a:endParaRPr>
          </a:p>
        </p:txBody>
      </p:sp>
      <p:sp>
        <p:nvSpPr>
          <p:cNvPr id="2" name="1 Título"/>
          <p:cNvSpPr>
            <a:spLocks/>
          </p:cNvSpPr>
          <p:nvPr/>
        </p:nvSpPr>
        <p:spPr bwMode="auto">
          <a:xfrm>
            <a:off x="2627313" y="549275"/>
            <a:ext cx="6121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.. Principales estrategias</a:t>
            </a:r>
            <a:endParaRPr lang="es-ES" sz="36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Rectángulo"/>
          <p:cNvSpPr>
            <a:spLocks noChangeArrowheads="1"/>
          </p:cNvSpPr>
          <p:nvPr/>
        </p:nvSpPr>
        <p:spPr bwMode="auto">
          <a:xfrm>
            <a:off x="2843213" y="715963"/>
            <a:ext cx="5708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FFFF00"/>
                </a:solidFill>
              </a:rPr>
              <a:t>Efectos esperados de  Finnfor</a:t>
            </a:r>
            <a:r>
              <a:rPr lang="es-ES" sz="320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9264" name="Group 48"/>
          <p:cNvGraphicFramePr>
            <a:graphicFrameLocks noGrp="1"/>
          </p:cNvGraphicFramePr>
          <p:nvPr>
            <p:ph/>
          </p:nvPr>
        </p:nvGraphicFramePr>
        <p:xfrm>
          <a:off x="214282" y="1571612"/>
          <a:ext cx="8820150" cy="5143500"/>
        </p:xfrm>
        <a:graphic>
          <a:graphicData uri="http://schemas.openxmlformats.org/drawingml/2006/table">
            <a:tbl>
              <a:tblPr/>
              <a:tblGrid>
                <a:gridCol w="8820150"/>
              </a:tblGrid>
              <a:tr h="1619250">
                <a:tc>
                  <a:txBody>
                    <a:bodyPr/>
                    <a:lstStyle/>
                    <a:p>
                      <a:pPr marL="381000" marR="0" lvl="0" indent="-381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Generación y gestión de conocimientos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para la toma de decisiones (actores gubernamentales, </a:t>
                      </a: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ONGs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organizaciones locales, sector académico)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Políticas/normas e incentivos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381000" marR="0" lvl="0" indent="-381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Fortalecimiento de 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capacidades técnicas en manejo forestal 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(organizaciones base, profesionales , decisores ..)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476250" marR="0" lvl="0" indent="-4762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Acceso a 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mecanismos financieros (fondos competitivos, ferias..) y técnicos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para promover el manejo forestal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entralAmerica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</p:spPr>
      </p:pic>
      <p:sp>
        <p:nvSpPr>
          <p:cNvPr id="87043" name="AutoShape 3"/>
          <p:cNvSpPr>
            <a:spLocks noChangeArrowheads="1"/>
          </p:cNvSpPr>
          <p:nvPr/>
        </p:nvSpPr>
        <p:spPr bwMode="auto">
          <a:xfrm rot="-2831419">
            <a:off x="4056063" y="4554537"/>
            <a:ext cx="719138" cy="79216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R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4716463" y="2276475"/>
            <a:ext cx="647700" cy="647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R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1763713" y="836613"/>
            <a:ext cx="2159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R"/>
          </a:p>
        </p:txBody>
      </p:sp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1619250" y="2133600"/>
            <a:ext cx="504825" cy="431800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CR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827088" y="5229225"/>
            <a:ext cx="28082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 err="1"/>
              <a:t>Hojancha</a:t>
            </a:r>
            <a:r>
              <a:rPr lang="es-ES" b="1" i="1" dirty="0"/>
              <a:t>/</a:t>
            </a:r>
            <a:r>
              <a:rPr lang="es-ES" b="1" i="1" dirty="0" err="1"/>
              <a:t>Huetar</a:t>
            </a:r>
            <a:r>
              <a:rPr lang="es-ES" b="1" i="1" dirty="0"/>
              <a:t> </a:t>
            </a:r>
            <a:r>
              <a:rPr lang="es-ES" b="1" i="1" dirty="0" smtClean="0"/>
              <a:t>norte</a:t>
            </a:r>
            <a:endParaRPr lang="es-ES" b="1" i="1" dirty="0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V="1">
            <a:off x="2000232" y="3929066"/>
            <a:ext cx="1289055" cy="2857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R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2987675" y="692150"/>
            <a:ext cx="44640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/>
              <a:t>Petén/Guatemala - </a:t>
            </a:r>
            <a:r>
              <a:rPr lang="es-ES" b="1" i="1" dirty="0" smtClean="0"/>
              <a:t>San Ignacio/Belice</a:t>
            </a:r>
            <a:endParaRPr lang="es-ES" b="1" i="1" dirty="0"/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5651501" y="2285992"/>
            <a:ext cx="9207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 smtClean="0"/>
              <a:t>RAAN</a:t>
            </a:r>
            <a:endParaRPr lang="es-ES" b="1" i="1" dirty="0"/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1" y="2857496"/>
            <a:ext cx="128585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/>
              <a:t>Trifinio</a:t>
            </a:r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 flipV="1">
            <a:off x="1142976" y="2492374"/>
            <a:ext cx="549299" cy="3651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R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 flipH="1">
            <a:off x="5364163" y="25654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R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 flipH="1" flipV="1">
            <a:off x="1908174" y="836612"/>
            <a:ext cx="1163627" cy="20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R"/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1258888" y="620713"/>
            <a:ext cx="7207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R"/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/>
              <a:t>IDENTIFICACION INICIAL DE </a:t>
            </a:r>
            <a:r>
              <a:rPr lang="es-ES" b="1" dirty="0" smtClean="0"/>
              <a:t>PROCESOS /TERRITORIOS </a:t>
            </a:r>
            <a:r>
              <a:rPr lang="es-ES" b="1" dirty="0"/>
              <a:t>POTENCIALES</a:t>
            </a:r>
          </a:p>
        </p:txBody>
      </p:sp>
      <p:sp>
        <p:nvSpPr>
          <p:cNvPr id="17" name="16 Elipse"/>
          <p:cNvSpPr/>
          <p:nvPr/>
        </p:nvSpPr>
        <p:spPr>
          <a:xfrm rot="19589244">
            <a:off x="3265897" y="3286124"/>
            <a:ext cx="500066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V="1">
            <a:off x="3500431" y="5143512"/>
            <a:ext cx="571504" cy="3571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R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31788" y="4062420"/>
            <a:ext cx="17287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 smtClean="0"/>
              <a:t>Pacífico seco</a:t>
            </a:r>
            <a:endParaRPr lang="es-ES" b="1" i="1" dirty="0"/>
          </a:p>
        </p:txBody>
      </p:sp>
      <p:sp>
        <p:nvSpPr>
          <p:cNvPr id="23" name="22 Rectángulo"/>
          <p:cNvSpPr/>
          <p:nvPr/>
        </p:nvSpPr>
        <p:spPr>
          <a:xfrm>
            <a:off x="3786182" y="1714488"/>
            <a:ext cx="571504" cy="500066"/>
          </a:xfrm>
          <a:prstGeom prst="rect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?</a:t>
            </a:r>
            <a:endParaRPr lang="es-CR" sz="2400" b="1" dirty="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1571604" y="3071810"/>
            <a:ext cx="571504" cy="3571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R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0" y="3429000"/>
            <a:ext cx="21431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 smtClean="0"/>
              <a:t>Nacional</a:t>
            </a:r>
            <a:endParaRPr lang="es-ES" b="1" i="1" dirty="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715140" y="4416990"/>
            <a:ext cx="20717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dirty="0" smtClean="0"/>
              <a:t>Nacional</a:t>
            </a:r>
            <a:endParaRPr lang="es-ES" b="1" i="1" dirty="0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7643833" y="4786322"/>
            <a:ext cx="1585" cy="5000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R"/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1142976" y="1500174"/>
            <a:ext cx="214314" cy="214314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C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14300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Desafíos del tema forestal </a:t>
            </a:r>
            <a:endParaRPr lang="es-CR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</a:rPr>
              <a:t>Cultura </a:t>
            </a:r>
            <a:r>
              <a:rPr lang="es-ES" sz="2800" dirty="0" smtClean="0">
                <a:solidFill>
                  <a:schemeClr val="bg1"/>
                </a:solidFill>
              </a:rPr>
              <a:t>no </a:t>
            </a:r>
            <a:r>
              <a:rPr lang="es-ES" sz="2800" dirty="0" smtClean="0">
                <a:solidFill>
                  <a:schemeClr val="bg1"/>
                </a:solidFill>
              </a:rPr>
              <a:t>forestal: no es visto como motor de desarrollo (bienes y servicios, bienestar); tabúes y mensajes </a:t>
            </a:r>
            <a:r>
              <a:rPr lang="es-ES" sz="2800" dirty="0" err="1" smtClean="0">
                <a:solidFill>
                  <a:schemeClr val="bg1"/>
                </a:solidFill>
              </a:rPr>
              <a:t>preservacionistas</a:t>
            </a:r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Aislamiento y fragmentación de la institucionalidad y enfoques del “desarrollo forestal”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Débil capacidad técnica orientada al desarrollo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Informaciones dispersas, escasas y no homologadas</a:t>
            </a:r>
            <a:r>
              <a:rPr lang="es-ES" sz="2800" dirty="0" smtClean="0">
                <a:solidFill>
                  <a:schemeClr val="bg1"/>
                </a:solidFill>
              </a:rPr>
              <a:t>  sobre la realidad del sector forestal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Desincentivos: </a:t>
            </a:r>
            <a:r>
              <a:rPr lang="es-ES" sz="2800" dirty="0" err="1" smtClean="0">
                <a:solidFill>
                  <a:schemeClr val="bg1"/>
                </a:solidFill>
              </a:rPr>
              <a:t>tramitología</a:t>
            </a:r>
            <a:r>
              <a:rPr lang="es-ES" sz="2800" dirty="0" smtClean="0">
                <a:solidFill>
                  <a:schemeClr val="bg1"/>
                </a:solidFill>
              </a:rPr>
              <a:t>, financiamiento..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Desarticulación de eslabones y sectores asociados (en producción de madera, turismo, obras publicas…)</a:t>
            </a:r>
          </a:p>
          <a:p>
            <a:pPr>
              <a:buNone/>
            </a:pPr>
            <a:endParaRPr lang="es-ES" dirty="0" smtClean="0"/>
          </a:p>
          <a:p>
            <a:endParaRPr lang="es-CR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Documents and Settings\Villalobos\Mis documentos\aaRoger\FOTOS\bosque\bosque paisajes\bos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Documents and Settings\Villalobos\Mis documentos\aaRoger\FOTOS\bosque\bosqueAprovecham\Marc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181350"/>
            <a:ext cx="37147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:\Documents and Settings\Villalobos\Mis documentos\aaRoger\cursos\Estrategicos\ManejoDiversific\msbn2008\CD CURSO 08\fotos\102_4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63"/>
            <a:ext cx="31702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Villalobos\Mis documentos\aaRoger\cursos\aaposgIMIPC\2009imi\fotos IMIPC09\DSCF0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857250"/>
            <a:ext cx="30257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C:\Documents and Settings\Villalobos\Mis documentos\aaRoger\cursos\Estrategicos\ManejoDiversific\msbn2008\CD CURSO 08\fotos\102_47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86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:\Documents and Settings\Villalobos\Mis documentos\aaRoger\FOTOS\bosque\bosqueAprovecham\Aserradero 2p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6138" y="3643313"/>
            <a:ext cx="197167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CATIE</a:t>
            </a:r>
            <a:endParaRPr lang="es-CR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+mj-lt"/>
              </a:rPr>
              <a:t>Contribuir a la reducción de la pobreza rural promoviendo una agricultura y manejo de recursos naturales competitivos y sostenibles, a través de la educación superior, investigación y cooperación técnica.</a:t>
            </a:r>
          </a:p>
          <a:p>
            <a:pPr>
              <a:buNone/>
            </a:pPr>
            <a:endParaRPr lang="es-ES_tradnl" dirty="0" smtClean="0">
              <a:latin typeface="+mj-lt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+mj-lt"/>
              </a:rPr>
              <a:t>AMBITO: 13 países de América Latina y miembros adherentes (España, Instituto </a:t>
            </a:r>
            <a:r>
              <a:rPr lang="es-ES" dirty="0" err="1" smtClean="0">
                <a:solidFill>
                  <a:schemeClr val="bg1"/>
                </a:solidFill>
                <a:latin typeface="+mj-lt"/>
              </a:rPr>
              <a:t>P.Rico</a:t>
            </a:r>
            <a:r>
              <a:rPr lang="es-ES" dirty="0" smtClean="0">
                <a:solidFill>
                  <a:schemeClr val="bg1"/>
                </a:solidFill>
                <a:latin typeface="+mj-lt"/>
              </a:rPr>
              <a:t>..)</a:t>
            </a:r>
            <a:endParaRPr lang="es-CR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FF00"/>
                </a:solidFill>
              </a:rPr>
              <a:t>¿Qué hacemos?</a:t>
            </a:r>
            <a:endParaRPr lang="es-CR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 marL="863600" lvl="2" indent="-287338">
              <a:buFontTx/>
              <a:buChar char="•"/>
            </a:pP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Generamos </a:t>
            </a:r>
            <a:r>
              <a:rPr lang="es-ES" sz="2800" b="1" u="sng" dirty="0" smtClean="0">
                <a:solidFill>
                  <a:schemeClr val="bg1"/>
                </a:solidFill>
                <a:latin typeface="+mj-lt"/>
              </a:rPr>
              <a:t>conocimiento </a:t>
            </a:r>
            <a:r>
              <a:rPr lang="es-ES" sz="2800" b="1" u="sng" dirty="0" smtClean="0">
                <a:solidFill>
                  <a:schemeClr val="bg1"/>
                </a:solidFill>
                <a:latin typeface="+mj-lt"/>
              </a:rPr>
              <a:t>científico y </a:t>
            </a:r>
            <a:r>
              <a:rPr lang="es-ES" sz="2800" b="1" u="sng" dirty="0" err="1" smtClean="0">
                <a:solidFill>
                  <a:schemeClr val="bg1"/>
                </a:solidFill>
                <a:latin typeface="+mj-lt"/>
              </a:rPr>
              <a:t>aplicadoo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para la toma de decisiones en América Latina y el Caribe </a:t>
            </a:r>
          </a:p>
          <a:p>
            <a:pPr marL="863600" lvl="2" indent="-287338">
              <a:buFontTx/>
              <a:buChar char="•"/>
            </a:pP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Formamos </a:t>
            </a:r>
            <a:r>
              <a:rPr lang="es-ES" sz="2800" b="1" u="sng" dirty="0" smtClean="0">
                <a:solidFill>
                  <a:schemeClr val="bg1"/>
                </a:solidFill>
                <a:latin typeface="+mj-lt"/>
              </a:rPr>
              <a:t>líderes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 para atender la problemática del desarrollo rural</a:t>
            </a:r>
          </a:p>
          <a:p>
            <a:pPr marL="863600" lvl="2" indent="-287338">
              <a:buFontTx/>
              <a:buChar char="•"/>
            </a:pP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Implementamos </a:t>
            </a:r>
            <a:r>
              <a:rPr lang="es-ES" sz="2800" b="1" u="sng" dirty="0" smtClean="0">
                <a:solidFill>
                  <a:schemeClr val="bg1"/>
                </a:solidFill>
                <a:latin typeface="+mj-lt"/>
              </a:rPr>
              <a:t>proyectos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de Investigación y Desarrollo</a:t>
            </a:r>
            <a:endParaRPr lang="es-ES" sz="2800" b="1" dirty="0" smtClean="0">
              <a:solidFill>
                <a:schemeClr val="bg1"/>
              </a:solidFill>
              <a:latin typeface="+mj-lt"/>
            </a:endParaRPr>
          </a:p>
          <a:p>
            <a:pPr marL="863600" lvl="2" indent="-287338">
              <a:buFontTx/>
              <a:buChar char="•"/>
            </a:pP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Apoyamos 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la formulación y ajustes de </a:t>
            </a:r>
            <a:r>
              <a:rPr lang="es-ES" sz="2800" b="1" u="sng" dirty="0" smtClean="0">
                <a:solidFill>
                  <a:schemeClr val="bg1"/>
                </a:solidFill>
                <a:latin typeface="+mj-lt"/>
              </a:rPr>
              <a:t>políticas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 y normativas</a:t>
            </a:r>
          </a:p>
          <a:p>
            <a:pPr marL="863600" lvl="2" indent="-287338">
              <a:buFontTx/>
              <a:buChar char="•"/>
            </a:pP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Trabajamos 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en </a:t>
            </a:r>
            <a:r>
              <a:rPr lang="es-ES" sz="2800" b="1" u="sng" dirty="0" smtClean="0">
                <a:solidFill>
                  <a:schemeClr val="bg1"/>
                </a:solidFill>
                <a:latin typeface="+mj-lt"/>
              </a:rPr>
              <a:t>alianzas 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con más de 200 socios 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 públicos 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y privados</a:t>
            </a:r>
          </a:p>
          <a:p>
            <a:endParaRPr lang="es-CR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08" y="214290"/>
            <a:ext cx="7000892" cy="1143000"/>
          </a:xfrm>
        </p:spPr>
        <p:txBody>
          <a:bodyPr/>
          <a:lstStyle/>
          <a:p>
            <a:r>
              <a:rPr lang="es-ES" sz="3600" dirty="0" smtClean="0">
                <a:solidFill>
                  <a:srgbClr val="FFFF00"/>
                </a:solidFill>
              </a:rPr>
              <a:t>Temas del Programa de Producción y conservación </a:t>
            </a:r>
            <a:r>
              <a:rPr lang="es-ES" sz="3600" dirty="0" smtClean="0">
                <a:solidFill>
                  <a:srgbClr val="FFFF00"/>
                </a:solidFill>
              </a:rPr>
              <a:t> en </a:t>
            </a:r>
            <a:r>
              <a:rPr lang="es-ES" sz="3600" dirty="0" smtClean="0">
                <a:solidFill>
                  <a:srgbClr val="FFFF00"/>
                </a:solidFill>
              </a:rPr>
              <a:t>bosques</a:t>
            </a:r>
            <a:endParaRPr lang="es-CR" sz="36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357298"/>
            <a:ext cx="8858280" cy="5500702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Ecología en Manejo de bosques</a:t>
            </a:r>
            <a:r>
              <a:rPr lang="es-ES" dirty="0" smtClean="0">
                <a:solidFill>
                  <a:schemeClr val="bg1"/>
                </a:solidFill>
              </a:rPr>
              <a:t>: para generar instrumentos de manejo a largo plazo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Gestión </a:t>
            </a:r>
            <a:r>
              <a:rPr lang="es-ES" dirty="0" smtClean="0">
                <a:solidFill>
                  <a:srgbClr val="FFFF00"/>
                </a:solidFill>
              </a:rPr>
              <a:t>territorial </a:t>
            </a:r>
            <a:r>
              <a:rPr lang="es-ES" dirty="0" smtClean="0">
                <a:solidFill>
                  <a:srgbClr val="FFFF00"/>
                </a:solidFill>
              </a:rPr>
              <a:t>forestal</a:t>
            </a:r>
            <a:r>
              <a:rPr lang="es-ES" dirty="0" smtClean="0">
                <a:solidFill>
                  <a:schemeClr val="bg1"/>
                </a:solidFill>
              </a:rPr>
              <a:t>: manejo integrado de recursos naturales con énfasis en dinámicas de gobernanza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Políticas </a:t>
            </a:r>
            <a:r>
              <a:rPr lang="es-ES" dirty="0" smtClean="0">
                <a:solidFill>
                  <a:srgbClr val="FFFF00"/>
                </a:solidFill>
              </a:rPr>
              <a:t>y </a:t>
            </a:r>
            <a:r>
              <a:rPr lang="es-ES" dirty="0" smtClean="0">
                <a:solidFill>
                  <a:srgbClr val="FFFF00"/>
                </a:solidFill>
              </a:rPr>
              <a:t>economía forestal</a:t>
            </a:r>
            <a:r>
              <a:rPr lang="es-ES" dirty="0" smtClean="0">
                <a:solidFill>
                  <a:schemeClr val="bg1"/>
                </a:solidFill>
              </a:rPr>
              <a:t>: instrumentos y análisis económicos y su relación con políticas forestales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ES" i="1" dirty="0" smtClean="0">
                <a:solidFill>
                  <a:schemeClr val="bg1"/>
                </a:solidFill>
              </a:rPr>
              <a:t>+ </a:t>
            </a:r>
            <a:r>
              <a:rPr lang="es-ES" i="1" dirty="0" smtClean="0">
                <a:solidFill>
                  <a:srgbClr val="FFFF00"/>
                </a:solidFill>
              </a:rPr>
              <a:t>Iniciativas transversales</a:t>
            </a:r>
            <a:r>
              <a:rPr lang="es-ES" i="1" dirty="0" smtClean="0">
                <a:solidFill>
                  <a:schemeClr val="bg1"/>
                </a:solidFill>
              </a:rPr>
              <a:t>: Gestión </a:t>
            </a:r>
            <a:r>
              <a:rPr lang="es-ES" i="1" dirty="0" smtClean="0">
                <a:solidFill>
                  <a:schemeClr val="bg1"/>
                </a:solidFill>
              </a:rPr>
              <a:t>de Corredores </a:t>
            </a:r>
            <a:r>
              <a:rPr lang="es-ES" i="1" dirty="0" smtClean="0">
                <a:solidFill>
                  <a:schemeClr val="bg1"/>
                </a:solidFill>
              </a:rPr>
              <a:t>Biológicos, Proyecto </a:t>
            </a:r>
            <a:r>
              <a:rPr lang="es-ES" i="1" dirty="0" err="1" smtClean="0">
                <a:solidFill>
                  <a:schemeClr val="bg1"/>
                </a:solidFill>
              </a:rPr>
              <a:t>Finnfor</a:t>
            </a:r>
            <a:r>
              <a:rPr lang="es-ES" i="1" dirty="0" smtClean="0">
                <a:solidFill>
                  <a:schemeClr val="bg1"/>
                </a:solidFill>
              </a:rPr>
              <a:t> </a:t>
            </a:r>
            <a:endParaRPr lang="es-ES" i="1" dirty="0" smtClean="0"/>
          </a:p>
          <a:p>
            <a:pPr>
              <a:buNone/>
            </a:pPr>
            <a:endParaRPr lang="es-CR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Visión</a:t>
            </a:r>
            <a:endParaRPr lang="es-CR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000108"/>
            <a:ext cx="8786842" cy="5857892"/>
          </a:xfrm>
        </p:spPr>
        <p:txBody>
          <a:bodyPr/>
          <a:lstStyle/>
          <a:p>
            <a:r>
              <a:rPr lang="es-ES" sz="2900" dirty="0" smtClean="0">
                <a:solidFill>
                  <a:schemeClr val="bg1"/>
                </a:solidFill>
              </a:rPr>
              <a:t>El sector forestal debe ser un motor del desarrollo social y económico de la Región: sus usuarios– diferentes sectores y eslabones, sus ecosistemas, sus mercados..</a:t>
            </a:r>
          </a:p>
          <a:p>
            <a:pPr>
              <a:buNone/>
            </a:pPr>
            <a:endParaRPr lang="es-ES" sz="2900" dirty="0" smtClean="0">
              <a:solidFill>
                <a:schemeClr val="bg1"/>
              </a:solidFill>
            </a:endParaRPr>
          </a:p>
          <a:p>
            <a:r>
              <a:rPr lang="es-ES" sz="2900" dirty="0" smtClean="0">
                <a:solidFill>
                  <a:schemeClr val="bg1"/>
                </a:solidFill>
              </a:rPr>
              <a:t>No hay manejo forestal sostenible que no contribuya a la conservación de los </a:t>
            </a:r>
            <a:r>
              <a:rPr lang="es-ES" sz="2900" smtClean="0">
                <a:solidFill>
                  <a:schemeClr val="bg1"/>
                </a:solidFill>
              </a:rPr>
              <a:t>servicios ambientales/ecológicos</a:t>
            </a:r>
            <a:endParaRPr lang="es-ES" sz="2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" sz="2900" dirty="0" smtClean="0">
              <a:solidFill>
                <a:schemeClr val="bg1"/>
              </a:solidFill>
            </a:endParaRPr>
          </a:p>
          <a:p>
            <a:r>
              <a:rPr lang="es-ES" sz="2900" dirty="0" smtClean="0">
                <a:solidFill>
                  <a:schemeClr val="bg1"/>
                </a:solidFill>
              </a:rPr>
              <a:t>El desarrollo del sector forestal requiere de intervenciones a diferentes niveles: unidades de manejo, territorios, ecosistemas/</a:t>
            </a:r>
            <a:r>
              <a:rPr lang="es-ES" sz="2900" dirty="0" err="1" smtClean="0">
                <a:solidFill>
                  <a:schemeClr val="bg1"/>
                </a:solidFill>
              </a:rPr>
              <a:t>ecoregiones</a:t>
            </a:r>
            <a:r>
              <a:rPr lang="es-ES" sz="2900" dirty="0" smtClean="0">
                <a:solidFill>
                  <a:schemeClr val="bg1"/>
                </a:solidFill>
              </a:rPr>
              <a:t>, nacional, regional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349500"/>
            <a:ext cx="91440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Proyecto </a:t>
            </a:r>
            <a:b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“Bosques y Manejo Forestal en Centroamérica” </a:t>
            </a:r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MX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Finnfor</a:t>
            </a:r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b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MX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 el apoyo de </a:t>
            </a:r>
            <a:br>
              <a:rPr lang="es-MX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MX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Cooperación Finlandesa</a:t>
            </a:r>
            <a:endParaRPr lang="es-E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Marcador de contenido"/>
          <p:cNvSpPr>
            <a:spLocks noGrp="1"/>
          </p:cNvSpPr>
          <p:nvPr>
            <p:ph idx="1"/>
          </p:nvPr>
        </p:nvSpPr>
        <p:spPr>
          <a:xfrm>
            <a:off x="214282" y="928670"/>
            <a:ext cx="8401051" cy="5929330"/>
          </a:xfrm>
        </p:spPr>
        <p:txBody>
          <a:bodyPr/>
          <a:lstStyle/>
          <a:p>
            <a:pPr marL="3175" indent="-3175" algn="ctr" eaLnBrk="1" hangingPunct="1">
              <a:lnSpc>
                <a:spcPct val="150000"/>
              </a:lnSpc>
              <a:buFont typeface="Arial" charset="0"/>
              <a:buNone/>
            </a:pPr>
            <a:r>
              <a:rPr lang="es-ES" sz="2800" dirty="0" smtClean="0">
                <a:solidFill>
                  <a:schemeClr val="bg1"/>
                </a:solidFill>
                <a:latin typeface="Arial" charset="0"/>
              </a:rPr>
              <a:t>Iniciativa interdisciplinaria </a:t>
            </a:r>
          </a:p>
          <a:p>
            <a:pPr marL="3175" indent="-3175" algn="ctr" eaLnBrk="1" hangingPunct="1">
              <a:lnSpc>
                <a:spcPct val="150000"/>
              </a:lnSpc>
              <a:buFont typeface="Arial" charset="0"/>
              <a:buNone/>
            </a:pPr>
            <a:r>
              <a:rPr lang="es-ES" sz="2800" dirty="0" smtClean="0">
                <a:solidFill>
                  <a:schemeClr val="bg1"/>
                </a:solidFill>
                <a:latin typeface="Arial" charset="0"/>
              </a:rPr>
              <a:t>que busca fortalecer y multiplicar el </a:t>
            </a:r>
            <a:r>
              <a:rPr lang="es-ES" sz="2800" u="sng" dirty="0" smtClean="0">
                <a:solidFill>
                  <a:schemeClr val="bg1"/>
                </a:solidFill>
                <a:latin typeface="Arial" charset="0"/>
              </a:rPr>
              <a:t>uso y manejo</a:t>
            </a:r>
            <a:r>
              <a:rPr lang="es-ES" sz="2800" dirty="0" smtClean="0">
                <a:solidFill>
                  <a:schemeClr val="bg1"/>
                </a:solidFill>
                <a:latin typeface="Arial" charset="0"/>
              </a:rPr>
              <a:t> ecológicamente viable, económicamente competitivo y socialmente equitativo </a:t>
            </a:r>
            <a:r>
              <a:rPr lang="es-ES" sz="2800" u="sng" dirty="0" smtClean="0">
                <a:solidFill>
                  <a:schemeClr val="bg1"/>
                </a:solidFill>
                <a:latin typeface="Arial" charset="0"/>
              </a:rPr>
              <a:t>de los ecosistemas forestales </a:t>
            </a:r>
            <a:r>
              <a:rPr lang="es-ES" sz="2800" dirty="0" smtClean="0">
                <a:solidFill>
                  <a:schemeClr val="bg1"/>
                </a:solidFill>
                <a:latin typeface="Arial" charset="0"/>
              </a:rPr>
              <a:t>- sus bienes y servicios- con miras a que </a:t>
            </a:r>
            <a:r>
              <a:rPr lang="es-ES" sz="2800" u="sng" dirty="0" smtClean="0">
                <a:solidFill>
                  <a:schemeClr val="bg1"/>
                </a:solidFill>
                <a:latin typeface="Arial" charset="0"/>
              </a:rPr>
              <a:t>el sector forestal se visibilice</a:t>
            </a:r>
            <a:r>
              <a:rPr lang="es-ES" sz="2800" dirty="0" smtClean="0">
                <a:solidFill>
                  <a:schemeClr val="bg1"/>
                </a:solidFill>
                <a:latin typeface="Arial" charset="0"/>
              </a:rPr>
              <a:t> y contribuya al desarrollo humano </a:t>
            </a:r>
            <a:r>
              <a:rPr lang="es-ES" sz="2800" u="sng" dirty="0" smtClean="0">
                <a:solidFill>
                  <a:schemeClr val="bg1"/>
                </a:solidFill>
                <a:latin typeface="Arial" charset="0"/>
              </a:rPr>
              <a:t>a nivel nacional y territorial en América Central</a:t>
            </a:r>
            <a:r>
              <a:rPr lang="es-ES" sz="2800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marL="3175" indent="-3175" algn="ctr" eaLnBrk="1" hangingPunct="1">
              <a:lnSpc>
                <a:spcPct val="150000"/>
              </a:lnSpc>
              <a:buFont typeface="Arial" charset="0"/>
              <a:buNone/>
            </a:pPr>
            <a:r>
              <a:rPr lang="es-ES" sz="2800" dirty="0" smtClean="0">
                <a:solidFill>
                  <a:srgbClr val="FFFF00"/>
                </a:solidFill>
              </a:rPr>
              <a:t>Primera fase termina marzo 2012</a:t>
            </a:r>
          </a:p>
          <a:p>
            <a:pPr marL="3175" indent="-3175" algn="ctr" eaLnBrk="1" hangingPunct="1">
              <a:lnSpc>
                <a:spcPct val="150000"/>
              </a:lnSpc>
              <a:buFont typeface="Arial" charset="0"/>
              <a:buNone/>
            </a:pP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00430" y="357166"/>
            <a:ext cx="3835400" cy="579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Finnfor</a:t>
            </a:r>
            <a:r>
              <a:rPr lang="es-MX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</a:t>
            </a:r>
            <a:r>
              <a:rPr lang="es-MX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¿Qué es?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1000108"/>
            <a:ext cx="8401080" cy="585789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1950" indent="-361950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sz="4600" dirty="0">
                <a:solidFill>
                  <a:schemeClr val="bg1"/>
                </a:solidFill>
                <a:latin typeface="Calibri" pitchFamily="34" charset="0"/>
              </a:rPr>
              <a:t>	</a:t>
            </a:r>
            <a:endParaRPr lang="es-MX" sz="4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1950" indent="-361950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MX" sz="4600" dirty="0" smtClean="0">
                <a:solidFill>
                  <a:schemeClr val="bg1"/>
                </a:solidFill>
              </a:rPr>
              <a:t>	Identificar</a:t>
            </a:r>
            <a:r>
              <a:rPr lang="es-MX" sz="4600" dirty="0">
                <a:solidFill>
                  <a:schemeClr val="bg1"/>
                </a:solidFill>
              </a:rPr>
              <a:t>, analizar y contribuir a la </a:t>
            </a:r>
            <a:r>
              <a:rPr lang="es-MX" sz="4600" u="sng" dirty="0">
                <a:solidFill>
                  <a:schemeClr val="bg1"/>
                </a:solidFill>
              </a:rPr>
              <a:t>eliminación de barreras seleccionadas</a:t>
            </a:r>
            <a:r>
              <a:rPr lang="es-MX" sz="4600" dirty="0">
                <a:solidFill>
                  <a:schemeClr val="bg1"/>
                </a:solidFill>
              </a:rPr>
              <a:t> para avanzar hacia la </a:t>
            </a:r>
            <a:r>
              <a:rPr lang="es-MX" sz="4600" u="sng" dirty="0">
                <a:solidFill>
                  <a:schemeClr val="bg1"/>
                </a:solidFill>
              </a:rPr>
              <a:t>producción y manejo sostenible de bienes y servicios del bosque</a:t>
            </a:r>
            <a:r>
              <a:rPr lang="es-MX" sz="4600" dirty="0">
                <a:solidFill>
                  <a:schemeClr val="bg1"/>
                </a:solidFill>
              </a:rPr>
              <a:t> en Mesoamérica, promoviendo el </a:t>
            </a:r>
            <a:r>
              <a:rPr lang="es-MX" sz="4600" u="sng" dirty="0">
                <a:solidFill>
                  <a:schemeClr val="bg1"/>
                </a:solidFill>
              </a:rPr>
              <a:t>manejo de ecosistemas forestales en territorios</a:t>
            </a:r>
            <a:r>
              <a:rPr lang="es-MX" sz="4600" dirty="0">
                <a:solidFill>
                  <a:schemeClr val="bg1"/>
                </a:solidFill>
              </a:rPr>
              <a:t>, para el bienestar de la sociedad humana y la sostenibilidad de los ecosistemas.</a:t>
            </a:r>
          </a:p>
          <a:p>
            <a:pPr marL="361950" indent="-361950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2200" dirty="0">
              <a:solidFill>
                <a:schemeClr val="bg1"/>
              </a:solidFill>
            </a:endParaRPr>
          </a:p>
          <a:p>
            <a:pPr marL="361950" indent="-361950">
              <a:lnSpc>
                <a:spcPct val="110000"/>
              </a:lnSpc>
              <a:spcBef>
                <a:spcPct val="20000"/>
              </a:spcBef>
            </a:pPr>
            <a:endParaRPr lang="es-ES" sz="2200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s-MX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¿ A qué apunta </a:t>
            </a:r>
            <a:r>
              <a:rPr lang="es-MX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Finnfor</a:t>
            </a:r>
            <a:r>
              <a:rPr lang="es-MX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?</a:t>
            </a:r>
            <a:endParaRPr lang="es-ES" sz="3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>
          <a:xfrm>
            <a:off x="1785938" y="274638"/>
            <a:ext cx="7215187" cy="633412"/>
          </a:xfrm>
        </p:spPr>
        <p:txBody>
          <a:bodyPr/>
          <a:lstStyle/>
          <a:p>
            <a:r>
              <a:rPr lang="es-ES" sz="4000" smtClean="0">
                <a:solidFill>
                  <a:srgbClr val="FFFF00"/>
                </a:solidFill>
              </a:rPr>
              <a:t>Ámbito de acción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357158" y="1125538"/>
            <a:ext cx="8024842" cy="5518172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Diferentes sistemas de manejo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</a:p>
          <a:p>
            <a:pPr lvl="1"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</a:rPr>
              <a:t>Bosques naturales; Plantaciones y bosques secundarios</a:t>
            </a:r>
            <a:r>
              <a:rPr lang="es-ES" dirty="0" smtClean="0">
                <a:solidFill>
                  <a:schemeClr val="bg1"/>
                </a:solidFill>
              </a:rPr>
              <a:t>; Sistemas </a:t>
            </a:r>
            <a:r>
              <a:rPr lang="es-ES" dirty="0" smtClean="0">
                <a:solidFill>
                  <a:schemeClr val="bg1"/>
                </a:solidFill>
              </a:rPr>
              <a:t>agroforestales</a:t>
            </a:r>
            <a:r>
              <a:rPr lang="es-AR" dirty="0" smtClean="0">
                <a:solidFill>
                  <a:schemeClr val="bg1"/>
                </a:solidFill>
              </a:rPr>
              <a:t>; Integración de los usos forestales de la tierra en </a:t>
            </a:r>
            <a:r>
              <a:rPr lang="es-AR" dirty="0" smtClean="0">
                <a:solidFill>
                  <a:schemeClr val="bg1"/>
                </a:solidFill>
              </a:rPr>
              <a:t>territorios</a:t>
            </a:r>
          </a:p>
          <a:p>
            <a:pPr lvl="1">
              <a:buFont typeface="Arial" charset="0"/>
              <a:buNone/>
            </a:pPr>
            <a:endParaRPr lang="es-AR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s-ES" dirty="0" smtClean="0">
                <a:solidFill>
                  <a:schemeClr val="bg1"/>
                </a:solidFill>
              </a:rPr>
              <a:t>7 países de la Región Centro Americana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Apoyo </a:t>
            </a:r>
            <a:r>
              <a:rPr lang="es-ES" dirty="0" smtClean="0">
                <a:solidFill>
                  <a:schemeClr val="bg1"/>
                </a:solidFill>
              </a:rPr>
              <a:t>a implementación de procesos regionales con énfasis en nivel nacional</a:t>
            </a:r>
            <a:r>
              <a:rPr lang="es-ES" dirty="0" smtClean="0">
                <a:solidFill>
                  <a:schemeClr val="bg1"/>
                </a:solidFill>
              </a:rPr>
              <a:t>: PERFOR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s-E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4791</TotalTime>
  <Words>682</Words>
  <Application>Microsoft Office PowerPoint</Application>
  <PresentationFormat>Presentación en pantalla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El Centro Agronómico Tropical de Investigación y Enseñana (CATIE): y el tema forestal</vt:lpstr>
      <vt:lpstr>CATIE</vt:lpstr>
      <vt:lpstr>¿Qué hacemos?</vt:lpstr>
      <vt:lpstr>Temas del Programa de Producción y conservación  en bosques</vt:lpstr>
      <vt:lpstr>Visión</vt:lpstr>
      <vt:lpstr>Proyecto  “Bosques y Manejo Forestal en Centroamérica”  (Finnfor)   con el apoyo de  la Cooperación Finlandesa</vt:lpstr>
      <vt:lpstr>Diapositiva 7</vt:lpstr>
      <vt:lpstr>Diapositiva 8</vt:lpstr>
      <vt:lpstr>Ámbito de acción</vt:lpstr>
      <vt:lpstr>Diapositiva 10</vt:lpstr>
      <vt:lpstr>Diapositiva 11</vt:lpstr>
      <vt:lpstr>Diapositiva 12</vt:lpstr>
      <vt:lpstr>Diapositiva 13</vt:lpstr>
      <vt:lpstr>Desafíos del tema forestal 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Bosques y Manejo Forestal en Centro América (MAP-FINNFOR)</dc:title>
  <dc:creator>Marie Landry</dc:creator>
  <cp:lastModifiedBy>Tania</cp:lastModifiedBy>
  <cp:revision>360</cp:revision>
  <dcterms:created xsi:type="dcterms:W3CDTF">2009-03-05T21:44:02Z</dcterms:created>
  <dcterms:modified xsi:type="dcterms:W3CDTF">2010-02-18T20:33:31Z</dcterms:modified>
</cp:coreProperties>
</file>