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3"/>
    <p:sldMasterId id="2147483659" r:id="rId4"/>
    <p:sldMasterId id="2147483661" r:id="rId5"/>
    <p:sldMasterId id="2147483650" r:id="rId6"/>
    <p:sldMasterId id="2147483653" r:id="rId7"/>
    <p:sldMasterId id="2147483648" r:id="rId8"/>
  </p:sldMasterIdLst>
  <p:notesMasterIdLst>
    <p:notesMasterId r:id="rId27"/>
  </p:notesMasterIdLst>
  <p:handoutMasterIdLst>
    <p:handoutMasterId r:id="rId28"/>
  </p:handoutMasterIdLst>
  <p:sldIdLst>
    <p:sldId id="270" r:id="rId9"/>
    <p:sldId id="275" r:id="rId10"/>
    <p:sldId id="272" r:id="rId11"/>
    <p:sldId id="269" r:id="rId12"/>
    <p:sldId id="285" r:id="rId13"/>
    <p:sldId id="276" r:id="rId14"/>
    <p:sldId id="280" r:id="rId15"/>
    <p:sldId id="278" r:id="rId16"/>
    <p:sldId id="284" r:id="rId17"/>
    <p:sldId id="282" r:id="rId18"/>
    <p:sldId id="273" r:id="rId19"/>
    <p:sldId id="279" r:id="rId20"/>
    <p:sldId id="283" r:id="rId21"/>
    <p:sldId id="277" r:id="rId22"/>
    <p:sldId id="274" r:id="rId23"/>
    <p:sldId id="286" r:id="rId24"/>
    <p:sldId id="281" r:id="rId25"/>
    <p:sldId id="258" r:id="rId26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4CAF0DB-7C14-4040-9807-5ABECB65A2AE}" type="datetimeFigureOut">
              <a:rPr lang="es-CO"/>
              <a:pPr>
                <a:defRPr/>
              </a:pPr>
              <a:t>19/02/2020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s-CO"/>
              <a:t>CIAT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4DD2521-BB5C-4AEC-9FC9-8ADE8EB38305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478E523-3145-459E-A958-684D574A5817}" type="datetimeFigureOut">
              <a:rPr lang="es-CO"/>
              <a:pPr>
                <a:defRPr/>
              </a:pPr>
              <a:t>19/02/2020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C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s-CO"/>
              <a:t>CIAT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92E28B8-3EB9-4F0D-984F-CC022AF83BF6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AEF3B-0A42-4475-B90A-1519CB934A96}" type="slidenum">
              <a:rPr lang="es-CO" altLang="es-CO"/>
              <a:pPr>
                <a:spcBef>
                  <a:spcPct val="0"/>
                </a:spcBef>
              </a:pPr>
              <a:t>1</a:t>
            </a:fld>
            <a:endParaRPr lang="es-CO" altLang="es-CO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F8D4BB-D085-4BC4-8580-ABDBA74E0504}" type="slidenum">
              <a:rPr lang="es-CO" altLang="es-CO"/>
              <a:pPr>
                <a:spcBef>
                  <a:spcPct val="0"/>
                </a:spcBef>
              </a:pPr>
              <a:t>10</a:t>
            </a:fld>
            <a:endParaRPr lang="es-CO" altLang="es-CO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26E35-6E4C-4358-9DE0-83CD213FF04F}" type="slidenum">
              <a:rPr lang="es-CO" altLang="es-CO"/>
              <a:pPr>
                <a:spcBef>
                  <a:spcPct val="0"/>
                </a:spcBef>
              </a:pPr>
              <a:t>11</a:t>
            </a:fld>
            <a:endParaRPr lang="es-CO" altLang="es-CO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1EC502-D776-4F82-B289-425B6B33175D}" type="slidenum">
              <a:rPr lang="es-CO" altLang="es-CO"/>
              <a:pPr>
                <a:spcBef>
                  <a:spcPct val="0"/>
                </a:spcBef>
              </a:pPr>
              <a:t>12</a:t>
            </a:fld>
            <a:endParaRPr lang="es-CO" altLang="es-CO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0ACA0-C033-4FA6-8125-227076AA33CE}" type="slidenum">
              <a:rPr lang="es-CO" altLang="es-CO"/>
              <a:pPr>
                <a:spcBef>
                  <a:spcPct val="0"/>
                </a:spcBef>
              </a:pPr>
              <a:t>13</a:t>
            </a:fld>
            <a:endParaRPr lang="es-CO" altLang="es-CO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4D5B72-164D-4D39-A49A-82ABAB871F0C}" type="slidenum">
              <a:rPr lang="es-CO" altLang="es-CO"/>
              <a:pPr>
                <a:spcBef>
                  <a:spcPct val="0"/>
                </a:spcBef>
              </a:pPr>
              <a:t>14</a:t>
            </a:fld>
            <a:endParaRPr lang="es-CO" altLang="es-CO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5B445C-DC40-47B6-AC0F-C14035810128}" type="slidenum">
              <a:rPr lang="es-CO" altLang="es-CO"/>
              <a:pPr>
                <a:spcBef>
                  <a:spcPct val="0"/>
                </a:spcBef>
              </a:pPr>
              <a:t>15</a:t>
            </a:fld>
            <a:endParaRPr lang="es-CO" altLang="es-CO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17429-9EED-41F4-950B-38D304A0223B}" type="slidenum">
              <a:rPr lang="es-CO" altLang="es-CO"/>
              <a:pPr>
                <a:spcBef>
                  <a:spcPct val="0"/>
                </a:spcBef>
              </a:pPr>
              <a:t>16</a:t>
            </a:fld>
            <a:endParaRPr lang="es-CO" altLang="es-CO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443AE-490B-40A6-ACFD-291C525C1233}" type="slidenum">
              <a:rPr lang="es-CO" altLang="es-CO"/>
              <a:pPr>
                <a:spcBef>
                  <a:spcPct val="0"/>
                </a:spcBef>
              </a:pPr>
              <a:t>17</a:t>
            </a:fld>
            <a:endParaRPr lang="es-CO" altLang="es-CO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FE3B5-8AE4-4624-96AE-81D03EE0AE2A}" type="slidenum">
              <a:rPr lang="es-CO" altLang="es-CO"/>
              <a:pPr>
                <a:spcBef>
                  <a:spcPct val="0"/>
                </a:spcBef>
              </a:pPr>
              <a:t>2</a:t>
            </a:fld>
            <a:endParaRPr lang="es-CO" altLang="es-CO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51591A-1D7E-4DE6-8BC5-1332538E2BCA}" type="slidenum">
              <a:rPr lang="es-CO" altLang="es-CO"/>
              <a:pPr>
                <a:spcBef>
                  <a:spcPct val="0"/>
                </a:spcBef>
              </a:pPr>
              <a:t>3</a:t>
            </a:fld>
            <a:endParaRPr lang="es-CO" altLang="es-CO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BD6290-C5AA-4F87-AE30-A1943BAD1D9D}" type="slidenum">
              <a:rPr lang="es-CO" altLang="es-CO"/>
              <a:pPr>
                <a:spcBef>
                  <a:spcPct val="0"/>
                </a:spcBef>
              </a:pPr>
              <a:t>4</a:t>
            </a:fld>
            <a:endParaRPr lang="es-CO" altLang="es-CO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20C67-925B-403E-AF4A-C206C074CE1D}" type="slidenum">
              <a:rPr lang="es-CO" altLang="es-CO"/>
              <a:pPr>
                <a:spcBef>
                  <a:spcPct val="0"/>
                </a:spcBef>
              </a:pPr>
              <a:t>5</a:t>
            </a:fld>
            <a:endParaRPr lang="es-CO" altLang="es-CO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5E869-05DC-4760-82D0-8D3590027A9F}" type="slidenum">
              <a:rPr lang="es-CO" altLang="es-CO"/>
              <a:pPr>
                <a:spcBef>
                  <a:spcPct val="0"/>
                </a:spcBef>
              </a:pPr>
              <a:t>6</a:t>
            </a:fld>
            <a:endParaRPr lang="es-CO" altLang="es-CO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211D8-5E17-4135-9293-8ACF72B3BA25}" type="slidenum">
              <a:rPr lang="es-CO" altLang="es-CO"/>
              <a:pPr>
                <a:spcBef>
                  <a:spcPct val="0"/>
                </a:spcBef>
              </a:pPr>
              <a:t>7</a:t>
            </a:fld>
            <a:endParaRPr lang="es-CO" altLang="es-CO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928F73-1A8B-49F1-AC16-852060F8DB70}" type="slidenum">
              <a:rPr lang="es-CO" altLang="es-CO"/>
              <a:pPr>
                <a:spcBef>
                  <a:spcPct val="0"/>
                </a:spcBef>
              </a:pPr>
              <a:t>8</a:t>
            </a:fld>
            <a:endParaRPr lang="es-CO" altLang="es-CO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EE26F7-9E55-452D-A3B9-DF37B3B28093}" type="slidenum">
              <a:rPr lang="es-CO" altLang="es-CO"/>
              <a:pPr>
                <a:spcBef>
                  <a:spcPct val="0"/>
                </a:spcBef>
              </a:pPr>
              <a:t>9</a:t>
            </a:fld>
            <a:endParaRPr lang="es-CO" altLang="es-CO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s-CO" smtClean="0"/>
              <a:t>CIAT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6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39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57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4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8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220663" y="1698625"/>
            <a:ext cx="39004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es-CO" sz="3500" b="1">
                <a:solidFill>
                  <a:srgbClr val="BB3A26"/>
                </a:solidFill>
              </a:rPr>
              <a:t>Experiencias   Corredor Seco Centro Americano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50" y="4343400"/>
            <a:ext cx="4318000" cy="557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15-16 Julio 2015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San Salvador</a:t>
            </a:r>
            <a:endParaRPr lang="es-CO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38" y="6294438"/>
            <a:ext cx="4318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Contacto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: d.valbuena@cigar.org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30188" y="601663"/>
            <a:ext cx="113157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Mejor información de clima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5375" y="1439863"/>
            <a:ext cx="509905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Alianza de organizaciones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Red de estaciones meteorológicas + automáticas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Información climático tiempo real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Información abierta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Próximos pasos potenciales: 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Consolidación de la red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Mapeo climático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Predicciones climáticas locales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Agricultura Específica por Sitio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95313"/>
            <a:ext cx="4606925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876675"/>
            <a:ext cx="2927350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799138"/>
            <a:ext cx="19494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956300"/>
            <a:ext cx="186531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Cosecha de agua en Honduras: de secano a riego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338" y="1304925"/>
            <a:ext cx="5022850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Cambio real en producción &amp; medios de vida en el corredor seco de Honduras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Preguntas clave: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Qué ha y qué no ha funcionado? Por qué?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Dónde sería posible?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Cuáles y para quién serían los costos/beneficios?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Cuál sería el impacto social-ambiental a diferentes niveles?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Qué modelos de negocio serían los más adecuados?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Qué y para quién fortalecer capacidades?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Herramienta más integrales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5978525"/>
            <a:ext cx="1933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2" descr="Resultado de imagen para usai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948363"/>
            <a:ext cx="18780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785938"/>
            <a:ext cx="476250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80" name="Picture 9" descr="http://flar.org/wp-content/uploads/2014/05/cropped-logo-fondo-latinoamericano-para-el-arroz-de-rie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908675"/>
            <a:ext cx="619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10048875" y="4733925"/>
            <a:ext cx="109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1600">
                <a:solidFill>
                  <a:schemeClr val="bg1"/>
                </a:solidFill>
                <a:latin typeface="Georgia" panose="02040502050405020303" pitchFamily="18" charset="0"/>
              </a:rPr>
              <a:t>N. Palmer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Mercados incluyentes: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" y="2681288"/>
            <a:ext cx="45942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Helvetica Neue"/>
              </a:rPr>
              <a:t>relaciones comerciales</a:t>
            </a:r>
          </a:p>
          <a:p>
            <a:pPr eaLnBrk="1" hangingPunct="1">
              <a:defRPr/>
            </a:pPr>
            <a:r>
              <a:rPr lang="es-CO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Century Gothic"/>
              </a:rPr>
              <a:t>incluyentes</a:t>
            </a:r>
            <a:endParaRPr lang="es-CO" sz="4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485775" y="4873625"/>
            <a:ext cx="4838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n-US" sz="2000">
                <a:solidFill>
                  <a:srgbClr val="000000"/>
                </a:solidFill>
                <a:latin typeface="Century Gothic" panose="020B0502020202020204" pitchFamily="34" charset="0"/>
              </a:rPr>
              <a:t>vinculando a los productores de pequeña escale con los mercados de manera sostenida</a:t>
            </a:r>
            <a:endParaRPr lang="es-CO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485775" y="1673225"/>
            <a:ext cx="4114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n-US" sz="2400" b="1">
                <a:solidFill>
                  <a:srgbClr val="000000"/>
                </a:solidFill>
                <a:latin typeface="Century Gothic" panose="020B0502020202020204" pitchFamily="34" charset="0"/>
              </a:rPr>
              <a:t>la  </a:t>
            </a:r>
            <a:r>
              <a:rPr lang="es-CO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meta</a:t>
            </a:r>
            <a:r>
              <a:rPr lang="es-CO" altLang="en-US" sz="2400" b="1">
                <a:solidFill>
                  <a:srgbClr val="000000"/>
                </a:solidFill>
                <a:latin typeface="Century Gothic" panose="020B0502020202020204" pitchFamily="34" charset="0"/>
              </a:rPr>
              <a:t> de esta guía</a:t>
            </a:r>
          </a:p>
          <a:p>
            <a:pPr eaLnBrk="1" hangingPunct="1"/>
            <a:r>
              <a:rPr lang="es-CO" altLang="en-US" sz="2400">
                <a:solidFill>
                  <a:srgbClr val="000000"/>
                </a:solidFill>
                <a:latin typeface="Century Gothic" panose="020B0502020202020204" pitchFamily="34" charset="0"/>
              </a:rPr>
              <a:t>es la construcción de</a:t>
            </a:r>
          </a:p>
        </p:txBody>
      </p:sp>
      <p:pic>
        <p:nvPicPr>
          <p:cNvPr id="307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r="27016"/>
          <a:stretch>
            <a:fillRect/>
          </a:stretch>
        </p:blipFill>
        <p:spPr bwMode="auto">
          <a:xfrm>
            <a:off x="5197475" y="133350"/>
            <a:ext cx="49672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C:\Users\aamrein\Documents\LFM\Graphics\Caja de herramien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724025"/>
            <a:ext cx="73739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4463" y="6542088"/>
            <a:ext cx="8247062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https://cgspace.cgiar.org/bitstream/handle/10568/49607/Metodologia_LINK.pdf</a:t>
            </a:r>
          </a:p>
        </p:txBody>
      </p:sp>
      <p:sp>
        <p:nvSpPr>
          <p:cNvPr id="30729" name="AutoShape 8" descr="Resultado de imagen para policies institutions and markets cgia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5545138"/>
            <a:ext cx="2184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Incluyendo diversidad en corredor seco</a:t>
            </a:r>
          </a:p>
        </p:txBody>
      </p:sp>
      <p:pic>
        <p:nvPicPr>
          <p:cNvPr id="32771" name="Picture 6" descr="https://2f6c03ea-a-62cb3a1a-s-sites.googlegroups.com/site/lapanamericanacgiar/2-encuestas/del3.png?attachauth=ANoY7cpEyAk-IJd8mL7TjLdQxGF6AoMiJjKL6--tOfsC5V6cgf-I5iwI3nYQtsOeEiOqnsJznga_XrX3QtcdCBvXelQSDzGLIp1y3MRgph9XF2aouyZwcVuNy8bBXuT-yZ7Dcc8uDeZ5ArmTKTYZTOqsdFlhey9_cfS_cf1A1gHoqMtQPhLY6t6WluRK2bLJbTXM48_FBsudlRfWoCJcvq9dPrKWxWkmGpIIeNqBJAfWlRE3eliPw9E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509713"/>
            <a:ext cx="3562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823913"/>
            <a:ext cx="3211513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676650"/>
            <a:ext cx="358298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99038" y="1978025"/>
            <a:ext cx="2820987" cy="355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Para qué?</a:t>
            </a:r>
          </a:p>
          <a:p>
            <a:pPr marL="285750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Diversidad hogares</a:t>
            </a:r>
          </a:p>
          <a:p>
            <a:pPr marL="285750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Sistemas productivos </a:t>
            </a:r>
          </a:p>
          <a:p>
            <a:pPr marL="285750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Acceso a recursos</a:t>
            </a:r>
          </a:p>
          <a:p>
            <a:pPr marL="285750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Análisis de riesgos</a:t>
            </a:r>
          </a:p>
          <a:p>
            <a:pPr marL="285750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Puntos de entrada:</a:t>
            </a:r>
          </a:p>
          <a:p>
            <a:pPr marL="742950" lvl="1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Territorio</a:t>
            </a:r>
          </a:p>
          <a:p>
            <a:pPr marL="742950" lvl="1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Hogar</a:t>
            </a:r>
          </a:p>
          <a:p>
            <a:pPr marL="285750" indent="-28575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Trabajo con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orgs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locales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Midiendo impacto: caso cosecha de agua en Honduras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0300" y="1550988"/>
            <a:ext cx="518636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Intervención</a:t>
            </a: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cosecha de agua a nivel comunal (corredor seco de Honduras)</a:t>
            </a:r>
          </a:p>
          <a:p>
            <a:pPr>
              <a:defRPr/>
            </a:pPr>
            <a:endParaRPr lang="es-PE" sz="16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s-PE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Diseño</a:t>
            </a: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participantes (~200 por grupo) que: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 acceso a agua de irrigación de represa + paquete agronómico mejorado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 paquete agronómico mejorado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Grupo control con practicas tradicionales</a:t>
            </a:r>
          </a:p>
          <a:p>
            <a:pPr>
              <a:defRPr/>
            </a:pPr>
            <a:endParaRPr lang="es-PE" sz="16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s-PE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Tipo de impacto</a:t>
            </a: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uso eficiente de agua, productividad de cultivos, ingresos y seguridad alimentaria. </a:t>
            </a:r>
          </a:p>
          <a:p>
            <a:pPr>
              <a:defRPr/>
            </a:pPr>
            <a:endParaRPr lang="es-PE" sz="16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s-PE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Mecanismos de diseminación</a:t>
            </a:r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factores que favorecieron la implementación y los obstáculos que se esperarían en una diseminación a mayor escala.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5978525"/>
            <a:ext cx="1933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1427163"/>
            <a:ext cx="4995863" cy="432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+mn-lt"/>
                <a:cs typeface="+mn-cs"/>
              </a:rPr>
              <a:t>Hay una necesidad (creciente) de medir el impacto de nuestras </a:t>
            </a:r>
            <a:r>
              <a:rPr lang="es-CO" sz="2000" b="1" dirty="0">
                <a:latin typeface="+mn-lt"/>
                <a:cs typeface="+mn-cs"/>
              </a:rPr>
              <a:t>intervenciones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+mn-lt"/>
              <a:cs typeface="+mn-cs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+mn-lt"/>
                <a:cs typeface="+mn-cs"/>
              </a:rPr>
              <a:t>Esto requiere un </a:t>
            </a:r>
            <a:r>
              <a:rPr lang="es-CO" sz="2000" b="1" dirty="0">
                <a:latin typeface="+mn-lt"/>
                <a:cs typeface="+mn-cs"/>
              </a:rPr>
              <a:t>diseño </a:t>
            </a:r>
            <a:r>
              <a:rPr lang="es-CO" sz="2000" dirty="0">
                <a:latin typeface="+mn-lt"/>
                <a:cs typeface="+mn-cs"/>
              </a:rPr>
              <a:t>de estudio apropiado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+mn-lt"/>
              <a:cs typeface="+mn-cs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+mn-lt"/>
                <a:cs typeface="+mn-cs"/>
              </a:rPr>
              <a:t>En sistemas productivos, intervenciones abarcan varios </a:t>
            </a:r>
            <a:r>
              <a:rPr lang="es-CO" sz="2000" b="1" dirty="0">
                <a:latin typeface="+mn-lt"/>
                <a:cs typeface="+mn-cs"/>
              </a:rPr>
              <a:t>tipos de impacto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+mn-lt"/>
              <a:cs typeface="+mn-cs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+mn-lt"/>
                <a:cs typeface="+mn-cs"/>
              </a:rPr>
              <a:t>Es necesario considerar los </a:t>
            </a:r>
            <a:r>
              <a:rPr lang="es-CO" sz="2000" b="1" dirty="0">
                <a:latin typeface="+mn-lt"/>
                <a:cs typeface="+mn-cs"/>
              </a:rPr>
              <a:t>mecanismos de diseminación</a:t>
            </a:r>
            <a:r>
              <a:rPr lang="es-CO" sz="2000" dirty="0">
                <a:latin typeface="+mn-lt"/>
                <a:cs typeface="+mn-cs"/>
              </a:rPr>
              <a:t> para el escalonamiento de intervenciones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683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Fortaleciendo alianzas de aprendizaje en Nicaragua</a:t>
            </a:r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666750" y="1606550"/>
            <a:ext cx="47783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altLang="en-US" sz="2000"/>
              <a:t>Integrar mejor iniciativas de desarrollo en áreas específicas de la región</a:t>
            </a:r>
          </a:p>
          <a:p>
            <a:pPr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altLang="en-US" sz="2000"/>
              <a:t>Enfoque inclusivo para el fomento de la innovación, promoviendo la intensificación sostenible de la agricultura en pequeña escala y el incremento de los ingresos de las familias rurales </a:t>
            </a:r>
          </a:p>
          <a:p>
            <a:pPr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altLang="en-US" sz="2000"/>
              <a:t>Nuevos vínculos con los mercados y reduciendo la vulnerabilidad ante el cambio climático y otras amenaza </a:t>
            </a:r>
          </a:p>
        </p:txBody>
      </p:sp>
      <p:sp>
        <p:nvSpPr>
          <p:cNvPr id="36868" name="AutoShape 2" descr="Resultado de imagen para soppexcca nicar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AutoShape 9" descr="Resultado de imagen para humidtropics cgia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5637213"/>
            <a:ext cx="23828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2" descr="http://alianza-cac.net/media/cache/88/15/881529ffd8fa41b0d0045d017d334d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770063"/>
            <a:ext cx="5453063" cy="272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9683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Fortaleciendo capacidad: caso de manejo de suelos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775" y="1455738"/>
            <a:ext cx="477837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Mejorar salud de suelos es una estrategia clave en la adaptación a cambio climático en Centro América (CRS, CIAT, CIMMYT 2012).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Necesidad de fortalecer organizaciones locales en procesos de mejorar el manejo de suelos 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Muestreo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Análisis en campo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Interpretación de análisis</a:t>
            </a:r>
          </a:p>
          <a:p>
            <a:pPr marL="800100" lvl="1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Identificación &amp; evaluación de alternativas</a:t>
            </a:r>
          </a:p>
        </p:txBody>
      </p:sp>
      <p:pic>
        <p:nvPicPr>
          <p:cNvPr id="38916" name="Picture 2" descr="http://alianza-cac.net/media/cache/be/b8/beb8241b7ca6aab528c551e2f6a3c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781175"/>
            <a:ext cx="5268912" cy="263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AutoShape 2" descr="Resultado de imagen para soppexcca nicar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8918" name="Picture 6" descr="http://www.etico.net/ima/SOPPEXC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676900"/>
            <a:ext cx="14049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613400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5599113"/>
            <a:ext cx="21669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9683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Comentarios finales: experiencias en el Corredor Seco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300" y="1414463"/>
            <a:ext cx="5556250" cy="469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Identificar, diseñar y evaluar una agricultura más productiva,  sostenible e incluyente con actores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Generar evidencia e información para una mejor toma de decisiones a diferentes niveles (</a:t>
            </a:r>
            <a:r>
              <a:rPr lang="es-CO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e.g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suelos, clima, agua, mercados)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Evaluar impacto para mejorar el diseño de programas y diseminación de tecnologías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Fortalecer alianzas y capacidades locales para generar procesos de innovación</a:t>
            </a:r>
          </a:p>
        </p:txBody>
      </p:sp>
      <p:sp>
        <p:nvSpPr>
          <p:cNvPr id="40964" name="AutoShape 2" descr="Resultado de imagen para soppexcca nicar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821" y="1940362"/>
            <a:ext cx="4437699" cy="332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9400" y="1387475"/>
            <a:ext cx="3563938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latin typeface="+mn-lt"/>
                <a:cs typeface="+mn-cs"/>
              </a:rPr>
              <a:t>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 bwMode="auto">
          <a:xfrm>
            <a:off x="896938" y="1352550"/>
            <a:ext cx="188436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CO" sz="6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82%</a:t>
            </a:r>
            <a:endParaRPr lang="es-CO" sz="1400" dirty="0">
              <a:latin typeface="Georgia" panose="02040502050405020303" pitchFamily="18" charset="0"/>
            </a:endParaRP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2606675" y="1463675"/>
            <a:ext cx="2608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2000">
                <a:latin typeface="Georgia" panose="02040502050405020303" pitchFamily="18" charset="0"/>
              </a:rPr>
              <a:t>suelos en Centro América con erosión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965200" y="5330825"/>
            <a:ext cx="1614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CO" sz="60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11%</a:t>
            </a:r>
            <a:endParaRPr lang="es-CO" sz="14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2578100" y="5465763"/>
            <a:ext cx="249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2000">
                <a:latin typeface="Georgia" panose="02040502050405020303" pitchFamily="18" charset="0"/>
              </a:rPr>
              <a:t>con degradación química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0488" y="6203950"/>
            <a:ext cx="18002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(CEPAL 2004)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56525" y="5813425"/>
            <a:ext cx="18002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(ACF 2014)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38288" y="4838700"/>
            <a:ext cx="3000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(</a:t>
            </a:r>
            <a:r>
              <a:rPr lang="es-CO" sz="1600" dirty="0" err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Nachtergaele</a:t>
            </a: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 et al. 2010)</a:t>
            </a:r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84450"/>
            <a:ext cx="2911475" cy="181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08500"/>
            <a:ext cx="27670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7616825" y="4067175"/>
            <a:ext cx="3028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CO" sz="54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40-60%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504113" y="3740150"/>
            <a:ext cx="252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2400">
                <a:latin typeface="Georgia" panose="02040502050405020303" pitchFamily="18" charset="0"/>
              </a:rPr>
              <a:t>Sequía 2014:</a:t>
            </a:r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>
            <a:off x="7613650" y="4930775"/>
            <a:ext cx="2524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2400">
                <a:latin typeface="Georgia" panose="02040502050405020303" pitchFamily="18" charset="0"/>
              </a:rPr>
              <a:t>por debajo del promedio</a:t>
            </a:r>
          </a:p>
        </p:txBody>
      </p:sp>
      <p:sp>
        <p:nvSpPr>
          <p:cNvPr id="10254" name="TextBox 1"/>
          <p:cNvSpPr txBox="1">
            <a:spLocks noChangeArrowheads="1"/>
          </p:cNvSpPr>
          <p:nvPr/>
        </p:nvSpPr>
        <p:spPr bwMode="auto">
          <a:xfrm>
            <a:off x="776288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Retos sociales, económicos y ambientales</a:t>
            </a:r>
          </a:p>
        </p:txBody>
      </p:sp>
      <p:pic>
        <p:nvPicPr>
          <p:cNvPr id="102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768475"/>
            <a:ext cx="260985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210550" y="3352800"/>
            <a:ext cx="20161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(</a:t>
            </a:r>
            <a:r>
              <a:rPr lang="es-CO" sz="1600" dirty="0" err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Kreft</a:t>
            </a: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 et al. 2014)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7913" y="2155825"/>
            <a:ext cx="12700" cy="316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Paisajes rurales: comida &amp; otros servicios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3913"/>
            <a:ext cx="40544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5376863" y="2319338"/>
            <a:ext cx="649605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Producción de comida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Suelos saludables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Regulación + mejor calidad de agua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Regulación de C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Conservación de biodiversidad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Algunas experiencias en Corredor Seco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9875" y="2136775"/>
            <a:ext cx="450373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Restauración, cultivos, árboles &amp; ganadería</a:t>
            </a:r>
          </a:p>
          <a:p>
            <a:pPr marL="457200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Suelos, clima &amp; c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osecha de agua</a:t>
            </a:r>
          </a:p>
          <a:p>
            <a:pPr marL="457200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Mercados incluyentes</a:t>
            </a:r>
          </a:p>
          <a:p>
            <a:pPr marL="457200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Diversidad de hogares</a:t>
            </a:r>
          </a:p>
          <a:p>
            <a:pPr marL="457200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Midiendo impacto</a:t>
            </a:r>
          </a:p>
          <a:p>
            <a:pPr marL="457200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Alianzas &amp; capacidades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8288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381500" y="5162550"/>
            <a:ext cx="1460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1600">
                <a:solidFill>
                  <a:schemeClr val="bg1"/>
                </a:solidFill>
                <a:latin typeface="Georgia" panose="02040502050405020303" pitchFamily="18" charset="0"/>
              </a:rPr>
              <a:t>D. Valbuena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Restauración &amp; intensificación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75" y="1373188"/>
            <a:ext cx="6538913" cy="201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Estrategia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 productores &amp; en finca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Sistemas agroforestales + buena agronomía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Varios contextos biofísicos &amp; socio-económicos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Efectos en productividad &amp; otros servicios </a:t>
            </a:r>
            <a:r>
              <a:rPr lang="es-CO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ecosistémicos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3963" y="3644900"/>
            <a:ext cx="5651500" cy="201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Objetivos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Mejorar producción &amp; restaurar paisajes rurales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Fortalecer capacidad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Generar evidencia + demostrar en campo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Desarrollar sistemas productivos más </a:t>
            </a:r>
            <a:r>
              <a:rPr lang="es-CO" sz="20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resilientes</a:t>
            </a:r>
            <a:endParaRPr lang="es-CO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0482263" y="3455988"/>
            <a:ext cx="1090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1600">
                <a:solidFill>
                  <a:schemeClr val="bg1"/>
                </a:solidFill>
                <a:latin typeface="Georgia" panose="02040502050405020303" pitchFamily="18" charset="0"/>
              </a:rPr>
              <a:t>E. García</a:t>
            </a:r>
          </a:p>
        </p:txBody>
      </p:sp>
      <p:pic>
        <p:nvPicPr>
          <p:cNvPr id="16390" name="Picture 8" descr="https://2f6c03ea-a-62cb3a1a-s-sites.googlegroups.com/site/lapanamericanacgiar/2-encuestas/del3.png?attachauth=ANoY7cpEyAk-IJd8mL7TjLdQxGF6AoMiJjKL6--tOfsC5V6cgf-I5iwI3nYQtsOeEiOqnsJznga_XrX3QtcdCBvXelQSDzGLIp1y3MRgph9XF2aouyZwcVuNy8bBXuT-yZ7Dcc8uDeZ5ArmTKTYZTOqsdFlhey9_cfS_cf1A1gHoqMtQPhLY6t6WluRK2bLJbTXM48_FBsudlRfWoCJcvq9dPrKWxWkmGpIIeNqBJAfWlRE3eliPw9E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990600"/>
            <a:ext cx="41878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733800"/>
            <a:ext cx="32956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803900"/>
            <a:ext cx="175895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Restauración de tierra: Iniciativa 20x20</a:t>
            </a: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0482263" y="3455988"/>
            <a:ext cx="1090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n-US" sz="1600">
                <a:solidFill>
                  <a:schemeClr val="bg1"/>
                </a:solidFill>
                <a:latin typeface="Georgia" panose="02040502050405020303" pitchFamily="18" charset="0"/>
              </a:rPr>
              <a:t>E. García</a:t>
            </a:r>
          </a:p>
        </p:txBody>
      </p:sp>
      <p:sp>
        <p:nvSpPr>
          <p:cNvPr id="18436" name="AutoShape 10" descr="Resultado de imagen para wri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773738"/>
            <a:ext cx="17764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24000"/>
            <a:ext cx="7256462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24838" y="1225550"/>
            <a:ext cx="36210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 millones de ha para el 2020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WRI con apoyo técnico CIAT &amp; Co.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Preguntas clave: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Dónde sería posible?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Cuáles y para quién serían los costos/beneficios?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Cuál sería el impacto social-ambiental a diferentes niveles?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Qué modelos de negocio serían los más adecuados?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Qué y para quién fortalecer capacidades?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12775" y="601663"/>
            <a:ext cx="103727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Sistemas ganaderos más sostenibles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75" y="1168400"/>
            <a:ext cx="653891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Estrategia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Puntos de entrada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Mayor producción/productividad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Menor impacto negativo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0775" y="2114550"/>
            <a:ext cx="3176588" cy="278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Elementos del sistema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Sistemas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silvopastoriles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Variedades mejoradas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No quema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Pastoreo controlado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Alimento época seca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Incentivos &amp; mercados</a:t>
            </a:r>
          </a:p>
        </p:txBody>
      </p:sp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824163"/>
            <a:ext cx="4189412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43175" y="6264275"/>
            <a:ext cx="18002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CO" sz="16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+mn-cs"/>
              </a:rPr>
              <a:t>(Tittonell 2014)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309813"/>
            <a:ext cx="3378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5686425"/>
            <a:ext cx="19939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749925"/>
            <a:ext cx="18970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5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3984625"/>
            <a:ext cx="29940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34975" y="601663"/>
            <a:ext cx="11315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Mejor información de suelos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25" y="1371600"/>
            <a:ext cx="4068763" cy="2401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Clases de suelos &amp; propiedades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Mejor información de suelos para: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Uso y conservación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Manejo y producción agrícola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Cosecha de agua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Adaptación y mitigación 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155825"/>
            <a:ext cx="6418262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746375"/>
            <a:ext cx="2997200" cy="235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10263"/>
            <a:ext cx="21018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30188" y="601663"/>
            <a:ext cx="113157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3000"/>
              </a:lnSpc>
            </a:pPr>
            <a:r>
              <a:rPr lang="es-CO" altLang="es-CO" sz="3500" b="1">
                <a:solidFill>
                  <a:srgbClr val="BB3A26"/>
                </a:solidFill>
              </a:rPr>
              <a:t>Mejor información de clima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19088"/>
            <a:ext cx="3149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s://cgspace.cgiar.org/bitstream/handle/10568/43779/El%20Salvador%202014.jpg?sequence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462088"/>
            <a:ext cx="306705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349500"/>
            <a:ext cx="3097213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691188"/>
            <a:ext cx="21653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CE13634503544802E82050425161A" ma:contentTypeVersion="0" ma:contentTypeDescription="Create a new document." ma:contentTypeScope="" ma:versionID="b0fb4643783ec9f9c54023d9547c84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236596-9810-4CC8-ABF4-338E0D037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CA0E9B-5D4A-4D3D-B69E-7F01E37C12D3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837</Words>
  <Application>Microsoft Office PowerPoint</Application>
  <PresentationFormat>Panorámica</PresentationFormat>
  <Paragraphs>180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Calibri</vt:lpstr>
      <vt:lpstr>Arial</vt:lpstr>
      <vt:lpstr>Calibri Light</vt:lpstr>
      <vt:lpstr>Georgia</vt:lpstr>
      <vt:lpstr>Wingdings</vt:lpstr>
      <vt:lpstr>Century Gothic</vt:lpstr>
      <vt:lpstr>Helvetica Neue</vt:lpstr>
      <vt:lpstr>3_Office Theme</vt:lpstr>
      <vt:lpstr>4_Office Theme</vt:lpstr>
      <vt:lpstr>5_Office Theme</vt:lpstr>
      <vt:lpstr>1_Office Theme</vt:lpstr>
      <vt:lpstr>2_Office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Gutierrez, Daniel (CIAT)</dc:creator>
  <cp:lastModifiedBy>LGonzalez</cp:lastModifiedBy>
  <cp:revision>91</cp:revision>
  <dcterms:created xsi:type="dcterms:W3CDTF">2015-05-06T16:06:20Z</dcterms:created>
  <dcterms:modified xsi:type="dcterms:W3CDTF">2020-02-19T16:44:27Z</dcterms:modified>
</cp:coreProperties>
</file>