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57"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664F3E-539D-4E2E-8323-98B6CE4CA62E}" type="datetimeFigureOut">
              <a:rPr lang="en-US" smtClean="0"/>
              <a:t>2/18/2011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7CF1E1-453F-4574-8760-6C03A8CF731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664F3E-539D-4E2E-8323-98B6CE4CA62E}" type="datetimeFigureOut">
              <a:rPr lang="en-US" smtClean="0"/>
              <a:t>2/18/2011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7CF1E1-453F-4574-8760-6C03A8CF731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664F3E-539D-4E2E-8323-98B6CE4CA62E}" type="datetimeFigureOut">
              <a:rPr lang="en-US" smtClean="0"/>
              <a:t>2/18/2011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7CF1E1-453F-4574-8760-6C03A8CF731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664F3E-539D-4E2E-8323-98B6CE4CA62E}" type="datetimeFigureOut">
              <a:rPr lang="en-US" smtClean="0"/>
              <a:t>2/18/2011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7CF1E1-453F-4574-8760-6C03A8CF731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664F3E-539D-4E2E-8323-98B6CE4CA62E}" type="datetimeFigureOut">
              <a:rPr lang="en-US" smtClean="0"/>
              <a:t>2/18/2011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7CF1E1-453F-4574-8760-6C03A8CF731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664F3E-539D-4E2E-8323-98B6CE4CA62E}" type="datetimeFigureOut">
              <a:rPr lang="en-US" smtClean="0"/>
              <a:t>2/18/2011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7CF1E1-453F-4574-8760-6C03A8CF731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664F3E-539D-4E2E-8323-98B6CE4CA62E}" type="datetimeFigureOut">
              <a:rPr lang="en-US" smtClean="0"/>
              <a:t>2/18/2011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7CF1E1-453F-4574-8760-6C03A8CF731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664F3E-539D-4E2E-8323-98B6CE4CA62E}" type="datetimeFigureOut">
              <a:rPr lang="en-US" smtClean="0"/>
              <a:t>2/18/2011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7CF1E1-453F-4574-8760-6C03A8CF731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664F3E-539D-4E2E-8323-98B6CE4CA62E}" type="datetimeFigureOut">
              <a:rPr lang="en-US" smtClean="0"/>
              <a:t>2/18/2011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7CF1E1-453F-4574-8760-6C03A8CF731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664F3E-539D-4E2E-8323-98B6CE4CA62E}" type="datetimeFigureOut">
              <a:rPr lang="en-US" smtClean="0"/>
              <a:t>2/18/2011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7CF1E1-453F-4574-8760-6C03A8CF731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664F3E-539D-4E2E-8323-98B6CE4CA62E}" type="datetimeFigureOut">
              <a:rPr lang="en-US" smtClean="0"/>
              <a:t>2/18/2011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7CF1E1-453F-4574-8760-6C03A8CF731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664F3E-539D-4E2E-8323-98B6CE4CA62E}" type="datetimeFigureOut">
              <a:rPr lang="en-US" smtClean="0"/>
              <a:t>2/18/2011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7CF1E1-453F-4574-8760-6C03A8CF731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International </a:t>
            </a:r>
            <a:r>
              <a:rPr lang="en-US" b="1" dirty="0"/>
              <a:t>Synthesis Workshop</a:t>
            </a:r>
            <a:r>
              <a:rPr lang="en-US" b="1" i="1" dirty="0"/>
              <a:t> </a:t>
            </a:r>
            <a:br>
              <a:rPr lang="en-US" b="1" i="1" dirty="0"/>
            </a:br>
            <a:r>
              <a:rPr lang="en-US" b="1" dirty="0"/>
              <a:t/>
            </a:r>
            <a:br>
              <a:rPr lang="en-US" b="1" dirty="0"/>
            </a:br>
            <a:r>
              <a:rPr lang="en-US" b="1" dirty="0"/>
              <a:t>“Migration, Rural Livelihoods and Natural Resource Management” </a:t>
            </a:r>
            <a:br>
              <a:rPr lang="en-US" b="1" dirty="0"/>
            </a:br>
            <a:r>
              <a:rPr lang="en-US" b="1" dirty="0" smtClean="0"/>
              <a:t/>
            </a:r>
            <a:br>
              <a:rPr lang="en-US" b="1" dirty="0" smtClean="0"/>
            </a:br>
            <a:r>
              <a:rPr lang="en-US" dirty="0" smtClean="0"/>
              <a:t>Hotel </a:t>
            </a:r>
            <a:r>
              <a:rPr lang="en-US" dirty="0"/>
              <a:t>Entre </a:t>
            </a:r>
            <a:r>
              <a:rPr lang="en-US" dirty="0" err="1" smtClean="0"/>
              <a:t>Pinos</a:t>
            </a:r>
            <a:r>
              <a:rPr lang="en-US" dirty="0" smtClean="0"/>
              <a:t/>
            </a:r>
            <a:br>
              <a:rPr lang="en-US" dirty="0" smtClean="0"/>
            </a:br>
            <a:r>
              <a:rPr lang="en-US" dirty="0" smtClean="0"/>
              <a:t>San </a:t>
            </a:r>
            <a:r>
              <a:rPr lang="en-US" dirty="0"/>
              <a:t>Ignacio, </a:t>
            </a:r>
            <a:r>
              <a:rPr lang="en-US" dirty="0" smtClean="0"/>
              <a:t>Chalatenango</a:t>
            </a:r>
            <a:r>
              <a:rPr lang="en-US" dirty="0"/>
              <a:t/>
            </a:r>
            <a:br>
              <a:rPr lang="en-US" dirty="0"/>
            </a:br>
            <a:r>
              <a:rPr lang="en-US" dirty="0" smtClean="0"/>
              <a:t>El Salvador</a:t>
            </a:r>
            <a:br>
              <a:rPr lang="en-US" dirty="0" smtClean="0"/>
            </a:br>
            <a:r>
              <a:rPr lang="en-US" dirty="0" smtClean="0"/>
              <a:t/>
            </a:r>
            <a:br>
              <a:rPr lang="en-US" dirty="0" smtClean="0"/>
            </a:br>
            <a:r>
              <a:rPr lang="en-US" dirty="0" smtClean="0"/>
              <a:t>February </a:t>
            </a:r>
            <a:r>
              <a:rPr lang="en-US" dirty="0"/>
              <a:t>21-24, </a:t>
            </a:r>
            <a:r>
              <a:rPr lang="en-US" dirty="0" smtClean="0"/>
              <a:t>2011</a:t>
            </a:r>
            <a:r>
              <a:rPr lang="en-US" b="1" dirty="0"/>
              <a:t/>
            </a:r>
            <a:br>
              <a:rPr lang="en-US" b="1" dirty="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b="1" dirty="0"/>
              <a:t>b. Context/Drivers</a:t>
            </a:r>
            <a:r>
              <a:rPr lang="en-US" dirty="0"/>
              <a:t/>
            </a:r>
            <a:br>
              <a:rPr lang="en-US" dirty="0"/>
            </a:br>
            <a:endParaRPr lang="en-US" dirty="0"/>
          </a:p>
        </p:txBody>
      </p:sp>
      <p:sp>
        <p:nvSpPr>
          <p:cNvPr id="3" name="Content Placeholder 2"/>
          <p:cNvSpPr>
            <a:spLocks noGrp="1"/>
          </p:cNvSpPr>
          <p:nvPr>
            <p:ph idx="1"/>
          </p:nvPr>
        </p:nvSpPr>
        <p:spPr>
          <a:xfrm>
            <a:off x="457200" y="1143000"/>
            <a:ext cx="8229600" cy="5334000"/>
          </a:xfrm>
        </p:spPr>
        <p:txBody>
          <a:bodyPr>
            <a:normAutofit fontScale="92500" lnSpcReduction="10000"/>
          </a:bodyPr>
          <a:lstStyle/>
          <a:p>
            <a:pPr>
              <a:buNone/>
            </a:pPr>
            <a:r>
              <a:rPr lang="en-GB" b="1" dirty="0"/>
              <a:t>Push factors</a:t>
            </a:r>
            <a:endParaRPr lang="en-US" b="1" dirty="0"/>
          </a:p>
          <a:p>
            <a:pPr>
              <a:buNone/>
            </a:pPr>
            <a:r>
              <a:rPr lang="en-GB" dirty="0" err="1"/>
              <a:t>Battambang</a:t>
            </a:r>
            <a:endParaRPr lang="en-US" dirty="0"/>
          </a:p>
          <a:p>
            <a:pPr lvl="0"/>
            <a:r>
              <a:rPr lang="en-GB" dirty="0"/>
              <a:t>Landlessness</a:t>
            </a:r>
            <a:endParaRPr lang="en-US" dirty="0"/>
          </a:p>
          <a:p>
            <a:pPr lvl="0"/>
            <a:r>
              <a:rPr lang="en-GB" dirty="0"/>
              <a:t>Civil wars</a:t>
            </a:r>
            <a:endParaRPr lang="en-US" dirty="0"/>
          </a:p>
          <a:p>
            <a:pPr lvl="0"/>
            <a:r>
              <a:rPr lang="en-GB" dirty="0"/>
              <a:t>Natural calamity (flood, drought)</a:t>
            </a:r>
            <a:endParaRPr lang="en-US" dirty="0"/>
          </a:p>
          <a:p>
            <a:pPr>
              <a:buNone/>
            </a:pPr>
            <a:r>
              <a:rPr lang="en-GB" dirty="0"/>
              <a:t>Prey </a:t>
            </a:r>
            <a:r>
              <a:rPr lang="en-GB" dirty="0" err="1"/>
              <a:t>Veng</a:t>
            </a:r>
            <a:endParaRPr lang="en-US" dirty="0"/>
          </a:p>
          <a:p>
            <a:pPr lvl="0"/>
            <a:r>
              <a:rPr lang="en-GB" dirty="0"/>
              <a:t>Landlessness</a:t>
            </a:r>
            <a:endParaRPr lang="en-US" dirty="0"/>
          </a:p>
          <a:p>
            <a:pPr lvl="0"/>
            <a:r>
              <a:rPr lang="en-GB" dirty="0"/>
              <a:t>Low agricultural production</a:t>
            </a:r>
            <a:endParaRPr lang="en-US" dirty="0"/>
          </a:p>
          <a:p>
            <a:pPr lvl="0"/>
            <a:r>
              <a:rPr lang="en-GB" dirty="0"/>
              <a:t>Natural calamity (flood, drought)</a:t>
            </a:r>
            <a:endParaRPr lang="en-US" dirty="0"/>
          </a:p>
          <a:p>
            <a:pPr lvl="0"/>
            <a:r>
              <a:rPr lang="en-GB" dirty="0"/>
              <a:t>Debt from illness</a:t>
            </a:r>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pPr>
              <a:buNone/>
            </a:pPr>
            <a:r>
              <a:rPr lang="en-GB" b="1" dirty="0"/>
              <a:t>Pull factors</a:t>
            </a:r>
            <a:endParaRPr lang="en-US" b="1" dirty="0"/>
          </a:p>
          <a:p>
            <a:pPr>
              <a:buNone/>
            </a:pPr>
            <a:r>
              <a:rPr lang="en-GB" dirty="0" err="1"/>
              <a:t>Battambang</a:t>
            </a:r>
            <a:endParaRPr lang="en-US" dirty="0"/>
          </a:p>
          <a:p>
            <a:pPr lvl="0"/>
            <a:r>
              <a:rPr lang="en-GB" dirty="0"/>
              <a:t>Land fertility</a:t>
            </a:r>
            <a:endParaRPr lang="en-US" dirty="0"/>
          </a:p>
          <a:p>
            <a:pPr lvl="0"/>
            <a:r>
              <a:rPr lang="en-GB" dirty="0"/>
              <a:t>Land and forest land availability</a:t>
            </a:r>
            <a:endParaRPr lang="en-US" dirty="0"/>
          </a:p>
          <a:p>
            <a:pPr lvl="0"/>
            <a:r>
              <a:rPr lang="en-GB" dirty="0"/>
              <a:t>Growth of industrial crop plantations and agricultural wage labour along the Cambodia-Thailand border</a:t>
            </a:r>
            <a:endParaRPr lang="en-US" dirty="0"/>
          </a:p>
          <a:p>
            <a:pPr>
              <a:buNone/>
            </a:pPr>
            <a:r>
              <a:rPr lang="en-GB" dirty="0"/>
              <a:t>Phnom Penh</a:t>
            </a:r>
            <a:endParaRPr lang="en-US" dirty="0"/>
          </a:p>
          <a:p>
            <a:pPr lvl="0"/>
            <a:r>
              <a:rPr lang="en-GB" dirty="0"/>
              <a:t>Job availability (esp. garment, construction)</a:t>
            </a:r>
            <a:endParaRPr lang="en-US" dirty="0"/>
          </a:p>
          <a:p>
            <a:pPr lvl="0"/>
            <a:r>
              <a:rPr lang="en-GB" dirty="0"/>
              <a:t>Hometown network</a:t>
            </a:r>
            <a:endParaRPr lang="en-US" dirty="0"/>
          </a:p>
          <a:p>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lgn="l"/>
            <a:r>
              <a:rPr lang="en-GB" sz="3600" b="1" dirty="0" smtClean="0"/>
              <a:t>II. Analytical background</a:t>
            </a:r>
            <a:r>
              <a:rPr lang="en-US" sz="3600" dirty="0" smtClean="0"/>
              <a:t/>
            </a:r>
            <a:br>
              <a:rPr lang="en-US" sz="3600" dirty="0" smtClean="0"/>
            </a:br>
            <a:endParaRPr lang="en-US" sz="3600" dirty="0"/>
          </a:p>
        </p:txBody>
      </p:sp>
      <p:sp>
        <p:nvSpPr>
          <p:cNvPr id="3" name="Content Placeholder 2"/>
          <p:cNvSpPr>
            <a:spLocks noGrp="1"/>
          </p:cNvSpPr>
          <p:nvPr>
            <p:ph idx="1"/>
          </p:nvPr>
        </p:nvSpPr>
        <p:spPr>
          <a:xfrm>
            <a:off x="457200" y="1600200"/>
            <a:ext cx="8229600" cy="4876800"/>
          </a:xfrm>
        </p:spPr>
        <p:txBody>
          <a:bodyPr>
            <a:normAutofit lnSpcReduction="10000"/>
          </a:bodyPr>
          <a:lstStyle/>
          <a:p>
            <a:pPr>
              <a:buNone/>
            </a:pPr>
            <a:r>
              <a:rPr lang="en-GB" dirty="0"/>
              <a:t>In regard to labour, land and natural resource management the research findings are related particularly to three hypotheses:   </a:t>
            </a:r>
            <a:endParaRPr lang="en-US" dirty="0"/>
          </a:p>
          <a:p>
            <a:pPr lvl="0"/>
            <a:r>
              <a:rPr lang="en-GB" dirty="0"/>
              <a:t>the rural household is the major manager of livelihoods diversification, including migration, managing a portfolio of livelihood sources and resources, and that migration for employment and migration in the search for land is an option which falls within “the rationality of the peasant”.</a:t>
            </a:r>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92500" lnSpcReduction="10000"/>
          </a:bodyPr>
          <a:lstStyle/>
          <a:p>
            <a:pPr lvl="0"/>
            <a:r>
              <a:rPr lang="en-GB" dirty="0"/>
              <a:t>a causal relationship between migration, agro-ecological characteristics and land acquisition and use exists, which in rural areas links neighbouring villages and changes over space and time in response to external events such climatic disaster, armed conflict and changing market values.</a:t>
            </a:r>
            <a:endParaRPr lang="en-US" dirty="0"/>
          </a:p>
          <a:p>
            <a:pPr lvl="0"/>
            <a:r>
              <a:rPr lang="en-GB" dirty="0"/>
              <a:t> management of livelihoods may be seen as a latent function of the household, as an aspect of a developmental cycle in domestic groups, which may span the households, labour and financial resources and social capital of both rural household and urban migrant, representing Cambodian structural and cultural characteristics.</a:t>
            </a:r>
            <a:endParaRPr lang="en-US"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lgn="l"/>
            <a:r>
              <a:rPr lang="en-GB" sz="3600" b="1" dirty="0" smtClean="0"/>
              <a:t>III. Key </a:t>
            </a:r>
            <a:r>
              <a:rPr lang="en-GB" sz="3600" b="1" dirty="0"/>
              <a:t>issues/Lessons </a:t>
            </a:r>
            <a:r>
              <a:rPr lang="en-GB" sz="3600" b="1" dirty="0" smtClean="0"/>
              <a:t>learned </a:t>
            </a:r>
            <a:r>
              <a:rPr lang="en-US" sz="3600" dirty="0"/>
              <a:t/>
            </a:r>
            <a:br>
              <a:rPr lang="en-US" sz="3600" dirty="0"/>
            </a:br>
            <a:endParaRPr lang="en-US" sz="3600" dirty="0"/>
          </a:p>
        </p:txBody>
      </p:sp>
      <p:sp>
        <p:nvSpPr>
          <p:cNvPr id="3" name="Content Placeholder 2"/>
          <p:cNvSpPr>
            <a:spLocks noGrp="1"/>
          </p:cNvSpPr>
          <p:nvPr>
            <p:ph idx="1"/>
          </p:nvPr>
        </p:nvSpPr>
        <p:spPr>
          <a:xfrm>
            <a:off x="457200" y="1143000"/>
            <a:ext cx="8229600" cy="5181600"/>
          </a:xfrm>
        </p:spPr>
        <p:txBody>
          <a:bodyPr>
            <a:normAutofit fontScale="92500" lnSpcReduction="20000"/>
          </a:bodyPr>
          <a:lstStyle/>
          <a:p>
            <a:pPr lvl="0"/>
            <a:r>
              <a:rPr lang="en-GB" dirty="0"/>
              <a:t>In mainly agrarian Cambodia undergoing rapid and uneven economic growth, migration can be seen as: a principal factor in strategies for the mitigation or avoidance of poverty; one among a number of indicators of the emergence of a landless peasant class (as a culmination of an agrarian change involving transfers of land from small scale farming into landlordism and agro-industrial crop production systems); and a driving force in the creation of an urbanized Cambodia and of a dynamic and multiple (social and cultural) linkage of the rural community to the city.</a:t>
            </a:r>
            <a:endParaRPr lang="en-US" dirty="0"/>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20000"/>
          </a:bodyPr>
          <a:lstStyle/>
          <a:p>
            <a:pPr lvl="0"/>
            <a:r>
              <a:rPr lang="en-GB" dirty="0"/>
              <a:t>Presence and use of armed force in land transfers and acquisitions depicts two contexts: </a:t>
            </a:r>
            <a:r>
              <a:rPr lang="en-GB" i="1" dirty="0"/>
              <a:t>territorialism</a:t>
            </a:r>
            <a:r>
              <a:rPr lang="en-GB" dirty="0"/>
              <a:t>, in which successive regimes have used land administration and distribution systems as a major instrument in asserting governmental authority;  and the self-interested use of armed force, not authorized by a regime, but in the hands of military or ex-military who themselves seize and use land or collude with business interests and local authorities to acquire and transfer land, for financial gain and for long-term private expropriation, is an aspect of </a:t>
            </a:r>
            <a:r>
              <a:rPr lang="en-GB" i="1" dirty="0"/>
              <a:t>institutional deviance</a:t>
            </a:r>
            <a:r>
              <a:rPr lang="en-GB" dirty="0"/>
              <a:t> in Cambodian society and governance.</a:t>
            </a:r>
            <a:endParaRPr lang="en-US" dirty="0"/>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fontScale="92500" lnSpcReduction="10000"/>
          </a:bodyPr>
          <a:lstStyle/>
          <a:p>
            <a:pPr lvl="0"/>
            <a:r>
              <a:rPr lang="en-GB" dirty="0"/>
              <a:t>Households perform a pivotal role in the management of resources, including those of migrant labour, and in the deployment of a portfolio of livelihood choices and strategies.</a:t>
            </a:r>
            <a:endParaRPr lang="en-US" dirty="0"/>
          </a:p>
          <a:p>
            <a:pPr lvl="0"/>
            <a:r>
              <a:rPr lang="en-GB" dirty="0"/>
              <a:t>Urban job migrants represent an integral element of a dynamic urban environment.</a:t>
            </a:r>
            <a:endParaRPr lang="en-US" dirty="0"/>
          </a:p>
          <a:p>
            <a:pPr lvl="0"/>
            <a:r>
              <a:rPr lang="en-GB" dirty="0"/>
              <a:t>Migration should not be seen as a problem (negative stigma).</a:t>
            </a:r>
            <a:endParaRPr lang="en-US" dirty="0"/>
          </a:p>
          <a:p>
            <a:pPr lvl="0"/>
            <a:r>
              <a:rPr lang="en-GB" dirty="0"/>
              <a:t>Migration should be examined beyond remittances and should be associated with migrants’ social and cultural status, power relations at home village, and social and cultural bondage.</a:t>
            </a:r>
            <a:endParaRPr lang="en-US" dirty="0"/>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US" dirty="0" smtClean="0"/>
          </a:p>
          <a:p>
            <a:pPr>
              <a:buNone/>
            </a:pPr>
            <a:endParaRPr lang="en-US" dirty="0"/>
          </a:p>
          <a:p>
            <a:pPr>
              <a:buNone/>
            </a:pPr>
            <a:endParaRPr lang="en-US" dirty="0" smtClean="0"/>
          </a:p>
          <a:p>
            <a:pPr algn="ctr">
              <a:buNone/>
            </a:pPr>
            <a:r>
              <a:rPr lang="en-US" sz="4000" dirty="0" smtClean="0"/>
              <a:t>Thank you!</a:t>
            </a:r>
            <a:endParaRPr lang="en-US"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lnSpcReduction="10000"/>
          </a:bodyPr>
          <a:lstStyle/>
          <a:p>
            <a:pPr algn="ctr">
              <a:buNone/>
            </a:pPr>
            <a:r>
              <a:rPr lang="en-GB" b="1" dirty="0" smtClean="0"/>
              <a:t>“Migration</a:t>
            </a:r>
            <a:r>
              <a:rPr lang="en-GB" b="1" dirty="0"/>
              <a:t>, Rural Poverty and Community Natural Resource Management in </a:t>
            </a:r>
            <a:r>
              <a:rPr lang="en-GB" b="1" dirty="0" smtClean="0"/>
              <a:t>Cambodia”</a:t>
            </a:r>
            <a:endParaRPr lang="en-US" dirty="0"/>
          </a:p>
          <a:p>
            <a:pPr>
              <a:buNone/>
            </a:pPr>
            <a:endParaRPr lang="en-US" dirty="0" smtClean="0"/>
          </a:p>
          <a:p>
            <a:pPr algn="ctr">
              <a:buNone/>
            </a:pPr>
            <a:r>
              <a:rPr lang="en-US" dirty="0" smtClean="0"/>
              <a:t>Presented by</a:t>
            </a:r>
          </a:p>
          <a:p>
            <a:pPr algn="ctr">
              <a:buNone/>
            </a:pPr>
            <a:endParaRPr lang="en-US" dirty="0" smtClean="0"/>
          </a:p>
          <a:p>
            <a:pPr algn="ctr">
              <a:buNone/>
            </a:pPr>
            <a:r>
              <a:rPr lang="en-US" b="1" dirty="0" err="1" smtClean="0"/>
              <a:t>Chanrith</a:t>
            </a:r>
            <a:r>
              <a:rPr lang="en-US" b="1" dirty="0" smtClean="0"/>
              <a:t> </a:t>
            </a:r>
            <a:r>
              <a:rPr lang="en-US" b="1" dirty="0" err="1" smtClean="0"/>
              <a:t>Ngin</a:t>
            </a:r>
            <a:endParaRPr lang="en-US" b="1" dirty="0" smtClean="0"/>
          </a:p>
          <a:p>
            <a:pPr algn="ctr">
              <a:buNone/>
            </a:pPr>
            <a:r>
              <a:rPr lang="en-US" dirty="0" smtClean="0"/>
              <a:t>Director </a:t>
            </a:r>
          </a:p>
          <a:p>
            <a:pPr algn="ctr">
              <a:buNone/>
            </a:pPr>
            <a:r>
              <a:rPr lang="en-US" dirty="0" smtClean="0"/>
              <a:t>Graduate Program in Development Studies</a:t>
            </a:r>
          </a:p>
          <a:p>
            <a:pPr algn="ctr">
              <a:buNone/>
            </a:pPr>
            <a:r>
              <a:rPr lang="en-US" dirty="0" smtClean="0"/>
              <a:t>Royal University of Phnom Penh</a:t>
            </a:r>
          </a:p>
          <a:p>
            <a:pPr algn="ctr">
              <a:buNone/>
            </a:pPr>
            <a:r>
              <a:rPr lang="en-US" dirty="0" smtClean="0"/>
              <a:t>Cambodia</a:t>
            </a:r>
          </a:p>
          <a:p>
            <a:pPr algn="ctr">
              <a:buNone/>
            </a:pPr>
            <a:r>
              <a:rPr lang="en-US" dirty="0" smtClean="0"/>
              <a:t>Email: chanrith@rupp.edu.kh</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marL="571500" lvl="0" indent="-571500">
              <a:buNone/>
            </a:pPr>
            <a:r>
              <a:rPr lang="en-GB" b="1" dirty="0" smtClean="0"/>
              <a:t>I. Background</a:t>
            </a:r>
          </a:p>
          <a:p>
            <a:pPr marL="571500" indent="-571500">
              <a:buAutoNum type="alphaLcPeriod"/>
            </a:pPr>
            <a:r>
              <a:rPr lang="en-GB" dirty="0" smtClean="0"/>
              <a:t>Characterization </a:t>
            </a:r>
            <a:r>
              <a:rPr lang="en-GB" dirty="0"/>
              <a:t>of case study </a:t>
            </a:r>
            <a:r>
              <a:rPr lang="en-GB" dirty="0" smtClean="0"/>
              <a:t>sites</a:t>
            </a:r>
            <a:endParaRPr lang="en-US" dirty="0" smtClean="0"/>
          </a:p>
          <a:p>
            <a:pPr marL="571500" indent="-571500">
              <a:buFont typeface="Arial" pitchFamily="34" charset="0"/>
              <a:buAutoNum type="alphaLcPeriod"/>
            </a:pPr>
            <a:r>
              <a:rPr lang="en-GB" dirty="0" smtClean="0"/>
              <a:t>Context/Drivers</a:t>
            </a:r>
            <a:endParaRPr lang="en-US" dirty="0"/>
          </a:p>
          <a:p>
            <a:pPr lvl="0">
              <a:buNone/>
            </a:pPr>
            <a:r>
              <a:rPr lang="en-GB" b="1" dirty="0" smtClean="0"/>
              <a:t>II. Analytical background</a:t>
            </a:r>
            <a:endParaRPr lang="en-US" dirty="0" smtClean="0"/>
          </a:p>
          <a:p>
            <a:pPr lvl="0">
              <a:buNone/>
            </a:pPr>
            <a:r>
              <a:rPr lang="en-GB" b="1" dirty="0" smtClean="0"/>
              <a:t>III. Key </a:t>
            </a:r>
            <a:r>
              <a:rPr lang="en-GB" b="1" dirty="0"/>
              <a:t>issues/Lessons </a:t>
            </a:r>
            <a:r>
              <a:rPr lang="en-GB" b="1" dirty="0" smtClean="0"/>
              <a:t>learned </a:t>
            </a:r>
            <a:endParaRPr lang="en-US" dirty="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143000"/>
          </a:xfrm>
        </p:spPr>
        <p:txBody>
          <a:bodyPr>
            <a:noAutofit/>
          </a:bodyPr>
          <a:lstStyle/>
          <a:p>
            <a:pPr marL="571500" lvl="0" indent="-571500" algn="l"/>
            <a:r>
              <a:rPr lang="en-GB" sz="3200" b="1" dirty="0" smtClean="0"/>
              <a:t>I. Background</a:t>
            </a:r>
            <a:br>
              <a:rPr lang="en-GB" sz="3200" b="1" dirty="0" smtClean="0"/>
            </a:br>
            <a:r>
              <a:rPr lang="en-GB" sz="3200" b="1" dirty="0" smtClean="0"/>
              <a:t>a. Characterization of case study sites</a:t>
            </a:r>
            <a:r>
              <a:rPr lang="en-US" sz="3200" b="1" dirty="0" smtClean="0"/>
              <a:t/>
            </a:r>
            <a:br>
              <a:rPr lang="en-US" sz="3200" b="1" dirty="0" smtClean="0"/>
            </a:br>
            <a:endParaRPr lang="en-US" sz="3200" b="1" dirty="0"/>
          </a:p>
        </p:txBody>
      </p:sp>
      <p:sp>
        <p:nvSpPr>
          <p:cNvPr id="3" name="Content Placeholder 2"/>
          <p:cNvSpPr>
            <a:spLocks noGrp="1"/>
          </p:cNvSpPr>
          <p:nvPr>
            <p:ph idx="1"/>
          </p:nvPr>
        </p:nvSpPr>
        <p:spPr/>
        <p:txBody>
          <a:bodyPr/>
          <a:lstStyle/>
          <a:p>
            <a:pPr>
              <a:buNone/>
            </a:pPr>
            <a:endParaRPr lang="en-GB" b="1" dirty="0" smtClean="0"/>
          </a:p>
          <a:p>
            <a:pPr>
              <a:buNone/>
            </a:pPr>
            <a:r>
              <a:rPr lang="en-GB" b="1" dirty="0" smtClean="0"/>
              <a:t>Research Sites</a:t>
            </a:r>
            <a:endParaRPr lang="en-US" dirty="0"/>
          </a:p>
          <a:p>
            <a:pPr lvl="0"/>
            <a:r>
              <a:rPr lang="en-GB" dirty="0" err="1"/>
              <a:t>Battambang</a:t>
            </a:r>
            <a:r>
              <a:rPr lang="en-GB" dirty="0"/>
              <a:t> Province</a:t>
            </a:r>
            <a:endParaRPr lang="en-US" dirty="0"/>
          </a:p>
          <a:p>
            <a:pPr lvl="0"/>
            <a:r>
              <a:rPr lang="en-GB" dirty="0"/>
              <a:t>Prey </a:t>
            </a:r>
            <a:r>
              <a:rPr lang="en-GB" dirty="0" err="1"/>
              <a:t>Veng</a:t>
            </a:r>
            <a:r>
              <a:rPr lang="en-GB" dirty="0"/>
              <a:t> Province</a:t>
            </a:r>
            <a:endParaRPr lang="en-US" dirty="0"/>
          </a:p>
          <a:p>
            <a:pPr lvl="0"/>
            <a:r>
              <a:rPr lang="en-GB" dirty="0"/>
              <a:t>Phnom Penh</a:t>
            </a:r>
            <a:endParaRPr lang="en-US" dirty="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endParaRPr lang="en-US" smtClean="0"/>
          </a:p>
        </p:txBody>
      </p:sp>
      <p:sp>
        <p:nvSpPr>
          <p:cNvPr id="16387" name="Content Placeholder 2"/>
          <p:cNvSpPr>
            <a:spLocks noGrp="1"/>
          </p:cNvSpPr>
          <p:nvPr>
            <p:ph idx="1"/>
          </p:nvPr>
        </p:nvSpPr>
        <p:spPr/>
        <p:txBody>
          <a:bodyPr/>
          <a:lstStyle/>
          <a:p>
            <a:endParaRPr lang="en-US" smtClean="0"/>
          </a:p>
        </p:txBody>
      </p:sp>
      <p:sp>
        <p:nvSpPr>
          <p:cNvPr id="4" name="Slide Number Placeholder 3"/>
          <p:cNvSpPr>
            <a:spLocks noGrp="1"/>
          </p:cNvSpPr>
          <p:nvPr>
            <p:ph type="sldNum" sz="quarter" idx="12"/>
          </p:nvPr>
        </p:nvSpPr>
        <p:spPr/>
        <p:txBody>
          <a:bodyPr/>
          <a:lstStyle/>
          <a:p>
            <a:pPr>
              <a:defRPr/>
            </a:pPr>
            <a:fld id="{1C6E5320-8028-43D9-8936-73D8553C9A2C}" type="slidenum">
              <a:rPr lang="en-US" smtClean="0"/>
              <a:pPr>
                <a:defRPr/>
              </a:pPr>
              <a:t>5</a:t>
            </a:fld>
            <a:endParaRPr lang="en-US"/>
          </a:p>
        </p:txBody>
      </p:sp>
      <p:pic>
        <p:nvPicPr>
          <p:cNvPr id="16389" name="Picture 3"/>
          <p:cNvPicPr>
            <a:picLocks noChangeAspect="1" noChangeArrowheads="1"/>
          </p:cNvPicPr>
          <p:nvPr/>
        </p:nvPicPr>
        <p:blipFill>
          <a:blip r:embed="rId2" cstate="print"/>
          <a:srcRect/>
          <a:stretch>
            <a:fillRect/>
          </a:stretch>
        </p:blipFill>
        <p:spPr bwMode="auto">
          <a:xfrm>
            <a:off x="152400" y="152400"/>
            <a:ext cx="8839200" cy="62484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GB" b="1" dirty="0" err="1"/>
              <a:t>Battambang</a:t>
            </a:r>
            <a:r>
              <a:rPr lang="en-GB" b="1" dirty="0"/>
              <a:t> </a:t>
            </a:r>
            <a:endParaRPr lang="en-US" b="1" dirty="0"/>
          </a:p>
          <a:p>
            <a:pPr lvl="0"/>
            <a:r>
              <a:rPr lang="en-GB" dirty="0"/>
              <a:t>Wetlands and lowlands of the </a:t>
            </a:r>
            <a:r>
              <a:rPr lang="en-GB" dirty="0" err="1"/>
              <a:t>Tonle</a:t>
            </a:r>
            <a:r>
              <a:rPr lang="en-GB" dirty="0"/>
              <a:t> Sap Lake and forested uplands towards the Thai border</a:t>
            </a:r>
            <a:endParaRPr lang="en-US" dirty="0"/>
          </a:p>
          <a:p>
            <a:pPr lvl="0"/>
            <a:r>
              <a:rPr lang="en-GB" dirty="0"/>
              <a:t>“Rice bowl” of Cambodia</a:t>
            </a:r>
            <a:endParaRPr lang="en-US" dirty="0"/>
          </a:p>
          <a:p>
            <a:pPr lvl="0"/>
            <a:r>
              <a:rPr lang="en-GB" dirty="0" err="1"/>
              <a:t>Labor</a:t>
            </a:r>
            <a:r>
              <a:rPr lang="en-GB" dirty="0"/>
              <a:t> migration (agriculture, construction, fishing) to Thailand </a:t>
            </a:r>
            <a:endParaRPr lang="en-US" dirty="0"/>
          </a:p>
          <a:p>
            <a:pPr lvl="0"/>
            <a:r>
              <a:rPr lang="en-GB" dirty="0"/>
              <a:t>Land transfers and forest land grabbing for agriculture and speculation</a:t>
            </a:r>
            <a:endParaRPr lang="en-US" dirty="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Autofit/>
          </a:bodyPr>
          <a:lstStyle/>
          <a:p>
            <a:pPr>
              <a:buNone/>
            </a:pPr>
            <a:r>
              <a:rPr lang="en-GB" sz="2800" b="1" dirty="0"/>
              <a:t>Prey </a:t>
            </a:r>
            <a:r>
              <a:rPr lang="en-GB" sz="2800" b="1" dirty="0" err="1"/>
              <a:t>Veng</a:t>
            </a:r>
            <a:r>
              <a:rPr lang="en-GB" sz="2800" b="1" dirty="0"/>
              <a:t> </a:t>
            </a:r>
            <a:endParaRPr lang="en-US" sz="2800" b="1" dirty="0"/>
          </a:p>
          <a:p>
            <a:pPr lvl="0"/>
            <a:r>
              <a:rPr lang="en-GB" sz="2800" dirty="0"/>
              <a:t>In the Lower Mekong Basin between Phnom Penh and the Vietnamese border</a:t>
            </a:r>
            <a:endParaRPr lang="en-US" sz="2800" dirty="0"/>
          </a:p>
          <a:p>
            <a:pPr lvl="0"/>
            <a:r>
              <a:rPr lang="en-GB" sz="2800" dirty="0"/>
              <a:t>With low agricultural production due to frequent drought</a:t>
            </a:r>
            <a:endParaRPr lang="en-US" sz="2800" dirty="0"/>
          </a:p>
          <a:p>
            <a:pPr lvl="0"/>
            <a:r>
              <a:rPr lang="en-GB" sz="2800" dirty="0" err="1"/>
              <a:t>Labor</a:t>
            </a:r>
            <a:r>
              <a:rPr lang="en-GB" sz="2800" dirty="0"/>
              <a:t> migration (garment, construction) to Phnom Penh</a:t>
            </a:r>
            <a:endParaRPr lang="en-US" sz="2800" dirty="0"/>
          </a:p>
          <a:p>
            <a:pPr lvl="0"/>
            <a:r>
              <a:rPr lang="en-GB" sz="2800" dirty="0"/>
              <a:t>Linkage between migrant garment and construction workers and motor-cycle taxi drivers living in the </a:t>
            </a:r>
            <a:r>
              <a:rPr lang="en-GB" sz="2800" dirty="0" err="1"/>
              <a:t>Tek</a:t>
            </a:r>
            <a:r>
              <a:rPr lang="en-GB" sz="2800" dirty="0"/>
              <a:t> </a:t>
            </a:r>
            <a:r>
              <a:rPr lang="en-GB" sz="2800" dirty="0" err="1"/>
              <a:t>Thla</a:t>
            </a:r>
            <a:r>
              <a:rPr lang="en-GB" sz="2800" dirty="0"/>
              <a:t> neighbourhood of Phnom Penh and of a developmental cycle in their households of origin and in conjunction with urban livelihood and social change   </a:t>
            </a:r>
            <a:endParaRPr lang="en-US" sz="2800" dirty="0"/>
          </a:p>
          <a:p>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GB" b="1" dirty="0"/>
              <a:t>Phnom Penh</a:t>
            </a:r>
            <a:endParaRPr lang="en-US" b="1" dirty="0"/>
          </a:p>
          <a:p>
            <a:pPr lvl="0"/>
            <a:r>
              <a:rPr lang="en-GB" dirty="0"/>
              <a:t>Rapidly urbanized </a:t>
            </a:r>
            <a:endParaRPr lang="en-US" dirty="0"/>
          </a:p>
          <a:p>
            <a:pPr lvl="0"/>
            <a:r>
              <a:rPr lang="en-GB" dirty="0"/>
              <a:t>Key tourist attraction</a:t>
            </a:r>
            <a:endParaRPr lang="en-US" dirty="0"/>
          </a:p>
          <a:p>
            <a:pPr lvl="0"/>
            <a:r>
              <a:rPr lang="en-GB" dirty="0"/>
              <a:t>Magnet of migration for jobs (garment, construction, services, petty trade) and education</a:t>
            </a:r>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dirty="0"/>
              <a:t>Rationale for Site Selection</a:t>
            </a:r>
            <a:endParaRPr lang="en-US" b="1" dirty="0"/>
          </a:p>
          <a:p>
            <a:pPr lvl="0"/>
            <a:r>
              <a:rPr lang="en-GB" dirty="0"/>
              <a:t>Based on a more focused concern, and to extend data gathering, on migration in the livelihood structure of rural households, on the interaction of armed force, land transfers and labour in </a:t>
            </a:r>
            <a:r>
              <a:rPr lang="en-GB" dirty="0" err="1"/>
              <a:t>Battambang</a:t>
            </a:r>
            <a:r>
              <a:rPr lang="en-GB" dirty="0"/>
              <a:t> and on the </a:t>
            </a:r>
            <a:r>
              <a:rPr lang="en-GB" dirty="0" err="1"/>
              <a:t>behavior</a:t>
            </a:r>
            <a:r>
              <a:rPr lang="en-GB" dirty="0"/>
              <a:t> and social capital of urban migrants from Prey </a:t>
            </a:r>
            <a:r>
              <a:rPr lang="en-GB" dirty="0" err="1"/>
              <a:t>Veng</a:t>
            </a:r>
            <a:endParaRPr lang="en-US"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785</Words>
  <Application>Microsoft Office PowerPoint</Application>
  <PresentationFormat>On-screen Show (4:3)</PresentationFormat>
  <Paragraphs>75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  International Synthesis Workshop   “Migration, Rural Livelihoods and Natural Resource Management”   Hotel Entre Pinos San Ignacio, Chalatenango El Salvador  February 21-24, 2011 </vt:lpstr>
      <vt:lpstr>Slide 2</vt:lpstr>
      <vt:lpstr>Outline</vt:lpstr>
      <vt:lpstr>I. Background a. Characterization of case study sites </vt:lpstr>
      <vt:lpstr>Slide 5</vt:lpstr>
      <vt:lpstr>Slide 6</vt:lpstr>
      <vt:lpstr>Slide 7</vt:lpstr>
      <vt:lpstr>Slide 8</vt:lpstr>
      <vt:lpstr>Slide 9</vt:lpstr>
      <vt:lpstr>b. Context/Drivers </vt:lpstr>
      <vt:lpstr>Slide 11</vt:lpstr>
      <vt:lpstr>II. Analytical background </vt:lpstr>
      <vt:lpstr>Slide 13</vt:lpstr>
      <vt:lpstr>III. Key issues/Lessons learned  </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International Synthesis Workshop   “Migration, Rural Livelihoods and Natural Resource Management”   Hotel Entre Pinos San Ignacio, Chalatenango El Salvador  February 21-24, 2011 </dc:title>
  <dc:creator>User</dc:creator>
  <cp:lastModifiedBy>User</cp:lastModifiedBy>
  <cp:revision>14</cp:revision>
  <dcterms:created xsi:type="dcterms:W3CDTF">2011-02-18T13:07:07Z</dcterms:created>
  <dcterms:modified xsi:type="dcterms:W3CDTF">2011-02-18T13:56:54Z</dcterms:modified>
</cp:coreProperties>
</file>