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6"/>
  </p:notesMasterIdLst>
  <p:sldIdLst>
    <p:sldId id="256" r:id="rId2"/>
    <p:sldId id="274" r:id="rId3"/>
    <p:sldId id="277" r:id="rId4"/>
    <p:sldId id="278" r:id="rId5"/>
    <p:sldId id="280" r:id="rId6"/>
    <p:sldId id="281" r:id="rId7"/>
    <p:sldId id="282" r:id="rId8"/>
    <p:sldId id="279" r:id="rId9"/>
    <p:sldId id="257" r:id="rId10"/>
    <p:sldId id="258" r:id="rId11"/>
    <p:sldId id="259" r:id="rId12"/>
    <p:sldId id="260" r:id="rId13"/>
    <p:sldId id="261" r:id="rId14"/>
    <p:sldId id="271" r:id="rId15"/>
    <p:sldId id="272" r:id="rId16"/>
    <p:sldId id="263" r:id="rId17"/>
    <p:sldId id="264" r:id="rId18"/>
    <p:sldId id="267" r:id="rId19"/>
    <p:sldId id="268" r:id="rId20"/>
    <p:sldId id="273" r:id="rId21"/>
    <p:sldId id="269" r:id="rId22"/>
    <p:sldId id="270" r:id="rId23"/>
    <p:sldId id="275" r:id="rId24"/>
    <p:sldId id="283" r:id="rId2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441" autoAdjust="0"/>
    <p:restoredTop sz="94660"/>
  </p:normalViewPr>
  <p:slideViewPr>
    <p:cSldViewPr>
      <p:cViewPr varScale="1">
        <p:scale>
          <a:sx n="100" d="100"/>
          <a:sy n="100" d="100"/>
        </p:scale>
        <p:origin x="-216"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defRPr>
            </a:lvl1pPr>
          </a:lstStyle>
          <a:p>
            <a:pPr>
              <a:defRPr/>
            </a:pPr>
            <a:endParaRPr lang="es-SV"/>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defRPr>
            </a:lvl1pPr>
          </a:lstStyle>
          <a:p>
            <a:pPr>
              <a:defRPr/>
            </a:pPr>
            <a:fld id="{99F93D4F-22BF-401D-8EB2-D702F50F41BA}" type="datetimeFigureOut">
              <a:rPr lang="es-SV"/>
              <a:pPr>
                <a:defRPr/>
              </a:pPr>
              <a:t>24/02/2020</a:t>
            </a:fld>
            <a:endParaRPr lang="es-SV"/>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SV"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SV"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defRPr>
            </a:lvl1pPr>
          </a:lstStyle>
          <a:p>
            <a:pPr>
              <a:defRPr/>
            </a:pPr>
            <a:endParaRPr lang="es-SV"/>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9ECEFA1-8775-4DB6-8B7F-5F49BB4722E3}" type="slidenum">
              <a:rPr lang="es-SV" altLang="es-US"/>
              <a:pPr/>
              <a:t>‹Nº›</a:t>
            </a:fld>
            <a:endParaRPr lang="es-SV" altLang="es-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2867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6803FBE3-759B-49EC-8F32-CE48269597ED}" type="slidenum">
              <a:rPr lang="es-SV" altLang="es-US"/>
              <a:pPr eaLnBrk="1" hangingPunct="1"/>
              <a:t>1</a:t>
            </a:fld>
            <a:endParaRPr lang="es-SV" altLang="es-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378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07A34C0A-6E79-4398-90C4-46A61DB3AF0E}" type="slidenum">
              <a:rPr lang="es-SV" altLang="es-US"/>
              <a:pPr eaLnBrk="1" hangingPunct="1"/>
              <a:t>10</a:t>
            </a:fld>
            <a:endParaRPr lang="es-SV" altLang="es-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3891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31C5A783-BEB3-4023-A0CB-A4B36D268DCE}" type="slidenum">
              <a:rPr lang="es-SV" altLang="es-US"/>
              <a:pPr eaLnBrk="1" hangingPunct="1"/>
              <a:t>11</a:t>
            </a:fld>
            <a:endParaRPr lang="es-SV" altLang="es-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3994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AF3A5E8E-17B3-4A88-9652-BF979218D75D}" type="slidenum">
              <a:rPr lang="es-SV" altLang="es-US"/>
              <a:pPr eaLnBrk="1" hangingPunct="1"/>
              <a:t>12</a:t>
            </a:fld>
            <a:endParaRPr lang="es-SV" altLang="es-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B91DA6C5-3CA8-40E9-AC98-35B7B28DCAC1}" type="slidenum">
              <a:rPr lang="es-SV" altLang="es-US"/>
              <a:pPr eaLnBrk="1" hangingPunct="1"/>
              <a:t>13</a:t>
            </a:fld>
            <a:endParaRPr lang="es-SV" altLang="es-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4198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2DA88DE3-0CE9-4E1A-827F-F3B67B9311A0}" type="slidenum">
              <a:rPr lang="es-SV" altLang="es-US"/>
              <a:pPr eaLnBrk="1" hangingPunct="1"/>
              <a:t>14</a:t>
            </a:fld>
            <a:endParaRPr lang="es-SV" altLang="es-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4301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47CAC770-1B26-4F01-A53B-5CD11105EBE8}" type="slidenum">
              <a:rPr lang="es-SV" altLang="es-US"/>
              <a:pPr eaLnBrk="1" hangingPunct="1"/>
              <a:t>15</a:t>
            </a:fld>
            <a:endParaRPr lang="es-SV" altLang="es-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4403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3D46E0FD-4011-4900-9378-05FDDC0E0983}" type="slidenum">
              <a:rPr lang="es-SV" altLang="es-US"/>
              <a:pPr eaLnBrk="1" hangingPunct="1"/>
              <a:t>16</a:t>
            </a:fld>
            <a:endParaRPr lang="es-SV" altLang="es-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4506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99987EB3-EF61-4520-A6A7-76D391AED9A2}" type="slidenum">
              <a:rPr lang="es-SV" altLang="es-US"/>
              <a:pPr eaLnBrk="1" hangingPunct="1"/>
              <a:t>17</a:t>
            </a:fld>
            <a:endParaRPr lang="es-SV" altLang="es-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4608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4A341DFE-B133-403F-B7B6-B478541D2B33}" type="slidenum">
              <a:rPr lang="es-SV" altLang="es-US"/>
              <a:pPr eaLnBrk="1" hangingPunct="1"/>
              <a:t>18</a:t>
            </a:fld>
            <a:endParaRPr lang="es-SV" altLang="es-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4710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4AA7966B-34F2-4326-B080-748EAF3AB8F2}" type="slidenum">
              <a:rPr lang="es-SV" altLang="es-US"/>
              <a:pPr eaLnBrk="1" hangingPunct="1"/>
              <a:t>19</a:t>
            </a:fld>
            <a:endParaRPr lang="es-SV" altLang="es-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2970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AB445F02-B318-45EF-9FB0-53B6CE195B61}" type="slidenum">
              <a:rPr lang="es-SV" altLang="es-US"/>
              <a:pPr eaLnBrk="1" hangingPunct="1"/>
              <a:t>2</a:t>
            </a:fld>
            <a:endParaRPr lang="es-SV" altLang="es-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4813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58CD518A-C0DF-4AC1-AD17-84B8D1CED4F5}" type="slidenum">
              <a:rPr lang="es-SV" altLang="es-US"/>
              <a:pPr eaLnBrk="1" hangingPunct="1"/>
              <a:t>20</a:t>
            </a:fld>
            <a:endParaRPr lang="es-SV" altLang="es-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4915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430404B7-3884-4038-8BDB-67AEA40EE967}" type="slidenum">
              <a:rPr lang="es-SV" altLang="es-US"/>
              <a:pPr eaLnBrk="1" hangingPunct="1"/>
              <a:t>21</a:t>
            </a:fld>
            <a:endParaRPr lang="es-SV" altLang="es-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5018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517507E9-60F1-419A-B267-94B668C87B0A}" type="slidenum">
              <a:rPr lang="es-SV" altLang="es-US"/>
              <a:pPr eaLnBrk="1" hangingPunct="1"/>
              <a:t>22</a:t>
            </a:fld>
            <a:endParaRPr lang="es-SV" altLang="es-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5120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9209C768-9F38-4C56-B75D-4B53FE26773E}" type="slidenum">
              <a:rPr lang="es-SV" altLang="es-US"/>
              <a:pPr eaLnBrk="1" hangingPunct="1"/>
              <a:t>23</a:t>
            </a:fld>
            <a:endParaRPr lang="es-SV" altLang="es-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5222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779CFE43-F598-4C38-A371-B7C55AF0EBAD}" type="slidenum">
              <a:rPr lang="es-SV" altLang="es-US"/>
              <a:pPr eaLnBrk="1" hangingPunct="1"/>
              <a:t>24</a:t>
            </a:fld>
            <a:endParaRPr lang="es-SV" altLang="es-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3072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4EBCF94E-7D23-4191-AA85-F77DA08B1DA8}" type="slidenum">
              <a:rPr lang="es-SV" altLang="es-US"/>
              <a:pPr eaLnBrk="1" hangingPunct="1"/>
              <a:t>3</a:t>
            </a:fld>
            <a:endParaRPr lang="es-SV" altLang="es-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3174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75CF09F6-30D6-45DF-B17C-4C0E96082DC6}" type="slidenum">
              <a:rPr lang="es-SV" altLang="es-US"/>
              <a:pPr eaLnBrk="1" hangingPunct="1"/>
              <a:t>4</a:t>
            </a:fld>
            <a:endParaRPr lang="es-SV" altLang="es-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3277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7EC15DDB-4A9A-4B14-991C-6C55FFE49D3D}" type="slidenum">
              <a:rPr lang="es-SV" altLang="es-US"/>
              <a:pPr eaLnBrk="1" hangingPunct="1"/>
              <a:t>5</a:t>
            </a:fld>
            <a:endParaRPr lang="es-SV" altLang="es-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3379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A8C41CF3-7A07-4747-8062-7D1FA276DF8D}" type="slidenum">
              <a:rPr lang="es-SV" altLang="es-US"/>
              <a:pPr eaLnBrk="1" hangingPunct="1"/>
              <a:t>6</a:t>
            </a:fld>
            <a:endParaRPr lang="es-SV" altLang="es-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3482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09E52D90-7298-485B-B77D-1215DD0CB11B}" type="slidenum">
              <a:rPr lang="es-SV" altLang="es-US"/>
              <a:pPr eaLnBrk="1" hangingPunct="1"/>
              <a:t>7</a:t>
            </a:fld>
            <a:endParaRPr lang="es-SV" altLang="es-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3584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39D5DA11-FCCD-4A70-BA02-C75AA28DEAB3}" type="slidenum">
              <a:rPr lang="es-SV" altLang="es-US"/>
              <a:pPr eaLnBrk="1" hangingPunct="1"/>
              <a:t>8</a:t>
            </a:fld>
            <a:endParaRPr lang="es-SV" altLang="es-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SV" altLang="es-US" smtClean="0">
              <a:ea typeface="宋体" panose="02010600030101010101" pitchFamily="2" charset="-122"/>
            </a:endParaRPr>
          </a:p>
        </p:txBody>
      </p:sp>
      <p:sp>
        <p:nvSpPr>
          <p:cNvPr id="3686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7108678F-D7ED-40F7-B0C6-77E51DDD57B4}" type="slidenum">
              <a:rPr lang="es-SV" altLang="es-US"/>
              <a:pPr eaLnBrk="1" hangingPunct="1"/>
              <a:t>9</a:t>
            </a:fld>
            <a:endParaRPr lang="es-SV" altLang="es-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zh-CN" altLang="en-US">
              <a:latin typeface="Arial" charset="0"/>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zh-CN" altLang="en-US">
              <a:latin typeface="Arial" charset="0"/>
            </a:endParaRPr>
          </a:p>
        </p:txBody>
      </p:sp>
      <p:sp>
        <p:nvSpPr>
          <p:cNvPr id="40962" name="Rectangle 2"/>
          <p:cNvSpPr>
            <a:spLocks noGrp="1" noChangeArrowheads="1"/>
          </p:cNvSpPr>
          <p:nvPr>
            <p:ph type="ctrTitle"/>
          </p:nvPr>
        </p:nvSpPr>
        <p:spPr>
          <a:xfrm>
            <a:off x="914400" y="1524000"/>
            <a:ext cx="7623175" cy="1752600"/>
          </a:xfrm>
        </p:spPr>
        <p:txBody>
          <a:bodyPr/>
          <a:lstStyle>
            <a:lvl1pPr>
              <a:defRPr sz="5000"/>
            </a:lvl1pPr>
          </a:lstStyle>
          <a:p>
            <a:r>
              <a:rPr lang="zh-CN" altLang="en-US"/>
              <a:t>单击此处编辑母版标题样式</a:t>
            </a:r>
          </a:p>
        </p:txBody>
      </p:sp>
      <p:sp>
        <p:nvSpPr>
          <p:cNvPr id="4096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zh-CN" altLang="en-US"/>
              <a:t>单击此处编辑母版副标题样式</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zh-CN"/>
          </a:p>
        </p:txBody>
      </p:sp>
      <p:sp>
        <p:nvSpPr>
          <p:cNvPr id="7" name="Rectangle 5"/>
          <p:cNvSpPr>
            <a:spLocks noGrp="1" noChangeArrowheads="1"/>
          </p:cNvSpPr>
          <p:nvPr>
            <p:ph type="ftr" sz="quarter" idx="11"/>
          </p:nvPr>
        </p:nvSpPr>
        <p:spPr>
          <a:xfrm>
            <a:off x="3124200" y="6243638"/>
            <a:ext cx="2895600" cy="457200"/>
          </a:xfrm>
        </p:spPr>
        <p:txBody>
          <a:bodyPr/>
          <a:lstStyle>
            <a:lvl1pPr>
              <a:defRPr smtClean="0"/>
            </a:lvl1pPr>
          </a:lstStyle>
          <a:p>
            <a:pPr>
              <a:defRPr/>
            </a:pPr>
            <a:endParaRPr lang="en-US" altLang="zh-CN"/>
          </a:p>
        </p:txBody>
      </p:sp>
      <p:sp>
        <p:nvSpPr>
          <p:cNvPr id="8" name="Rectangle 6"/>
          <p:cNvSpPr>
            <a:spLocks noGrp="1" noChangeArrowheads="1"/>
          </p:cNvSpPr>
          <p:nvPr>
            <p:ph type="sldNum" sz="quarter" idx="12"/>
          </p:nvPr>
        </p:nvSpPr>
        <p:spPr/>
        <p:txBody>
          <a:bodyPr/>
          <a:lstStyle>
            <a:lvl1pPr>
              <a:defRPr/>
            </a:lvl1pPr>
          </a:lstStyle>
          <a:p>
            <a:fld id="{9D0BF02E-40F3-493F-9F14-D498F16B98F1}" type="slidenum">
              <a:rPr lang="en-US" altLang="zh-CN"/>
              <a:pPr/>
              <a:t>‹Nº›</a:t>
            </a:fld>
            <a:endParaRPr lang="en-US" altLang="zh-CN"/>
          </a:p>
        </p:txBody>
      </p:sp>
    </p:spTree>
    <p:extLst>
      <p:ext uri="{BB962C8B-B14F-4D97-AF65-F5344CB8AC3E}">
        <p14:creationId xmlns:p14="http://schemas.microsoft.com/office/powerpoint/2010/main" val="650549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386D9253-3834-463C-93DE-F70C262D3A47}" type="slidenum">
              <a:rPr lang="en-US" altLang="zh-CN"/>
              <a:pPr/>
              <a:t>‹Nº›</a:t>
            </a:fld>
            <a:endParaRPr lang="en-US" altLang="zh-CN"/>
          </a:p>
        </p:txBody>
      </p:sp>
    </p:spTree>
    <p:extLst>
      <p:ext uri="{BB962C8B-B14F-4D97-AF65-F5344CB8AC3E}">
        <p14:creationId xmlns:p14="http://schemas.microsoft.com/office/powerpoint/2010/main" val="29027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5E860355-D57E-49D5-B135-849896F00959}" type="slidenum">
              <a:rPr lang="en-US" altLang="zh-CN"/>
              <a:pPr/>
              <a:t>‹Nº›</a:t>
            </a:fld>
            <a:endParaRPr lang="en-US" altLang="zh-CN"/>
          </a:p>
        </p:txBody>
      </p:sp>
    </p:spTree>
    <p:extLst>
      <p:ext uri="{BB962C8B-B14F-4D97-AF65-F5344CB8AC3E}">
        <p14:creationId xmlns:p14="http://schemas.microsoft.com/office/powerpoint/2010/main" val="3271399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92B37C7D-E410-4708-841F-8641092EE4C1}" type="slidenum">
              <a:rPr lang="en-US" altLang="zh-CN"/>
              <a:pPr/>
              <a:t>‹Nº›</a:t>
            </a:fld>
            <a:endParaRPr lang="en-US" altLang="zh-CN"/>
          </a:p>
        </p:txBody>
      </p:sp>
    </p:spTree>
    <p:extLst>
      <p:ext uri="{BB962C8B-B14F-4D97-AF65-F5344CB8AC3E}">
        <p14:creationId xmlns:p14="http://schemas.microsoft.com/office/powerpoint/2010/main" val="86495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CN"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55488F81-C444-4BEA-9454-5D76187DA380}" type="slidenum">
              <a:rPr lang="en-US" altLang="zh-CN"/>
              <a:pPr/>
              <a:t>‹Nº›</a:t>
            </a:fld>
            <a:endParaRPr lang="en-US" altLang="zh-CN"/>
          </a:p>
        </p:txBody>
      </p:sp>
    </p:spTree>
    <p:extLst>
      <p:ext uri="{BB962C8B-B14F-4D97-AF65-F5344CB8AC3E}">
        <p14:creationId xmlns:p14="http://schemas.microsoft.com/office/powerpoint/2010/main" val="1302256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5578EDA1-3B06-48E5-89B9-8220D7750A2C}" type="slidenum">
              <a:rPr lang="en-US" altLang="zh-CN"/>
              <a:pPr/>
              <a:t>‹Nº›</a:t>
            </a:fld>
            <a:endParaRPr lang="en-US" altLang="zh-CN"/>
          </a:p>
        </p:txBody>
      </p:sp>
    </p:spTree>
    <p:extLst>
      <p:ext uri="{BB962C8B-B14F-4D97-AF65-F5344CB8AC3E}">
        <p14:creationId xmlns:p14="http://schemas.microsoft.com/office/powerpoint/2010/main" val="1142191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fld id="{EFAE60AD-C21E-4027-9B03-030A2EED0D15}" type="slidenum">
              <a:rPr lang="en-US" altLang="zh-CN"/>
              <a:pPr/>
              <a:t>‹Nº›</a:t>
            </a:fld>
            <a:endParaRPr lang="en-US" altLang="zh-CN"/>
          </a:p>
        </p:txBody>
      </p:sp>
    </p:spTree>
    <p:extLst>
      <p:ext uri="{BB962C8B-B14F-4D97-AF65-F5344CB8AC3E}">
        <p14:creationId xmlns:p14="http://schemas.microsoft.com/office/powerpoint/2010/main" val="3503673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fld id="{95A11596-2FF8-4CA5-8025-8E601DB73FA0}" type="slidenum">
              <a:rPr lang="en-US" altLang="zh-CN"/>
              <a:pPr/>
              <a:t>‹Nº›</a:t>
            </a:fld>
            <a:endParaRPr lang="en-US" altLang="zh-CN"/>
          </a:p>
        </p:txBody>
      </p:sp>
    </p:spTree>
    <p:extLst>
      <p:ext uri="{BB962C8B-B14F-4D97-AF65-F5344CB8AC3E}">
        <p14:creationId xmlns:p14="http://schemas.microsoft.com/office/powerpoint/2010/main" val="2530040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fld id="{5173A2FD-F97F-4D49-9212-4E8D354D81AF}" type="slidenum">
              <a:rPr lang="en-US" altLang="zh-CN"/>
              <a:pPr/>
              <a:t>‹Nº›</a:t>
            </a:fld>
            <a:endParaRPr lang="en-US" altLang="zh-CN"/>
          </a:p>
        </p:txBody>
      </p:sp>
    </p:spTree>
    <p:extLst>
      <p:ext uri="{BB962C8B-B14F-4D97-AF65-F5344CB8AC3E}">
        <p14:creationId xmlns:p14="http://schemas.microsoft.com/office/powerpoint/2010/main" val="2702611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9048AB93-258A-4781-AEFD-B316EC919697}" type="slidenum">
              <a:rPr lang="en-US" altLang="zh-CN"/>
              <a:pPr/>
              <a:t>‹Nº›</a:t>
            </a:fld>
            <a:endParaRPr lang="en-US" altLang="zh-CN"/>
          </a:p>
        </p:txBody>
      </p:sp>
    </p:spTree>
    <p:extLst>
      <p:ext uri="{BB962C8B-B14F-4D97-AF65-F5344CB8AC3E}">
        <p14:creationId xmlns:p14="http://schemas.microsoft.com/office/powerpoint/2010/main" val="2644973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7E27AD3F-BDFD-459D-A4F8-DFBEE458D2C4}" type="slidenum">
              <a:rPr lang="en-US" altLang="zh-CN"/>
              <a:pPr/>
              <a:t>‹Nº›</a:t>
            </a:fld>
            <a:endParaRPr lang="en-US" altLang="zh-CN"/>
          </a:p>
        </p:txBody>
      </p:sp>
    </p:spTree>
    <p:extLst>
      <p:ext uri="{BB962C8B-B14F-4D97-AF65-F5344CB8AC3E}">
        <p14:creationId xmlns:p14="http://schemas.microsoft.com/office/powerpoint/2010/main" val="127526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994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Garamond" pitchFamily="18" charset="0"/>
              </a:defRPr>
            </a:lvl1pPr>
          </a:lstStyle>
          <a:p>
            <a:pPr>
              <a:defRPr/>
            </a:pPr>
            <a:endParaRPr lang="en-US" altLang="zh-CN"/>
          </a:p>
        </p:txBody>
      </p:sp>
      <p:sp>
        <p:nvSpPr>
          <p:cNvPr id="3994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atin typeface="Garamond" pitchFamily="18" charset="0"/>
              </a:defRPr>
            </a:lvl1pPr>
          </a:lstStyle>
          <a:p>
            <a:pPr>
              <a:defRPr/>
            </a:pPr>
            <a:endParaRPr lang="en-US" altLang="zh-CN"/>
          </a:p>
        </p:txBody>
      </p:sp>
      <p:sp>
        <p:nvSpPr>
          <p:cNvPr id="3994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anose="02020404030301010803" pitchFamily="18" charset="0"/>
              </a:defRPr>
            </a:lvl1pPr>
          </a:lstStyle>
          <a:p>
            <a:fld id="{5C454C68-12B6-443C-A754-5E5896DD8C1F}" type="slidenum">
              <a:rPr lang="en-US" altLang="zh-CN"/>
              <a:pPr/>
              <a:t>‹Nº›</a:t>
            </a:fld>
            <a:endParaRPr lang="en-US" altLang="zh-CN"/>
          </a:p>
        </p:txBody>
      </p:sp>
      <p:sp>
        <p:nvSpPr>
          <p:cNvPr id="3994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zh-CN" altLang="en-US">
              <a:latin typeface="Arial" charset="0"/>
            </a:endParaRPr>
          </a:p>
        </p:txBody>
      </p:sp>
      <p:sp>
        <p:nvSpPr>
          <p:cNvPr id="3994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zh-CN" altLang="en-US">
              <a:latin typeface="Arial" charset="0"/>
            </a:endParaRPr>
          </a:p>
        </p:txBody>
      </p:sp>
    </p:spTree>
  </p:cSld>
  <p:clrMap bg1="lt1" tx1="dk1" bg2="lt2" tx2="dk2" accent1="accent1" accent2="accent2" accent3="accent3" accent4="accent4" accent5="accent5" accent6="accent6" hlink="hlink" folHlink="folHlink"/>
  <p:sldLayoutIdLst>
    <p:sldLayoutId id="2147483700"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ea typeface="宋体" pitchFamily="2" charset="-122"/>
        </a:defRPr>
      </a:lvl2pPr>
      <a:lvl3pPr algn="l" rtl="0" eaLnBrk="0" fontAlgn="base" hangingPunct="0">
        <a:spcBef>
          <a:spcPct val="0"/>
        </a:spcBef>
        <a:spcAft>
          <a:spcPct val="0"/>
        </a:spcAft>
        <a:defRPr sz="4200">
          <a:solidFill>
            <a:schemeClr val="tx2"/>
          </a:solidFill>
          <a:latin typeface="Garamond" pitchFamily="18" charset="0"/>
          <a:ea typeface="宋体" pitchFamily="2" charset="-122"/>
        </a:defRPr>
      </a:lvl3pPr>
      <a:lvl4pPr algn="l" rtl="0" eaLnBrk="0" fontAlgn="base" hangingPunct="0">
        <a:spcBef>
          <a:spcPct val="0"/>
        </a:spcBef>
        <a:spcAft>
          <a:spcPct val="0"/>
        </a:spcAft>
        <a:defRPr sz="4200">
          <a:solidFill>
            <a:schemeClr val="tx2"/>
          </a:solidFill>
          <a:latin typeface="Garamond" pitchFamily="18" charset="0"/>
          <a:ea typeface="宋体" pitchFamily="2" charset="-122"/>
        </a:defRPr>
      </a:lvl4pPr>
      <a:lvl5pPr algn="l" rtl="0" eaLnBrk="0" fontAlgn="base" hangingPunct="0">
        <a:spcBef>
          <a:spcPct val="0"/>
        </a:spcBef>
        <a:spcAft>
          <a:spcPct val="0"/>
        </a:spcAft>
        <a:defRPr sz="4200">
          <a:solidFill>
            <a:schemeClr val="tx2"/>
          </a:solidFill>
          <a:latin typeface="Garamond" pitchFamily="18" charset="0"/>
          <a:ea typeface="宋体" pitchFamily="2" charset="-122"/>
        </a:defRPr>
      </a:lvl5pPr>
      <a:lvl6pPr marL="457200" algn="l" rtl="0" fontAlgn="base">
        <a:spcBef>
          <a:spcPct val="0"/>
        </a:spcBef>
        <a:spcAft>
          <a:spcPct val="0"/>
        </a:spcAft>
        <a:defRPr sz="4200">
          <a:solidFill>
            <a:schemeClr val="tx2"/>
          </a:solidFill>
          <a:latin typeface="Garamond" pitchFamily="18" charset="0"/>
          <a:ea typeface="宋体" pitchFamily="2" charset="-122"/>
        </a:defRPr>
      </a:lvl6pPr>
      <a:lvl7pPr marL="914400" algn="l" rtl="0" fontAlgn="base">
        <a:spcBef>
          <a:spcPct val="0"/>
        </a:spcBef>
        <a:spcAft>
          <a:spcPct val="0"/>
        </a:spcAft>
        <a:defRPr sz="4200">
          <a:solidFill>
            <a:schemeClr val="tx2"/>
          </a:solidFill>
          <a:latin typeface="Garamond" pitchFamily="18" charset="0"/>
          <a:ea typeface="宋体" pitchFamily="2" charset="-122"/>
        </a:defRPr>
      </a:lvl7pPr>
      <a:lvl8pPr marL="1371600" algn="l" rtl="0" fontAlgn="base">
        <a:spcBef>
          <a:spcPct val="0"/>
        </a:spcBef>
        <a:spcAft>
          <a:spcPct val="0"/>
        </a:spcAft>
        <a:defRPr sz="4200">
          <a:solidFill>
            <a:schemeClr val="tx2"/>
          </a:solidFill>
          <a:latin typeface="Garamond" pitchFamily="18" charset="0"/>
          <a:ea typeface="宋体" pitchFamily="2" charset="-122"/>
        </a:defRPr>
      </a:lvl8pPr>
      <a:lvl9pPr marL="1828800" algn="l" rtl="0" fontAlgn="base">
        <a:spcBef>
          <a:spcPct val="0"/>
        </a:spcBef>
        <a:spcAft>
          <a:spcPct val="0"/>
        </a:spcAft>
        <a:defRPr sz="4200">
          <a:solidFill>
            <a:schemeClr val="tx2"/>
          </a:solidFill>
          <a:latin typeface="Garamond" pitchFamily="18" charset="0"/>
          <a:ea typeface="宋体" pitchFamily="2" charset="-122"/>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zh-CN" sz="2400" b="1" smtClean="0">
                <a:latin typeface="Times New Roman" panose="02020603050405020304" pitchFamily="18" charset="0"/>
              </a:rPr>
              <a:t>Return Migration, Social Remittances and Collective Action for Water Supply and Road Building: Gender Dynamics in a Chinese Village</a:t>
            </a:r>
          </a:p>
        </p:txBody>
      </p:sp>
      <p:sp>
        <p:nvSpPr>
          <p:cNvPr id="3075" name="Rectangle 3"/>
          <p:cNvSpPr>
            <a:spLocks noGrp="1" noChangeArrowheads="1"/>
          </p:cNvSpPr>
          <p:nvPr>
            <p:ph type="subTitle" idx="1"/>
          </p:nvPr>
        </p:nvSpPr>
        <p:spPr>
          <a:xfrm>
            <a:off x="1979613" y="4267200"/>
            <a:ext cx="7011987" cy="2330450"/>
          </a:xfrm>
        </p:spPr>
        <p:txBody>
          <a:bodyPr/>
          <a:lstStyle/>
          <a:p>
            <a:pPr eaLnBrk="1" hangingPunct="1">
              <a:lnSpc>
                <a:spcPct val="90000"/>
              </a:lnSpc>
            </a:pPr>
            <a:r>
              <a:rPr lang="en-US" altLang="zh-CN" sz="2000" smtClean="0">
                <a:solidFill>
                  <a:schemeClr val="tx2"/>
                </a:solidFill>
                <a:latin typeface="Times New Roman" panose="02020603050405020304" pitchFamily="18" charset="0"/>
              </a:rPr>
              <a:t>Presented to workshop on "Migration, Rural Livelihoods and Natural Resource Management</a:t>
            </a:r>
            <a:r>
              <a:rPr lang="en-US" altLang="zh-CN" sz="2900" smtClean="0"/>
              <a:t> </a:t>
            </a:r>
            <a:r>
              <a:rPr lang="en-US" altLang="zh-CN" sz="2000" smtClean="0">
                <a:solidFill>
                  <a:schemeClr val="tx2"/>
                </a:solidFill>
                <a:latin typeface="Times New Roman" panose="02020603050405020304" pitchFamily="18" charset="0"/>
              </a:rPr>
              <a:t>             </a:t>
            </a:r>
          </a:p>
          <a:p>
            <a:pPr eaLnBrk="1" hangingPunct="1">
              <a:lnSpc>
                <a:spcPct val="90000"/>
              </a:lnSpc>
            </a:pPr>
            <a:endParaRPr lang="en-US" altLang="zh-CN" sz="2000" smtClean="0">
              <a:solidFill>
                <a:schemeClr val="tx2"/>
              </a:solidFill>
              <a:latin typeface="Times New Roman" panose="02020603050405020304" pitchFamily="18" charset="0"/>
            </a:endParaRPr>
          </a:p>
          <a:p>
            <a:pPr eaLnBrk="1" hangingPunct="1">
              <a:lnSpc>
                <a:spcPct val="90000"/>
              </a:lnSpc>
            </a:pPr>
            <a:endParaRPr lang="en-US" altLang="zh-CN" sz="2000" smtClean="0">
              <a:solidFill>
                <a:schemeClr val="tx2"/>
              </a:solidFill>
              <a:latin typeface="Times New Roman" panose="02020603050405020304" pitchFamily="18" charset="0"/>
            </a:endParaRPr>
          </a:p>
          <a:p>
            <a:pPr eaLnBrk="1" hangingPunct="1">
              <a:lnSpc>
                <a:spcPct val="90000"/>
              </a:lnSpc>
            </a:pPr>
            <a:r>
              <a:rPr lang="en-US" altLang="zh-CN" sz="2000" smtClean="0">
                <a:solidFill>
                  <a:schemeClr val="tx2"/>
                </a:solidFill>
                <a:latin typeface="Times New Roman" panose="02020603050405020304" pitchFamily="18" charset="0"/>
              </a:rPr>
              <a:t>By     Dr.Bernadette P. Resurreccion </a:t>
            </a:r>
          </a:p>
          <a:p>
            <a:pPr eaLnBrk="1" hangingPunct="1">
              <a:lnSpc>
                <a:spcPct val="90000"/>
              </a:lnSpc>
            </a:pPr>
            <a:r>
              <a:rPr lang="en-US" altLang="zh-CN" sz="2000" smtClean="0">
                <a:solidFill>
                  <a:schemeClr val="tx2"/>
                </a:solidFill>
                <a:latin typeface="Times New Roman" panose="02020603050405020304" pitchFamily="18" charset="0"/>
              </a:rPr>
              <a:t>          Dr.Jinghua Ge                                         Feb, 21,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Grp="1" noChangeArrowheads="1"/>
          </p:cNvSpPr>
          <p:nvPr>
            <p:ph type="title" idx="4294967295"/>
          </p:nvPr>
        </p:nvSpPr>
        <p:spPr>
          <a:xfrm>
            <a:off x="457200" y="277813"/>
            <a:ext cx="8229600" cy="774700"/>
          </a:xfrm>
        </p:spPr>
        <p:txBody>
          <a:bodyPr/>
          <a:lstStyle/>
          <a:p>
            <a:r>
              <a:rPr lang="en-US" altLang="zh-CN" sz="3600" b="1" smtClean="0">
                <a:latin typeface="Times New Roman" panose="02020603050405020304" pitchFamily="18" charset="0"/>
              </a:rPr>
              <a:t>8.Conceptual Frameworks</a:t>
            </a:r>
            <a:br>
              <a:rPr lang="en-US" altLang="zh-CN" sz="3600" b="1" smtClean="0">
                <a:latin typeface="Times New Roman" panose="02020603050405020304" pitchFamily="18" charset="0"/>
              </a:rPr>
            </a:br>
            <a:endParaRPr lang="zh-CN" altLang="en-US" sz="3600" b="1" smtClean="0">
              <a:latin typeface="Times New Roman" panose="02020603050405020304" pitchFamily="18" charset="0"/>
            </a:endParaRPr>
          </a:p>
        </p:txBody>
      </p:sp>
      <p:sp>
        <p:nvSpPr>
          <p:cNvPr id="12291" name="Rectangle 3"/>
          <p:cNvSpPr>
            <a:spLocks noGrp="1" noChangeArrowheads="1"/>
          </p:cNvSpPr>
          <p:nvPr>
            <p:ph type="body" idx="1"/>
          </p:nvPr>
        </p:nvSpPr>
        <p:spPr>
          <a:xfrm>
            <a:off x="457200" y="1268413"/>
            <a:ext cx="8229600" cy="5184775"/>
          </a:xfrm>
        </p:spPr>
        <p:txBody>
          <a:bodyPr/>
          <a:lstStyle/>
          <a:p>
            <a:pPr lvl="1" eaLnBrk="1" hangingPunct="1">
              <a:lnSpc>
                <a:spcPct val="80000"/>
              </a:lnSpc>
            </a:pPr>
            <a:r>
              <a:rPr lang="en-US" altLang="zh-CN" sz="2300" smtClean="0">
                <a:latin typeface="Times New Roman" panose="02020603050405020304" pitchFamily="18" charset="0"/>
              </a:rPr>
              <a:t>Four Concepts</a:t>
            </a:r>
          </a:p>
          <a:p>
            <a:pPr lvl="2" eaLnBrk="1" hangingPunct="1">
              <a:lnSpc>
                <a:spcPct val="80000"/>
              </a:lnSpc>
            </a:pPr>
            <a:r>
              <a:rPr lang="en-US" altLang="zh-CN" smtClean="0">
                <a:latin typeface="Times New Roman" panose="02020603050405020304" pitchFamily="18" charset="0"/>
              </a:rPr>
              <a:t>The migration process</a:t>
            </a:r>
          </a:p>
          <a:p>
            <a:pPr eaLnBrk="1" hangingPunct="1">
              <a:lnSpc>
                <a:spcPct val="80000"/>
              </a:lnSpc>
              <a:buFont typeface="Wingdings" panose="05000000000000000000" pitchFamily="2" charset="2"/>
              <a:buNone/>
            </a:pPr>
            <a:r>
              <a:rPr lang="en-US" altLang="zh-CN" sz="2000" i="1" smtClean="0">
                <a:solidFill>
                  <a:srgbClr val="000000"/>
                </a:solidFill>
                <a:latin typeface="Times New Roman" panose="02020603050405020304" pitchFamily="18" charset="0"/>
                <a:cs typeface="Times New Roman" panose="02020603050405020304" pitchFamily="18" charset="0"/>
              </a:rPr>
              <a:t>      In this study, the migration process refers to the social, economic and political conditions that enabled rural people to decide to out-migrate during specific instances in the history of China as a whole, and of the village under study in particular. The migration process also involves an investigation on the factors and conditions of work in destination places as well as the process of migrant return to their village of origin.</a:t>
            </a:r>
          </a:p>
          <a:p>
            <a:pPr lvl="2" eaLnBrk="1" hangingPunct="1">
              <a:lnSpc>
                <a:spcPct val="80000"/>
              </a:lnSpc>
            </a:pPr>
            <a:endParaRPr lang="en-US" altLang="zh-CN" i="1" smtClean="0">
              <a:solidFill>
                <a:srgbClr val="000000"/>
              </a:solidFill>
              <a:latin typeface="Times New Roman" panose="02020603050405020304" pitchFamily="18" charset="0"/>
            </a:endParaRPr>
          </a:p>
          <a:p>
            <a:pPr lvl="2" eaLnBrk="1" hangingPunct="1">
              <a:lnSpc>
                <a:spcPct val="80000"/>
              </a:lnSpc>
            </a:pPr>
            <a:r>
              <a:rPr lang="en-US" altLang="zh-CN" smtClean="0">
                <a:solidFill>
                  <a:srgbClr val="000000"/>
                </a:solidFill>
                <a:latin typeface="Times New Roman" panose="02020603050405020304" pitchFamily="18" charset="0"/>
              </a:rPr>
              <a:t>Translocality: Linkages between Origins and Destinations</a:t>
            </a:r>
          </a:p>
          <a:p>
            <a:pPr eaLnBrk="1" hangingPunct="1">
              <a:lnSpc>
                <a:spcPct val="80000"/>
              </a:lnSpc>
              <a:buFont typeface="Wingdings" panose="05000000000000000000" pitchFamily="2" charset="2"/>
              <a:buNone/>
            </a:pPr>
            <a:r>
              <a:rPr lang="en-US" altLang="zh-CN" sz="2000" i="1" smtClean="0">
                <a:solidFill>
                  <a:srgbClr val="000000"/>
                </a:solidFill>
                <a:latin typeface="Times New Roman" panose="02020603050405020304" pitchFamily="18" charset="0"/>
                <a:cs typeface="Times New Roman" panose="02020603050405020304" pitchFamily="18" charset="0"/>
              </a:rPr>
              <a:t>      In this study, the concept of translocality is used to investigate the multifaceted linkages between the migration returnees and the outside world, and the dynamic process by which the place of origin is produced and reproduced by both local institutions and people’s mobility in economic, ecological, social and political ways. More specifically, it is analyzed as the connections that migrants maintain with their places of origin, as well as the ways that they may transform these places in dynamic ways.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468313" y="476250"/>
            <a:ext cx="8229600" cy="6192838"/>
          </a:xfrm>
        </p:spPr>
        <p:txBody>
          <a:bodyPr/>
          <a:lstStyle/>
          <a:p>
            <a:pPr lvl="2" eaLnBrk="1" hangingPunct="1"/>
            <a:r>
              <a:rPr lang="en-US" altLang="zh-CN" sz="2000" smtClean="0">
                <a:latin typeface="Times New Roman" panose="02020603050405020304" pitchFamily="18" charset="0"/>
              </a:rPr>
              <a:t>Social Remittances</a:t>
            </a:r>
          </a:p>
          <a:p>
            <a:pPr eaLnBrk="1" hangingPunct="1">
              <a:buFont typeface="Wingdings" panose="05000000000000000000" pitchFamily="2" charset="2"/>
              <a:buNone/>
            </a:pPr>
            <a:r>
              <a:rPr lang="en-US" altLang="zh-CN" sz="2000" i="1" smtClean="0">
                <a:latin typeface="Times New Roman" panose="02020603050405020304" pitchFamily="18" charset="0"/>
              </a:rPr>
              <a:t>      Social remittances in this research involves the investigation of newly acquired construction and engineering skills and financial knowledge, social capitals established with government authorities and business partners, new ideas for equitable labor division, advancing livelihoods, material progress and village development, confidence to assume leadership positions, and networks with other migrants.</a:t>
            </a:r>
            <a:r>
              <a:rPr lang="en-US" altLang="zh-CN" sz="2000" smtClean="0">
                <a:latin typeface="Times New Roman" panose="02020603050405020304" pitchFamily="18" charset="0"/>
              </a:rPr>
              <a:t> </a:t>
            </a:r>
          </a:p>
          <a:p>
            <a:pPr eaLnBrk="1" hangingPunct="1">
              <a:buFont typeface="Wingdings" panose="05000000000000000000" pitchFamily="2" charset="2"/>
              <a:buNone/>
            </a:pPr>
            <a:endParaRPr lang="en-US" altLang="zh-CN" sz="2000" smtClean="0">
              <a:latin typeface="Times New Roman" panose="02020603050405020304" pitchFamily="18" charset="0"/>
            </a:endParaRPr>
          </a:p>
          <a:p>
            <a:pPr lvl="2" eaLnBrk="1" hangingPunct="1"/>
            <a:r>
              <a:rPr lang="en-US" altLang="zh-CN" sz="2000" smtClean="0">
                <a:latin typeface="Times New Roman" panose="02020603050405020304" pitchFamily="18" charset="0"/>
              </a:rPr>
              <a:t>Collective Action</a:t>
            </a:r>
          </a:p>
          <a:p>
            <a:pPr eaLnBrk="1" hangingPunct="1">
              <a:buFont typeface="Wingdings" panose="05000000000000000000" pitchFamily="2" charset="2"/>
              <a:buNone/>
            </a:pPr>
            <a:r>
              <a:rPr lang="en-US" altLang="zh-CN" sz="2000" i="1" smtClean="0">
                <a:latin typeface="Times New Roman" panose="02020603050405020304" pitchFamily="18" charset="0"/>
              </a:rPr>
              <a:t>      In this study, the focus on collective action is primarily as a site where social remittances are channeled and brought to play especially in two instances: road construction and water tanks construction. While the study does not purport to examine collective action and all its detailed ramifications, it problematizes collective action only to the extent that it is a context where kinship and gender dynamics are also played out, negotiated and reproduced.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395288" y="620713"/>
            <a:ext cx="8229600" cy="5184775"/>
          </a:xfrm>
        </p:spPr>
        <p:txBody>
          <a:bodyPr/>
          <a:lstStyle/>
          <a:p>
            <a:pPr lvl="1" eaLnBrk="1" hangingPunct="1">
              <a:lnSpc>
                <a:spcPct val="90000"/>
              </a:lnSpc>
            </a:pPr>
            <a:r>
              <a:rPr lang="en-US" altLang="zh-CN" sz="2000" smtClean="0">
                <a:latin typeface="Times New Roman" panose="02020603050405020304" pitchFamily="18" charset="0"/>
              </a:rPr>
              <a:t>Conceptual Synthesis</a:t>
            </a:r>
          </a:p>
          <a:p>
            <a:pPr lvl="2" eaLnBrk="1" hangingPunct="1">
              <a:lnSpc>
                <a:spcPct val="90000"/>
              </a:lnSpc>
            </a:pPr>
            <a:r>
              <a:rPr lang="en-US" altLang="zh-CN" sz="2000" smtClean="0">
                <a:latin typeface="Times New Roman" panose="02020603050405020304" pitchFamily="18" charset="0"/>
              </a:rPr>
              <a:t>The migration process can bring about translocal impacts both on sending and receiving communities through social and financial remittances with different social, economic and ecologic consequences.</a:t>
            </a:r>
          </a:p>
          <a:p>
            <a:pPr lvl="2" eaLnBrk="1" hangingPunct="1">
              <a:lnSpc>
                <a:spcPct val="90000"/>
              </a:lnSpc>
            </a:pPr>
            <a:r>
              <a:rPr lang="en-US" altLang="zh-CN" sz="2000" smtClean="0">
                <a:latin typeface="Times New Roman" panose="02020603050405020304" pitchFamily="18" charset="0"/>
              </a:rPr>
              <a:t>Social remittances are key factors in understanding the dynamic processes through which migration changes the sending communities;</a:t>
            </a:r>
          </a:p>
          <a:p>
            <a:pPr lvl="2" eaLnBrk="1" hangingPunct="1">
              <a:lnSpc>
                <a:spcPct val="90000"/>
              </a:lnSpc>
            </a:pPr>
            <a:r>
              <a:rPr lang="en-US" altLang="zh-CN" sz="2000" smtClean="0">
                <a:latin typeface="Times New Roman" panose="02020603050405020304" pitchFamily="18" charset="0"/>
              </a:rPr>
              <a:t>Social remittances can influence collective action in sending communities in two ways:</a:t>
            </a:r>
          </a:p>
          <a:p>
            <a:pPr lvl="3" eaLnBrk="1" hangingPunct="1">
              <a:lnSpc>
                <a:spcPct val="90000"/>
              </a:lnSpc>
            </a:pPr>
            <a:r>
              <a:rPr lang="en-US" altLang="zh-CN" smtClean="0">
                <a:latin typeface="Times New Roman" panose="02020603050405020304" pitchFamily="18" charset="0"/>
              </a:rPr>
              <a:t>The social remittances could enable collective action;</a:t>
            </a:r>
          </a:p>
          <a:p>
            <a:pPr lvl="3" eaLnBrk="1" hangingPunct="1">
              <a:lnSpc>
                <a:spcPct val="90000"/>
              </a:lnSpc>
            </a:pPr>
            <a:r>
              <a:rPr lang="en-US" altLang="zh-CN" smtClean="0">
                <a:latin typeface="Times New Roman" panose="02020603050405020304" pitchFamily="18" charset="0"/>
              </a:rPr>
              <a:t>Social remittances in the context of collective action can re-inscribe, reproduce and/or produce gender and kinship relations and meanings. </a:t>
            </a:r>
          </a:p>
          <a:p>
            <a:pPr lvl="1" eaLnBrk="1" hangingPunct="1">
              <a:lnSpc>
                <a:spcPct val="90000"/>
              </a:lnSpc>
            </a:pPr>
            <a:endParaRPr lang="en-US" altLang="zh-CN" sz="2000" smtClean="0">
              <a:latin typeface="Times New Roman" panose="02020603050405020304" pitchFamily="18" charset="0"/>
            </a:endParaRPr>
          </a:p>
          <a:p>
            <a:pPr eaLnBrk="1" hangingPunct="1">
              <a:lnSpc>
                <a:spcPct val="90000"/>
              </a:lnSpc>
            </a:pPr>
            <a:endParaRPr lang="en-US" altLang="zh-CN" sz="1800" b="1" smtClean="0">
              <a:latin typeface="Times New Roman" panose="02020603050405020304" pitchFamily="18" charset="0"/>
            </a:endParaRPr>
          </a:p>
          <a:p>
            <a:pPr lvl="3" eaLnBrk="1" hangingPunct="1">
              <a:lnSpc>
                <a:spcPct val="90000"/>
              </a:lnSpc>
            </a:pPr>
            <a:endParaRPr lang="en-US" altLang="zh-CN" sz="1800" b="1"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title"/>
          </p:nvPr>
        </p:nvSpPr>
        <p:spPr>
          <a:xfrm>
            <a:off x="468313" y="404813"/>
            <a:ext cx="8229600" cy="523875"/>
          </a:xfrm>
        </p:spPr>
        <p:txBody>
          <a:bodyPr/>
          <a:lstStyle/>
          <a:p>
            <a:pPr eaLnBrk="1" hangingPunct="1"/>
            <a:r>
              <a:rPr lang="en-US" altLang="zh-CN" sz="3200" b="1" smtClean="0">
                <a:latin typeface="Times New Roman" panose="02020603050405020304" pitchFamily="18" charset="0"/>
              </a:rPr>
              <a:t>9. DATA AND METHODOLOGY</a:t>
            </a:r>
            <a:r>
              <a:rPr lang="en-US" altLang="zh-CN" sz="2500" b="1" smtClean="0">
                <a:latin typeface="Times New Roman" panose="02020603050405020304" pitchFamily="18" charset="0"/>
              </a:rPr>
              <a:t>  </a:t>
            </a:r>
          </a:p>
        </p:txBody>
      </p:sp>
      <p:sp>
        <p:nvSpPr>
          <p:cNvPr id="15363" name="Rectangle 45"/>
          <p:cNvSpPr>
            <a:spLocks noGrp="1" noChangeArrowheads="1"/>
          </p:cNvSpPr>
          <p:nvPr>
            <p:ph type="body" idx="1"/>
          </p:nvPr>
        </p:nvSpPr>
        <p:spPr>
          <a:xfrm>
            <a:off x="468313" y="1125538"/>
            <a:ext cx="8207375" cy="5327650"/>
          </a:xfrm>
        </p:spPr>
        <p:txBody>
          <a:bodyPr/>
          <a:lstStyle/>
          <a:p>
            <a:pPr eaLnBrk="1" hangingPunct="1">
              <a:lnSpc>
                <a:spcPts val="1500"/>
              </a:lnSpc>
            </a:pPr>
            <a:r>
              <a:rPr lang="en-US" altLang="zh-CN" sz="1800" b="1" smtClean="0">
                <a:latin typeface="Times New Roman" panose="02020603050405020304" pitchFamily="18" charset="0"/>
              </a:rPr>
              <a:t>Two cases</a:t>
            </a:r>
          </a:p>
          <a:p>
            <a:pPr lvl="1" eaLnBrk="1" hangingPunct="1">
              <a:lnSpc>
                <a:spcPts val="1500"/>
              </a:lnSpc>
            </a:pPr>
            <a:r>
              <a:rPr lang="en-US" altLang="zh-CN" sz="1800" smtClean="0">
                <a:latin typeface="Times New Roman" panose="02020603050405020304" pitchFamily="18" charset="0"/>
              </a:rPr>
              <a:t>Spontaneous village road building</a:t>
            </a:r>
          </a:p>
          <a:p>
            <a:pPr lvl="1" eaLnBrk="1" hangingPunct="1">
              <a:lnSpc>
                <a:spcPts val="1500"/>
              </a:lnSpc>
            </a:pPr>
            <a:r>
              <a:rPr lang="en-US" altLang="zh-CN" sz="1800" smtClean="0">
                <a:latin typeface="Times New Roman" panose="02020603050405020304" pitchFamily="18" charset="0"/>
              </a:rPr>
              <a:t>Participatory water tanks construction</a:t>
            </a:r>
          </a:p>
          <a:p>
            <a:pPr lvl="1" eaLnBrk="1" hangingPunct="1">
              <a:lnSpc>
                <a:spcPts val="1500"/>
              </a:lnSpc>
            </a:pPr>
            <a:endParaRPr lang="en-US" altLang="zh-CN" sz="1400" b="1" smtClean="0">
              <a:latin typeface="Times New Roman" panose="02020603050405020304" pitchFamily="18" charset="0"/>
            </a:endParaRPr>
          </a:p>
          <a:p>
            <a:pPr eaLnBrk="1" hangingPunct="1">
              <a:lnSpc>
                <a:spcPts val="1500"/>
              </a:lnSpc>
            </a:pPr>
            <a:r>
              <a:rPr lang="en-US" altLang="zh-CN" sz="1800" b="1" smtClean="0">
                <a:latin typeface="Times New Roman" panose="02020603050405020304" pitchFamily="18" charset="0"/>
              </a:rPr>
              <a:t>Secondary Data</a:t>
            </a:r>
          </a:p>
          <a:p>
            <a:pPr lvl="1" eaLnBrk="1" hangingPunct="1">
              <a:lnSpc>
                <a:spcPts val="1500"/>
              </a:lnSpc>
            </a:pPr>
            <a:r>
              <a:rPr lang="en-US" altLang="zh-CN" sz="1800" smtClean="0">
                <a:latin typeface="Times New Roman" panose="02020603050405020304" pitchFamily="18" charset="0"/>
              </a:rPr>
              <a:t>Micro Level</a:t>
            </a:r>
          </a:p>
          <a:p>
            <a:pPr lvl="2" eaLnBrk="1" hangingPunct="1">
              <a:lnSpc>
                <a:spcPts val="1500"/>
              </a:lnSpc>
            </a:pPr>
            <a:r>
              <a:rPr lang="en-US" altLang="zh-CN" sz="1800" smtClean="0">
                <a:latin typeface="Times New Roman" panose="02020603050405020304" pitchFamily="18" charset="0"/>
              </a:rPr>
              <a:t>Village documents</a:t>
            </a:r>
          </a:p>
          <a:p>
            <a:pPr lvl="2" eaLnBrk="1" hangingPunct="1">
              <a:lnSpc>
                <a:spcPts val="1500"/>
              </a:lnSpc>
            </a:pPr>
            <a:r>
              <a:rPr lang="en-US" altLang="zh-CN" sz="1800" smtClean="0">
                <a:latin typeface="Times New Roman" panose="02020603050405020304" pitchFamily="18" charset="0"/>
              </a:rPr>
              <a:t>Files and materials from township offices</a:t>
            </a:r>
          </a:p>
          <a:p>
            <a:pPr lvl="2" eaLnBrk="1" hangingPunct="1">
              <a:lnSpc>
                <a:spcPts val="1500"/>
              </a:lnSpc>
            </a:pPr>
            <a:r>
              <a:rPr lang="en-US" altLang="zh-CN" sz="1800" smtClean="0">
                <a:latin typeface="Times New Roman" panose="02020603050405020304" pitchFamily="18" charset="0"/>
              </a:rPr>
              <a:t>Project field notes</a:t>
            </a:r>
          </a:p>
          <a:p>
            <a:pPr lvl="2" eaLnBrk="1" hangingPunct="1">
              <a:lnSpc>
                <a:spcPts val="1500"/>
              </a:lnSpc>
            </a:pPr>
            <a:r>
              <a:rPr lang="en-US" altLang="zh-CN" sz="1800" smtClean="0">
                <a:latin typeface="Times New Roman" panose="02020603050405020304" pitchFamily="18" charset="0"/>
              </a:rPr>
              <a:t>Action research report – good governance in water tank management </a:t>
            </a:r>
          </a:p>
          <a:p>
            <a:pPr lvl="1" eaLnBrk="1" hangingPunct="1">
              <a:lnSpc>
                <a:spcPts val="1500"/>
              </a:lnSpc>
            </a:pPr>
            <a:r>
              <a:rPr lang="en-US" altLang="zh-CN" sz="1800" smtClean="0">
                <a:latin typeface="Times New Roman" panose="02020603050405020304" pitchFamily="18" charset="0"/>
              </a:rPr>
              <a:t>Macro level </a:t>
            </a:r>
          </a:p>
          <a:p>
            <a:pPr lvl="2" eaLnBrk="1" hangingPunct="1">
              <a:lnSpc>
                <a:spcPts val="1500"/>
              </a:lnSpc>
            </a:pPr>
            <a:r>
              <a:rPr lang="en-US" altLang="zh-CN" sz="1800" smtClean="0">
                <a:latin typeface="Times New Roman" panose="02020603050405020304" pitchFamily="18" charset="0"/>
              </a:rPr>
              <a:t>Files from township and county</a:t>
            </a:r>
          </a:p>
          <a:p>
            <a:pPr lvl="2" eaLnBrk="1" hangingPunct="1">
              <a:lnSpc>
                <a:spcPts val="1500"/>
              </a:lnSpc>
            </a:pPr>
            <a:r>
              <a:rPr lang="en-US" altLang="zh-CN" sz="1800" smtClean="0">
                <a:latin typeface="Times New Roman" panose="02020603050405020304" pitchFamily="18" charset="0"/>
              </a:rPr>
              <a:t>Yearly statistic book of Wangmo county</a:t>
            </a:r>
          </a:p>
          <a:p>
            <a:pPr lvl="2" eaLnBrk="1" hangingPunct="1">
              <a:lnSpc>
                <a:spcPts val="1500"/>
              </a:lnSpc>
            </a:pPr>
            <a:r>
              <a:rPr lang="en-US" altLang="zh-CN" sz="1800" smtClean="0">
                <a:latin typeface="Times New Roman" panose="02020603050405020304" pitchFamily="18" charset="0"/>
              </a:rPr>
              <a:t>Academic journals</a:t>
            </a:r>
          </a:p>
          <a:p>
            <a:pPr lvl="2" eaLnBrk="1" hangingPunct="1">
              <a:lnSpc>
                <a:spcPts val="1500"/>
              </a:lnSpc>
            </a:pPr>
            <a:r>
              <a:rPr lang="en-US" altLang="zh-CN" sz="1800" smtClean="0">
                <a:latin typeface="Times New Roman" panose="02020603050405020304" pitchFamily="18" charset="0"/>
              </a:rPr>
              <a:t>Books</a:t>
            </a:r>
          </a:p>
          <a:p>
            <a:pPr lvl="2" eaLnBrk="1" hangingPunct="1">
              <a:lnSpc>
                <a:spcPts val="1500"/>
              </a:lnSpc>
            </a:pPr>
            <a:r>
              <a:rPr lang="en-US" altLang="zh-CN" sz="1800" smtClean="0">
                <a:latin typeface="Times New Roman" panose="02020603050405020304" pitchFamily="18" charset="0"/>
              </a:rPr>
              <a:t>Government documents</a:t>
            </a:r>
          </a:p>
          <a:p>
            <a:pPr lvl="2" eaLnBrk="1" hangingPunct="1">
              <a:lnSpc>
                <a:spcPts val="1500"/>
              </a:lnSpc>
            </a:pPr>
            <a:r>
              <a:rPr lang="en-US" altLang="zh-CN" sz="1800" smtClean="0">
                <a:latin typeface="Times New Roman" panose="02020603050405020304" pitchFamily="18" charset="0"/>
              </a:rPr>
              <a:t> newspapers </a:t>
            </a:r>
          </a:p>
          <a:p>
            <a:pPr lvl="2" eaLnBrk="1" hangingPunct="1">
              <a:lnSpc>
                <a:spcPts val="1500"/>
              </a:lnSpc>
            </a:pPr>
            <a:endParaRPr lang="en-US" altLang="zh-CN" sz="1800" smtClean="0">
              <a:latin typeface="Times New Roman" panose="02020603050405020304" pitchFamily="18" charset="0"/>
            </a:endParaRPr>
          </a:p>
          <a:p>
            <a:pPr eaLnBrk="1" hangingPunct="1">
              <a:lnSpc>
                <a:spcPts val="1500"/>
              </a:lnSpc>
            </a:pPr>
            <a:r>
              <a:rPr lang="en-US" altLang="zh-CN" sz="1800" b="1" smtClean="0">
                <a:latin typeface="Times New Roman" panose="02020603050405020304" pitchFamily="18" charset="0"/>
              </a:rPr>
              <a:t>Primary Data</a:t>
            </a:r>
          </a:p>
          <a:p>
            <a:pPr lvl="2" eaLnBrk="1" hangingPunct="1"/>
            <a:endParaRPr lang="en-US" altLang="zh-CN" sz="1800" b="1" smtClean="0">
              <a:latin typeface="Times New Roman" panose="02020603050405020304" pitchFamily="18" charset="0"/>
            </a:endParaRPr>
          </a:p>
          <a:p>
            <a:pPr lvl="2" eaLnBrk="1" hangingPunct="1"/>
            <a:endParaRPr lang="en-US" altLang="zh-CN" smtClean="0">
              <a:latin typeface="Times New Roman" panose="02020603050405020304" pitchFamily="18" charset="0"/>
            </a:endParaRPr>
          </a:p>
          <a:p>
            <a:pPr lvl="2" eaLnBrk="1" hangingPunct="1"/>
            <a:endParaRPr lang="en-US" altLang="zh-CN" smtClean="0">
              <a:latin typeface="Times New Roman" panose="02020603050405020304" pitchFamily="18" charset="0"/>
            </a:endParaRPr>
          </a:p>
          <a:p>
            <a:pPr lvl="2" eaLnBrk="1" hangingPunct="1"/>
            <a:endParaRPr lang="en-US" altLang="zh-CN" smtClean="0"/>
          </a:p>
          <a:p>
            <a:pPr lvl="2" eaLnBrk="1" hangingPunct="1"/>
            <a:endParaRPr lang="en-US" altLang="zh-CN" smtClean="0"/>
          </a:p>
          <a:p>
            <a:pPr lvl="2" eaLnBrk="1" hangingPunct="1"/>
            <a:endParaRPr lang="en-US" altLang="zh-CN"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809" name="Group 41"/>
          <p:cNvGraphicFramePr>
            <a:graphicFrameLocks noGrp="1"/>
          </p:cNvGraphicFramePr>
          <p:nvPr>
            <p:ph type="body" idx="1"/>
          </p:nvPr>
        </p:nvGraphicFramePr>
        <p:xfrm>
          <a:off x="215900" y="404813"/>
          <a:ext cx="8748713" cy="5718175"/>
        </p:xfrm>
        <a:graphic>
          <a:graphicData uri="http://schemas.openxmlformats.org/drawingml/2006/table">
            <a:tbl>
              <a:tblPr/>
              <a:tblGrid>
                <a:gridCol w="1452563">
                  <a:extLst>
                    <a:ext uri="{9D8B030D-6E8A-4147-A177-3AD203B41FA5}">
                      <a16:colId xmlns:a16="http://schemas.microsoft.com/office/drawing/2014/main" val="20000"/>
                    </a:ext>
                  </a:extLst>
                </a:gridCol>
                <a:gridCol w="3176587">
                  <a:extLst>
                    <a:ext uri="{9D8B030D-6E8A-4147-A177-3AD203B41FA5}">
                      <a16:colId xmlns:a16="http://schemas.microsoft.com/office/drawing/2014/main" val="20001"/>
                    </a:ext>
                  </a:extLst>
                </a:gridCol>
                <a:gridCol w="2112963">
                  <a:extLst>
                    <a:ext uri="{9D8B030D-6E8A-4147-A177-3AD203B41FA5}">
                      <a16:colId xmlns:a16="http://schemas.microsoft.com/office/drawing/2014/main" val="20002"/>
                    </a:ext>
                  </a:extLst>
                </a:gridCol>
                <a:gridCol w="2006600">
                  <a:extLst>
                    <a:ext uri="{9D8B030D-6E8A-4147-A177-3AD203B41FA5}">
                      <a16:colId xmlns:a16="http://schemas.microsoft.com/office/drawing/2014/main" val="20003"/>
                    </a:ext>
                  </a:extLst>
                </a:gridCol>
              </a:tblGrid>
              <a:tr h="36032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1" i="0" u="none" strike="noStrike" cap="none" normalizeH="0" baseline="0" smtClean="0">
                          <a:ln>
                            <a:noFill/>
                          </a:ln>
                          <a:solidFill>
                            <a:schemeClr val="tx1"/>
                          </a:solidFill>
                          <a:effectLst/>
                          <a:latin typeface="Times New Roman" pitchFamily="18" charset="0"/>
                          <a:ea typeface="宋体" pitchFamily="2" charset="-122"/>
                        </a:rPr>
                        <a:t>Type of data</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 </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1" i="0" u="none" strike="noStrike" cap="none" normalizeH="0" baseline="0" smtClean="0">
                          <a:ln>
                            <a:noFill/>
                          </a:ln>
                          <a:solidFill>
                            <a:schemeClr val="tx1"/>
                          </a:solidFill>
                          <a:effectLst/>
                          <a:latin typeface="Times New Roman" pitchFamily="18" charset="0"/>
                          <a:ea typeface="宋体" pitchFamily="2" charset="-122"/>
                        </a:rPr>
                        <a:t>Data</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 </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1" i="0" u="none" strike="noStrike" cap="none" normalizeH="0" baseline="0" smtClean="0">
                          <a:ln>
                            <a:noFill/>
                          </a:ln>
                          <a:solidFill>
                            <a:schemeClr val="tx1"/>
                          </a:solidFill>
                          <a:effectLst/>
                          <a:latin typeface="Times New Roman" pitchFamily="18" charset="0"/>
                          <a:ea typeface="宋体" pitchFamily="2" charset="-122"/>
                        </a:rPr>
                        <a:t>Methodologies</a:t>
                      </a:r>
                      <a:endParaRPr kumimoji="0" lang="en-US" altLang="zh-CN" sz="1400" b="0" i="0" u="none" strike="noStrike" cap="none" normalizeH="0" baseline="0" smtClean="0">
                        <a:ln>
                          <a:noFill/>
                        </a:ln>
                        <a:solidFill>
                          <a:schemeClr val="tx1"/>
                        </a:solidFill>
                        <a:effectLst/>
                        <a:latin typeface="Times New Roman" pitchFamily="18" charset="0"/>
                        <a:ea typeface="宋体" pitchFamily="2" charset="-122"/>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1" i="0" u="none" strike="noStrike" cap="none" normalizeH="0" baseline="0" smtClean="0">
                          <a:ln>
                            <a:noFill/>
                          </a:ln>
                          <a:solidFill>
                            <a:schemeClr val="tx1"/>
                          </a:solidFill>
                          <a:effectLst/>
                          <a:latin typeface="Times New Roman" pitchFamily="18" charset="0"/>
                          <a:ea typeface="宋体" pitchFamily="2" charset="-122"/>
                        </a:rPr>
                        <a:t>Interviewees</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 </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83476">
                <a:tc rowSpan="4">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zh-CN" sz="14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zh-CN" sz="14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zh-CN" sz="14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zh-CN" sz="14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zh-CN" sz="14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zh-CN" sz="14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zh-CN" sz="14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zh-CN" sz="14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zh-CN" sz="14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Primary Data</a:t>
                      </a:r>
                      <a:r>
                        <a:rPr kumimoji="0" lang="en-US" altLang="zh-CN" sz="1400" b="0" i="0" u="none" strike="noStrike" cap="none" normalizeH="0" baseline="0" smtClean="0">
                          <a:ln>
                            <a:noFill/>
                          </a:ln>
                          <a:solidFill>
                            <a:srgbClr val="000000"/>
                          </a:solidFill>
                          <a:effectLst/>
                          <a:latin typeface="Arial" charset="0"/>
                          <a:ea typeface="宋体" pitchFamily="2" charset="-122"/>
                        </a:rPr>
                        <a:t> </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Char char=""/>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Name list of current returnees and out-migrants</a:t>
                      </a:r>
                    </a:p>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Char char=""/>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General village information</a:t>
                      </a:r>
                      <a:r>
                        <a:rPr kumimoji="0" lang="zh-CN" altLang="en-US"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a:t>
                      </a: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Wider context of people</a:t>
                      </a:r>
                      <a:r>
                        <a:rPr kumimoji="0" lang="en-US" altLang="zh-CN" sz="1400" b="0" i="0" u="none" strike="noStrike" cap="none" normalizeH="0" baseline="0" smtClean="0">
                          <a:ln>
                            <a:noFill/>
                          </a:ln>
                          <a:solidFill>
                            <a:srgbClr val="000000"/>
                          </a:solidFill>
                          <a:effectLst/>
                          <a:latin typeface="Arial" charset="0"/>
                          <a:ea typeface="宋体" pitchFamily="2" charset="-122"/>
                          <a:cs typeface="Times New Roman" pitchFamily="18" charset="0"/>
                        </a:rPr>
                        <a:t>’</a:t>
                      </a: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s collective action for NRM</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Supplemented by exiting field notes: basic-line investigation report in 2003 , and SWOT analysis data</a:t>
                      </a:r>
                      <a:r>
                        <a:rPr kumimoji="0" lang="en-US" altLang="zh-CN" sz="1400" b="0" i="0" u="none" strike="noStrike" cap="none" normalizeH="0" baseline="0" smtClean="0">
                          <a:ln>
                            <a:noFill/>
                          </a:ln>
                          <a:solidFill>
                            <a:schemeClr val="tx1"/>
                          </a:solidFill>
                          <a:effectLst/>
                          <a:latin typeface="Arial" charset="0"/>
                          <a:ea typeface="宋体" pitchFamily="2" charset="-122"/>
                        </a:rPr>
                        <a:t> </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key informant interview</a:t>
                      </a:r>
                      <a:r>
                        <a:rPr kumimoji="0" lang="en-US" altLang="zh-CN" sz="1400" b="0" i="0" u="none" strike="noStrike" cap="none" normalizeH="0" baseline="0" smtClean="0">
                          <a:ln>
                            <a:noFill/>
                          </a:ln>
                          <a:solidFill>
                            <a:schemeClr val="tx1"/>
                          </a:solidFill>
                          <a:effectLst/>
                          <a:latin typeface="Arial" charset="0"/>
                          <a:ea typeface="宋体" pitchFamily="2" charset="-122"/>
                        </a:rPr>
                        <a:t> </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Villager group leaders, village leaders, village statistician, gov. staffs</a:t>
                      </a:r>
                      <a:r>
                        <a:rPr kumimoji="0" lang="en-US" altLang="zh-CN" sz="1400" b="0" i="0" u="none" strike="noStrike" cap="none" normalizeH="0" baseline="0" smtClean="0">
                          <a:ln>
                            <a:noFill/>
                          </a:ln>
                          <a:solidFill>
                            <a:schemeClr val="tx1"/>
                          </a:solidFill>
                          <a:effectLst/>
                          <a:latin typeface="Arial" charset="0"/>
                          <a:ea typeface="宋体" pitchFamily="2" charset="-122"/>
                        </a:rPr>
                        <a:t> </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0776">
                <a:tc vMerge="1">
                  <a:txBody>
                    <a:bodyPr/>
                    <a:lstStyle/>
                    <a:p>
                      <a:endParaRPr lang="es-SV"/>
                    </a:p>
                  </a:txBody>
                  <a:tcPr/>
                </a:tc>
                <a:tc>
                  <a:txBody>
                    <a:bodyPr/>
                    <a:lstStyle/>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Char char=""/>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migration history of the village</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Validated by inscriptions on tombstones</a:t>
                      </a:r>
                      <a:r>
                        <a:rPr kumimoji="0" lang="en-US" altLang="zh-CN" sz="1400" b="0" i="0" u="none" strike="noStrike" cap="none" normalizeH="0" baseline="0" smtClean="0">
                          <a:ln>
                            <a:noFill/>
                          </a:ln>
                          <a:solidFill>
                            <a:schemeClr val="tx1"/>
                          </a:solidFill>
                          <a:effectLst/>
                          <a:latin typeface="Arial" charset="0"/>
                          <a:ea typeface="宋体" pitchFamily="2" charset="-122"/>
                        </a:rPr>
                        <a:t> </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key informant interview </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elders of each clan </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58124">
                <a:tc vMerge="1">
                  <a:txBody>
                    <a:bodyPr/>
                    <a:lstStyle/>
                    <a:p>
                      <a:endParaRPr lang="es-SV"/>
                    </a:p>
                  </a:txBody>
                  <a:tcPr/>
                </a:tc>
                <a:tc>
                  <a:txBody>
                    <a:bodyPr/>
                    <a:lstStyle/>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Char char=""/>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NRMs through CA, process, possible rights and its gender differences</a:t>
                      </a:r>
                    </a:p>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Char char=""/>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Supplemented by existing field notes</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Validated by inscriptions on stone</a:t>
                      </a:r>
                      <a:r>
                        <a:rPr kumimoji="0" lang="en-US" altLang="zh-CN" sz="1400" b="0" i="0" u="none" strike="noStrike" cap="none" normalizeH="0" baseline="0" smtClean="0">
                          <a:ln>
                            <a:noFill/>
                          </a:ln>
                          <a:solidFill>
                            <a:schemeClr val="tx1"/>
                          </a:solidFill>
                          <a:effectLst/>
                          <a:latin typeface="Arial" charset="0"/>
                          <a:ea typeface="宋体" pitchFamily="2" charset="-122"/>
                        </a:rPr>
                        <a:t> </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group discussion </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7 water tank administrative group members and 15 villagers (9 females and 13 males) </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755472">
                <a:tc vMerge="1">
                  <a:txBody>
                    <a:bodyPr/>
                    <a:lstStyle/>
                    <a:p>
                      <a:endParaRPr lang="es-SV"/>
                    </a:p>
                  </a:txBody>
                  <a:tcPr/>
                </a:tc>
                <a:tc>
                  <a:txBody>
                    <a:bodyPr/>
                    <a:lstStyle/>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Char char=""/>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effect of migration on livelihood</a:t>
                      </a:r>
                    </a:p>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Char char=""/>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received social remittances</a:t>
                      </a:r>
                    </a:p>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Char char=""/>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life story of migration</a:t>
                      </a:r>
                    </a:p>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Char char=""/>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ways returnees employed social remittances in CA</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leaderships from migration and collective NRM and how</a:t>
                      </a:r>
                      <a:r>
                        <a:rPr kumimoji="0" lang="en-US" altLang="zh-CN" sz="1400" b="0" i="0" u="none" strike="noStrike" cap="none" normalizeH="0" baseline="0" smtClean="0">
                          <a:ln>
                            <a:noFill/>
                          </a:ln>
                          <a:solidFill>
                            <a:schemeClr val="tx1"/>
                          </a:solidFill>
                          <a:effectLst/>
                          <a:latin typeface="Arial" charset="0"/>
                          <a:ea typeface="宋体" pitchFamily="2" charset="-122"/>
                        </a:rPr>
                        <a:t> </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Semi-structured Individual Interview </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38 interviewed returnees,   in which 16 females and 22 males; shifting population</a:t>
                      </a: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rPr>
                        <a:t> </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59" name="Group 43"/>
          <p:cNvGraphicFramePr>
            <a:graphicFrameLocks noGrp="1"/>
          </p:cNvGraphicFramePr>
          <p:nvPr>
            <p:ph type="body" idx="1"/>
          </p:nvPr>
        </p:nvGraphicFramePr>
        <p:xfrm>
          <a:off x="250825" y="1125538"/>
          <a:ext cx="8677275" cy="4211637"/>
        </p:xfrm>
        <a:graphic>
          <a:graphicData uri="http://schemas.openxmlformats.org/drawingml/2006/table">
            <a:tbl>
              <a:tblPr/>
              <a:tblGrid>
                <a:gridCol w="1192213">
                  <a:extLst>
                    <a:ext uri="{9D8B030D-6E8A-4147-A177-3AD203B41FA5}">
                      <a16:colId xmlns:a16="http://schemas.microsoft.com/office/drawing/2014/main" val="20000"/>
                    </a:ext>
                  </a:extLst>
                </a:gridCol>
                <a:gridCol w="3459162">
                  <a:extLst>
                    <a:ext uri="{9D8B030D-6E8A-4147-A177-3AD203B41FA5}">
                      <a16:colId xmlns:a16="http://schemas.microsoft.com/office/drawing/2014/main" val="20001"/>
                    </a:ext>
                  </a:extLst>
                </a:gridCol>
                <a:gridCol w="2203450">
                  <a:extLst>
                    <a:ext uri="{9D8B030D-6E8A-4147-A177-3AD203B41FA5}">
                      <a16:colId xmlns:a16="http://schemas.microsoft.com/office/drawing/2014/main" val="20002"/>
                    </a:ext>
                  </a:extLst>
                </a:gridCol>
                <a:gridCol w="1822450">
                  <a:extLst>
                    <a:ext uri="{9D8B030D-6E8A-4147-A177-3AD203B41FA5}">
                      <a16:colId xmlns:a16="http://schemas.microsoft.com/office/drawing/2014/main" val="20003"/>
                    </a:ext>
                  </a:extLst>
                </a:gridCol>
              </a:tblGrid>
              <a:tr h="43183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1" i="0" u="none" strike="noStrike" cap="none" normalizeH="0" baseline="0" smtClean="0">
                          <a:ln>
                            <a:noFill/>
                          </a:ln>
                          <a:solidFill>
                            <a:schemeClr val="tx1"/>
                          </a:solidFill>
                          <a:effectLst/>
                          <a:latin typeface="Times New Roman" pitchFamily="18" charset="0"/>
                          <a:ea typeface="宋体" pitchFamily="2" charset="-122"/>
                        </a:rPr>
                        <a:t>Type of Data</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1" i="0" u="none" strike="noStrike" cap="none" normalizeH="0" baseline="0" smtClean="0">
                          <a:ln>
                            <a:noFill/>
                          </a:ln>
                          <a:solidFill>
                            <a:schemeClr val="tx1"/>
                          </a:solidFill>
                          <a:effectLst/>
                          <a:latin typeface="Times New Roman" pitchFamily="18" charset="0"/>
                          <a:ea typeface="宋体" pitchFamily="2" charset="-122"/>
                        </a:rPr>
                        <a:t>Data</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1" i="0" u="none" strike="noStrike" cap="none" normalizeH="0" baseline="0" smtClean="0">
                          <a:ln>
                            <a:noFill/>
                          </a:ln>
                          <a:solidFill>
                            <a:schemeClr val="tx1"/>
                          </a:solidFill>
                          <a:effectLst/>
                          <a:latin typeface="Times New Roman" pitchFamily="18" charset="0"/>
                          <a:ea typeface="宋体" pitchFamily="2" charset="-122"/>
                        </a:rPr>
                        <a:t>Methodologies</a:t>
                      </a:r>
                      <a:endParaRPr kumimoji="0" lang="en-US" altLang="zh-CN" sz="1400" b="0" i="0" u="none" strike="noStrike" cap="none" normalizeH="0" baseline="0" smtClean="0">
                        <a:ln>
                          <a:noFill/>
                        </a:ln>
                        <a:solidFill>
                          <a:schemeClr val="tx1"/>
                        </a:solidFill>
                        <a:effectLst/>
                        <a:latin typeface="Times New Roman" pitchFamily="18" charset="0"/>
                        <a:ea typeface="宋体" pitchFamily="2" charset="-122"/>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1" i="0" u="none" strike="noStrike" cap="none" normalizeH="0" baseline="0" smtClean="0">
                          <a:ln>
                            <a:noFill/>
                          </a:ln>
                          <a:solidFill>
                            <a:schemeClr val="tx1"/>
                          </a:solidFill>
                          <a:effectLst/>
                          <a:latin typeface="Times New Roman" pitchFamily="18" charset="0"/>
                          <a:ea typeface="宋体" pitchFamily="2" charset="-122"/>
                        </a:rPr>
                        <a:t>Interviewees</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 </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0874">
                <a:tc rowSpan="4">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zh-CN" sz="14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zh-CN" sz="14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zh-CN" sz="14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zh-CN" sz="14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zh-CN" sz="14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zh-CN" sz="14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altLang="zh-CN" sz="14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Primary Data</a:t>
                      </a:r>
                      <a:r>
                        <a:rPr kumimoji="0" lang="en-US" altLang="zh-CN" sz="1400" b="0" i="0" u="none" strike="noStrike" cap="none" normalizeH="0" baseline="0" smtClean="0">
                          <a:ln>
                            <a:noFill/>
                          </a:ln>
                          <a:solidFill>
                            <a:schemeClr val="tx1"/>
                          </a:solidFill>
                          <a:effectLst/>
                          <a:latin typeface="Arial" charset="0"/>
                          <a:ea typeface="宋体" pitchFamily="2" charset="-122"/>
                        </a:rPr>
                        <a:t>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Char char=""/>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Family trees</a:t>
                      </a:r>
                    </a:p>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Char char=""/>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Intermarriage data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Key Informants Interview</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elders and villagers from 5 biggest clans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99">
                <a:tc vMerge="1">
                  <a:txBody>
                    <a:bodyPr/>
                    <a:lstStyle/>
                    <a:p>
                      <a:endParaRPr lang="es-SV"/>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zh-CN" altLang="zh-CN" sz="1400" b="0" i="0" u="none" strike="noStrike" cap="none" normalizeH="0" baseline="0" smtClean="0">
                        <a:ln>
                          <a:noFill/>
                        </a:ln>
                        <a:solidFill>
                          <a:schemeClr val="tx1"/>
                        </a:solidFill>
                        <a:effectLst/>
                        <a:latin typeface="Times New Roman" pitchFamily="18" charset="0"/>
                        <a:ea typeface="宋体" pitchFamily="2" charset="-122"/>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Tentative Test of household survey and revision</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zh-CN" altLang="zh-CN" sz="1400" b="0" i="0" u="none" strike="noStrike" cap="none" normalizeH="0" baseline="0" smtClean="0">
                        <a:ln>
                          <a:noFill/>
                        </a:ln>
                        <a:solidFill>
                          <a:schemeClr val="tx1"/>
                        </a:solidFill>
                        <a:effectLst/>
                        <a:latin typeface="Arial" charset="0"/>
                        <a:ea typeface="宋体" pitchFamily="2" charset="-122"/>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31575">
                <a:tc vMerge="1">
                  <a:txBody>
                    <a:bodyPr/>
                    <a:lstStyle/>
                    <a:p>
                      <a:endParaRPr lang="es-SV"/>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Household definition by local and gov.</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Key Informant interview</a:t>
                      </a:r>
                      <a:r>
                        <a:rPr kumimoji="0" lang="en-US" altLang="zh-CN" sz="1400" b="0" i="0" u="none" strike="noStrike" cap="none" normalizeH="0" baseline="0" smtClean="0">
                          <a:ln>
                            <a:noFill/>
                          </a:ln>
                          <a:solidFill>
                            <a:schemeClr val="tx1"/>
                          </a:solidFill>
                          <a:effectLst/>
                          <a:latin typeface="Times New Roman" pitchFamily="18" charset="0"/>
                          <a:ea typeface="宋体" pitchFamily="2" charset="-122"/>
                        </a:rPr>
                        <a:t>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Villagers (female and male) and government officials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69156">
                <a:tc vMerge="1">
                  <a:txBody>
                    <a:bodyPr/>
                    <a:lstStyle/>
                    <a:p>
                      <a:endParaRPr lang="es-SV"/>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household migration data</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household livelihoods</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natural resources use and management (land, water and road)</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schedule of village land reforms and its contents</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Reasons to be resource persons in collective village road building</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Household Survey accompanying with informal individual interviews;</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Afterward Informal Individual interviews</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altLang="zh-CN" sz="14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71 households surveyed former village director, resource persons in road building, village elites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827088" y="1268413"/>
            <a:ext cx="7920037" cy="4175125"/>
          </a:xfrm>
        </p:spPr>
        <p:txBody>
          <a:bodyPr/>
          <a:lstStyle/>
          <a:p>
            <a:pPr eaLnBrk="1" hangingPunct="1"/>
            <a:r>
              <a:rPr lang="en-US" altLang="zh-CN" sz="1700" b="1" smtClean="0">
                <a:latin typeface="Times New Roman" panose="02020603050405020304" pitchFamily="18" charset="0"/>
              </a:rPr>
              <a:t>Sampling Strategies</a:t>
            </a:r>
          </a:p>
          <a:p>
            <a:pPr lvl="1" eaLnBrk="1" hangingPunct="1"/>
            <a:r>
              <a:rPr lang="en-US" altLang="zh-CN" sz="1700" smtClean="0">
                <a:latin typeface="Times New Roman" panose="02020603050405020304" pitchFamily="18" charset="0"/>
              </a:rPr>
              <a:t>Semi-structured individual interview</a:t>
            </a:r>
          </a:p>
          <a:p>
            <a:pPr lvl="2" eaLnBrk="1" hangingPunct="1"/>
            <a:r>
              <a:rPr lang="en-US" altLang="zh-CN" sz="1800" smtClean="0">
                <a:latin typeface="Times New Roman" panose="02020603050405020304" pitchFamily="18" charset="0"/>
              </a:rPr>
              <a:t>All returnees</a:t>
            </a:r>
          </a:p>
          <a:p>
            <a:pPr lvl="2" eaLnBrk="1" hangingPunct="1"/>
            <a:r>
              <a:rPr lang="en-US" altLang="zh-CN" sz="1800" smtClean="0">
                <a:latin typeface="Times New Roman" panose="02020603050405020304" pitchFamily="18" charset="0"/>
              </a:rPr>
              <a:t>38 returnees, consisting of 16 females and 22 males</a:t>
            </a:r>
          </a:p>
          <a:p>
            <a:pPr lvl="2" eaLnBrk="1" hangingPunct="1"/>
            <a:r>
              <a:rPr lang="en-US" altLang="zh-CN" sz="1800" smtClean="0">
                <a:latin typeface="Times New Roman" panose="02020603050405020304" pitchFamily="18" charset="0"/>
              </a:rPr>
              <a:t>Distributed in 5 villager groups and 7 clans</a:t>
            </a:r>
          </a:p>
          <a:p>
            <a:pPr lvl="2" eaLnBrk="1" hangingPunct="1"/>
            <a:endParaRPr lang="en-US" altLang="zh-CN" sz="1800" smtClean="0">
              <a:latin typeface="Times New Roman" panose="02020603050405020304" pitchFamily="18" charset="0"/>
            </a:endParaRPr>
          </a:p>
          <a:p>
            <a:pPr lvl="1" eaLnBrk="1" hangingPunct="1"/>
            <a:r>
              <a:rPr lang="en-US" altLang="zh-CN" sz="1700" smtClean="0">
                <a:latin typeface="Times New Roman" panose="02020603050405020304" pitchFamily="18" charset="0"/>
              </a:rPr>
              <a:t>Household Survey</a:t>
            </a:r>
          </a:p>
          <a:p>
            <a:pPr lvl="2" eaLnBrk="1" hangingPunct="1"/>
            <a:r>
              <a:rPr lang="en-US" altLang="zh-CN" sz="1800" smtClean="0">
                <a:latin typeface="Times New Roman" panose="02020603050405020304" pitchFamily="18" charset="0"/>
              </a:rPr>
              <a:t>The households that were available</a:t>
            </a:r>
          </a:p>
          <a:p>
            <a:pPr lvl="2" eaLnBrk="1" hangingPunct="1"/>
            <a:r>
              <a:rPr lang="en-US" altLang="zh-CN" sz="1800" smtClean="0">
                <a:latin typeface="Times New Roman" panose="02020603050405020304" pitchFamily="18" charset="0"/>
              </a:rPr>
              <a:t>Of total 146 households, 71 households surveyed (23 households with migration returnees)</a:t>
            </a:r>
          </a:p>
          <a:p>
            <a:pPr lvl="2" eaLnBrk="1" hangingPunct="1"/>
            <a:r>
              <a:rPr lang="en-US" altLang="zh-CN" sz="1800" smtClean="0">
                <a:latin typeface="Times New Roman" panose="02020603050405020304" pitchFamily="18" charset="0"/>
              </a:rPr>
              <a:t>Responders to the questionnaire (54 are male and 45 are female)</a:t>
            </a:r>
          </a:p>
          <a:p>
            <a:pPr lvl="1" eaLnBrk="1" hangingPunct="1"/>
            <a:endParaRPr lang="en-US" altLang="zh-CN" sz="17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title"/>
          </p:nvPr>
        </p:nvSpPr>
        <p:spPr>
          <a:xfrm>
            <a:off x="468313" y="765175"/>
            <a:ext cx="8229600" cy="668338"/>
          </a:xfrm>
        </p:spPr>
        <p:txBody>
          <a:bodyPr/>
          <a:lstStyle/>
          <a:p>
            <a:pPr eaLnBrk="1" hangingPunct="1"/>
            <a:r>
              <a:rPr lang="en-US" altLang="zh-CN" sz="3200" b="1" smtClean="0">
                <a:latin typeface="Times New Roman" panose="02020603050405020304" pitchFamily="18" charset="0"/>
              </a:rPr>
              <a:t>10. MAIN FINDINGS</a:t>
            </a:r>
          </a:p>
        </p:txBody>
      </p:sp>
      <p:sp>
        <p:nvSpPr>
          <p:cNvPr id="19459" name="Rectangle 7"/>
          <p:cNvSpPr>
            <a:spLocks noGrp="1" noChangeArrowheads="1"/>
          </p:cNvSpPr>
          <p:nvPr>
            <p:ph type="body" idx="1"/>
          </p:nvPr>
        </p:nvSpPr>
        <p:spPr>
          <a:xfrm>
            <a:off x="179388" y="1844675"/>
            <a:ext cx="8713787" cy="3959225"/>
          </a:xfrm>
        </p:spPr>
        <p:txBody>
          <a:bodyPr/>
          <a:lstStyle/>
          <a:p>
            <a:pPr eaLnBrk="1" hangingPunct="1">
              <a:lnSpc>
                <a:spcPct val="80000"/>
              </a:lnSpc>
            </a:pPr>
            <a:r>
              <a:rPr lang="en-US" altLang="zh-CN" sz="1800" smtClean="0">
                <a:latin typeface="Times New Roman" panose="02020603050405020304" pitchFamily="18" charset="0"/>
              </a:rPr>
              <a:t> </a:t>
            </a:r>
            <a:r>
              <a:rPr lang="en-US" altLang="zh-CN" sz="1800" b="1" smtClean="0">
                <a:latin typeface="Times New Roman" panose="02020603050405020304" pitchFamily="18" charset="0"/>
              </a:rPr>
              <a:t>Circular migration in the study site</a:t>
            </a:r>
          </a:p>
          <a:p>
            <a:pPr lvl="1" eaLnBrk="1" hangingPunct="1">
              <a:lnSpc>
                <a:spcPct val="80000"/>
              </a:lnSpc>
            </a:pPr>
            <a:r>
              <a:rPr lang="en-US" altLang="zh-CN" sz="1800" smtClean="0">
                <a:latin typeface="Times New Roman" panose="02020603050405020304" pitchFamily="18" charset="0"/>
              </a:rPr>
              <a:t>In three waves and marked by gender, distance and engagement</a:t>
            </a:r>
          </a:p>
          <a:p>
            <a:pPr lvl="1" eaLnBrk="1" hangingPunct="1">
              <a:lnSpc>
                <a:spcPct val="80000"/>
              </a:lnSpc>
            </a:pPr>
            <a:r>
              <a:rPr lang="en-US" altLang="zh-CN" sz="1800" smtClean="0">
                <a:latin typeface="Times New Roman" panose="02020603050405020304" pitchFamily="18" charset="0"/>
              </a:rPr>
              <a:t>Older generation of  migrant returnees and the younger generation of  migrant returnees</a:t>
            </a:r>
          </a:p>
          <a:p>
            <a:pPr lvl="1" eaLnBrk="1" hangingPunct="1">
              <a:lnSpc>
                <a:spcPct val="80000"/>
              </a:lnSpc>
            </a:pPr>
            <a:endParaRPr lang="en-US" altLang="zh-CN" sz="1800" smtClean="0">
              <a:latin typeface="Times New Roman" panose="02020603050405020304" pitchFamily="18" charset="0"/>
            </a:endParaRPr>
          </a:p>
          <a:p>
            <a:pPr eaLnBrk="1" hangingPunct="1"/>
            <a:r>
              <a:rPr lang="en-US" altLang="zh-CN" sz="1800" b="1" smtClean="0">
                <a:latin typeface="Times New Roman" panose="02020603050405020304" pitchFamily="18" charset="0"/>
              </a:rPr>
              <a:t>Received social remittances in promoting village collective action</a:t>
            </a:r>
          </a:p>
          <a:p>
            <a:pPr lvl="1" eaLnBrk="1" hangingPunct="1"/>
            <a:r>
              <a:rPr lang="en-US" altLang="zh-CN" sz="1800" smtClean="0">
                <a:latin typeface="Times New Roman" panose="02020603050405020304" pitchFamily="18" charset="0"/>
              </a:rPr>
              <a:t>Stronger patronage ties with potential benefactors such as government and county officials </a:t>
            </a:r>
          </a:p>
          <a:p>
            <a:pPr lvl="1" eaLnBrk="1" hangingPunct="1"/>
            <a:r>
              <a:rPr lang="en-US" altLang="zh-CN" sz="1800" smtClean="0">
                <a:latin typeface="Times New Roman" panose="02020603050405020304" pitchFamily="18" charset="0"/>
              </a:rPr>
              <a:t>A more democratic and efficiency-oriented consciousness for collective action </a:t>
            </a:r>
          </a:p>
          <a:p>
            <a:pPr lvl="1" eaLnBrk="1" hangingPunct="1"/>
            <a:r>
              <a:rPr lang="en-US" altLang="zh-CN" sz="1800" smtClean="0">
                <a:latin typeface="Times New Roman" panose="02020603050405020304" pitchFamily="18" charset="0"/>
              </a:rPr>
              <a:t>New ideas for material progress and entrepreneurship </a:t>
            </a:r>
          </a:p>
          <a:p>
            <a:pPr lvl="1" eaLnBrk="1" hangingPunct="1"/>
            <a:r>
              <a:rPr lang="en-US" altLang="zh-CN" sz="1800" smtClean="0">
                <a:latin typeface="Times New Roman" panose="02020603050405020304" pitchFamily="18" charset="0"/>
              </a:rPr>
              <a:t>A higher level of confidence to assume leadership positions in the village </a:t>
            </a:r>
          </a:p>
          <a:p>
            <a:pPr lvl="1" eaLnBrk="1" hangingPunct="1"/>
            <a:r>
              <a:rPr lang="en-US" altLang="zh-CN" sz="1800" smtClean="0">
                <a:latin typeface="Times New Roman" panose="02020603050405020304" pitchFamily="18" charset="0"/>
              </a:rPr>
              <a:t>Newly acquired construction and engineering skills and financial knowledge </a:t>
            </a:r>
          </a:p>
          <a:p>
            <a:pPr lvl="2" eaLnBrk="1" hangingPunct="1"/>
            <a:endParaRPr lang="en-US" altLang="zh-CN" sz="1800" smtClean="0">
              <a:latin typeface="Times New Roman" panose="02020603050405020304" pitchFamily="18" charset="0"/>
            </a:endParaRPr>
          </a:p>
          <a:p>
            <a:pPr lvl="2" eaLnBrk="1" hangingPunct="1"/>
            <a:endParaRPr lang="en-US" altLang="zh-CN" sz="1500" smtClean="0">
              <a:latin typeface="Times New Roman" panose="02020603050405020304" pitchFamily="18" charset="0"/>
            </a:endParaRPr>
          </a:p>
          <a:p>
            <a:pPr lvl="1" eaLnBrk="1" hangingPunct="1">
              <a:lnSpc>
                <a:spcPct val="80000"/>
              </a:lnSpc>
              <a:buFont typeface="Wingdings" panose="05000000000000000000" pitchFamily="2" charset="2"/>
              <a:buNone/>
            </a:pPr>
            <a:endParaRPr lang="en-US" altLang="zh-CN" sz="700" smtClean="0">
              <a:latin typeface="Times New Roman" panose="02020603050405020304" pitchFamily="18" charset="0"/>
            </a:endParaRPr>
          </a:p>
          <a:p>
            <a:pPr eaLnBrk="1" hangingPunct="1">
              <a:lnSpc>
                <a:spcPct val="80000"/>
              </a:lnSpc>
            </a:pPr>
            <a:endParaRPr lang="en-US" altLang="zh-CN" sz="900" smtClean="0">
              <a:latin typeface="Times New Roman" panose="02020603050405020304" pitchFamily="18" charset="0"/>
            </a:endParaRPr>
          </a:p>
          <a:p>
            <a:pPr eaLnBrk="1" hangingPunct="1">
              <a:lnSpc>
                <a:spcPct val="80000"/>
              </a:lnSpc>
            </a:pPr>
            <a:endParaRPr lang="en-US" altLang="zh-CN" sz="9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539750" y="1412875"/>
            <a:ext cx="8229600" cy="3906838"/>
          </a:xfrm>
        </p:spPr>
        <p:txBody>
          <a:bodyPr/>
          <a:lstStyle/>
          <a:p>
            <a:pPr marL="609600" indent="-609600" eaLnBrk="1" hangingPunct="1"/>
            <a:r>
              <a:rPr lang="en-US" altLang="zh-CN" sz="1800" b="1" smtClean="0">
                <a:latin typeface="Times New Roman" panose="02020603050405020304" pitchFamily="18" charset="0"/>
              </a:rPr>
              <a:t>Harnessing of social remittances and gender dynamics of collective action</a:t>
            </a:r>
            <a:r>
              <a:rPr lang="en-US" altLang="zh-CN" sz="1800" smtClean="0">
                <a:latin typeface="Times New Roman" panose="02020603050405020304" pitchFamily="18" charset="0"/>
              </a:rPr>
              <a:t> </a:t>
            </a:r>
          </a:p>
          <a:p>
            <a:pPr marL="990600" lvl="1" indent="-646113" eaLnBrk="1" hangingPunct="1"/>
            <a:r>
              <a:rPr lang="en-US" altLang="zh-CN" sz="1800" smtClean="0">
                <a:latin typeface="Times New Roman" panose="02020603050405020304" pitchFamily="18" charset="0"/>
              </a:rPr>
              <a:t>Harnessing of social remittances: taken place within the context of socially-embedded and resilient gender and social hierarchies and in-placed practices </a:t>
            </a:r>
          </a:p>
          <a:p>
            <a:pPr marL="990600" lvl="1" indent="-646113" eaLnBrk="1" hangingPunct="1"/>
            <a:r>
              <a:rPr lang="en-US" altLang="zh-CN" sz="1800" smtClean="0">
                <a:latin typeface="Times New Roman" panose="02020603050405020304" pitchFamily="18" charset="0"/>
              </a:rPr>
              <a:t>Gender dynamics of collective action and village leadership: still patriarchy oriented and intricately woven with local kinship ties </a:t>
            </a:r>
          </a:p>
          <a:p>
            <a:pPr marL="990600" lvl="1" indent="-646113" eaLnBrk="1" hangingPunct="1"/>
            <a:endParaRPr lang="en-US" altLang="zh-CN" sz="1800" smtClean="0">
              <a:latin typeface="Times New Roman" panose="02020603050405020304" pitchFamily="18" charset="0"/>
            </a:endParaRPr>
          </a:p>
          <a:p>
            <a:pPr marL="990600" lvl="1" indent="-646113" eaLnBrk="1" hangingPunct="1"/>
            <a:endParaRPr lang="en-US" altLang="zh-CN" sz="1800" smtClean="0">
              <a:latin typeface="Times New Roman" panose="02020603050405020304" pitchFamily="18" charset="0"/>
            </a:endParaRPr>
          </a:p>
          <a:p>
            <a:pPr marL="609600" indent="-609600" eaLnBrk="1" hangingPunct="1"/>
            <a:r>
              <a:rPr lang="en-US" altLang="zh-CN" sz="1800" b="1" smtClean="0">
                <a:latin typeface="Times New Roman" panose="02020603050405020304" pitchFamily="18" charset="0"/>
              </a:rPr>
              <a:t>Effects of social remittances on local social and gender hierarchies</a:t>
            </a:r>
          </a:p>
          <a:p>
            <a:pPr marL="990600" lvl="1" indent="-646113" eaLnBrk="1" hangingPunct="1"/>
            <a:r>
              <a:rPr lang="en-US" altLang="zh-CN" sz="1800" smtClean="0">
                <a:latin typeface="Times New Roman" panose="02020603050405020304" pitchFamily="18" charset="0"/>
              </a:rPr>
              <a:t>Judging from the gendered power relationship among the villagers, the social remittances, employed within the context of the re-emerging kinship system, served to further entrench local social and gender hierarchies </a:t>
            </a:r>
          </a:p>
          <a:p>
            <a:pPr marL="609600" indent="-609600" eaLnBrk="1" hangingPunct="1"/>
            <a:endParaRPr lang="en-US" altLang="zh-CN" sz="1800" smtClean="0">
              <a:latin typeface="Times New Roman" panose="02020603050405020304" pitchFamily="18" charset="0"/>
            </a:endParaRPr>
          </a:p>
          <a:p>
            <a:pPr marL="990600" lvl="1" indent="-646113" eaLnBrk="1" hangingPunct="1"/>
            <a:endParaRPr lang="en-US" altLang="zh-CN" sz="17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8313" y="981075"/>
            <a:ext cx="8229600" cy="595313"/>
          </a:xfrm>
        </p:spPr>
        <p:txBody>
          <a:bodyPr/>
          <a:lstStyle/>
          <a:p>
            <a:pPr eaLnBrk="1" hangingPunct="1"/>
            <a:r>
              <a:rPr lang="en-US" altLang="zh-CN" sz="3200" b="1" smtClean="0">
                <a:latin typeface="Times New Roman" panose="02020603050405020304" pitchFamily="18" charset="0"/>
              </a:rPr>
              <a:t>11. CONCLUSIONS</a:t>
            </a:r>
          </a:p>
        </p:txBody>
      </p:sp>
      <p:sp>
        <p:nvSpPr>
          <p:cNvPr id="21507" name="Rectangle 3"/>
          <p:cNvSpPr>
            <a:spLocks noGrp="1" noChangeArrowheads="1"/>
          </p:cNvSpPr>
          <p:nvPr>
            <p:ph type="body" idx="1"/>
          </p:nvPr>
        </p:nvSpPr>
        <p:spPr>
          <a:xfrm>
            <a:off x="468313" y="1778000"/>
            <a:ext cx="7991475" cy="3692525"/>
          </a:xfrm>
        </p:spPr>
        <p:txBody>
          <a:bodyPr/>
          <a:lstStyle/>
          <a:p>
            <a:pPr eaLnBrk="1" hangingPunct="1"/>
            <a:r>
              <a:rPr lang="en-US" altLang="zh-CN" sz="1800" b="1" smtClean="0">
                <a:latin typeface="Times New Roman" panose="02020603050405020304" pitchFamily="18" charset="0"/>
              </a:rPr>
              <a:t>Migration and Gender</a:t>
            </a:r>
          </a:p>
          <a:p>
            <a:pPr eaLnBrk="1" hangingPunct="1"/>
            <a:endParaRPr lang="en-US" altLang="zh-CN" sz="1800" b="1" smtClean="0">
              <a:latin typeface="Times New Roman" panose="02020603050405020304" pitchFamily="18" charset="0"/>
            </a:endParaRPr>
          </a:p>
          <a:p>
            <a:pPr lvl="1" algn="just" eaLnBrk="1" hangingPunct="1">
              <a:buFont typeface="Wingdings" panose="05000000000000000000" pitchFamily="2" charset="2"/>
              <a:buNone/>
            </a:pPr>
            <a:r>
              <a:rPr lang="en-US" altLang="zh-CN" sz="1800" smtClean="0">
                <a:latin typeface="Times New Roman" panose="02020603050405020304" pitchFamily="18" charset="0"/>
              </a:rPr>
              <a:t>      There is a dearth of studies focusing on return migration, especially the female return migration for the sake of its mixed and contradictory process. Female return migrants might be able to economically gain and benefit from their status as out-migrants, but the role that they play as well as their involvement in village political life had to be mediated by relations of power in their households and their natal communities. </a:t>
            </a:r>
          </a:p>
          <a:p>
            <a:pPr lvl="1" eaLnBrk="1" hangingPunct="1">
              <a:buFont typeface="Wingdings" panose="05000000000000000000" pitchFamily="2" charset="2"/>
              <a:buNone/>
            </a:pPr>
            <a:endParaRPr lang="en-US" altLang="zh-CN" sz="18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88" y="1428750"/>
            <a:ext cx="4983162"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5"/>
          <p:cNvSpPr>
            <a:spLocks noGrp="1" noChangeArrowheads="1"/>
          </p:cNvSpPr>
          <p:nvPr>
            <p:ph type="title"/>
          </p:nvPr>
        </p:nvSpPr>
        <p:spPr>
          <a:xfrm>
            <a:off x="755650" y="476250"/>
            <a:ext cx="7473950" cy="649288"/>
          </a:xfrm>
        </p:spPr>
        <p:txBody>
          <a:bodyPr/>
          <a:lstStyle/>
          <a:p>
            <a:pPr algn="ctr" eaLnBrk="1" hangingPunct="1"/>
            <a:r>
              <a:rPr lang="en-US" altLang="zh-CN" sz="3200" b="1" smtClean="0">
                <a:latin typeface="Times New Roman" panose="02020603050405020304" pitchFamily="18" charset="0"/>
              </a:rPr>
              <a:t>1.  Background</a:t>
            </a:r>
          </a:p>
        </p:txBody>
      </p:sp>
      <p:sp>
        <p:nvSpPr>
          <p:cNvPr id="4100" name="TextBox 4"/>
          <p:cNvSpPr txBox="1">
            <a:spLocks noChangeArrowheads="1"/>
          </p:cNvSpPr>
          <p:nvPr/>
        </p:nvSpPr>
        <p:spPr bwMode="auto">
          <a:xfrm>
            <a:off x="5572125" y="1928813"/>
            <a:ext cx="3286125"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Char char="•"/>
            </a:pPr>
            <a:r>
              <a:rPr lang="en-US" altLang="zh-CN">
                <a:latin typeface="Times New Roman" panose="02020603050405020304" pitchFamily="18" charset="0"/>
                <a:cs typeface="Times New Roman" panose="02020603050405020304" pitchFamily="18" charset="0"/>
              </a:rPr>
              <a:t>Litao village, Xintun Township</a:t>
            </a:r>
          </a:p>
          <a:p>
            <a:pPr eaLnBrk="1" hangingPunct="1"/>
            <a:r>
              <a:rPr lang="en-US" altLang="zh-CN">
                <a:latin typeface="Times New Roman" panose="02020603050405020304" pitchFamily="18" charset="0"/>
                <a:cs typeface="Times New Roman" panose="02020603050405020304" pitchFamily="18" charset="0"/>
              </a:rPr>
              <a:t>In Wangmo County, Southwest Buyi and Miao Autonomous Prefecture in Guizhou Province</a:t>
            </a:r>
          </a:p>
          <a:p>
            <a:pPr eaLnBrk="1" hangingPunct="1">
              <a:buFont typeface="Arial" panose="020B0604020202020204" pitchFamily="34" charset="0"/>
              <a:buChar char="•"/>
            </a:pPr>
            <a:endParaRPr lang="en-US" altLang="zh-CN">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Char char="•"/>
            </a:pPr>
            <a:r>
              <a:rPr lang="en-US" altLang="zh-CN">
                <a:latin typeface="Times New Roman" panose="02020603050405020304" pitchFamily="18" charset="0"/>
                <a:cs typeface="Times New Roman" panose="02020603050405020304" pitchFamily="18" charset="0"/>
              </a:rPr>
              <a:t> 146 households, 688 population, 5 villager groups and 9 clans</a:t>
            </a:r>
          </a:p>
          <a:p>
            <a:pPr eaLnBrk="1" hangingPunct="1">
              <a:buFont typeface="Arial" panose="020B0604020202020204" pitchFamily="34" charset="0"/>
              <a:buChar char="•"/>
            </a:pPr>
            <a:endParaRPr lang="en-US" altLang="zh-CN">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Char char="•"/>
            </a:pPr>
            <a:r>
              <a:rPr lang="en-US" altLang="zh-CN">
                <a:latin typeface="Times New Roman" panose="02020603050405020304" pitchFamily="18" charset="0"/>
                <a:cs typeface="Times New Roman" panose="02020603050405020304" pitchFamily="18" charset="0"/>
              </a:rPr>
              <a:t>124 out-migrants (81 male and 43 female), 49 migration returnees (30 males and 19 females) (2007 data)</a:t>
            </a:r>
            <a:endParaRPr lang="zh-CN" altLang="en-US">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468313" y="836613"/>
            <a:ext cx="8064500" cy="5113337"/>
          </a:xfrm>
        </p:spPr>
        <p:txBody>
          <a:bodyPr/>
          <a:lstStyle/>
          <a:p>
            <a:pPr eaLnBrk="1" hangingPunct="1">
              <a:lnSpc>
                <a:spcPct val="90000"/>
              </a:lnSpc>
            </a:pPr>
            <a:r>
              <a:rPr lang="en-US" altLang="zh-CN" sz="2400" b="1" smtClean="0">
                <a:latin typeface="Times New Roman" panose="02020603050405020304" pitchFamily="18" charset="0"/>
              </a:rPr>
              <a:t>Gender and Natural Resource Management</a:t>
            </a:r>
          </a:p>
          <a:p>
            <a:pPr eaLnBrk="1" hangingPunct="1">
              <a:lnSpc>
                <a:spcPct val="90000"/>
              </a:lnSpc>
            </a:pPr>
            <a:endParaRPr lang="en-US" altLang="zh-CN" sz="2400" b="1" smtClean="0">
              <a:latin typeface="Times New Roman" panose="02020603050405020304" pitchFamily="18" charset="0"/>
            </a:endParaRPr>
          </a:p>
          <a:p>
            <a:pPr lvl="1" eaLnBrk="1" hangingPunct="1">
              <a:lnSpc>
                <a:spcPct val="90000"/>
              </a:lnSpc>
            </a:pPr>
            <a:r>
              <a:rPr lang="en-US" altLang="zh-CN" sz="2200" b="1" smtClean="0">
                <a:latin typeface="Times New Roman" panose="02020603050405020304" pitchFamily="18" charset="0"/>
              </a:rPr>
              <a:t>Gender issues in natural resource management should be examined in  a translocal setting and embedded within the processes and practices at  a wider macro-economic level.</a:t>
            </a:r>
            <a:r>
              <a:rPr lang="en-US" altLang="zh-CN" sz="2200" smtClean="0">
                <a:latin typeface="Times New Roman" panose="02020603050405020304" pitchFamily="18" charset="0"/>
              </a:rPr>
              <a:t> </a:t>
            </a:r>
          </a:p>
          <a:p>
            <a:pPr lvl="1" eaLnBrk="1" hangingPunct="1">
              <a:lnSpc>
                <a:spcPct val="90000"/>
              </a:lnSpc>
            </a:pPr>
            <a:r>
              <a:rPr lang="en-US" altLang="zh-CN" sz="2200" b="1" smtClean="0">
                <a:latin typeface="Times New Roman" panose="02020603050405020304" pitchFamily="18" charset="0"/>
              </a:rPr>
              <a:t>The local social institutions also played a significant role.</a:t>
            </a:r>
          </a:p>
          <a:p>
            <a:pPr lvl="1" eaLnBrk="1" hangingPunct="1">
              <a:lnSpc>
                <a:spcPct val="90000"/>
              </a:lnSpc>
            </a:pPr>
            <a:r>
              <a:rPr lang="en-US" altLang="zh-CN" sz="2200" b="1" smtClean="0">
                <a:latin typeface="Times New Roman" panose="02020603050405020304" pitchFamily="18" charset="0"/>
              </a:rPr>
              <a:t>It is also important to evaluate the impacts of a temporarily successful natural resource management regime on gendered power relations among resource users and their social hierarchies, which will determine the long-term sustainability of a project. </a:t>
            </a:r>
          </a:p>
          <a:p>
            <a:pPr lvl="1" eaLnBrk="1" hangingPunct="1">
              <a:lnSpc>
                <a:spcPct val="90000"/>
              </a:lnSpc>
            </a:pPr>
            <a:r>
              <a:rPr lang="en-US" altLang="zh-CN" sz="2200" b="1" smtClean="0">
                <a:latin typeface="Times New Roman" panose="02020603050405020304" pitchFamily="18" charset="0"/>
              </a:rPr>
              <a:t>An analysis of the effects of migration or people’s movement on environmental governance should also focus on its political dynamics, more specifically on the gender asymmetries of power.</a:t>
            </a:r>
            <a:r>
              <a:rPr lang="en-US" altLang="zh-CN" sz="2800" smtClean="0">
                <a:latin typeface="Times New Roman" panose="02020603050405020304" pitchFamily="18" charset="0"/>
              </a:rPr>
              <a:t> </a:t>
            </a:r>
          </a:p>
          <a:p>
            <a:pPr eaLnBrk="1" hangingPunct="1">
              <a:lnSpc>
                <a:spcPct val="90000"/>
              </a:lnSpc>
            </a:pPr>
            <a:endParaRPr lang="en-US" altLang="zh-CN" sz="39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395288" y="1773238"/>
            <a:ext cx="8229600" cy="3887787"/>
          </a:xfrm>
        </p:spPr>
        <p:txBody>
          <a:bodyPr/>
          <a:lstStyle/>
          <a:p>
            <a:pPr eaLnBrk="1" hangingPunct="1"/>
            <a:r>
              <a:rPr lang="en-US" altLang="zh-CN" sz="1700" b="1" smtClean="0">
                <a:latin typeface="Times New Roman" panose="02020603050405020304" pitchFamily="18" charset="0"/>
              </a:rPr>
              <a:t>Redefining Social Remittance as a Process in Gender and Migration Studies</a:t>
            </a:r>
          </a:p>
          <a:p>
            <a:pPr eaLnBrk="1" hangingPunct="1"/>
            <a:endParaRPr lang="en-US" altLang="zh-CN" sz="1700" b="1" smtClean="0">
              <a:latin typeface="Times New Roman" panose="02020603050405020304" pitchFamily="18" charset="0"/>
            </a:endParaRPr>
          </a:p>
          <a:p>
            <a:pPr lvl="1" eaLnBrk="1" hangingPunct="1"/>
            <a:r>
              <a:rPr lang="en-US" altLang="zh-CN" sz="1700" smtClean="0">
                <a:latin typeface="Times New Roman" panose="02020603050405020304" pitchFamily="18" charset="0"/>
              </a:rPr>
              <a:t>Social remittance was not only a social concept that was instrumentally employed to statically examine how the social flow of migration was affecting the sending community. </a:t>
            </a:r>
          </a:p>
          <a:p>
            <a:pPr lvl="1" eaLnBrk="1" hangingPunct="1"/>
            <a:r>
              <a:rPr lang="en-US" altLang="zh-CN" sz="1700" smtClean="0">
                <a:latin typeface="Times New Roman" panose="02020603050405020304" pitchFamily="18" charset="0"/>
              </a:rPr>
              <a:t>Instead,  social remittance is a process that was socially embedded in social difference and power relations. Being a process, there is room not only for holding the integrated evaluation of the dynamic impacts of social remittance on sending communities but also for modification and variation by the individual who serves as the agent of social change and for institutionalized change. Gender, being also viewed as a process, therefore obtains more drivers and grounds in deploying the migration research.</a:t>
            </a:r>
            <a:r>
              <a:rPr lang="en-US" altLang="zh-CN" sz="2000" smtClean="0">
                <a:latin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468313" y="1609725"/>
            <a:ext cx="7991475" cy="4033838"/>
          </a:xfrm>
        </p:spPr>
        <p:txBody>
          <a:bodyPr/>
          <a:lstStyle/>
          <a:p>
            <a:pPr eaLnBrk="1" hangingPunct="1"/>
            <a:r>
              <a:rPr lang="en-US" altLang="zh-CN" sz="1800" b="1" smtClean="0">
                <a:latin typeface="Times New Roman" panose="02020603050405020304" pitchFamily="18" charset="0"/>
              </a:rPr>
              <a:t>Capital, Politics, Society and Gender</a:t>
            </a:r>
          </a:p>
          <a:p>
            <a:pPr eaLnBrk="1" hangingPunct="1"/>
            <a:endParaRPr lang="en-US" altLang="zh-CN" sz="1800" b="1" smtClean="0">
              <a:latin typeface="Times New Roman" panose="02020603050405020304" pitchFamily="18" charset="0"/>
            </a:endParaRPr>
          </a:p>
          <a:p>
            <a:pPr lvl="1" eaLnBrk="1" hangingPunct="1"/>
            <a:r>
              <a:rPr lang="en-US" altLang="zh-CN" sz="1800" smtClean="0">
                <a:latin typeface="Times New Roman" panose="02020603050405020304" pitchFamily="18" charset="0"/>
              </a:rPr>
              <a:t>The nature of neo-liberal  economy has worked to intensify and underscore the gendered social differentiation.</a:t>
            </a:r>
            <a:endParaRPr lang="en-US" altLang="zh-CN" sz="1800" b="1" smtClean="0">
              <a:latin typeface="Times New Roman" panose="02020603050405020304" pitchFamily="18" charset="0"/>
            </a:endParaRPr>
          </a:p>
          <a:p>
            <a:pPr lvl="1" eaLnBrk="1" hangingPunct="1"/>
            <a:r>
              <a:rPr lang="en-US" altLang="zh-CN" sz="1800" smtClean="0">
                <a:latin typeface="Times New Roman" panose="02020603050405020304" pitchFamily="18" charset="0"/>
              </a:rPr>
              <a:t>Despite China’s economic growth and the adoption of a new political economy system, it could not be said that the plight of women were adequately addressed since these policies and agendas were development-oriented and were not designed primarily to improve the status of women in society. </a:t>
            </a:r>
          </a:p>
          <a:p>
            <a:pPr lvl="1" eaLnBrk="1" hangingPunct="1"/>
            <a:r>
              <a:rPr lang="en-US" altLang="zh-CN" sz="1800" smtClean="0">
                <a:latin typeface="Times New Roman" panose="02020603050405020304" pitchFamily="18" charset="0"/>
              </a:rPr>
              <a:t>In order to achieve a more gender equal development form the migration, in formulating migration and development policy, more gender egalitarian and gender democratic development policies should necessarily be considered and advocated by decision makers.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468313" y="2276475"/>
            <a:ext cx="8229600" cy="1252538"/>
          </a:xfrm>
        </p:spPr>
        <p:txBody>
          <a:bodyPr/>
          <a:lstStyle/>
          <a:p>
            <a:pPr algn="ctr" eaLnBrk="1" hangingPunct="1">
              <a:buFont typeface="Wingdings" panose="05000000000000000000" pitchFamily="2" charset="2"/>
              <a:buNone/>
            </a:pPr>
            <a:r>
              <a:rPr lang="en-US" altLang="zh-CN" sz="4400" b="1" smtClean="0">
                <a:latin typeface="Times New Roman" panose="02020603050405020304" pitchFamily="18" charset="0"/>
              </a:rPr>
              <a:t>Thanks!</a:t>
            </a:r>
            <a:r>
              <a:rPr lang="en-US" altLang="zh-CN" b="1" smtClean="0">
                <a:latin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p:nvPr>
        </p:nvSpPr>
        <p:spPr/>
        <p:txBody>
          <a:bodyPr/>
          <a:lstStyle/>
          <a:p>
            <a:endParaRPr lang="es-SV" altLang="es-US" smtClean="0"/>
          </a:p>
        </p:txBody>
      </p:sp>
      <p:sp>
        <p:nvSpPr>
          <p:cNvPr id="26627" name="2 Marcador de contenido"/>
          <p:cNvSpPr>
            <a:spLocks noGrp="1"/>
          </p:cNvSpPr>
          <p:nvPr>
            <p:ph idx="1"/>
          </p:nvPr>
        </p:nvSpPr>
        <p:spPr/>
        <p:txBody>
          <a:bodyPr/>
          <a:lstStyle/>
          <a:p>
            <a:endParaRPr lang="es-SV" altLang="es-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8313" y="620713"/>
            <a:ext cx="8229600" cy="1139825"/>
          </a:xfrm>
        </p:spPr>
        <p:txBody>
          <a:bodyPr/>
          <a:lstStyle/>
          <a:p>
            <a:pPr algn="ctr"/>
            <a:r>
              <a:rPr lang="en-US" altLang="zh-CN" sz="3200" b="1" smtClean="0">
                <a:latin typeface="Times New Roman" panose="02020603050405020304" pitchFamily="18" charset="0"/>
              </a:rPr>
              <a:t>2. Village Livelihoods</a:t>
            </a:r>
            <a:endParaRPr lang="zh-CN" altLang="en-US" sz="3200" b="1" smtClean="0">
              <a:latin typeface="Times New Roman" panose="02020603050405020304" pitchFamily="18" charset="0"/>
            </a:endParaRPr>
          </a:p>
        </p:txBody>
      </p:sp>
      <p:sp>
        <p:nvSpPr>
          <p:cNvPr id="5123" name="Rectangle 3"/>
          <p:cNvSpPr>
            <a:spLocks noGrp="1" noChangeArrowheads="1"/>
          </p:cNvSpPr>
          <p:nvPr>
            <p:ph type="body" idx="1"/>
          </p:nvPr>
        </p:nvSpPr>
        <p:spPr>
          <a:xfrm>
            <a:off x="457200" y="1600200"/>
            <a:ext cx="8229600" cy="3124200"/>
          </a:xfrm>
        </p:spPr>
        <p:txBody>
          <a:bodyPr/>
          <a:lstStyle/>
          <a:p>
            <a:pPr>
              <a:lnSpc>
                <a:spcPct val="80000"/>
              </a:lnSpc>
            </a:pPr>
            <a:r>
              <a:rPr lang="en-US" altLang="zh-CN" sz="2400" smtClean="0">
                <a:solidFill>
                  <a:schemeClr val="tx2"/>
                </a:solidFill>
                <a:latin typeface="Times New Roman" panose="02020603050405020304" pitchFamily="18" charset="0"/>
              </a:rPr>
              <a:t>Main financial income includes </a:t>
            </a:r>
          </a:p>
          <a:p>
            <a:pPr lvl="1">
              <a:lnSpc>
                <a:spcPct val="80000"/>
              </a:lnSpc>
            </a:pPr>
            <a:r>
              <a:rPr lang="en-US" altLang="zh-CN" sz="2000" smtClean="0">
                <a:solidFill>
                  <a:schemeClr val="tx2"/>
                </a:solidFill>
                <a:latin typeface="Times New Roman" panose="02020603050405020304" pitchFamily="18" charset="0"/>
              </a:rPr>
              <a:t>Revenues from agricultural production</a:t>
            </a:r>
          </a:p>
          <a:p>
            <a:pPr lvl="1">
              <a:lnSpc>
                <a:spcPct val="80000"/>
              </a:lnSpc>
            </a:pPr>
            <a:r>
              <a:rPr lang="en-US" altLang="zh-CN" sz="2000" smtClean="0">
                <a:solidFill>
                  <a:schemeClr val="tx2"/>
                </a:solidFill>
                <a:latin typeface="Times New Roman" panose="02020603050405020304" pitchFamily="18" charset="0"/>
              </a:rPr>
              <a:t>Migration</a:t>
            </a:r>
          </a:p>
          <a:p>
            <a:pPr lvl="1">
              <a:lnSpc>
                <a:spcPct val="80000"/>
              </a:lnSpc>
            </a:pPr>
            <a:r>
              <a:rPr lang="en-US" altLang="zh-CN" sz="2000" smtClean="0">
                <a:solidFill>
                  <a:schemeClr val="tx2"/>
                </a:solidFill>
                <a:latin typeface="Times New Roman" panose="02020603050405020304" pitchFamily="18" charset="0"/>
              </a:rPr>
              <a:t>Engagement in small business</a:t>
            </a:r>
          </a:p>
          <a:p>
            <a:pPr>
              <a:lnSpc>
                <a:spcPct val="80000"/>
              </a:lnSpc>
            </a:pPr>
            <a:r>
              <a:rPr lang="en-US" altLang="zh-CN" sz="2400" smtClean="0">
                <a:solidFill>
                  <a:schemeClr val="tx2"/>
                </a:solidFill>
                <a:latin typeface="Times New Roman" panose="02020603050405020304" pitchFamily="18" charset="0"/>
              </a:rPr>
              <a:t>Agriculture is still their main income source, consisting of incomes from pig raising and vegetable growing</a:t>
            </a:r>
          </a:p>
          <a:p>
            <a:pPr>
              <a:lnSpc>
                <a:spcPct val="80000"/>
              </a:lnSpc>
            </a:pPr>
            <a:r>
              <a:rPr lang="en-US" altLang="zh-CN" sz="2400" smtClean="0">
                <a:solidFill>
                  <a:schemeClr val="tx2"/>
                </a:solidFill>
                <a:latin typeface="Times New Roman" panose="02020603050405020304" pitchFamily="18" charset="0"/>
              </a:rPr>
              <a:t>Migration is another major income source</a:t>
            </a:r>
          </a:p>
          <a:p>
            <a:pPr>
              <a:lnSpc>
                <a:spcPct val="80000"/>
              </a:lnSpc>
            </a:pPr>
            <a:r>
              <a:rPr lang="en-US" altLang="zh-CN" sz="2400" smtClean="0">
                <a:solidFill>
                  <a:schemeClr val="tx2"/>
                </a:solidFill>
                <a:latin typeface="Times New Roman" panose="02020603050405020304" pitchFamily="18" charset="0"/>
              </a:rPr>
              <a:t>Karst landscape, mountainous areas</a:t>
            </a:r>
          </a:p>
          <a:p>
            <a:pPr>
              <a:lnSpc>
                <a:spcPct val="80000"/>
              </a:lnSpc>
            </a:pPr>
            <a:r>
              <a:rPr lang="en-US" altLang="zh-CN" sz="2400" smtClean="0">
                <a:solidFill>
                  <a:schemeClr val="tx2"/>
                </a:solidFill>
                <a:latin typeface="Times New Roman" panose="02020603050405020304" pitchFamily="18" charset="0"/>
              </a:rPr>
              <a:t>Lack of water for drinking and irrigation</a:t>
            </a:r>
          </a:p>
          <a:p>
            <a:pPr>
              <a:lnSpc>
                <a:spcPct val="80000"/>
              </a:lnSpc>
            </a:pPr>
            <a:endParaRPr lang="zh-CN" alt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23850" y="836613"/>
            <a:ext cx="8229600" cy="847725"/>
          </a:xfrm>
        </p:spPr>
        <p:txBody>
          <a:bodyPr/>
          <a:lstStyle/>
          <a:p>
            <a:pPr algn="ctr"/>
            <a:r>
              <a:rPr lang="en-US" altLang="zh-CN" sz="3200" b="1" smtClean="0">
                <a:latin typeface="Times New Roman" panose="02020603050405020304" pitchFamily="18" charset="0"/>
              </a:rPr>
              <a:t>3</a:t>
            </a:r>
            <a:r>
              <a:rPr lang="en-US" altLang="zh-CN" b="1" smtClean="0">
                <a:latin typeface="Times New Roman" panose="02020603050405020304" pitchFamily="18" charset="0"/>
              </a:rPr>
              <a:t>. </a:t>
            </a:r>
            <a:r>
              <a:rPr lang="en-US" altLang="zh-CN" sz="3200" b="1" smtClean="0">
                <a:latin typeface="Times New Roman" panose="02020603050405020304" pitchFamily="18" charset="0"/>
              </a:rPr>
              <a:t>Natural Resource Management</a:t>
            </a:r>
          </a:p>
        </p:txBody>
      </p:sp>
      <p:sp>
        <p:nvSpPr>
          <p:cNvPr id="6147" name="Rectangle 3"/>
          <p:cNvSpPr>
            <a:spLocks noGrp="1" noChangeArrowheads="1"/>
          </p:cNvSpPr>
          <p:nvPr>
            <p:ph type="body" idx="1"/>
          </p:nvPr>
        </p:nvSpPr>
        <p:spPr>
          <a:xfrm>
            <a:off x="468313" y="1989138"/>
            <a:ext cx="8229600" cy="1511300"/>
          </a:xfrm>
          <a:noFill/>
        </p:spPr>
        <p:txBody>
          <a:bodyPr/>
          <a:lstStyle/>
          <a:p>
            <a:r>
              <a:rPr lang="en-US" altLang="zh-CN" sz="2400" smtClean="0">
                <a:solidFill>
                  <a:schemeClr val="tx2"/>
                </a:solidFill>
                <a:latin typeface="Times New Roman" panose="02020603050405020304" pitchFamily="18" charset="0"/>
              </a:rPr>
              <a:t>Participatory water tanks building and water management, supported by NGO</a:t>
            </a:r>
          </a:p>
          <a:p>
            <a:pPr lvl="1"/>
            <a:r>
              <a:rPr lang="en-US" altLang="zh-CN" sz="2000" smtClean="0">
                <a:solidFill>
                  <a:schemeClr val="tx2"/>
                </a:solidFill>
                <a:latin typeface="Times New Roman" panose="02020603050405020304" pitchFamily="18" charset="0"/>
              </a:rPr>
              <a:t>Collectively built 9 water tanks by villagers from 2003 to 2007</a:t>
            </a:r>
          </a:p>
          <a:p>
            <a:pPr lvl="1"/>
            <a:r>
              <a:rPr lang="en-US" altLang="zh-CN" sz="2000" smtClean="0">
                <a:solidFill>
                  <a:schemeClr val="tx2"/>
                </a:solidFill>
                <a:latin typeface="Times New Roman" panose="02020603050405020304" pitchFamily="18" charset="0"/>
              </a:rPr>
              <a:t>Formulated water use system and water tanks management system</a:t>
            </a:r>
          </a:p>
          <a:p>
            <a:endParaRPr lang="en-US" altLang="zh-CN" sz="2400" smtClean="0">
              <a:solidFill>
                <a:schemeClr val="tx2"/>
              </a:solidFill>
              <a:latin typeface="Times New Roman" panose="02020603050405020304" pitchFamily="18" charset="0"/>
            </a:endParaRPr>
          </a:p>
          <a:p>
            <a:r>
              <a:rPr lang="en-US" altLang="zh-CN" sz="2400" smtClean="0">
                <a:solidFill>
                  <a:schemeClr val="tx2"/>
                </a:solidFill>
                <a:latin typeface="Times New Roman" panose="02020603050405020304" pitchFamily="18" charset="0"/>
              </a:rPr>
              <a:t>Villagers self-organized village road building</a:t>
            </a:r>
          </a:p>
          <a:p>
            <a:pPr lvl="1"/>
            <a:r>
              <a:rPr lang="en-US" altLang="zh-CN" sz="2000" smtClean="0">
                <a:solidFill>
                  <a:schemeClr val="tx2"/>
                </a:solidFill>
                <a:latin typeface="Times New Roman" panose="02020603050405020304" pitchFamily="18" charset="0"/>
              </a:rPr>
              <a:t>Village road</a:t>
            </a:r>
          </a:p>
          <a:p>
            <a:pPr lvl="1"/>
            <a:r>
              <a:rPr lang="en-US" altLang="zh-CN" sz="2000" smtClean="0">
                <a:solidFill>
                  <a:schemeClr val="tx2"/>
                </a:solidFill>
                <a:latin typeface="Times New Roman" panose="02020603050405020304" pitchFamily="18" charset="0"/>
              </a:rPr>
              <a:t>More than 7 km long</a:t>
            </a:r>
          </a:p>
          <a:p>
            <a:pPr lvl="1"/>
            <a:r>
              <a:rPr lang="en-US" altLang="zh-CN" sz="2000" smtClean="0">
                <a:solidFill>
                  <a:schemeClr val="tx2"/>
                </a:solidFill>
                <a:latin typeface="Times New Roman" panose="02020603050405020304" pitchFamily="18" charset="0"/>
              </a:rPr>
              <a:t>From 1995 to 1997</a:t>
            </a:r>
          </a:p>
          <a:p>
            <a:pPr lvl="1"/>
            <a:r>
              <a:rPr lang="en-US" altLang="zh-CN" sz="2000" smtClean="0">
                <a:solidFill>
                  <a:schemeClr val="tx2"/>
                </a:solidFill>
                <a:latin typeface="Times New Roman" panose="02020603050405020304" pitchFamily="18" charset="0"/>
              </a:rPr>
              <a:t>Around 23000 labor input</a:t>
            </a:r>
          </a:p>
          <a:p>
            <a:endParaRPr lang="en-US" altLang="zh-CN" sz="2400" smtClean="0">
              <a:solidFill>
                <a:schemeClr val="tx2"/>
              </a:solidFill>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r>
              <a:rPr lang="en-US" altLang="zh-CN" sz="3200" b="1" smtClean="0">
                <a:latin typeface="Times New Roman" panose="02020603050405020304" pitchFamily="18" charset="0"/>
              </a:rPr>
              <a:t>4. Village Migration</a:t>
            </a:r>
          </a:p>
        </p:txBody>
      </p:sp>
      <p:graphicFrame>
        <p:nvGraphicFramePr>
          <p:cNvPr id="35983" name="Group 143"/>
          <p:cNvGraphicFramePr>
            <a:graphicFrameLocks noGrp="1"/>
          </p:cNvGraphicFramePr>
          <p:nvPr/>
        </p:nvGraphicFramePr>
        <p:xfrm>
          <a:off x="250825" y="1268413"/>
          <a:ext cx="8640763" cy="4541837"/>
        </p:xfrm>
        <a:graphic>
          <a:graphicData uri="http://schemas.openxmlformats.org/drawingml/2006/table">
            <a:tbl>
              <a:tblPr/>
              <a:tblGrid>
                <a:gridCol w="1658938">
                  <a:extLst>
                    <a:ext uri="{9D8B030D-6E8A-4147-A177-3AD203B41FA5}">
                      <a16:colId xmlns:a16="http://schemas.microsoft.com/office/drawing/2014/main" val="20000"/>
                    </a:ext>
                  </a:extLst>
                </a:gridCol>
                <a:gridCol w="3643312">
                  <a:extLst>
                    <a:ext uri="{9D8B030D-6E8A-4147-A177-3AD203B41FA5}">
                      <a16:colId xmlns:a16="http://schemas.microsoft.com/office/drawing/2014/main" val="20001"/>
                    </a:ext>
                  </a:extLst>
                </a:gridCol>
                <a:gridCol w="3338513">
                  <a:extLst>
                    <a:ext uri="{9D8B030D-6E8A-4147-A177-3AD203B41FA5}">
                      <a16:colId xmlns:a16="http://schemas.microsoft.com/office/drawing/2014/main" val="20002"/>
                    </a:ext>
                  </a:extLst>
                </a:gridCol>
              </a:tblGrid>
              <a:tr h="335303">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zh-CN" altLang="en-US" sz="1600" b="0" i="0" u="none" strike="noStrike" cap="none" normalizeH="0" baseline="0" smtClean="0">
                        <a:ln>
                          <a:noFill/>
                        </a:ln>
                        <a:solidFill>
                          <a:schemeClr val="tx1"/>
                        </a:solidFill>
                        <a:effectLst/>
                        <a:latin typeface="Arial"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Older Migrant Generation</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Younger Migrant Generation</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3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Gender</a:t>
                      </a:r>
                      <a:endParaRPr kumimoji="0" lang="en-US" altLang="zh-CN" sz="1600" b="0" i="0" u="none" strike="noStrike" cap="none" normalizeH="0" baseline="0" smtClean="0">
                        <a:ln>
                          <a:noFill/>
                        </a:ln>
                        <a:solidFill>
                          <a:schemeClr val="tx1"/>
                        </a:solidFill>
                        <a:effectLst/>
                        <a:latin typeface="Arial"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Male</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Female and Male</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916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Starting Time</a:t>
                      </a:r>
                      <a:endParaRPr kumimoji="0" lang="en-US" altLang="zh-CN" sz="1600" b="0" i="0" u="none" strike="noStrike" cap="none" normalizeH="0" baseline="0" smtClean="0">
                        <a:ln>
                          <a:noFill/>
                        </a:ln>
                        <a:solidFill>
                          <a:schemeClr val="tx1"/>
                        </a:solidFill>
                        <a:effectLst/>
                        <a:latin typeface="Arial"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After the land reform (1982)</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Sporadic</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Road Building (1997)</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In large numbers</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6687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Period</a:t>
                      </a:r>
                      <a:endParaRPr kumimoji="0" lang="en-US" altLang="zh-CN" sz="1600" b="0" i="0" u="none" strike="noStrike" cap="none" normalizeH="0" baseline="0" smtClean="0">
                        <a:ln>
                          <a:noFill/>
                        </a:ln>
                        <a:solidFill>
                          <a:schemeClr val="tx1"/>
                        </a:solidFill>
                        <a:effectLst/>
                        <a:latin typeface="Arial"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At most two months</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seasonally </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do farming production</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long time (at lease half year)</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permanently  (not seasonally) </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Not necessary involvement in farming</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310731">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Personal or couple</a:t>
                      </a:r>
                      <a:endParaRPr kumimoji="0" lang="en-US" altLang="zh-CN" sz="1600" b="0" i="0" u="none" strike="noStrike" cap="none" normalizeH="0" baseline="0" smtClean="0">
                        <a:ln>
                          <a:noFill/>
                        </a:ln>
                        <a:solidFill>
                          <a:schemeClr val="tx1"/>
                        </a:solidFill>
                        <a:effectLst/>
                        <a:latin typeface="Arial"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Personal for both married and unmarried </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normally in couples. If married husband migrated first and then followed by wife, normally their children were left behind</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others as single</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916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Major Places</a:t>
                      </a:r>
                      <a:endParaRPr kumimoji="0" lang="en-US" altLang="zh-CN" sz="1600" b="0" i="0" u="none" strike="noStrike" cap="none" normalizeH="0" baseline="0" smtClean="0">
                        <a:ln>
                          <a:noFill/>
                        </a:ln>
                        <a:solidFill>
                          <a:schemeClr val="tx1"/>
                        </a:solidFill>
                        <a:effectLst/>
                        <a:latin typeface="Arial"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adjacent province</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surrounding villages</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Coastal cities</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0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Distances</a:t>
                      </a:r>
                      <a:endParaRPr kumimoji="0" lang="en-US" altLang="zh-CN" sz="1600" b="0" i="0" u="none" strike="noStrike" cap="none" normalizeH="0" baseline="0" smtClean="0">
                        <a:ln>
                          <a:noFill/>
                        </a:ln>
                        <a:solidFill>
                          <a:schemeClr val="tx1"/>
                        </a:solidFill>
                        <a:effectLst/>
                        <a:latin typeface="Arial"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Short way</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Long way</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0825" y="188913"/>
            <a:ext cx="8229600" cy="503237"/>
          </a:xfrm>
        </p:spPr>
        <p:txBody>
          <a:bodyPr/>
          <a:lstStyle/>
          <a:p>
            <a:r>
              <a:rPr lang="en-US" altLang="zh-CN" sz="2400" smtClean="0">
                <a:latin typeface="Times New Roman" panose="02020603050405020304" pitchFamily="18" charset="0"/>
              </a:rPr>
              <a:t>Continued</a:t>
            </a:r>
          </a:p>
        </p:txBody>
      </p:sp>
      <p:graphicFrame>
        <p:nvGraphicFramePr>
          <p:cNvPr id="37954" name="Group 66"/>
          <p:cNvGraphicFramePr>
            <a:graphicFrameLocks noGrp="1"/>
          </p:cNvGraphicFramePr>
          <p:nvPr/>
        </p:nvGraphicFramePr>
        <p:xfrm>
          <a:off x="250825" y="692150"/>
          <a:ext cx="8569325" cy="5883275"/>
        </p:xfrm>
        <a:graphic>
          <a:graphicData uri="http://schemas.openxmlformats.org/drawingml/2006/table">
            <a:tbl>
              <a:tblPr/>
              <a:tblGrid>
                <a:gridCol w="1328738">
                  <a:extLst>
                    <a:ext uri="{9D8B030D-6E8A-4147-A177-3AD203B41FA5}">
                      <a16:colId xmlns:a16="http://schemas.microsoft.com/office/drawing/2014/main" val="20000"/>
                    </a:ext>
                  </a:extLst>
                </a:gridCol>
                <a:gridCol w="3609975">
                  <a:extLst>
                    <a:ext uri="{9D8B030D-6E8A-4147-A177-3AD203B41FA5}">
                      <a16:colId xmlns:a16="http://schemas.microsoft.com/office/drawing/2014/main" val="20001"/>
                    </a:ext>
                  </a:extLst>
                </a:gridCol>
                <a:gridCol w="3630612">
                  <a:extLst>
                    <a:ext uri="{9D8B030D-6E8A-4147-A177-3AD203B41FA5}">
                      <a16:colId xmlns:a16="http://schemas.microsoft.com/office/drawing/2014/main" val="20002"/>
                    </a:ext>
                  </a:extLst>
                </a:gridCol>
              </a:tblGrid>
              <a:tr h="3261712">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Works</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majority in off- or on-farm activities</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growing sugar cane </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Selling China fir seedlings</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Planting grapes</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breeding nursery</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Logging timer</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Tree hewer</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Few in non-farm jobs</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As painter/carpenter</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Houses constructor</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Road / reservoir digger</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Majority in  factories as non-farm workers</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as shoes/clothes  making workers</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Constructors in power plant</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As workers in assembly of electrical outlets</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Few in on-and off-farm jobs</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As orchard manager on relative’s farmland</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Worker in pig feeding plant </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Few doing short  term jobs in surroundings</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As carpenter </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10781">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Where are </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they now</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majority stay in village for farming</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few does the short term jobs in surrounding places</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zh-CN" altLang="en-US"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majority is still out-migrating</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Few moved to county as permanent residents</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Few came back to village in farming or as seasonal migrants</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10781">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Status in </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village politics </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(in 2003)</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zh-CN" altLang="en-US"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 </a:t>
                      </a: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Constituting</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2 of 3 village committee members  </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3 of 5 villager group leaders </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6 of 8 village administrative group members of NGO project</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Constituting</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None of village committee members</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1 of villager group leaders</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altLang="zh-CN"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1 of village administrative group members of NGO project (female)</a:t>
                      </a:r>
                      <a:endParaRPr kumimoji="0" lang="en-US" altLang="zh-CN" sz="1600" b="0" i="0" u="none" strike="noStrike" cap="none" normalizeH="0" baseline="0" smtClean="0">
                        <a:ln>
                          <a:noFill/>
                        </a:ln>
                        <a:solidFill>
                          <a:schemeClr val="tx1"/>
                        </a:solidFill>
                        <a:effectLst/>
                        <a:latin typeface="Times New Roman" pitchFamily="18" charset="0"/>
                        <a:ea typeface="宋体" pitchFamily="2" charset="-122"/>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774700"/>
          </a:xfrm>
        </p:spPr>
        <p:txBody>
          <a:bodyPr/>
          <a:lstStyle/>
          <a:p>
            <a:r>
              <a:rPr lang="en-US" altLang="zh-CN" sz="3200" b="1" smtClean="0">
                <a:latin typeface="Times New Roman" panose="02020603050405020304" pitchFamily="18" charset="0"/>
              </a:rPr>
              <a:t>5. Economic and Institutional Dynamics</a:t>
            </a:r>
          </a:p>
        </p:txBody>
      </p:sp>
      <p:sp>
        <p:nvSpPr>
          <p:cNvPr id="9219" name="Rectangle 3"/>
          <p:cNvSpPr>
            <a:spLocks noGrp="1" noChangeArrowheads="1"/>
          </p:cNvSpPr>
          <p:nvPr>
            <p:ph type="body" idx="1"/>
          </p:nvPr>
        </p:nvSpPr>
        <p:spPr>
          <a:xfrm>
            <a:off x="468313" y="1268413"/>
            <a:ext cx="8229600" cy="5183187"/>
          </a:xfrm>
        </p:spPr>
        <p:txBody>
          <a:bodyPr/>
          <a:lstStyle/>
          <a:p>
            <a:pPr>
              <a:lnSpc>
                <a:spcPct val="90000"/>
              </a:lnSpc>
            </a:pPr>
            <a:r>
              <a:rPr lang="en-US" altLang="zh-CN" sz="2400" smtClean="0">
                <a:solidFill>
                  <a:schemeClr val="tx2"/>
                </a:solidFill>
                <a:latin typeface="Times New Roman" panose="02020603050405020304" pitchFamily="18" charset="0"/>
              </a:rPr>
              <a:t>Reform and Opening up to the World in 1978(from collectivization to de-collectivization)</a:t>
            </a:r>
          </a:p>
          <a:p>
            <a:pPr lvl="1">
              <a:lnSpc>
                <a:spcPct val="90000"/>
              </a:lnSpc>
            </a:pPr>
            <a:r>
              <a:rPr lang="en-US" altLang="zh-CN" sz="2400" smtClean="0">
                <a:solidFill>
                  <a:schemeClr val="tx2"/>
                </a:solidFill>
                <a:latin typeface="Times New Roman" panose="02020603050405020304" pitchFamily="18" charset="0"/>
              </a:rPr>
              <a:t>Land Reform and Household Contract Responsibility System(HCRS)</a:t>
            </a:r>
          </a:p>
          <a:p>
            <a:pPr lvl="1">
              <a:lnSpc>
                <a:spcPct val="90000"/>
              </a:lnSpc>
            </a:pPr>
            <a:r>
              <a:rPr lang="en-US" altLang="zh-CN" sz="2400" smtClean="0">
                <a:solidFill>
                  <a:schemeClr val="tx2"/>
                </a:solidFill>
                <a:latin typeface="Times New Roman" panose="02020603050405020304" pitchFamily="18" charset="0"/>
              </a:rPr>
              <a:t>Special Economic Zones (SEZs)and the Town and Village Enterprises(TVEs)</a:t>
            </a:r>
          </a:p>
          <a:p>
            <a:pPr lvl="1">
              <a:lnSpc>
                <a:spcPct val="90000"/>
              </a:lnSpc>
            </a:pPr>
            <a:r>
              <a:rPr lang="en-US" altLang="zh-CN" sz="2400" smtClean="0">
                <a:solidFill>
                  <a:schemeClr val="tx2"/>
                </a:solidFill>
                <a:latin typeface="Times New Roman" panose="02020603050405020304" pitchFamily="18" charset="0"/>
              </a:rPr>
              <a:t>More loosen Household Registry System (hukou system)</a:t>
            </a:r>
          </a:p>
          <a:p>
            <a:pPr>
              <a:lnSpc>
                <a:spcPct val="90000"/>
              </a:lnSpc>
            </a:pPr>
            <a:r>
              <a:rPr lang="en-US" altLang="zh-CN" sz="2400" smtClean="0">
                <a:solidFill>
                  <a:schemeClr val="tx2"/>
                </a:solidFill>
                <a:latin typeface="Times New Roman" panose="02020603050405020304" pitchFamily="18" charset="0"/>
              </a:rPr>
              <a:t>Easing up rural-urban migration</a:t>
            </a:r>
          </a:p>
          <a:p>
            <a:pPr>
              <a:lnSpc>
                <a:spcPct val="90000"/>
              </a:lnSpc>
            </a:pPr>
            <a:r>
              <a:rPr lang="en-US" altLang="zh-CN" sz="2400" smtClean="0">
                <a:solidFill>
                  <a:schemeClr val="tx2"/>
                </a:solidFill>
                <a:latin typeface="Times New Roman" panose="02020603050405020304" pitchFamily="18" charset="0"/>
              </a:rPr>
              <a:t>Marked by circularity</a:t>
            </a:r>
          </a:p>
          <a:p>
            <a:pPr>
              <a:lnSpc>
                <a:spcPct val="90000"/>
              </a:lnSpc>
            </a:pPr>
            <a:r>
              <a:rPr lang="en-US" altLang="zh-CN" sz="2400" smtClean="0">
                <a:solidFill>
                  <a:schemeClr val="tx2"/>
                </a:solidFill>
                <a:latin typeface="Times New Roman" panose="02020603050405020304" pitchFamily="18" charset="0"/>
              </a:rPr>
              <a:t>hukou system:  reasonbehind circular migration</a:t>
            </a:r>
          </a:p>
          <a:p>
            <a:pPr>
              <a:lnSpc>
                <a:spcPct val="90000"/>
              </a:lnSpc>
            </a:pPr>
            <a:r>
              <a:rPr lang="en-US" altLang="zh-CN" sz="2400" smtClean="0">
                <a:solidFill>
                  <a:schemeClr val="tx2"/>
                </a:solidFill>
                <a:latin typeface="Times New Roman" panose="02020603050405020304" pitchFamily="18" charset="0"/>
              </a:rPr>
              <a:t>Gender under HCRS</a:t>
            </a:r>
          </a:p>
          <a:p>
            <a:pPr lvl="2">
              <a:lnSpc>
                <a:spcPct val="90000"/>
              </a:lnSpc>
            </a:pPr>
            <a:r>
              <a:rPr lang="en-US" altLang="zh-CN" sz="1800" smtClean="0">
                <a:solidFill>
                  <a:schemeClr val="tx2"/>
                </a:solidFill>
                <a:latin typeface="Times New Roman" panose="02020603050405020304" pitchFamily="18" charset="0"/>
              </a:rPr>
              <a:t>The women in China are as mobile as men (Fan Cindy, 2007).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686800" cy="1139825"/>
          </a:xfrm>
        </p:spPr>
        <p:txBody>
          <a:bodyPr/>
          <a:lstStyle/>
          <a:p>
            <a:r>
              <a:rPr lang="en-US" altLang="zh-CN" sz="3200" b="1" smtClean="0">
                <a:latin typeface="Times New Roman" panose="02020603050405020304" pitchFamily="18" charset="0"/>
              </a:rPr>
              <a:t>6. Resource Rights and Public Goods Provisions</a:t>
            </a:r>
            <a:br>
              <a:rPr lang="en-US" altLang="zh-CN" sz="3200" b="1" smtClean="0">
                <a:latin typeface="Times New Roman" panose="02020603050405020304" pitchFamily="18" charset="0"/>
              </a:rPr>
            </a:br>
            <a:endParaRPr lang="en-US" altLang="zh-CN" sz="3200" b="1" smtClean="0">
              <a:latin typeface="Times New Roman" panose="02020603050405020304" pitchFamily="18" charset="0"/>
            </a:endParaRPr>
          </a:p>
        </p:txBody>
      </p:sp>
      <p:sp>
        <p:nvSpPr>
          <p:cNvPr id="10243" name="Rectangle 3"/>
          <p:cNvSpPr>
            <a:spLocks noGrp="1" noChangeArrowheads="1"/>
          </p:cNvSpPr>
          <p:nvPr>
            <p:ph type="body" idx="1"/>
          </p:nvPr>
        </p:nvSpPr>
        <p:spPr>
          <a:xfrm>
            <a:off x="457200" y="1125538"/>
            <a:ext cx="8229600" cy="5005387"/>
          </a:xfrm>
        </p:spPr>
        <p:txBody>
          <a:bodyPr/>
          <a:lstStyle/>
          <a:p>
            <a:r>
              <a:rPr lang="en-US" altLang="zh-CN" sz="2600" smtClean="0">
                <a:latin typeface="Times New Roman" panose="02020603050405020304" pitchFamily="18" charset="0"/>
              </a:rPr>
              <a:t>User right is normally household-based.</a:t>
            </a:r>
          </a:p>
          <a:p>
            <a:r>
              <a:rPr lang="en-US" altLang="zh-CN" sz="2600" smtClean="0">
                <a:latin typeface="Times New Roman" panose="02020603050405020304" pitchFamily="18" charset="0"/>
              </a:rPr>
              <a:t>Households’ user right</a:t>
            </a:r>
          </a:p>
          <a:p>
            <a:pPr lvl="1"/>
            <a:r>
              <a:rPr lang="en-US" altLang="zh-CN" sz="2200" smtClean="0">
                <a:latin typeface="Times New Roman" panose="02020603050405020304" pitchFamily="18" charset="0"/>
              </a:rPr>
              <a:t>By investing cash, sharing materials and putting the labor forces</a:t>
            </a:r>
          </a:p>
          <a:p>
            <a:r>
              <a:rPr lang="en-US" altLang="zh-CN" sz="2600" smtClean="0">
                <a:latin typeface="Times New Roman" panose="02020603050405020304" pitchFamily="18" charset="0"/>
              </a:rPr>
              <a:t>Shifting public goods provision paradigm</a:t>
            </a:r>
          </a:p>
          <a:p>
            <a:pPr lvl="1"/>
            <a:r>
              <a:rPr lang="en-US" altLang="zh-CN" sz="2200" smtClean="0">
                <a:latin typeface="Times New Roman" panose="02020603050405020304" pitchFamily="18" charset="0"/>
              </a:rPr>
              <a:t>Collectivization period: provided by the state’s investment</a:t>
            </a:r>
          </a:p>
          <a:p>
            <a:pPr lvl="1"/>
            <a:r>
              <a:rPr lang="en-US" altLang="zh-CN" sz="2200" smtClean="0">
                <a:latin typeface="Times New Roman" panose="02020603050405020304" pitchFamily="18" charset="0"/>
              </a:rPr>
              <a:t>De-collectivization period: diversified with the farmers occupying the leading place, the government and rural collectives taking up the second place and the enterprises and non-profit organizations playing a useful complement role.</a:t>
            </a:r>
          </a:p>
          <a:p>
            <a:pPr lvl="1"/>
            <a:r>
              <a:rPr lang="en-US" altLang="zh-CN" sz="2200" smtClean="0">
                <a:latin typeface="Times New Roman" panose="02020603050405020304" pitchFamily="18" charset="0"/>
              </a:rPr>
              <a:t>E.g. villagers’ free labor input plus little financial support from the government is a new model in enhancing the village infrastructure.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333375"/>
            <a:ext cx="8229600" cy="795338"/>
          </a:xfrm>
        </p:spPr>
        <p:txBody>
          <a:bodyPr/>
          <a:lstStyle/>
          <a:p>
            <a:pPr eaLnBrk="1" hangingPunct="1"/>
            <a:r>
              <a:rPr lang="en-US" altLang="zh-CN" sz="3200" b="1" smtClean="0">
                <a:latin typeface="Times New Roman" panose="02020603050405020304" pitchFamily="18" charset="0"/>
              </a:rPr>
              <a:t>7. Research Objectives</a:t>
            </a:r>
          </a:p>
        </p:txBody>
      </p:sp>
      <p:sp>
        <p:nvSpPr>
          <p:cNvPr id="11267" name="Rectangle 3"/>
          <p:cNvSpPr>
            <a:spLocks noGrp="1" noChangeArrowheads="1"/>
          </p:cNvSpPr>
          <p:nvPr>
            <p:ph type="body" idx="1"/>
          </p:nvPr>
        </p:nvSpPr>
        <p:spPr>
          <a:xfrm>
            <a:off x="468313" y="1341438"/>
            <a:ext cx="8229600" cy="4391025"/>
          </a:xfrm>
        </p:spPr>
        <p:txBody>
          <a:bodyPr/>
          <a:lstStyle/>
          <a:p>
            <a:pPr eaLnBrk="1" hangingPunct="1">
              <a:lnSpc>
                <a:spcPct val="90000"/>
              </a:lnSpc>
            </a:pPr>
            <a:r>
              <a:rPr lang="en-US" altLang="zh-CN" sz="1800" b="1" smtClean="0">
                <a:solidFill>
                  <a:schemeClr val="tx2"/>
                </a:solidFill>
                <a:latin typeface="Times New Roman" panose="02020603050405020304" pitchFamily="18" charset="0"/>
              </a:rPr>
              <a:t>General Objective</a:t>
            </a:r>
            <a:r>
              <a:rPr lang="en-US" altLang="zh-CN" sz="1800" smtClean="0">
                <a:solidFill>
                  <a:schemeClr val="tx2"/>
                </a:solidFill>
                <a:latin typeface="Times New Roman" panose="02020603050405020304" pitchFamily="18" charset="0"/>
              </a:rPr>
              <a:t> </a:t>
            </a:r>
          </a:p>
          <a:p>
            <a:pPr lvl="1" eaLnBrk="1" hangingPunct="1">
              <a:lnSpc>
                <a:spcPct val="90000"/>
              </a:lnSpc>
            </a:pPr>
            <a:r>
              <a:rPr lang="en-US" altLang="zh-CN" sz="1800" smtClean="0">
                <a:solidFill>
                  <a:schemeClr val="tx2"/>
                </a:solidFill>
                <a:latin typeface="Times New Roman" panose="02020603050405020304" pitchFamily="18" charset="0"/>
              </a:rPr>
              <a:t>find out the impacts of social remittances from circular migration on collective action for water supply and road building from gender perspective</a:t>
            </a:r>
          </a:p>
          <a:p>
            <a:pPr lvl="1" eaLnBrk="1" hangingPunct="1">
              <a:lnSpc>
                <a:spcPct val="90000"/>
              </a:lnSpc>
            </a:pPr>
            <a:endParaRPr lang="en-US" altLang="zh-CN" sz="1800" smtClean="0">
              <a:solidFill>
                <a:schemeClr val="tx2"/>
              </a:solidFill>
              <a:latin typeface="Times New Roman" panose="02020603050405020304" pitchFamily="18" charset="0"/>
            </a:endParaRPr>
          </a:p>
          <a:p>
            <a:pPr lvl="1" eaLnBrk="1" hangingPunct="1">
              <a:lnSpc>
                <a:spcPct val="90000"/>
              </a:lnSpc>
            </a:pPr>
            <a:endParaRPr lang="en-US" altLang="zh-CN" sz="1800" smtClean="0">
              <a:solidFill>
                <a:schemeClr val="tx2"/>
              </a:solidFill>
              <a:latin typeface="Times New Roman" panose="02020603050405020304" pitchFamily="18" charset="0"/>
            </a:endParaRPr>
          </a:p>
          <a:p>
            <a:pPr eaLnBrk="1" hangingPunct="1">
              <a:lnSpc>
                <a:spcPct val="90000"/>
              </a:lnSpc>
            </a:pPr>
            <a:r>
              <a:rPr lang="en-US" altLang="zh-CN" sz="1800" b="1" smtClean="0">
                <a:solidFill>
                  <a:schemeClr val="tx2"/>
                </a:solidFill>
                <a:latin typeface="Times New Roman" panose="02020603050405020304" pitchFamily="18" charset="0"/>
              </a:rPr>
              <a:t>Specific Objectives</a:t>
            </a:r>
          </a:p>
          <a:p>
            <a:pPr lvl="1" eaLnBrk="1" hangingPunct="1">
              <a:lnSpc>
                <a:spcPct val="90000"/>
              </a:lnSpc>
            </a:pPr>
            <a:r>
              <a:rPr lang="en-US" altLang="zh-CN" sz="1800" smtClean="0">
                <a:solidFill>
                  <a:schemeClr val="tx2"/>
                </a:solidFill>
                <a:latin typeface="Times New Roman" panose="02020603050405020304" pitchFamily="18" charset="0"/>
              </a:rPr>
              <a:t>To find out gender-specific patterns of circular migration in the study site </a:t>
            </a:r>
          </a:p>
          <a:p>
            <a:pPr lvl="1" eaLnBrk="1" hangingPunct="1">
              <a:lnSpc>
                <a:spcPct val="90000"/>
              </a:lnSpc>
            </a:pPr>
            <a:r>
              <a:rPr lang="en-US" altLang="zh-CN" sz="1800" smtClean="0">
                <a:solidFill>
                  <a:schemeClr val="tx2"/>
                </a:solidFill>
                <a:latin typeface="Times New Roman" panose="02020603050405020304" pitchFamily="18" charset="0"/>
              </a:rPr>
              <a:t>To find out new knowledge, skills and values the return migrants have acquired from their travels and migration experiences </a:t>
            </a:r>
          </a:p>
          <a:p>
            <a:pPr lvl="1" eaLnBrk="1" hangingPunct="1">
              <a:lnSpc>
                <a:spcPct val="90000"/>
              </a:lnSpc>
            </a:pPr>
            <a:r>
              <a:rPr lang="en-US" altLang="zh-CN" sz="1800" smtClean="0">
                <a:solidFill>
                  <a:schemeClr val="tx2"/>
                </a:solidFill>
                <a:latin typeface="Times New Roman" panose="02020603050405020304" pitchFamily="18" charset="0"/>
              </a:rPr>
              <a:t>To explore the way the return migrants have harnessed their social remittances for collective action to improve livelihoods in their original village </a:t>
            </a:r>
          </a:p>
          <a:p>
            <a:pPr lvl="1" eaLnBrk="1" hangingPunct="1">
              <a:lnSpc>
                <a:spcPct val="90000"/>
              </a:lnSpc>
            </a:pPr>
            <a:r>
              <a:rPr lang="en-US" altLang="zh-CN" sz="1800" smtClean="0">
                <a:solidFill>
                  <a:schemeClr val="tx2"/>
                </a:solidFill>
                <a:latin typeface="Times New Roman" panose="02020603050405020304" pitchFamily="18" charset="0"/>
              </a:rPr>
              <a:t>To find out the gender dynamics of collective action and village leadership, as well as their effects on village’s social and gender hierarchies</a:t>
            </a:r>
          </a:p>
          <a:p>
            <a:pPr eaLnBrk="1" hangingPunct="1">
              <a:lnSpc>
                <a:spcPct val="90000"/>
              </a:lnSpc>
            </a:pPr>
            <a:endParaRPr lang="en-US" altLang="zh-CN" sz="18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496</TotalTime>
  <Words>2223</Words>
  <Application>Microsoft Office PowerPoint</Application>
  <PresentationFormat>Presentación en pantalla (4:3)</PresentationFormat>
  <Paragraphs>310</Paragraphs>
  <Slides>24</Slides>
  <Notes>24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24</vt:i4>
      </vt:variant>
    </vt:vector>
  </HeadingPairs>
  <TitlesOfParts>
    <vt:vector size="31" baseType="lpstr">
      <vt:lpstr>Arial</vt:lpstr>
      <vt:lpstr>宋体</vt:lpstr>
      <vt:lpstr>Garamond</vt:lpstr>
      <vt:lpstr>Wingdings</vt:lpstr>
      <vt:lpstr>Calibri</vt:lpstr>
      <vt:lpstr>Times New Roman</vt:lpstr>
      <vt:lpstr>Edge</vt:lpstr>
      <vt:lpstr>Return Migration, Social Remittances and Collective Action for Water Supply and Road Building: Gender Dynamics in a Chinese Village</vt:lpstr>
      <vt:lpstr>1.  Background</vt:lpstr>
      <vt:lpstr>2. Village Livelihoods</vt:lpstr>
      <vt:lpstr>3. Natural Resource Management</vt:lpstr>
      <vt:lpstr>4. Village Migration</vt:lpstr>
      <vt:lpstr>Continued</vt:lpstr>
      <vt:lpstr>5. Economic and Institutional Dynamics</vt:lpstr>
      <vt:lpstr>6. Resource Rights and Public Goods Provisions </vt:lpstr>
      <vt:lpstr>7. Research Objectives</vt:lpstr>
      <vt:lpstr>8.Conceptual Frameworks </vt:lpstr>
      <vt:lpstr>Presentación de PowerPoint</vt:lpstr>
      <vt:lpstr>Presentación de PowerPoint</vt:lpstr>
      <vt:lpstr>9. DATA AND METHODOLOGY  </vt:lpstr>
      <vt:lpstr>Presentación de PowerPoint</vt:lpstr>
      <vt:lpstr>Presentación de PowerPoint</vt:lpstr>
      <vt:lpstr>Presentación de PowerPoint</vt:lpstr>
      <vt:lpstr>10. MAIN FINDINGS</vt:lpstr>
      <vt:lpstr>Presentación de PowerPoint</vt:lpstr>
      <vt:lpstr>11. CONCLUSIONS</vt:lpstr>
      <vt:lpstr>Presentación de PowerPoint</vt:lpstr>
      <vt:lpstr>Presentación de PowerPoint</vt:lpstr>
      <vt:lpstr>Presentación de PowerPoint</vt:lpstr>
      <vt:lpstr>Presentación de PowerPoint</vt:lpstr>
      <vt:lpstr>Presentación de PowerPoint</vt:lpstr>
    </vt:vector>
  </TitlesOfParts>
  <Company>微软中国</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Jinghua Ge</dc:creator>
  <cp:lastModifiedBy>LGonzalez</cp:lastModifiedBy>
  <cp:revision>80</cp:revision>
  <dcterms:created xsi:type="dcterms:W3CDTF">2010-11-16T05:22:14Z</dcterms:created>
  <dcterms:modified xsi:type="dcterms:W3CDTF">2020-02-24T22:15:57Z</dcterms:modified>
</cp:coreProperties>
</file>