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theme+xml" PartName="/ppt/theme/theme3.xml"/>
  <Override ContentType="application/vnd.openxmlformats-officedocument.themeOverride+xml" PartName="/ppt/theme/themeOverride5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image/x-wmf" Extension="wmf"/>
  <Override ContentType="application/vnd.openxmlformats-officedocument.themeOverride+xml" PartName="/ppt/theme/themeOverride3.xml"/>
  <Default ContentType="application/vnd.ms-excel" Extension="xls"/>
  <Override ContentType="application/vnd.openxmlformats-officedocument.presentationml.notesSlide+xml" PartName="/ppt/notesSlides/notesSlide18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themeOverride+xml" PartName="/ppt/theme/themeOverride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5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7.xml"/>
  <Override ContentType="application/vnd.openxmlformats-officedocument.drawingml.chart+xml" PartName="/ppt/charts/chart3.xml"/>
  <Override ContentType="application/vnd.openxmlformats-officedocument.presentationml.notesSlide+xml" PartName="/ppt/notesSlides/notesSlide10.xml"/>
  <Override ContentType="application/vnd.openxmlformats-officedocument.drawingml.chart+xml" PartName="/ppt/charts/chart5.xml"/>
  <Override ContentType="application/vnd.openxmlformats-officedocument.presentationml.slide+xml" PartName="/ppt/slides/slide7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5.xml"/>
  <Override ContentType="application/vnd.openxmlformats-officedocument.drawingml.chart+xml" PartName="/ppt/charts/chart1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application/vnd.openxmlformats-officedocument.oleObject" Extension="bin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themeOverride+xml" PartName="/ppt/theme/themeOverride6.xml"/>
  <Override ContentType="application/vnd.openxmlformats-officedocument.presentationml.notesSlide+xml" PartName="/ppt/notesSlides/notesSlide19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Layout+xml" PartName="/ppt/slideLayouts/slideLayout3.xml"/>
  <Default ContentType="image/x-emf" Extension="emf"/>
  <Default ContentType="image/jpeg" Extension="jpeg"/>
  <Override ContentType="application/vnd.openxmlformats-officedocument.themeOverride+xml" PartName="/ppt/theme/themeOverride4.xml"/>
  <Override ContentType="application/vnd.openxmlformats-officedocument.presentationml.notesSlide+xml" PartName="/ppt/notesSlides/notesSlide17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themeOverride+xml" PartName="/ppt/theme/themeOverride2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slide+xml" PartName="/ppt/slides/slide20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2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presentationml.notesSlide+xml" PartName="/ppt/notesSlides/notesSlide8.xml"/>
  <Override ContentType="application/vnd.openxmlformats-officedocument.drawingml.chart+xml" PartName="/ppt/charts/chart6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drawingml.chart+xml" PartName="/ppt/charts/chart4.xml"/>
  <Override ContentType="application/vnd.openxmlformats-officedocument.presentationml.slide+xml" PartName="/ppt/slides/slide8.xml"/>
  <Override ContentType="application/vnd.openxmlformats-officedocument.presentationml.handoutMaster+xml" PartName="/ppt/handoutMasters/handoutMaster1.xml"/>
  <Override ContentType="application/vnd.openxmlformats-officedocument.presentationml.notesSlide+xml" PartName="/ppt/notesSlides/notesSlide4.xml"/>
  <Override ContentType="application/vnd.openxmlformats-officedocument.drawingml.chart+xml" PartName="/ppt/charts/chart2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03" r:id="rId2"/>
    <p:sldId id="414" r:id="rId3"/>
    <p:sldId id="429" r:id="rId4"/>
    <p:sldId id="430" r:id="rId5"/>
    <p:sldId id="431" r:id="rId6"/>
    <p:sldId id="432" r:id="rId7"/>
    <p:sldId id="468" r:id="rId8"/>
    <p:sldId id="445" r:id="rId9"/>
    <p:sldId id="459" r:id="rId10"/>
    <p:sldId id="446" r:id="rId11"/>
    <p:sldId id="472" r:id="rId12"/>
    <p:sldId id="466" r:id="rId13"/>
    <p:sldId id="433" r:id="rId14"/>
    <p:sldId id="470" r:id="rId15"/>
    <p:sldId id="467" r:id="rId16"/>
    <p:sldId id="434" r:id="rId17"/>
    <p:sldId id="471" r:id="rId18"/>
    <p:sldId id="450" r:id="rId19"/>
    <p:sldId id="478" r:id="rId20"/>
    <p:sldId id="473" r:id="rId21"/>
    <p:sldId id="481" r:id="rId22"/>
    <p:sldId id="474" r:id="rId23"/>
    <p:sldId id="476" r:id="rId24"/>
    <p:sldId id="482" r:id="rId25"/>
    <p:sldId id="483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6600"/>
    <a:srgbClr val="006600"/>
    <a:srgbClr val="009900"/>
    <a:srgbClr val="FF9933"/>
    <a:srgbClr val="2B8812"/>
    <a:srgbClr val="996600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4" autoAdjust="0"/>
    <p:restoredTop sz="94660"/>
  </p:normalViewPr>
  <p:slideViewPr>
    <p:cSldViewPr snapToGrid="0">
      <p:cViewPr>
        <p:scale>
          <a:sx n="70" d="100"/>
          <a:sy n="70" d="100"/>
        </p:scale>
        <p:origin x="-8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70" y="-9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KDocumentos\SusanKandel\PRISMA\2011\IDRC\taller%20de%20febrero\ES%20ppt\graphs%20LV%20Yu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KDocumentos\SusanKandel\PRISMA\2011\IDRC\taller%20de%20febrero\ES%20ppt\graphs%20LV%20Yu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Libro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KDocumentos\SusanKandel\PRISMA\2011\IDRC\taller%20de%20febrero\worksheet%20Las%20Vueltas%20Yucuaiquin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KDocumentos\SusanKandel\PRISMA\2011\IDRC\taller%20de%20febrero\worksheet%20Las%20Vueltas%20Yucuaiquin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KDocumentos\SusanKandel\PRISMA\2011\IDRC\taller%20de%20febrero\worksheet%20Las%20Vueltas%20Yucuaiquin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3333CC">
                <a:lumMod val="50000"/>
              </a:srgbClr>
            </a:solidFill>
          </c:spPr>
          <c:dLbls>
            <c:txPr>
              <a:bodyPr/>
              <a:lstStyle/>
              <a:p>
                <a:pPr>
                  <a:defRPr lang="es-SV" b="1">
                    <a:latin typeface="Arial Narrow" pitchFamily="34" charset="0"/>
                  </a:defRPr>
                </a:pPr>
                <a:endParaRPr lang="es-SV"/>
              </a:p>
            </c:txPr>
            <c:showVal val="1"/>
          </c:dLbls>
          <c:cat>
            <c:strRef>
              <c:f>Hoja1!$D$4:$D$8</c:f>
              <c:strCache>
                <c:ptCount val="5"/>
                <c:pt idx="0">
                  <c:v>Candelaria</c:v>
                </c:pt>
                <c:pt idx="1">
                  <c:v>Las Cruces</c:v>
                </c:pt>
                <c:pt idx="2">
                  <c:v>Las Cabañas y Las Hojas</c:v>
                </c:pt>
                <c:pt idx="3">
                  <c:v>Yucuaiquín Centro</c:v>
                </c:pt>
                <c:pt idx="4">
                  <c:v>La Cañada</c:v>
                </c:pt>
              </c:strCache>
            </c:strRef>
          </c:cat>
          <c:val>
            <c:numRef>
              <c:f>Hoja1!$E$4:$E$8</c:f>
              <c:numCache>
                <c:formatCode>0%</c:formatCode>
                <c:ptCount val="5"/>
                <c:pt idx="0">
                  <c:v>0.62100000000000077</c:v>
                </c:pt>
                <c:pt idx="1">
                  <c:v>0.55200000000000005</c:v>
                </c:pt>
                <c:pt idx="2">
                  <c:v>0.46400000000000002</c:v>
                </c:pt>
                <c:pt idx="3">
                  <c:v>0.44800000000000012</c:v>
                </c:pt>
                <c:pt idx="4">
                  <c:v>0.17200000000000001</c:v>
                </c:pt>
              </c:numCache>
            </c:numRef>
          </c:val>
        </c:ser>
        <c:gapWidth val="40"/>
        <c:overlap val="35"/>
        <c:axId val="30462336"/>
        <c:axId val="30463872"/>
      </c:barChart>
      <c:catAx>
        <c:axId val="304623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SV"/>
            </a:pPr>
            <a:endParaRPr lang="es-SV"/>
          </a:p>
        </c:txPr>
        <c:crossAx val="30463872"/>
        <c:crosses val="autoZero"/>
        <c:auto val="1"/>
        <c:lblAlgn val="ctr"/>
        <c:lblOffset val="100"/>
      </c:catAx>
      <c:valAx>
        <c:axId val="30463872"/>
        <c:scaling>
          <c:orientation val="minMax"/>
        </c:scaling>
        <c:delete val="1"/>
        <c:axPos val="l"/>
        <c:numFmt formatCode="0%" sourceLinked="1"/>
        <c:tickLblPos val="none"/>
        <c:crossAx val="30462336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34951881014849"/>
          <c:y val="5.1400554097404488E-2"/>
          <c:w val="0.7484282589676291"/>
          <c:h val="0.74172061825605284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lang="es-SV" b="1">
                    <a:latin typeface="Arial Narrow" pitchFamily="34" charset="0"/>
                  </a:defRPr>
                </a:pPr>
                <a:endParaRPr lang="es-SV"/>
              </a:p>
            </c:txPr>
            <c:showVal val="1"/>
          </c:dLbls>
          <c:cat>
            <c:strRef>
              <c:f>Hoja1!$B$4:$B$8</c:f>
              <c:strCache>
                <c:ptCount val="5"/>
                <c:pt idx="0">
                  <c:v>San José de La Montaña</c:v>
                </c:pt>
                <c:pt idx="1">
                  <c:v>La Ceiba</c:v>
                </c:pt>
                <c:pt idx="2">
                  <c:v>Los Naranjos</c:v>
                </c:pt>
                <c:pt idx="3">
                  <c:v>El Sicahuite</c:v>
                </c:pt>
                <c:pt idx="4">
                  <c:v>Las Vueltas Centro</c:v>
                </c:pt>
              </c:strCache>
            </c:strRef>
          </c:cat>
          <c:val>
            <c:numRef>
              <c:f>Hoja1!$C$4:$C$8</c:f>
              <c:numCache>
                <c:formatCode>0%</c:formatCode>
                <c:ptCount val="5"/>
                <c:pt idx="0">
                  <c:v>0.42800000000000032</c:v>
                </c:pt>
                <c:pt idx="1">
                  <c:v>0.34500000000000008</c:v>
                </c:pt>
                <c:pt idx="2">
                  <c:v>0.31300000000000039</c:v>
                </c:pt>
                <c:pt idx="3">
                  <c:v>0.29200000000000031</c:v>
                </c:pt>
                <c:pt idx="4">
                  <c:v>0.20500000000000004</c:v>
                </c:pt>
              </c:numCache>
            </c:numRef>
          </c:val>
        </c:ser>
        <c:gapWidth val="40"/>
        <c:overlap val="45"/>
        <c:axId val="64349312"/>
        <c:axId val="64350848"/>
      </c:barChart>
      <c:catAx>
        <c:axId val="643493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SV"/>
            </a:pPr>
            <a:endParaRPr lang="es-SV"/>
          </a:p>
        </c:txPr>
        <c:crossAx val="64350848"/>
        <c:crosses val="autoZero"/>
        <c:auto val="1"/>
        <c:lblAlgn val="ctr"/>
        <c:lblOffset val="100"/>
      </c:catAx>
      <c:valAx>
        <c:axId val="64350848"/>
        <c:scaling>
          <c:orientation val="minMax"/>
        </c:scaling>
        <c:delete val="1"/>
        <c:axPos val="l"/>
        <c:numFmt formatCode="0%" sourceLinked="1"/>
        <c:tickLblPos val="none"/>
        <c:crossAx val="64349312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Hoja1!$B$3</c:f>
              <c:strCache>
                <c:ptCount val="1"/>
                <c:pt idx="0">
                  <c:v>Agriculture (subsistence)</c:v>
                </c:pt>
              </c:strCache>
            </c:strRef>
          </c:tx>
          <c:spPr>
            <a:solidFill>
              <a:srgbClr val="2B8812"/>
            </a:solidFill>
          </c:spPr>
          <c:cat>
            <c:strRef>
              <c:f>Hoja1!$C$2:$D$2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Hoja1!$C$3:$D$3</c:f>
              <c:numCache>
                <c:formatCode>0%</c:formatCode>
                <c:ptCount val="2"/>
                <c:pt idx="0">
                  <c:v>0.69666666666666743</c:v>
                </c:pt>
                <c:pt idx="1">
                  <c:v>0.51166666666666649</c:v>
                </c:pt>
              </c:numCache>
            </c:numRef>
          </c:val>
        </c:ser>
        <c:ser>
          <c:idx val="1"/>
          <c:order val="1"/>
          <c:tx>
            <c:strRef>
              <c:f>Hoja1!$B$4</c:f>
              <c:strCache>
                <c:ptCount val="1"/>
                <c:pt idx="0">
                  <c:v>Agriculture (for sale)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Hoja1!$C$2:$D$2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Hoja1!$C$4:$D$4</c:f>
              <c:numCache>
                <c:formatCode>0%</c:formatCode>
                <c:ptCount val="2"/>
                <c:pt idx="0">
                  <c:v>1.1666666666666754E-2</c:v>
                </c:pt>
                <c:pt idx="1">
                  <c:v>0.10333333333333333</c:v>
                </c:pt>
              </c:numCache>
            </c:numRef>
          </c:val>
        </c:ser>
        <c:ser>
          <c:idx val="2"/>
          <c:order val="2"/>
          <c:tx>
            <c:strRef>
              <c:f>Hoja1!$B$5</c:f>
              <c:strCache>
                <c:ptCount val="1"/>
                <c:pt idx="0">
                  <c:v>Farmhand</c:v>
                </c:pt>
              </c:strCache>
            </c:strRef>
          </c:tx>
          <c:spPr>
            <a:solidFill>
              <a:srgbClr val="BF5A00"/>
            </a:solidFill>
          </c:spPr>
          <c:cat>
            <c:strRef>
              <c:f>Hoja1!$C$2:$D$2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Hoja1!$C$5:$D$5</c:f>
              <c:numCache>
                <c:formatCode>0%</c:formatCode>
                <c:ptCount val="2"/>
                <c:pt idx="0">
                  <c:v>1.0000000000000031E-2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Hoja1!$B$6</c:f>
              <c:strCache>
                <c:ptCount val="1"/>
                <c:pt idx="0">
                  <c:v>Cattleraiser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Hoja1!$C$2:$D$2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Hoja1!$C$6:$D$6</c:f>
              <c:numCache>
                <c:formatCode>0%</c:formatCode>
                <c:ptCount val="2"/>
                <c:pt idx="0">
                  <c:v>0</c:v>
                </c:pt>
                <c:pt idx="1">
                  <c:v>1.6666666666666767E-2</c:v>
                </c:pt>
              </c:numCache>
            </c:numRef>
          </c:val>
        </c:ser>
        <c:ser>
          <c:idx val="4"/>
          <c:order val="4"/>
          <c:tx>
            <c:strRef>
              <c:f>Hoja1!$B$7</c:f>
              <c:strCache>
                <c:ptCount val="1"/>
                <c:pt idx="0">
                  <c:v>Artisan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Hoja1!$C$2:$D$2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Hoja1!$C$7:$D$7</c:f>
              <c:numCache>
                <c:formatCode>0%</c:formatCode>
                <c:ptCount val="2"/>
                <c:pt idx="0">
                  <c:v>5.333333333333394E-2</c:v>
                </c:pt>
                <c:pt idx="1">
                  <c:v>4.5000000000000033E-2</c:v>
                </c:pt>
              </c:numCache>
            </c:numRef>
          </c:val>
        </c:ser>
        <c:ser>
          <c:idx val="5"/>
          <c:order val="5"/>
          <c:tx>
            <c:strRef>
              <c:f>Hoja1!$B$8</c:f>
              <c:strCache>
                <c:ptCount val="1"/>
                <c:pt idx="0">
                  <c:v>Employee</c:v>
                </c:pt>
              </c:strCache>
            </c:strRef>
          </c:tx>
          <c:cat>
            <c:strRef>
              <c:f>Hoja1!$C$2:$D$2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Hoja1!$C$8:$D$8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6"/>
          <c:order val="6"/>
          <c:tx>
            <c:strRef>
              <c:f>Hoja1!$B$9</c:f>
              <c:strCache>
                <c:ptCount val="1"/>
                <c:pt idx="0">
                  <c:v>Remittances</c:v>
                </c:pt>
              </c:strCache>
            </c:strRef>
          </c:tx>
          <c:spPr>
            <a:solidFill>
              <a:srgbClr val="3333CC">
                <a:lumMod val="50000"/>
              </a:srgbClr>
            </a:solidFill>
          </c:spPr>
          <c:cat>
            <c:strRef>
              <c:f>Hoja1!$C$2:$D$2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Hoja1!$C$9:$D$9</c:f>
              <c:numCache>
                <c:formatCode>0%</c:formatCode>
                <c:ptCount val="2"/>
                <c:pt idx="0">
                  <c:v>0</c:v>
                </c:pt>
                <c:pt idx="1">
                  <c:v>0.20666666666666664</c:v>
                </c:pt>
              </c:numCache>
            </c:numRef>
          </c:val>
        </c:ser>
        <c:ser>
          <c:idx val="7"/>
          <c:order val="7"/>
          <c:tx>
            <c:strRef>
              <c:f>Hoja1!$B$10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</c:spPr>
          <c:cat>
            <c:strRef>
              <c:f>Hoja1!$C$2:$D$2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Hoja1!$C$10:$D$10</c:f>
              <c:numCache>
                <c:formatCode>0%</c:formatCode>
                <c:ptCount val="2"/>
                <c:pt idx="0">
                  <c:v>0.19666666666666668</c:v>
                </c:pt>
                <c:pt idx="1">
                  <c:v>5.6666666666666726E-2</c:v>
                </c:pt>
              </c:numCache>
            </c:numRef>
          </c:val>
        </c:ser>
        <c:ser>
          <c:idx val="8"/>
          <c:order val="8"/>
          <c:tx>
            <c:strRef>
              <c:f>Hoja1!$B$11</c:f>
              <c:strCache>
                <c:ptCount val="1"/>
                <c:pt idx="0">
                  <c:v>No Response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</c:spPr>
          <c:cat>
            <c:strRef>
              <c:f>Hoja1!$C$2:$D$2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Hoja1!$C$11:$D$11</c:f>
              <c:numCache>
                <c:formatCode>0%</c:formatCode>
                <c:ptCount val="2"/>
                <c:pt idx="0">
                  <c:v>3.3333333333333402E-2</c:v>
                </c:pt>
                <c:pt idx="1">
                  <c:v>6.0000000000000137E-2</c:v>
                </c:pt>
              </c:numCache>
            </c:numRef>
          </c:val>
        </c:ser>
        <c:overlap val="100"/>
        <c:axId val="64355712"/>
        <c:axId val="59323520"/>
      </c:barChart>
      <c:catAx>
        <c:axId val="643557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SV">
                <a:latin typeface="+mj-lt"/>
              </a:defRPr>
            </a:pPr>
            <a:endParaRPr lang="es-SV"/>
          </a:p>
        </c:txPr>
        <c:crossAx val="59323520"/>
        <c:crosses val="autoZero"/>
        <c:auto val="1"/>
        <c:lblAlgn val="ctr"/>
        <c:lblOffset val="100"/>
      </c:catAx>
      <c:valAx>
        <c:axId val="59323520"/>
        <c:scaling>
          <c:orientation val="minMax"/>
        </c:scaling>
        <c:delete val="1"/>
        <c:axPos val="l"/>
        <c:numFmt formatCode="0%" sourceLinked="1"/>
        <c:tickLblPos val="none"/>
        <c:crossAx val="64355712"/>
        <c:crosses val="autoZero"/>
        <c:crossBetween val="between"/>
      </c:valAx>
      <c:spPr>
        <a:noFill/>
        <a:ln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8351924759405169"/>
          <c:y val="8.4739720034995664E-2"/>
          <c:w val="0.29981408573928719"/>
          <c:h val="0.91526027996500436"/>
        </c:manualLayout>
      </c:layout>
      <c:txPr>
        <a:bodyPr/>
        <a:lstStyle/>
        <a:p>
          <a:pPr>
            <a:defRPr lang="es-SV">
              <a:latin typeface="+mj-lt"/>
            </a:defRPr>
          </a:pPr>
          <a:endParaRPr lang="es-SV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Hoja1!$G$3</c:f>
              <c:strCache>
                <c:ptCount val="1"/>
                <c:pt idx="0">
                  <c:v>Agriculture (subsistence)</c:v>
                </c:pt>
              </c:strCache>
            </c:strRef>
          </c:tx>
          <c:spPr>
            <a:solidFill>
              <a:srgbClr val="2B8812"/>
            </a:solidFill>
            <a:ln>
              <a:noFill/>
            </a:ln>
          </c:spPr>
          <c:cat>
            <c:strRef>
              <c:f>Hoja1!$H$2:$I$2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Hoja1!$H$3:$I$3</c:f>
              <c:numCache>
                <c:formatCode>0%</c:formatCode>
                <c:ptCount val="2"/>
                <c:pt idx="0">
                  <c:v>0.4283333333333334</c:v>
                </c:pt>
                <c:pt idx="1">
                  <c:v>0.21500000000000041</c:v>
                </c:pt>
              </c:numCache>
            </c:numRef>
          </c:val>
        </c:ser>
        <c:ser>
          <c:idx val="1"/>
          <c:order val="1"/>
          <c:tx>
            <c:strRef>
              <c:f>Hoja1!$G$4</c:f>
              <c:strCache>
                <c:ptCount val="1"/>
                <c:pt idx="0">
                  <c:v>Agriculture (for sale)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Hoja1!$H$2:$I$2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Hoja1!$H$4:$I$4</c:f>
              <c:numCache>
                <c:formatCode>0%</c:formatCode>
                <c:ptCount val="2"/>
                <c:pt idx="0">
                  <c:v>1.8333333333333333E-2</c:v>
                </c:pt>
                <c:pt idx="1">
                  <c:v>3.6666666666666681E-2</c:v>
                </c:pt>
              </c:numCache>
            </c:numRef>
          </c:val>
        </c:ser>
        <c:ser>
          <c:idx val="2"/>
          <c:order val="2"/>
          <c:tx>
            <c:strRef>
              <c:f>Hoja1!$G$5</c:f>
              <c:strCache>
                <c:ptCount val="1"/>
                <c:pt idx="0">
                  <c:v>Farmhand</c:v>
                </c:pt>
              </c:strCache>
            </c:strRef>
          </c:tx>
          <c:spPr>
            <a:solidFill>
              <a:srgbClr val="BF5A00"/>
            </a:solidFill>
          </c:spPr>
          <c:cat>
            <c:strRef>
              <c:f>Hoja1!$H$2:$I$2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Hoja1!$H$5:$I$5</c:f>
              <c:numCache>
                <c:formatCode>0%</c:formatCode>
                <c:ptCount val="2"/>
                <c:pt idx="0">
                  <c:v>0.19333333333333341</c:v>
                </c:pt>
                <c:pt idx="1">
                  <c:v>7.1666666666666684E-2</c:v>
                </c:pt>
              </c:numCache>
            </c:numRef>
          </c:val>
        </c:ser>
        <c:ser>
          <c:idx val="3"/>
          <c:order val="3"/>
          <c:tx>
            <c:strRef>
              <c:f>Hoja1!$G$6</c:f>
              <c:strCache>
                <c:ptCount val="1"/>
                <c:pt idx="0">
                  <c:v>Cattleraiser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Hoja1!$H$2:$I$2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Hoja1!$H$6:$I$6</c:f>
              <c:numCache>
                <c:formatCode>0%</c:formatCode>
                <c:ptCount val="2"/>
                <c:pt idx="0">
                  <c:v>0</c:v>
                </c:pt>
                <c:pt idx="1">
                  <c:v>1.3333333333333341E-2</c:v>
                </c:pt>
              </c:numCache>
            </c:numRef>
          </c:val>
        </c:ser>
        <c:ser>
          <c:idx val="4"/>
          <c:order val="4"/>
          <c:tx>
            <c:strRef>
              <c:f>Hoja1!$G$7</c:f>
              <c:strCache>
                <c:ptCount val="1"/>
                <c:pt idx="0">
                  <c:v>Artisan</c:v>
                </c:pt>
              </c:strCache>
            </c:strRef>
          </c:tx>
          <c:cat>
            <c:strRef>
              <c:f>Hoja1!$H$2:$I$2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Hoja1!$H$7:$I$7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Hoja1!$G$8</c:f>
              <c:strCache>
                <c:ptCount val="1"/>
                <c:pt idx="0">
                  <c:v>Employee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Hoja1!$H$2:$I$2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Hoja1!$H$8:$I$8</c:f>
              <c:numCache>
                <c:formatCode>0%</c:formatCode>
                <c:ptCount val="2"/>
                <c:pt idx="0">
                  <c:v>0</c:v>
                </c:pt>
                <c:pt idx="1">
                  <c:v>1.3333333333333341E-2</c:v>
                </c:pt>
              </c:numCache>
            </c:numRef>
          </c:val>
        </c:ser>
        <c:ser>
          <c:idx val="6"/>
          <c:order val="6"/>
          <c:tx>
            <c:strRef>
              <c:f>Hoja1!$G$9</c:f>
              <c:strCache>
                <c:ptCount val="1"/>
                <c:pt idx="0">
                  <c:v>Remittances</c:v>
                </c:pt>
              </c:strCache>
            </c:strRef>
          </c:tx>
          <c:spPr>
            <a:solidFill>
              <a:srgbClr val="3333CC">
                <a:lumMod val="75000"/>
              </a:srgbClr>
            </a:solidFill>
          </c:spPr>
          <c:cat>
            <c:strRef>
              <c:f>Hoja1!$H$2:$I$2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Hoja1!$H$9:$I$9</c:f>
              <c:numCache>
                <c:formatCode>0%</c:formatCode>
                <c:ptCount val="2"/>
                <c:pt idx="0">
                  <c:v>0</c:v>
                </c:pt>
                <c:pt idx="1">
                  <c:v>0.54500000000000004</c:v>
                </c:pt>
              </c:numCache>
            </c:numRef>
          </c:val>
        </c:ser>
        <c:ser>
          <c:idx val="7"/>
          <c:order val="7"/>
          <c:tx>
            <c:strRef>
              <c:f>Hoja1!$G$10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Hoja1!$H$2:$I$2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Hoja1!$H$10:$I$10</c:f>
              <c:numCache>
                <c:formatCode>0%</c:formatCode>
                <c:ptCount val="2"/>
                <c:pt idx="0">
                  <c:v>0.35833333333333334</c:v>
                </c:pt>
                <c:pt idx="1">
                  <c:v>0.10833333333333336</c:v>
                </c:pt>
              </c:numCache>
            </c:numRef>
          </c:val>
        </c:ser>
        <c:ser>
          <c:idx val="8"/>
          <c:order val="8"/>
          <c:tx>
            <c:strRef>
              <c:f>Hoja1!$G$11</c:f>
              <c:strCache>
                <c:ptCount val="1"/>
                <c:pt idx="0">
                  <c:v>No Response</c:v>
                </c:pt>
              </c:strCache>
            </c:strRef>
          </c:tx>
          <c:cat>
            <c:strRef>
              <c:f>Hoja1!$H$2:$I$2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Hoja1!$H$11:$I$11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overlap val="100"/>
        <c:axId val="30936064"/>
        <c:axId val="30941952"/>
      </c:barChart>
      <c:catAx>
        <c:axId val="309360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SV">
                <a:latin typeface="+mj-lt"/>
              </a:defRPr>
            </a:pPr>
            <a:endParaRPr lang="es-SV"/>
          </a:p>
        </c:txPr>
        <c:crossAx val="30941952"/>
        <c:crosses val="autoZero"/>
        <c:auto val="1"/>
        <c:lblAlgn val="ctr"/>
        <c:lblOffset val="100"/>
      </c:catAx>
      <c:valAx>
        <c:axId val="30941952"/>
        <c:scaling>
          <c:orientation val="minMax"/>
        </c:scaling>
        <c:delete val="1"/>
        <c:axPos val="l"/>
        <c:numFmt formatCode="0%" sourceLinked="1"/>
        <c:tickLblPos val="none"/>
        <c:crossAx val="30936064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8351924759405069"/>
          <c:y val="0"/>
          <c:w val="0.29981408573928686"/>
          <c:h val="1"/>
        </c:manualLayout>
      </c:layout>
      <c:txPr>
        <a:bodyPr/>
        <a:lstStyle/>
        <a:p>
          <a:pPr>
            <a:defRPr lang="es-SV">
              <a:latin typeface="+mj-lt"/>
            </a:defRPr>
          </a:pPr>
          <a:endParaRPr lang="es-SV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Hoja1!$B$89</c:f>
              <c:strCache>
                <c:ptCount val="1"/>
                <c:pt idx="0">
                  <c:v>0-0.25 Mz</c:v>
                </c:pt>
              </c:strCache>
            </c:strRef>
          </c:tx>
          <c:spPr>
            <a:solidFill>
              <a:srgbClr val="009900"/>
            </a:solidFill>
          </c:spPr>
          <c:cat>
            <c:strRef>
              <c:f>Hoja1!$C$88:$D$88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Hoja1!$C$89:$D$89</c:f>
              <c:numCache>
                <c:formatCode>0%</c:formatCode>
                <c:ptCount val="2"/>
                <c:pt idx="0">
                  <c:v>0.49000000000000032</c:v>
                </c:pt>
                <c:pt idx="1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Hoja1!$B$90</c:f>
              <c:strCache>
                <c:ptCount val="1"/>
                <c:pt idx="0">
                  <c:v>0.4-1.25 Mz</c:v>
                </c:pt>
              </c:strCache>
            </c:strRef>
          </c:tx>
          <c:spPr>
            <a:solidFill>
              <a:srgbClr val="99CC00"/>
            </a:solidFill>
          </c:spPr>
          <c:cat>
            <c:strRef>
              <c:f>Hoja1!$C$88:$D$88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Hoja1!$C$90:$D$90</c:f>
              <c:numCache>
                <c:formatCode>0%</c:formatCode>
                <c:ptCount val="2"/>
                <c:pt idx="0">
                  <c:v>0.30666666666666903</c:v>
                </c:pt>
                <c:pt idx="1">
                  <c:v>0.19666666666666668</c:v>
                </c:pt>
              </c:numCache>
            </c:numRef>
          </c:val>
        </c:ser>
        <c:ser>
          <c:idx val="2"/>
          <c:order val="2"/>
          <c:tx>
            <c:strRef>
              <c:f>Hoja1!$B$91</c:f>
              <c:strCache>
                <c:ptCount val="1"/>
                <c:pt idx="0">
                  <c:v>1.5 - 3.25 Mz</c:v>
                </c:pt>
              </c:strCache>
            </c:strRef>
          </c:tx>
          <c:spPr>
            <a:solidFill>
              <a:srgbClr val="CCCC00"/>
            </a:solidFill>
          </c:spPr>
          <c:cat>
            <c:strRef>
              <c:f>Hoja1!$C$88:$D$88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Hoja1!$C$91:$D$91</c:f>
              <c:numCache>
                <c:formatCode>0%</c:formatCode>
                <c:ptCount val="2"/>
                <c:pt idx="0">
                  <c:v>0.11666666666666672</c:v>
                </c:pt>
                <c:pt idx="1">
                  <c:v>0.26666666666666738</c:v>
                </c:pt>
              </c:numCache>
            </c:numRef>
          </c:val>
        </c:ser>
        <c:ser>
          <c:idx val="3"/>
          <c:order val="3"/>
          <c:tx>
            <c:strRef>
              <c:f>Hoja1!$B$92</c:f>
              <c:strCache>
                <c:ptCount val="1"/>
                <c:pt idx="0">
                  <c:v>4.0 - 25.1 Mz</c:v>
                </c:pt>
              </c:strCache>
            </c:strRef>
          </c:tx>
          <c:spPr>
            <a:solidFill>
              <a:srgbClr val="996633"/>
            </a:solidFill>
          </c:spPr>
          <c:cat>
            <c:strRef>
              <c:f>Hoja1!$C$88:$D$88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Hoja1!$C$92:$D$92</c:f>
              <c:numCache>
                <c:formatCode>0%</c:formatCode>
                <c:ptCount val="2"/>
                <c:pt idx="0">
                  <c:v>8.6666666666667475E-2</c:v>
                </c:pt>
                <c:pt idx="1">
                  <c:v>0.19666666666666666</c:v>
                </c:pt>
              </c:numCache>
            </c:numRef>
          </c:val>
        </c:ser>
        <c:overlap val="100"/>
        <c:axId val="30392320"/>
        <c:axId val="30393856"/>
      </c:barChart>
      <c:catAx>
        <c:axId val="303923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SV" sz="1000" b="0">
                <a:solidFill>
                  <a:schemeClr val="tx1"/>
                </a:solidFill>
                <a:latin typeface="+mj-lt"/>
              </a:defRPr>
            </a:pPr>
            <a:endParaRPr lang="es-SV"/>
          </a:p>
        </c:txPr>
        <c:crossAx val="30393856"/>
        <c:crosses val="autoZero"/>
        <c:auto val="1"/>
        <c:lblAlgn val="ctr"/>
        <c:lblOffset val="100"/>
      </c:catAx>
      <c:valAx>
        <c:axId val="30393856"/>
        <c:scaling>
          <c:orientation val="minMax"/>
        </c:scaling>
        <c:delete val="1"/>
        <c:axPos val="l"/>
        <c:numFmt formatCode="0%" sourceLinked="1"/>
        <c:tickLblPos val="none"/>
        <c:crossAx val="30392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SV"/>
          </a:pPr>
          <a:endParaRPr lang="es-SV"/>
        </a:p>
      </c:txPr>
    </c:legend>
    <c:plotVisOnly val="1"/>
  </c:chart>
  <c:txPr>
    <a:bodyPr/>
    <a:lstStyle/>
    <a:p>
      <a:pPr>
        <a:defRPr lang="es-SV" sz="1400" b="1" kern="1200" dirty="0" err="1" smtClean="0">
          <a:solidFill>
            <a:srgbClr val="993300"/>
          </a:solidFill>
          <a:latin typeface="+mn-lt"/>
          <a:ea typeface="+mn-ea"/>
          <a:cs typeface="Arial" pitchFamily="34" charset="0"/>
        </a:defRPr>
      </a:pPr>
      <a:endParaRPr lang="es-SV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Hoja1!$B$111</c:f>
              <c:strCache>
                <c:ptCount val="1"/>
                <c:pt idx="0">
                  <c:v>Land owner</c:v>
                </c:pt>
              </c:strCache>
            </c:strRef>
          </c:tx>
          <c:spPr>
            <a:solidFill>
              <a:srgbClr val="996600"/>
            </a:solidFill>
          </c:spPr>
          <c:cat>
            <c:strRef>
              <c:f>Hoja1!$C$110:$D$110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Hoja1!$C$111:$D$111</c:f>
              <c:numCache>
                <c:formatCode>0%</c:formatCode>
                <c:ptCount val="2"/>
                <c:pt idx="0">
                  <c:v>0.23166666666666666</c:v>
                </c:pt>
                <c:pt idx="1">
                  <c:v>0.37666666666666954</c:v>
                </c:pt>
              </c:numCache>
            </c:numRef>
          </c:val>
        </c:ser>
        <c:ser>
          <c:idx val="1"/>
          <c:order val="1"/>
          <c:tx>
            <c:strRef>
              <c:f>Hoja1!$B$112</c:f>
              <c:strCache>
                <c:ptCount val="1"/>
                <c:pt idx="0">
                  <c:v>Rent land</c:v>
                </c:pt>
              </c:strCache>
            </c:strRef>
          </c:tx>
          <c:spPr>
            <a:solidFill>
              <a:srgbClr val="CC6600"/>
            </a:solidFill>
          </c:spPr>
          <c:cat>
            <c:strRef>
              <c:f>Hoja1!$C$110:$D$110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Hoja1!$C$112:$D$112</c:f>
              <c:numCache>
                <c:formatCode>0%</c:formatCode>
                <c:ptCount val="2"/>
                <c:pt idx="0">
                  <c:v>0.69166666666666654</c:v>
                </c:pt>
                <c:pt idx="1">
                  <c:v>0.60333333333333361</c:v>
                </c:pt>
              </c:numCache>
            </c:numRef>
          </c:val>
        </c:ser>
        <c:ser>
          <c:idx val="2"/>
          <c:order val="2"/>
          <c:tx>
            <c:strRef>
              <c:f>Hoja1!$B$113</c:f>
              <c:strCache>
                <c:ptCount val="1"/>
                <c:pt idx="0">
                  <c:v>Borrowed land (no fee) </c:v>
                </c:pt>
              </c:strCache>
            </c:strRef>
          </c:tx>
          <c:spPr>
            <a:solidFill>
              <a:srgbClr val="FF9933"/>
            </a:solidFill>
          </c:spPr>
          <c:cat>
            <c:strRef>
              <c:f>Hoja1!$C$110:$D$110</c:f>
              <c:strCache>
                <c:ptCount val="2"/>
                <c:pt idx="0">
                  <c:v>without migrants</c:v>
                </c:pt>
                <c:pt idx="1">
                  <c:v>with migrants</c:v>
                </c:pt>
              </c:strCache>
            </c:strRef>
          </c:cat>
          <c:val>
            <c:numRef>
              <c:f>Hoja1!$C$113:$D$113</c:f>
              <c:numCache>
                <c:formatCode>0%</c:formatCode>
                <c:ptCount val="2"/>
                <c:pt idx="0">
                  <c:v>7.5000000000000011E-2</c:v>
                </c:pt>
                <c:pt idx="1">
                  <c:v>2.1666666666666671E-2</c:v>
                </c:pt>
              </c:numCache>
            </c:numRef>
          </c:val>
        </c:ser>
        <c:overlap val="100"/>
        <c:axId val="30968064"/>
        <c:axId val="31141888"/>
      </c:barChart>
      <c:catAx>
        <c:axId val="309680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SV">
                <a:latin typeface="+mj-lt"/>
              </a:defRPr>
            </a:pPr>
            <a:endParaRPr lang="es-SV"/>
          </a:p>
        </c:txPr>
        <c:crossAx val="31141888"/>
        <c:crosses val="autoZero"/>
        <c:auto val="1"/>
        <c:lblAlgn val="ctr"/>
        <c:lblOffset val="100"/>
      </c:catAx>
      <c:valAx>
        <c:axId val="31141888"/>
        <c:scaling>
          <c:orientation val="minMax"/>
        </c:scaling>
        <c:delete val="1"/>
        <c:axPos val="l"/>
        <c:numFmt formatCode="0%" sourceLinked="1"/>
        <c:tickLblPos val="none"/>
        <c:crossAx val="309680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SV">
              <a:latin typeface="+mj-lt"/>
            </a:defRPr>
          </a:pPr>
          <a:endParaRPr lang="es-SV"/>
        </a:p>
      </c:txPr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>
            <a:lvl1pPr defTabSz="9636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b" anchorCtr="0" compatLnSpc="1">
            <a:prstTxWarp prst="textNoShape">
              <a:avLst/>
            </a:prstTxWarp>
          </a:bodyPr>
          <a:lstStyle>
            <a:lvl1pPr defTabSz="9636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cs typeface="+mn-cs"/>
              </a:defRPr>
            </a:lvl1pPr>
          </a:lstStyle>
          <a:p>
            <a:pPr>
              <a:defRPr/>
            </a:pPr>
            <a:fld id="{C1DC6992-1F89-4B46-B209-82B41CECFF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>
            <a:lvl1pPr defTabSz="9636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b" anchorCtr="0" compatLnSpc="1">
            <a:prstTxWarp prst="textNoShape">
              <a:avLst/>
            </a:prstTxWarp>
          </a:bodyPr>
          <a:lstStyle>
            <a:lvl1pPr defTabSz="9636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cs typeface="+mn-cs"/>
              </a:defRPr>
            </a:lvl1pPr>
          </a:lstStyle>
          <a:p>
            <a:pPr>
              <a:defRPr/>
            </a:pPr>
            <a:fld id="{0FC2563E-DDEB-495E-BF89-FF1062076F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2563E-DDEB-495E-BF89-FF1062076F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8925" y="609600"/>
            <a:ext cx="1984375" cy="5359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800725" cy="5359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0900" y="1854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13300" y="1854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0900" y="1854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2" name="Rectangle 118"/>
          <p:cNvSpPr>
            <a:spLocks noChangeArrowheads="1"/>
          </p:cNvSpPr>
          <p:nvPr/>
        </p:nvSpPr>
        <p:spPr bwMode="auto">
          <a:xfrm>
            <a:off x="0" y="6283325"/>
            <a:ext cx="9144000" cy="574675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SV">
              <a:cs typeface="+mn-cs"/>
            </a:endParaRPr>
          </a:p>
        </p:txBody>
      </p:sp>
      <p:graphicFrame>
        <p:nvGraphicFramePr>
          <p:cNvPr id="1026" name="Object 173"/>
          <p:cNvGraphicFramePr>
            <a:graphicFrameLocks noChangeAspect="1"/>
          </p:cNvGraphicFramePr>
          <p:nvPr/>
        </p:nvGraphicFramePr>
        <p:xfrm>
          <a:off x="7656513" y="6340475"/>
          <a:ext cx="1398587" cy="415925"/>
        </p:xfrm>
        <a:graphic>
          <a:graphicData uri="http://schemas.openxmlformats.org/presentationml/2006/ole">
            <p:oleObj spid="_x0000_s1026" name="CorelDRAW" r:id="rId14" imgW="2050920" imgH="60696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4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11" Type="http://schemas.openxmlformats.org/officeDocument/2006/relationships/image" Target="../media/image32.jpe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13" Type="http://schemas.openxmlformats.org/officeDocument/2006/relationships/image" Target="../media/image43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13" Type="http://schemas.openxmlformats.org/officeDocument/2006/relationships/image" Target="../media/image43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notesSlides/notesSlide4.xml" Type="http://schemas.openxmlformats.org/officeDocument/2006/relationships/notesSlide"/><Relationship Id="rId2" Target="../slideLayouts/slideLayout2.xml" Type="http://schemas.openxmlformats.org/officeDocument/2006/relationships/slideLayout"/><Relationship Id="rId5" Target="../media/image5.emf" Type="http://schemas.openxmlformats.org/officeDocument/2006/relationships/image"/><Relationship Id="rId4" Target="../media/image4.emf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8" Target="../media/image11.jpeg" Type="http://schemas.openxmlformats.org/officeDocument/2006/relationships/image"/><Relationship Id="rId3" Target="../media/image6.jpeg" Type="http://schemas.openxmlformats.org/officeDocument/2006/relationships/image"/><Relationship Id="rId7" Target="../media/image10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9.jpeg" Type="http://schemas.openxmlformats.org/officeDocument/2006/relationships/image"/><Relationship Id="rId5" Target="../media/image8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 ?><Relationships xmlns="http://schemas.openxmlformats.org/package/2006/relationships"><Relationship Id="rId3" Target="../notesSlides/notesSlide9.xml" Type="http://schemas.openxmlformats.org/officeDocument/2006/relationships/notesSlide"/><Relationship Id="rId2" Target="../slideLayouts/slideLayout7.xml" Type="http://schemas.openxmlformats.org/officeDocument/2006/relationships/slideLayout"/><Relationship Id="rId5" Target="../media/image16.png" Type="http://schemas.openxmlformats.org/officeDocument/2006/relationships/image"/><Relationship Id="rId4" Target="../media/image1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0" y="3438525"/>
            <a:ext cx="9144000" cy="2419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endParaRPr lang="en-US" sz="1200" dirty="0" smtClean="0">
              <a:solidFill>
                <a:srgbClr val="004C6F"/>
              </a:solidFill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endParaRPr lang="en-US" sz="1200" dirty="0" smtClean="0">
              <a:solidFill>
                <a:srgbClr val="004C6F"/>
              </a:solidFill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endParaRPr lang="en-US" sz="1200" dirty="0" smtClean="0">
              <a:solidFill>
                <a:srgbClr val="004C6F"/>
              </a:solidFill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endParaRPr lang="en-US" sz="1200" dirty="0" smtClean="0">
              <a:solidFill>
                <a:srgbClr val="004C6F"/>
              </a:solidFill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200" dirty="0" smtClean="0">
                <a:solidFill>
                  <a:srgbClr val="004C6F"/>
                </a:solidFill>
                <a:latin typeface="Arial" charset="0"/>
              </a:rPr>
              <a:t>  </a:t>
            </a:r>
            <a:endParaRPr lang="en-US" sz="1200" dirty="0">
              <a:solidFill>
                <a:srgbClr val="004C6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3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International Synthesis Workshop on </a:t>
            </a:r>
            <a:br>
              <a:rPr lang="en-US" sz="13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300" b="1" i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“Migration, Rural Livelihoods and Natural Resource Management”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3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February 21 - 24, 2011</a:t>
            </a:r>
            <a:br>
              <a:rPr lang="en-US" sz="13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3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Chalatenango, El Salvador </a:t>
            </a:r>
          </a:p>
          <a:p>
            <a:pPr algn="ctr">
              <a:spcBef>
                <a:spcPct val="50000"/>
              </a:spcBef>
              <a:defRPr/>
            </a:pPr>
            <a:endParaRPr lang="es-ES" sz="1600" b="1" dirty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122363" y="1192213"/>
            <a:ext cx="7046912" cy="1693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s-ES" sz="3200" b="1" dirty="0" err="1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Migration</a:t>
            </a:r>
            <a:r>
              <a:rPr lang="es-ES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, Rural </a:t>
            </a:r>
            <a:r>
              <a:rPr lang="es-ES" sz="3200" b="1" dirty="0" err="1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Livelihoods</a:t>
            </a:r>
            <a:r>
              <a:rPr lang="es-ES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 and </a:t>
            </a:r>
            <a:br>
              <a:rPr lang="es-ES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</a:br>
            <a:r>
              <a:rPr lang="es-ES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Natural </a:t>
            </a:r>
            <a:r>
              <a:rPr lang="es-ES" sz="3200" b="1" dirty="0" err="1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Resource</a:t>
            </a:r>
            <a:r>
              <a:rPr lang="es-ES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 Management: </a:t>
            </a:r>
            <a:br>
              <a:rPr lang="es-ES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</a:br>
            <a:r>
              <a:rPr lang="es-ES" sz="3200" b="1" dirty="0" err="1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Lessons</a:t>
            </a:r>
            <a:r>
              <a:rPr lang="es-ES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 </a:t>
            </a:r>
            <a:r>
              <a:rPr lang="es-ES" sz="3200" b="1" dirty="0" err="1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from</a:t>
            </a:r>
            <a:r>
              <a:rPr lang="es-ES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 El Salvador</a:t>
            </a:r>
            <a:endParaRPr lang="es-ES" sz="3200" b="1" dirty="0">
              <a:solidFill>
                <a:srgbClr val="BF5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081088"/>
            <a:ext cx="37401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600" b="1" dirty="0">
                <a:solidFill>
                  <a:srgbClr val="993300"/>
                </a:solidFill>
                <a:latin typeface="+mn-lt"/>
                <a:cs typeface="Arial" pitchFamily="34" charset="0"/>
              </a:rPr>
              <a:t>Las Vueltas: </a:t>
            </a:r>
            <a:r>
              <a:rPr lang="es-MX" sz="1400" b="1" dirty="0">
                <a:solidFill>
                  <a:srgbClr val="993300"/>
                </a:solidFill>
                <a:latin typeface="+mn-lt"/>
                <a:cs typeface="Arial" pitchFamily="34" charset="0"/>
              </a:rPr>
              <a:t/>
            </a:r>
            <a:br>
              <a:rPr lang="es-MX" sz="1400" b="1" dirty="0">
                <a:solidFill>
                  <a:srgbClr val="993300"/>
                </a:solidFill>
                <a:latin typeface="+mn-lt"/>
                <a:cs typeface="Arial" pitchFamily="34" charset="0"/>
              </a:rPr>
            </a:br>
            <a:r>
              <a:rPr lang="es-MX" sz="1400" b="1" dirty="0" err="1">
                <a:solidFill>
                  <a:srgbClr val="993300"/>
                </a:solidFill>
                <a:latin typeface="+mn-lt"/>
                <a:cs typeface="Arial" pitchFamily="34" charset="0"/>
              </a:rPr>
              <a:t>Size</a:t>
            </a:r>
            <a:r>
              <a:rPr lang="es-MX" sz="1400" b="1" dirty="0">
                <a:solidFill>
                  <a:srgbClr val="993300"/>
                </a:solidFill>
                <a:latin typeface="+mn-lt"/>
                <a:cs typeface="Arial" pitchFamily="34" charset="0"/>
              </a:rPr>
              <a:t> of </a:t>
            </a:r>
            <a:r>
              <a:rPr lang="es-MX" sz="1400" b="1" dirty="0" err="1">
                <a:solidFill>
                  <a:srgbClr val="993300"/>
                </a:solidFill>
                <a:latin typeface="+mn-lt"/>
                <a:cs typeface="Arial" pitchFamily="34" charset="0"/>
              </a:rPr>
              <a:t>landholdings</a:t>
            </a:r>
            <a:endParaRPr lang="es-MX" sz="1400" b="1" dirty="0">
              <a:solidFill>
                <a:srgbClr val="99330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7" name="5 Gráfico"/>
          <p:cNvGraphicFramePr/>
          <p:nvPr/>
        </p:nvGraphicFramePr>
        <p:xfrm>
          <a:off x="225187" y="153879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008563" y="2474913"/>
            <a:ext cx="22240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600" b="1" dirty="0">
                <a:solidFill>
                  <a:srgbClr val="993300"/>
                </a:solidFill>
                <a:latin typeface="+mn-lt"/>
                <a:cs typeface="Arial" pitchFamily="34" charset="0"/>
              </a:rPr>
              <a:t>Yucuaiquin: </a:t>
            </a:r>
            <a:br>
              <a:rPr lang="es-MX" sz="1600" b="1" dirty="0">
                <a:solidFill>
                  <a:srgbClr val="993300"/>
                </a:solidFill>
                <a:latin typeface="+mn-lt"/>
                <a:cs typeface="Arial" pitchFamily="34" charset="0"/>
              </a:rPr>
            </a:br>
            <a:r>
              <a:rPr lang="es-MX" sz="1400" b="1" dirty="0" err="1">
                <a:solidFill>
                  <a:srgbClr val="993300"/>
                </a:solidFill>
                <a:latin typeface="+mn-lt"/>
                <a:cs typeface="Arial" pitchFamily="34" charset="0"/>
              </a:rPr>
              <a:t>Form</a:t>
            </a:r>
            <a:r>
              <a:rPr lang="es-MX" sz="1400" b="1" dirty="0">
                <a:solidFill>
                  <a:srgbClr val="993300"/>
                </a:solidFill>
                <a:latin typeface="+mn-lt"/>
                <a:cs typeface="Arial" pitchFamily="34" charset="0"/>
              </a:rPr>
              <a:t> of </a:t>
            </a:r>
            <a:r>
              <a:rPr lang="es-MX" sz="1400" b="1" dirty="0" err="1">
                <a:solidFill>
                  <a:srgbClr val="993300"/>
                </a:solidFill>
                <a:latin typeface="+mn-lt"/>
                <a:cs typeface="Arial" pitchFamily="34" charset="0"/>
              </a:rPr>
              <a:t>land</a:t>
            </a:r>
            <a:r>
              <a:rPr lang="es-MX" sz="1400" b="1" dirty="0">
                <a:solidFill>
                  <a:srgbClr val="993300"/>
                </a:solidFill>
                <a:latin typeface="+mn-lt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rgbClr val="993300"/>
                </a:solidFill>
                <a:latin typeface="+mn-lt"/>
                <a:cs typeface="Arial" pitchFamily="34" charset="0"/>
              </a:rPr>
              <a:t>access</a:t>
            </a:r>
            <a:endParaRPr lang="es-MX" sz="1400" b="1" dirty="0">
              <a:solidFill>
                <a:srgbClr val="99330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9" name="6 Gráfico"/>
          <p:cNvGraphicFramePr/>
          <p:nvPr/>
        </p:nvGraphicFramePr>
        <p:xfrm>
          <a:off x="4572000" y="29581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0" y="317500"/>
            <a:ext cx="88439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200" b="1">
                <a:solidFill>
                  <a:srgbClr val="BF5A00"/>
                </a:solidFill>
                <a:latin typeface="Book Antiqua" pitchFamily="18" charset="0"/>
              </a:rPr>
              <a:t>Access to land continues to be a critical issue </a:t>
            </a:r>
            <a:br>
              <a:rPr lang="es-MX" sz="2200" b="1">
                <a:solidFill>
                  <a:srgbClr val="BF5A00"/>
                </a:solidFill>
                <a:latin typeface="Book Antiqua" pitchFamily="18" charset="0"/>
              </a:rPr>
            </a:br>
            <a:r>
              <a:rPr lang="es-MX" sz="2200" b="1">
                <a:solidFill>
                  <a:srgbClr val="BF5A00"/>
                </a:solidFill>
                <a:latin typeface="Book Antiqua" pitchFamily="18" charset="0"/>
              </a:rPr>
              <a:t>for rural household livelihoods</a:t>
            </a:r>
            <a:endParaRPr lang="es-ES" sz="2200" b="1">
              <a:solidFill>
                <a:srgbClr val="BF5A00"/>
              </a:solidFill>
              <a:latin typeface="Book Antiqua" pitchFamily="18" charset="0"/>
            </a:endParaRPr>
          </a:p>
        </p:txBody>
      </p:sp>
      <p:sp>
        <p:nvSpPr>
          <p:cNvPr id="15370" name="Rectangle 28"/>
          <p:cNvSpPr>
            <a:spLocks noChangeArrowheads="1"/>
          </p:cNvSpPr>
          <p:nvPr/>
        </p:nvSpPr>
        <p:spPr bwMode="auto">
          <a:xfrm>
            <a:off x="3398838" y="1296988"/>
            <a:ext cx="5254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Las </a:t>
            </a:r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Vueltas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: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46% of the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hh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own land, although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average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size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of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properties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are very small. </a:t>
            </a:r>
            <a:b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</a:br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Hh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without migrants tend to have less land. </a:t>
            </a:r>
          </a:p>
        </p:txBody>
      </p:sp>
      <p:sp>
        <p:nvSpPr>
          <p:cNvPr id="15371" name="Rectangle 28"/>
          <p:cNvSpPr>
            <a:spLocks noChangeArrowheads="1"/>
          </p:cNvSpPr>
          <p:nvPr/>
        </p:nvSpPr>
        <p:spPr bwMode="auto">
          <a:xfrm>
            <a:off x="696036" y="4340225"/>
            <a:ext cx="395851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spcAft>
                <a:spcPct val="50000"/>
              </a:spcAft>
              <a:defRPr/>
            </a:pPr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Yucuaiquín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: Relatively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few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hh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own land,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significant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portion of the land is only accessible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through renting,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particularly for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hh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without migrants</a:t>
            </a:r>
            <a:r>
              <a:rPr lang="en-US" sz="1600" b="1" dirty="0">
                <a:solidFill>
                  <a:srgbClr val="993300"/>
                </a:solidFill>
                <a:latin typeface="Arial" charset="0"/>
              </a:rPr>
              <a:t>.</a:t>
            </a:r>
          </a:p>
        </p:txBody>
      </p:sp>
      <p:sp>
        <p:nvSpPr>
          <p:cNvPr id="15372" name="Rectangle 28"/>
          <p:cNvSpPr>
            <a:spLocks noChangeArrowheads="1"/>
          </p:cNvSpPr>
          <p:nvPr/>
        </p:nvSpPr>
        <p:spPr bwMode="auto">
          <a:xfrm>
            <a:off x="190500" y="5626100"/>
            <a:ext cx="89535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In both municipalities a portion of the remittances are used for purchasing land </a:t>
            </a:r>
            <a:b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</a:b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as well as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corral animals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(cows, chickens)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247650"/>
            <a:ext cx="8801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Key findings: Las Vueltas and </a:t>
            </a:r>
            <a:r>
              <a:rPr b="1" lang="es-MX">
                <a:solidFill>
                  <a:srgbClr val="BF5A00"/>
                </a:solidFill>
                <a:latin charset="0" pitchFamily="18" typeface="Book Antiqua"/>
              </a:rPr>
              <a:t>Yucuaiquin</a:t>
            </a:r>
          </a:p>
          <a:p>
            <a:pPr algn="ctr"/>
            <a:endParaRPr b="1" lang="en-US">
              <a:solidFill>
                <a:srgbClr val="BF5A00"/>
              </a:solidFill>
              <a:latin charset="0" pitchFamily="18" typeface="Book Antiqua"/>
            </a:endParaRPr>
          </a:p>
        </p:txBody>
      </p:sp>
      <p:pic>
        <p:nvPicPr>
          <p:cNvPr descr="Migraciones.jpg" id="12294" name="6 Imagen"/>
          <p:cNvPicPr>
            <a:picLocks noChangeAspect="1"/>
          </p:cNvPicPr>
          <p:nvPr/>
        </p:nvPicPr>
        <p:blipFill>
          <a:blip cstate="print" r:embed="rId3"/>
          <a:srcRect t="14180"/>
          <a:stretch>
            <a:fillRect/>
          </a:stretch>
        </p:blipFill>
        <p:spPr bwMode="auto">
          <a:xfrm>
            <a:off x="3262313" y="692150"/>
            <a:ext cx="5881687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4"/>
          <p:cNvSpPr txBox="1">
            <a:spLocks noChangeArrowheads="1"/>
          </p:cNvSpPr>
          <p:nvPr/>
        </p:nvSpPr>
        <p:spPr bwMode="auto">
          <a:xfrm>
            <a:off x="248929" y="2044700"/>
            <a:ext cx="7407465" cy="3905724"/>
          </a:xfrm>
          <a:prstGeom prst="rect">
            <a:avLst/>
          </a:prstGeom>
          <a:solidFill>
            <a:srgbClr val="996600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 indent="-177800" marL="177800">
              <a:spcAft>
                <a:spcPts val="600"/>
              </a:spcAft>
              <a:buFontTx/>
              <a:buChar char="•"/>
            </a:pP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Subsistence farming is crucial for food security and plays a more important role in the livelihood strategies of rural households – more so for those left out of the migration circuits</a:t>
            </a:r>
          </a:p>
          <a:p>
            <a:pPr eaLnBrk="0" hangingPunct="0" indent="-177800" marL="177800">
              <a:spcAft>
                <a:spcPts val="600"/>
              </a:spcAft>
              <a:buFontTx/>
              <a:buChar char="•"/>
            </a:pP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Access to land continues to be a critical issue for rural household livelihoods </a:t>
            </a:r>
          </a:p>
          <a:p>
            <a:pPr eaLnBrk="0" hangingPunct="0" indent="-177800" marL="177800">
              <a:spcAft>
                <a:spcPts val="600"/>
              </a:spcAft>
              <a:buFontTx/>
              <a:buChar char="•"/>
            </a:pPr>
            <a:r>
              <a:rPr b="1" dirty="0" err="1" lang="en-US" smtClean="0" sz="1600">
                <a:solidFill>
                  <a:schemeClr val="bg1"/>
                </a:solidFill>
                <a:latin charset="0" typeface="Arial"/>
              </a:rPr>
              <a:t>Hh</a:t>
            </a: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 </a:t>
            </a: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without migrants depend more on land, yet tend to have less access to land, and what land they have tends to be of low soil quality</a:t>
            </a:r>
          </a:p>
          <a:p>
            <a:pPr eaLnBrk="0" hangingPunct="0" indent="-177800" marL="177800">
              <a:spcAft>
                <a:spcPts val="600"/>
              </a:spcAft>
              <a:buFontTx/>
              <a:buChar char="•"/>
            </a:pP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Part of </a:t>
            </a: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remittances </a:t>
            </a: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are used for buying land and </a:t>
            </a: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corral animals </a:t>
            </a: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(cows, chickens</a:t>
            </a: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) with mixed </a:t>
            </a: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environmental </a:t>
            </a: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impacts</a:t>
            </a:r>
            <a:endParaRPr b="1" dirty="0" lang="en-US" sz="16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ts val="600"/>
              </a:spcAft>
              <a:buFontTx/>
              <a:buChar char="•"/>
            </a:pP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Stimulation </a:t>
            </a: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of non-agricultural activities in rural areas related to remittances: </a:t>
            </a: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Less </a:t>
            </a: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ties to the land</a:t>
            </a:r>
          </a:p>
          <a:p>
            <a:pPr eaLnBrk="0" hangingPunct="0" indent="-177800" marL="177800">
              <a:spcAft>
                <a:spcPts val="600"/>
              </a:spcAft>
              <a:buFontTx/>
              <a:buChar char="•"/>
            </a:pP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New forms of social exclusion– </a:t>
            </a:r>
            <a:r>
              <a:rPr b="1" dirty="0" err="1" lang="en-US" smtClean="0" sz="1600">
                <a:solidFill>
                  <a:schemeClr val="bg1"/>
                </a:solidFill>
                <a:latin charset="0" typeface="Arial"/>
              </a:rPr>
              <a:t>Hh</a:t>
            </a: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 with </a:t>
            </a: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migrants / </a:t>
            </a:r>
            <a:r>
              <a:rPr b="1" dirty="0" err="1" lang="en-US" smtClean="0" sz="1600">
                <a:solidFill>
                  <a:schemeClr val="bg1"/>
                </a:solidFill>
                <a:latin charset="0" typeface="Arial"/>
              </a:rPr>
              <a:t>Hh</a:t>
            </a: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 </a:t>
            </a: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without migrants and </a:t>
            </a:r>
            <a:r>
              <a:rPr b="1" dirty="0" lang="en-US" smtClean="0" sz="1600">
                <a:solidFill>
                  <a:schemeClr val="bg1"/>
                </a:solidFill>
                <a:latin charset="0" typeface="Arial"/>
              </a:rPr>
              <a:t>formation </a:t>
            </a:r>
            <a:r>
              <a:rPr b="1" dirty="0" lang="en-US" sz="1600">
                <a:solidFill>
                  <a:schemeClr val="bg1"/>
                </a:solidFill>
                <a:latin charset="0" typeface="Arial"/>
              </a:rPr>
              <a:t>of a core group of entrenched rural poor, outside the migration circuits</a:t>
            </a:r>
          </a:p>
          <a:p>
            <a:pPr eaLnBrk="0" hangingPunct="0" indent="-177800" marL="177800">
              <a:spcAft>
                <a:spcPct val="40000"/>
              </a:spcAft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</p:txBody>
      </p:sp>
      <p:sp>
        <p:nvSpPr>
          <p:cNvPr id="10" name="9 Flecha derecha"/>
          <p:cNvSpPr/>
          <p:nvPr/>
        </p:nvSpPr>
        <p:spPr>
          <a:xfrm flipH="1">
            <a:off x="7720013" y="2711450"/>
            <a:ext cx="498475" cy="287338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3" name="12 Flecha abajo"/>
          <p:cNvSpPr/>
          <p:nvPr/>
        </p:nvSpPr>
        <p:spPr>
          <a:xfrm>
            <a:off x="6188075" y="1690688"/>
            <a:ext cx="265113" cy="265112"/>
          </a:xfrm>
          <a:prstGeom prst="downArrow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47650"/>
            <a:ext cx="880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Key findings: Nueva Concepcion</a:t>
            </a:r>
          </a:p>
        </p:txBody>
      </p:sp>
      <p:pic>
        <p:nvPicPr>
          <p:cNvPr descr="Migraciones.jpg" id="13318" name="6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 bwMode="auto">
          <a:xfrm>
            <a:off x="190500" y="787400"/>
            <a:ext cx="588168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4"/>
          <p:cNvSpPr txBox="1">
            <a:spLocks noChangeArrowheads="1"/>
          </p:cNvSpPr>
          <p:nvPr/>
        </p:nvSpPr>
        <p:spPr bwMode="auto">
          <a:xfrm>
            <a:off x="3581400" y="1274763"/>
            <a:ext cx="5429250" cy="4402137"/>
          </a:xfrm>
          <a:prstGeom prst="rect">
            <a:avLst/>
          </a:prstGeom>
          <a:solidFill>
            <a:srgbClr val="996600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 indent="-177800" marL="177800">
              <a:spcBef>
                <a:spcPts val="600"/>
              </a:spcBef>
              <a:spcAft>
                <a:spcPct val="40000"/>
              </a:spcAft>
              <a:buFontTx/>
              <a:buChar char="•"/>
            </a:pPr>
            <a:endParaRPr b="1" dirty="0" lang="en-US" sz="2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Bef>
                <a:spcPts val="600"/>
              </a:spcBef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Site of highway pass as part of larger effort to convert El Salvador into regional hub of international commerce (inter-oceanic </a:t>
            </a: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“dry canal”)</a:t>
            </a:r>
            <a:endParaRPr b="1" dirty="0" lang="en-US" sz="18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Megaproject </a:t>
            </a: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underway 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with US funds for “reducing poverty through sustainable economic growth”: 3 components: Connectivity, Productive Development, and Human Development, (majority of funds </a:t>
            </a: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assigned 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to connectivity)</a:t>
            </a: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Expectation of revitalization with productive component of “</a:t>
            </a:r>
            <a:r>
              <a:rPr b="1" dirty="0" err="1" lang="en-US" sz="1800">
                <a:solidFill>
                  <a:schemeClr val="bg1"/>
                </a:solidFill>
                <a:latin charset="0" typeface="Arial"/>
              </a:rPr>
              <a:t>Zona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 Norte” </a:t>
            </a: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megaproject 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given that NC has vast extensions of flatlands, vocation of soils, irrigation infrastructure</a:t>
            </a:r>
          </a:p>
        </p:txBody>
      </p:sp>
      <p:sp>
        <p:nvSpPr>
          <p:cNvPr id="11" name="10 Flecha derecha"/>
          <p:cNvSpPr/>
          <p:nvPr/>
        </p:nvSpPr>
        <p:spPr>
          <a:xfrm>
            <a:off x="2687638" y="2019300"/>
            <a:ext cx="798512" cy="460375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dirty="0" lang="es-SV">
              <a:solidFill>
                <a:srgbClr val="FF9933"/>
              </a:solidFill>
            </a:endParaRPr>
          </a:p>
        </p:txBody>
      </p:sp>
      <p:pic>
        <p:nvPicPr>
          <p:cNvPr id="13321" name="Picture 15"/>
          <p:cNvPicPr>
            <a:picLocks noChangeArrowheads="1" noChangeAspect="1"/>
          </p:cNvPicPr>
          <p:nvPr/>
        </p:nvPicPr>
        <p:blipFill>
          <a:blip cstate="print" r:embed="rId4"/>
          <a:srcRect b="83" r="26"/>
          <a:stretch>
            <a:fillRect/>
          </a:stretch>
        </p:blipFill>
        <p:spPr bwMode="auto">
          <a:xfrm>
            <a:off x="0" y="4259263"/>
            <a:ext cx="3086100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8801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Territorial dynamics: </a:t>
            </a:r>
            <a:br>
              <a:rPr b="1" lang="en-US">
                <a:solidFill>
                  <a:srgbClr val="BF5A00"/>
                </a:solidFill>
                <a:latin charset="0" pitchFamily="18" typeface="Book Antiqua"/>
              </a:rPr>
            </a:br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Resource and land use in Nueva Concepción</a:t>
            </a:r>
          </a:p>
        </p:txBody>
      </p:sp>
      <p:pic>
        <p:nvPicPr>
          <p:cNvPr descr="Uso del suelo en la NC Exposición.jpg" id="14342" name="6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 bwMode="auto">
          <a:xfrm>
            <a:off x="903288" y="1085850"/>
            <a:ext cx="707390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362579" y="1047750"/>
            <a:ext cx="553998" cy="5105399"/>
          </a:xfrm>
          <a:prstGeom prst="rect">
            <a:avLst/>
          </a:prstGeom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b="1" dirty="0" lang="en-US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Traditional agricultural activities</a:t>
            </a:r>
            <a:endParaRPr dirty="0" lang="en-US">
              <a:cs typeface="+mn-cs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981950" y="1123950"/>
            <a:ext cx="554038" cy="5086350"/>
          </a:xfrm>
          <a:prstGeom prst="rect">
            <a:avLst/>
          </a:prstGeom>
        </p:spPr>
        <p:txBody>
          <a:bodyPr vert="vert">
            <a:spAutoFit/>
          </a:bodyPr>
          <a:lstStyle/>
          <a:p>
            <a:pPr algn="ctr">
              <a:defRPr/>
            </a:pPr>
            <a:r>
              <a:rPr b="1" dirty="0" lang="en-US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Remittances      Highway</a:t>
            </a:r>
            <a:endParaRPr dirty="0" lang="en-US">
              <a:cs typeface="+mn-cs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47650"/>
            <a:ext cx="880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Key findings: Nueva Concepcion</a:t>
            </a:r>
          </a:p>
        </p:txBody>
      </p:sp>
      <p:pic>
        <p:nvPicPr>
          <p:cNvPr descr="Migraciones.jpg" id="15366" name="6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 bwMode="auto">
          <a:xfrm>
            <a:off x="0" y="844550"/>
            <a:ext cx="588168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4"/>
          <p:cNvSpPr txBox="1">
            <a:spLocks noChangeArrowheads="1"/>
          </p:cNvSpPr>
          <p:nvPr/>
        </p:nvSpPr>
        <p:spPr bwMode="auto">
          <a:xfrm>
            <a:off x="3309938" y="1008063"/>
            <a:ext cx="5414962" cy="3602037"/>
          </a:xfrm>
          <a:prstGeom prst="rect">
            <a:avLst/>
          </a:prstGeom>
          <a:solidFill>
            <a:srgbClr val="996600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 indent="-177800" marL="177800">
              <a:spcAft>
                <a:spcPct val="20000"/>
              </a:spcAft>
              <a:buFontTx/>
              <a:buChar char="•"/>
            </a:pPr>
            <a:endParaRPr b="1" dirty="0" lang="en-US" sz="2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2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Transformations in land use – increased pressure on resources, expansion of </a:t>
            </a:r>
            <a:r>
              <a:rPr b="1" dirty="0" i="1" lang="en-US" sz="1800">
                <a:solidFill>
                  <a:schemeClr val="bg1"/>
                </a:solidFill>
                <a:latin charset="0" typeface="Arial"/>
              </a:rPr>
              <a:t>semi-urbanizations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, “transit route”</a:t>
            </a:r>
          </a:p>
          <a:p>
            <a:pPr eaLnBrk="0" hangingPunct="0" indent="-177800" marL="177800">
              <a:spcAft>
                <a:spcPct val="2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Deepening polarization/exclusion: access to resources restricted, growth of land markets, </a:t>
            </a: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remittances 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from abroad accentuates polarization trends</a:t>
            </a:r>
          </a:p>
          <a:p>
            <a:pPr eaLnBrk="0" hangingPunct="0" indent="-177800" marL="177800">
              <a:spcAft>
                <a:spcPct val="2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Innovative efforts for territorial development through strengthening of territorial identity and social cohesion (local government, NC Committee of Development and Migration, Min. of Foreign Relations)</a:t>
            </a:r>
          </a:p>
        </p:txBody>
      </p:sp>
      <p:sp>
        <p:nvSpPr>
          <p:cNvPr id="11" name="10 Flecha derecha"/>
          <p:cNvSpPr/>
          <p:nvPr/>
        </p:nvSpPr>
        <p:spPr>
          <a:xfrm>
            <a:off x="2573338" y="2062163"/>
            <a:ext cx="658812" cy="436562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dirty="0" lang="es-SV">
              <a:solidFill>
                <a:srgbClr val="FF9933"/>
              </a:solidFill>
            </a:endParaRPr>
          </a:p>
        </p:txBody>
      </p:sp>
      <p:pic>
        <p:nvPicPr>
          <p:cNvPr descr="DSC_0040" id="15369" name="Picture 15"/>
          <p:cNvPicPr>
            <a:picLocks noChangeArrowheads="1" noChangeAspect="1"/>
          </p:cNvPicPr>
          <p:nvPr/>
        </p:nvPicPr>
        <p:blipFill>
          <a:blip cstate="print" r:embed="rId4"/>
          <a:stretch>
            <a:fillRect/>
          </a:stretch>
        </p:blipFill>
        <p:spPr bwMode="auto">
          <a:xfrm>
            <a:off x="4443413" y="4762500"/>
            <a:ext cx="2947987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70" name="14 Grupo"/>
          <p:cNvGrpSpPr>
            <a:grpSpLocks/>
          </p:cNvGrpSpPr>
          <p:nvPr/>
        </p:nvGrpSpPr>
        <p:grpSpPr bwMode="auto">
          <a:xfrm>
            <a:off x="1652588" y="4762500"/>
            <a:ext cx="2728912" cy="2095500"/>
            <a:chOff x="4643438" y="4792663"/>
            <a:chExt cx="2460625" cy="1897062"/>
          </a:xfrm>
        </p:grpSpPr>
        <p:pic>
          <p:nvPicPr>
            <p:cNvPr descr="DSC_0139" id="15372" name="Picture 8"/>
            <p:cNvPicPr>
              <a:picLocks noChangeArrowheads="1" noChangeAspect="1"/>
            </p:cNvPicPr>
            <p:nvPr/>
          </p:nvPicPr>
          <p:blipFill>
            <a:blip cstate="print" r:embed="rId5"/>
            <a:stretch>
              <a:fillRect/>
            </a:stretch>
          </p:blipFill>
          <p:spPr bwMode="auto">
            <a:xfrm>
              <a:off x="4643438" y="4795838"/>
              <a:ext cx="1490662" cy="1893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DSC_0105" id="15373" name="Picture 6"/>
            <p:cNvPicPr>
              <a:picLocks noChangeArrowheads="1" noChangeAspect="1"/>
            </p:cNvPicPr>
            <p:nvPr/>
          </p:nvPicPr>
          <p:blipFill>
            <a:blip cstate="print" r:embed="rId6"/>
            <a:srcRect b="139"/>
            <a:stretch>
              <a:fillRect/>
            </a:stretch>
          </p:blipFill>
          <p:spPr bwMode="auto">
            <a:xfrm>
              <a:off x="6091238" y="5715000"/>
              <a:ext cx="1012825" cy="968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DSC_0122" id="15374" name="Picture 7"/>
            <p:cNvPicPr>
              <a:picLocks noChangeArrowheads="1" noChangeAspect="1"/>
            </p:cNvPicPr>
            <p:nvPr/>
          </p:nvPicPr>
          <p:blipFill>
            <a:blip cstate="print" r:embed="rId7"/>
            <a:srcRect b="113"/>
            <a:stretch>
              <a:fillRect/>
            </a:stretch>
          </p:blipFill>
          <p:spPr bwMode="auto">
            <a:xfrm>
              <a:off x="6130925" y="4792663"/>
              <a:ext cx="973138" cy="1054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descr="DSC_0151" id="15371" name="Picture 10"/>
          <p:cNvPicPr>
            <a:picLocks noChangeArrowheads="1" noChangeAspect="1"/>
          </p:cNvPicPr>
          <p:nvPr/>
        </p:nvPicPr>
        <p:blipFill>
          <a:blip cstate="print" r:embed="rId8"/>
          <a:srcRect b="1"/>
          <a:stretch>
            <a:fillRect/>
          </a:stretch>
        </p:blipFill>
        <p:spPr bwMode="auto">
          <a:xfrm>
            <a:off x="0" y="4425950"/>
            <a:ext cx="167957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47650"/>
            <a:ext cx="880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Key findings: Santa Rosa de Lima</a:t>
            </a:r>
          </a:p>
        </p:txBody>
      </p:sp>
      <p:pic>
        <p:nvPicPr>
          <p:cNvPr descr="Migraciones.jpg" id="16390" name="6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 bwMode="auto">
          <a:xfrm>
            <a:off x="2595563" y="968375"/>
            <a:ext cx="5881687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4"/>
          <p:cNvSpPr txBox="1">
            <a:spLocks noChangeArrowheads="1"/>
          </p:cNvSpPr>
          <p:nvPr/>
        </p:nvSpPr>
        <p:spPr bwMode="auto">
          <a:xfrm>
            <a:off x="304800" y="2794000"/>
            <a:ext cx="6394450" cy="326390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 indent="-177800" marL="177800">
              <a:spcAft>
                <a:spcPct val="40000"/>
              </a:spcAft>
            </a:pPr>
            <a:endParaRPr b="1" dirty="0" lang="en-US" sz="3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</a:pPr>
            <a:r>
              <a:rPr b="1" dirty="0" lang="en-US" sz="2000">
                <a:solidFill>
                  <a:schemeClr val="bg1"/>
                </a:solidFill>
                <a:latin charset="0" typeface="Arial"/>
              </a:rPr>
              <a:t>Mobility of goods and persons: </a:t>
            </a: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2000">
                <a:solidFill>
                  <a:schemeClr val="bg1"/>
                </a:solidFill>
                <a:latin charset="0" typeface="Arial"/>
              </a:rPr>
              <a:t>Strategic location: </a:t>
            </a:r>
            <a:r>
              <a:rPr b="1" dirty="0" lang="en-US" smtClean="0" sz="2000">
                <a:solidFill>
                  <a:schemeClr val="bg1"/>
                </a:solidFill>
                <a:latin charset="0" typeface="Arial"/>
              </a:rPr>
              <a:t>“The Capital </a:t>
            </a:r>
            <a:r>
              <a:rPr b="1" dirty="0" lang="en-US" sz="2000">
                <a:solidFill>
                  <a:schemeClr val="bg1"/>
                </a:solidFill>
                <a:latin charset="0" typeface="Arial"/>
              </a:rPr>
              <a:t>of Commerce”, near border to Honduras (15 </a:t>
            </a:r>
            <a:r>
              <a:rPr b="1" dirty="0" err="1" lang="en-US" smtClean="0" sz="2000">
                <a:solidFill>
                  <a:schemeClr val="bg1"/>
                </a:solidFill>
                <a:latin charset="0" typeface="Arial"/>
              </a:rPr>
              <a:t>mins</a:t>
            </a:r>
            <a:r>
              <a:rPr b="1" dirty="0" lang="en-US" smtClean="0" sz="2000">
                <a:solidFill>
                  <a:schemeClr val="bg1"/>
                </a:solidFill>
                <a:latin charset="0" typeface="Arial"/>
              </a:rPr>
              <a:t> </a:t>
            </a:r>
            <a:r>
              <a:rPr b="1" dirty="0" lang="en-US" sz="2000">
                <a:solidFill>
                  <a:schemeClr val="bg1"/>
                </a:solidFill>
                <a:latin charset="0" typeface="Arial"/>
              </a:rPr>
              <a:t>) and proximity to Nicaragua, near </a:t>
            </a:r>
            <a:r>
              <a:rPr b="1" dirty="0" lang="en-US" smtClean="0" sz="2000">
                <a:solidFill>
                  <a:schemeClr val="bg1"/>
                </a:solidFill>
                <a:latin charset="0" typeface="Arial"/>
              </a:rPr>
              <a:t> regional </a:t>
            </a:r>
            <a:r>
              <a:rPr b="1" dirty="0" lang="en-US" sz="2000">
                <a:solidFill>
                  <a:schemeClr val="bg1"/>
                </a:solidFill>
                <a:latin charset="0" typeface="Arial"/>
              </a:rPr>
              <a:t>logistical platform megaproject</a:t>
            </a: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2000">
                <a:solidFill>
                  <a:schemeClr val="bg1"/>
                </a:solidFill>
                <a:latin charset="0" typeface="Arial"/>
              </a:rPr>
              <a:t>Various migration flows: Emigration from Sta. Rosa to the U.S.; Immigration of Nicaraguans and Hondurans to Sta. Rosa; Emigration of habitants of Sta. Rosa to Nicaragua</a:t>
            </a:r>
          </a:p>
        </p:txBody>
      </p:sp>
      <p:sp>
        <p:nvSpPr>
          <p:cNvPr id="11" name="10 Flecha derecha"/>
          <p:cNvSpPr/>
          <p:nvPr/>
        </p:nvSpPr>
        <p:spPr>
          <a:xfrm flipH="1">
            <a:off x="6784975" y="3251200"/>
            <a:ext cx="903288" cy="434975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dirty="0" lang="es-SV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rrowheads="1" noChangeAspect="1"/>
          </p:cNvPicPr>
          <p:nvPr/>
        </p:nvPicPr>
        <p:blipFill>
          <a:blip cstate="print" r:embed="rId3">
            <a:lum bright="2000" contrast="26000"/>
          </a:blip>
          <a:stretch>
            <a:fillRect/>
          </a:stretch>
        </p:blipFill>
        <p:spPr bwMode="auto">
          <a:xfrm>
            <a:off x="0" y="5368925"/>
            <a:ext cx="261302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266700"/>
            <a:ext cx="880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s-MX">
                <a:solidFill>
                  <a:srgbClr val="BF5A00"/>
                </a:solidFill>
                <a:latin charset="0" pitchFamily="18" typeface="Book Antiqua"/>
              </a:rPr>
              <a:t>Santa Rosa de Lima</a:t>
            </a:r>
          </a:p>
        </p:txBody>
      </p:sp>
      <p:pic>
        <p:nvPicPr>
          <p:cNvPr descr="Santa Rosa de Lima.jpg" id="17415" name="7 Imagen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 bwMode="auto">
          <a:xfrm>
            <a:off x="215900" y="746125"/>
            <a:ext cx="7278688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/>
          <p:cNvPicPr>
            <a:picLocks noChangeArrowheads="1" noChangeAspect="1"/>
          </p:cNvPicPr>
          <p:nvPr/>
        </p:nvPicPr>
        <p:blipFill>
          <a:blip cstate="print" r:embed="rId5">
            <a:lum bright="-12000"/>
          </a:blip>
          <a:srcRect/>
          <a:stretch>
            <a:fillRect/>
          </a:stretch>
        </p:blipFill>
        <p:spPr bwMode="auto">
          <a:xfrm>
            <a:off x="2601913" y="5391150"/>
            <a:ext cx="1952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4"/>
          <p:cNvPicPr>
            <a:picLocks noChangeArrowheads="1" noChangeAspect="1"/>
          </p:cNvPicPr>
          <p:nvPr/>
        </p:nvPicPr>
        <p:blipFill>
          <a:blip cstate="print" r:embed="rId6"/>
          <a:srcRect/>
          <a:stretch>
            <a:fillRect/>
          </a:stretch>
        </p:blipFill>
        <p:spPr bwMode="auto">
          <a:xfrm>
            <a:off x="7092950" y="3824288"/>
            <a:ext cx="20510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5"/>
          <p:cNvPicPr>
            <a:picLocks noChangeArrowheads="1" noChangeAspect="1"/>
          </p:cNvPicPr>
          <p:nvPr/>
        </p:nvPicPr>
        <p:blipFill>
          <a:blip cstate="print" r:embed="rId7"/>
          <a:srcRect/>
          <a:stretch>
            <a:fillRect/>
          </a:stretch>
        </p:blipFill>
        <p:spPr bwMode="auto">
          <a:xfrm>
            <a:off x="7434263" y="0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8"/>
          <p:cNvPicPr>
            <a:picLocks noChangeArrowheads="1" noChangeAspect="1"/>
          </p:cNvPicPr>
          <p:nvPr/>
        </p:nvPicPr>
        <p:blipFill>
          <a:blip cstate="print" r:embed="rId8"/>
          <a:srcRect/>
          <a:stretch>
            <a:fillRect/>
          </a:stretch>
        </p:blipFill>
        <p:spPr bwMode="auto">
          <a:xfrm>
            <a:off x="0" y="241300"/>
            <a:ext cx="1684338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sta rosa visita oct 2007 165" id="17420" name="Picture 9"/>
          <p:cNvPicPr>
            <a:picLocks noChangeArrowheads="1" noChangeAspect="1"/>
          </p:cNvPicPr>
          <p:nvPr/>
        </p:nvPicPr>
        <p:blipFill>
          <a:blip cstate="print" r:embed="rId9"/>
          <a:srcRect b="240"/>
          <a:stretch>
            <a:fillRect/>
          </a:stretch>
        </p:blipFill>
        <p:spPr bwMode="auto">
          <a:xfrm>
            <a:off x="7091363" y="5381625"/>
            <a:ext cx="205263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sta rosa visita oct 2007 348" id="17421" name="Picture 8"/>
          <p:cNvPicPr>
            <a:picLocks noChangeArrowheads="1" noChangeAspect="1"/>
          </p:cNvPicPr>
          <p:nvPr/>
        </p:nvPicPr>
        <p:blipFill>
          <a:blip cstate="print" r:embed="rId10"/>
          <a:srcRect/>
          <a:stretch>
            <a:fillRect/>
          </a:stretch>
        </p:blipFill>
        <p:spPr bwMode="auto">
          <a:xfrm>
            <a:off x="7118350" y="2279650"/>
            <a:ext cx="20256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sta rosa visita oct 2007 323" id="17422" name="Picture 6"/>
          <p:cNvPicPr>
            <a:picLocks noChangeArrowheads="1" noChangeAspect="1"/>
          </p:cNvPicPr>
          <p:nvPr/>
        </p:nvPicPr>
        <p:blipFill>
          <a:blip cstate="print" r:embed="rId11">
            <a:lum bright="-4000" contrast="10000"/>
          </a:blip>
          <a:srcRect/>
          <a:stretch>
            <a:fillRect/>
          </a:stretch>
        </p:blipFill>
        <p:spPr bwMode="auto">
          <a:xfrm>
            <a:off x="4572000" y="5405438"/>
            <a:ext cx="19351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247650"/>
            <a:ext cx="880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Key findings: Santa Rosa de Lima</a:t>
            </a:r>
          </a:p>
        </p:txBody>
      </p:sp>
      <p:pic>
        <p:nvPicPr>
          <p:cNvPr descr="Migraciones.jpg" id="18438" name="6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 bwMode="auto">
          <a:xfrm>
            <a:off x="3262313" y="758825"/>
            <a:ext cx="5881687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4"/>
          <p:cNvSpPr txBox="1">
            <a:spLocks noChangeArrowheads="1"/>
          </p:cNvSpPr>
          <p:nvPr/>
        </p:nvSpPr>
        <p:spPr bwMode="auto">
          <a:xfrm>
            <a:off x="1085850" y="1692606"/>
            <a:ext cx="6267450" cy="453390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3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Pronounced and increasing social 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stratification (e.g. labor insertion, gated communities, resource access, citizen rights)</a:t>
            </a: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Increased environmental pressures - deficiencies in water quality and quantity – </a:t>
            </a: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contaminants 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left from past mining, increased droughts due to climate change </a:t>
            </a: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Propitious conditions &amp; converting into </a:t>
            </a:r>
            <a:br>
              <a:rPr b="1" dirty="0" lang="en-US" sz="1800">
                <a:solidFill>
                  <a:schemeClr val="bg1"/>
                </a:solidFill>
                <a:latin charset="0" typeface="Arial"/>
              </a:rPr>
            </a:b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“</a:t>
            </a:r>
            <a:r>
              <a:rPr b="1" dirty="0" err="1" lang="en-US" sz="1800">
                <a:solidFill>
                  <a:schemeClr val="bg1"/>
                </a:solidFill>
                <a:latin charset="0" typeface="Arial"/>
              </a:rPr>
              <a:t>Corredor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 for illicit activities”: Contraband (lactose), </a:t>
            </a:r>
            <a:r>
              <a:rPr b="1" dirty="0" err="1" lang="en-US" sz="1800">
                <a:solidFill>
                  <a:schemeClr val="bg1"/>
                </a:solidFill>
                <a:latin charset="0" typeface="Arial"/>
              </a:rPr>
              <a:t>narco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-trafficking, </a:t>
            </a:r>
            <a:r>
              <a:rPr b="1" dirty="0" err="1" lang="en-US" smtClean="0" sz="1800">
                <a:solidFill>
                  <a:schemeClr val="bg1"/>
                </a:solidFill>
                <a:latin charset="0" typeface="Arial"/>
              </a:rPr>
              <a:t>coyotaje</a:t>
            </a:r>
            <a:endParaRPr b="1" dirty="0" lang="en-US" sz="18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Weakened institutional structures: Local institutions confronting problems of a regional and global nature that require strong social cohesion at various levels </a:t>
            </a: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Serious problem of governance </a:t>
            </a: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800">
              <a:solidFill>
                <a:schemeClr val="bg1"/>
              </a:solidFill>
              <a:latin charset="0" typeface="Arial"/>
            </a:endParaRPr>
          </a:p>
        </p:txBody>
      </p:sp>
      <p:sp>
        <p:nvSpPr>
          <p:cNvPr id="11" name="10 Flecha derecha"/>
          <p:cNvSpPr/>
          <p:nvPr/>
        </p:nvSpPr>
        <p:spPr>
          <a:xfrm flipH="1">
            <a:off x="7451725" y="3041650"/>
            <a:ext cx="903288" cy="434975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dirty="0" lang="es-SV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 noGrp="1"/>
          </p:cNvSpPr>
          <p:nvPr>
            <p:ph type="title"/>
          </p:nvPr>
        </p:nvSpPr>
        <p:spPr>
          <a:xfrm>
            <a:off x="0" y="133350"/>
            <a:ext cx="9144000" cy="876300"/>
          </a:xfrm>
        </p:spPr>
        <p:txBody>
          <a:bodyPr/>
          <a:lstStyle/>
          <a:p>
            <a:pPr eaLnBrk="1" hangingPunct="1">
              <a:defRPr/>
            </a:pPr>
            <a:r>
              <a:rPr b="1" dirty="0" kern="1200" lang="en-US" smtClean="0" sz="3200">
                <a:solidFill>
                  <a:srgbClr val="BF5A00"/>
                </a:solidFill>
                <a:latin charset="0" pitchFamily="18" typeface="Book Antiqua"/>
                <a:ea typeface="+mn-ea"/>
                <a:cs charset="0" typeface="Arial"/>
              </a:rPr>
              <a:t>What do the different case studies teach us? </a:t>
            </a:r>
          </a:p>
        </p:txBody>
      </p:sp>
      <p:pic>
        <p:nvPicPr>
          <p:cNvPr descr="Migraciones.jpg" id="19459" name="6 Imagen"/>
          <p:cNvPicPr>
            <a:picLocks noChangeAspect="1"/>
          </p:cNvPicPr>
          <p:nvPr/>
        </p:nvPicPr>
        <p:blipFill>
          <a:blip cstate="print" r:embed="rId3"/>
          <a:srcRect b="2" r="14"/>
          <a:stretch>
            <a:fillRect/>
          </a:stretch>
        </p:blipFill>
        <p:spPr bwMode="auto">
          <a:xfrm>
            <a:off x="1311275" y="895350"/>
            <a:ext cx="69437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Porcentaje de remesas a nivel municipal 2005.jpg" id="19460" name="11 Imagen"/>
          <p:cNvPicPr>
            <a:picLocks noChangeAspect="1"/>
          </p:cNvPicPr>
          <p:nvPr/>
        </p:nvPicPr>
        <p:blipFill>
          <a:blip cstate="print" r:embed="rId4"/>
          <a:srcRect b="95"/>
          <a:stretch>
            <a:fillRect/>
          </a:stretch>
        </p:blipFill>
        <p:spPr bwMode="auto">
          <a:xfrm>
            <a:off x="493713" y="4430713"/>
            <a:ext cx="2973387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428365"/>
            <a:ext cx="8458200" cy="627062"/>
          </a:xfrm>
        </p:spPr>
        <p:txBody>
          <a:bodyPr/>
          <a:lstStyle/>
          <a:p>
            <a:pPr marL="265113" indent="-265113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b="1" dirty="0" smtClean="0">
                <a:solidFill>
                  <a:srgbClr val="BF5A00"/>
                </a:solidFill>
              </a:rPr>
              <a:t>Overall findings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545910" y="983089"/>
            <a:ext cx="7956645" cy="49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95000"/>
              </a:lnSpc>
              <a:spcBef>
                <a:spcPct val="15000"/>
              </a:spcBef>
              <a:spcAft>
                <a:spcPct val="40000"/>
              </a:spcAft>
              <a:buFontTx/>
              <a:buChar char="•"/>
            </a:pP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Despite migration and increased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non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agricultural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employment, large numbers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of rural households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depend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on subsistence farming for food security</a:t>
            </a:r>
          </a:p>
          <a:p>
            <a:pPr marL="265113" indent="-265113">
              <a:lnSpc>
                <a:spcPct val="95000"/>
              </a:lnSpc>
              <a:spcBef>
                <a:spcPct val="15000"/>
              </a:spcBef>
              <a:spcAft>
                <a:spcPct val="40000"/>
              </a:spcAft>
              <a:buFontTx/>
              <a:buChar char="•"/>
            </a:pP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The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poorest depend more heavily on subsistence farming,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have less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access to land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 - converting into a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nucleus of hardcore poor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(unable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to migrate nor diversify their livelihood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strategies) </a:t>
            </a:r>
            <a:endParaRPr lang="en-US" sz="1800" b="1" dirty="0">
              <a:solidFill>
                <a:srgbClr val="004C6F"/>
              </a:solidFill>
              <a:latin typeface="Arial" charset="0"/>
            </a:endParaRPr>
          </a:p>
          <a:p>
            <a:pPr marL="265113" indent="-265113">
              <a:lnSpc>
                <a:spcPct val="95000"/>
              </a:lnSpc>
              <a:spcBef>
                <a:spcPct val="15000"/>
              </a:spcBef>
              <a:spcAft>
                <a:spcPct val="40000"/>
              </a:spcAft>
              <a:buFontTx/>
              <a:buChar char="•"/>
            </a:pP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Environmentally a mixed picture: Regeneration and degradation</a:t>
            </a:r>
          </a:p>
          <a:p>
            <a:pPr marL="265113" indent="-265113">
              <a:lnSpc>
                <a:spcPct val="95000"/>
              </a:lnSpc>
              <a:spcBef>
                <a:spcPct val="15000"/>
              </a:spcBef>
              <a:spcAft>
                <a:spcPct val="40000"/>
              </a:spcAft>
              <a:buFontTx/>
              <a:buChar char="•"/>
            </a:pP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New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and old forms of differentiation (migrants and no-migrants; closed communities; labor insertion, access to resources, etc)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– undermining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social cohesion. </a:t>
            </a:r>
          </a:p>
          <a:p>
            <a:pPr marL="265113" indent="-265113">
              <a:lnSpc>
                <a:spcPct val="95000"/>
              </a:lnSpc>
              <a:spcBef>
                <a:spcPct val="15000"/>
              </a:spcBef>
              <a:spcAft>
                <a:spcPct val="40000"/>
              </a:spcAft>
              <a:buFontTx/>
              <a:buChar char="•"/>
            </a:pP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Increased social-economic  polarization, disenfranchisement and further entrenchment of a sector of hardcore rural </a:t>
            </a:r>
            <a:r>
              <a:rPr lang="en-US" sz="1800" b="1" dirty="0" err="1">
                <a:solidFill>
                  <a:srgbClr val="004C6F"/>
                </a:solidFill>
                <a:latin typeface="Arial" charset="0"/>
              </a:rPr>
              <a:t>poo</a:t>
            </a:r>
            <a:r>
              <a:rPr lang="es-MX" sz="1800" b="1" dirty="0">
                <a:solidFill>
                  <a:srgbClr val="004C6F"/>
                </a:solidFill>
                <a:latin typeface="Arial" charset="0"/>
              </a:rPr>
              <a:t>r  </a:t>
            </a: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(</a:t>
            </a:r>
            <a:r>
              <a:rPr lang="es-MX" sz="1800" b="1" dirty="0" err="1" smtClean="0">
                <a:solidFill>
                  <a:srgbClr val="004C6F"/>
                </a:solidFill>
                <a:latin typeface="Arial" charset="0"/>
              </a:rPr>
              <a:t>hh</a:t>
            </a: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MX" sz="1800" b="1" dirty="0" err="1">
                <a:solidFill>
                  <a:srgbClr val="004C6F"/>
                </a:solidFill>
                <a:latin typeface="Arial" charset="0"/>
              </a:rPr>
              <a:t>without</a:t>
            </a:r>
            <a:r>
              <a:rPr lang="es-MX" sz="1800" b="1" dirty="0">
                <a:solidFill>
                  <a:srgbClr val="004C6F"/>
                </a:solidFill>
                <a:latin typeface="Arial" charset="0"/>
              </a:rPr>
              <a:t>  </a:t>
            </a:r>
            <a:r>
              <a:rPr lang="es-MX" sz="1800" b="1" dirty="0" err="1" smtClean="0">
                <a:solidFill>
                  <a:srgbClr val="004C6F"/>
                </a:solidFill>
                <a:latin typeface="Arial" charset="0"/>
              </a:rPr>
              <a:t>migrants</a:t>
            </a: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, </a:t>
            </a:r>
            <a:r>
              <a:rPr lang="es-MX" sz="1800" b="1" dirty="0" err="1" smtClean="0">
                <a:solidFill>
                  <a:srgbClr val="004C6F"/>
                </a:solidFill>
                <a:latin typeface="Arial" charset="0"/>
              </a:rPr>
              <a:t>immigrants</a:t>
            </a: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MX" sz="1800" b="1" dirty="0" err="1">
                <a:solidFill>
                  <a:srgbClr val="004C6F"/>
                </a:solidFill>
                <a:latin typeface="Arial" charset="0"/>
              </a:rPr>
              <a:t>without</a:t>
            </a:r>
            <a:r>
              <a:rPr lang="es-MX" sz="1800" b="1" dirty="0">
                <a:solidFill>
                  <a:srgbClr val="004C6F"/>
                </a:solidFill>
                <a:latin typeface="Arial" charset="0"/>
              </a:rPr>
              <a:t> full </a:t>
            </a:r>
            <a:r>
              <a:rPr lang="es-MX" sz="1800" b="1" dirty="0" err="1">
                <a:solidFill>
                  <a:srgbClr val="004C6F"/>
                </a:solidFill>
                <a:latin typeface="Arial" charset="0"/>
              </a:rPr>
              <a:t>rights</a:t>
            </a: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)</a:t>
            </a:r>
          </a:p>
          <a:p>
            <a:pPr marL="265113" indent="-265113">
              <a:lnSpc>
                <a:spcPct val="95000"/>
              </a:lnSpc>
              <a:spcBef>
                <a:spcPct val="15000"/>
              </a:spcBef>
              <a:spcAft>
                <a:spcPct val="40000"/>
              </a:spcAft>
              <a:buFontTx/>
              <a:buChar char="•"/>
            </a:pP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Serious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threat for governance at various scales (local, national, regional, global)</a:t>
            </a: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276225"/>
            <a:ext cx="8801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BF5A00"/>
                </a:solidFill>
                <a:latin typeface="Book Antiqua" pitchFamily="18" charset="0"/>
              </a:rPr>
              <a:t>From </a:t>
            </a:r>
            <a:r>
              <a:rPr lang="en-US" b="1" dirty="0" smtClean="0">
                <a:solidFill>
                  <a:srgbClr val="BF5A00"/>
                </a:solidFill>
                <a:latin typeface="Book Antiqua" pitchFamily="18" charset="0"/>
              </a:rPr>
              <a:t>an </a:t>
            </a:r>
            <a:r>
              <a:rPr lang="en-US" b="1" dirty="0">
                <a:solidFill>
                  <a:srgbClr val="BF5A00"/>
                </a:solidFill>
                <a:latin typeface="Book Antiqua" pitchFamily="18" charset="0"/>
              </a:rPr>
              <a:t>agro-export based economy to </a:t>
            </a:r>
            <a:br>
              <a:rPr lang="en-US" b="1" dirty="0">
                <a:solidFill>
                  <a:srgbClr val="BF5A00"/>
                </a:solidFill>
                <a:latin typeface="Book Antiqua" pitchFamily="18" charset="0"/>
              </a:rPr>
            </a:br>
            <a:r>
              <a:rPr lang="en-US" b="1" dirty="0">
                <a:solidFill>
                  <a:srgbClr val="BF5A00"/>
                </a:solidFill>
                <a:latin typeface="Book Antiqua" pitchFamily="18" charset="0"/>
              </a:rPr>
              <a:t>an economy tied to exporting cheap labor </a:t>
            </a:r>
            <a:endParaRPr lang="es-MX" b="1" dirty="0">
              <a:solidFill>
                <a:srgbClr val="BF5A00"/>
              </a:solidFill>
              <a:latin typeface="Book Antiqua" pitchFamily="18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136525" y="1403350"/>
            <a:ext cx="88074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lnSpc>
                <a:spcPct val="110000"/>
              </a:lnSpc>
              <a:buFont typeface="Arial" charset="0"/>
              <a:buChar char="•"/>
            </a:pPr>
            <a:r>
              <a:rPr lang="en-US" sz="1400" b="1">
                <a:solidFill>
                  <a:srgbClr val="004C6F"/>
                </a:solidFill>
                <a:latin typeface="Arial" charset="0"/>
              </a:rPr>
              <a:t>Remittances are the primary source of foreign exchange for the Salvadoran economy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39775" y="1914525"/>
          <a:ext cx="7791450" cy="4127500"/>
        </p:xfrm>
        <a:graphic>
          <a:graphicData uri="http://schemas.openxmlformats.org/presentationml/2006/ole">
            <p:oleObj spid="_x0000_s2050" name="Gráfico" r:id="rId4" imgW="8915516" imgH="4867365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22 Conector recto"/>
          <p:cNvCxnSpPr/>
          <p:nvPr/>
        </p:nvCxnSpPr>
        <p:spPr>
          <a:xfrm>
            <a:off x="1276350" y="3657600"/>
            <a:ext cx="4114800" cy="0"/>
          </a:xfrm>
          <a:prstGeom prst="line">
            <a:avLst/>
          </a:prstGeom>
          <a:ln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0" y="274638"/>
            <a:ext cx="880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>
                <a:solidFill>
                  <a:srgbClr val="BF5A00"/>
                </a:solidFill>
                <a:latin typeface="Book Antiqua" pitchFamily="18" charset="0"/>
              </a:rPr>
              <a:t>Understanding complexity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1184275" y="5276850"/>
            <a:ext cx="4397375" cy="284163"/>
          </a:xfrm>
          <a:prstGeom prst="rightArrow">
            <a:avLst/>
          </a:prstGeom>
          <a:solidFill>
            <a:srgbClr val="99663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9" name="8 Flecha abajo"/>
          <p:cNvSpPr/>
          <p:nvPr/>
        </p:nvSpPr>
        <p:spPr>
          <a:xfrm flipV="1">
            <a:off x="1069975" y="1924050"/>
            <a:ext cx="225425" cy="3560763"/>
          </a:xfrm>
          <a:prstGeom prst="downArrow">
            <a:avLst/>
          </a:prstGeom>
          <a:solidFill>
            <a:srgbClr val="99663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0" name="9 Rectángulo"/>
          <p:cNvSpPr/>
          <p:nvPr/>
        </p:nvSpPr>
        <p:spPr>
          <a:xfrm>
            <a:off x="344215" y="1809750"/>
            <a:ext cx="246336" cy="38272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s-SV" sz="1600" b="1" dirty="0" err="1" smtClean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Livelihoods</a:t>
            </a:r>
            <a:r>
              <a:rPr lang="es-SV" sz="1600" b="1" dirty="0" smtClean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 smtClean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es-SV" sz="1600" b="1" dirty="0" smtClean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tied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NRM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97190" y="1820382"/>
            <a:ext cx="361507" cy="3870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tied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                     more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tied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869950" y="5791200"/>
            <a:ext cx="50736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Conflicts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pressures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over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natural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resource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use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52425" y="5595938"/>
            <a:ext cx="6011863" cy="230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conflict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                      more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conflict</a:t>
            </a:r>
            <a:endParaRPr lang="es-SV" sz="1600" cap="small" dirty="0">
              <a:solidFill>
                <a:srgbClr val="2B88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3694113" y="274320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>
                <a:solidFill>
                  <a:schemeClr val="bg1"/>
                </a:solidFill>
                <a:latin typeface="Arial Narrow" pitchFamily="34" charset="0"/>
              </a:rPr>
              <a:t>NC</a:t>
            </a:r>
          </a:p>
        </p:txBody>
      </p:sp>
      <p:sp>
        <p:nvSpPr>
          <p:cNvPr id="19" name="18 Elipse"/>
          <p:cNvSpPr/>
          <p:nvPr/>
        </p:nvSpPr>
        <p:spPr>
          <a:xfrm>
            <a:off x="1903413" y="327660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 err="1">
                <a:solidFill>
                  <a:schemeClr val="bg1"/>
                </a:solidFill>
                <a:latin typeface="Arial Narrow" pitchFamily="34" charset="0"/>
              </a:rPr>
              <a:t>Yq</a:t>
            </a:r>
            <a:endParaRPr lang="es-SV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1579563" y="234315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>
                <a:solidFill>
                  <a:schemeClr val="bg1"/>
                </a:solidFill>
                <a:latin typeface="Arial Narrow" pitchFamily="34" charset="0"/>
              </a:rPr>
              <a:t>LV</a:t>
            </a:r>
          </a:p>
        </p:txBody>
      </p:sp>
      <p:sp>
        <p:nvSpPr>
          <p:cNvPr id="21" name="20 Elipse"/>
          <p:cNvSpPr/>
          <p:nvPr/>
        </p:nvSpPr>
        <p:spPr>
          <a:xfrm>
            <a:off x="4017963" y="409575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>
                <a:solidFill>
                  <a:schemeClr val="bg1"/>
                </a:solidFill>
                <a:latin typeface="Arial Narrow" pitchFamily="34" charset="0"/>
              </a:rPr>
              <a:t>SR</a:t>
            </a:r>
          </a:p>
        </p:txBody>
      </p:sp>
      <p:cxnSp>
        <p:nvCxnSpPr>
          <p:cNvPr id="24" name="23 Conector recto"/>
          <p:cNvCxnSpPr/>
          <p:nvPr/>
        </p:nvCxnSpPr>
        <p:spPr>
          <a:xfrm rot="16200000" flipV="1">
            <a:off x="1695450" y="3619500"/>
            <a:ext cx="3067050" cy="19050"/>
          </a:xfrm>
          <a:prstGeom prst="line">
            <a:avLst/>
          </a:prstGeom>
          <a:ln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2" name="Rectangle 6"/>
          <p:cNvSpPr>
            <a:spLocks noChangeArrowheads="1"/>
          </p:cNvSpPr>
          <p:nvPr/>
        </p:nvSpPr>
        <p:spPr bwMode="auto">
          <a:xfrm>
            <a:off x="504825" y="1030288"/>
            <a:ext cx="81915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4C6F"/>
                </a:solidFill>
                <a:latin typeface="Arial" charset="0"/>
              </a:rPr>
              <a:t>Traditional thinking insufficient, much more complex </a:t>
            </a:r>
            <a:r>
              <a:rPr lang="en-US" sz="2000" b="1" dirty="0" smtClean="0">
                <a:solidFill>
                  <a:srgbClr val="004C6F"/>
                </a:solidFill>
                <a:latin typeface="Arial" charset="0"/>
              </a:rPr>
              <a:t>situation</a:t>
            </a:r>
            <a:br>
              <a:rPr lang="en-US" sz="2000" b="1" dirty="0" smtClean="0">
                <a:solidFill>
                  <a:srgbClr val="004C6F"/>
                </a:solidFill>
                <a:latin typeface="Arial" charset="0"/>
              </a:rPr>
            </a:br>
            <a:endParaRPr lang="en-US" sz="1600" b="1" dirty="0" smtClean="0">
              <a:solidFill>
                <a:srgbClr val="004C6F"/>
              </a:solidFill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004C6F"/>
                </a:solidFill>
                <a:latin typeface="Arial" charset="0"/>
              </a:rPr>
              <a:t> </a:t>
            </a:r>
            <a:endParaRPr lang="en-US" sz="2000" b="1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867400" y="1858963"/>
            <a:ext cx="3048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Matrix: </a:t>
            </a: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Continuum of livelihood strategies </a:t>
            </a: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Continuum of conflicts or pressures that exist over the use of the territories resources</a:t>
            </a:r>
          </a:p>
          <a:p>
            <a:pPr>
              <a:defRPr/>
            </a:pPr>
            <a:endParaRPr lang="en-US" sz="1800" b="1" dirty="0">
              <a:solidFill>
                <a:srgbClr val="004C6F"/>
              </a:solidFill>
              <a:latin typeface="Arial" charset="0"/>
            </a:endParaRPr>
          </a:p>
          <a:p>
            <a:pPr>
              <a:defRPr/>
            </a:pP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Opportunities for new approaches: Recognizing and revaluing rural livelihoods and their role in resource management</a:t>
            </a:r>
            <a:endParaRPr lang="en-US" sz="1800" b="1" dirty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342900" y="1508787"/>
            <a:ext cx="3133725" cy="719138"/>
          </a:xfrm>
        </p:spPr>
        <p:txBody>
          <a:bodyPr/>
          <a:lstStyle/>
          <a:p>
            <a:pPr eaLnBrk="1" hangingPunct="1">
              <a:defRPr/>
            </a:pPr>
            <a:r>
              <a:rPr lang="es-ES" sz="1800" b="1" kern="1200" dirty="0" err="1" smtClean="0">
                <a:solidFill>
                  <a:srgbClr val="004C6F"/>
                </a:solidFill>
                <a:latin typeface="Arial" charset="0"/>
                <a:ea typeface="+mn-ea"/>
                <a:cs typeface="Arial" charset="0"/>
              </a:rPr>
              <a:t>Ecosystem</a:t>
            </a:r>
            <a:r>
              <a:rPr lang="es-ES" sz="1800" b="1" kern="1200" dirty="0" smtClean="0">
                <a:solidFill>
                  <a:srgbClr val="004C6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s-ES" sz="1800" b="1" kern="1200" dirty="0" err="1" smtClean="0">
                <a:solidFill>
                  <a:srgbClr val="004C6F"/>
                </a:solidFill>
                <a:latin typeface="Arial" charset="0"/>
                <a:ea typeface="+mn-ea"/>
                <a:cs typeface="Arial" charset="0"/>
              </a:rPr>
              <a:t>Services</a:t>
            </a:r>
            <a:r>
              <a:rPr lang="es-ES" sz="1800" b="1" kern="1200" dirty="0" smtClean="0">
                <a:solidFill>
                  <a:srgbClr val="004C6F"/>
                </a:solidFill>
                <a:latin typeface="Arial" charset="0"/>
                <a:ea typeface="+mn-ea"/>
                <a:cs typeface="Arial" charset="0"/>
              </a:rPr>
              <a:t> </a:t>
            </a:r>
            <a:endParaRPr lang="es-SV" sz="1800" b="1" kern="1200" dirty="0" smtClean="0">
              <a:solidFill>
                <a:srgbClr val="004C6F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22531" name="Group 29"/>
          <p:cNvGrpSpPr>
            <a:grpSpLocks/>
          </p:cNvGrpSpPr>
          <p:nvPr/>
        </p:nvGrpSpPr>
        <p:grpSpPr bwMode="auto">
          <a:xfrm>
            <a:off x="-134938" y="1709143"/>
            <a:ext cx="5961063" cy="4600575"/>
            <a:chOff x="487" y="962"/>
            <a:chExt cx="3287" cy="2898"/>
          </a:xfrm>
        </p:grpSpPr>
        <p:sp>
          <p:nvSpPr>
            <p:cNvPr id="22545" name="Line 2"/>
            <p:cNvSpPr>
              <a:spLocks noChangeShapeType="1"/>
            </p:cNvSpPr>
            <p:nvPr/>
          </p:nvSpPr>
          <p:spPr bwMode="auto">
            <a:xfrm>
              <a:off x="519" y="962"/>
              <a:ext cx="2651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s-CR"/>
            </a:p>
          </p:txBody>
        </p:sp>
        <p:sp>
          <p:nvSpPr>
            <p:cNvPr id="22546" name="Line 3"/>
            <p:cNvSpPr>
              <a:spLocks noChangeShapeType="1"/>
            </p:cNvSpPr>
            <p:nvPr/>
          </p:nvSpPr>
          <p:spPr bwMode="auto">
            <a:xfrm>
              <a:off x="519" y="962"/>
              <a:ext cx="0" cy="1560"/>
            </a:xfrm>
            <a:prstGeom prst="line">
              <a:avLst/>
            </a:prstGeom>
            <a:noFill/>
            <a:ln w="12700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s-CR"/>
            </a:p>
          </p:txBody>
        </p:sp>
        <p:sp>
          <p:nvSpPr>
            <p:cNvPr id="22547" name="Line 6"/>
            <p:cNvSpPr>
              <a:spLocks noChangeShapeType="1"/>
            </p:cNvSpPr>
            <p:nvPr/>
          </p:nvSpPr>
          <p:spPr bwMode="auto">
            <a:xfrm>
              <a:off x="519" y="2522"/>
              <a:ext cx="0" cy="1338"/>
            </a:xfrm>
            <a:prstGeom prst="line">
              <a:avLst/>
            </a:prstGeom>
            <a:noFill/>
            <a:ln w="12700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s-CR"/>
            </a:p>
          </p:txBody>
        </p:sp>
        <p:grpSp>
          <p:nvGrpSpPr>
            <p:cNvPr id="22548" name="Group 10"/>
            <p:cNvGrpSpPr>
              <a:grpSpLocks/>
            </p:cNvGrpSpPr>
            <p:nvPr/>
          </p:nvGrpSpPr>
          <p:grpSpPr bwMode="auto">
            <a:xfrm>
              <a:off x="487" y="1119"/>
              <a:ext cx="3287" cy="2049"/>
              <a:chOff x="594" y="1042"/>
              <a:chExt cx="4631" cy="2173"/>
            </a:xfrm>
          </p:grpSpPr>
          <p:sp>
            <p:nvSpPr>
              <p:cNvPr id="22557" name="Rectangle 11"/>
              <p:cNvSpPr>
                <a:spLocks noChangeArrowheads="1"/>
              </p:cNvSpPr>
              <p:nvPr/>
            </p:nvSpPr>
            <p:spPr bwMode="auto">
              <a:xfrm>
                <a:off x="862" y="1141"/>
                <a:ext cx="2745" cy="2074"/>
              </a:xfrm>
              <a:prstGeom prst="rect">
                <a:avLst/>
              </a:prstGeom>
              <a:solidFill>
                <a:srgbClr val="B97B3D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174625" indent="-174625" algn="ctr">
                  <a:lnSpc>
                    <a:spcPct val="90000"/>
                  </a:lnSpc>
                  <a:spcAft>
                    <a:spcPct val="15000"/>
                  </a:spcAft>
                </a:pPr>
                <a:endParaRPr lang="es-SV" sz="1600" b="1">
                  <a:solidFill>
                    <a:srgbClr val="004C6F"/>
                  </a:solidFill>
                </a:endParaRPr>
              </a:p>
            </p:txBody>
          </p:sp>
          <p:sp>
            <p:nvSpPr>
              <p:cNvPr id="22558" name="Rectangle 12"/>
              <p:cNvSpPr>
                <a:spLocks noChangeArrowheads="1"/>
              </p:cNvSpPr>
              <p:nvPr/>
            </p:nvSpPr>
            <p:spPr bwMode="auto">
              <a:xfrm>
                <a:off x="594" y="1042"/>
                <a:ext cx="463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s-SV" sz="2200" b="1">
                  <a:solidFill>
                    <a:schemeClr val="bg1"/>
                  </a:solidFill>
                  <a:latin typeface="Perpetua" pitchFamily="18" charset="0"/>
                </a:endParaRPr>
              </a:p>
            </p:txBody>
          </p:sp>
        </p:grpSp>
        <p:sp>
          <p:nvSpPr>
            <p:cNvPr id="2" name="Rectangle 13"/>
            <p:cNvSpPr>
              <a:spLocks noChangeArrowheads="1"/>
            </p:cNvSpPr>
            <p:nvPr/>
          </p:nvSpPr>
          <p:spPr bwMode="auto">
            <a:xfrm>
              <a:off x="1617" y="1283"/>
              <a:ext cx="909" cy="919"/>
            </a:xfrm>
            <a:prstGeom prst="rect">
              <a:avLst/>
            </a:prstGeom>
            <a:solidFill>
              <a:srgbClr val="FFE48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marL="174625" indent="-174625" algn="ctr" eaLnBrk="0" hangingPunct="0"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s-SV" sz="1200" b="1" dirty="0" err="1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Regulation</a:t>
              </a:r>
              <a:endParaRPr lang="es-SV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Air quality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Climate regulation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Water regulation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Erosion control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Pest control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Risk mitigation</a:t>
              </a:r>
            </a:p>
          </p:txBody>
        </p:sp>
        <p:sp>
          <p:nvSpPr>
            <p:cNvPr id="3" name="Rectangle 14"/>
            <p:cNvSpPr>
              <a:spLocks noChangeArrowheads="1"/>
            </p:cNvSpPr>
            <p:nvPr/>
          </p:nvSpPr>
          <p:spPr bwMode="auto">
            <a:xfrm>
              <a:off x="761" y="1283"/>
              <a:ext cx="888" cy="919"/>
            </a:xfrm>
            <a:prstGeom prst="rect">
              <a:avLst/>
            </a:prstGeom>
            <a:solidFill>
              <a:srgbClr val="FFE48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marL="174625" indent="-174625" algn="ctr"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s-SV" sz="1200" b="1" dirty="0" err="1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Provision</a:t>
              </a:r>
              <a:endParaRPr lang="es-SV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Food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Natural medicines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Firewood (fuel) 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Water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Fibers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Genetic resources </a:t>
              </a:r>
            </a:p>
          </p:txBody>
        </p:sp>
        <p:sp>
          <p:nvSpPr>
            <p:cNvPr id="4" name="Rectangle 15"/>
            <p:cNvSpPr>
              <a:spLocks noChangeArrowheads="1"/>
            </p:cNvSpPr>
            <p:nvPr/>
          </p:nvSpPr>
          <p:spPr bwMode="auto">
            <a:xfrm>
              <a:off x="1622" y="2203"/>
              <a:ext cx="903" cy="875"/>
            </a:xfrm>
            <a:prstGeom prst="rect">
              <a:avLst/>
            </a:prstGeom>
            <a:solidFill>
              <a:srgbClr val="FFE48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marL="174625" indent="-174625" algn="ctr" eaLnBrk="0" hangingPunct="0"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Support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20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Oxygen production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20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Soil formation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20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Recycling of nutrients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200"/>
                </a:spcAft>
                <a:buFontTx/>
                <a:buChar char="•"/>
                <a:defRPr/>
              </a:pPr>
              <a:r>
                <a:rPr lang="en-US" sz="1200" dirty="0" smtClean="0">
                  <a:solidFill>
                    <a:srgbClr val="722D04"/>
                  </a:solidFill>
                  <a:cs typeface="Times New Roman" pitchFamily="18" charset="0"/>
                </a:rPr>
                <a:t>Pollination</a:t>
              </a:r>
              <a:endParaRPr lang="en-US" sz="1200" dirty="0">
                <a:solidFill>
                  <a:srgbClr val="722D04"/>
                </a:solidFill>
                <a:cs typeface="Times New Roman" pitchFamily="18" charset="0"/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761" y="2197"/>
              <a:ext cx="893" cy="881"/>
            </a:xfrm>
            <a:prstGeom prst="rect">
              <a:avLst/>
            </a:prstGeom>
            <a:solidFill>
              <a:srgbClr val="FFE48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marL="174625" indent="-174625" algn="ctr" eaLnBrk="0" hangingPunct="0"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s-SV" sz="12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Cultural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Identity/cultural diversity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Esthetic and spiritual experiences,  recreation</a:t>
              </a:r>
            </a:p>
            <a:p>
              <a:pPr marL="85725" indent="-85725" eaLnBrk="0" hangingPunct="0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200" dirty="0">
                  <a:solidFill>
                    <a:srgbClr val="722D04"/>
                  </a:solidFill>
                  <a:cs typeface="Times New Roman" pitchFamily="18" charset="0"/>
                </a:rPr>
                <a:t>Knowledge </a:t>
              </a:r>
            </a:p>
          </p:txBody>
        </p:sp>
        <p:sp>
          <p:nvSpPr>
            <p:cNvPr id="22553" name="Line 17"/>
            <p:cNvSpPr>
              <a:spLocks noChangeShapeType="1"/>
            </p:cNvSpPr>
            <p:nvPr/>
          </p:nvSpPr>
          <p:spPr bwMode="auto">
            <a:xfrm>
              <a:off x="519" y="1397"/>
              <a:ext cx="2235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s-CR"/>
            </a:p>
          </p:txBody>
        </p:sp>
        <p:sp>
          <p:nvSpPr>
            <p:cNvPr id="22554" name="Line 18"/>
            <p:cNvSpPr>
              <a:spLocks noChangeShapeType="1"/>
            </p:cNvSpPr>
            <p:nvPr/>
          </p:nvSpPr>
          <p:spPr bwMode="auto">
            <a:xfrm>
              <a:off x="611" y="1397"/>
              <a:ext cx="0" cy="1315"/>
            </a:xfrm>
            <a:prstGeom prst="line">
              <a:avLst/>
            </a:prstGeom>
            <a:noFill/>
            <a:ln w="12700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s-CR"/>
            </a:p>
          </p:txBody>
        </p:sp>
        <p:sp>
          <p:nvSpPr>
            <p:cNvPr id="22555" name="Line 20"/>
            <p:cNvSpPr>
              <a:spLocks noChangeShapeType="1"/>
            </p:cNvSpPr>
            <p:nvPr/>
          </p:nvSpPr>
          <p:spPr bwMode="auto">
            <a:xfrm>
              <a:off x="611" y="3769"/>
              <a:ext cx="2235" cy="0"/>
            </a:xfrm>
            <a:prstGeom prst="line">
              <a:avLst/>
            </a:prstGeom>
            <a:noFill/>
            <a:ln w="12700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s-CR"/>
            </a:p>
          </p:txBody>
        </p:sp>
        <p:sp>
          <p:nvSpPr>
            <p:cNvPr id="22556" name="Line 22"/>
            <p:cNvSpPr>
              <a:spLocks noChangeShapeType="1"/>
            </p:cNvSpPr>
            <p:nvPr/>
          </p:nvSpPr>
          <p:spPr bwMode="auto">
            <a:xfrm>
              <a:off x="611" y="2712"/>
              <a:ext cx="0" cy="1057"/>
            </a:xfrm>
            <a:prstGeom prst="line">
              <a:avLst/>
            </a:prstGeom>
            <a:noFill/>
            <a:ln w="12700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s-CR"/>
            </a:p>
          </p:txBody>
        </p:sp>
      </p:grpSp>
      <p:grpSp>
        <p:nvGrpSpPr>
          <p:cNvPr id="22532" name="27 Grupo"/>
          <p:cNvGrpSpPr>
            <a:grpSpLocks/>
          </p:cNvGrpSpPr>
          <p:nvPr/>
        </p:nvGrpSpPr>
        <p:grpSpPr bwMode="auto">
          <a:xfrm>
            <a:off x="5176838" y="1991718"/>
            <a:ext cx="3240087" cy="3433763"/>
            <a:chOff x="5176838" y="1352550"/>
            <a:chExt cx="3240087" cy="3433763"/>
          </a:xfrm>
        </p:grpSpPr>
        <p:sp>
          <p:nvSpPr>
            <p:cNvPr id="22539" name="Oval 2"/>
            <p:cNvSpPr>
              <a:spLocks noChangeAspect="1" noChangeArrowheads="1"/>
            </p:cNvSpPr>
            <p:nvPr/>
          </p:nvSpPr>
          <p:spPr bwMode="auto">
            <a:xfrm>
              <a:off x="6057900" y="3448050"/>
              <a:ext cx="1466850" cy="1336675"/>
            </a:xfrm>
            <a:prstGeom prst="ellipse">
              <a:avLst/>
            </a:prstGeom>
            <a:noFill/>
            <a:ln w="38100">
              <a:solidFill>
                <a:srgbClr val="33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2540" name="Oval 3"/>
            <p:cNvSpPr>
              <a:spLocks noChangeAspect="1" noChangeArrowheads="1"/>
            </p:cNvSpPr>
            <p:nvPr/>
          </p:nvSpPr>
          <p:spPr bwMode="auto">
            <a:xfrm>
              <a:off x="5632450" y="2400300"/>
              <a:ext cx="2365375" cy="2382838"/>
            </a:xfrm>
            <a:prstGeom prst="ellipse">
              <a:avLst/>
            </a:prstGeom>
            <a:noFill/>
            <a:ln w="38100">
              <a:solidFill>
                <a:srgbClr val="8BAA27"/>
              </a:solidFill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2541" name="Oval 4"/>
            <p:cNvSpPr>
              <a:spLocks noChangeAspect="1" noChangeArrowheads="1"/>
            </p:cNvSpPr>
            <p:nvPr/>
          </p:nvSpPr>
          <p:spPr bwMode="auto">
            <a:xfrm>
              <a:off x="5176838" y="1352550"/>
              <a:ext cx="3240087" cy="3433763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6102350" y="3486150"/>
              <a:ext cx="1390650" cy="10223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73820" tIns="36909" rIns="73820" bIns="36909"/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1.</a:t>
              </a:r>
              <a:b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Practices for </a:t>
              </a:r>
              <a:b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Self-Provisioning</a:t>
              </a:r>
              <a:endParaRPr lang="en-US" sz="11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900" dirty="0">
                  <a:solidFill>
                    <a:srgbClr val="004C6F"/>
                  </a:solidFill>
                  <a:latin typeface="+mn-lt"/>
                  <a:cs typeface="Arial" pitchFamily="34" charset="0"/>
                </a:rPr>
                <a:t>(food, water, fuel, </a:t>
              </a:r>
              <a:br>
                <a:rPr lang="en-US" sz="900" dirty="0">
                  <a:solidFill>
                    <a:srgbClr val="004C6F"/>
                  </a:solidFill>
                  <a:latin typeface="+mn-lt"/>
                  <a:cs typeface="Arial" pitchFamily="34" charset="0"/>
                </a:rPr>
              </a:br>
              <a:r>
                <a:rPr lang="en-US" sz="900" dirty="0">
                  <a:solidFill>
                    <a:srgbClr val="004C6F"/>
                  </a:solidFill>
                  <a:latin typeface="+mn-lt"/>
                  <a:cs typeface="Arial" pitchFamily="34" charset="0"/>
                </a:rPr>
                <a:t>spiritual well-being)</a:t>
              </a:r>
              <a:endParaRPr lang="es-SV" sz="900" dirty="0">
                <a:latin typeface="+mn-lt"/>
                <a:cs typeface="Arial" pitchFamily="34" charset="0"/>
              </a:endParaRPr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5783263" y="2390775"/>
              <a:ext cx="2008187" cy="10191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73820" tIns="36909" rIns="73820" bIns="36909"/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2. </a:t>
              </a:r>
              <a:b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Practices for </a:t>
              </a:r>
              <a:b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Generating an Income 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900" dirty="0">
                  <a:solidFill>
                    <a:srgbClr val="004C6F"/>
                  </a:solidFill>
                  <a:latin typeface="+mn-lt"/>
                  <a:cs typeface="Arial" pitchFamily="34" charset="0"/>
                </a:rPr>
                <a:t>(agriculture, agro-forestry, forestry, non-timber products, </a:t>
              </a:r>
              <a:br>
                <a:rPr lang="en-US" sz="900" dirty="0">
                  <a:solidFill>
                    <a:srgbClr val="004C6F"/>
                  </a:solidFill>
                  <a:latin typeface="+mn-lt"/>
                  <a:cs typeface="Arial" pitchFamily="34" charset="0"/>
                </a:rPr>
              </a:br>
              <a:r>
                <a:rPr lang="en-US" sz="900" dirty="0">
                  <a:solidFill>
                    <a:srgbClr val="004C6F"/>
                  </a:solidFill>
                  <a:latin typeface="+mn-lt"/>
                  <a:cs typeface="Arial" pitchFamily="34" charset="0"/>
                </a:rPr>
                <a:t>rural tourism, handicrafts)</a:t>
              </a:r>
              <a:endParaRPr lang="es-SV" sz="900" dirty="0">
                <a:latin typeface="+mn-lt"/>
                <a:cs typeface="Arial" pitchFamily="34" charset="0"/>
              </a:endParaRPr>
            </a:p>
          </p:txBody>
        </p: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5748338" y="1352550"/>
              <a:ext cx="2201862" cy="1066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73820" tIns="36909" rIns="73820" bIns="36909"/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3.</a:t>
              </a:r>
              <a:b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Practices to Manage</a:t>
              </a:r>
              <a:b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Ecosystem Services of </a:t>
              </a:r>
              <a:b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00" b="1" dirty="0">
                  <a:solidFill>
                    <a:srgbClr val="BF5A00"/>
                  </a:solidFill>
                  <a:latin typeface="Arial" pitchFamily="34" charset="0"/>
                  <a:cs typeface="Arial" pitchFamily="34" charset="0"/>
                </a:rPr>
                <a:t>Regional / Global Interest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900" dirty="0">
                  <a:solidFill>
                    <a:srgbClr val="004C6F"/>
                  </a:solidFill>
                  <a:latin typeface="+mn-lt"/>
                  <a:cs typeface="Arial" pitchFamily="34" charset="0"/>
                </a:rPr>
                <a:t>(water quality and water regulation, biodiversity, carbon sequestration)</a:t>
              </a:r>
              <a:endParaRPr lang="es-SV" sz="900" dirty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22533" name="1 Título"/>
          <p:cNvSpPr txBox="1">
            <a:spLocks/>
          </p:cNvSpPr>
          <p:nvPr/>
        </p:nvSpPr>
        <p:spPr bwMode="auto">
          <a:xfrm>
            <a:off x="4419600" y="1105893"/>
            <a:ext cx="47244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The logic behind managing natural resources for rural livelihood strategies</a:t>
            </a:r>
          </a:p>
        </p:txBody>
      </p:sp>
      <p:sp>
        <p:nvSpPr>
          <p:cNvPr id="27" name="26 Flecha derecha"/>
          <p:cNvSpPr/>
          <p:nvPr/>
        </p:nvSpPr>
        <p:spPr>
          <a:xfrm>
            <a:off x="4000500" y="3137562"/>
            <a:ext cx="895350" cy="1057275"/>
          </a:xfrm>
          <a:prstGeom prst="rightArrow">
            <a:avLst>
              <a:gd name="adj1" fmla="val 50000"/>
              <a:gd name="adj2" fmla="val 47872"/>
            </a:avLst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2536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2537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2538" name="Rectangle 2"/>
          <p:cNvSpPr txBox="1">
            <a:spLocks noChangeArrowheads="1"/>
          </p:cNvSpPr>
          <p:nvPr/>
        </p:nvSpPr>
        <p:spPr bwMode="auto">
          <a:xfrm>
            <a:off x="0" y="300677"/>
            <a:ext cx="88582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BF5A00"/>
                </a:solidFill>
                <a:latin typeface="Book Antiqua" pitchFamily="18" charset="0"/>
              </a:rPr>
              <a:t>The relevance of rural livelihood </a:t>
            </a:r>
            <a:r>
              <a:rPr lang="en-US" sz="2800" b="1" dirty="0" smtClean="0">
                <a:solidFill>
                  <a:srgbClr val="BF5A00"/>
                </a:solidFill>
                <a:latin typeface="Book Antiqua" pitchFamily="18" charset="0"/>
              </a:rPr>
              <a:t>strategies</a:t>
            </a:r>
            <a:endParaRPr lang="en-US" sz="2800" b="1" dirty="0">
              <a:solidFill>
                <a:srgbClr val="BF5A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Elipse"/>
          <p:cNvSpPr/>
          <p:nvPr/>
        </p:nvSpPr>
        <p:spPr>
          <a:xfrm>
            <a:off x="1371600" y="2095500"/>
            <a:ext cx="1238250" cy="2133600"/>
          </a:xfrm>
          <a:prstGeom prst="ellipse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cxnSp>
        <p:nvCxnSpPr>
          <p:cNvPr id="23" name="22 Conector recto"/>
          <p:cNvCxnSpPr/>
          <p:nvPr/>
        </p:nvCxnSpPr>
        <p:spPr>
          <a:xfrm>
            <a:off x="1276350" y="3657600"/>
            <a:ext cx="4114800" cy="0"/>
          </a:xfrm>
          <a:prstGeom prst="line">
            <a:avLst/>
          </a:prstGeom>
          <a:ln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0" y="274638"/>
            <a:ext cx="880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>
                <a:solidFill>
                  <a:srgbClr val="BF5A00"/>
                </a:solidFill>
                <a:latin typeface="Book Antiqua" pitchFamily="18" charset="0"/>
              </a:rPr>
              <a:t>Understanding complexity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1184275" y="5276850"/>
            <a:ext cx="4397375" cy="284163"/>
          </a:xfrm>
          <a:prstGeom prst="rightArrow">
            <a:avLst/>
          </a:prstGeom>
          <a:solidFill>
            <a:srgbClr val="99663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9" name="8 Flecha abajo"/>
          <p:cNvSpPr/>
          <p:nvPr/>
        </p:nvSpPr>
        <p:spPr>
          <a:xfrm flipV="1">
            <a:off x="1069975" y="1924050"/>
            <a:ext cx="225425" cy="3560763"/>
          </a:xfrm>
          <a:prstGeom prst="downArrow">
            <a:avLst/>
          </a:prstGeom>
          <a:solidFill>
            <a:srgbClr val="99663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0" name="9 Rectángulo"/>
          <p:cNvSpPr/>
          <p:nvPr/>
        </p:nvSpPr>
        <p:spPr>
          <a:xfrm>
            <a:off x="344215" y="1809750"/>
            <a:ext cx="246336" cy="38272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Livelihoods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 smtClean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es-SV" sz="1600" b="1" dirty="0" smtClean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tied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NRM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97190" y="1820382"/>
            <a:ext cx="361507" cy="3870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tied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                     more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tied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869950" y="5791200"/>
            <a:ext cx="50736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Conflicts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pressures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over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natural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resource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use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52425" y="5595938"/>
            <a:ext cx="6011863" cy="230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conflict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                      more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conflict</a:t>
            </a:r>
            <a:endParaRPr lang="es-SV" sz="1600" cap="small" dirty="0">
              <a:solidFill>
                <a:srgbClr val="2B88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3694113" y="274320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>
                <a:solidFill>
                  <a:schemeClr val="bg1"/>
                </a:solidFill>
                <a:latin typeface="Arial Narrow" pitchFamily="34" charset="0"/>
              </a:rPr>
              <a:t>NC</a:t>
            </a:r>
          </a:p>
        </p:txBody>
      </p:sp>
      <p:sp>
        <p:nvSpPr>
          <p:cNvPr id="19" name="18 Elipse"/>
          <p:cNvSpPr/>
          <p:nvPr/>
        </p:nvSpPr>
        <p:spPr>
          <a:xfrm>
            <a:off x="1903413" y="327660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 err="1">
                <a:solidFill>
                  <a:schemeClr val="bg1"/>
                </a:solidFill>
                <a:latin typeface="Arial Narrow" pitchFamily="34" charset="0"/>
              </a:rPr>
              <a:t>Yq</a:t>
            </a:r>
            <a:endParaRPr lang="es-SV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1579563" y="234315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>
                <a:solidFill>
                  <a:schemeClr val="bg1"/>
                </a:solidFill>
                <a:latin typeface="Arial Narrow" pitchFamily="34" charset="0"/>
              </a:rPr>
              <a:t>LV</a:t>
            </a:r>
          </a:p>
        </p:txBody>
      </p:sp>
      <p:sp>
        <p:nvSpPr>
          <p:cNvPr id="21" name="20 Elipse"/>
          <p:cNvSpPr/>
          <p:nvPr/>
        </p:nvSpPr>
        <p:spPr>
          <a:xfrm>
            <a:off x="4017963" y="409575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>
                <a:solidFill>
                  <a:schemeClr val="bg1"/>
                </a:solidFill>
                <a:latin typeface="Arial Narrow" pitchFamily="34" charset="0"/>
              </a:rPr>
              <a:t>SR</a:t>
            </a:r>
          </a:p>
        </p:txBody>
      </p:sp>
      <p:cxnSp>
        <p:nvCxnSpPr>
          <p:cNvPr id="24" name="23 Conector recto"/>
          <p:cNvCxnSpPr/>
          <p:nvPr/>
        </p:nvCxnSpPr>
        <p:spPr>
          <a:xfrm rot="16200000" flipV="1">
            <a:off x="1695450" y="3619500"/>
            <a:ext cx="3067050" cy="19050"/>
          </a:xfrm>
          <a:prstGeom prst="line">
            <a:avLst/>
          </a:prstGeom>
          <a:ln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1" name="Rectangle 6"/>
          <p:cNvSpPr>
            <a:spLocks noChangeArrowheads="1"/>
          </p:cNvSpPr>
          <p:nvPr/>
        </p:nvSpPr>
        <p:spPr bwMode="auto">
          <a:xfrm>
            <a:off x="5715000" y="1590675"/>
            <a:ext cx="329565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Bef>
                <a:spcPts val="600"/>
              </a:spcBef>
              <a:buFont typeface="Arial" charset="0"/>
              <a:buChar char="•"/>
            </a:pP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These cases highlight importance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of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food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security and access to natural resources in addressing rural poverty </a:t>
            </a:r>
          </a:p>
          <a:p>
            <a:pPr marL="180975" indent="-180975">
              <a:spcBef>
                <a:spcPts val="600"/>
              </a:spcBef>
              <a:buFont typeface="Arial" charset="0"/>
              <a:buChar char="•"/>
            </a:pP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Need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for policies and programs that are based on strengthening the first two levels</a:t>
            </a:r>
          </a:p>
          <a:p>
            <a:pPr marL="180975" indent="-180975">
              <a:spcBef>
                <a:spcPts val="600"/>
              </a:spcBef>
              <a:buFont typeface="Arial" charset="0"/>
              <a:buChar char="•"/>
            </a:pP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The complexity of rural livelihood strategies provides resiliency against rapid drivers of land use change</a:t>
            </a:r>
          </a:p>
        </p:txBody>
      </p:sp>
      <p:sp>
        <p:nvSpPr>
          <p:cNvPr id="23572" name="Rectangle 6"/>
          <p:cNvSpPr>
            <a:spLocks noChangeArrowheads="1"/>
          </p:cNvSpPr>
          <p:nvPr/>
        </p:nvSpPr>
        <p:spPr bwMode="auto">
          <a:xfrm>
            <a:off x="381000" y="925513"/>
            <a:ext cx="819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en-US" sz="1800" b="1">
                <a:solidFill>
                  <a:srgbClr val="004C6F"/>
                </a:solidFill>
                <a:latin typeface="Arial" charset="0"/>
              </a:rPr>
              <a:t>Relatively free from immediate pressures/conflicts over land use</a:t>
            </a:r>
          </a:p>
          <a:p>
            <a:pPr marL="180975" indent="-180975">
              <a:buFont typeface="Arial" charset="0"/>
              <a:buChar char="•"/>
            </a:pPr>
            <a:r>
              <a:rPr lang="en-US" sz="1800" b="1">
                <a:solidFill>
                  <a:srgbClr val="004C6F"/>
                </a:solidFill>
                <a:latin typeface="Arial" charset="0"/>
              </a:rPr>
              <a:t>Absence of policies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Elipse"/>
          <p:cNvSpPr/>
          <p:nvPr/>
        </p:nvSpPr>
        <p:spPr>
          <a:xfrm>
            <a:off x="3543300" y="2419350"/>
            <a:ext cx="1238250" cy="2457450"/>
          </a:xfrm>
          <a:prstGeom prst="ellipse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cxnSp>
        <p:nvCxnSpPr>
          <p:cNvPr id="23" name="22 Conector recto"/>
          <p:cNvCxnSpPr/>
          <p:nvPr/>
        </p:nvCxnSpPr>
        <p:spPr>
          <a:xfrm>
            <a:off x="1276350" y="3657600"/>
            <a:ext cx="4114800" cy="0"/>
          </a:xfrm>
          <a:prstGeom prst="line">
            <a:avLst/>
          </a:prstGeom>
          <a:ln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0" y="274638"/>
            <a:ext cx="880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>
                <a:solidFill>
                  <a:srgbClr val="BF5A00"/>
                </a:solidFill>
                <a:latin typeface="Book Antiqua" pitchFamily="18" charset="0"/>
              </a:rPr>
              <a:t>Understanding complexity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1184275" y="5276850"/>
            <a:ext cx="4397375" cy="284163"/>
          </a:xfrm>
          <a:prstGeom prst="rightArrow">
            <a:avLst/>
          </a:prstGeom>
          <a:solidFill>
            <a:srgbClr val="99663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9" name="8 Flecha abajo"/>
          <p:cNvSpPr/>
          <p:nvPr/>
        </p:nvSpPr>
        <p:spPr>
          <a:xfrm flipV="1">
            <a:off x="1069975" y="1924050"/>
            <a:ext cx="225425" cy="3560763"/>
          </a:xfrm>
          <a:prstGeom prst="downArrow">
            <a:avLst/>
          </a:prstGeom>
          <a:solidFill>
            <a:srgbClr val="99663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0" name="9 Rectángulo"/>
          <p:cNvSpPr/>
          <p:nvPr/>
        </p:nvSpPr>
        <p:spPr>
          <a:xfrm>
            <a:off x="344215" y="1809750"/>
            <a:ext cx="246336" cy="38272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Livelihoods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 smtClean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es-SV" sz="1600" b="1" dirty="0" smtClean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tied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NRM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97190" y="1820382"/>
            <a:ext cx="361507" cy="3870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tied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                     more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tied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869950" y="5791200"/>
            <a:ext cx="50736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Conflicts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pressures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over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natural </a:t>
            </a:r>
            <a:r>
              <a:rPr lang="es-SV" sz="1600" b="1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resource</a:t>
            </a:r>
            <a:r>
              <a:rPr lang="es-SV" sz="1600" b="1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use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52425" y="5595938"/>
            <a:ext cx="6011863" cy="230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conflict</a:t>
            </a:r>
            <a:r>
              <a:rPr lang="es-SV" sz="1600" cap="small" dirty="0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                       more </a:t>
            </a:r>
            <a:r>
              <a:rPr lang="es-SV" sz="1600" cap="small" dirty="0" err="1">
                <a:solidFill>
                  <a:srgbClr val="2B8812"/>
                </a:solidFill>
                <a:latin typeface="Arial" pitchFamily="34" charset="0"/>
                <a:cs typeface="Arial" pitchFamily="34" charset="0"/>
              </a:rPr>
              <a:t>conflict</a:t>
            </a:r>
            <a:endParaRPr lang="es-SV" sz="1600" cap="small" dirty="0">
              <a:solidFill>
                <a:srgbClr val="2B88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3694113" y="274320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>
                <a:solidFill>
                  <a:schemeClr val="bg1"/>
                </a:solidFill>
                <a:latin typeface="Arial Narrow" pitchFamily="34" charset="0"/>
              </a:rPr>
              <a:t>NC</a:t>
            </a:r>
          </a:p>
        </p:txBody>
      </p:sp>
      <p:sp>
        <p:nvSpPr>
          <p:cNvPr id="19" name="18 Elipse"/>
          <p:cNvSpPr/>
          <p:nvPr/>
        </p:nvSpPr>
        <p:spPr>
          <a:xfrm>
            <a:off x="1903413" y="327660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 err="1">
                <a:solidFill>
                  <a:schemeClr val="bg1"/>
                </a:solidFill>
                <a:latin typeface="Arial Narrow" pitchFamily="34" charset="0"/>
              </a:rPr>
              <a:t>Yq</a:t>
            </a:r>
            <a:endParaRPr lang="es-SV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1579563" y="234315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>
                <a:solidFill>
                  <a:schemeClr val="bg1"/>
                </a:solidFill>
                <a:latin typeface="Arial Narrow" pitchFamily="34" charset="0"/>
              </a:rPr>
              <a:t>LV</a:t>
            </a:r>
          </a:p>
        </p:txBody>
      </p:sp>
      <p:sp>
        <p:nvSpPr>
          <p:cNvPr id="21" name="20 Elipse"/>
          <p:cNvSpPr/>
          <p:nvPr/>
        </p:nvSpPr>
        <p:spPr>
          <a:xfrm>
            <a:off x="4017963" y="4095750"/>
            <a:ext cx="534987" cy="5524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b="1" dirty="0">
                <a:solidFill>
                  <a:schemeClr val="bg1"/>
                </a:solidFill>
                <a:latin typeface="Arial Narrow" pitchFamily="34" charset="0"/>
              </a:rPr>
              <a:t>SR</a:t>
            </a:r>
          </a:p>
        </p:txBody>
      </p:sp>
      <p:cxnSp>
        <p:nvCxnSpPr>
          <p:cNvPr id="24" name="23 Conector recto"/>
          <p:cNvCxnSpPr/>
          <p:nvPr/>
        </p:nvCxnSpPr>
        <p:spPr>
          <a:xfrm rot="16200000" flipV="1">
            <a:off x="1695450" y="3619500"/>
            <a:ext cx="3067050" cy="19050"/>
          </a:xfrm>
          <a:prstGeom prst="line">
            <a:avLst/>
          </a:prstGeom>
          <a:ln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5" name="Rectangle 6"/>
          <p:cNvSpPr>
            <a:spLocks noChangeArrowheads="1"/>
          </p:cNvSpPr>
          <p:nvPr/>
        </p:nvSpPr>
        <p:spPr bwMode="auto">
          <a:xfrm>
            <a:off x="5705475" y="1641475"/>
            <a:ext cx="33051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Bef>
                <a:spcPts val="600"/>
              </a:spcBef>
              <a:buFont typeface="Arial" charset="0"/>
              <a:buChar char="•"/>
            </a:pP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These cases highlight situations where the speed of the changes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surpass capacity for meeting increased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demand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on key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ecosystem </a:t>
            </a:r>
            <a:r>
              <a:rPr lang="en-US" sz="1800" b="1" dirty="0" smtClean="0">
                <a:solidFill>
                  <a:srgbClr val="004C6F"/>
                </a:solidFill>
                <a:latin typeface="Arial" charset="0"/>
              </a:rPr>
              <a:t>services, and increasing </a:t>
            </a: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threats to governance</a:t>
            </a:r>
          </a:p>
          <a:p>
            <a:pPr marL="180975" indent="-180975">
              <a:spcBef>
                <a:spcPts val="600"/>
              </a:spcBef>
              <a:buFont typeface="Arial" charset="0"/>
              <a:buChar char="•"/>
            </a:pPr>
            <a:r>
              <a:rPr lang="en-US" sz="1800" b="1" dirty="0">
                <a:solidFill>
                  <a:srgbClr val="004C6F"/>
                </a:solidFill>
                <a:latin typeface="Arial" charset="0"/>
              </a:rPr>
              <a:t>The need for policies (at various scales) that recognize the importance of the first two levels in securing the provision of services at the third level</a:t>
            </a:r>
            <a:endParaRPr lang="es-SV" sz="1800" b="1" dirty="0">
              <a:solidFill>
                <a:srgbClr val="004C6F"/>
              </a:solidFill>
              <a:latin typeface="Arial" charset="0"/>
            </a:endParaRPr>
          </a:p>
          <a:p>
            <a:pPr marL="180975" indent="-180975">
              <a:spcBef>
                <a:spcPts val="600"/>
              </a:spcBef>
              <a:buFont typeface="Arial" charset="0"/>
              <a:buChar char="•"/>
            </a:pPr>
            <a:endParaRPr lang="en-US" sz="1800" b="1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4596" name="Rectangle 6"/>
          <p:cNvSpPr>
            <a:spLocks noChangeArrowheads="1"/>
          </p:cNvSpPr>
          <p:nvPr/>
        </p:nvSpPr>
        <p:spPr bwMode="auto">
          <a:xfrm>
            <a:off x="790575" y="1020763"/>
            <a:ext cx="7781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en-US" sz="1800" b="1">
                <a:solidFill>
                  <a:srgbClr val="004C6F"/>
                </a:solidFill>
                <a:latin typeface="Arial" charset="0"/>
              </a:rPr>
              <a:t>Drivers/conflicts over access and use of a territories resources</a:t>
            </a:r>
          </a:p>
          <a:p>
            <a:pPr marL="180975" indent="-180975">
              <a:buFont typeface="Arial" charset="0"/>
              <a:buChar char="•"/>
            </a:pPr>
            <a:r>
              <a:rPr lang="en-US" sz="1800" b="1">
                <a:solidFill>
                  <a:srgbClr val="004C6F"/>
                </a:solidFill>
                <a:latin typeface="Arial" charset="0"/>
              </a:rPr>
              <a:t>Misguided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657225" y="782638"/>
            <a:ext cx="8020050" cy="627062"/>
          </a:xfrm>
        </p:spPr>
        <p:txBody>
          <a:bodyPr/>
          <a:lstStyle/>
          <a:p>
            <a:pPr indent="0" marL="0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b="1" dirty="0" lang="en-US" smtClean="0" sz="2800">
                <a:solidFill>
                  <a:srgbClr val="BF5A00"/>
                </a:solidFill>
              </a:rPr>
              <a:t>Concluding remarks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723900" y="1582738"/>
            <a:ext cx="7658100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65113" marL="265113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b="1" dirty="0" lang="en-US" sz="1800">
                <a:solidFill>
                  <a:srgbClr val="004C6F"/>
                </a:solidFill>
                <a:latin charset="0" typeface="Arial"/>
              </a:rPr>
              <a:t>Importance of specific contexts, territorial dynamics and livelihood strategies</a:t>
            </a:r>
          </a:p>
          <a:p>
            <a:pPr indent="-265113" marL="265113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b="1" dirty="0" lang="en-US" sz="1800">
                <a:solidFill>
                  <a:srgbClr val="004C6F"/>
                </a:solidFill>
                <a:latin charset="0" typeface="Arial"/>
              </a:rPr>
              <a:t>Economic growth is insufficient to ensure sustainable and equitable development</a:t>
            </a:r>
          </a:p>
          <a:p>
            <a:pPr indent="-265113" marL="265113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b="1" dirty="0" lang="en-US" sz="1800">
                <a:solidFill>
                  <a:srgbClr val="004C6F"/>
                </a:solidFill>
                <a:latin charset="0" typeface="Arial"/>
              </a:rPr>
              <a:t>Social cohesion is vital for achieving sustainable and equitable </a:t>
            </a:r>
            <a:r>
              <a:rPr b="1" dirty="0" lang="en-US" smtClean="0" sz="1800">
                <a:solidFill>
                  <a:srgbClr val="004C6F"/>
                </a:solidFill>
                <a:latin charset="0" typeface="Arial"/>
              </a:rPr>
              <a:t>development</a:t>
            </a:r>
            <a:endParaRPr b="1" dirty="0" lang="en-US" sz="1800">
              <a:solidFill>
                <a:srgbClr val="004C6F"/>
              </a:solidFill>
              <a:latin charset="0" typeface="Arial"/>
            </a:endParaRPr>
          </a:p>
          <a:p>
            <a:pPr indent="-265113" marL="265113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b="1" dirty="0" lang="en-US" smtClean="0" sz="1800">
                <a:solidFill>
                  <a:srgbClr val="004C6F"/>
                </a:solidFill>
                <a:latin charset="0" typeface="Arial"/>
              </a:rPr>
              <a:t>Recognition </a:t>
            </a:r>
            <a:r>
              <a:rPr b="1" dirty="0" lang="en-US" sz="1800">
                <a:solidFill>
                  <a:srgbClr val="004C6F"/>
                </a:solidFill>
                <a:latin charset="0" typeface="Arial"/>
              </a:rPr>
              <a:t>of the key role rural actors and communities play in ensuring sustainable and equitable development </a:t>
            </a:r>
          </a:p>
          <a:p>
            <a:pPr indent="-265113" marL="265113">
              <a:lnSpc>
                <a:spcPct val="95000"/>
              </a:lnSpc>
              <a:spcBef>
                <a:spcPct val="15000"/>
              </a:spcBef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rgbClr val="004C6F"/>
              </a:solidFill>
              <a:latin charset="0" typeface="Arial"/>
            </a:endParaRP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grpSp>
        <p:nvGrpSpPr>
          <p:cNvPr id="25607" name="23 Grupo"/>
          <p:cNvGrpSpPr>
            <a:grpSpLocks/>
          </p:cNvGrpSpPr>
          <p:nvPr/>
        </p:nvGrpSpPr>
        <p:grpSpPr bwMode="auto">
          <a:xfrm>
            <a:off x="0" y="4800600"/>
            <a:ext cx="9144000" cy="1400175"/>
            <a:chOff x="0" y="4857750"/>
            <a:chExt cx="9144000" cy="1400175"/>
          </a:xfrm>
        </p:grpSpPr>
        <p:sp>
          <p:nvSpPr>
            <p:cNvPr id="25608" name="Text Box 2"/>
            <p:cNvSpPr txBox="1">
              <a:spLocks noChangeArrowheads="1"/>
            </p:cNvSpPr>
            <p:nvPr/>
          </p:nvSpPr>
          <p:spPr bwMode="auto">
            <a:xfrm>
              <a:off x="3435350" y="5667375"/>
              <a:ext cx="2257425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b="1" lang="es-MX" sz="3200">
                  <a:solidFill>
                    <a:srgbClr val="92D050"/>
                  </a:solidFill>
                  <a:latin charset="0" pitchFamily="18" typeface="Book Antiqua"/>
                </a:rPr>
                <a:t>GRACIAS</a:t>
              </a:r>
              <a:endParaRPr b="1" lang="es-ES" sz="3200">
                <a:solidFill>
                  <a:srgbClr val="92D050"/>
                </a:solidFill>
                <a:latin charset="0" pitchFamily="18" typeface="Book Antiqua"/>
              </a:endParaRPr>
            </a:p>
          </p:txBody>
        </p:sp>
        <p:pic>
          <p:nvPicPr>
            <p:cNvPr descr="chalatenango010203-9" id="25609" name="Picture 6"/>
            <p:cNvPicPr>
              <a:picLocks noChangeArrowheads="1" noChangeAspect="1"/>
            </p:cNvPicPr>
            <p:nvPr/>
          </p:nvPicPr>
          <p:blipFill>
            <a:blip cstate="print" r:embed="rId3"/>
            <a:srcRect b="40"/>
            <a:stretch>
              <a:fillRect/>
            </a:stretch>
          </p:blipFill>
          <p:spPr bwMode="auto">
            <a:xfrm>
              <a:off x="7053618" y="4903056"/>
              <a:ext cx="2090382" cy="1288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-elsicahuite-110205-mujeres" id="25610" name="Picture 25"/>
            <p:cNvPicPr>
              <a:picLocks noChangeArrowheads="1" noChangeAspect="1"/>
            </p:cNvPicPr>
            <p:nvPr/>
          </p:nvPicPr>
          <p:blipFill>
            <a:blip cstate="print" r:embed="rId4"/>
            <a:stretch>
              <a:fillRect/>
            </a:stretch>
          </p:blipFill>
          <p:spPr bwMode="auto">
            <a:xfrm>
              <a:off x="1658938" y="4913313"/>
              <a:ext cx="989013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foto3" id="25611" name="Picture 30"/>
            <p:cNvPicPr>
              <a:picLocks noChangeArrowheads="1" noChangeAspect="1"/>
            </p:cNvPicPr>
            <p:nvPr/>
          </p:nvPicPr>
          <p:blipFill>
            <a:blip cstate="print" r:embed="rId5">
              <a:lum bright="-4000"/>
            </a:blip>
            <a:stretch>
              <a:fillRect/>
            </a:stretch>
          </p:blipFill>
          <p:spPr bwMode="auto">
            <a:xfrm>
              <a:off x="3692526" y="5476876"/>
              <a:ext cx="1917700" cy="72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211004-el sicahuite-frijoles2_TH" id="25612" name="Picture 31"/>
            <p:cNvPicPr>
              <a:picLocks noChangeArrowheads="1" noChangeAspect="1"/>
            </p:cNvPicPr>
            <p:nvPr/>
          </p:nvPicPr>
          <p:blipFill>
            <a:blip cstate="print" r:embed="rId6"/>
            <a:srcRect r="179"/>
            <a:stretch>
              <a:fillRect/>
            </a:stretch>
          </p:blipFill>
          <p:spPr bwMode="auto">
            <a:xfrm>
              <a:off x="4643438" y="4914901"/>
              <a:ext cx="973138" cy="566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211004-el sicahuite-maiz" id="25613" name="Picture 33"/>
            <p:cNvPicPr>
              <a:picLocks noChangeArrowheads="1" noChangeAspect="1"/>
            </p:cNvPicPr>
            <p:nvPr/>
          </p:nvPicPr>
          <p:blipFill>
            <a:blip cstate="print" r:embed="rId7"/>
            <a:srcRect b="276"/>
            <a:stretch>
              <a:fillRect/>
            </a:stretch>
          </p:blipFill>
          <p:spPr bwMode="auto">
            <a:xfrm>
              <a:off x="3484563" y="4911726"/>
              <a:ext cx="765175" cy="573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sras" id="25614" name="Picture 34"/>
            <p:cNvPicPr>
              <a:picLocks noChangeArrowheads="1" noChangeAspect="1"/>
            </p:cNvPicPr>
            <p:nvPr/>
          </p:nvPicPr>
          <p:blipFill>
            <a:blip cstate="print" r:embed="rId8"/>
            <a:stretch>
              <a:fillRect/>
            </a:stretch>
          </p:blipFill>
          <p:spPr bwMode="auto">
            <a:xfrm>
              <a:off x="1654176" y="5530851"/>
              <a:ext cx="950913" cy="696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DSC_0140" id="25615" name="Picture 35"/>
            <p:cNvPicPr>
              <a:picLocks noChangeArrowheads="1" noChangeAspect="1"/>
            </p:cNvPicPr>
            <p:nvPr/>
          </p:nvPicPr>
          <p:blipFill>
            <a:blip cstate="print" r:embed="rId9"/>
            <a:srcRect/>
            <a:stretch>
              <a:fillRect/>
            </a:stretch>
          </p:blipFill>
          <p:spPr bwMode="auto">
            <a:xfrm>
              <a:off x="4046538" y="4914901"/>
              <a:ext cx="850900" cy="566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-la montañona201204-niña5" id="25616" name="Picture 36"/>
            <p:cNvPicPr>
              <a:picLocks noChangeArrowheads="1" noChangeAspect="1"/>
            </p:cNvPicPr>
            <p:nvPr/>
          </p:nvPicPr>
          <p:blipFill>
            <a:blip cstate="print" r:embed="rId10"/>
            <a:srcRect b="109" r="11"/>
            <a:stretch>
              <a:fillRect/>
            </a:stretch>
          </p:blipFill>
          <p:spPr bwMode="auto">
            <a:xfrm>
              <a:off x="2601913" y="4918076"/>
              <a:ext cx="1096963" cy="130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Siembra6_Pacayas_th" id="25617" name="Picture 26"/>
            <p:cNvPicPr>
              <a:picLocks noChangeArrowheads="1" noChangeAspect="1"/>
            </p:cNvPicPr>
            <p:nvPr/>
          </p:nvPicPr>
          <p:blipFill>
            <a:blip cstate="print" r:embed="rId11"/>
            <a:srcRect r="106"/>
            <a:stretch>
              <a:fillRect/>
            </a:stretch>
          </p:blipFill>
          <p:spPr bwMode="auto">
            <a:xfrm>
              <a:off x="0" y="4916488"/>
              <a:ext cx="1724025" cy="129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DSC_0057" id="25618" name="Picture 27"/>
            <p:cNvPicPr>
              <a:picLocks noChangeArrowheads="1" noChangeAspect="1"/>
            </p:cNvPicPr>
            <p:nvPr/>
          </p:nvPicPr>
          <p:blipFill>
            <a:blip cstate="print" r:embed="rId12"/>
            <a:srcRect b="149" r="108"/>
            <a:stretch>
              <a:fillRect/>
            </a:stretch>
          </p:blipFill>
          <p:spPr bwMode="auto">
            <a:xfrm>
              <a:off x="5610226" y="4913313"/>
              <a:ext cx="1881188" cy="1287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211004-tamulasco-16_th" id="25619" name="Picture 8"/>
            <p:cNvPicPr>
              <a:picLocks noChangeArrowheads="1" noChangeAspect="1"/>
            </p:cNvPicPr>
            <p:nvPr/>
          </p:nvPicPr>
          <p:blipFill>
            <a:blip cstate="print" r:embed="rId13"/>
            <a:srcRect r="42"/>
            <a:stretch>
              <a:fillRect/>
            </a:stretch>
          </p:blipFill>
          <p:spPr bwMode="auto">
            <a:xfrm>
              <a:off x="7310230" y="4914900"/>
              <a:ext cx="67648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21 Rectángulo"/>
            <p:cNvSpPr/>
            <p:nvPr/>
          </p:nvSpPr>
          <p:spPr>
            <a:xfrm>
              <a:off x="0" y="6210300"/>
              <a:ext cx="9144000" cy="476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0" y="4857750"/>
              <a:ext cx="9144000" cy="476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479804" y="2229301"/>
            <a:ext cx="8020050" cy="1346412"/>
          </a:xfrm>
        </p:spPr>
        <p:txBody>
          <a:bodyPr/>
          <a:lstStyle/>
          <a:p>
            <a:pPr algn="ctr" indent="0" marL="0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b="1" dirty="0" lang="en-US" smtClean="0" sz="3600">
                <a:solidFill>
                  <a:srgbClr val="BF5A00"/>
                </a:solidFill>
              </a:rPr>
              <a:t>Thanks</a:t>
            </a:r>
          </a:p>
          <a:p>
            <a:pPr algn="ctr" indent="0" marL="0">
              <a:lnSpc>
                <a:spcPct val="80000"/>
              </a:lnSpc>
              <a:spcAft>
                <a:spcPct val="15000"/>
              </a:spcAft>
              <a:buFontTx/>
              <a:buNone/>
            </a:pPr>
            <a:endParaRPr b="1" dirty="0" lang="en-US" smtClean="0" sz="3600">
              <a:solidFill>
                <a:srgbClr val="BF5A00"/>
              </a:solidFill>
            </a:endParaRPr>
          </a:p>
          <a:p>
            <a:pPr algn="ctr" indent="0" marL="0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b="1" dirty="0" lang="en-US" smtClean="0">
                <a:solidFill>
                  <a:srgbClr val="BF5A00"/>
                </a:solidFill>
              </a:rPr>
              <a:t>www.prisma.org.sv</a:t>
            </a: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grpSp>
        <p:nvGrpSpPr>
          <p:cNvPr id="2" name="23 Grupo"/>
          <p:cNvGrpSpPr>
            <a:grpSpLocks/>
          </p:cNvGrpSpPr>
          <p:nvPr/>
        </p:nvGrpSpPr>
        <p:grpSpPr bwMode="auto">
          <a:xfrm>
            <a:off x="0" y="4800600"/>
            <a:ext cx="9144000" cy="1400175"/>
            <a:chOff x="0" y="4857750"/>
            <a:chExt cx="9144000" cy="1400175"/>
          </a:xfrm>
        </p:grpSpPr>
        <p:sp>
          <p:nvSpPr>
            <p:cNvPr id="25608" name="Text Box 2"/>
            <p:cNvSpPr txBox="1">
              <a:spLocks noChangeArrowheads="1"/>
            </p:cNvSpPr>
            <p:nvPr/>
          </p:nvSpPr>
          <p:spPr bwMode="auto">
            <a:xfrm>
              <a:off x="3435350" y="5667375"/>
              <a:ext cx="2257425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b="1" lang="es-MX" sz="3200">
                  <a:solidFill>
                    <a:srgbClr val="92D050"/>
                  </a:solidFill>
                  <a:latin charset="0" pitchFamily="18" typeface="Book Antiqua"/>
                </a:rPr>
                <a:t>GRACIAS</a:t>
              </a:r>
              <a:endParaRPr b="1" lang="es-ES" sz="3200">
                <a:solidFill>
                  <a:srgbClr val="92D050"/>
                </a:solidFill>
                <a:latin charset="0" pitchFamily="18" typeface="Book Antiqua"/>
              </a:endParaRPr>
            </a:p>
          </p:txBody>
        </p:sp>
        <p:pic>
          <p:nvPicPr>
            <p:cNvPr descr="chalatenango010203-9" id="25609" name="Picture 6"/>
            <p:cNvPicPr>
              <a:picLocks noChangeArrowheads="1" noChangeAspect="1"/>
            </p:cNvPicPr>
            <p:nvPr/>
          </p:nvPicPr>
          <p:blipFill>
            <a:blip cstate="print" r:embed="rId3"/>
            <a:srcRect b="40"/>
            <a:stretch>
              <a:fillRect/>
            </a:stretch>
          </p:blipFill>
          <p:spPr bwMode="auto">
            <a:xfrm>
              <a:off x="7053618" y="4903056"/>
              <a:ext cx="2090382" cy="1288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-elsicahuite-110205-mujeres" id="25610" name="Picture 25"/>
            <p:cNvPicPr>
              <a:picLocks noChangeArrowheads="1" noChangeAspect="1"/>
            </p:cNvPicPr>
            <p:nvPr/>
          </p:nvPicPr>
          <p:blipFill>
            <a:blip cstate="print" r:embed="rId4"/>
            <a:stretch>
              <a:fillRect/>
            </a:stretch>
          </p:blipFill>
          <p:spPr bwMode="auto">
            <a:xfrm>
              <a:off x="1658938" y="4913313"/>
              <a:ext cx="989013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foto3" id="25611" name="Picture 30"/>
            <p:cNvPicPr>
              <a:picLocks noChangeArrowheads="1" noChangeAspect="1"/>
            </p:cNvPicPr>
            <p:nvPr/>
          </p:nvPicPr>
          <p:blipFill>
            <a:blip cstate="print" r:embed="rId5">
              <a:lum bright="-4000"/>
            </a:blip>
            <a:stretch>
              <a:fillRect/>
            </a:stretch>
          </p:blipFill>
          <p:spPr bwMode="auto">
            <a:xfrm>
              <a:off x="3692526" y="5476876"/>
              <a:ext cx="1917700" cy="72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211004-el sicahuite-frijoles2_TH" id="25612" name="Picture 31"/>
            <p:cNvPicPr>
              <a:picLocks noChangeArrowheads="1" noChangeAspect="1"/>
            </p:cNvPicPr>
            <p:nvPr/>
          </p:nvPicPr>
          <p:blipFill>
            <a:blip cstate="print" r:embed="rId6"/>
            <a:srcRect r="179"/>
            <a:stretch>
              <a:fillRect/>
            </a:stretch>
          </p:blipFill>
          <p:spPr bwMode="auto">
            <a:xfrm>
              <a:off x="4643438" y="4914901"/>
              <a:ext cx="973138" cy="566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211004-el sicahuite-maiz" id="25613" name="Picture 33"/>
            <p:cNvPicPr>
              <a:picLocks noChangeArrowheads="1" noChangeAspect="1"/>
            </p:cNvPicPr>
            <p:nvPr/>
          </p:nvPicPr>
          <p:blipFill>
            <a:blip cstate="print" r:embed="rId7"/>
            <a:srcRect b="276"/>
            <a:stretch>
              <a:fillRect/>
            </a:stretch>
          </p:blipFill>
          <p:spPr bwMode="auto">
            <a:xfrm>
              <a:off x="3484563" y="4911726"/>
              <a:ext cx="765175" cy="573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sras" id="25614" name="Picture 34"/>
            <p:cNvPicPr>
              <a:picLocks noChangeArrowheads="1" noChangeAspect="1"/>
            </p:cNvPicPr>
            <p:nvPr/>
          </p:nvPicPr>
          <p:blipFill>
            <a:blip cstate="print" r:embed="rId8"/>
            <a:stretch>
              <a:fillRect/>
            </a:stretch>
          </p:blipFill>
          <p:spPr bwMode="auto">
            <a:xfrm>
              <a:off x="1654176" y="5530851"/>
              <a:ext cx="950913" cy="696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DSC_0140" id="25615" name="Picture 35"/>
            <p:cNvPicPr>
              <a:picLocks noChangeArrowheads="1" noChangeAspect="1"/>
            </p:cNvPicPr>
            <p:nvPr/>
          </p:nvPicPr>
          <p:blipFill>
            <a:blip cstate="print" r:embed="rId9"/>
            <a:srcRect/>
            <a:stretch>
              <a:fillRect/>
            </a:stretch>
          </p:blipFill>
          <p:spPr bwMode="auto">
            <a:xfrm>
              <a:off x="4046538" y="4914901"/>
              <a:ext cx="850900" cy="566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-la montañona201204-niña5" id="25616" name="Picture 36"/>
            <p:cNvPicPr>
              <a:picLocks noChangeArrowheads="1" noChangeAspect="1"/>
            </p:cNvPicPr>
            <p:nvPr/>
          </p:nvPicPr>
          <p:blipFill>
            <a:blip cstate="print" r:embed="rId10"/>
            <a:srcRect b="109" r="11"/>
            <a:stretch>
              <a:fillRect/>
            </a:stretch>
          </p:blipFill>
          <p:spPr bwMode="auto">
            <a:xfrm>
              <a:off x="2601913" y="4918076"/>
              <a:ext cx="1096963" cy="130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Siembra6_Pacayas_th" id="25617" name="Picture 26"/>
            <p:cNvPicPr>
              <a:picLocks noChangeArrowheads="1" noChangeAspect="1"/>
            </p:cNvPicPr>
            <p:nvPr/>
          </p:nvPicPr>
          <p:blipFill>
            <a:blip cstate="print" r:embed="rId11"/>
            <a:srcRect r="106"/>
            <a:stretch>
              <a:fillRect/>
            </a:stretch>
          </p:blipFill>
          <p:spPr bwMode="auto">
            <a:xfrm>
              <a:off x="0" y="4916488"/>
              <a:ext cx="1724025" cy="129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DSC_0057" id="25618" name="Picture 27"/>
            <p:cNvPicPr>
              <a:picLocks noChangeArrowheads="1" noChangeAspect="1"/>
            </p:cNvPicPr>
            <p:nvPr/>
          </p:nvPicPr>
          <p:blipFill>
            <a:blip cstate="print" r:embed="rId12"/>
            <a:srcRect b="149" r="108"/>
            <a:stretch>
              <a:fillRect/>
            </a:stretch>
          </p:blipFill>
          <p:spPr bwMode="auto">
            <a:xfrm>
              <a:off x="5610226" y="4913313"/>
              <a:ext cx="1881188" cy="1287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descr="alba211004-tamulasco-16_th" id="25619" name="Picture 8"/>
            <p:cNvPicPr>
              <a:picLocks noChangeArrowheads="1" noChangeAspect="1"/>
            </p:cNvPicPr>
            <p:nvPr/>
          </p:nvPicPr>
          <p:blipFill>
            <a:blip cstate="print" r:embed="rId13"/>
            <a:srcRect r="42"/>
            <a:stretch>
              <a:fillRect/>
            </a:stretch>
          </p:blipFill>
          <p:spPr bwMode="auto">
            <a:xfrm>
              <a:off x="7310230" y="4914900"/>
              <a:ext cx="67648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21 Rectángulo"/>
            <p:cNvSpPr/>
            <p:nvPr/>
          </p:nvSpPr>
          <p:spPr>
            <a:xfrm>
              <a:off x="0" y="6210300"/>
              <a:ext cx="9144000" cy="476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0" y="4857750"/>
              <a:ext cx="9144000" cy="476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219075"/>
            <a:ext cx="880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Territorial expression of migration and remittances</a:t>
            </a:r>
            <a:endParaRPr b="1" lang="es-MX">
              <a:solidFill>
                <a:srgbClr val="BF5A00"/>
              </a:solidFill>
              <a:latin charset="0" pitchFamily="18" typeface="Book Antiqua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4300" y="4683125"/>
            <a:ext cx="883443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180975" marL="180975">
              <a:spcBef>
                <a:spcPct val="20000"/>
              </a:spcBef>
              <a:buFont charset="0" typeface="Arial"/>
              <a:buChar char="•"/>
            </a:pPr>
            <a:r>
              <a:rPr b="1" lang="en-US" sz="1400">
                <a:solidFill>
                  <a:srgbClr val="004C6F"/>
                </a:solidFill>
                <a:latin charset="0" typeface="Arial"/>
              </a:rPr>
              <a:t>National average of 22% hides territorial differences</a:t>
            </a:r>
          </a:p>
          <a:p>
            <a:pPr indent="-180975" marL="180975">
              <a:spcBef>
                <a:spcPct val="20000"/>
              </a:spcBef>
              <a:buFont charset="0" typeface="Arial"/>
              <a:buChar char="•"/>
            </a:pPr>
            <a:r>
              <a:rPr b="1" lang="en-US" sz="1400">
                <a:solidFill>
                  <a:srgbClr val="004C6F"/>
                </a:solidFill>
                <a:latin charset="0" typeface="Arial"/>
              </a:rPr>
              <a:t>In the province of La Unión almost half of the hh receive remittances</a:t>
            </a:r>
          </a:p>
          <a:p>
            <a:pPr indent="-180975" marL="180975">
              <a:spcBef>
                <a:spcPct val="20000"/>
              </a:spcBef>
              <a:buFont charset="0" typeface="Arial"/>
              <a:buChar char="•"/>
            </a:pPr>
            <a:r>
              <a:rPr b="1" lang="en-US" sz="1400">
                <a:solidFill>
                  <a:srgbClr val="004C6F"/>
                </a:solidFill>
                <a:latin charset="0" typeface="Arial"/>
              </a:rPr>
              <a:t>Municipalities with &gt;20% of hh receiving remittances are concentrated in the metropolitan region and southwestern El Salvador</a:t>
            </a:r>
          </a:p>
          <a:p>
            <a:pPr indent="-180975" marL="180975">
              <a:spcBef>
                <a:spcPct val="20000"/>
              </a:spcBef>
              <a:buFont charset="0" typeface="Arial"/>
              <a:buChar char="•"/>
            </a:pPr>
            <a:r>
              <a:rPr b="1" lang="en-US" sz="1400">
                <a:solidFill>
                  <a:srgbClr val="004C6F"/>
                </a:solidFill>
                <a:latin charset="0" typeface="Arial"/>
              </a:rPr>
              <a:t>Municipalities with greatest percentage of hh receiving remittances: North and eastern El Salvador, provinces with important ties to subsistence farming, basic grains production and cattle raising</a:t>
            </a:r>
          </a:p>
        </p:txBody>
      </p:sp>
      <p:pic>
        <p:nvPicPr>
          <p:cNvPr descr="Porcentaje de remesas a nivel municipal 2005.jpg" id="6151" name="11 Imagen"/>
          <p:cNvPicPr>
            <a:picLocks noChangeAspect="1"/>
          </p:cNvPicPr>
          <p:nvPr/>
        </p:nvPicPr>
        <p:blipFill>
          <a:blip cstate="print" r:embed="rId3"/>
          <a:srcRect r="28"/>
          <a:stretch>
            <a:fillRect/>
          </a:stretch>
        </p:blipFill>
        <p:spPr bwMode="auto">
          <a:xfrm>
            <a:off x="1084263" y="808038"/>
            <a:ext cx="6589712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54550" y="1287463"/>
            <a:ext cx="31051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dirty="0" lang="en-US" sz="1100">
                <a:solidFill>
                  <a:srgbClr val="004C6F"/>
                </a:solidFill>
                <a:latin typeface="+mn-lt"/>
                <a:cs typeface="+mn-cs"/>
              </a:rPr>
              <a:t>Percentage of households (</a:t>
            </a:r>
            <a:r>
              <a:rPr dirty="0" err="1" lang="en-US" sz="1100">
                <a:solidFill>
                  <a:srgbClr val="004C6F"/>
                </a:solidFill>
                <a:latin typeface="+mn-lt"/>
                <a:cs typeface="+mn-cs"/>
              </a:rPr>
              <a:t>hh</a:t>
            </a:r>
            <a:r>
              <a:rPr dirty="0" lang="en-US" sz="1100">
                <a:solidFill>
                  <a:srgbClr val="004C6F"/>
                </a:solidFill>
                <a:latin typeface="+mn-lt"/>
                <a:cs typeface="+mn-cs"/>
              </a:rPr>
              <a:t>) that receive</a:t>
            </a:r>
            <a:br>
              <a:rPr dirty="0" lang="en-US" sz="1100">
                <a:solidFill>
                  <a:srgbClr val="004C6F"/>
                </a:solidFill>
                <a:latin typeface="+mn-lt"/>
                <a:cs typeface="+mn-cs"/>
              </a:rPr>
            </a:br>
            <a:r>
              <a:rPr dirty="0" lang="en-US" sz="1100">
                <a:solidFill>
                  <a:srgbClr val="004C6F"/>
                </a:solidFill>
                <a:latin typeface="+mn-lt"/>
                <a:cs typeface="+mn-cs"/>
              </a:rPr>
              <a:t> remittances per </a:t>
            </a:r>
            <a:r>
              <a:rPr dirty="0" lang="en-US" smtClean="0" sz="1100">
                <a:solidFill>
                  <a:srgbClr val="004C6F"/>
                </a:solidFill>
                <a:latin typeface="+mn-lt"/>
                <a:cs typeface="+mn-cs"/>
              </a:rPr>
              <a:t>municipality </a:t>
            </a:r>
            <a:r>
              <a:rPr dirty="0" lang="en-US" sz="1100">
                <a:solidFill>
                  <a:srgbClr val="004C6F"/>
                </a:solidFill>
                <a:latin typeface="+mn-lt"/>
                <a:cs typeface="+mn-cs"/>
              </a:rPr>
              <a:t>(2004)</a:t>
            </a:r>
            <a:endParaRPr dirty="0" lang="es-MX" sz="1100">
              <a:solidFill>
                <a:srgbClr val="004C6F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276225"/>
            <a:ext cx="8801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The collapse of the traditional rural economy has brought about significant changes in rural employment</a:t>
            </a:r>
            <a:endParaRPr b="1" lang="es-MX">
              <a:solidFill>
                <a:srgbClr val="BF5A00"/>
              </a:solidFill>
              <a:latin charset="0" pitchFamily="18" typeface="Book Antiqua"/>
            </a:endParaRP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339445" y="2015745"/>
            <a:ext cx="2108520" cy="107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b="1" dirty="0" lang="en-US" sz="1400">
                <a:solidFill>
                  <a:srgbClr val="004C6F"/>
                </a:solidFill>
                <a:latin charset="0" typeface="Arial"/>
              </a:rPr>
              <a:t>Rural employment grew less than urban employment.</a:t>
            </a:r>
          </a:p>
          <a:p>
            <a:pPr>
              <a:lnSpc>
                <a:spcPct val="110000"/>
              </a:lnSpc>
            </a:pPr>
            <a:r>
              <a:rPr dirty="0" lang="es-ES" smtClean="0" sz="1600">
                <a:latin charset="0" typeface="Arial"/>
              </a:rPr>
              <a:t> </a:t>
            </a:r>
            <a:endParaRPr dirty="0" lang="es-MX" sz="1600">
              <a:latin charset="0" typeface="Arial"/>
            </a:endParaRPr>
          </a:p>
        </p:txBody>
      </p:sp>
      <p:pic>
        <p:nvPicPr>
          <p:cNvPr id="3074" name="Object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146" y="1356646"/>
            <a:ext cx="5366882" cy="2137177"/>
          </a:xfrm>
          <a:prstGeom prst="rect"/>
          <a:noFill/>
        </p:spPr>
      </p:pic>
      <p:pic>
        <p:nvPicPr>
          <p:cNvPr id="3075" name="Object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4631" y="3621087"/>
            <a:ext cx="5375305" cy="2520406"/>
          </a:xfrm>
          <a:prstGeom prst="rect"/>
          <a:noFill/>
        </p:spPr>
      </p:pic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6328889" y="4448506"/>
            <a:ext cx="2351088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b="1" dirty="0" lang="en-US" sz="1400">
                <a:solidFill>
                  <a:srgbClr val="004C6F"/>
                </a:solidFill>
                <a:latin charset="0" typeface="Arial"/>
              </a:rPr>
              <a:t>In rural areas, there is now more non-farming related employment than farming employment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95275"/>
            <a:ext cx="88011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 sz="2200">
                <a:solidFill>
                  <a:srgbClr val="BF5A00"/>
                </a:solidFill>
                <a:latin charset="0" pitchFamily="18" typeface="Book Antiqua"/>
              </a:rPr>
              <a:t>Distinct territorial expressions of environmental dynamics </a:t>
            </a:r>
            <a:br>
              <a:rPr b="1" lang="en-US" sz="2200">
                <a:solidFill>
                  <a:srgbClr val="BF5A00"/>
                </a:solidFill>
                <a:latin charset="0" pitchFamily="18" typeface="Book Antiqua"/>
              </a:rPr>
            </a:br>
            <a:r>
              <a:rPr b="1" lang="en-US" sz="2200">
                <a:solidFill>
                  <a:srgbClr val="BF5A00"/>
                </a:solidFill>
                <a:latin charset="0" pitchFamily="18" typeface="Book Antiqua"/>
              </a:rPr>
              <a:t>in El Salvador: Degradation and regeneration processes coexist </a:t>
            </a:r>
            <a:endParaRPr b="1" lang="es-MX" sz="2200">
              <a:solidFill>
                <a:srgbClr val="BF5A00"/>
              </a:solidFill>
              <a:latin charset="0" pitchFamily="18" typeface="Book Antiqua"/>
            </a:endParaRPr>
          </a:p>
        </p:txBody>
      </p:sp>
      <p:pic>
        <p:nvPicPr>
          <p:cNvPr id="7174" name="Picture 3"/>
          <p:cNvPicPr>
            <a:picLocks noChangeArrowheads="1" noChangeAspect="1"/>
          </p:cNvPicPr>
          <p:nvPr/>
        </p:nvPicPr>
        <p:blipFill>
          <a:blip cstate="print" r:embed="rId3"/>
          <a:srcRect r="57"/>
          <a:stretch>
            <a:fillRect/>
          </a:stretch>
        </p:blipFill>
        <p:spPr bwMode="auto">
          <a:xfrm>
            <a:off x="4686300" y="1685925"/>
            <a:ext cx="418465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4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4772025" y="1323975"/>
            <a:ext cx="2286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5"/>
          <p:cNvPicPr>
            <a:picLocks noChangeArrowheads="1" noChangeAspect="1"/>
          </p:cNvPicPr>
          <p:nvPr/>
        </p:nvPicPr>
        <p:blipFill>
          <a:blip cstate="print" r:embed="rId5"/>
          <a:srcRect b="67"/>
          <a:stretch>
            <a:fillRect/>
          </a:stretch>
        </p:blipFill>
        <p:spPr bwMode="auto">
          <a:xfrm>
            <a:off x="223838" y="1690688"/>
            <a:ext cx="4202112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6"/>
          <p:cNvPicPr>
            <a:picLocks noChangeArrowheads="1" noChangeAspect="1"/>
          </p:cNvPicPr>
          <p:nvPr/>
        </p:nvPicPr>
        <p:blipFill>
          <a:blip cstate="print" r:embed="rId6"/>
          <a:srcRect/>
          <a:stretch>
            <a:fillRect/>
          </a:stretch>
        </p:blipFill>
        <p:spPr bwMode="auto">
          <a:xfrm>
            <a:off x="290513" y="1343025"/>
            <a:ext cx="2238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7"/>
          <p:cNvPicPr>
            <a:picLocks noChangeArrowheads="1" noChangeAspect="1"/>
          </p:cNvPicPr>
          <p:nvPr/>
        </p:nvPicPr>
        <p:blipFill>
          <a:blip cstate="print" r:embed="rId7"/>
          <a:srcRect/>
          <a:stretch>
            <a:fillRect/>
          </a:stretch>
        </p:blipFill>
        <p:spPr bwMode="auto">
          <a:xfrm>
            <a:off x="822325" y="3657600"/>
            <a:ext cx="724535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8"/>
          <p:cNvPicPr>
            <a:picLocks noChangeArrowheads="1" noChangeAspect="1"/>
          </p:cNvPicPr>
          <p:nvPr/>
        </p:nvPicPr>
        <p:blipFill>
          <a:blip cstate="print" r:embed="rId8"/>
          <a:srcRect/>
          <a:stretch>
            <a:fillRect/>
          </a:stretch>
        </p:blipFill>
        <p:spPr bwMode="auto">
          <a:xfrm>
            <a:off x="981075" y="3690938"/>
            <a:ext cx="2286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247650"/>
            <a:ext cx="8801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Migration, natural resource dynamics </a:t>
            </a:r>
            <a:br>
              <a:rPr b="1" lang="en-US">
                <a:solidFill>
                  <a:srgbClr val="BF5A00"/>
                </a:solidFill>
                <a:latin charset="0" pitchFamily="18" typeface="Book Antiqua"/>
              </a:rPr>
            </a:br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and rural livelihood strategies</a:t>
            </a:r>
          </a:p>
        </p:txBody>
      </p:sp>
      <p:pic>
        <p:nvPicPr>
          <p:cNvPr descr="Migraciones.jpg" id="8198" name="6 Imagen"/>
          <p:cNvPicPr>
            <a:picLocks noChangeAspect="1"/>
          </p:cNvPicPr>
          <p:nvPr/>
        </p:nvPicPr>
        <p:blipFill>
          <a:blip cstate="print" r:embed="rId3"/>
          <a:srcRect b="2" r="14"/>
          <a:stretch>
            <a:fillRect/>
          </a:stretch>
        </p:blipFill>
        <p:spPr bwMode="auto">
          <a:xfrm>
            <a:off x="1025525" y="1089025"/>
            <a:ext cx="69437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Porcentaje de remesas a nivel municipal 2005.jpg" id="8199" name="11 Imagen"/>
          <p:cNvPicPr>
            <a:picLocks noChangeAspect="1"/>
          </p:cNvPicPr>
          <p:nvPr/>
        </p:nvPicPr>
        <p:blipFill>
          <a:blip cstate="print" r:embed="rId4"/>
          <a:srcRect b="95"/>
          <a:stretch>
            <a:fillRect/>
          </a:stretch>
        </p:blipFill>
        <p:spPr bwMode="auto">
          <a:xfrm>
            <a:off x="265113" y="4545013"/>
            <a:ext cx="2973387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247650"/>
            <a:ext cx="8801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>
                <a:solidFill>
                  <a:srgbClr val="BF5A00"/>
                </a:solidFill>
                <a:latin charset="0" pitchFamily="18" typeface="Book Antiqua"/>
              </a:rPr>
              <a:t>Key findings: Las Vueltas and </a:t>
            </a:r>
            <a:r>
              <a:rPr b="1" lang="es-MX">
                <a:solidFill>
                  <a:srgbClr val="BF5A00"/>
                </a:solidFill>
                <a:latin charset="0" pitchFamily="18" typeface="Book Antiqua"/>
              </a:rPr>
              <a:t>Yucuaiquin</a:t>
            </a:r>
          </a:p>
          <a:p>
            <a:pPr algn="ctr"/>
            <a:endParaRPr b="1" lang="en-US">
              <a:solidFill>
                <a:srgbClr val="BF5A00"/>
              </a:solidFill>
              <a:latin charset="0" pitchFamily="18" typeface="Book Antiqua"/>
            </a:endParaRPr>
          </a:p>
        </p:txBody>
      </p:sp>
      <p:pic>
        <p:nvPicPr>
          <p:cNvPr descr="Migraciones.jpg" id="9222" name="6 Imagen"/>
          <p:cNvPicPr>
            <a:picLocks noChangeAspect="1"/>
          </p:cNvPicPr>
          <p:nvPr/>
        </p:nvPicPr>
        <p:blipFill>
          <a:blip cstate="print" r:embed="rId3"/>
          <a:srcRect t="14180"/>
          <a:stretch>
            <a:fillRect/>
          </a:stretch>
        </p:blipFill>
        <p:spPr bwMode="auto">
          <a:xfrm>
            <a:off x="3262313" y="692150"/>
            <a:ext cx="5881687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4"/>
          <p:cNvSpPr txBox="1">
            <a:spLocks noChangeArrowheads="1"/>
          </p:cNvSpPr>
          <p:nvPr/>
        </p:nvSpPr>
        <p:spPr bwMode="auto">
          <a:xfrm>
            <a:off x="2476500" y="2025650"/>
            <a:ext cx="5157788" cy="410845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3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Municipalities reflect national transformations: High rates of out migration, collapse of traditional livelihoods, coexistence of degradation and regeneration, </a:t>
            </a:r>
            <a:r>
              <a:rPr b="1" dirty="0" err="1" lang="en-US" sz="1800">
                <a:solidFill>
                  <a:schemeClr val="bg1"/>
                </a:solidFill>
                <a:latin charset="0" typeface="Arial"/>
              </a:rPr>
              <a:t>absense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 of policy framework</a:t>
            </a: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Households with migrants vs. </a:t>
            </a:r>
            <a:br>
              <a:rPr b="1" dirty="0" lang="en-US" sz="1800">
                <a:solidFill>
                  <a:schemeClr val="bg1"/>
                </a:solidFill>
                <a:latin charset="0" typeface="Arial"/>
              </a:rPr>
            </a:b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Households without migrants</a:t>
            </a:r>
            <a:endParaRPr b="1" dirty="0" lang="es-SV" sz="18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Within </a:t>
            </a: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municipalities 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the relative importance of migration differs </a:t>
            </a: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substantially</a:t>
            </a:r>
            <a:endParaRPr b="1" dirty="0" lang="en-US" sz="18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Migration, </a:t>
            </a:r>
            <a:r>
              <a:rPr b="1" dirty="0" lang="en-US" smtClean="0" sz="1800">
                <a:solidFill>
                  <a:schemeClr val="bg1"/>
                </a:solidFill>
                <a:latin charset="0" typeface="Arial"/>
              </a:rPr>
              <a:t>albeit a </a:t>
            </a:r>
            <a:r>
              <a:rPr b="1" dirty="0" lang="en-US" sz="1800">
                <a:solidFill>
                  <a:schemeClr val="bg1"/>
                </a:solidFill>
                <a:latin charset="0" typeface="Arial"/>
              </a:rPr>
              <a:t>global phenomenon, must be situated within specific territorial dynamics</a:t>
            </a: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  <a:p>
            <a:pPr eaLnBrk="0" hangingPunct="0" indent="-177800" marL="177800">
              <a:spcAft>
                <a:spcPct val="40000"/>
              </a:spcAft>
              <a:buFontTx/>
              <a:buChar char="•"/>
            </a:pPr>
            <a:endParaRPr b="1" dirty="0" lang="en-US" sz="1400">
              <a:solidFill>
                <a:schemeClr val="bg1"/>
              </a:solidFill>
              <a:latin charset="0" typeface="Arial"/>
            </a:endParaRPr>
          </a:p>
        </p:txBody>
      </p:sp>
      <p:sp>
        <p:nvSpPr>
          <p:cNvPr id="10" name="9 Flecha derecha"/>
          <p:cNvSpPr/>
          <p:nvPr/>
        </p:nvSpPr>
        <p:spPr>
          <a:xfrm flipH="1">
            <a:off x="7720013" y="2711450"/>
            <a:ext cx="498475" cy="287338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3" name="12 Flecha abajo"/>
          <p:cNvSpPr/>
          <p:nvPr/>
        </p:nvSpPr>
        <p:spPr>
          <a:xfrm>
            <a:off x="6188075" y="1690688"/>
            <a:ext cx="265113" cy="265112"/>
          </a:xfrm>
          <a:prstGeom prst="downArrow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graphicFrame>
        <p:nvGraphicFramePr>
          <p:cNvPr id="14" name="5 Gráfico"/>
          <p:cNvGraphicFramePr/>
          <p:nvPr/>
        </p:nvGraphicFramePr>
        <p:xfrm>
          <a:off x="81888" y="1949115"/>
          <a:ext cx="2310063" cy="208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4 Gráfico"/>
          <p:cNvGraphicFramePr/>
          <p:nvPr/>
        </p:nvGraphicFramePr>
        <p:xfrm>
          <a:off x="81888" y="4442706"/>
          <a:ext cx="2117558" cy="180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228" name="Rectangle 5"/>
          <p:cNvSpPr>
            <a:spLocks noChangeArrowheads="1"/>
          </p:cNvSpPr>
          <p:nvPr/>
        </p:nvSpPr>
        <p:spPr bwMode="auto">
          <a:xfrm>
            <a:off x="382588" y="3973513"/>
            <a:ext cx="20050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 sz="1400">
                <a:solidFill>
                  <a:srgbClr val="002060"/>
                </a:solidFill>
                <a:latin charset="0" pitchFamily="34" typeface="Arial Narrow"/>
              </a:rPr>
              <a:t>Villages of Las Vueltas </a:t>
            </a:r>
            <a:br>
              <a:rPr b="1" lang="en-US" sz="1400">
                <a:solidFill>
                  <a:srgbClr val="002060"/>
                </a:solidFill>
                <a:latin charset="0" pitchFamily="34" typeface="Arial Narrow"/>
              </a:rPr>
            </a:br>
            <a:r>
              <a:rPr b="1" lang="es-SV" sz="1400">
                <a:solidFill>
                  <a:srgbClr val="002060"/>
                </a:solidFill>
                <a:latin charset="0" pitchFamily="34" typeface="Arial Narrow"/>
              </a:rPr>
              <a:t>% of hh with migrants</a:t>
            </a:r>
            <a:endParaRPr b="1" lang="en-US">
              <a:solidFill>
                <a:srgbClr val="002060"/>
              </a:solidFill>
              <a:latin charset="0" pitchFamily="18" typeface="Book Antiqua"/>
            </a:endParaRPr>
          </a:p>
        </p:txBody>
      </p:sp>
      <p:sp>
        <p:nvSpPr>
          <p:cNvPr id="9229" name="Rectangle 5"/>
          <p:cNvSpPr>
            <a:spLocks noChangeArrowheads="1"/>
          </p:cNvSpPr>
          <p:nvPr/>
        </p:nvSpPr>
        <p:spPr bwMode="auto">
          <a:xfrm>
            <a:off x="342900" y="1463675"/>
            <a:ext cx="200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n-US" sz="1400">
                <a:solidFill>
                  <a:srgbClr val="002060"/>
                </a:solidFill>
                <a:latin charset="0" pitchFamily="34" typeface="Arial Narrow"/>
              </a:rPr>
              <a:t>Villages of Yucuaiquin</a:t>
            </a:r>
            <a:br>
              <a:rPr b="1" lang="en-US" sz="1400">
                <a:solidFill>
                  <a:srgbClr val="002060"/>
                </a:solidFill>
                <a:latin charset="0" pitchFamily="34" typeface="Arial Narrow"/>
              </a:rPr>
            </a:br>
            <a:r>
              <a:rPr b="1" lang="es-SV" sz="1400">
                <a:solidFill>
                  <a:srgbClr val="002060"/>
                </a:solidFill>
                <a:latin charset="0" pitchFamily="34" typeface="Arial Narrow"/>
              </a:rPr>
              <a:t>% of hh with migrants</a:t>
            </a:r>
            <a:endParaRPr b="1" lang="en-US">
              <a:solidFill>
                <a:srgbClr val="002060"/>
              </a:solidFill>
              <a:latin charset="0" pitchFamily="18" typeface="Book Antiqua"/>
            </a:endParaRP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19075" y="1093788"/>
            <a:ext cx="278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>
                <a:solidFill>
                  <a:srgbClr val="BF5A00"/>
                </a:solidFill>
                <a:latin typeface="Book Antiqua" pitchFamily="18" charset="0"/>
              </a:rPr>
              <a:t>Las Vueltas</a:t>
            </a:r>
          </a:p>
        </p:txBody>
      </p:sp>
      <p:graphicFrame>
        <p:nvGraphicFramePr>
          <p:cNvPr id="7" name="2 Gráfico"/>
          <p:cNvGraphicFramePr/>
          <p:nvPr/>
        </p:nvGraphicFramePr>
        <p:xfrm>
          <a:off x="0" y="1511489"/>
          <a:ext cx="49473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4 Gráfico"/>
          <p:cNvGraphicFramePr/>
          <p:nvPr/>
        </p:nvGraphicFramePr>
        <p:xfrm>
          <a:off x="4667536" y="32447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4951699" y="2841625"/>
            <a:ext cx="257968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>
                <a:solidFill>
                  <a:srgbClr val="BF5A00"/>
                </a:solidFill>
                <a:latin typeface="Book Antiqua" pitchFamily="18" charset="0"/>
              </a:rPr>
              <a:t>Yucuaiquin</a:t>
            </a: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107950" y="195263"/>
            <a:ext cx="87217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BF5A00"/>
                </a:solidFill>
                <a:latin typeface="Book Antiqua" pitchFamily="18" charset="0"/>
              </a:rPr>
              <a:t>Principal </a:t>
            </a:r>
            <a:r>
              <a:rPr lang="es-MX" b="1" dirty="0" err="1">
                <a:solidFill>
                  <a:srgbClr val="BF5A00"/>
                </a:solidFill>
                <a:latin typeface="Book Antiqua" pitchFamily="18" charset="0"/>
              </a:rPr>
              <a:t>source</a:t>
            </a:r>
            <a:r>
              <a:rPr lang="es-MX" b="1" dirty="0">
                <a:solidFill>
                  <a:srgbClr val="BF5A00"/>
                </a:solidFill>
                <a:latin typeface="Book Antiqua" pitchFamily="18" charset="0"/>
              </a:rPr>
              <a:t> of </a:t>
            </a:r>
            <a:r>
              <a:rPr lang="es-MX" b="1" dirty="0" err="1">
                <a:solidFill>
                  <a:srgbClr val="BF5A00"/>
                </a:solidFill>
                <a:latin typeface="Book Antiqua" pitchFamily="18" charset="0"/>
              </a:rPr>
              <a:t>subsistance</a:t>
            </a:r>
            <a:r>
              <a:rPr lang="es-MX" b="1" dirty="0">
                <a:solidFill>
                  <a:srgbClr val="BF5A00"/>
                </a:solidFill>
                <a:latin typeface="Book Antiqua" pitchFamily="18" charset="0"/>
              </a:rPr>
              <a:t> </a:t>
            </a:r>
            <a:r>
              <a:rPr lang="es-MX" b="1" dirty="0" err="1" smtClean="0">
                <a:solidFill>
                  <a:srgbClr val="BF5A00"/>
                </a:solidFill>
                <a:latin typeface="Book Antiqua" pitchFamily="18" charset="0"/>
              </a:rPr>
              <a:t>comparing</a:t>
            </a:r>
            <a:r>
              <a:rPr lang="es-MX" b="1" dirty="0">
                <a:solidFill>
                  <a:srgbClr val="BF5A00"/>
                </a:solidFill>
                <a:latin typeface="Book Antiqua" pitchFamily="18" charset="0"/>
              </a:rPr>
              <a:t/>
            </a:r>
            <a:br>
              <a:rPr lang="es-MX" b="1" dirty="0">
                <a:solidFill>
                  <a:srgbClr val="BF5A00"/>
                </a:solidFill>
                <a:latin typeface="Book Antiqua" pitchFamily="18" charset="0"/>
              </a:rPr>
            </a:br>
            <a:r>
              <a:rPr lang="es-MX" b="1" dirty="0" err="1">
                <a:solidFill>
                  <a:srgbClr val="BF5A00"/>
                </a:solidFill>
                <a:latin typeface="Book Antiqua" pitchFamily="18" charset="0"/>
              </a:rPr>
              <a:t>households</a:t>
            </a:r>
            <a:r>
              <a:rPr lang="es-MX" b="1" dirty="0">
                <a:solidFill>
                  <a:srgbClr val="BF5A00"/>
                </a:solidFill>
                <a:latin typeface="Book Antiqua" pitchFamily="18" charset="0"/>
              </a:rPr>
              <a:t> </a:t>
            </a:r>
            <a:r>
              <a:rPr lang="es-MX" b="1" dirty="0" err="1">
                <a:solidFill>
                  <a:srgbClr val="BF5A00"/>
                </a:solidFill>
                <a:latin typeface="Book Antiqua" pitchFamily="18" charset="0"/>
              </a:rPr>
              <a:t>with</a:t>
            </a:r>
            <a:r>
              <a:rPr lang="es-MX" b="1" dirty="0">
                <a:solidFill>
                  <a:srgbClr val="BF5A00"/>
                </a:solidFill>
                <a:latin typeface="Book Antiqua" pitchFamily="18" charset="0"/>
              </a:rPr>
              <a:t> </a:t>
            </a:r>
            <a:r>
              <a:rPr lang="es-MX" b="1" dirty="0" err="1">
                <a:solidFill>
                  <a:srgbClr val="BF5A00"/>
                </a:solidFill>
                <a:latin typeface="Book Antiqua" pitchFamily="18" charset="0"/>
              </a:rPr>
              <a:t>migrants</a:t>
            </a:r>
            <a:r>
              <a:rPr lang="es-MX" b="1" dirty="0">
                <a:solidFill>
                  <a:srgbClr val="BF5A00"/>
                </a:solidFill>
                <a:latin typeface="Book Antiqua" pitchFamily="18" charset="0"/>
              </a:rPr>
              <a:t> </a:t>
            </a:r>
            <a:r>
              <a:rPr lang="es-MX" b="1" dirty="0" err="1" smtClean="0">
                <a:solidFill>
                  <a:srgbClr val="BF5A00"/>
                </a:solidFill>
                <a:latin typeface="Book Antiqua" pitchFamily="18" charset="0"/>
              </a:rPr>
              <a:t>to</a:t>
            </a:r>
            <a:r>
              <a:rPr lang="es-MX" b="1" dirty="0" smtClean="0">
                <a:solidFill>
                  <a:srgbClr val="BF5A00"/>
                </a:solidFill>
                <a:latin typeface="Book Antiqua" pitchFamily="18" charset="0"/>
              </a:rPr>
              <a:t> </a:t>
            </a:r>
            <a:r>
              <a:rPr lang="es-MX" b="1" dirty="0" err="1" smtClean="0">
                <a:solidFill>
                  <a:srgbClr val="BF5A00"/>
                </a:solidFill>
                <a:latin typeface="Book Antiqua" pitchFamily="18" charset="0"/>
              </a:rPr>
              <a:t>those</a:t>
            </a:r>
            <a:r>
              <a:rPr lang="es-MX" b="1" dirty="0" smtClean="0">
                <a:solidFill>
                  <a:srgbClr val="BF5A00"/>
                </a:solidFill>
                <a:latin typeface="Book Antiqua" pitchFamily="18" charset="0"/>
              </a:rPr>
              <a:t> </a:t>
            </a:r>
            <a:r>
              <a:rPr lang="es-MX" b="1" dirty="0" err="1">
                <a:solidFill>
                  <a:srgbClr val="BF5A00"/>
                </a:solidFill>
                <a:latin typeface="Book Antiqua" pitchFamily="18" charset="0"/>
              </a:rPr>
              <a:t>without</a:t>
            </a:r>
            <a:r>
              <a:rPr lang="es-MX" b="1" dirty="0">
                <a:solidFill>
                  <a:srgbClr val="BF5A00"/>
                </a:solidFill>
                <a:latin typeface="Book Antiqua" pitchFamily="18" charset="0"/>
              </a:rPr>
              <a:t> </a:t>
            </a:r>
            <a:r>
              <a:rPr lang="es-MX" b="1" dirty="0" err="1">
                <a:solidFill>
                  <a:srgbClr val="BF5A00"/>
                </a:solidFill>
                <a:latin typeface="Book Antiqua" pitchFamily="18" charset="0"/>
              </a:rPr>
              <a:t>migrants</a:t>
            </a:r>
            <a:endParaRPr lang="es-ES" b="1" dirty="0">
              <a:solidFill>
                <a:srgbClr val="BF5A00"/>
              </a:solidFill>
              <a:latin typeface="Book Antiqua" pitchFamily="18" charset="0"/>
            </a:endParaRPr>
          </a:p>
        </p:txBody>
      </p:sp>
      <p:sp>
        <p:nvSpPr>
          <p:cNvPr id="11" name="Rectangle 63"/>
          <p:cNvSpPr>
            <a:spLocks noChangeArrowheads="1"/>
          </p:cNvSpPr>
          <p:nvPr/>
        </p:nvSpPr>
        <p:spPr bwMode="auto">
          <a:xfrm>
            <a:off x="4613275" y="1284288"/>
            <a:ext cx="45307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50000"/>
              </a:spcAft>
              <a:defRPr/>
            </a:pPr>
            <a:r>
              <a:rPr lang="es-MX" sz="1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Majority</a:t>
            </a:r>
            <a:r>
              <a:rPr lang="es-MX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s-MX" sz="1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hh</a:t>
            </a:r>
            <a:r>
              <a:rPr lang="es-MX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Las Vueltas </a:t>
            </a:r>
            <a:r>
              <a:rPr lang="es-MX" sz="1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depend</a:t>
            </a:r>
            <a:r>
              <a:rPr lang="es-MX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subsistence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farming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(principal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subsistence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70% of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hh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without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migrants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ct val="20000"/>
              </a:spcBef>
              <a:spcAft>
                <a:spcPct val="50000"/>
              </a:spcAft>
              <a:defRPr/>
            </a:pP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Even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hh</a:t>
            </a:r>
            <a:r>
              <a:rPr lang="es-MX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migrants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s-MX" sz="1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s-MX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MX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principal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subsistence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51% of </a:t>
            </a:r>
            <a:r>
              <a:rPr lang="es-MX" sz="14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hh</a:t>
            </a:r>
            <a:r>
              <a:rPr lang="es-MX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MX" sz="1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defRPr/>
            </a:pPr>
            <a:r>
              <a:rPr lang="es-MX" sz="1900" b="1" dirty="0">
                <a:solidFill>
                  <a:srgbClr val="993300"/>
                </a:solidFill>
              </a:rPr>
              <a:t>	</a:t>
            </a:r>
            <a:endParaRPr lang="es-ES" sz="1900" b="1" dirty="0">
              <a:solidFill>
                <a:srgbClr val="993300"/>
              </a:solidFill>
            </a:endParaRPr>
          </a:p>
        </p:txBody>
      </p:sp>
      <p:sp>
        <p:nvSpPr>
          <p:cNvPr id="13323" name="Rectangle 63"/>
          <p:cNvSpPr>
            <a:spLocks noChangeArrowheads="1"/>
          </p:cNvSpPr>
          <p:nvPr/>
        </p:nvSpPr>
        <p:spPr bwMode="auto">
          <a:xfrm>
            <a:off x="-31133" y="4551935"/>
            <a:ext cx="4827588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spcAft>
                <a:spcPct val="50000"/>
              </a:spcAft>
              <a:defRPr/>
            </a:pPr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Yucuaiquín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, remittances are the principal source of subsistence for 55% of the </a:t>
            </a:r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hh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with migrants. </a:t>
            </a:r>
          </a:p>
          <a:p>
            <a:pPr algn="r">
              <a:spcBef>
                <a:spcPct val="20000"/>
              </a:spcBef>
              <a:spcAft>
                <a:spcPct val="50000"/>
              </a:spcAft>
              <a:defRPr/>
            </a:pPr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Hh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without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migrants, 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43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% </a:t>
            </a:r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hh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depend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on subsistence farming as 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principal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source of subsistence, 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/>
            </a:r>
            <a:b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</a:b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% as day laborers in 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agriculture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jornaleros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)</a:t>
            </a:r>
            <a:b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</a:b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36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% in activities not related to agriculture</a:t>
            </a:r>
            <a:r>
              <a:rPr lang="en-US" sz="1400" b="1" dirty="0">
                <a:solidFill>
                  <a:srgbClr val="CC6600"/>
                </a:solidFill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1066800" y="1676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659063" y="2300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2659063" y="227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659063" y="227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2019300" y="2554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2019300" y="2560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130175" y="146050"/>
            <a:ext cx="8843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b="1" lang="es-MX" sz="2000">
                <a:solidFill>
                  <a:srgbClr val="BF5A00"/>
                </a:solidFill>
                <a:latin charset="0" pitchFamily="18" typeface="Book Antiqua"/>
              </a:rPr>
              <a:t>Subsistence farming is crucial for food security and plays a more important role in the livelihood strategies of households without migrants</a:t>
            </a:r>
            <a:endParaRPr b="1" lang="es-ES" sz="2000">
              <a:solidFill>
                <a:srgbClr val="BF5A00"/>
              </a:solidFill>
              <a:latin charset="0" pitchFamily="18" typeface="Book Antiqua"/>
            </a:endParaRPr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0" y="1357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none">
            <a:spAutoFit/>
          </a:bodyPr>
          <a:lstStyle/>
          <a:p>
            <a:endParaRPr lang="es-SV"/>
          </a:p>
        </p:txBody>
      </p:sp>
      <p:sp>
        <p:nvSpPr>
          <p:cNvPr id="5132" name="Rectangle 28"/>
          <p:cNvSpPr>
            <a:spLocks noChangeArrowheads="1"/>
          </p:cNvSpPr>
          <p:nvPr/>
        </p:nvSpPr>
        <p:spPr bwMode="auto">
          <a:xfrm>
            <a:off x="3763963" y="1557338"/>
            <a:ext cx="5056187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50000"/>
              </a:spcAft>
              <a:defRPr/>
            </a:pP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Las </a:t>
            </a:r>
            <a:r>
              <a:rPr b="1" dirty="0" err="1" lang="en-US" smtClean="0" sz="2000">
                <a:solidFill>
                  <a:schemeClr val="accent6">
                    <a:lumMod val="50000"/>
                  </a:schemeClr>
                </a:solidFill>
              </a:rPr>
              <a:t>Vueltas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: Majority </a:t>
            </a:r>
            <a:r>
              <a:rPr b="1" dirty="0" lang="en-US" sz="2000">
                <a:solidFill>
                  <a:schemeClr val="accent6">
                    <a:lumMod val="50000"/>
                  </a:schemeClr>
                </a:solidFill>
              </a:rPr>
              <a:t>of </a:t>
            </a:r>
            <a:r>
              <a:rPr b="1" dirty="0" err="1" lang="en-US" smtClean="0" sz="2000">
                <a:solidFill>
                  <a:schemeClr val="accent6">
                    <a:lumMod val="50000"/>
                  </a:schemeClr>
                </a:solidFill>
              </a:rPr>
              <a:t>hh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 grow </a:t>
            </a:r>
            <a:r>
              <a:rPr b="1" dirty="0" lang="en-US" sz="2000">
                <a:solidFill>
                  <a:schemeClr val="accent6">
                    <a:lumMod val="50000"/>
                  </a:schemeClr>
                </a:solidFill>
              </a:rPr>
              <a:t>corn for their own consumption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,</a:t>
            </a:r>
            <a:b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</a:b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however</a:t>
            </a:r>
            <a:r>
              <a:rPr b="1" dirty="0" lang="en-US" sz="2000">
                <a:solidFill>
                  <a:schemeClr val="accent6">
                    <a:lumMod val="50000"/>
                  </a:schemeClr>
                </a:solidFill>
              </a:rPr>
              <a:t>, in </a:t>
            </a:r>
            <a:r>
              <a:rPr b="1" dirty="0" err="1" lang="en-US" smtClean="0" sz="2000">
                <a:solidFill>
                  <a:schemeClr val="accent6">
                    <a:lumMod val="50000"/>
                  </a:schemeClr>
                </a:solidFill>
              </a:rPr>
              <a:t>hh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 with </a:t>
            </a:r>
            <a:r>
              <a:rPr b="1" dirty="0" lang="en-US" sz="2000">
                <a:solidFill>
                  <a:schemeClr val="accent6">
                    <a:lumMod val="50000"/>
                  </a:schemeClr>
                </a:solidFill>
              </a:rPr>
              <a:t>migrants – which have more land –  they sell a little more than 1/5 of their production</a:t>
            </a:r>
          </a:p>
          <a:p>
            <a:pPr>
              <a:spcBef>
                <a:spcPct val="20000"/>
              </a:spcBef>
              <a:spcAft>
                <a:spcPct val="50000"/>
              </a:spcAft>
              <a:defRPr/>
            </a:pPr>
            <a:endParaRPr b="1" dirty="0" lang="en-US" sz="140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defRPr/>
            </a:pPr>
            <a:endParaRPr b="1" dirty="0" lang="en-US" sz="140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defRPr/>
            </a:pPr>
            <a:r>
              <a:rPr b="1" dirty="0" err="1" lang="en-US" smtClean="0" sz="2000">
                <a:solidFill>
                  <a:schemeClr val="accent6">
                    <a:lumMod val="50000"/>
                  </a:schemeClr>
                </a:solidFill>
              </a:rPr>
              <a:t>Yucuaiquín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b="1" dirty="0" err="1" lang="en-US" smtClean="0" sz="2000">
                <a:solidFill>
                  <a:schemeClr val="accent6">
                    <a:lumMod val="50000"/>
                  </a:schemeClr>
                </a:solidFill>
              </a:rPr>
              <a:t>Hh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 with </a:t>
            </a:r>
            <a:r>
              <a:rPr b="1" dirty="0" lang="en-US" sz="2000">
                <a:solidFill>
                  <a:schemeClr val="accent6">
                    <a:lumMod val="50000"/>
                  </a:schemeClr>
                </a:solidFill>
              </a:rPr>
              <a:t>migrants – which own more 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property </a:t>
            </a:r>
            <a:r>
              <a:rPr b="1" dirty="0" lang="en-US" sz="2000">
                <a:solidFill>
                  <a:schemeClr val="accent6">
                    <a:lumMod val="50000"/>
                  </a:schemeClr>
                </a:solidFill>
              </a:rPr>
              <a:t>-  sell nearly 60% of the corn they grow, 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while </a:t>
            </a:r>
            <a:r>
              <a:rPr b="1" dirty="0" err="1" lang="en-US" smtClean="0" sz="2000">
                <a:solidFill>
                  <a:schemeClr val="accent6">
                    <a:lumMod val="50000"/>
                  </a:schemeClr>
                </a:solidFill>
              </a:rPr>
              <a:t>hh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 without </a:t>
            </a:r>
            <a:r>
              <a:rPr b="1" dirty="0" lang="en-US" sz="2000">
                <a:solidFill>
                  <a:schemeClr val="accent6">
                    <a:lumMod val="50000"/>
                  </a:schemeClr>
                </a:solidFill>
              </a:rPr>
              <a:t>migrants </a:t>
            </a:r>
            <a:r>
              <a:rPr b="1" dirty="0" lang="en-US" smtClean="0" sz="2000">
                <a:solidFill>
                  <a:schemeClr val="accent6">
                    <a:lumMod val="50000"/>
                  </a:schemeClr>
                </a:solidFill>
              </a:rPr>
              <a:t> consume 60% of their harvests themselves </a:t>
            </a:r>
            <a:endParaRPr b="1" dirty="0" lang="es-MX" sz="2000">
              <a:solidFill>
                <a:schemeClr val="accent6">
                  <a:lumMod val="50000"/>
                </a:schemeClr>
              </a:solidFill>
            </a:endParaRPr>
          </a:p>
          <a:p>
            <a:pPr indent="-342900" marL="342900">
              <a:spcBef>
                <a:spcPct val="20000"/>
              </a:spcBef>
              <a:spcAft>
                <a:spcPct val="50000"/>
              </a:spcAft>
              <a:defRPr/>
            </a:pPr>
            <a:endParaRPr b="1" dirty="0" lang="es-MX" sz="2000">
              <a:solidFill>
                <a:srgbClr val="993300"/>
              </a:solidFill>
            </a:endParaRPr>
          </a:p>
        </p:txBody>
      </p:sp>
      <p:sp>
        <p:nvSpPr>
          <p:cNvPr id="4109" name="Rectangle 30"/>
          <p:cNvSpPr>
            <a:spLocks noChangeArrowheads="1"/>
          </p:cNvSpPr>
          <p:nvPr/>
        </p:nvSpPr>
        <p:spPr bwMode="auto">
          <a:xfrm>
            <a:off x="0" y="2690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none">
            <a:spAutoFit/>
          </a:bodyPr>
          <a:lstStyle/>
          <a:p>
            <a:endParaRPr lang="es-SV"/>
          </a:p>
        </p:txBody>
      </p:sp>
      <p:pic>
        <p:nvPicPr>
          <p:cNvPr id="4098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028700"/>
            <a:ext cx="3187700" cy="2641600"/>
          </a:xfrm>
          <a:prstGeom prst="rect"/>
          <a:noFill/>
        </p:spPr>
      </p:pic>
      <p:sp>
        <p:nvSpPr>
          <p:cNvPr id="4110" name="Rectangle 32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none">
            <a:spAutoFit/>
          </a:bodyPr>
          <a:lstStyle/>
          <a:p>
            <a:endParaRPr lang="es-SV"/>
          </a:p>
        </p:txBody>
      </p:sp>
      <p:pic>
        <p:nvPicPr>
          <p:cNvPr id="4099" name="Object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3" y="3708400"/>
            <a:ext cx="3216275" cy="2589213"/>
          </a:xfrm>
          <a:prstGeom prst="rect"/>
          <a:noFill/>
        </p:spPr>
      </p:pic>
      <p:sp>
        <p:nvSpPr>
          <p:cNvPr id="17" name="16 Rectángulo"/>
          <p:cNvSpPr/>
          <p:nvPr/>
        </p:nvSpPr>
        <p:spPr>
          <a:xfrm>
            <a:off x="184150" y="954088"/>
            <a:ext cx="22733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b="1" cap="small" dirty="0" lang="en-US" sz="1200">
                <a:latin charset="0" pitchFamily="34" typeface="Arial"/>
                <a:cs charset="0" pitchFamily="34" typeface="Arial"/>
              </a:rPr>
              <a:t>Destiny of corn production:</a:t>
            </a:r>
            <a:endParaRPr cap="small" dirty="0" lang="es-SV" sz="1200">
              <a:latin charset="0" pitchFamily="34" typeface="Arial"/>
              <a:cs charset="0" pitchFamily="34" typeface="Arial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prisma2">
  <a:themeElements>
    <a:clrScheme name="prisma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isma2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sma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sma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isma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prisma2">
    <a:majorFont>
      <a:latin typeface="Tahom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risma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prisma2">
    <a:majorFont>
      <a:latin typeface="Tahom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risma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prisma2">
    <a:majorFont>
      <a:latin typeface="Tahom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risma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prisma2">
    <a:majorFont>
      <a:latin typeface="Tahom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risma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prisma2">
    <a:majorFont>
      <a:latin typeface="Tahom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risma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prisma2">
    <a:majorFont>
      <a:latin typeface="Tahom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Settings\ileanagomez\Local Settings\Temporary Internet Files\OLK7\prisma2.pot</Template>
  <TotalTime>13898</TotalTime>
  <Words>1373</Words>
  <Application>Microsoft Office PowerPoint</Application>
  <PresentationFormat>Presentación en pantalla (4:3)</PresentationFormat>
  <Paragraphs>207</Paragraphs>
  <Slides>25</Slides>
  <Notes>25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prisma2</vt:lpstr>
      <vt:lpstr>CorelDRAW</vt:lpstr>
      <vt:lpstr>Gráfico</vt:lpstr>
      <vt:lpstr>Hoja de cálculo de Microsoft Office Excel 97-2003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What do the different case studies teach us? </vt:lpstr>
      <vt:lpstr>Diapositiva 19</vt:lpstr>
      <vt:lpstr>Diapositiva 20</vt:lpstr>
      <vt:lpstr>Ecosystem Services </vt:lpstr>
      <vt:lpstr>Diapositiva 22</vt:lpstr>
      <vt:lpstr>Diapositiva 23</vt:lpstr>
      <vt:lpstr>Diapositiva 24</vt:lpstr>
      <vt:lpstr>Diapositiva 25</vt:lpstr>
    </vt:vector>
  </TitlesOfParts>
  <Company>FUNDACION PRISMA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general</dc:title>
  <dc:creator>ileanagomez</dc:creator>
  <cp:lastModifiedBy>Leonor Gonzalez</cp:lastModifiedBy>
  <cp:revision>349</cp:revision>
  <dcterms:created xsi:type="dcterms:W3CDTF">2006-05-30T17:54:27Z</dcterms:created>
  <dcterms:modified xsi:type="dcterms:W3CDTF">2011-02-22T13:04:52Z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697495</vt:lpwstr>
  </property>
  <property fmtid="{D5CDD505-2E9C-101B-9397-08002B2CF9AE}" name="NXPowerLiteVersion" pid="3">
    <vt:lpwstr>D4.1.0</vt:lpwstr>
  </property>
</Properties>
</file>