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5" r:id="rId4"/>
    <p:sldId id="257" r:id="rId5"/>
    <p:sldId id="267" r:id="rId6"/>
    <p:sldId id="268" r:id="rId7"/>
    <p:sldId id="269" r:id="rId8"/>
    <p:sldId id="258" r:id="rId9"/>
    <p:sldId id="281" r:id="rId10"/>
    <p:sldId id="282" r:id="rId11"/>
    <p:sldId id="283" r:id="rId12"/>
    <p:sldId id="260" r:id="rId13"/>
    <p:sldId id="270" r:id="rId14"/>
    <p:sldId id="271" r:id="rId15"/>
    <p:sldId id="275" r:id="rId16"/>
    <p:sldId id="278" r:id="rId17"/>
    <p:sldId id="277" r:id="rId18"/>
    <p:sldId id="272" r:id="rId19"/>
    <p:sldId id="274" r:id="rId20"/>
    <p:sldId id="273" r:id="rId21"/>
    <p:sldId id="279" r:id="rId22"/>
    <p:sldId id="280" r:id="rId23"/>
    <p:sldId id="262" r:id="rId24"/>
    <p:sldId id="284" r:id="rId25"/>
    <p:sldId id="263" r:id="rId26"/>
    <p:sldId id="261" r:id="rId27"/>
    <p:sldId id="285" r:id="rId28"/>
    <p:sldId id="286" r:id="rId29"/>
  </p:sldIdLst>
  <p:sldSz cx="9144000" cy="5143500" type="screen16x9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30" autoAdjust="0"/>
    <p:restoredTop sz="87621" autoAdjust="0"/>
  </p:normalViewPr>
  <p:slideViewPr>
    <p:cSldViewPr>
      <p:cViewPr varScale="1">
        <p:scale>
          <a:sx n="101" d="100"/>
          <a:sy n="101" d="100"/>
        </p:scale>
        <p:origin x="-84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mer\Desktop\Informes%20y%20Directrices\Datos%20IDRC-FORD-MEDIOS%20DE%20VI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style val="42"/>
  <c:chart>
    <c:plotArea>
      <c:layout/>
      <c:barChart>
        <c:barDir val="col"/>
        <c:grouping val="clustered"/>
        <c:ser>
          <c:idx val="0"/>
          <c:order val="0"/>
          <c:tx>
            <c:strRef>
              <c:f>'Datos con Remesas'!$D$46</c:f>
              <c:strCache>
                <c:ptCount val="1"/>
                <c:pt idx="0">
                  <c:v>Año1-SE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'Datos con Remesas'!$C$47:$C$52</c:f>
              <c:strCache>
                <c:ptCount val="6"/>
                <c:pt idx="0">
                  <c:v>Ganaderia</c:v>
                </c:pt>
                <c:pt idx="1">
                  <c:v>Maíz o frijol</c:v>
                </c:pt>
                <c:pt idx="2">
                  <c:v>Café</c:v>
                </c:pt>
                <c:pt idx="3">
                  <c:v>Bosque o Regeneración</c:v>
                </c:pt>
                <c:pt idx="4">
                  <c:v>Hortalizas</c:v>
                </c:pt>
                <c:pt idx="5">
                  <c:v>Otros</c:v>
                </c:pt>
              </c:strCache>
            </c:strRef>
          </c:cat>
          <c:val>
            <c:numRef>
              <c:f>'Datos con Remesas'!$D$47:$D$52</c:f>
              <c:numCache>
                <c:formatCode>0.0</c:formatCode>
                <c:ptCount val="6"/>
                <c:pt idx="0">
                  <c:v>0.60000000000000009</c:v>
                </c:pt>
                <c:pt idx="1">
                  <c:v>0.9</c:v>
                </c:pt>
                <c:pt idx="2">
                  <c:v>2.2999999999999998</c:v>
                </c:pt>
                <c:pt idx="3">
                  <c:v>1.46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'Datos con Remesas'!$E$46</c:f>
              <c:strCache>
                <c:ptCount val="1"/>
                <c:pt idx="0">
                  <c:v>Año2-SE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'Datos con Remesas'!$C$47:$C$52</c:f>
              <c:strCache>
                <c:ptCount val="6"/>
                <c:pt idx="0">
                  <c:v>Ganaderia</c:v>
                </c:pt>
                <c:pt idx="1">
                  <c:v>Maíz o frijol</c:v>
                </c:pt>
                <c:pt idx="2">
                  <c:v>Café</c:v>
                </c:pt>
                <c:pt idx="3">
                  <c:v>Bosque o Regeneración</c:v>
                </c:pt>
                <c:pt idx="4">
                  <c:v>Hortalizas</c:v>
                </c:pt>
                <c:pt idx="5">
                  <c:v>Otros</c:v>
                </c:pt>
              </c:strCache>
            </c:strRef>
          </c:cat>
          <c:val>
            <c:numRef>
              <c:f>'Datos con Remesas'!$E$47:$E$52</c:f>
              <c:numCache>
                <c:formatCode>0.0</c:formatCode>
                <c:ptCount val="6"/>
                <c:pt idx="0">
                  <c:v>0.42000000000000004</c:v>
                </c:pt>
                <c:pt idx="1">
                  <c:v>0.63000000000000012</c:v>
                </c:pt>
                <c:pt idx="2">
                  <c:v>1.4</c:v>
                </c:pt>
                <c:pt idx="3">
                  <c:v>1.022</c:v>
                </c:pt>
                <c:pt idx="4">
                  <c:v>7.0000000000000007E-2</c:v>
                </c:pt>
                <c:pt idx="5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'Datos con Remesas'!$F$46</c:f>
              <c:strCache>
                <c:ptCount val="1"/>
                <c:pt idx="0">
                  <c:v>Año1-CE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'Datos con Remesas'!$C$47:$C$52</c:f>
              <c:strCache>
                <c:ptCount val="6"/>
                <c:pt idx="0">
                  <c:v>Ganaderia</c:v>
                </c:pt>
                <c:pt idx="1">
                  <c:v>Maíz o frijol</c:v>
                </c:pt>
                <c:pt idx="2">
                  <c:v>Café</c:v>
                </c:pt>
                <c:pt idx="3">
                  <c:v>Bosque o Regeneración</c:v>
                </c:pt>
                <c:pt idx="4">
                  <c:v>Hortalizas</c:v>
                </c:pt>
                <c:pt idx="5">
                  <c:v>Otros</c:v>
                </c:pt>
              </c:strCache>
            </c:strRef>
          </c:cat>
          <c:val>
            <c:numRef>
              <c:f>'Datos con Remesas'!$F$47:$F$52</c:f>
              <c:numCache>
                <c:formatCode>0.0</c:formatCode>
                <c:ptCount val="6"/>
                <c:pt idx="0">
                  <c:v>1.2</c:v>
                </c:pt>
                <c:pt idx="1">
                  <c:v>0.70000000000000007</c:v>
                </c:pt>
                <c:pt idx="2">
                  <c:v>2.1</c:v>
                </c:pt>
                <c:pt idx="3">
                  <c:v>1.4</c:v>
                </c:pt>
                <c:pt idx="4">
                  <c:v>0.30000000000000004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'Datos con Remesas'!$G$46</c:f>
              <c:strCache>
                <c:ptCount val="1"/>
                <c:pt idx="0">
                  <c:v>Año2-CE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'Datos con Remesas'!$C$47:$C$52</c:f>
              <c:strCache>
                <c:ptCount val="6"/>
                <c:pt idx="0">
                  <c:v>Ganaderia</c:v>
                </c:pt>
                <c:pt idx="1">
                  <c:v>Maíz o frijol</c:v>
                </c:pt>
                <c:pt idx="2">
                  <c:v>Café</c:v>
                </c:pt>
                <c:pt idx="3">
                  <c:v>Bosque o Regeneración</c:v>
                </c:pt>
                <c:pt idx="4">
                  <c:v>Hortalizas</c:v>
                </c:pt>
                <c:pt idx="5">
                  <c:v>Otros</c:v>
                </c:pt>
              </c:strCache>
            </c:strRef>
          </c:cat>
          <c:val>
            <c:numRef>
              <c:f>'Datos con Remesas'!$G$47:$G$52</c:f>
              <c:numCache>
                <c:formatCode>0.0</c:formatCode>
                <c:ptCount val="6"/>
                <c:pt idx="0">
                  <c:v>2.9</c:v>
                </c:pt>
                <c:pt idx="1">
                  <c:v>0.4</c:v>
                </c:pt>
                <c:pt idx="2">
                  <c:v>3.3</c:v>
                </c:pt>
                <c:pt idx="3">
                  <c:v>0.8</c:v>
                </c:pt>
                <c:pt idx="4">
                  <c:v>0.5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axId val="70497024"/>
        <c:axId val="70498560"/>
      </c:barChart>
      <c:catAx>
        <c:axId val="70497024"/>
        <c:scaling>
          <c:orientation val="minMax"/>
        </c:scaling>
        <c:axPos val="b"/>
        <c:numFmt formatCode="General" sourceLinked="1"/>
        <c:tickLblPos val="nextTo"/>
        <c:crossAx val="70498560"/>
        <c:crosses val="autoZero"/>
        <c:auto val="1"/>
        <c:lblAlgn val="ctr"/>
        <c:lblOffset val="100"/>
      </c:catAx>
      <c:valAx>
        <c:axId val="704985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 en hectareas</a:t>
                </a:r>
              </a:p>
            </c:rich>
          </c:tx>
          <c:layout/>
        </c:title>
        <c:numFmt formatCode="0.0" sourceLinked="1"/>
        <c:tickLblPos val="nextTo"/>
        <c:crossAx val="70497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spPr>
    <a:noFill/>
  </c:spPr>
  <c:txPr>
    <a:bodyPr/>
    <a:lstStyle/>
    <a:p>
      <a:pPr>
        <a:defRPr baseline="0">
          <a:solidFill>
            <a:schemeClr val="tx1"/>
          </a:solidFill>
        </a:defRPr>
      </a:pPr>
      <a:endParaRPr lang="es-S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10</a:t>
            </a:fld>
            <a:endParaRPr lang="es-S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24</a:t>
            </a:fld>
            <a:endParaRPr lang="es-SV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27</a:t>
            </a:fld>
            <a:endParaRPr lang="es-SV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28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s-ES">
                <a:solidFill>
                  <a:srgbClr val="FFFFFF"/>
                </a:solidFill>
              </a:rPr>
              <a:pPr algn="ctr"/>
              <a:t>18/02/2011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30/6/2006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30/6/2006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jpeg" Type="http://schemas.openxmlformats.org/officeDocument/2006/relationships/image"/><Relationship Id="rId7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10" Target="../media/image9.jpeg" Type="http://schemas.openxmlformats.org/officeDocument/2006/relationships/image"/><Relationship Id="rId4" Target="../media/image3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 ?><Relationships xmlns="http://schemas.openxmlformats.org/package/2006/relationships"><Relationship Id="rId8" Target="../media/image60.jpeg" Type="http://schemas.openxmlformats.org/officeDocument/2006/relationships/image"/><Relationship Id="rId13" Target="../media/image65.jpeg" Type="http://schemas.openxmlformats.org/officeDocument/2006/relationships/image"/><Relationship Id="rId3" Target="../media/image55.jpeg" Type="http://schemas.openxmlformats.org/officeDocument/2006/relationships/image"/><Relationship Id="rId7" Target="../media/image59.jpeg" Type="http://schemas.openxmlformats.org/officeDocument/2006/relationships/image"/><Relationship Id="rId12" Target="../media/image64.jpeg" Type="http://schemas.openxmlformats.org/officeDocument/2006/relationships/image"/><Relationship Id="rId2" Target="../notesSlides/notesSlide26.xml" Type="http://schemas.openxmlformats.org/officeDocument/2006/relationships/notesSlide"/><Relationship Id="rId16" Target="../media/image3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58.jpeg" Type="http://schemas.openxmlformats.org/officeDocument/2006/relationships/image"/><Relationship Id="rId11" Target="../media/image63.jpeg" Type="http://schemas.openxmlformats.org/officeDocument/2006/relationships/image"/><Relationship Id="rId5" Target="../media/image57.jpeg" Type="http://schemas.openxmlformats.org/officeDocument/2006/relationships/image"/><Relationship Id="rId15" Target="../media/image2.jpeg" Type="http://schemas.openxmlformats.org/officeDocument/2006/relationships/image"/><Relationship Id="rId10" Target="../media/image62.jpeg" Type="http://schemas.openxmlformats.org/officeDocument/2006/relationships/image"/><Relationship Id="rId4" Target="../media/image56.jpeg" Type="http://schemas.openxmlformats.org/officeDocument/2006/relationships/image"/><Relationship Id="rId9" Target="../media/image61.jpeg" Type="http://schemas.openxmlformats.org/officeDocument/2006/relationships/image"/><Relationship Id="rId14" Target="../media/image14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3.jpeg" Type="http://schemas.openxmlformats.org/officeDocument/2006/relationships/image"/><Relationship Id="rId5" Target="../media/image2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13" Target="../media/image36.jpeg" Type="http://schemas.openxmlformats.org/officeDocument/2006/relationships/image"/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12" Target="../media/image35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29.jpeg" Type="http://schemas.openxmlformats.org/officeDocument/2006/relationships/image"/><Relationship Id="rId11" Target="../media/image34.jpeg" Type="http://schemas.openxmlformats.org/officeDocument/2006/relationships/image"/><Relationship Id="rId5" Target="../media/image28.jpeg" Type="http://schemas.openxmlformats.org/officeDocument/2006/relationships/image"/><Relationship Id="rId15" Target="../media/image38.jpeg" Type="http://schemas.openxmlformats.org/officeDocument/2006/relationships/image"/><Relationship Id="rId10" Target="../media/image33.jpeg" Type="http://schemas.openxmlformats.org/officeDocument/2006/relationships/image"/><Relationship Id="rId4" Target="../media/image27.jpeg" Type="http://schemas.openxmlformats.org/officeDocument/2006/relationships/image"/><Relationship Id="rId9" Target="../media/image32.jpeg" Type="http://schemas.openxmlformats.org/officeDocument/2006/relationships/image"/><Relationship Id="rId14" Target="../media/image37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895600" y="2343150"/>
            <a:ext cx="3962400" cy="514350"/>
          </a:xfrm>
        </p:spPr>
        <p:txBody>
          <a:bodyPr>
            <a:normAutofit/>
          </a:bodyPr>
          <a:lstStyle>
            <a:extLst/>
          </a:lstStyle>
          <a:p>
            <a:r>
              <a:rPr lang="es-ES" sz="1800" b="1" i="1" dirty="0" smtClean="0">
                <a:solidFill>
                  <a:srgbClr val="FFFF00"/>
                </a:solidFill>
              </a:rPr>
              <a:t>Con el apoyo financiero y técnico de:</a:t>
            </a:r>
            <a:endParaRPr lang="es-ES" sz="18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09600" y="361950"/>
            <a:ext cx="8229600" cy="241935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sz="2800" b="1" i="1" smtClean="0">
                <a:solidFill>
                  <a:schemeClr val="tx1"/>
                </a:solidFill>
              </a:rPr>
              <a:t>“Impacto de la migración y las remesas sobre</a:t>
            </a:r>
            <a:br>
              <a:rPr sz="2800" b="1" i="1" smtClean="0">
                <a:solidFill>
                  <a:schemeClr val="tx1"/>
                </a:solidFill>
              </a:rPr>
            </a:br>
            <a:r>
              <a:rPr sz="2800" b="1" i="1" smtClean="0">
                <a:solidFill>
                  <a:schemeClr val="tx1"/>
                </a:solidFill>
              </a:rPr>
              <a:t>la gestión de los recursos naturales en cuatro</a:t>
            </a:r>
            <a:br>
              <a:rPr sz="2800" b="1" i="1" smtClean="0">
                <a:solidFill>
                  <a:schemeClr val="tx1"/>
                </a:solidFill>
              </a:rPr>
            </a:br>
            <a:r>
              <a:rPr sz="2800" b="1" i="1" smtClean="0">
                <a:solidFill>
                  <a:schemeClr val="tx1"/>
                </a:solidFill>
              </a:rPr>
              <a:t>municipios del departamento de Olancho”,</a:t>
            </a:r>
            <a:br>
              <a:rPr sz="2800" b="1" i="1" smtClean="0">
                <a:solidFill>
                  <a:schemeClr val="tx1"/>
                </a:solidFill>
              </a:rPr>
            </a:br>
            <a:r>
              <a:rPr sz="2800" b="1" i="1" smtClean="0">
                <a:solidFill>
                  <a:schemeClr val="tx1"/>
                </a:solidFill>
              </a:rPr>
              <a:t>Honduras, C.A.</a:t>
            </a:r>
            <a:r>
              <a:rPr sz="2400" b="1" smtClean="0">
                <a:solidFill>
                  <a:srgbClr val="FFFF00"/>
                </a:solidFill>
              </a:rPr>
              <a:t/>
            </a:r>
            <a:br>
              <a:rPr sz="2400" b="1" smtClean="0">
                <a:solidFill>
                  <a:srgbClr val="FFFF00"/>
                </a:solidFill>
              </a:rPr>
            </a:br>
            <a:endParaRPr lang="es-ES" sz="2400" dirty="0"/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76550"/>
            <a:ext cx="1704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960562" y="2876550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i="1" dirty="0"/>
              <a:t>Centro Internacional de Investigación para el Desarrollo</a:t>
            </a:r>
          </a:p>
        </p:txBody>
      </p:sp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387" y="2876550"/>
            <a:ext cx="281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432675" y="2947988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i="1" dirty="0"/>
              <a:t>Fundación FORD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Red de </a:t>
            </a:r>
            <a:r>
              <a:rPr lang="en-US" sz="2000" b="1" dirty="0" err="1" smtClean="0"/>
              <a:t>Desarrollo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Sostenible</a:t>
            </a:r>
            <a:r>
              <a:rPr lang="en-US" sz="2000" b="1" dirty="0" smtClean="0"/>
              <a:t>-Honduras</a:t>
            </a:r>
            <a:endParaRPr lang="en-US" sz="2000" b="1" dirty="0"/>
          </a:p>
        </p:txBody>
      </p:sp>
      <p:sp>
        <p:nvSpPr>
          <p:cNvPr id="13" name="12 Rectángulo"/>
          <p:cNvSpPr/>
          <p:nvPr/>
        </p:nvSpPr>
        <p:spPr>
          <a:xfrm>
            <a:off x="0" y="3943350"/>
            <a:ext cx="1905000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2" descr="logordsf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-40780"/>
            <a:ext cx="914400" cy="707530"/>
          </a:xfrm>
          <a:prstGeom prst="rect">
            <a:avLst/>
          </a:prstGeom>
          <a:noFill/>
        </p:spPr>
      </p:pic>
      <p:pic>
        <p:nvPicPr>
          <p:cNvPr id="15" name="Picture 6" descr="DSC00080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943350"/>
            <a:ext cx="1600200" cy="1200358"/>
          </a:xfrm>
          <a:prstGeom prst="rect">
            <a:avLst/>
          </a:prstGeom>
          <a:noFill/>
        </p:spPr>
      </p:pic>
      <p:pic>
        <p:nvPicPr>
          <p:cNvPr id="16" name="Picture 7" descr="DSC011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0172" y="3943350"/>
            <a:ext cx="1753828" cy="1200150"/>
          </a:xfrm>
          <a:prstGeom prst="rect">
            <a:avLst/>
          </a:prstGeom>
          <a:noFill/>
        </p:spPr>
      </p:pic>
      <p:pic>
        <p:nvPicPr>
          <p:cNvPr id="17" name="Picture 4" descr="foto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943350"/>
            <a:ext cx="1905000" cy="1200150"/>
          </a:xfrm>
          <a:prstGeom prst="rect">
            <a:avLst/>
          </a:prstGeom>
          <a:noFill/>
        </p:spPr>
      </p:pic>
      <p:sp>
        <p:nvSpPr>
          <p:cNvPr id="18" name="Rectangle 6" descr="SDC10481-jutoi"/>
          <p:cNvSpPr>
            <a:spLocks noChangeArrowheads="1"/>
          </p:cNvSpPr>
          <p:nvPr/>
        </p:nvSpPr>
        <p:spPr bwMode="auto">
          <a:xfrm>
            <a:off x="3429000" y="3943350"/>
            <a:ext cx="2057399" cy="120015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724400" y="33337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/>
              <a:t>Por</a:t>
            </a:r>
            <a:r>
              <a:rPr lang="en-US" sz="1200" b="1" i="1" dirty="0" smtClean="0"/>
              <a:t>: Wilmer Reyes</a:t>
            </a:r>
          </a:p>
          <a:p>
            <a:r>
              <a:rPr lang="en-US" sz="1200" dirty="0" err="1" smtClean="0"/>
              <a:t>Profesor</a:t>
            </a:r>
            <a:r>
              <a:rPr lang="en-US" sz="1200" dirty="0" smtClean="0"/>
              <a:t> – </a:t>
            </a:r>
            <a:r>
              <a:rPr lang="en-US" sz="1200" dirty="0" err="1" smtClean="0"/>
              <a:t>Investigador</a:t>
            </a:r>
            <a:r>
              <a:rPr lang="en-US" sz="1200" dirty="0" smtClean="0"/>
              <a:t> de la Universidad </a:t>
            </a:r>
            <a:r>
              <a:rPr lang="en-US" sz="1200" dirty="0" err="1" smtClean="0"/>
              <a:t>Nacional</a:t>
            </a:r>
            <a:r>
              <a:rPr lang="en-US" sz="1200" dirty="0" smtClean="0"/>
              <a:t> de </a:t>
            </a:r>
            <a:r>
              <a:rPr lang="en-US" sz="1200" dirty="0" err="1" smtClean="0"/>
              <a:t>Agricultura</a:t>
            </a:r>
            <a:endParaRPr lang="en-US" sz="1200" dirty="0" smtClean="0"/>
          </a:p>
          <a:p>
            <a:r>
              <a:rPr lang="en-US" sz="1200" dirty="0" err="1" smtClean="0"/>
              <a:t>Investigador</a:t>
            </a:r>
            <a:r>
              <a:rPr lang="en-US" sz="1200" dirty="0" smtClean="0"/>
              <a:t> </a:t>
            </a:r>
            <a:r>
              <a:rPr lang="en-US" sz="1200" dirty="0" err="1" smtClean="0"/>
              <a:t>Sociambiental</a:t>
            </a:r>
            <a:r>
              <a:rPr lang="en-US" sz="1200" dirty="0" smtClean="0"/>
              <a:t> </a:t>
            </a:r>
            <a:r>
              <a:rPr lang="en-US" sz="1200" dirty="0" err="1" smtClean="0"/>
              <a:t>Asociado</a:t>
            </a:r>
            <a:r>
              <a:rPr lang="en-US" sz="1200" dirty="0" smtClean="0"/>
              <a:t> RDS-HN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827088" y="303610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762000" y="209550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FFFF00"/>
                </a:solidFill>
                <a:cs typeface="Arial" charset="0"/>
              </a:rPr>
              <a:t>Secuencia de Investigación y Resultados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990600" y="895350"/>
            <a:ext cx="30956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</a:rPr>
              <a:t>Reconstrucción de Procesos de Emigración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724400" y="895350"/>
            <a:ext cx="266541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</a:rPr>
              <a:t>Dinámica de acceso y degradación de RRNN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227763" y="1545431"/>
            <a:ext cx="2520950" cy="1402557"/>
            <a:chOff x="3923" y="1298"/>
            <a:chExt cx="1588" cy="1178"/>
          </a:xfrm>
        </p:grpSpPr>
        <p:sp>
          <p:nvSpPr>
            <p:cNvPr id="207878" name="Text Box 6"/>
            <p:cNvSpPr txBox="1">
              <a:spLocks noChangeArrowheads="1"/>
            </p:cNvSpPr>
            <p:nvPr/>
          </p:nvSpPr>
          <p:spPr bwMode="auto">
            <a:xfrm>
              <a:off x="3923" y="1933"/>
              <a:ext cx="1588" cy="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b="1">
                  <a:cs typeface="Arial" charset="0"/>
                </a:rPr>
                <a:t>Escenarios de Degradación</a:t>
              </a:r>
            </a:p>
          </p:txBody>
        </p:sp>
        <p:sp>
          <p:nvSpPr>
            <p:cNvPr id="207882" name="Line 10"/>
            <p:cNvSpPr>
              <a:spLocks noChangeShapeType="1"/>
            </p:cNvSpPr>
            <p:nvPr/>
          </p:nvSpPr>
          <p:spPr bwMode="auto">
            <a:xfrm>
              <a:off x="4240" y="1298"/>
              <a:ext cx="0" cy="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71551" y="1545432"/>
            <a:ext cx="7775575" cy="2428875"/>
            <a:chOff x="612" y="1298"/>
            <a:chExt cx="4898" cy="2040"/>
          </a:xfrm>
        </p:grpSpPr>
        <p:sp>
          <p:nvSpPr>
            <p:cNvPr id="207879" name="Text Box 7"/>
            <p:cNvSpPr txBox="1">
              <a:spLocks noChangeArrowheads="1"/>
            </p:cNvSpPr>
            <p:nvPr/>
          </p:nvSpPr>
          <p:spPr bwMode="auto">
            <a:xfrm>
              <a:off x="612" y="2795"/>
              <a:ext cx="4898" cy="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b="1">
                  <a:cs typeface="Arial" charset="0"/>
                </a:rPr>
                <a:t>Correlación participativa de procesos migratorios Vrs. falta de acceso y degradación </a:t>
              </a:r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1562" y="1298"/>
              <a:ext cx="0" cy="14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1" name="Line 9"/>
            <p:cNvSpPr>
              <a:spLocks noChangeShapeType="1"/>
            </p:cNvSpPr>
            <p:nvPr/>
          </p:nvSpPr>
          <p:spPr bwMode="auto">
            <a:xfrm>
              <a:off x="3286" y="1298"/>
              <a:ext cx="0" cy="149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3" name="Line 11"/>
            <p:cNvSpPr>
              <a:spLocks noChangeShapeType="1"/>
            </p:cNvSpPr>
            <p:nvPr/>
          </p:nvSpPr>
          <p:spPr bwMode="auto">
            <a:xfrm>
              <a:off x="4240" y="2341"/>
              <a:ext cx="0" cy="4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5800" y="3943350"/>
            <a:ext cx="935038" cy="1026319"/>
          </a:xfrm>
          <a:prstGeom prst="downArrow">
            <a:avLst>
              <a:gd name="adj1" fmla="val 50000"/>
              <a:gd name="adj2" fmla="val 3658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419476" y="627460"/>
            <a:ext cx="2735263" cy="378619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FFFF00"/>
                </a:solidFill>
              </a:rPr>
              <a:t>Municipios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419476" y="1329929"/>
            <a:ext cx="2735263" cy="378619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Comunidades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71550" y="2193132"/>
            <a:ext cx="1512888" cy="1188244"/>
            <a:chOff x="612" y="1661"/>
            <a:chExt cx="953" cy="998"/>
          </a:xfrm>
        </p:grpSpPr>
        <p:sp>
          <p:nvSpPr>
            <p:cNvPr id="245769" name="Oval 9"/>
            <p:cNvSpPr>
              <a:spLocks noChangeArrowheads="1"/>
            </p:cNvSpPr>
            <p:nvPr/>
          </p:nvSpPr>
          <p:spPr bwMode="auto">
            <a:xfrm>
              <a:off x="612" y="1661"/>
              <a:ext cx="953" cy="9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Oval 10"/>
            <p:cNvSpPr>
              <a:spLocks noChangeArrowheads="1"/>
            </p:cNvSpPr>
            <p:nvPr/>
          </p:nvSpPr>
          <p:spPr bwMode="auto">
            <a:xfrm>
              <a:off x="703" y="1933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Oval 11"/>
            <p:cNvSpPr>
              <a:spLocks noChangeArrowheads="1"/>
            </p:cNvSpPr>
            <p:nvPr/>
          </p:nvSpPr>
          <p:spPr bwMode="auto">
            <a:xfrm>
              <a:off x="839" y="2069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Oval 12"/>
            <p:cNvSpPr>
              <a:spLocks noChangeArrowheads="1"/>
            </p:cNvSpPr>
            <p:nvPr/>
          </p:nvSpPr>
          <p:spPr bwMode="auto">
            <a:xfrm>
              <a:off x="975" y="2205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Oval 13"/>
            <p:cNvSpPr>
              <a:spLocks noChangeArrowheads="1"/>
            </p:cNvSpPr>
            <p:nvPr/>
          </p:nvSpPr>
          <p:spPr bwMode="auto">
            <a:xfrm>
              <a:off x="1111" y="2341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4" name="Oval 14"/>
            <p:cNvSpPr>
              <a:spLocks noChangeArrowheads="1"/>
            </p:cNvSpPr>
            <p:nvPr/>
          </p:nvSpPr>
          <p:spPr bwMode="auto">
            <a:xfrm>
              <a:off x="1247" y="247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5" name="Oval 15"/>
            <p:cNvSpPr>
              <a:spLocks noChangeArrowheads="1"/>
            </p:cNvSpPr>
            <p:nvPr/>
          </p:nvSpPr>
          <p:spPr bwMode="auto">
            <a:xfrm>
              <a:off x="1247" y="2160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6" name="Oval 16"/>
            <p:cNvSpPr>
              <a:spLocks noChangeArrowheads="1"/>
            </p:cNvSpPr>
            <p:nvPr/>
          </p:nvSpPr>
          <p:spPr bwMode="auto">
            <a:xfrm>
              <a:off x="1338" y="238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7" name="Oval 17"/>
            <p:cNvSpPr>
              <a:spLocks noChangeArrowheads="1"/>
            </p:cNvSpPr>
            <p:nvPr/>
          </p:nvSpPr>
          <p:spPr bwMode="auto">
            <a:xfrm>
              <a:off x="1156" y="1933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8" name="Oval 18"/>
            <p:cNvSpPr>
              <a:spLocks noChangeArrowheads="1"/>
            </p:cNvSpPr>
            <p:nvPr/>
          </p:nvSpPr>
          <p:spPr bwMode="auto">
            <a:xfrm>
              <a:off x="930" y="238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9" name="Oval 19"/>
            <p:cNvSpPr>
              <a:spLocks noChangeArrowheads="1"/>
            </p:cNvSpPr>
            <p:nvPr/>
          </p:nvSpPr>
          <p:spPr bwMode="auto">
            <a:xfrm>
              <a:off x="1020" y="2024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884" y="179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Oval 21"/>
            <p:cNvSpPr>
              <a:spLocks noChangeArrowheads="1"/>
            </p:cNvSpPr>
            <p:nvPr/>
          </p:nvSpPr>
          <p:spPr bwMode="auto">
            <a:xfrm>
              <a:off x="1338" y="2024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Oval 22"/>
            <p:cNvSpPr>
              <a:spLocks noChangeArrowheads="1"/>
            </p:cNvSpPr>
            <p:nvPr/>
          </p:nvSpPr>
          <p:spPr bwMode="auto">
            <a:xfrm>
              <a:off x="793" y="2251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Oval 23"/>
            <p:cNvSpPr>
              <a:spLocks noChangeArrowheads="1"/>
            </p:cNvSpPr>
            <p:nvPr/>
          </p:nvSpPr>
          <p:spPr bwMode="auto">
            <a:xfrm>
              <a:off x="1066" y="2523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1111" y="2205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5" name="Oval 25"/>
            <p:cNvSpPr>
              <a:spLocks noChangeArrowheads="1"/>
            </p:cNvSpPr>
            <p:nvPr/>
          </p:nvSpPr>
          <p:spPr bwMode="auto">
            <a:xfrm>
              <a:off x="1383" y="2251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6" name="Oval 26"/>
            <p:cNvSpPr>
              <a:spLocks noChangeArrowheads="1"/>
            </p:cNvSpPr>
            <p:nvPr/>
          </p:nvSpPr>
          <p:spPr bwMode="auto">
            <a:xfrm>
              <a:off x="1111" y="179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7" name="Oval 27"/>
            <p:cNvSpPr>
              <a:spLocks noChangeArrowheads="1"/>
            </p:cNvSpPr>
            <p:nvPr/>
          </p:nvSpPr>
          <p:spPr bwMode="auto">
            <a:xfrm>
              <a:off x="793" y="2387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8" name="Oval 28"/>
            <p:cNvSpPr>
              <a:spLocks noChangeArrowheads="1"/>
            </p:cNvSpPr>
            <p:nvPr/>
          </p:nvSpPr>
          <p:spPr bwMode="auto">
            <a:xfrm>
              <a:off x="1156" y="2069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657" y="2115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1292" y="1888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1" name="Oval 31"/>
            <p:cNvSpPr>
              <a:spLocks noChangeArrowheads="1"/>
            </p:cNvSpPr>
            <p:nvPr/>
          </p:nvSpPr>
          <p:spPr bwMode="auto">
            <a:xfrm>
              <a:off x="930" y="1888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3924300" y="2139554"/>
            <a:ext cx="1512888" cy="11882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5" name="Oval 35"/>
          <p:cNvSpPr>
            <a:spLocks noChangeArrowheads="1"/>
          </p:cNvSpPr>
          <p:nvPr/>
        </p:nvSpPr>
        <p:spPr bwMode="auto">
          <a:xfrm>
            <a:off x="4140200" y="2463404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6" name="Oval 36"/>
          <p:cNvSpPr>
            <a:spLocks noChangeArrowheads="1"/>
          </p:cNvSpPr>
          <p:nvPr/>
        </p:nvSpPr>
        <p:spPr bwMode="auto">
          <a:xfrm>
            <a:off x="4356100" y="2625329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7" name="Oval 37"/>
          <p:cNvSpPr>
            <a:spLocks noChangeArrowheads="1"/>
          </p:cNvSpPr>
          <p:nvPr/>
        </p:nvSpPr>
        <p:spPr bwMode="auto">
          <a:xfrm>
            <a:off x="4572000" y="2787254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8" name="Oval 38"/>
          <p:cNvSpPr>
            <a:spLocks noChangeArrowheads="1"/>
          </p:cNvSpPr>
          <p:nvPr/>
        </p:nvSpPr>
        <p:spPr bwMode="auto">
          <a:xfrm>
            <a:off x="4787900" y="2949179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9" name="Oval 39"/>
          <p:cNvSpPr>
            <a:spLocks noChangeArrowheads="1"/>
          </p:cNvSpPr>
          <p:nvPr/>
        </p:nvSpPr>
        <p:spPr bwMode="auto">
          <a:xfrm>
            <a:off x="5003800" y="3111104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0" name="Oval 40"/>
          <p:cNvSpPr>
            <a:spLocks noChangeArrowheads="1"/>
          </p:cNvSpPr>
          <p:nvPr/>
        </p:nvSpPr>
        <p:spPr bwMode="auto">
          <a:xfrm>
            <a:off x="5003800" y="2733675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1" name="Oval 41"/>
          <p:cNvSpPr>
            <a:spLocks noChangeArrowheads="1"/>
          </p:cNvSpPr>
          <p:nvPr/>
        </p:nvSpPr>
        <p:spPr bwMode="auto">
          <a:xfrm>
            <a:off x="5148264" y="3003948"/>
            <a:ext cx="71437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2" name="Oval 42"/>
          <p:cNvSpPr>
            <a:spLocks noChangeArrowheads="1"/>
          </p:cNvSpPr>
          <p:nvPr/>
        </p:nvSpPr>
        <p:spPr bwMode="auto">
          <a:xfrm>
            <a:off x="4859339" y="2463404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Oval 43"/>
          <p:cNvSpPr>
            <a:spLocks noChangeArrowheads="1"/>
          </p:cNvSpPr>
          <p:nvPr/>
        </p:nvSpPr>
        <p:spPr bwMode="auto">
          <a:xfrm>
            <a:off x="4500564" y="3003948"/>
            <a:ext cx="71437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4" name="Oval 44"/>
          <p:cNvSpPr>
            <a:spLocks noChangeArrowheads="1"/>
          </p:cNvSpPr>
          <p:nvPr/>
        </p:nvSpPr>
        <p:spPr bwMode="auto">
          <a:xfrm>
            <a:off x="4643439" y="2571750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5" name="Oval 45"/>
          <p:cNvSpPr>
            <a:spLocks noChangeArrowheads="1"/>
          </p:cNvSpPr>
          <p:nvPr/>
        </p:nvSpPr>
        <p:spPr bwMode="auto">
          <a:xfrm>
            <a:off x="4427539" y="2301479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6" name="Oval 46"/>
          <p:cNvSpPr>
            <a:spLocks noChangeArrowheads="1"/>
          </p:cNvSpPr>
          <p:nvPr/>
        </p:nvSpPr>
        <p:spPr bwMode="auto">
          <a:xfrm>
            <a:off x="5148264" y="2571750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7" name="Oval 47"/>
          <p:cNvSpPr>
            <a:spLocks noChangeArrowheads="1"/>
          </p:cNvSpPr>
          <p:nvPr/>
        </p:nvSpPr>
        <p:spPr bwMode="auto">
          <a:xfrm>
            <a:off x="4283075" y="2842023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8" name="Oval 48"/>
          <p:cNvSpPr>
            <a:spLocks noChangeArrowheads="1"/>
          </p:cNvSpPr>
          <p:nvPr/>
        </p:nvSpPr>
        <p:spPr bwMode="auto">
          <a:xfrm>
            <a:off x="4716464" y="3165873"/>
            <a:ext cx="71437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9" name="Oval 49"/>
          <p:cNvSpPr>
            <a:spLocks noChangeArrowheads="1"/>
          </p:cNvSpPr>
          <p:nvPr/>
        </p:nvSpPr>
        <p:spPr bwMode="auto">
          <a:xfrm>
            <a:off x="4787900" y="2787254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0" name="Oval 50"/>
          <p:cNvSpPr>
            <a:spLocks noChangeArrowheads="1"/>
          </p:cNvSpPr>
          <p:nvPr/>
        </p:nvSpPr>
        <p:spPr bwMode="auto">
          <a:xfrm>
            <a:off x="5219700" y="2842023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1" name="Oval 51"/>
          <p:cNvSpPr>
            <a:spLocks noChangeArrowheads="1"/>
          </p:cNvSpPr>
          <p:nvPr/>
        </p:nvSpPr>
        <p:spPr bwMode="auto">
          <a:xfrm>
            <a:off x="4787900" y="2301479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2" name="Oval 52"/>
          <p:cNvSpPr>
            <a:spLocks noChangeArrowheads="1"/>
          </p:cNvSpPr>
          <p:nvPr/>
        </p:nvSpPr>
        <p:spPr bwMode="auto">
          <a:xfrm>
            <a:off x="4283075" y="3003948"/>
            <a:ext cx="71438" cy="54769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3" name="Oval 53"/>
          <p:cNvSpPr>
            <a:spLocks noChangeArrowheads="1"/>
          </p:cNvSpPr>
          <p:nvPr/>
        </p:nvSpPr>
        <p:spPr bwMode="auto">
          <a:xfrm>
            <a:off x="4859339" y="2625329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4" name="Oval 54"/>
          <p:cNvSpPr>
            <a:spLocks noChangeArrowheads="1"/>
          </p:cNvSpPr>
          <p:nvPr/>
        </p:nvSpPr>
        <p:spPr bwMode="auto">
          <a:xfrm>
            <a:off x="4067175" y="2680098"/>
            <a:ext cx="71438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5" name="Oval 55"/>
          <p:cNvSpPr>
            <a:spLocks noChangeArrowheads="1"/>
          </p:cNvSpPr>
          <p:nvPr/>
        </p:nvSpPr>
        <p:spPr bwMode="auto">
          <a:xfrm>
            <a:off x="5075239" y="2409825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6" name="Oval 56"/>
          <p:cNvSpPr>
            <a:spLocks noChangeArrowheads="1"/>
          </p:cNvSpPr>
          <p:nvPr/>
        </p:nvSpPr>
        <p:spPr bwMode="auto">
          <a:xfrm>
            <a:off x="4500564" y="2409825"/>
            <a:ext cx="71437" cy="5476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1" name="Line 81"/>
          <p:cNvSpPr>
            <a:spLocks noChangeShapeType="1"/>
          </p:cNvSpPr>
          <p:nvPr/>
        </p:nvSpPr>
        <p:spPr bwMode="auto">
          <a:xfrm>
            <a:off x="2484438" y="2787254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5508626" y="2733675"/>
            <a:ext cx="14398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7380289" y="1869282"/>
            <a:ext cx="1512887" cy="756047"/>
            <a:chOff x="4377" y="1797"/>
            <a:chExt cx="953" cy="771"/>
          </a:xfrm>
        </p:grpSpPr>
        <p:sp>
          <p:nvSpPr>
            <p:cNvPr id="245818" name="Oval 58"/>
            <p:cNvSpPr>
              <a:spLocks noChangeArrowheads="1"/>
            </p:cNvSpPr>
            <p:nvPr/>
          </p:nvSpPr>
          <p:spPr bwMode="auto">
            <a:xfrm>
              <a:off x="4377" y="1797"/>
              <a:ext cx="953" cy="7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9" name="Oval 59"/>
            <p:cNvSpPr>
              <a:spLocks noChangeArrowheads="1"/>
            </p:cNvSpPr>
            <p:nvPr/>
          </p:nvSpPr>
          <p:spPr bwMode="auto">
            <a:xfrm>
              <a:off x="4468" y="2069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0" name="Oval 60"/>
            <p:cNvSpPr>
              <a:spLocks noChangeArrowheads="1"/>
            </p:cNvSpPr>
            <p:nvPr/>
          </p:nvSpPr>
          <p:spPr bwMode="auto">
            <a:xfrm>
              <a:off x="4604" y="2205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6" name="Oval 66"/>
            <p:cNvSpPr>
              <a:spLocks noChangeArrowheads="1"/>
            </p:cNvSpPr>
            <p:nvPr/>
          </p:nvSpPr>
          <p:spPr bwMode="auto">
            <a:xfrm>
              <a:off x="4921" y="2069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8" name="Oval 68"/>
            <p:cNvSpPr>
              <a:spLocks noChangeArrowheads="1"/>
            </p:cNvSpPr>
            <p:nvPr/>
          </p:nvSpPr>
          <p:spPr bwMode="auto">
            <a:xfrm>
              <a:off x="4785" y="2160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9" name="Oval 69"/>
            <p:cNvSpPr>
              <a:spLocks noChangeArrowheads="1"/>
            </p:cNvSpPr>
            <p:nvPr/>
          </p:nvSpPr>
          <p:spPr bwMode="auto">
            <a:xfrm>
              <a:off x="4649" y="1933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0" name="Oval 70"/>
            <p:cNvSpPr>
              <a:spLocks noChangeArrowheads="1"/>
            </p:cNvSpPr>
            <p:nvPr/>
          </p:nvSpPr>
          <p:spPr bwMode="auto">
            <a:xfrm>
              <a:off x="5103" y="2160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5" name="Oval 75"/>
            <p:cNvSpPr>
              <a:spLocks noChangeArrowheads="1"/>
            </p:cNvSpPr>
            <p:nvPr/>
          </p:nvSpPr>
          <p:spPr bwMode="auto">
            <a:xfrm>
              <a:off x="4876" y="1933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7" name="Oval 77"/>
            <p:cNvSpPr>
              <a:spLocks noChangeArrowheads="1"/>
            </p:cNvSpPr>
            <p:nvPr/>
          </p:nvSpPr>
          <p:spPr bwMode="auto">
            <a:xfrm>
              <a:off x="4921" y="2205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8" name="Oval 78"/>
            <p:cNvSpPr>
              <a:spLocks noChangeArrowheads="1"/>
            </p:cNvSpPr>
            <p:nvPr/>
          </p:nvSpPr>
          <p:spPr bwMode="auto">
            <a:xfrm>
              <a:off x="4422" y="2251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9" name="Oval 79"/>
            <p:cNvSpPr>
              <a:spLocks noChangeArrowheads="1"/>
            </p:cNvSpPr>
            <p:nvPr/>
          </p:nvSpPr>
          <p:spPr bwMode="auto">
            <a:xfrm>
              <a:off x="5057" y="2024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0" name="Oval 80"/>
            <p:cNvSpPr>
              <a:spLocks noChangeArrowheads="1"/>
            </p:cNvSpPr>
            <p:nvPr/>
          </p:nvSpPr>
          <p:spPr bwMode="auto">
            <a:xfrm>
              <a:off x="4695" y="2024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3" name="Oval 83"/>
            <p:cNvSpPr>
              <a:spLocks noChangeArrowheads="1"/>
            </p:cNvSpPr>
            <p:nvPr/>
          </p:nvSpPr>
          <p:spPr bwMode="auto">
            <a:xfrm>
              <a:off x="5012" y="2069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4" name="Oval 84"/>
            <p:cNvSpPr>
              <a:spLocks noChangeArrowheads="1"/>
            </p:cNvSpPr>
            <p:nvPr/>
          </p:nvSpPr>
          <p:spPr bwMode="auto">
            <a:xfrm>
              <a:off x="4785" y="2251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5" name="Oval 85"/>
            <p:cNvSpPr>
              <a:spLocks noChangeArrowheads="1"/>
            </p:cNvSpPr>
            <p:nvPr/>
          </p:nvSpPr>
          <p:spPr bwMode="auto">
            <a:xfrm>
              <a:off x="5012" y="1888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6" name="Oval 86"/>
            <p:cNvSpPr>
              <a:spLocks noChangeArrowheads="1"/>
            </p:cNvSpPr>
            <p:nvPr/>
          </p:nvSpPr>
          <p:spPr bwMode="auto">
            <a:xfrm>
              <a:off x="4558" y="2296"/>
              <a:ext cx="45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7" name="Rectangle 87"/>
          <p:cNvSpPr>
            <a:spLocks noChangeArrowheads="1"/>
          </p:cNvSpPr>
          <p:nvPr/>
        </p:nvSpPr>
        <p:spPr bwMode="auto">
          <a:xfrm>
            <a:off x="7092950" y="3651648"/>
            <a:ext cx="1798638" cy="431006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FFFF00"/>
                </a:solidFill>
              </a:rPr>
              <a:t>Primer Muestreo</a:t>
            </a:r>
          </a:p>
        </p:txBody>
      </p:sp>
      <p:sp>
        <p:nvSpPr>
          <p:cNvPr id="245850" name="Oval 90"/>
          <p:cNvSpPr>
            <a:spLocks noChangeArrowheads="1"/>
          </p:cNvSpPr>
          <p:nvPr/>
        </p:nvSpPr>
        <p:spPr bwMode="auto">
          <a:xfrm>
            <a:off x="6948489" y="2680097"/>
            <a:ext cx="1512887" cy="7560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1" name="Oval 91"/>
          <p:cNvSpPr>
            <a:spLocks noChangeArrowheads="1"/>
          </p:cNvSpPr>
          <p:nvPr/>
        </p:nvSpPr>
        <p:spPr bwMode="auto">
          <a:xfrm>
            <a:off x="7092950" y="2946798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2" name="Oval 92"/>
          <p:cNvSpPr>
            <a:spLocks noChangeArrowheads="1"/>
          </p:cNvSpPr>
          <p:nvPr/>
        </p:nvSpPr>
        <p:spPr bwMode="auto">
          <a:xfrm>
            <a:off x="7308850" y="3080148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3" name="Oval 93"/>
          <p:cNvSpPr>
            <a:spLocks noChangeArrowheads="1"/>
          </p:cNvSpPr>
          <p:nvPr/>
        </p:nvSpPr>
        <p:spPr bwMode="auto">
          <a:xfrm>
            <a:off x="7812089" y="2946798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4" name="Oval 94"/>
          <p:cNvSpPr>
            <a:spLocks noChangeArrowheads="1"/>
          </p:cNvSpPr>
          <p:nvPr/>
        </p:nvSpPr>
        <p:spPr bwMode="auto">
          <a:xfrm>
            <a:off x="7596189" y="3057525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5" name="Oval 95"/>
          <p:cNvSpPr>
            <a:spLocks noChangeArrowheads="1"/>
          </p:cNvSpPr>
          <p:nvPr/>
        </p:nvSpPr>
        <p:spPr bwMode="auto">
          <a:xfrm>
            <a:off x="7380289" y="2813448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6" name="Oval 96"/>
          <p:cNvSpPr>
            <a:spLocks noChangeArrowheads="1"/>
          </p:cNvSpPr>
          <p:nvPr/>
        </p:nvSpPr>
        <p:spPr bwMode="auto">
          <a:xfrm>
            <a:off x="8101014" y="3036094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7" name="Oval 97"/>
          <p:cNvSpPr>
            <a:spLocks noChangeArrowheads="1"/>
          </p:cNvSpPr>
          <p:nvPr/>
        </p:nvSpPr>
        <p:spPr bwMode="auto">
          <a:xfrm>
            <a:off x="7740650" y="2813448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8" name="Oval 98"/>
          <p:cNvSpPr>
            <a:spLocks noChangeArrowheads="1"/>
          </p:cNvSpPr>
          <p:nvPr/>
        </p:nvSpPr>
        <p:spPr bwMode="auto">
          <a:xfrm>
            <a:off x="7812089" y="3080148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9" name="Oval 99"/>
          <p:cNvSpPr>
            <a:spLocks noChangeArrowheads="1"/>
          </p:cNvSpPr>
          <p:nvPr/>
        </p:nvSpPr>
        <p:spPr bwMode="auto">
          <a:xfrm>
            <a:off x="7019925" y="3125391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0" name="Oval 100"/>
          <p:cNvSpPr>
            <a:spLocks noChangeArrowheads="1"/>
          </p:cNvSpPr>
          <p:nvPr/>
        </p:nvSpPr>
        <p:spPr bwMode="auto">
          <a:xfrm>
            <a:off x="8027989" y="2902744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1" name="Oval 101"/>
          <p:cNvSpPr>
            <a:spLocks noChangeArrowheads="1"/>
          </p:cNvSpPr>
          <p:nvPr/>
        </p:nvSpPr>
        <p:spPr bwMode="auto">
          <a:xfrm>
            <a:off x="7453314" y="2902744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2" name="Oval 102"/>
          <p:cNvSpPr>
            <a:spLocks noChangeArrowheads="1"/>
          </p:cNvSpPr>
          <p:nvPr/>
        </p:nvSpPr>
        <p:spPr bwMode="auto">
          <a:xfrm>
            <a:off x="7956550" y="2946798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3" name="Oval 103"/>
          <p:cNvSpPr>
            <a:spLocks noChangeArrowheads="1"/>
          </p:cNvSpPr>
          <p:nvPr/>
        </p:nvSpPr>
        <p:spPr bwMode="auto">
          <a:xfrm>
            <a:off x="7596189" y="3125391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4" name="Oval 104"/>
          <p:cNvSpPr>
            <a:spLocks noChangeArrowheads="1"/>
          </p:cNvSpPr>
          <p:nvPr/>
        </p:nvSpPr>
        <p:spPr bwMode="auto">
          <a:xfrm>
            <a:off x="7956550" y="2769394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5" name="Oval 105"/>
          <p:cNvSpPr>
            <a:spLocks noChangeArrowheads="1"/>
          </p:cNvSpPr>
          <p:nvPr/>
        </p:nvSpPr>
        <p:spPr bwMode="auto">
          <a:xfrm>
            <a:off x="7235825" y="3169444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6" name="Line 106"/>
          <p:cNvSpPr>
            <a:spLocks noChangeShapeType="1"/>
          </p:cNvSpPr>
          <p:nvPr/>
        </p:nvSpPr>
        <p:spPr bwMode="auto">
          <a:xfrm>
            <a:off x="8675688" y="2518172"/>
            <a:ext cx="0" cy="1133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7" name="Line 107"/>
          <p:cNvSpPr>
            <a:spLocks noChangeShapeType="1"/>
          </p:cNvSpPr>
          <p:nvPr/>
        </p:nvSpPr>
        <p:spPr bwMode="auto">
          <a:xfrm>
            <a:off x="7740650" y="3436144"/>
            <a:ext cx="0" cy="2155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8" name="Rectangle 108"/>
          <p:cNvSpPr>
            <a:spLocks noChangeArrowheads="1"/>
          </p:cNvSpPr>
          <p:nvPr/>
        </p:nvSpPr>
        <p:spPr bwMode="auto">
          <a:xfrm>
            <a:off x="4500564" y="3598069"/>
            <a:ext cx="2232025" cy="648891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Emigración y no 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Emigración con 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Tierra</a:t>
            </a:r>
          </a:p>
        </p:txBody>
      </p:sp>
      <p:sp>
        <p:nvSpPr>
          <p:cNvPr id="245869" name="Rectangle 109"/>
          <p:cNvSpPr>
            <a:spLocks noChangeArrowheads="1"/>
          </p:cNvSpPr>
          <p:nvPr/>
        </p:nvSpPr>
        <p:spPr bwMode="auto">
          <a:xfrm>
            <a:off x="4932364" y="4516041"/>
            <a:ext cx="1368425" cy="2702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Grupo Meta</a:t>
            </a:r>
          </a:p>
        </p:txBody>
      </p:sp>
      <p:sp>
        <p:nvSpPr>
          <p:cNvPr id="245870" name="Line 110"/>
          <p:cNvSpPr>
            <a:spLocks noChangeShapeType="1"/>
          </p:cNvSpPr>
          <p:nvPr/>
        </p:nvSpPr>
        <p:spPr bwMode="auto">
          <a:xfrm flipV="1">
            <a:off x="5651500" y="4245769"/>
            <a:ext cx="0" cy="2702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1" name="Rectangle 111"/>
          <p:cNvSpPr>
            <a:spLocks noChangeArrowheads="1"/>
          </p:cNvSpPr>
          <p:nvPr/>
        </p:nvSpPr>
        <p:spPr bwMode="auto">
          <a:xfrm>
            <a:off x="1692275" y="3598069"/>
            <a:ext cx="2447925" cy="6477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FFFF00"/>
                </a:solidFill>
              </a:rPr>
              <a:t>Estimación de Varianza</a:t>
            </a:r>
          </a:p>
          <a:p>
            <a:pPr algn="ctr"/>
            <a:r>
              <a:rPr lang="es-ES">
                <a:solidFill>
                  <a:srgbClr val="FFFF00"/>
                </a:solidFill>
              </a:rPr>
              <a:t>Y Cálculo de Muestra</a:t>
            </a:r>
          </a:p>
        </p:txBody>
      </p:sp>
      <p:sp>
        <p:nvSpPr>
          <p:cNvPr id="245872" name="Oval 112"/>
          <p:cNvSpPr>
            <a:spLocks noChangeArrowheads="1"/>
          </p:cNvSpPr>
          <p:nvPr/>
        </p:nvSpPr>
        <p:spPr bwMode="auto">
          <a:xfrm>
            <a:off x="539751" y="3598069"/>
            <a:ext cx="792163" cy="6488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3" name="Oval 113"/>
          <p:cNvSpPr>
            <a:spLocks noChangeArrowheads="1"/>
          </p:cNvSpPr>
          <p:nvPr/>
        </p:nvSpPr>
        <p:spPr bwMode="auto">
          <a:xfrm>
            <a:off x="827089" y="3868341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4" name="Oval 114"/>
          <p:cNvSpPr>
            <a:spLocks noChangeArrowheads="1"/>
          </p:cNvSpPr>
          <p:nvPr/>
        </p:nvSpPr>
        <p:spPr bwMode="auto">
          <a:xfrm>
            <a:off x="1042989" y="3813573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5" name="Oval 115"/>
          <p:cNvSpPr>
            <a:spLocks noChangeArrowheads="1"/>
          </p:cNvSpPr>
          <p:nvPr/>
        </p:nvSpPr>
        <p:spPr bwMode="auto">
          <a:xfrm>
            <a:off x="1042989" y="3975498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6" name="Oval 116"/>
          <p:cNvSpPr>
            <a:spLocks noChangeArrowheads="1"/>
          </p:cNvSpPr>
          <p:nvPr/>
        </p:nvSpPr>
        <p:spPr bwMode="auto">
          <a:xfrm>
            <a:off x="900114" y="4030266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7" name="Oval 117"/>
          <p:cNvSpPr>
            <a:spLocks noChangeArrowheads="1"/>
          </p:cNvSpPr>
          <p:nvPr/>
        </p:nvSpPr>
        <p:spPr bwMode="auto">
          <a:xfrm>
            <a:off x="900114" y="3813573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8" name="Oval 118"/>
          <p:cNvSpPr>
            <a:spLocks noChangeArrowheads="1"/>
          </p:cNvSpPr>
          <p:nvPr/>
        </p:nvSpPr>
        <p:spPr bwMode="auto">
          <a:xfrm>
            <a:off x="611189" y="4030266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9" name="Oval 119"/>
          <p:cNvSpPr>
            <a:spLocks noChangeArrowheads="1"/>
          </p:cNvSpPr>
          <p:nvPr/>
        </p:nvSpPr>
        <p:spPr bwMode="auto">
          <a:xfrm>
            <a:off x="827089" y="4137423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0" name="Oval 120"/>
          <p:cNvSpPr>
            <a:spLocks noChangeArrowheads="1"/>
          </p:cNvSpPr>
          <p:nvPr/>
        </p:nvSpPr>
        <p:spPr bwMode="auto">
          <a:xfrm>
            <a:off x="1116014" y="4083844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1" name="Oval 121"/>
          <p:cNvSpPr>
            <a:spLocks noChangeArrowheads="1"/>
          </p:cNvSpPr>
          <p:nvPr/>
        </p:nvSpPr>
        <p:spPr bwMode="auto">
          <a:xfrm>
            <a:off x="1187450" y="3868341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2" name="Oval 122"/>
          <p:cNvSpPr>
            <a:spLocks noChangeArrowheads="1"/>
          </p:cNvSpPr>
          <p:nvPr/>
        </p:nvSpPr>
        <p:spPr bwMode="auto">
          <a:xfrm>
            <a:off x="971550" y="4137423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3" name="Oval 123"/>
          <p:cNvSpPr>
            <a:spLocks noChangeArrowheads="1"/>
          </p:cNvSpPr>
          <p:nvPr/>
        </p:nvSpPr>
        <p:spPr bwMode="auto">
          <a:xfrm>
            <a:off x="684214" y="3921919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4" name="Oval 124"/>
          <p:cNvSpPr>
            <a:spLocks noChangeArrowheads="1"/>
          </p:cNvSpPr>
          <p:nvPr/>
        </p:nvSpPr>
        <p:spPr bwMode="auto">
          <a:xfrm>
            <a:off x="900114" y="3921919"/>
            <a:ext cx="71437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5" name="Oval 125"/>
          <p:cNvSpPr>
            <a:spLocks noChangeArrowheads="1"/>
          </p:cNvSpPr>
          <p:nvPr/>
        </p:nvSpPr>
        <p:spPr bwMode="auto">
          <a:xfrm>
            <a:off x="971550" y="3706416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6" name="Oval 126"/>
          <p:cNvSpPr>
            <a:spLocks noChangeArrowheads="1"/>
          </p:cNvSpPr>
          <p:nvPr/>
        </p:nvSpPr>
        <p:spPr bwMode="auto">
          <a:xfrm>
            <a:off x="755650" y="4030266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7" name="Oval 127"/>
          <p:cNvSpPr>
            <a:spLocks noChangeArrowheads="1"/>
          </p:cNvSpPr>
          <p:nvPr/>
        </p:nvSpPr>
        <p:spPr bwMode="auto">
          <a:xfrm>
            <a:off x="755650" y="3759994"/>
            <a:ext cx="71438" cy="45244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8" name="Line 128"/>
          <p:cNvSpPr>
            <a:spLocks noChangeShapeType="1"/>
          </p:cNvSpPr>
          <p:nvPr/>
        </p:nvSpPr>
        <p:spPr bwMode="auto">
          <a:xfrm>
            <a:off x="4716463" y="1006079"/>
            <a:ext cx="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89" name="Line 129"/>
          <p:cNvSpPr>
            <a:spLocks noChangeShapeType="1"/>
          </p:cNvSpPr>
          <p:nvPr/>
        </p:nvSpPr>
        <p:spPr bwMode="auto">
          <a:xfrm flipH="1">
            <a:off x="1908175" y="1491854"/>
            <a:ext cx="1511300" cy="7012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0" name="Line 130"/>
          <p:cNvSpPr>
            <a:spLocks noChangeShapeType="1"/>
          </p:cNvSpPr>
          <p:nvPr/>
        </p:nvSpPr>
        <p:spPr bwMode="auto">
          <a:xfrm flipH="1">
            <a:off x="6732588" y="3813572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1" name="Line 131"/>
          <p:cNvSpPr>
            <a:spLocks noChangeShapeType="1"/>
          </p:cNvSpPr>
          <p:nvPr/>
        </p:nvSpPr>
        <p:spPr bwMode="auto">
          <a:xfrm flipH="1">
            <a:off x="4140201" y="3921919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2" name="Line 132"/>
          <p:cNvSpPr>
            <a:spLocks noChangeShapeType="1"/>
          </p:cNvSpPr>
          <p:nvPr/>
        </p:nvSpPr>
        <p:spPr bwMode="auto">
          <a:xfrm flipH="1">
            <a:off x="1331913" y="3921919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113 CuadroTexto"/>
          <p:cNvSpPr txBox="1"/>
          <p:nvPr/>
        </p:nvSpPr>
        <p:spPr>
          <a:xfrm>
            <a:off x="7620000" y="150495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 </a:t>
            </a:r>
            <a:r>
              <a:rPr sz="1200" smtClean="0"/>
              <a:t>Emigracion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es-ES" sz="2400" dirty="0" smtClean="0"/>
              <a:t>Quienes son los emigrantes y sus familias ?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62200" y="1428750"/>
          <a:ext cx="6400800" cy="10668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Batang"/>
                          <a:cs typeface="Times New Roman"/>
                        </a:rPr>
                        <a:t>Edad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Batang"/>
                          <a:cs typeface="Times New Roman"/>
                        </a:rPr>
                        <a:t>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Batang"/>
                          <a:cs typeface="Times New Roman"/>
                        </a:rPr>
                        <a:t>Sexo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Batang"/>
                          <a:cs typeface="Times New Roman"/>
                        </a:rPr>
                        <a:t>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Batang"/>
                          <a:cs typeface="Times New Roman"/>
                        </a:rPr>
                        <a:t>Parentesco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Batang"/>
                          <a:cs typeface="Times New Roman"/>
                        </a:rPr>
                        <a:t>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Menor a 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26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Hombre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65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Hijos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53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20-30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52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Mujer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Conyugue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41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Mayor a 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32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Batang"/>
                          <a:cs typeface="Times New Roman"/>
                        </a:rPr>
                        <a:t>Otro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Batang"/>
                          <a:cs typeface="Times New Roman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E2E2E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3810000" y="2190750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8077200" y="1962150"/>
            <a:ext cx="304800" cy="533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5943600" y="1962150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2362200" y="264795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_tradnl" b="1" i="1" dirty="0" smtClean="0"/>
              <a:t>Emigración en los años 2000-2001(65)</a:t>
            </a:r>
            <a:endParaRPr lang="en-US" b="1" i="1" dirty="0" smtClean="0"/>
          </a:p>
          <a:p>
            <a:pPr>
              <a:buFont typeface="Wingdings" pitchFamily="2" charset="2"/>
              <a:buChar char="q"/>
            </a:pPr>
            <a:r>
              <a:rPr lang="es-ES_tradnl" b="1" i="1" dirty="0" smtClean="0">
                <a:solidFill>
                  <a:srgbClr val="002060"/>
                </a:solidFill>
              </a:rPr>
              <a:t>Se fueron debido a la perdida de empleo de cultivos (89%)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ES_tradnl" b="1" i="1" dirty="0" smtClean="0"/>
              <a:t>Su ocupación principal era la agricultura (85%)</a:t>
            </a:r>
            <a:endParaRPr lang="en-US" b="1" i="1" dirty="0" smtClean="0"/>
          </a:p>
          <a:p>
            <a:pPr>
              <a:buFont typeface="Wingdings" pitchFamily="2" charset="2"/>
              <a:buChar char="q"/>
            </a:pPr>
            <a:r>
              <a:rPr lang="es-ES_tradnl" b="1" i="1" dirty="0" smtClean="0">
                <a:solidFill>
                  <a:srgbClr val="002060"/>
                </a:solidFill>
              </a:rPr>
              <a:t>Emigran hacia Estados Unidos y viven en Florida, Nueva York, </a:t>
            </a:r>
            <a:r>
              <a:rPr lang="es-ES_tradnl" b="1" i="1" dirty="0" err="1" smtClean="0">
                <a:solidFill>
                  <a:srgbClr val="002060"/>
                </a:solidFill>
              </a:rPr>
              <a:t>Massachuset</a:t>
            </a:r>
            <a:r>
              <a:rPr lang="es-ES_tradnl" b="1" i="1" dirty="0" smtClean="0">
                <a:solidFill>
                  <a:srgbClr val="002060"/>
                </a:solidFill>
              </a:rPr>
              <a:t> y Missouri.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ES_tradnl" b="1" i="1" dirty="0" smtClean="0"/>
              <a:t>Envían en promedio USD$ 114.00 mensual</a:t>
            </a:r>
          </a:p>
          <a:p>
            <a:pPr>
              <a:buFont typeface="Wingdings" pitchFamily="2" charset="2"/>
              <a:buChar char="q"/>
            </a:pPr>
            <a:r>
              <a:rPr lang="es-ES_tradnl" b="1" i="1" dirty="0" smtClean="0">
                <a:solidFill>
                  <a:srgbClr val="002060"/>
                </a:solidFill>
              </a:rPr>
              <a:t>Provienen de familias sin o poca tierra</a:t>
            </a:r>
          </a:p>
          <a:p>
            <a:pPr>
              <a:buFont typeface="Wingdings" pitchFamily="2" charset="2"/>
              <a:buChar char="q"/>
            </a:pPr>
            <a:r>
              <a:rPr lang="es-ES_tradnl" b="1" i="1" dirty="0" smtClean="0"/>
              <a:t>Las que tienen no cuentan con derechos de propiedad</a:t>
            </a:r>
            <a:endParaRPr lang="en-US" b="1" i="1" dirty="0"/>
          </a:p>
        </p:txBody>
      </p:sp>
      <p:pic>
        <p:nvPicPr>
          <p:cNvPr id="13" name="12 Imagen" descr="DSC01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0450"/>
            <a:ext cx="2286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7350"/>
            <a:ext cx="40385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038600" y="1708024"/>
          <a:ext cx="5105400" cy="3435476"/>
        </p:xfrm>
        <a:graphic>
          <a:graphicData uri="http://schemas.openxmlformats.org/drawingml/2006/table">
            <a:tbl>
              <a:tblPr/>
              <a:tblGrid>
                <a:gridCol w="668808"/>
                <a:gridCol w="681060"/>
                <a:gridCol w="655533"/>
                <a:gridCol w="593248"/>
                <a:gridCol w="777042"/>
                <a:gridCol w="1014953"/>
                <a:gridCol w="714756"/>
              </a:tblGrid>
              <a:tr h="336475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AÑOS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PEA rural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Hombres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Mujeres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Desempleo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 Narrow"/>
                          <a:ea typeface="Batang"/>
                          <a:cs typeface="Arial"/>
                        </a:rPr>
                        <a:t>PEA en Agricultura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 Narrow"/>
                          <a:ea typeface="Batang"/>
                          <a:cs typeface="Arial"/>
                        </a:rPr>
                        <a:t>Salario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 Narrow"/>
                          <a:ea typeface="Batang"/>
                          <a:cs typeface="Arial"/>
                        </a:rPr>
                        <a:t>Real (</a:t>
                      </a:r>
                      <a:r>
                        <a:rPr lang="es-ES" sz="1000" b="1" dirty="0" err="1">
                          <a:latin typeface="Arial Narrow"/>
                          <a:ea typeface="Batang"/>
                          <a:cs typeface="Arial"/>
                        </a:rPr>
                        <a:t>Lps</a:t>
                      </a:r>
                      <a:r>
                        <a:rPr lang="es-ES" sz="1000" b="1" dirty="0">
                          <a:latin typeface="Arial Narrow"/>
                          <a:ea typeface="Batang"/>
                          <a:cs typeface="Arial"/>
                        </a:rPr>
                        <a:t>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1997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981.02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812.04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168.97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15.6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36.59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1998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1002.02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824.85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177.17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16.7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37.48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1999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1023.48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837.87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185.61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17.8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39.3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1045.39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851.08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194.31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...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37.51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1072.38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867.09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205.29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28.7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36.36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1100.07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883.41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216.66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  22,00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38.42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1128.47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900.03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228.45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36.3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38.9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1157.61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916.96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240.65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49.9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39.68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1187.5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934.21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253.29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28.9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680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40.2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1218.26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952.09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266.17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  24,00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684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41.99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1249.81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970.31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279.51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31.4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675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Times New Roman"/>
                          <a:cs typeface="Arial"/>
                        </a:rPr>
                        <a:t>43.01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1282.19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988.87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293.31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31115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1315.4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1007.8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307.6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8000"/>
                          </a:solidFill>
                          <a:latin typeface="Arial Narrow"/>
                          <a:ea typeface="Batang"/>
                          <a:cs typeface="Arial"/>
                        </a:rPr>
                        <a:t>       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17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 Narrow"/>
                          <a:ea typeface="Batang"/>
                          <a:cs typeface="Arial"/>
                        </a:rPr>
                        <a:t>2010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1349.47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1027.08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 Narrow"/>
                          <a:ea typeface="Batang"/>
                          <a:cs typeface="Arial"/>
                        </a:rPr>
                        <a:t>322.39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8000"/>
                          </a:solidFill>
                          <a:latin typeface="Arial Narrow"/>
                          <a:ea typeface="Batang"/>
                          <a:cs typeface="Arial"/>
                        </a:rPr>
                        <a:t>       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latin typeface="Arial Narrow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038600" y="1200150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Evolución de la tasa de desempleo rural  en miles de personas y salarios agrícolas</a:t>
            </a:r>
            <a:endParaRPr lang="en-US" sz="12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858000" y="1962150"/>
            <a:ext cx="381000" cy="3181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3733800" y="2343150"/>
            <a:ext cx="228600" cy="152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733800" y="2724150"/>
            <a:ext cx="228600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3733800" y="3562350"/>
            <a:ext cx="228600" cy="152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 redondeado"/>
          <p:cNvSpPr/>
          <p:nvPr/>
        </p:nvSpPr>
        <p:spPr>
          <a:xfrm>
            <a:off x="0" y="2266950"/>
            <a:ext cx="762000" cy="3048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 redondeado"/>
          <p:cNvSpPr/>
          <p:nvPr/>
        </p:nvSpPr>
        <p:spPr>
          <a:xfrm>
            <a:off x="0" y="2724150"/>
            <a:ext cx="762000" cy="228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 redondeado"/>
          <p:cNvSpPr/>
          <p:nvPr/>
        </p:nvSpPr>
        <p:spPr>
          <a:xfrm>
            <a:off x="0" y="3409950"/>
            <a:ext cx="762000" cy="533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0" y="1200151"/>
            <a:ext cx="4038600" cy="338554"/>
          </a:xfrm>
          <a:prstGeom prst="rect">
            <a:avLst/>
          </a:prstGeom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Motivos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emigrar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participativo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19400" y="458950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Fuente</a:t>
            </a:r>
            <a:r>
              <a:rPr lang="en-US" sz="1000" dirty="0" smtClean="0"/>
              <a:t>. </a:t>
            </a:r>
            <a:r>
              <a:rPr lang="en-US" sz="1000" dirty="0" err="1" smtClean="0"/>
              <a:t>Elaboracion</a:t>
            </a:r>
            <a:r>
              <a:rPr lang="en-US" sz="1000" dirty="0" smtClean="0"/>
              <a:t> </a:t>
            </a:r>
            <a:r>
              <a:rPr lang="en-US" sz="1000" dirty="0" err="1" smtClean="0"/>
              <a:t>propia</a:t>
            </a:r>
            <a:r>
              <a:rPr lang="en-US" sz="1000" dirty="0" smtClean="0"/>
              <a:t> en base a CEPAL y FAO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es-ES" sz="2400" dirty="0" smtClean="0"/>
              <a:t>Migración, Remesas y cambio de uso del suelo</a:t>
            </a:r>
            <a:endParaRPr lang="es-ES" sz="2400" dirty="0"/>
          </a:p>
        </p:txBody>
      </p:sp>
      <p:pic>
        <p:nvPicPr>
          <p:cNvPr id="44033" name="Gráfico 6"/>
          <p:cNvPicPr>
            <a:picLocks noChangeArrowheads="1"/>
          </p:cNvPicPr>
          <p:nvPr/>
        </p:nvPicPr>
        <p:blipFill>
          <a:blip r:embed="rId3" cstate="print"/>
          <a:srcRect l="-3546" t="-3488" r="-2278" b="-5887"/>
          <a:stretch>
            <a:fillRect/>
          </a:stretch>
        </p:blipFill>
        <p:spPr bwMode="auto">
          <a:xfrm>
            <a:off x="2286000" y="150495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438400" y="474339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 1 = Año previo a la emigración considerando el 2001 como referencia.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 2 = Año 2009.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172200" y="127635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Un 8% de los hogares receptores de remesas se desvincularon de las actividades agrícolas por completo, principalmente mujeres jefas de hogar.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77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extLst/>
          </a:lstStyle>
          <a:p>
            <a:pPr algn="ctr"/>
            <a:r>
              <a:rPr lang="es-ES" sz="2800" dirty="0" smtClean="0"/>
              <a:t>Cual es la evidencia de que la ganadería y la </a:t>
            </a:r>
            <a:r>
              <a:rPr lang="es-ES" sz="2800" dirty="0" err="1" smtClean="0"/>
              <a:t>caficultura</a:t>
            </a:r>
            <a:r>
              <a:rPr lang="es-ES" sz="2800" dirty="0" smtClean="0"/>
              <a:t> incrementan ?</a:t>
            </a:r>
            <a:endParaRPr lang="es-ES" sz="28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sz="2400" smtClean="0"/>
              <a:t>Migración, Remesas y cambio de uso del suelo</a:t>
            </a:r>
          </a:p>
          <a:p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38400" y="13525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Un 42% de las familias abordadas invirtieron remesas en la compra de tierras.</a:t>
            </a:r>
            <a:endParaRPr lang="en-US" sz="2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76600" y="2419350"/>
            <a:ext cx="441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suelo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/>
            <a:r>
              <a:rPr lang="es-ES_tradnl" sz="1400" dirty="0" smtClean="0"/>
              <a:t>Bosque o guamil denso (42%), café (51%) , granos (7%).</a:t>
            </a:r>
            <a:endParaRPr lang="en-US" sz="1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971800" y="3562350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Ganaderia</a:t>
            </a:r>
            <a:r>
              <a:rPr lang="en-US" dirty="0" smtClean="0"/>
              <a:t>: 35%</a:t>
            </a:r>
            <a:endParaRPr lang="en-U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324600" y="3562350"/>
            <a:ext cx="190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Caficultura</a:t>
            </a:r>
            <a:r>
              <a:rPr lang="en-US" dirty="0" smtClean="0"/>
              <a:t>: 65%</a:t>
            </a:r>
            <a:endParaRPr lang="en-US" dirty="0"/>
          </a:p>
        </p:txBody>
      </p:sp>
      <p:sp>
        <p:nvSpPr>
          <p:cNvPr id="13" name="12 Flecha abajo"/>
          <p:cNvSpPr/>
          <p:nvPr/>
        </p:nvSpPr>
        <p:spPr>
          <a:xfrm>
            <a:off x="3962400" y="2952750"/>
            <a:ext cx="304800" cy="6096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Flecha abajo"/>
          <p:cNvSpPr/>
          <p:nvPr/>
        </p:nvSpPr>
        <p:spPr>
          <a:xfrm>
            <a:off x="6934200" y="2952750"/>
            <a:ext cx="304800" cy="6096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5 Imagen" descr="DSC0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86150"/>
            <a:ext cx="16764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77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extLst/>
          </a:lstStyle>
          <a:p>
            <a:pPr algn="ctr"/>
            <a:r>
              <a:rPr lang="es-ES" sz="2800" dirty="0" smtClean="0"/>
              <a:t>Cual es la evidencia de que la ganadería y la </a:t>
            </a:r>
            <a:r>
              <a:rPr lang="es-ES" sz="2800" dirty="0" err="1" smtClean="0"/>
              <a:t>caficultura</a:t>
            </a:r>
            <a:r>
              <a:rPr lang="es-ES" sz="2800" dirty="0" smtClean="0"/>
              <a:t> incrementan ?</a:t>
            </a:r>
            <a:endParaRPr lang="es-ES" sz="28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sz="2400" smtClean="0"/>
              <a:t>Migración, Remesas y cambio de uso del suelo</a:t>
            </a:r>
          </a:p>
          <a:p>
            <a:r>
              <a:rPr lang="es-ES" sz="2400" dirty="0" smtClean="0"/>
              <a:t>?</a:t>
            </a:r>
            <a:endParaRPr lang="es-ES" sz="2400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286000" y="1428750"/>
          <a:ext cx="5657850" cy="2895600"/>
        </p:xfrm>
        <a:graphic>
          <a:graphicData uri="http://schemas.openxmlformats.org/drawingml/2006/table">
            <a:tbl>
              <a:tblPr/>
              <a:tblGrid>
                <a:gridCol w="556260"/>
                <a:gridCol w="967740"/>
                <a:gridCol w="720090"/>
                <a:gridCol w="805180"/>
                <a:gridCol w="1344930"/>
                <a:gridCol w="1263650"/>
              </a:tblGrid>
              <a:tr h="48768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Año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Arial Narrow"/>
                          <a:ea typeface="Times New Roman"/>
                          <a:cs typeface="Times New Roman"/>
                        </a:rPr>
                        <a:t>Explotaciones</a:t>
                      </a:r>
                      <a:r>
                        <a:rPr lang="es-ES_tradnl" sz="1000" b="1" baseline="30000" dirty="0" err="1">
                          <a:latin typeface="Arial Narrow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Arial Narrow"/>
                          <a:ea typeface="Times New Roman"/>
                          <a:cs typeface="Times New Roman"/>
                        </a:rPr>
                        <a:t>Cabezas</a:t>
                      </a:r>
                      <a:r>
                        <a:rPr lang="es-ES_tradnl" sz="1000" b="1" baseline="30000" dirty="0" err="1">
                          <a:latin typeface="Arial Narrow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Áreas de </a:t>
                      </a:r>
                      <a:r>
                        <a:rPr lang="es-ES_tradnl" sz="1000" b="1" dirty="0" err="1">
                          <a:latin typeface="Arial Narrow"/>
                          <a:ea typeface="Times New Roman"/>
                          <a:cs typeface="Times New Roman"/>
                        </a:rPr>
                        <a:t>pastizales</a:t>
                      </a:r>
                      <a:r>
                        <a:rPr lang="es-ES_tradnl" sz="1000" b="1" baseline="30000" dirty="0" err="1">
                          <a:latin typeface="Arial Narrow"/>
                          <a:ea typeface="Times New Roman"/>
                          <a:cs typeface="Times New Roman"/>
                        </a:rPr>
                        <a:t>b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Emigración Rural-Urbana </a:t>
                      </a:r>
                      <a:r>
                        <a:rPr lang="es-ES_tradnl" sz="10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 (Nacional e Internacional)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Remesas Nacionales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Arial Narrow"/>
                          <a:ea typeface="Times New Roman"/>
                          <a:cs typeface="Times New Roman"/>
                        </a:rPr>
                        <a:t>Millones USD$</a:t>
                      </a:r>
                      <a:r>
                        <a:rPr lang="es-ES_tradnl" sz="10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 d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1993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99,912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2077460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1995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1,530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101,275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2060786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128,4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96,813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1715386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1,508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409,6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86,829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1859737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454,364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533,7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104,211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2403243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584,672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860,4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654,940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1143,7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820,053</a:t>
                      </a:r>
                      <a:r>
                        <a:rPr lang="es-ES_tradnl" sz="1100" baseline="30000">
                          <a:latin typeface="Calibri"/>
                          <a:ea typeface="Times New Roman"/>
                          <a:cs typeface="Times New Roman"/>
                        </a:rPr>
                        <a:t> 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2359,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1,700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2600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96,622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Calibri"/>
                          <a:ea typeface="Times New Roman"/>
                          <a:cs typeface="Times New Roman"/>
                        </a:rPr>
                        <a:t>2544888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924800" y="1428750"/>
          <a:ext cx="1066800" cy="2653124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749828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Calibri"/>
                          <a:ea typeface="Times New Roman"/>
                          <a:cs typeface="Times New Roman"/>
                        </a:rPr>
                        <a:t>Evolución de las Áreas de Café </a:t>
                      </a:r>
                      <a:r>
                        <a:rPr lang="es-ES_tradnl" sz="1100" b="1" baseline="30000" dirty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CCFFCC"/>
                      </a:fgClr>
                      <a:bgClr>
                        <a:srgbClr val="CCFFCC"/>
                      </a:bgClr>
                    </a:pattFill>
                  </a:tcPr>
                </a:tc>
              </a:tr>
              <a:tr h="164572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5532">
                <a:tc>
                  <a:txBody>
                    <a:bodyPr/>
                    <a:lstStyle/>
                    <a:p>
                      <a:pPr marL="0" marR="50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210, 769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216, 562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301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228, 438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301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236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,376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301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238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,455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53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240,000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09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_tradnl" sz="1000" dirty="0" smtClean="0">
                          <a:latin typeface="Arial"/>
                          <a:ea typeface="Times New Roman"/>
                          <a:cs typeface="Times New Roman"/>
                        </a:rPr>
                        <a:t>250,000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0" y="440055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Fuente. Elaboración  propia en base a: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FAOSTAT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INE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 2006 (EPH) y 2008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Un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MGDJA+Garamond"/>
              </a:rPr>
              <a:t> 30% corresponden a emigrantes internacionales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 descr="DSC0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86150"/>
            <a:ext cx="16764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77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extLst/>
          </a:lstStyle>
          <a:p>
            <a:pPr algn="ctr"/>
            <a:r>
              <a:rPr lang="es-ES" sz="2800" dirty="0" smtClean="0"/>
              <a:t>Porque se invierte en </a:t>
            </a:r>
            <a:r>
              <a:rPr sz="2800" smtClean="0"/>
              <a:t>estas actividades ?: Determinantes</a:t>
            </a:r>
            <a:endParaRPr lang="es-ES" sz="28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sz="2400" smtClean="0"/>
              <a:t>Migración, Remesas y cambio de uso del suelo</a:t>
            </a:r>
          </a:p>
          <a:p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438400" y="150495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1. Familias reciben dinero que ha sido enviado para ese uso especifico.</a:t>
            </a:r>
            <a:endParaRPr lang="en-US" sz="2400" dirty="0" smtClean="0"/>
          </a:p>
          <a:p>
            <a:r>
              <a:rPr lang="es-ES_tradnl" sz="2400" dirty="0" smtClean="0"/>
              <a:t>2. Ambas actividades (caficultora y ganadería) son vistas como ejes de acumulación de riqueza</a:t>
            </a:r>
            <a:endParaRPr lang="en-US" sz="2400" dirty="0" smtClean="0"/>
          </a:p>
          <a:p>
            <a:r>
              <a:rPr lang="es-ES_tradnl" sz="2400" dirty="0" smtClean="0"/>
              <a:t>3. Escasez de mano de obra es una condicionante para incorporarse a ganadería.</a:t>
            </a:r>
            <a:endParaRPr lang="en-US" sz="2400" dirty="0" smtClean="0"/>
          </a:p>
          <a:p>
            <a:r>
              <a:rPr lang="es-ES_tradnl" sz="2400" dirty="0" smtClean="0"/>
              <a:t>4. Asistencia técnica, precios y titulación de tierras son condicionantes para café.</a:t>
            </a:r>
            <a:endParaRPr lang="en-US" sz="2400" dirty="0"/>
          </a:p>
        </p:txBody>
      </p:sp>
      <p:pic>
        <p:nvPicPr>
          <p:cNvPr id="16" name="15 Imagen" descr="DSC0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86150"/>
            <a:ext cx="16764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sz="2000" smtClean="0"/>
              <a:t>Cambio de uso del suelo: Familias con emigrantes vrs. sin emigrantes</a:t>
            </a:r>
            <a:endParaRPr sz="2000" dirty="0"/>
          </a:p>
        </p:txBody>
      </p:sp>
      <p:graphicFrame>
        <p:nvGraphicFramePr>
          <p:cNvPr id="6" name="11 Gráfico"/>
          <p:cNvGraphicFramePr>
            <a:graphicFrameLocks/>
          </p:cNvGraphicFramePr>
          <p:nvPr/>
        </p:nvGraphicFramePr>
        <p:xfrm>
          <a:off x="2362200" y="1428750"/>
          <a:ext cx="6553199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667000" y="424815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Año1-SE  = Situación previa al año de referencia, hogares sin emigración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Año1-CE  = Situación previa al año de referencia, hogares con emigración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Año1-SE  = Situación actual, hogares sin emigración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Año1-CE  = Situación actual, hogares con emigración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DSC0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86150"/>
            <a:ext cx="16764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es-ES" sz="2100" dirty="0" smtClean="0"/>
              <a:t>Migración y organización comunitaria</a:t>
            </a:r>
            <a:r>
              <a:rPr lang="es-ES" sz="2200" dirty="0" smtClean="0"/>
              <a:t>?</a:t>
            </a:r>
            <a:endParaRPr lang="es-ES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438400" y="158115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_tradnl" dirty="0" smtClean="0"/>
              <a:t>El 60% de los individuos emigrantes estaban activos en organizaciones locales.</a:t>
            </a:r>
          </a:p>
          <a:p>
            <a:pPr>
              <a:buFont typeface="Wingdings" pitchFamily="2" charset="2"/>
              <a:buChar char="q"/>
            </a:pPr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 smtClean="0"/>
              <a:t>70% de la población remanente (jefes de hogares) indicaron haber estado participando en alguna organización comunitaria (patronado, juntas de agua </a:t>
            </a:r>
            <a:r>
              <a:rPr lang="es-ES_tradnl" dirty="0" err="1" smtClean="0"/>
              <a:t>etc</a:t>
            </a:r>
            <a:r>
              <a:rPr lang="es-ES_tradnl" dirty="0" smtClean="0"/>
              <a:t>) y que por cuestiones de tiempo, luego de la emigración de su pariente, se retiraron. </a:t>
            </a:r>
          </a:p>
          <a:p>
            <a:pPr>
              <a:buFont typeface="Wingdings" pitchFamily="2" charset="2"/>
              <a:buChar char="q"/>
            </a:pPr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 smtClean="0"/>
              <a:t>Las organizaciones presentan una pérdida neta ponderada de 13 individuos por cada 10 familias donde ocurre el proceso de emigración.</a:t>
            </a:r>
          </a:p>
          <a:p>
            <a:endParaRPr lang="es-ES_tradnl" dirty="0" smtClean="0"/>
          </a:p>
        </p:txBody>
      </p:sp>
      <p:pic>
        <p:nvPicPr>
          <p:cNvPr id="7" name="6 Imagen" descr="SDC12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57550"/>
            <a:ext cx="2294467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me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1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9600" y="361950"/>
            <a:ext cx="81534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300" dirty="0" err="1" smtClean="0"/>
              <a:t>Donde</a:t>
            </a:r>
            <a:r>
              <a:rPr lang="en-US" sz="3300" dirty="0" smtClean="0"/>
              <a:t> se </a:t>
            </a:r>
            <a:r>
              <a:rPr lang="en-US" sz="3300" dirty="0" err="1" smtClean="0"/>
              <a:t>realizo</a:t>
            </a:r>
            <a:r>
              <a:rPr lang="en-US" sz="3300" dirty="0" smtClean="0"/>
              <a:t> el </a:t>
            </a:r>
            <a:r>
              <a:rPr lang="en-US" sz="3300" dirty="0" err="1" smtClean="0"/>
              <a:t>estudio</a:t>
            </a:r>
            <a:r>
              <a:rPr lang="en-US" sz="3300" dirty="0" smtClean="0"/>
              <a:t>?</a:t>
            </a:r>
            <a:endParaRPr lang="en-US" sz="3300" dirty="0"/>
          </a:p>
        </p:txBody>
      </p:sp>
      <p:pic>
        <p:nvPicPr>
          <p:cNvPr id="7" name="Picture 12" descr="centro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62150"/>
            <a:ext cx="4097338" cy="29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1" y="1809749"/>
            <a:ext cx="3314622" cy="24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1524000" y="2419350"/>
            <a:ext cx="4267200" cy="1752600"/>
            <a:chOff x="1524000" y="2419350"/>
            <a:chExt cx="4267200" cy="1752600"/>
          </a:xfrm>
        </p:grpSpPr>
        <p:cxnSp>
          <p:nvCxnSpPr>
            <p:cNvPr id="10" name="9 Conector recto"/>
            <p:cNvCxnSpPr/>
            <p:nvPr/>
          </p:nvCxnSpPr>
          <p:spPr>
            <a:xfrm flipV="1">
              <a:off x="1524000" y="2419350"/>
              <a:ext cx="1676400" cy="9906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1676400" y="3638550"/>
              <a:ext cx="2971800" cy="533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4495800" y="2876550"/>
              <a:ext cx="1295400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CuadroTexto"/>
          <p:cNvSpPr txBox="1"/>
          <p:nvPr/>
        </p:nvSpPr>
        <p:spPr>
          <a:xfrm>
            <a:off x="609600" y="15049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America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743200" y="15049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Centro America</a:t>
            </a:r>
            <a:endParaRPr lang="en-U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72200" y="12763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HONDURAS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19 Llamada con línea 2"/>
          <p:cNvSpPr/>
          <p:nvPr/>
        </p:nvSpPr>
        <p:spPr>
          <a:xfrm>
            <a:off x="7780943" y="1802790"/>
            <a:ext cx="1133290" cy="315023"/>
          </a:xfrm>
          <a:prstGeom prst="borderCallout2">
            <a:avLst>
              <a:gd name="adj1" fmla="val 52502"/>
              <a:gd name="adj2" fmla="val -827"/>
              <a:gd name="adj3" fmla="val 123391"/>
              <a:gd name="adj4" fmla="val -27277"/>
              <a:gd name="adj5" fmla="val 312135"/>
              <a:gd name="adj6" fmla="val -3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Olancho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es-ES" sz="2000" dirty="0" smtClean="0"/>
              <a:t>Migración, remesas y practicas de conservación de RRNN</a:t>
            </a:r>
            <a:endParaRPr lang="es-ES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00150"/>
            <a:ext cx="6146800" cy="297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362200" y="409575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_tradnl" dirty="0" smtClean="0"/>
              <a:t>El costo de la mano de obra por jornal/día se ha incrementado en un 200%, pasando de US$2,6 en 2001 a US$7,6 en la actualidad. En lugares sin emigración puede encontrarse a USD5</a:t>
            </a:r>
            <a:endParaRPr lang="en-US" dirty="0"/>
          </a:p>
        </p:txBody>
      </p:sp>
      <p:pic>
        <p:nvPicPr>
          <p:cNvPr id="9" name="8 Imagen" descr="DSC0008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57550"/>
            <a:ext cx="23622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encontramos 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sz="2000" smtClean="0"/>
              <a:t>Migracion, Remesas y consumo de l</a:t>
            </a:r>
            <a:r>
              <a:rPr lang="es-ES_tradnl" sz="2000" dirty="0" err="1" smtClean="0"/>
              <a:t>eña</a:t>
            </a:r>
            <a:r>
              <a:rPr sz="2000" smtClean="0"/>
              <a:t>.</a:t>
            </a:r>
            <a:endParaRPr sz="2000" dirty="0"/>
          </a:p>
        </p:txBody>
      </p:sp>
      <p:pic>
        <p:nvPicPr>
          <p:cNvPr id="9" name="8 Imagen" descr="Cuenca Soledad 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28950"/>
            <a:ext cx="2413000" cy="180975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514600" y="4497169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/>
              <a:t>Una carga es igual a 100 leños y 3.22 cargas es equivalente a un metro cúbico..Unos 30-40 arboles por familia/a</a:t>
            </a:r>
            <a:r>
              <a:rPr lang="en-US" sz="1400" dirty="0" smtClean="0"/>
              <a:t>ñ</a:t>
            </a:r>
            <a:r>
              <a:rPr lang="es-ES_tradnl" sz="1400" dirty="0" smtClean="0"/>
              <a:t>o</a:t>
            </a:r>
            <a:endParaRPr lang="en-U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95600" y="1504950"/>
            <a:ext cx="556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smtClean="0"/>
              <a:t>El consumo de leña en un hogar con emigracion es de 0.30 cargas/semana y en uno sin emigracion es de 0.5. (40% mas).</a:t>
            </a:r>
          </a:p>
          <a:p>
            <a:pPr>
              <a:buFont typeface="Wingdings" pitchFamily="2" charset="2"/>
              <a:buChar char="ü"/>
            </a:pPr>
            <a:endParaRPr smtClean="0"/>
          </a:p>
          <a:p>
            <a:pPr>
              <a:buFont typeface="Wingdings" pitchFamily="2" charset="2"/>
              <a:buChar char="ü"/>
            </a:pPr>
            <a:r>
              <a:rPr smtClean="0"/>
              <a:t>La leña es la principal fuente energética para el 52% de los hogares con emigración y para el 76 de</a:t>
            </a:r>
          </a:p>
          <a:p>
            <a:pPr>
              <a:buFont typeface="Wingdings" pitchFamily="2" charset="2"/>
              <a:buChar char="ü"/>
            </a:pPr>
            <a:endParaRPr smtClean="0"/>
          </a:p>
          <a:p>
            <a:pPr>
              <a:buFont typeface="Wingdings" pitchFamily="2" charset="2"/>
              <a:buChar char="ü"/>
            </a:pPr>
            <a:r>
              <a:rPr smtClean="0"/>
              <a:t>Si este comportamiento fuera "homogeneo", de acuerdo al No. </a:t>
            </a:r>
            <a:r>
              <a:rPr lang="en-US" dirty="0" smtClean="0"/>
              <a:t>D</a:t>
            </a:r>
            <a:r>
              <a:rPr smtClean="0"/>
              <a:t>e hogares con emigracion a nivel nacional implicaria una reduccion de la deforestacion anual en 5,000 ha.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77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extLst/>
          </a:lstStyle>
          <a:p>
            <a:pPr algn="ctr"/>
            <a:r>
              <a:rPr lang="es-ES" sz="4000" dirty="0" smtClean="0"/>
              <a:t>El futuro….</a:t>
            </a:r>
            <a:endParaRPr lang="es-ES" sz="40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504950"/>
            <a:ext cx="16764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es-ES" sz="2400" dirty="0" smtClean="0"/>
              <a:t>Comportamientos y ciclos peligrosos </a:t>
            </a:r>
            <a:endParaRPr lang="es-ES" sz="2400" dirty="0"/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3200400" y="1123950"/>
            <a:ext cx="4038600" cy="3886110"/>
            <a:chOff x="2061" y="5918"/>
            <a:chExt cx="7440" cy="8629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3621" y="7272"/>
              <a:ext cx="4320" cy="80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Degradación de Recursos Naturales, falta de empleo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4221" y="8618"/>
              <a:ext cx="31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Emigración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4221" y="9878"/>
              <a:ext cx="31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Remesas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2781" y="10825"/>
              <a:ext cx="2880" cy="85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Inversión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en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Ganadería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tradicional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6021" y="10958"/>
              <a:ext cx="300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Inversión en Café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3621" y="5918"/>
              <a:ext cx="5599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Malas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Prácticas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Agrícolas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desastres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naturales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2781" y="12218"/>
              <a:ext cx="2880" cy="114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Degradación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Recursos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menor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demanda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mano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obra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6021" y="12038"/>
              <a:ext cx="28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Incremento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de la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Demanda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Mano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Obra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>
              <a:off x="5541" y="6638"/>
              <a:ext cx="600" cy="638"/>
            </a:xfrm>
            <a:prstGeom prst="downArrow">
              <a:avLst>
                <a:gd name="adj1" fmla="val 50000"/>
                <a:gd name="adj2" fmla="val 26583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4" name="AutoShape 12"/>
            <p:cNvSpPr>
              <a:spLocks noChangeArrowheads="1"/>
            </p:cNvSpPr>
            <p:nvPr/>
          </p:nvSpPr>
          <p:spPr bwMode="auto">
            <a:xfrm>
              <a:off x="5541" y="8078"/>
              <a:ext cx="600" cy="54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>
              <a:off x="5541" y="9158"/>
              <a:ext cx="600" cy="638"/>
            </a:xfrm>
            <a:prstGeom prst="downArrow">
              <a:avLst>
                <a:gd name="adj1" fmla="val 50000"/>
                <a:gd name="adj2" fmla="val 26583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>
              <a:off x="4101" y="10418"/>
              <a:ext cx="600" cy="54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7" name="AutoShape 15"/>
            <p:cNvSpPr>
              <a:spLocks noChangeArrowheads="1"/>
            </p:cNvSpPr>
            <p:nvPr/>
          </p:nvSpPr>
          <p:spPr bwMode="auto">
            <a:xfrm>
              <a:off x="6861" y="10418"/>
              <a:ext cx="600" cy="54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8" name="AutoShape 16"/>
            <p:cNvSpPr>
              <a:spLocks noChangeArrowheads="1"/>
            </p:cNvSpPr>
            <p:nvPr/>
          </p:nvSpPr>
          <p:spPr bwMode="auto">
            <a:xfrm>
              <a:off x="4101" y="11678"/>
              <a:ext cx="600" cy="54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09" name="AutoShape 17"/>
            <p:cNvSpPr>
              <a:spLocks noChangeArrowheads="1"/>
            </p:cNvSpPr>
            <p:nvPr/>
          </p:nvSpPr>
          <p:spPr bwMode="auto">
            <a:xfrm>
              <a:off x="6861" y="11498"/>
              <a:ext cx="600" cy="54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5541" y="13658"/>
              <a:ext cx="3960" cy="8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Mayor oportunidad laboral, paliativo temporal de la emigración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11" name="AutoShape 19"/>
            <p:cNvSpPr>
              <a:spLocks noChangeArrowheads="1"/>
            </p:cNvSpPr>
            <p:nvPr/>
          </p:nvSpPr>
          <p:spPr bwMode="auto">
            <a:xfrm>
              <a:off x="6861" y="12938"/>
              <a:ext cx="600" cy="72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grpSp>
          <p:nvGrpSpPr>
            <p:cNvPr id="59412" name="Group 20"/>
            <p:cNvGrpSpPr>
              <a:grpSpLocks/>
            </p:cNvGrpSpPr>
            <p:nvPr/>
          </p:nvGrpSpPr>
          <p:grpSpPr bwMode="auto">
            <a:xfrm>
              <a:off x="2061" y="6278"/>
              <a:ext cx="1560" cy="6120"/>
              <a:chOff x="2061" y="2678"/>
              <a:chExt cx="1560" cy="6120"/>
            </a:xfrm>
          </p:grpSpPr>
          <p:sp>
            <p:nvSpPr>
              <p:cNvPr id="59413" name="Line 21"/>
              <p:cNvSpPr>
                <a:spLocks noChangeShapeType="1"/>
              </p:cNvSpPr>
              <p:nvPr/>
            </p:nvSpPr>
            <p:spPr bwMode="auto">
              <a:xfrm flipH="1">
                <a:off x="2061" y="8798"/>
                <a:ext cx="72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9414" name="Line 22"/>
              <p:cNvSpPr>
                <a:spLocks noChangeShapeType="1"/>
              </p:cNvSpPr>
              <p:nvPr/>
            </p:nvSpPr>
            <p:spPr bwMode="auto">
              <a:xfrm>
                <a:off x="2061" y="2678"/>
                <a:ext cx="156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9415" name="Line 23"/>
              <p:cNvSpPr>
                <a:spLocks noChangeShapeType="1"/>
              </p:cNvSpPr>
              <p:nvPr/>
            </p:nvSpPr>
            <p:spPr bwMode="auto">
              <a:xfrm>
                <a:off x="2061" y="2678"/>
                <a:ext cx="0" cy="612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</p:grpSp>
      </p:grpSp>
      <p:pic>
        <p:nvPicPr>
          <p:cNvPr id="28" name="27 Imagen" descr="IMG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5150"/>
            <a:ext cx="2717800" cy="2038350"/>
          </a:xfrm>
          <a:prstGeom prst="rect">
            <a:avLst/>
          </a:prstGeom>
        </p:spPr>
      </p:pic>
      <p:pic>
        <p:nvPicPr>
          <p:cNvPr id="29" name="28 Imagen" descr="SDC10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1200150"/>
            <a:ext cx="1676400" cy="1295400"/>
          </a:xfrm>
          <a:prstGeom prst="rect">
            <a:avLst/>
          </a:prstGeom>
        </p:spPr>
      </p:pic>
      <p:sp>
        <p:nvSpPr>
          <p:cNvPr id="30" name="Rectangle 5" descr="SDC11072"/>
          <p:cNvSpPr>
            <a:spLocks noChangeArrowheads="1"/>
          </p:cNvSpPr>
          <p:nvPr/>
        </p:nvSpPr>
        <p:spPr bwMode="auto">
          <a:xfrm>
            <a:off x="7467600" y="2495550"/>
            <a:ext cx="1676400" cy="10731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12" descr="Quem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562350"/>
            <a:ext cx="16764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153400" cy="5334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sz="3600" b="1" dirty="0" smtClean="0"/>
              <a:t>Aspectos claves y acciones</a:t>
            </a:r>
            <a:endParaRPr lang="es-ES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152400" y="1352550"/>
            <a:ext cx="6553200" cy="341632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dirty="0" smtClean="0"/>
              <a:t>Los </a:t>
            </a:r>
            <a:r>
              <a:rPr lang="es-ES_tradnl" b="1" dirty="0" smtClean="0">
                <a:solidFill>
                  <a:srgbClr val="FFFF00"/>
                </a:solidFill>
              </a:rPr>
              <a:t>impactos </a:t>
            </a:r>
            <a:r>
              <a:rPr lang="es-ES_tradnl" dirty="0" smtClean="0"/>
              <a:t>de la emigración y las remesas sobre los recursos naturales en Olancho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de naturaleza mixta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Beneficiosos</a:t>
            </a:r>
            <a:r>
              <a:rPr lang="es-ES_tradnl" dirty="0" smtClean="0"/>
              <a:t> como el caso de la regeneración, el menor consumo de leña etc. </a:t>
            </a:r>
          </a:p>
          <a:p>
            <a:endParaRPr lang="es-ES_tradnl" dirty="0" smtClean="0"/>
          </a:p>
          <a:p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Negativos </a:t>
            </a:r>
            <a:r>
              <a:rPr lang="es-ES_tradnl" dirty="0" smtClean="0"/>
              <a:t>en lo referente a ganadería extensiva, desestimulo a realizar practicas de conservación de recursos naturales y la pérdida de recurso humano entre otros. </a:t>
            </a:r>
          </a:p>
          <a:p>
            <a:endParaRPr lang="es-ES_tradnl" dirty="0" smtClean="0"/>
          </a:p>
          <a:p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puede generalizar </a:t>
            </a:r>
            <a:r>
              <a:rPr lang="es-ES_tradnl" dirty="0" smtClean="0"/>
              <a:t>y pueden observarse comportamientos diferentes en cada familia dentro de cada condición de emigración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0" y="1352550"/>
            <a:ext cx="2133600" cy="3477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 incremento de la ganadería, </a:t>
            </a:r>
            <a:r>
              <a:rPr lang="es-ES_tradnl" sz="2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incluso la </a:t>
            </a:r>
            <a:r>
              <a:rPr lang="es-ES_tradnl" sz="2000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caficultura</a:t>
            </a:r>
            <a:r>
              <a:rPr lang="es-ES_tradnl" sz="2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 este caso, facilitada por la inversión de las remesas, constituyen una amenaza importante para la conservación de las áreas protegidas</a:t>
            </a: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en Honduras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7200" y="1450181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Crear sistemas de informacion municipal sobre este fenomeno y vincular las oportunidades a los planes de desarrollo municipal. (posicionar en las agendas locales)</a:t>
            </a:r>
          </a:p>
          <a:p>
            <a:endParaRPr smtClean="0"/>
          </a:p>
          <a:p>
            <a:r>
              <a:rPr smtClean="0"/>
              <a:t>Promover la inversion privada o publico-privada: Represesas con remesas, turismo con remesas, incluyendo el emprendedurismo juvenil.</a:t>
            </a:r>
          </a:p>
          <a:p>
            <a:endParaRPr smtClean="0"/>
          </a:p>
          <a:p>
            <a:r>
              <a:rPr smtClean="0"/>
              <a:t>Generar indicadores de degradacion de recursos naturales y desarrollar sistemas de alerta para perevenir las migraciones obligadas.</a:t>
            </a:r>
            <a:endParaRPr/>
          </a:p>
        </p:txBody>
      </p:sp>
      <p:sp>
        <p:nvSpPr>
          <p:cNvPr id="7" name="6 CuadroTexto"/>
          <p:cNvSpPr txBox="1"/>
          <p:nvPr/>
        </p:nvSpPr>
        <p:spPr>
          <a:xfrm>
            <a:off x="5562600" y="127635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Invocar, socializar las diferentes normativas legales pertinentes existentes en el país: Ley Forestal, Pago por Servicios Ambientales, Ordenamiento Territorial, Ley de Incentivos a la Reforestación, Ley de Agricultura Orgánica, Ley de Regularización de tierras etc. a fin de condicionar tanto el apoyo (proyectos, programas de extensión, regularización de tierras) como la inversión de las remesas en un marco de desarrollo sostenible</a:t>
            </a:r>
            <a:endParaRPr lang="en-US" dirty="0"/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153400" cy="5334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sz="3600" b="1" dirty="0" smtClean="0"/>
              <a:t>…..Aspectos claves y acciones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257175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coordinación real de esfuerzos entre Instituto de Conservación Forestal, la Dirección de Ciencia y Tecnología Agropecuaria,  la Secretaria de Recursos Naturales y Ambiente,</a:t>
            </a: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las Alcaldías</a:t>
            </a: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y las Universidades es una prioridad.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165735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Acompañar a las familias que reciben remesas en los cambios/transformaciones de sus sistemas productivos. </a:t>
            </a: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153400" cy="5334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sz="3600" b="1" dirty="0" smtClean="0"/>
              <a:t>Aspectos claves y acciones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dirty="0" lang="es-ES" smtClean="0" sz="4400"/>
              <a:t>Muchas Gracias…</a:t>
            </a:r>
            <a:endParaRPr dirty="0" lang="es-ES" sz="4400"/>
          </a:p>
        </p:txBody>
      </p:sp>
      <p:pic>
        <p:nvPicPr>
          <p:cNvPr descr="SDC11687.JPG" id="6" name="5 Marcador de posición de imagen"/>
          <p:cNvPicPr>
            <a:picLocks noChangeAspect="1" noGrp="1"/>
          </p:cNvPicPr>
          <p:nvPr>
            <p:ph idx="1" type="pic"/>
          </p:nvPr>
        </p:nvPicPr>
        <p:blipFill>
          <a:blip cstate="print" r:embed="rId3"/>
          <a:srcRect b="103"/>
          <a:stretch>
            <a:fillRect/>
          </a:stretch>
        </p:blipFill>
        <p:spPr>
          <a:xfrm>
            <a:off x="1600200" y="-1"/>
            <a:ext cx="2209800" cy="1581151"/>
          </a:xfrm>
        </p:spPr>
      </p:pic>
      <p:pic>
        <p:nvPicPr>
          <p:cNvPr descr="SDC11703.JPG" id="7" name="6 Imagen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810000" y="0"/>
            <a:ext cx="3488267" cy="1962150"/>
          </a:xfrm>
          <a:prstGeom prst="rect">
            <a:avLst/>
          </a:prstGeom>
        </p:spPr>
      </p:pic>
      <p:pic>
        <p:nvPicPr>
          <p:cNvPr descr="SDC11877.JPG" id="9" name="8 Imagen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477000" y="2"/>
            <a:ext cx="2667000" cy="1657348"/>
          </a:xfrm>
          <a:prstGeom prst="rect">
            <a:avLst/>
          </a:prstGeom>
        </p:spPr>
      </p:pic>
      <p:pic>
        <p:nvPicPr>
          <p:cNvPr descr="SDC12041.JPG" id="10" name="9 Imagen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600200" y="1581150"/>
            <a:ext cx="2286000" cy="1828800"/>
          </a:xfrm>
          <a:prstGeom prst="rect">
            <a:avLst/>
          </a:prstGeom>
        </p:spPr>
      </p:pic>
      <p:pic>
        <p:nvPicPr>
          <p:cNvPr descr="SDC11828.JPG" id="11" name="10 Imagen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581400" y="1504949"/>
            <a:ext cx="2209800" cy="1905001"/>
          </a:xfrm>
          <a:prstGeom prst="rect">
            <a:avLst/>
          </a:prstGeom>
        </p:spPr>
      </p:pic>
      <p:pic>
        <p:nvPicPr>
          <p:cNvPr descr="SDC10594.JPG" id="12" name="11 Imagen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5791200" y="1962150"/>
            <a:ext cx="1090613" cy="1454151"/>
          </a:xfrm>
          <a:prstGeom prst="rect">
            <a:avLst/>
          </a:prstGeom>
        </p:spPr>
      </p:pic>
      <p:pic>
        <p:nvPicPr>
          <p:cNvPr descr="SDC11769.JPG" id="13" name="12 Imagen"/>
          <p:cNvPicPr>
            <a:picLocks noChangeAspect="1"/>
          </p:cNvPicPr>
          <p:nvPr/>
        </p:nvPicPr>
        <p:blipFill>
          <a:blip cstate="print" r:embed="rId9"/>
          <a:stretch>
            <a:fillRect/>
          </a:stretch>
        </p:blipFill>
        <p:spPr>
          <a:xfrm>
            <a:off x="6858000" y="1657350"/>
            <a:ext cx="2286000" cy="1752600"/>
          </a:xfrm>
          <a:prstGeom prst="rect">
            <a:avLst/>
          </a:prstGeom>
        </p:spPr>
      </p:pic>
      <p:pic>
        <p:nvPicPr>
          <p:cNvPr descr="DSC01464.JPG" id="16" name="15 Imagen"/>
          <p:cNvPicPr>
            <a:picLocks noChangeAspect="1"/>
          </p:cNvPicPr>
          <p:nvPr/>
        </p:nvPicPr>
        <p:blipFill>
          <a:blip cstate="print" r:embed="rId10"/>
          <a:stretch>
            <a:fillRect/>
          </a:stretch>
        </p:blipFill>
        <p:spPr>
          <a:xfrm>
            <a:off x="0" y="4057650"/>
            <a:ext cx="1447800" cy="1085850"/>
          </a:xfrm>
          <a:prstGeom prst="rect">
            <a:avLst/>
          </a:prstGeom>
        </p:spPr>
      </p:pic>
      <p:pic>
        <p:nvPicPr>
          <p:cNvPr descr="DSC01429.JPG" id="18" name="17 Imagen"/>
          <p:cNvPicPr>
            <a:picLocks noChangeAspect="1"/>
          </p:cNvPicPr>
          <p:nvPr/>
        </p:nvPicPr>
        <p:blipFill>
          <a:blip cstate="print" r:embed="rId11"/>
          <a:stretch>
            <a:fillRect/>
          </a:stretch>
        </p:blipFill>
        <p:spPr>
          <a:xfrm>
            <a:off x="0" y="0"/>
            <a:ext cx="1371600" cy="1104900"/>
          </a:xfrm>
          <a:prstGeom prst="rect">
            <a:avLst/>
          </a:prstGeom>
        </p:spPr>
      </p:pic>
      <p:pic>
        <p:nvPicPr>
          <p:cNvPr descr="DSC01421.JPG" id="19" name="18 Imagen"/>
          <p:cNvPicPr>
            <a:picLocks noChangeAspect="1"/>
          </p:cNvPicPr>
          <p:nvPr/>
        </p:nvPicPr>
        <p:blipFill>
          <a:blip cstate="print" r:embed="rId12"/>
          <a:stretch>
            <a:fillRect/>
          </a:stretch>
        </p:blipFill>
        <p:spPr>
          <a:xfrm>
            <a:off x="0" y="1047750"/>
            <a:ext cx="1371600" cy="1200150"/>
          </a:xfrm>
          <a:prstGeom prst="rect">
            <a:avLst/>
          </a:prstGeom>
        </p:spPr>
      </p:pic>
      <p:pic>
        <p:nvPicPr>
          <p:cNvPr descr="DSC01443.JPG" id="20" name="19 Imagen"/>
          <p:cNvPicPr>
            <a:picLocks noChangeAspect="1"/>
          </p:cNvPicPr>
          <p:nvPr/>
        </p:nvPicPr>
        <p:blipFill>
          <a:blip cstate="print" r:embed="rId13"/>
          <a:stretch>
            <a:fillRect/>
          </a:stretch>
        </p:blipFill>
        <p:spPr>
          <a:xfrm>
            <a:off x="0" y="2266950"/>
            <a:ext cx="1371600" cy="1143000"/>
          </a:xfrm>
          <a:prstGeom prst="rect">
            <a:avLst/>
          </a:prstGeom>
        </p:spPr>
      </p:pic>
      <p:grpSp>
        <p:nvGrpSpPr>
          <p:cNvPr id="21" name="20 Grupo"/>
          <p:cNvGrpSpPr/>
          <p:nvPr/>
        </p:nvGrpSpPr>
        <p:grpSpPr>
          <a:xfrm>
            <a:off x="1676400" y="4248150"/>
            <a:ext cx="7467600" cy="742950"/>
            <a:chOff x="0" y="0"/>
            <a:chExt cx="3505200" cy="361951"/>
          </a:xfrm>
        </p:grpSpPr>
        <p:pic>
          <p:nvPicPr>
            <p:cNvPr descr="logordsfinal" id="22" name="Picture 32"/>
            <p:cNvPicPr>
              <a:picLocks noChangeArrowheads="1" noChangeAspect="1"/>
            </p:cNvPicPr>
            <p:nvPr/>
          </p:nvPicPr>
          <p:blipFill>
            <a:blip cstate="print" r:embed="rId14"/>
            <a:srcRect/>
            <a:stretch>
              <a:fillRect/>
            </a:stretch>
          </p:blipFill>
          <p:spPr bwMode="auto">
            <a:xfrm>
              <a:off x="0" y="1"/>
              <a:ext cx="467778" cy="361950"/>
            </a:xfrm>
            <a:prstGeom prst="rect">
              <a:avLst/>
            </a:prstGeom>
            <a:noFill/>
          </p:spPr>
        </p:pic>
        <p:pic>
          <p:nvPicPr>
            <p:cNvPr id="23" name="Picture 27"/>
            <p:cNvPicPr>
              <a:picLocks noChangeArrowheads="1" noChangeAspect="1"/>
            </p:cNvPicPr>
            <p:nvPr/>
          </p:nvPicPr>
          <p:blipFill>
            <a:blip cstate="print" r:embed="rId15"/>
            <a:srcRect/>
            <a:stretch>
              <a:fillRect/>
            </a:stretch>
          </p:blipFill>
          <p:spPr bwMode="auto">
            <a:xfrm>
              <a:off x="457201" y="0"/>
              <a:ext cx="1142999" cy="33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0"/>
            <p:cNvPicPr>
              <a:picLocks noChangeArrowheads="1" noChangeAspect="1"/>
            </p:cNvPicPr>
            <p:nvPr/>
          </p:nvPicPr>
          <p:blipFill>
            <a:blip cstate="print" r:embed="rId16"/>
            <a:srcRect/>
            <a:stretch>
              <a:fillRect/>
            </a:stretch>
          </p:blipFill>
          <p:spPr bwMode="auto">
            <a:xfrm>
              <a:off x="1600200" y="0"/>
              <a:ext cx="1905000" cy="244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SV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876800" y="1504950"/>
            <a:ext cx="38862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1600" b="1" dirty="0" smtClean="0"/>
              <a:t>Departamento</a:t>
            </a:r>
            <a:r>
              <a:rPr lang="es-ES_tradnl" sz="1600" dirty="0" smtClean="0"/>
              <a:t>: Olancho, en la zona oriental del País.</a:t>
            </a:r>
            <a:endParaRPr lang="es-ES_tradnl" sz="1600" b="1" dirty="0" smtClean="0"/>
          </a:p>
          <a:p>
            <a:pPr>
              <a:buNone/>
            </a:pPr>
            <a:r>
              <a:rPr lang="es-ES_tradnl" sz="1600" b="1" dirty="0" smtClean="0"/>
              <a:t>Municipios: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Catacamas</a:t>
            </a:r>
            <a:r>
              <a:rPr lang="es-ES_tradnl" sz="1600" dirty="0" smtClean="0"/>
              <a:t>, Santa </a:t>
            </a:r>
            <a:r>
              <a:rPr lang="es-ES_tradnl" sz="1600" dirty="0" err="1" smtClean="0"/>
              <a:t>Maria</a:t>
            </a:r>
            <a:r>
              <a:rPr lang="es-ES_tradnl" sz="1600" dirty="0" smtClean="0"/>
              <a:t> del Real, San Francisco de Becerra y Juticalpa</a:t>
            </a:r>
          </a:p>
          <a:p>
            <a:pPr>
              <a:buNone/>
            </a:pPr>
            <a:r>
              <a:rPr lang="es-ES_tradnl" sz="1600" b="1" dirty="0" smtClean="0"/>
              <a:t>Comunidades:</a:t>
            </a:r>
            <a:r>
              <a:rPr lang="es-ES_tradnl" sz="1600" dirty="0" smtClean="0"/>
              <a:t> 42</a:t>
            </a:r>
          </a:p>
          <a:p>
            <a:pPr>
              <a:buNone/>
            </a:pPr>
            <a:r>
              <a:rPr lang="es-ES_tradnl" sz="1600" b="1" dirty="0" smtClean="0"/>
              <a:t>Población Municipal: </a:t>
            </a:r>
            <a:r>
              <a:rPr lang="es-ES_tradnl" sz="1600" dirty="0" smtClean="0"/>
              <a:t>232, 000 (49% del total </a:t>
            </a:r>
            <a:r>
              <a:rPr lang="es-ES_tradnl" sz="1600" dirty="0" err="1" smtClean="0"/>
              <a:t>Depto</a:t>
            </a:r>
            <a:r>
              <a:rPr lang="es-ES_tradnl" sz="1600" dirty="0" smtClean="0"/>
              <a:t>).</a:t>
            </a:r>
          </a:p>
          <a:p>
            <a:pPr>
              <a:buNone/>
            </a:pPr>
            <a:r>
              <a:rPr lang="es-ES_tradnl" sz="1600" b="1" dirty="0" smtClean="0"/>
              <a:t>Área: </a:t>
            </a:r>
            <a:r>
              <a:rPr lang="es-ES_tradnl" sz="1600" dirty="0" smtClean="0"/>
              <a:t>11,119.7 km2 (45% del área del departamento</a:t>
            </a:r>
          </a:p>
          <a:p>
            <a:pPr>
              <a:buNone/>
            </a:pPr>
            <a:r>
              <a:rPr lang="es-ES_tradnl" sz="1600" b="1" dirty="0" smtClean="0"/>
              <a:t>Densidad poblacional:</a:t>
            </a:r>
            <a:r>
              <a:rPr lang="es-ES_tradnl" sz="1600" dirty="0" smtClean="0"/>
              <a:t> 20-30 habitantes por km2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5" name="4 Grupo"/>
          <p:cNvGrpSpPr/>
          <p:nvPr/>
        </p:nvGrpSpPr>
        <p:grpSpPr>
          <a:xfrm>
            <a:off x="0" y="1352550"/>
            <a:ext cx="4876800" cy="3505200"/>
            <a:chOff x="0" y="0"/>
            <a:chExt cx="8640763" cy="667702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27088" y="404813"/>
              <a:ext cx="75612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cs typeface="Arial" charset="0"/>
              </a:endParaRPr>
            </a:p>
          </p:txBody>
        </p:sp>
        <p:pic>
          <p:nvPicPr>
            <p:cNvPr id="7" name="Picture 3" descr="areas de trabaj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640763" cy="6677025"/>
            </a:xfrm>
            <a:prstGeom prst="rect">
              <a:avLst/>
            </a:prstGeom>
            <a:noFill/>
          </p:spPr>
        </p:pic>
        <p:sp>
          <p:nvSpPr>
            <p:cNvPr id="8" name="Oval 4"/>
            <p:cNvSpPr>
              <a:spLocks noChangeArrowheads="1"/>
            </p:cNvSpPr>
            <p:nvPr/>
          </p:nvSpPr>
          <p:spPr bwMode="auto">
            <a:xfrm rot="2380993">
              <a:off x="4716463" y="1989138"/>
              <a:ext cx="1444625" cy="3097212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 rot="2380993">
              <a:off x="3276600" y="2276475"/>
              <a:ext cx="1085850" cy="919163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 rot="2380993">
              <a:off x="2916238" y="3213100"/>
              <a:ext cx="1085850" cy="919163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rot="2380993">
              <a:off x="1547813" y="3429000"/>
              <a:ext cx="1085850" cy="919163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638800" y="0"/>
            <a:ext cx="3505200" cy="361951"/>
            <a:chOff x="0" y="0"/>
            <a:chExt cx="3505200" cy="361951"/>
          </a:xfrm>
        </p:grpSpPr>
        <p:pic>
          <p:nvPicPr>
            <p:cNvPr id="13" name="Picture 32" descr="logordsfin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467778" cy="361950"/>
            </a:xfrm>
            <a:prstGeom prst="rect">
              <a:avLst/>
            </a:prstGeom>
            <a:noFill/>
          </p:spPr>
        </p:pic>
        <p:pic>
          <p:nvPicPr>
            <p:cNvPr id="14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0"/>
              <a:ext cx="1142999" cy="33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0"/>
              <a:ext cx="1905000" cy="244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609600" y="361950"/>
            <a:ext cx="81534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sz="3300" smtClean="0"/>
              <a:t>Caracteristicas</a:t>
            </a:r>
            <a:r>
              <a:rPr lang="en-US" sz="3300" dirty="0" smtClean="0"/>
              <a:t> del </a:t>
            </a:r>
            <a:r>
              <a:rPr lang="en-US" sz="3300" dirty="0" err="1" smtClean="0"/>
              <a:t>territorio</a:t>
            </a:r>
            <a:r>
              <a:rPr lang="en-US" sz="3300" dirty="0" smtClean="0"/>
              <a:t> </a:t>
            </a:r>
            <a:r>
              <a:rPr lang="en-US" sz="3300" dirty="0" err="1" smtClean="0"/>
              <a:t>estudiado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1534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sz="3800" dirty="0" smtClean="0"/>
              <a:t>Perfil económico-productivo y ambiental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5029200" cy="27432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extLst/>
          </a:lstStyle>
          <a:p>
            <a:pPr marL="0" indent="0">
              <a:buNone/>
            </a:pPr>
            <a:r>
              <a:rPr lang="es-ES_tradnl" sz="3800" b="1" dirty="0" smtClean="0">
                <a:solidFill>
                  <a:schemeClr val="accent2">
                    <a:lumMod val="50000"/>
                  </a:schemeClr>
                </a:solidFill>
              </a:rPr>
              <a:t>Se caracteriza por:</a:t>
            </a:r>
          </a:p>
          <a:p>
            <a:pPr marL="0" indent="0">
              <a:buFont typeface="Wingdings" pitchFamily="2" charset="2"/>
              <a:buChar char="ü"/>
            </a:pPr>
            <a:r>
              <a:rPr lang="es-ES_tradnl" b="1" dirty="0" smtClean="0">
                <a:solidFill>
                  <a:srgbClr val="002060"/>
                </a:solidFill>
              </a:rPr>
              <a:t>Producción agrícola: </a:t>
            </a:r>
            <a:r>
              <a:rPr lang="es-ES_tradnl" dirty="0" smtClean="0"/>
              <a:t>Maíz, Frijol, Café, Hortalizas.</a:t>
            </a:r>
          </a:p>
          <a:p>
            <a:pPr marL="0" indent="0">
              <a:buFont typeface="Wingdings" pitchFamily="2" charset="2"/>
              <a:buChar char="ü"/>
            </a:pPr>
            <a:r>
              <a:rPr lang="es-ES_tradnl" b="1" dirty="0" smtClean="0">
                <a:solidFill>
                  <a:srgbClr val="002060"/>
                </a:solidFill>
              </a:rPr>
              <a:t>Producción Pecuaria: </a:t>
            </a:r>
            <a:r>
              <a:rPr lang="es-ES_tradnl" dirty="0" smtClean="0"/>
              <a:t>Ganadería  (carne,  leche  y  sus  derivados), especies menores (cerdos, aves de corral)</a:t>
            </a:r>
          </a:p>
          <a:p>
            <a:pPr marL="0" indent="0">
              <a:buFont typeface="Wingdings" pitchFamily="2" charset="2"/>
              <a:buChar char="ü"/>
            </a:pPr>
            <a:r>
              <a:rPr lang="es-ES_tradnl" b="1" dirty="0" smtClean="0">
                <a:solidFill>
                  <a:srgbClr val="002060"/>
                </a:solidFill>
              </a:rPr>
              <a:t>Explotación Forestal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105400" y="1276350"/>
            <a:ext cx="3886200" cy="386715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r>
              <a:rPr lang="es-ES_tradnl" sz="1400" dirty="0" smtClean="0">
                <a:solidFill>
                  <a:srgbClr val="FFFF00"/>
                </a:solidFill>
              </a:rPr>
              <a:t>La  temperatura  promedio  del área oscila  entre  los  20  y  30 </a:t>
            </a:r>
            <a:r>
              <a:rPr lang="es-ES_tradnl" sz="1400" baseline="30000" dirty="0" err="1" smtClean="0">
                <a:solidFill>
                  <a:srgbClr val="FFFF00"/>
                </a:solidFill>
              </a:rPr>
              <a:t>o</a:t>
            </a:r>
            <a:r>
              <a:rPr lang="es-ES_tradnl" sz="1400" dirty="0" err="1" smtClean="0">
                <a:solidFill>
                  <a:srgbClr val="FFFF00"/>
                </a:solidFill>
              </a:rPr>
              <a:t>C</a:t>
            </a:r>
            <a:r>
              <a:rPr lang="es-ES_tradnl" sz="1400" dirty="0" smtClean="0">
                <a:solidFill>
                  <a:srgbClr val="FFFF00"/>
                </a:solidFill>
              </a:rPr>
              <a:t>  (68 - 86</a:t>
            </a:r>
            <a:r>
              <a:rPr lang="es-ES_tradnl" sz="1400" baseline="30000" dirty="0" smtClean="0">
                <a:solidFill>
                  <a:srgbClr val="FFFF00"/>
                </a:solidFill>
              </a:rPr>
              <a:t>o</a:t>
            </a:r>
            <a:r>
              <a:rPr lang="es-ES_tradnl" sz="1400" dirty="0" smtClean="0">
                <a:solidFill>
                  <a:srgbClr val="FFFF00"/>
                </a:solidFill>
              </a:rPr>
              <a:t>F).  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s-ES_tradnl" sz="1400" dirty="0" smtClean="0"/>
              <a:t>La distribución de las lluvias es medianamente regular con precipitaciones de 600 hasta 1800 mm</a:t>
            </a:r>
            <a:endParaRPr lang="en-US" sz="1400" dirty="0" smtClean="0"/>
          </a:p>
          <a:p>
            <a:r>
              <a:rPr lang="es-ES_tradnl" sz="1400" dirty="0" smtClean="0">
                <a:solidFill>
                  <a:srgbClr val="FFFF00"/>
                </a:solidFill>
              </a:rPr>
              <a:t>Geografía es montañosa </a:t>
            </a:r>
          </a:p>
          <a:p>
            <a:r>
              <a:rPr lang="es-ES_tradnl" sz="1400" dirty="0" smtClean="0"/>
              <a:t>La presencia de diversidad de ecosistemas, áreas protegidas, bosque, ríos </a:t>
            </a:r>
            <a:r>
              <a:rPr lang="es-ES_tradnl" sz="1400" dirty="0" err="1" smtClean="0"/>
              <a:t>etc</a:t>
            </a:r>
            <a:r>
              <a:rPr lang="es-ES_tradnl" sz="1400" dirty="0" smtClean="0"/>
              <a:t>, hacen de esta zona un área de mucha importancia ecológica para Honduras y el mundo </a:t>
            </a:r>
            <a:endParaRPr lang="en-US" sz="1400" dirty="0" smtClean="0"/>
          </a:p>
          <a:p>
            <a:r>
              <a:rPr lang="es-ES_tradnl" sz="1400" dirty="0" smtClean="0">
                <a:solidFill>
                  <a:srgbClr val="FFFF00"/>
                </a:solidFill>
              </a:rPr>
              <a:t>De acuerdo al anuario a (ICF 2008), mas del 50% de la cobertura nacional correspondiente de las áreas protegidas se encuentra entre los departamento de Gracias a Dios y Olancho </a:t>
            </a:r>
            <a:endParaRPr lang="en-US" sz="1400" dirty="0" smtClean="0">
              <a:solidFill>
                <a:srgbClr val="FFFF00"/>
              </a:solidFill>
            </a:endParaRPr>
          </a:p>
        </p:txBody>
      </p:sp>
      <p:pic>
        <p:nvPicPr>
          <p:cNvPr id="10" name="9 Imagen" descr="IMG_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095749"/>
            <a:ext cx="785813" cy="1047751"/>
          </a:xfrm>
          <a:prstGeom prst="rect">
            <a:avLst/>
          </a:prstGeom>
        </p:spPr>
      </p:pic>
      <p:pic>
        <p:nvPicPr>
          <p:cNvPr id="12" name="11 Imagen" descr="IMG_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095750"/>
            <a:ext cx="1397000" cy="1047750"/>
          </a:xfrm>
          <a:prstGeom prst="rect">
            <a:avLst/>
          </a:prstGeom>
        </p:spPr>
      </p:pic>
      <p:pic>
        <p:nvPicPr>
          <p:cNvPr id="14" name="13 Imagen" descr="DSC01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800"/>
            <a:ext cx="1371600" cy="1028700"/>
          </a:xfrm>
          <a:prstGeom prst="rect">
            <a:avLst/>
          </a:prstGeom>
        </p:spPr>
      </p:pic>
      <p:pic>
        <p:nvPicPr>
          <p:cNvPr id="15" name="14 Imagen" descr="macueliz 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057650"/>
            <a:ext cx="16764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85750"/>
            <a:ext cx="81534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Territorio</a:t>
            </a:r>
            <a:r>
              <a:rPr lang="en-US" dirty="0" smtClean="0"/>
              <a:t> de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Contrastes</a:t>
            </a:r>
            <a:endParaRPr lang="en-US" dirty="0"/>
          </a:p>
        </p:txBody>
      </p:sp>
      <p:grpSp>
        <p:nvGrpSpPr>
          <p:cNvPr id="17" name="16 Grupo"/>
          <p:cNvGrpSpPr/>
          <p:nvPr/>
        </p:nvGrpSpPr>
        <p:grpSpPr>
          <a:xfrm>
            <a:off x="0" y="1962150"/>
            <a:ext cx="4495800" cy="3048000"/>
            <a:chOff x="539750" y="549275"/>
            <a:chExt cx="8604250" cy="5951538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9750" y="571481"/>
              <a:ext cx="4318002" cy="3121044"/>
              <a:chOff x="340" y="346"/>
              <a:chExt cx="2721" cy="1980"/>
            </a:xfrm>
          </p:grpSpPr>
          <p:pic>
            <p:nvPicPr>
              <p:cNvPr id="6" name="Picture 4" descr="foto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346"/>
                <a:ext cx="2721" cy="1980"/>
              </a:xfrm>
              <a:prstGeom prst="rect">
                <a:avLst/>
              </a:prstGeom>
              <a:noFill/>
            </p:spPr>
          </p:pic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431" y="391"/>
                <a:ext cx="2404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b="1"/>
                  <a:t>Parque Nacional Sierra de Agalta</a:t>
                </a: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4857750" y="549275"/>
              <a:ext cx="4286250" cy="3143250"/>
              <a:chOff x="3060" y="346"/>
              <a:chExt cx="2700" cy="1980"/>
            </a:xfrm>
          </p:grpSpPr>
          <p:pic>
            <p:nvPicPr>
              <p:cNvPr id="9" name="Picture 6" descr="foto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0" y="346"/>
                <a:ext cx="2700" cy="1980"/>
              </a:xfrm>
              <a:prstGeom prst="rect">
                <a:avLst/>
              </a:prstGeom>
              <a:noFill/>
            </p:spPr>
          </p:pic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3198" y="391"/>
                <a:ext cx="2404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b="1"/>
                  <a:t>Parque Nacional Patuca</a:t>
                </a: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539750" y="3644900"/>
              <a:ext cx="4464050" cy="2854325"/>
              <a:chOff x="340" y="2296"/>
              <a:chExt cx="2812" cy="1798"/>
            </a:xfrm>
          </p:grpSpPr>
          <p:pic>
            <p:nvPicPr>
              <p:cNvPr id="12" name="Picture 7" descr="foto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0" y="2296"/>
                <a:ext cx="2812" cy="1798"/>
              </a:xfrm>
              <a:prstGeom prst="rect">
                <a:avLst/>
              </a:prstGeom>
              <a:noFill/>
            </p:spPr>
          </p:pic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431" y="2341"/>
                <a:ext cx="2404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b="1"/>
                  <a:t>Biosfera del Río Plátano</a:t>
                </a: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4857750" y="3573463"/>
              <a:ext cx="4286250" cy="2927350"/>
              <a:chOff x="3060" y="2251"/>
              <a:chExt cx="2700" cy="1844"/>
            </a:xfrm>
          </p:grpSpPr>
          <p:pic>
            <p:nvPicPr>
              <p:cNvPr id="15" name="Picture 9" descr="foto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60" y="2251"/>
                <a:ext cx="2700" cy="1844"/>
              </a:xfrm>
              <a:prstGeom prst="rect">
                <a:avLst/>
              </a:prstGeom>
              <a:noFill/>
            </p:spPr>
          </p:pic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3152" y="2341"/>
                <a:ext cx="2404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400" b="1" dirty="0"/>
                  <a:t>Reserva </a:t>
                </a:r>
                <a:r>
                  <a:rPr lang="es-ES" sz="1400" b="1" dirty="0" err="1"/>
                  <a:t>Tawanhka</a:t>
                </a:r>
                <a:r>
                  <a:rPr lang="es-ES" sz="1400" b="1" dirty="0"/>
                  <a:t> </a:t>
                </a:r>
                <a:r>
                  <a:rPr lang="es-ES" sz="1400" b="1" dirty="0" err="1"/>
                  <a:t>Asangni</a:t>
                </a:r>
                <a:endParaRPr lang="es-ES" sz="1400" b="1" dirty="0"/>
              </a:p>
            </p:txBody>
          </p:sp>
        </p:grpSp>
      </p:grpSp>
      <p:grpSp>
        <p:nvGrpSpPr>
          <p:cNvPr id="18" name="17 Grupo"/>
          <p:cNvGrpSpPr/>
          <p:nvPr/>
        </p:nvGrpSpPr>
        <p:grpSpPr>
          <a:xfrm>
            <a:off x="4495800" y="1962150"/>
            <a:ext cx="4419600" cy="3048000"/>
            <a:chOff x="539750" y="549275"/>
            <a:chExt cx="8604250" cy="6022975"/>
          </a:xfrm>
        </p:grpSpPr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539750" y="549275"/>
              <a:ext cx="8604250" cy="2879725"/>
              <a:chOff x="340" y="346"/>
              <a:chExt cx="5420" cy="1814"/>
            </a:xfrm>
          </p:grpSpPr>
          <p:pic>
            <p:nvPicPr>
              <p:cNvPr id="23" name="Picture 4" descr="foto3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60" y="346"/>
                <a:ext cx="2700" cy="1814"/>
              </a:xfrm>
              <a:prstGeom prst="rect">
                <a:avLst/>
              </a:prstGeom>
              <a:noFill/>
            </p:spPr>
          </p:pic>
          <p:pic>
            <p:nvPicPr>
              <p:cNvPr id="24" name="Picture 5" descr="foto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" y="346"/>
                <a:ext cx="2767" cy="1814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9"/>
            <p:cNvGrpSpPr>
              <a:grpSpLocks/>
            </p:cNvGrpSpPr>
            <p:nvPr/>
          </p:nvGrpSpPr>
          <p:grpSpPr bwMode="auto">
            <a:xfrm>
              <a:off x="539750" y="3429000"/>
              <a:ext cx="8604251" cy="3143250"/>
              <a:chOff x="340" y="2160"/>
              <a:chExt cx="5420" cy="1980"/>
            </a:xfrm>
          </p:grpSpPr>
          <p:pic>
            <p:nvPicPr>
              <p:cNvPr id="21" name="Picture 6" descr="foto1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0" y="2160"/>
                <a:ext cx="2745" cy="1980"/>
              </a:xfrm>
              <a:prstGeom prst="rect">
                <a:avLst/>
              </a:prstGeom>
              <a:noFill/>
            </p:spPr>
          </p:pic>
          <p:pic>
            <p:nvPicPr>
              <p:cNvPr id="22" name="Picture 7" descr="foto1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60" y="2160"/>
                <a:ext cx="2700" cy="19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24 CuadroTexto"/>
          <p:cNvSpPr txBox="1"/>
          <p:nvPr/>
        </p:nvSpPr>
        <p:spPr>
          <a:xfrm>
            <a:off x="228600" y="1428750"/>
            <a:ext cx="53340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Importantes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riquezas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naturales</a:t>
            </a:r>
            <a:r>
              <a:rPr lang="en-US" sz="2000" b="1" i="1" dirty="0" smtClean="0"/>
              <a:t> y </a:t>
            </a:r>
            <a:r>
              <a:rPr lang="en-US" sz="2000" b="1" i="1" dirty="0" err="1" smtClean="0"/>
              <a:t>culturales</a:t>
            </a:r>
            <a:r>
              <a:rPr lang="en-US" sz="2000" b="1" i="1" dirty="0" smtClean="0"/>
              <a:t>…</a:t>
            </a:r>
            <a:r>
              <a:rPr lang="en-US" sz="2000" b="1" i="1" dirty="0" err="1" smtClean="0"/>
              <a:t>pero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1276350"/>
            <a:ext cx="3733800" cy="3505200"/>
            <a:chOff x="539750" y="549275"/>
            <a:chExt cx="8604250" cy="5849938"/>
          </a:xfrm>
        </p:grpSpPr>
        <p:pic>
          <p:nvPicPr>
            <p:cNvPr id="6" name="Picture 5" descr="DSC00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50" y="549275"/>
              <a:ext cx="3887788" cy="2916238"/>
            </a:xfrm>
            <a:prstGeom prst="rect">
              <a:avLst/>
            </a:prstGeom>
            <a:noFill/>
          </p:spPr>
        </p:pic>
        <p:pic>
          <p:nvPicPr>
            <p:cNvPr id="7" name="Picture 6" descr="DSC00047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50" y="3429000"/>
              <a:ext cx="3887788" cy="2916238"/>
            </a:xfrm>
            <a:prstGeom prst="rect">
              <a:avLst/>
            </a:prstGeom>
            <a:noFill/>
          </p:spPr>
        </p:pic>
        <p:pic>
          <p:nvPicPr>
            <p:cNvPr id="8" name="Picture 11" descr="DSC011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6100" y="549275"/>
              <a:ext cx="4787900" cy="3371850"/>
            </a:xfrm>
            <a:prstGeom prst="rect">
              <a:avLst/>
            </a:prstGeom>
            <a:noFill/>
          </p:spPr>
        </p:pic>
        <p:pic>
          <p:nvPicPr>
            <p:cNvPr id="9" name="Picture 12" descr="Quema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6100" y="3429000"/>
              <a:ext cx="4787900" cy="2970213"/>
            </a:xfrm>
            <a:prstGeom prst="rect">
              <a:avLst/>
            </a:prstGeom>
            <a:noFill/>
          </p:spPr>
        </p:pic>
      </p:grpSp>
      <p:grpSp>
        <p:nvGrpSpPr>
          <p:cNvPr id="15" name="14 Grupo"/>
          <p:cNvGrpSpPr/>
          <p:nvPr/>
        </p:nvGrpSpPr>
        <p:grpSpPr>
          <a:xfrm>
            <a:off x="5486400" y="1276350"/>
            <a:ext cx="3657600" cy="3581400"/>
            <a:chOff x="395288" y="549275"/>
            <a:chExt cx="8748712" cy="5942013"/>
          </a:xfrm>
        </p:grpSpPr>
        <p:pic>
          <p:nvPicPr>
            <p:cNvPr id="16" name="Picture 9" descr="DSC00087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7538" y="3573463"/>
              <a:ext cx="4716462" cy="2917825"/>
            </a:xfrm>
            <a:prstGeom prst="rect">
              <a:avLst/>
            </a:prstGeom>
            <a:noFill/>
          </p:spPr>
        </p:pic>
        <p:pic>
          <p:nvPicPr>
            <p:cNvPr id="17" name="Picture 10" descr="Dscf00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538" y="549275"/>
              <a:ext cx="4716462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395288" y="549275"/>
              <a:ext cx="4103687" cy="5927726"/>
              <a:chOff x="249" y="346"/>
              <a:chExt cx="2585" cy="3734"/>
            </a:xfrm>
          </p:grpSpPr>
          <p:pic>
            <p:nvPicPr>
              <p:cNvPr id="19" name="Picture 8" descr="DSC00014-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0" y="346"/>
                <a:ext cx="2449" cy="1837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salidahidro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9" y="2160"/>
                <a:ext cx="2585" cy="192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20 Grupo"/>
          <p:cNvGrpSpPr/>
          <p:nvPr/>
        </p:nvGrpSpPr>
        <p:grpSpPr>
          <a:xfrm>
            <a:off x="2971800" y="1809750"/>
            <a:ext cx="3200400" cy="2667000"/>
            <a:chOff x="539750" y="549275"/>
            <a:chExt cx="8604250" cy="5441950"/>
          </a:xfrm>
        </p:grpSpPr>
        <p:pic>
          <p:nvPicPr>
            <p:cNvPr id="22" name="Picture 5" descr="DSC00066-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750" y="549275"/>
              <a:ext cx="4392613" cy="3078163"/>
            </a:xfrm>
            <a:prstGeom prst="rect">
              <a:avLst/>
            </a:prstGeom>
            <a:noFill/>
          </p:spPr>
        </p:pic>
        <p:pic>
          <p:nvPicPr>
            <p:cNvPr id="23" name="Picture 6" descr="DSC00080-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9750" y="3609180"/>
              <a:ext cx="3103556" cy="2328070"/>
            </a:xfrm>
            <a:prstGeom prst="rect">
              <a:avLst/>
            </a:prstGeom>
            <a:noFill/>
          </p:spPr>
        </p:pic>
        <p:pic>
          <p:nvPicPr>
            <p:cNvPr id="24" name="Picture 7" descr="DSC0113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22556" y="549275"/>
              <a:ext cx="4521443" cy="3094039"/>
            </a:xfrm>
            <a:prstGeom prst="rect">
              <a:avLst/>
            </a:prstGeom>
            <a:noFill/>
          </p:spPr>
        </p:pic>
        <p:pic>
          <p:nvPicPr>
            <p:cNvPr id="25" name="Picture 8" descr="DSC0111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63938" y="3644900"/>
              <a:ext cx="3127375" cy="2346325"/>
            </a:xfrm>
            <a:prstGeom prst="rect">
              <a:avLst/>
            </a:prstGeom>
            <a:noFill/>
          </p:spPr>
        </p:pic>
        <p:pic>
          <p:nvPicPr>
            <p:cNvPr id="26" name="Picture 9" descr="DSC011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664325" y="3644900"/>
              <a:ext cx="2479675" cy="2305050"/>
            </a:xfrm>
            <a:prstGeom prst="rect">
              <a:avLst/>
            </a:prstGeom>
            <a:noFill/>
          </p:spPr>
        </p:pic>
      </p:grpSp>
      <p:sp>
        <p:nvSpPr>
          <p:cNvPr id="27" name="26 CuadroTexto"/>
          <p:cNvSpPr txBox="1"/>
          <p:nvPr/>
        </p:nvSpPr>
        <p:spPr>
          <a:xfrm>
            <a:off x="762000" y="514350"/>
            <a:ext cx="7696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……</a:t>
            </a:r>
            <a:r>
              <a:rPr sz="2800" smtClean="0"/>
              <a:t>Tambien</a:t>
            </a:r>
            <a:r>
              <a:rPr lang="en-US" sz="2800" dirty="0" smtClean="0"/>
              <a:t> de </a:t>
            </a:r>
            <a:r>
              <a:rPr lang="en-US" sz="2800" dirty="0" err="1" smtClean="0"/>
              <a:t>realidades</a:t>
            </a:r>
            <a:r>
              <a:rPr lang="en-US" sz="2800" dirty="0" smtClean="0"/>
              <a:t> </a:t>
            </a:r>
            <a:r>
              <a:rPr lang="en-US" sz="2800" dirty="0" err="1" smtClean="0"/>
              <a:t>duras</a:t>
            </a:r>
            <a:r>
              <a:rPr lang="en-US" sz="2800" dirty="0" smtClean="0"/>
              <a:t> y </a:t>
            </a:r>
            <a:r>
              <a:rPr lang="en-US" sz="2800" dirty="0" err="1" smtClean="0"/>
              <a:t>retos</a:t>
            </a:r>
            <a:r>
              <a:rPr lang="en-US" sz="2800" dirty="0" smtClean="0"/>
              <a:t> GRANDES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laratorias internacion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7635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igracion Exter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772" y="1657350"/>
            <a:ext cx="46472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 rot="8205094">
            <a:off x="2079726" y="2149393"/>
            <a:ext cx="1854722" cy="1396971"/>
          </a:xfrm>
          <a:prstGeom prst="roundRect">
            <a:avLst/>
          </a:prstGeom>
          <a:noFill/>
          <a:ln w="28575" cmpd="tri"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838200" y="3619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Protegidas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8200" y="3619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Emigracion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2133600" y="895350"/>
            <a:ext cx="3810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Flecha abajo"/>
          <p:cNvSpPr/>
          <p:nvPr/>
        </p:nvSpPr>
        <p:spPr>
          <a:xfrm>
            <a:off x="6248400" y="895350"/>
            <a:ext cx="3810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685800" y="4629150"/>
            <a:ext cx="7848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propicio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smtClean="0"/>
              <a:t>estudiar</a:t>
            </a:r>
            <a:r>
              <a:rPr lang="en-US" dirty="0" smtClean="0"/>
              <a:t> la </a:t>
            </a:r>
            <a:r>
              <a:rPr smtClean="0"/>
              <a:t>interaccion</a:t>
            </a:r>
            <a:r>
              <a:rPr lang="en-US" dirty="0" smtClean="0"/>
              <a:t> </a:t>
            </a:r>
            <a:r>
              <a:rPr smtClean="0"/>
              <a:t>Migracion-Remesas-Recursos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5340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dirty="0" smtClean="0"/>
              <a:t>Que abordamos en el estudiamos?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228600" y="1581150"/>
            <a:ext cx="3733800" cy="33528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>
            <a:extLst/>
          </a:lstStyle>
          <a:p>
            <a:pPr marL="274320" lvl="1"/>
            <a:endParaRPr smtClean="0"/>
          </a:p>
          <a:p>
            <a:pPr marL="274320" lvl="1"/>
            <a:r>
              <a:rPr smtClean="0"/>
              <a:t>Conocimiento local sobre la tematica</a:t>
            </a:r>
            <a:r>
              <a:rPr lang="es-ES" dirty="0" smtClean="0"/>
              <a:t>.</a:t>
            </a:r>
          </a:p>
          <a:p>
            <a:pPr marL="274320" lvl="1"/>
            <a:r>
              <a:rPr smtClean="0">
                <a:solidFill>
                  <a:srgbClr val="FFFF00"/>
                </a:solidFill>
              </a:rPr>
              <a:t>Caracteristicas de la zona y de los emigrantes</a:t>
            </a:r>
          </a:p>
          <a:p>
            <a:pPr marL="274320" lvl="1"/>
            <a:r>
              <a:rPr smtClean="0"/>
              <a:t>Causas de la emigracion</a:t>
            </a:r>
          </a:p>
          <a:p>
            <a:pPr marL="274320" lvl="1"/>
            <a:r>
              <a:rPr smtClean="0">
                <a:solidFill>
                  <a:srgbClr val="FFFF00"/>
                </a:solidFill>
              </a:rPr>
              <a:t>Implicaciones de la </a:t>
            </a:r>
            <a:r>
              <a:rPr lang="es-ES" dirty="0" smtClean="0">
                <a:solidFill>
                  <a:srgbClr val="FFFF00"/>
                </a:solidFill>
              </a:rPr>
              <a:t>migración</a:t>
            </a:r>
            <a:r>
              <a:rPr smtClean="0">
                <a:solidFill>
                  <a:srgbClr val="FFFF00"/>
                </a:solidFill>
              </a:rPr>
              <a:t> y las </a:t>
            </a:r>
            <a:r>
              <a:rPr lang="es-ES" dirty="0" smtClean="0">
                <a:solidFill>
                  <a:srgbClr val="FFFF00"/>
                </a:solidFill>
              </a:rPr>
              <a:t>remesas en la gestión de RN (suelo, agua, bosque)</a:t>
            </a:r>
          </a:p>
          <a:p>
            <a:pPr marL="274320" lvl="1"/>
            <a:endParaRPr lang="es-ES" dirty="0"/>
          </a:p>
        </p:txBody>
      </p:sp>
      <p:grpSp>
        <p:nvGrpSpPr>
          <p:cNvPr id="30" name="29 Grupo"/>
          <p:cNvGrpSpPr/>
          <p:nvPr/>
        </p:nvGrpSpPr>
        <p:grpSpPr>
          <a:xfrm>
            <a:off x="3886200" y="1962150"/>
            <a:ext cx="5257800" cy="2651125"/>
            <a:chOff x="2971800" y="2492375"/>
            <a:chExt cx="6172200" cy="2651125"/>
          </a:xfrm>
        </p:grpSpPr>
        <p:grpSp>
          <p:nvGrpSpPr>
            <p:cNvPr id="8" name="7 Grupo"/>
            <p:cNvGrpSpPr/>
            <p:nvPr/>
          </p:nvGrpSpPr>
          <p:grpSpPr>
            <a:xfrm>
              <a:off x="2971800" y="2492375"/>
              <a:ext cx="6172200" cy="2651125"/>
              <a:chOff x="395288" y="2492375"/>
              <a:chExt cx="8748712" cy="3168650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476375" y="2708275"/>
                <a:ext cx="70564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5289" y="2492374"/>
                <a:ext cx="8748714" cy="3168648"/>
                <a:chOff x="1341" y="4048"/>
                <a:chExt cx="9720" cy="6660"/>
              </a:xfrm>
            </p:grpSpPr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1341" y="4048"/>
                  <a:ext cx="9720" cy="6660"/>
                  <a:chOff x="1341" y="4048"/>
                  <a:chExt cx="9720" cy="6660"/>
                </a:xfrm>
              </p:grpSpPr>
              <p:sp>
                <p:nvSpPr>
                  <p:cNvPr id="17" name="Oval 8" descr="DSC01081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5279"/>
                    <a:ext cx="8640" cy="4320"/>
                  </a:xfrm>
                  <a:prstGeom prst="ellipse">
                    <a:avLst/>
                  </a:prstGeom>
                  <a:blipFill dpi="0" rotWithShape="1">
                    <a:blip r:embed="rId3" cstate="print"/>
                    <a:srcRect/>
                    <a:stretch>
                      <a:fillRect/>
                    </a:stretch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1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1" y="7259"/>
                    <a:ext cx="86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21" y="4559"/>
                    <a:ext cx="54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s-ES" altLang="ja-JP" sz="1600">
                        <a:latin typeface="Times New Roman" pitchFamily="18" charset="0"/>
                        <a:ea typeface="Batang" pitchFamily="18" charset="-127"/>
                      </a:rPr>
                      <a:t>N</a:t>
                    </a:r>
                    <a:endParaRPr lang="es-ES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2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1" y="7079"/>
                    <a:ext cx="54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s-ES" altLang="ja-JP" sz="1600">
                        <a:latin typeface="Times New Roman" pitchFamily="18" charset="0"/>
                        <a:ea typeface="Batang" pitchFamily="18" charset="-127"/>
                      </a:rPr>
                      <a:t>O</a:t>
                    </a:r>
                    <a:endParaRPr lang="es-ES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2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1" y="7079"/>
                    <a:ext cx="54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s-ES" altLang="ja-JP" sz="1600">
                        <a:latin typeface="Times New Roman" pitchFamily="18" charset="0"/>
                        <a:ea typeface="Batang" pitchFamily="18" charset="-127"/>
                      </a:rPr>
                      <a:t>E</a:t>
                    </a:r>
                    <a:endParaRPr lang="es-ES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2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21" y="9628"/>
                    <a:ext cx="54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s-ES" altLang="ja-JP" sz="1600">
                        <a:latin typeface="Times New Roman" pitchFamily="18" charset="0"/>
                        <a:ea typeface="Batang" pitchFamily="18" charset="-127"/>
                      </a:rPr>
                      <a:t>S</a:t>
                    </a:r>
                    <a:endParaRPr lang="es-ES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  <p:sp>
                <p:nvSpPr>
                  <p:cNvPr id="23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561" y="4408"/>
                    <a:ext cx="3960" cy="6300"/>
                  </a:xfrm>
                  <a:prstGeom prst="curvedLeftArrow">
                    <a:avLst>
                      <a:gd name="adj1" fmla="val 17102"/>
                      <a:gd name="adj2" fmla="val 53060"/>
                      <a:gd name="adj3" fmla="val 30556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AutoShape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12" y="5017"/>
                    <a:ext cx="6120" cy="4182"/>
                  </a:xfrm>
                  <a:prstGeom prst="curvedDownArrow">
                    <a:avLst>
                      <a:gd name="adj1" fmla="val 17527"/>
                      <a:gd name="adj2" fmla="val 42690"/>
                      <a:gd name="adj3" fmla="val 33792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81" y="4920"/>
                    <a:ext cx="1260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s-ES" altLang="ja-JP" sz="2200" b="1">
                        <a:latin typeface="Trebuchet MS" pitchFamily="34" charset="0"/>
                        <a:ea typeface="Batang" pitchFamily="18" charset="-127"/>
                      </a:rPr>
                      <a:t>$</a:t>
                    </a:r>
                  </a:p>
                  <a:p>
                    <a:endParaRPr lang="es-ES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1" y="8879"/>
                    <a:ext cx="1260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s-ES" altLang="ja-JP" sz="2200" b="1">
                        <a:latin typeface="Trebuchet MS" pitchFamily="34" charset="0"/>
                        <a:ea typeface="Batang" pitchFamily="18" charset="-127"/>
                      </a:rPr>
                      <a:t>$</a:t>
                    </a:r>
                  </a:p>
                  <a:p>
                    <a:endParaRPr lang="es-ES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2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9060"/>
                    <a:ext cx="205" cy="7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500" y="4739"/>
                    <a:ext cx="204" cy="7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6201" y="4920"/>
                  <a:ext cx="0" cy="4610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1" name="Picture 22" descr="j01494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1275" y="2636838"/>
                <a:ext cx="6191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3" descr="j01494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01013" y="4005263"/>
                <a:ext cx="6191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4" descr="j01494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35600" y="4868863"/>
                <a:ext cx="6191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5" descr="j01494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4213" y="4076700"/>
                <a:ext cx="6191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" name="Picture 24" descr="j014948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4476750"/>
              <a:ext cx="436792" cy="43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27088" y="303610"/>
            <a:ext cx="756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685800" y="0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cs typeface="Arial" charset="0"/>
              </a:rPr>
              <a:t>Secuencia de Investigación y Resultados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835150" y="897732"/>
            <a:ext cx="5113338" cy="36933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cs typeface="Arial" charset="0"/>
              </a:rPr>
              <a:t>Investigación de Base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0339" y="3598068"/>
            <a:ext cx="3959225" cy="878682"/>
            <a:chOff x="1701" y="3022"/>
            <a:chExt cx="2494" cy="860"/>
          </a:xfrm>
        </p:grpSpPr>
        <p:sp>
          <p:nvSpPr>
            <p:cNvPr id="200716" name="Text Box 12"/>
            <p:cNvSpPr txBox="1">
              <a:spLocks noChangeArrowheads="1"/>
            </p:cNvSpPr>
            <p:nvPr/>
          </p:nvSpPr>
          <p:spPr bwMode="auto">
            <a:xfrm>
              <a:off x="1701" y="3339"/>
              <a:ext cx="2494" cy="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cs typeface="Arial" charset="0"/>
                  <a:hlinkClick r:id="rId3" action="ppaction://hlinksldjump"/>
                </a:rPr>
                <a:t>Priorización de zonas de trabajo </a:t>
              </a:r>
              <a:r>
                <a:rPr lang="es-ES">
                  <a:cs typeface="Arial" charset="0"/>
                </a:rPr>
                <a:t>y conocimiento local</a:t>
              </a:r>
            </a:p>
          </p:txBody>
        </p:sp>
        <p:sp>
          <p:nvSpPr>
            <p:cNvPr id="200719" name="AutoShape 15"/>
            <p:cNvSpPr>
              <a:spLocks noChangeArrowheads="1"/>
            </p:cNvSpPr>
            <p:nvPr/>
          </p:nvSpPr>
          <p:spPr bwMode="auto">
            <a:xfrm>
              <a:off x="2699" y="3022"/>
              <a:ext cx="317" cy="318"/>
            </a:xfrm>
            <a:prstGeom prst="downArrow">
              <a:avLst>
                <a:gd name="adj1" fmla="val 50000"/>
                <a:gd name="adj2" fmla="val 2507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47900"/>
            <a:ext cx="8964613" cy="1664495"/>
            <a:chOff x="0" y="1888"/>
            <a:chExt cx="5647" cy="1398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20" y="1888"/>
              <a:ext cx="3674" cy="317"/>
              <a:chOff x="1020" y="1888"/>
              <a:chExt cx="3674" cy="317"/>
            </a:xfrm>
          </p:grpSpPr>
          <p:sp>
            <p:nvSpPr>
              <p:cNvPr id="200712" name="Line 8"/>
              <p:cNvSpPr>
                <a:spLocks noChangeShapeType="1"/>
              </p:cNvSpPr>
              <p:nvPr/>
            </p:nvSpPr>
            <p:spPr bwMode="auto">
              <a:xfrm>
                <a:off x="1020" y="2205"/>
                <a:ext cx="36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3" name="Line 9"/>
              <p:cNvSpPr>
                <a:spLocks noChangeShapeType="1"/>
              </p:cNvSpPr>
              <p:nvPr/>
            </p:nvSpPr>
            <p:spPr bwMode="auto">
              <a:xfrm flipV="1">
                <a:off x="1020" y="1888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4" name="Line 10"/>
              <p:cNvSpPr>
                <a:spLocks noChangeShapeType="1"/>
              </p:cNvSpPr>
              <p:nvPr/>
            </p:nvSpPr>
            <p:spPr bwMode="auto">
              <a:xfrm flipV="1">
                <a:off x="4694" y="1933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5" name="Line 11"/>
              <p:cNvSpPr>
                <a:spLocks noChangeShapeType="1"/>
              </p:cNvSpPr>
              <p:nvPr/>
            </p:nvSpPr>
            <p:spPr bwMode="auto">
              <a:xfrm flipV="1">
                <a:off x="2835" y="1933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2296"/>
              <a:ext cx="5647" cy="990"/>
              <a:chOff x="0" y="2296"/>
              <a:chExt cx="5647" cy="990"/>
            </a:xfrm>
          </p:grpSpPr>
          <p:sp>
            <p:nvSpPr>
              <p:cNvPr id="200717" name="Text Box 13"/>
              <p:cNvSpPr txBox="1">
                <a:spLocks noChangeArrowheads="1"/>
              </p:cNvSpPr>
              <p:nvPr/>
            </p:nvSpPr>
            <p:spPr bwMode="auto">
              <a:xfrm>
                <a:off x="2064" y="2704"/>
                <a:ext cx="1679" cy="3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>
                    <a:cs typeface="Arial" charset="0"/>
                    <a:hlinkClick r:id="rId4" action="ppaction://hlinksldjump"/>
                  </a:rPr>
                  <a:t>Talleres Municipales</a:t>
                </a:r>
                <a:endParaRPr lang="es-ES">
                  <a:cs typeface="Arial" charset="0"/>
                </a:endParaRPr>
              </a:p>
            </p:txBody>
          </p:sp>
          <p:sp>
            <p:nvSpPr>
              <p:cNvPr id="200718" name="AutoShape 14"/>
              <p:cNvSpPr>
                <a:spLocks noChangeArrowheads="1"/>
              </p:cNvSpPr>
              <p:nvPr/>
            </p:nvSpPr>
            <p:spPr bwMode="auto">
              <a:xfrm>
                <a:off x="2699" y="2296"/>
                <a:ext cx="317" cy="409"/>
              </a:xfrm>
              <a:prstGeom prst="downArrow">
                <a:avLst>
                  <a:gd name="adj1" fmla="val 50000"/>
                  <a:gd name="adj2" fmla="val 32256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20" name="Text Box 16"/>
              <p:cNvSpPr txBox="1">
                <a:spLocks noChangeArrowheads="1"/>
              </p:cNvSpPr>
              <p:nvPr/>
            </p:nvSpPr>
            <p:spPr bwMode="auto">
              <a:xfrm>
                <a:off x="158" y="2478"/>
                <a:ext cx="1678" cy="3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b="1">
                    <a:cs typeface="Arial" charset="0"/>
                  </a:rPr>
                  <a:t>Líderes Comunitarios</a:t>
                </a:r>
              </a:p>
            </p:txBody>
          </p:sp>
          <p:sp>
            <p:nvSpPr>
              <p:cNvPr id="200721" name="Text Box 17"/>
              <p:cNvSpPr txBox="1">
                <a:spLocks noChangeArrowheads="1"/>
              </p:cNvSpPr>
              <p:nvPr/>
            </p:nvSpPr>
            <p:spPr bwMode="auto">
              <a:xfrm>
                <a:off x="0" y="2976"/>
                <a:ext cx="1837" cy="3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b="1">
                    <a:cs typeface="Arial" charset="0"/>
                  </a:rPr>
                  <a:t>Autoridades Municipales</a:t>
                </a:r>
              </a:p>
            </p:txBody>
          </p:sp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3969" y="2614"/>
                <a:ext cx="1678" cy="5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b="1">
                    <a:cs typeface="Arial" charset="0"/>
                  </a:rPr>
                  <a:t>Instituciones y Proyectos en la zona</a:t>
                </a:r>
              </a:p>
            </p:txBody>
          </p:sp>
          <p:sp>
            <p:nvSpPr>
              <p:cNvPr id="200723" name="Line 19"/>
              <p:cNvSpPr>
                <a:spLocks noChangeShapeType="1"/>
              </p:cNvSpPr>
              <p:nvPr/>
            </p:nvSpPr>
            <p:spPr bwMode="auto">
              <a:xfrm flipV="1">
                <a:off x="1837" y="2840"/>
                <a:ext cx="227" cy="27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4" name="Line 20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227" cy="22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5" name="Line 21"/>
              <p:cNvSpPr>
                <a:spLocks noChangeShapeType="1"/>
              </p:cNvSpPr>
              <p:nvPr/>
            </p:nvSpPr>
            <p:spPr bwMode="auto">
              <a:xfrm flipH="1">
                <a:off x="3742" y="2840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0726" name="AutoShap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4494610"/>
            <a:ext cx="647700" cy="648890"/>
          </a:xfrm>
          <a:prstGeom prst="downArrow">
            <a:avLst>
              <a:gd name="adj1" fmla="val 50000"/>
              <a:gd name="adj2" fmla="val 3339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95288" y="1168004"/>
            <a:ext cx="8748712" cy="1193005"/>
            <a:chOff x="249" y="981"/>
            <a:chExt cx="5511" cy="1002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249" y="1207"/>
              <a:ext cx="5511" cy="776"/>
              <a:chOff x="0" y="1298"/>
              <a:chExt cx="5511" cy="776"/>
            </a:xfrm>
          </p:grpSpPr>
          <p:sp>
            <p:nvSpPr>
              <p:cNvPr id="200709" name="Text Box 5"/>
              <p:cNvSpPr txBox="1">
                <a:spLocks noChangeArrowheads="1"/>
              </p:cNvSpPr>
              <p:nvPr/>
            </p:nvSpPr>
            <p:spPr bwMode="auto">
              <a:xfrm>
                <a:off x="0" y="1616"/>
                <a:ext cx="1860" cy="31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cs typeface="Arial" charset="0"/>
                    <a:hlinkClick r:id="rId6" action="ppaction://hlinksldjump"/>
                  </a:rPr>
                  <a:t>Socialización de Proyecto</a:t>
                </a:r>
                <a:endParaRPr lang="es-ES">
                  <a:cs typeface="Arial" charset="0"/>
                </a:endParaRPr>
              </a:p>
            </p:txBody>
          </p:sp>
          <p:sp>
            <p:nvSpPr>
              <p:cNvPr id="200710" name="Text Box 6"/>
              <p:cNvSpPr txBox="1">
                <a:spLocks noChangeArrowheads="1"/>
              </p:cNvSpPr>
              <p:nvPr/>
            </p:nvSpPr>
            <p:spPr bwMode="auto">
              <a:xfrm>
                <a:off x="1860" y="1298"/>
                <a:ext cx="1769" cy="77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dirty="0">
                    <a:solidFill>
                      <a:srgbClr val="C00000"/>
                    </a:solidFill>
                    <a:cs typeface="Arial" charset="0"/>
                  </a:rPr>
                  <a:t>Revisión de Información Secundaria: Migración y RRNN</a:t>
                </a:r>
              </a:p>
            </p:txBody>
          </p:sp>
          <p:sp>
            <p:nvSpPr>
              <p:cNvPr id="200711" name="Text Box 7"/>
              <p:cNvSpPr txBox="1">
                <a:spLocks noChangeArrowheads="1"/>
              </p:cNvSpPr>
              <p:nvPr/>
            </p:nvSpPr>
            <p:spPr bwMode="auto">
              <a:xfrm>
                <a:off x="3742" y="1298"/>
                <a:ext cx="1769" cy="54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dirty="0">
                    <a:solidFill>
                      <a:srgbClr val="C00000"/>
                    </a:solidFill>
                    <a:cs typeface="Arial" charset="0"/>
                  </a:rPr>
                  <a:t>Derivación de Información Cartográfica básica</a:t>
                </a:r>
              </a:p>
            </p:txBody>
          </p:sp>
        </p:grpSp>
        <p:sp>
          <p:nvSpPr>
            <p:cNvPr id="200728" name="Line 24"/>
            <p:cNvSpPr>
              <a:spLocks noChangeShapeType="1"/>
            </p:cNvSpPr>
            <p:nvPr/>
          </p:nvSpPr>
          <p:spPr bwMode="auto">
            <a:xfrm>
              <a:off x="1610" y="981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2835" y="981"/>
              <a:ext cx="0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730" name="Line 26"/>
            <p:cNvSpPr>
              <a:spLocks noChangeShapeType="1"/>
            </p:cNvSpPr>
            <p:nvPr/>
          </p:nvSpPr>
          <p:spPr bwMode="auto">
            <a:xfrm>
              <a:off x="4195" y="981"/>
              <a:ext cx="0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Personalizado 5">
      <a:dk1>
        <a:sysClr val="windowText" lastClr="000000"/>
      </a:dk1>
      <a:lt1>
        <a:sysClr val="window" lastClr="FFFFFF"/>
      </a:lt1>
      <a:dk2>
        <a:srgbClr val="002060"/>
      </a:dk2>
      <a:lt2>
        <a:srgbClr val="FBEEC9"/>
      </a:lt2>
      <a:accent1>
        <a:srgbClr val="006000"/>
      </a:accent1>
      <a:accent2>
        <a:srgbClr val="800000"/>
      </a:accent2>
      <a:accent3>
        <a:srgbClr val="0033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AD1F1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1738</Words>
  <Application>Microsoft Office PowerPoint</Application>
  <PresentationFormat>Presentación en pantalla (16:9)</PresentationFormat>
  <Paragraphs>376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WidescreenPresentation</vt:lpstr>
      <vt:lpstr>“Impacto de la migración y las remesas sobre la gestión de los recursos naturales en cuatro municipios del departamento de Olancho”, Honduras, C.A. </vt:lpstr>
      <vt:lpstr>Donde se realizo el estudio?</vt:lpstr>
      <vt:lpstr>Caracteristicas del territorio estudiado</vt:lpstr>
      <vt:lpstr>Perfil económico-productivo y ambiental</vt:lpstr>
      <vt:lpstr>Territorio de grandes Contrastes</vt:lpstr>
      <vt:lpstr>Diapositiva 6</vt:lpstr>
      <vt:lpstr>Diapositiva 7</vt:lpstr>
      <vt:lpstr>Que abordamos en el estudiamos?</vt:lpstr>
      <vt:lpstr>Diapositiva 9</vt:lpstr>
      <vt:lpstr>Diapositiva 10</vt:lpstr>
      <vt:lpstr>Diapositiva 11</vt:lpstr>
      <vt:lpstr>Que encontramos ?</vt:lpstr>
      <vt:lpstr>Que encontramos ?</vt:lpstr>
      <vt:lpstr>Que encontramos ?</vt:lpstr>
      <vt:lpstr>Cual es la evidencia de que la ganadería y la caficultura incrementan ?</vt:lpstr>
      <vt:lpstr>Cual es la evidencia de que la ganadería y la caficultura incrementan ?</vt:lpstr>
      <vt:lpstr>Porque se invierte en estas actividades ?: Determinantes</vt:lpstr>
      <vt:lpstr>Que encontramos ?</vt:lpstr>
      <vt:lpstr>Que encontramos ?</vt:lpstr>
      <vt:lpstr>Que encontramos ?</vt:lpstr>
      <vt:lpstr>Que encontramos ?</vt:lpstr>
      <vt:lpstr>El futuro….</vt:lpstr>
      <vt:lpstr>Aspectos claves y acciones</vt:lpstr>
      <vt:lpstr>…..Aspectos claves y acciones</vt:lpstr>
      <vt:lpstr>Aspectos claves y acciones</vt:lpstr>
      <vt:lpstr>Muchas Gracias…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2002-02-17T17:37:08Z</dcterms:created>
  <dcterms:modified xsi:type="dcterms:W3CDTF">2011-02-18T23:46:29Z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1131901</vt:lpwstr>
  </property>
  <property fmtid="{D5CDD505-2E9C-101B-9397-08002B2CF9AE}" name="NXPowerLiteVersion" pid="3">
    <vt:lpwstr>D4.1.0</vt:lpwstr>
  </property>
  <property fmtid="{D5CDD505-2E9C-101B-9397-08002B2CF9AE}" name="_LCID" pid="4">
    <vt:i4>3082</vt:i4>
  </property>
  <property fmtid="{D5CDD505-2E9C-101B-9397-08002B2CF9AE}" name="_Version" pid="5">
    <vt:lpwstr>12.0.4518</vt:lpwstr>
  </property>
</Properties>
</file>