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53"/>
  </p:notesMasterIdLst>
  <p:sldIdLst>
    <p:sldId id="424" r:id="rId2"/>
    <p:sldId id="426" r:id="rId3"/>
    <p:sldId id="427" r:id="rId4"/>
    <p:sldId id="456" r:id="rId5"/>
    <p:sldId id="457" r:id="rId6"/>
    <p:sldId id="438" r:id="rId7"/>
    <p:sldId id="439" r:id="rId8"/>
    <p:sldId id="444" r:id="rId9"/>
    <p:sldId id="454" r:id="rId10"/>
    <p:sldId id="449" r:id="rId11"/>
    <p:sldId id="451" r:id="rId12"/>
    <p:sldId id="450" r:id="rId13"/>
    <p:sldId id="445" r:id="rId14"/>
    <p:sldId id="453" r:id="rId15"/>
    <p:sldId id="428" r:id="rId16"/>
    <p:sldId id="429" r:id="rId17"/>
    <p:sldId id="430" r:id="rId18"/>
    <p:sldId id="431" r:id="rId19"/>
    <p:sldId id="432" r:id="rId20"/>
    <p:sldId id="433" r:id="rId21"/>
    <p:sldId id="434" r:id="rId22"/>
    <p:sldId id="376" r:id="rId23"/>
    <p:sldId id="390" r:id="rId24"/>
    <p:sldId id="367" r:id="rId25"/>
    <p:sldId id="381" r:id="rId26"/>
    <p:sldId id="418" r:id="rId27"/>
    <p:sldId id="388" r:id="rId28"/>
    <p:sldId id="383" r:id="rId29"/>
    <p:sldId id="407" r:id="rId30"/>
    <p:sldId id="389" r:id="rId31"/>
    <p:sldId id="339" r:id="rId32"/>
    <p:sldId id="340" r:id="rId33"/>
    <p:sldId id="341" r:id="rId34"/>
    <p:sldId id="342" r:id="rId35"/>
    <p:sldId id="396" r:id="rId36"/>
    <p:sldId id="397" r:id="rId37"/>
    <p:sldId id="366" r:id="rId38"/>
    <p:sldId id="350" r:id="rId39"/>
    <p:sldId id="351" r:id="rId40"/>
    <p:sldId id="455" r:id="rId41"/>
    <p:sldId id="368" r:id="rId42"/>
    <p:sldId id="411" r:id="rId43"/>
    <p:sldId id="412" r:id="rId44"/>
    <p:sldId id="410" r:id="rId45"/>
    <p:sldId id="408" r:id="rId46"/>
    <p:sldId id="409" r:id="rId47"/>
    <p:sldId id="370" r:id="rId48"/>
    <p:sldId id="344" r:id="rId49"/>
    <p:sldId id="416" r:id="rId50"/>
    <p:sldId id="414" r:id="rId51"/>
    <p:sldId id="452" r:id="rId5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99CC"/>
    <a:srgbClr val="CCCCFF"/>
    <a:srgbClr val="0000FF"/>
    <a:srgbClr val="006666"/>
    <a:srgbClr val="006699"/>
    <a:srgbClr val="66FF33"/>
    <a:srgbClr val="CCFF99"/>
    <a:srgbClr val="00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94709" autoAdjust="0"/>
  </p:normalViewPr>
  <p:slideViewPr>
    <p:cSldViewPr>
      <p:cViewPr varScale="1">
        <p:scale>
          <a:sx n="96" d="100"/>
          <a:sy n="96"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80"/>
    </p:cViewPr>
  </p:sorterViewPr>
  <p:notesViewPr>
    <p:cSldViewPr>
      <p:cViewPr varScale="1">
        <p:scale>
          <a:sx n="54" d="100"/>
          <a:sy n="54" d="100"/>
        </p:scale>
        <p:origin x="-1770" y="-7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Martini\Local%20Settings\Temporary%20Internet%20Files\Content.Outlook\NS6M93ER\Graph_Malik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812590993693699E-2"/>
          <c:y val="0.10051341076094744"/>
          <c:w val="0.90063188047440135"/>
          <c:h val="0.62417155134080815"/>
        </c:manualLayout>
      </c:layout>
      <c:barChart>
        <c:barDir val="col"/>
        <c:grouping val="clustered"/>
        <c:ser>
          <c:idx val="0"/>
          <c:order val="0"/>
          <c:tx>
            <c:strRef>
              <c:f>Sheet1!$B$29</c:f>
              <c:strCache>
                <c:ptCount val="1"/>
                <c:pt idx="0">
                  <c:v>Migrants HHs</c:v>
                </c:pt>
              </c:strCache>
            </c:strRef>
          </c:tx>
          <c:spPr>
            <a:solidFill>
              <a:srgbClr val="FFFF00">
                <a:alpha val="57000"/>
              </a:srgbClr>
            </a:solidFill>
            <a:ln>
              <a:solidFill>
                <a:srgbClr val="0F6FC6"/>
              </a:solidFill>
            </a:ln>
          </c:spPr>
          <c:dLbls>
            <c:showVal val="1"/>
          </c:dLbls>
          <c:cat>
            <c:strRef>
              <c:f>Sheet1!$A$34:$A$40</c:f>
              <c:strCache>
                <c:ptCount val="7"/>
                <c:pt idx="0">
                  <c:v>Land and trees</c:v>
                </c:pt>
                <c:pt idx="1">
                  <c:v>land recalamation</c:v>
                </c:pt>
                <c:pt idx="2">
                  <c:v>Chemicals</c:v>
                </c:pt>
                <c:pt idx="3">
                  <c:v>Equipments</c:v>
                </c:pt>
                <c:pt idx="4">
                  <c:v>Liv. and feed</c:v>
                </c:pt>
                <c:pt idx="5">
                  <c:v>Construction</c:v>
                </c:pt>
                <c:pt idx="6">
                  <c:v>HH exp. /educ.</c:v>
                </c:pt>
              </c:strCache>
            </c:strRef>
          </c:cat>
          <c:val>
            <c:numRef>
              <c:f>Sheet1!$B$34:$B$40</c:f>
              <c:numCache>
                <c:formatCode>General</c:formatCode>
                <c:ptCount val="7"/>
                <c:pt idx="0">
                  <c:v>1.6</c:v>
                </c:pt>
                <c:pt idx="1">
                  <c:v>10.4</c:v>
                </c:pt>
                <c:pt idx="2">
                  <c:v>18.2</c:v>
                </c:pt>
                <c:pt idx="3">
                  <c:v>6.3</c:v>
                </c:pt>
                <c:pt idx="4">
                  <c:v>15.6</c:v>
                </c:pt>
                <c:pt idx="5">
                  <c:v>6.3</c:v>
                </c:pt>
                <c:pt idx="6">
                  <c:v>22.4</c:v>
                </c:pt>
              </c:numCache>
            </c:numRef>
          </c:val>
        </c:ser>
        <c:ser>
          <c:idx val="1"/>
          <c:order val="1"/>
          <c:tx>
            <c:strRef>
              <c:f>Sheet1!$C$29</c:f>
              <c:strCache>
                <c:ptCount val="1"/>
                <c:pt idx="0">
                  <c:v>Non-migrants HHs</c:v>
                </c:pt>
              </c:strCache>
            </c:strRef>
          </c:tx>
          <c:spPr>
            <a:solidFill>
              <a:srgbClr val="0000FF"/>
            </a:solidFill>
            <a:ln w="9525">
              <a:solidFill>
                <a:schemeClr val="accent1"/>
              </a:solidFill>
              <a:prstDash val="solid"/>
            </a:ln>
          </c:spPr>
          <c:dLbls>
            <c:showVal val="1"/>
          </c:dLbls>
          <c:cat>
            <c:strRef>
              <c:f>Sheet1!$A$34:$A$40</c:f>
              <c:strCache>
                <c:ptCount val="7"/>
                <c:pt idx="0">
                  <c:v>Land and trees</c:v>
                </c:pt>
                <c:pt idx="1">
                  <c:v>land recalamation</c:v>
                </c:pt>
                <c:pt idx="2">
                  <c:v>Chemicals</c:v>
                </c:pt>
                <c:pt idx="3">
                  <c:v>Equipments</c:v>
                </c:pt>
                <c:pt idx="4">
                  <c:v>Liv. and feed</c:v>
                </c:pt>
                <c:pt idx="5">
                  <c:v>Construction</c:v>
                </c:pt>
                <c:pt idx="6">
                  <c:v>HH exp. /educ.</c:v>
                </c:pt>
              </c:strCache>
            </c:strRef>
          </c:cat>
          <c:val>
            <c:numRef>
              <c:f>Sheet1!$C$34:$C$40</c:f>
              <c:numCache>
                <c:formatCode>General</c:formatCode>
                <c:ptCount val="7"/>
                <c:pt idx="0">
                  <c:v>0.5</c:v>
                </c:pt>
                <c:pt idx="1">
                  <c:v>2.6</c:v>
                </c:pt>
                <c:pt idx="2">
                  <c:v>19.7</c:v>
                </c:pt>
                <c:pt idx="3">
                  <c:v>1.7000000000000015</c:v>
                </c:pt>
                <c:pt idx="4">
                  <c:v>6.7</c:v>
                </c:pt>
                <c:pt idx="5">
                  <c:v>3.6</c:v>
                </c:pt>
                <c:pt idx="6">
                  <c:v>16.8</c:v>
                </c:pt>
              </c:numCache>
            </c:numRef>
          </c:val>
        </c:ser>
        <c:axId val="55163520"/>
        <c:axId val="89042944"/>
      </c:barChart>
      <c:catAx>
        <c:axId val="55163520"/>
        <c:scaling>
          <c:orientation val="minMax"/>
        </c:scaling>
        <c:axPos val="b"/>
        <c:tickLblPos val="nextTo"/>
        <c:txPr>
          <a:bodyPr rot="-1380000" vert="horz"/>
          <a:lstStyle/>
          <a:p>
            <a:pPr>
              <a:defRPr sz="1200"/>
            </a:pPr>
            <a:endParaRPr lang="en-US"/>
          </a:p>
        </c:txPr>
        <c:crossAx val="89042944"/>
        <c:crosses val="autoZero"/>
        <c:auto val="1"/>
        <c:lblAlgn val="ctr"/>
        <c:lblOffset val="100"/>
      </c:catAx>
      <c:valAx>
        <c:axId val="89042944"/>
        <c:scaling>
          <c:orientation val="minMax"/>
        </c:scaling>
        <c:axPos val="l"/>
        <c:majorGridlines/>
        <c:title>
          <c:tx>
            <c:rich>
              <a:bodyPr rot="-5400000" vert="horz"/>
              <a:lstStyle/>
              <a:p>
                <a:pPr>
                  <a:defRPr sz="1200" b="1"/>
                </a:pPr>
                <a:r>
                  <a:rPr lang="en-US" sz="1200" b="1"/>
                  <a:t>%</a:t>
                </a:r>
              </a:p>
            </c:rich>
          </c:tx>
        </c:title>
        <c:numFmt formatCode="General" sourceLinked="1"/>
        <c:tickLblPos val="nextTo"/>
        <c:txPr>
          <a:bodyPr/>
          <a:lstStyle/>
          <a:p>
            <a:pPr>
              <a:defRPr sz="1200"/>
            </a:pPr>
            <a:endParaRPr lang="en-US"/>
          </a:p>
        </c:txPr>
        <c:crossAx val="55163520"/>
        <c:crosses val="autoZero"/>
        <c:crossBetween val="between"/>
      </c:valAx>
    </c:plotArea>
    <c:legend>
      <c:legendPos val="b"/>
      <c:layout>
        <c:manualLayout>
          <c:xMode val="edge"/>
          <c:yMode val="edge"/>
          <c:x val="0.33938203670487294"/>
          <c:y val="0.92076670532662197"/>
          <c:w val="0.37271584295206406"/>
          <c:h val="6.1296079164794293E-2"/>
        </c:manualLayout>
      </c:layout>
      <c:spPr>
        <a:ln>
          <a:solidFill>
            <a:schemeClr val="tx1"/>
          </a:solidFill>
        </a:ln>
      </c:spPr>
      <c:txPr>
        <a:bodyPr/>
        <a:lstStyle/>
        <a:p>
          <a:pPr>
            <a:defRPr sz="1200" b="1"/>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363" cy="511999"/>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defRPr sz="13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4021294" y="0"/>
            <a:ext cx="3076363" cy="511999"/>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r">
              <a:defRPr sz="1300">
                <a:latin typeface="Arial" charset="0"/>
                <a:cs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990600" y="766763"/>
            <a:ext cx="5118100" cy="38401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930" y="4861308"/>
            <a:ext cx="5679440" cy="460620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720831"/>
            <a:ext cx="3076363" cy="511998"/>
          </a:xfrm>
          <a:prstGeom prst="rect">
            <a:avLst/>
          </a:prstGeom>
          <a:noFill/>
          <a:ln w="9525">
            <a:noFill/>
            <a:miter lim="800000"/>
            <a:headEnd/>
            <a:tailEnd/>
          </a:ln>
          <a:effectLst/>
        </p:spPr>
        <p:txBody>
          <a:bodyPr vert="horz" wrap="square" lIns="99276" tIns="49638" rIns="99276" bIns="49638" numCol="1" anchor="b" anchorCtr="0" compatLnSpc="1">
            <a:prstTxWarp prst="textNoShape">
              <a:avLst/>
            </a:prstTxWarp>
          </a:bodyPr>
          <a:lstStyle>
            <a:lvl1pPr>
              <a:defRPr sz="13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21294" y="9720831"/>
            <a:ext cx="3076363" cy="511998"/>
          </a:xfrm>
          <a:prstGeom prst="rect">
            <a:avLst/>
          </a:prstGeom>
          <a:noFill/>
          <a:ln w="9525">
            <a:noFill/>
            <a:miter lim="800000"/>
            <a:headEnd/>
            <a:tailEnd/>
          </a:ln>
          <a:effectLst/>
        </p:spPr>
        <p:txBody>
          <a:bodyPr vert="horz" wrap="square" lIns="99276" tIns="49638" rIns="99276" bIns="49638" numCol="1" anchor="b" anchorCtr="0" compatLnSpc="1">
            <a:prstTxWarp prst="textNoShape">
              <a:avLst/>
            </a:prstTxWarp>
          </a:bodyPr>
          <a:lstStyle>
            <a:lvl1pPr algn="r">
              <a:defRPr sz="1300">
                <a:latin typeface="Arial" charset="0"/>
                <a:cs typeface="Arial" charset="0"/>
              </a:defRPr>
            </a:lvl1pPr>
          </a:lstStyle>
          <a:p>
            <a:pPr>
              <a:defRPr/>
            </a:pPr>
            <a:fld id="{8529406E-5879-48D9-85D9-D4829C3BDE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4021294" y="9720831"/>
            <a:ext cx="3076363" cy="511998"/>
          </a:xfrm>
          <a:prstGeom prst="rect">
            <a:avLst/>
          </a:prstGeom>
          <a:noFill/>
          <a:ln w="9525">
            <a:noFill/>
            <a:miter lim="800000"/>
            <a:headEnd/>
            <a:tailEnd/>
          </a:ln>
        </p:spPr>
        <p:txBody>
          <a:bodyPr lIns="99276" tIns="49638" rIns="99276" bIns="49638" anchor="b"/>
          <a:lstStyle/>
          <a:p>
            <a:pPr algn="r"/>
            <a:fld id="{9A4A9BE7-8500-45D0-8F80-1792F2ECBA44}" type="slidenum">
              <a:rPr lang="en-US" sz="1300"/>
              <a:pPr algn="r"/>
              <a:t>17</a:t>
            </a:fld>
            <a:endParaRPr lang="en-US" sz="13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248191" indent="-248191">
              <a:spcBef>
                <a:spcPct val="60000"/>
              </a:spcBef>
              <a:buFontTx/>
              <a:buAutoNum type="arabicPeriod"/>
            </a:pPr>
            <a:r>
              <a:rPr lang="en-GB" dirty="0" smtClean="0">
                <a:latin typeface="Arial" pitchFamily="34" charset="0"/>
                <a:cs typeface="Arial" pitchFamily="34" charset="0"/>
              </a:rPr>
              <a:t>Although important gender dimensions of migration outcomes exist, as described above, migration is best understood if examined within the whole household livelihood strategy and as part of rural poverty analysis</a:t>
            </a:r>
            <a:r>
              <a:rPr lang="en-US" dirty="0" smtClean="0">
                <a:latin typeface="Arial" pitchFamily="34" charset="0"/>
                <a:cs typeface="Arial" pitchFamily="34" charset="0"/>
              </a:rPr>
              <a:t> </a:t>
            </a:r>
          </a:p>
          <a:p>
            <a:pPr marL="248191" indent="-248191">
              <a:spcBef>
                <a:spcPct val="60000"/>
              </a:spcBef>
              <a:buFontTx/>
              <a:buAutoNum type="arabicPeriod"/>
            </a:pPr>
            <a:endParaRPr lang="en-US" dirty="0" smtClean="0">
              <a:latin typeface="Arial" pitchFamily="34" charset="0"/>
              <a:cs typeface="Arial" pitchFamily="34" charset="0"/>
            </a:endParaRPr>
          </a:p>
          <a:p>
            <a:pPr marL="248191" indent="-248191">
              <a:spcBef>
                <a:spcPct val="60000"/>
              </a:spcBef>
              <a:buFontTx/>
              <a:buAutoNum type="arabicPeriod"/>
            </a:pPr>
            <a:r>
              <a:rPr lang="en-GB" dirty="0" smtClean="0">
                <a:latin typeface="Arial" pitchFamily="34" charset="0"/>
                <a:cs typeface="Arial" pitchFamily="34" charset="0"/>
              </a:rPr>
              <a:t>Migration provides remittance income that could impact positively on families of migrants and their communities through the flow of cash and knowledge from cities and abroad, playing significant role in rural economies</a:t>
            </a:r>
            <a:r>
              <a:rPr lang="en-US" dirty="0" smtClean="0">
                <a:latin typeface="Arial" pitchFamily="34" charset="0"/>
                <a:cs typeface="Arial" pitchFamily="34" charset="0"/>
              </a:rPr>
              <a:t> </a:t>
            </a:r>
          </a:p>
          <a:p>
            <a:pPr marL="248191" indent="-248191">
              <a:spcBef>
                <a:spcPct val="60000"/>
              </a:spcBef>
              <a:buFontTx/>
              <a:buAutoNum type="arabicPeriod"/>
            </a:pPr>
            <a:endParaRPr lang="en-US" dirty="0" smtClean="0">
              <a:latin typeface="Arial" pitchFamily="34" charset="0"/>
              <a:cs typeface="Arial" pitchFamily="34" charset="0"/>
            </a:endParaRPr>
          </a:p>
          <a:p>
            <a:pPr marL="248191" indent="-248191">
              <a:spcBef>
                <a:spcPct val="60000"/>
              </a:spcBef>
              <a:buFontTx/>
              <a:buAutoNum type="arabicPeriod"/>
            </a:pPr>
            <a:r>
              <a:rPr lang="en-GB" dirty="0" smtClean="0">
                <a:latin typeface="Arial" pitchFamily="34" charset="0"/>
                <a:cs typeface="Arial" pitchFamily="34" charset="0"/>
              </a:rPr>
              <a:t>However, they may provide only little improvement due to the weak local investment climate in the communities of origin. It is critical to understand the proportion of remittances transferred to rural areas and the decision-making process over the use and expenditures of these financial flows. </a:t>
            </a:r>
          </a:p>
          <a:p>
            <a:pPr marL="248191" indent="-248191">
              <a:spcBef>
                <a:spcPct val="60000"/>
              </a:spcBef>
              <a:buFontTx/>
              <a:buAutoNum type="arabicPeriod"/>
            </a:pPr>
            <a:endParaRPr lang="en-GB" dirty="0" smtClean="0">
              <a:latin typeface="Arial" pitchFamily="34" charset="0"/>
              <a:cs typeface="Arial" pitchFamily="34" charset="0"/>
            </a:endParaRPr>
          </a:p>
          <a:p>
            <a:pPr marL="248191" indent="-248191">
              <a:spcBef>
                <a:spcPct val="60000"/>
              </a:spcBef>
              <a:buFontTx/>
              <a:buAutoNum type="arabicPeriod"/>
            </a:pPr>
            <a:r>
              <a:rPr lang="en-GB" dirty="0" smtClean="0">
                <a:latin typeface="Arial" pitchFamily="34" charset="0"/>
                <a:cs typeface="Arial" pitchFamily="34" charset="0"/>
              </a:rPr>
              <a:t>Furthermore, social networks formed in relation to remittances can help explain the formation of social and human capital which helps to generate and transfer these financial flows</a:t>
            </a:r>
            <a:r>
              <a:rPr lang="en-US" dirty="0" smtClean="0">
                <a:latin typeface="Arial" pitchFamily="34" charset="0"/>
                <a:cs typeface="Arial" pitchFamily="34" charset="0"/>
              </a:rPr>
              <a:t> </a:t>
            </a:r>
          </a:p>
          <a:p>
            <a:pPr marL="248191" indent="-248191">
              <a:spcBef>
                <a:spcPct val="60000"/>
              </a:spcBef>
              <a:buFontTx/>
              <a:buAutoNum type="arabicPeriod"/>
            </a:pPr>
            <a:endParaRPr 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Arial" pitchFamily="34" charset="0"/>
                <a:cs typeface="Arial" pitchFamily="34" charset="0"/>
              </a:rPr>
              <a:t>factors</a:t>
            </a:r>
          </a:p>
        </p:txBody>
      </p:sp>
      <p:sp>
        <p:nvSpPr>
          <p:cNvPr id="73732" name="Slide Number Placeholder 3"/>
          <p:cNvSpPr txBox="1">
            <a:spLocks noGrp="1"/>
          </p:cNvSpPr>
          <p:nvPr/>
        </p:nvSpPr>
        <p:spPr bwMode="auto">
          <a:xfrm>
            <a:off x="4021294" y="9720831"/>
            <a:ext cx="3076363" cy="511998"/>
          </a:xfrm>
          <a:prstGeom prst="rect">
            <a:avLst/>
          </a:prstGeom>
          <a:noFill/>
          <a:ln w="9525">
            <a:noFill/>
            <a:miter lim="800000"/>
            <a:headEnd/>
            <a:tailEnd/>
          </a:ln>
        </p:spPr>
        <p:txBody>
          <a:bodyPr lIns="99276" tIns="49638" rIns="99276" bIns="49638" anchor="b"/>
          <a:lstStyle/>
          <a:p>
            <a:pPr algn="r"/>
            <a:fld id="{D83B339F-0DE1-4E2B-AB09-8D2B02A7EBAE}" type="slidenum">
              <a:rPr lang="en-US" sz="1300"/>
              <a:pPr algn="r"/>
              <a:t>19</a:t>
            </a:fld>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defRPr/>
            </a:pPr>
            <a:r>
              <a:rPr lang="en-US" dirty="0" smtClean="0"/>
              <a:t>There are 349 migrants from the 608 households. Ninety eight percent (97.7%) of the migrants are from rainfed areas and only 2.3% from irrigated areas. Women migrants are all from rainfed areas (n = 49, </a:t>
            </a:r>
            <a:r>
              <a:rPr lang="en-US" dirty="0" err="1" smtClean="0"/>
              <a:t>e.i</a:t>
            </a:r>
            <a:r>
              <a:rPr lang="en-US" dirty="0" smtClean="0"/>
              <a:t> 14% of the total migrants), as well as men with only 8 of them from irrigated areas</a:t>
            </a:r>
          </a:p>
          <a:p>
            <a:pPr>
              <a:buFont typeface="Arial" pitchFamily="34" charset="0"/>
              <a:buChar char="•"/>
              <a:defRPr/>
            </a:pPr>
            <a:r>
              <a:rPr lang="en-US" dirty="0" smtClean="0"/>
              <a:t>The higher the per capita owned land, the higher the likelihood of migrant in sending remittances to the household (Sig. at 10%). In accordance with the theoretical background (De La </a:t>
            </a:r>
            <a:r>
              <a:rPr lang="en-US" dirty="0" err="1" smtClean="0"/>
              <a:t>Brière</a:t>
            </a:r>
            <a:r>
              <a:rPr lang="en-US" dirty="0" smtClean="0"/>
              <a:t> et al (2002), </a:t>
            </a:r>
            <a:r>
              <a:rPr lang="en-US" dirty="0" err="1" smtClean="0"/>
              <a:t>Hoddinott</a:t>
            </a:r>
            <a:r>
              <a:rPr lang="en-US" dirty="0" smtClean="0"/>
              <a:t> (1994) and Lucas and Stark (1985), the result indicates that those migrants are likely to invest more in expanding/ increasing and improving the available assets.</a:t>
            </a:r>
          </a:p>
          <a:p>
            <a:pPr>
              <a:buFont typeface="Arial" pitchFamily="34" charset="0"/>
              <a:buChar char="•"/>
              <a:defRPr/>
            </a:pPr>
            <a:r>
              <a:rPr lang="en-US" dirty="0" smtClean="0"/>
              <a:t>There is a likelihood of migrant to invest in livestock (Sig. at 1%) as a source of livelihood especially in rainfed areas where the potential of production is high. As we cover two rainfed areas by our research, the likelihood of investing more in livestock is higher in </a:t>
            </a:r>
            <a:r>
              <a:rPr lang="en-US" dirty="0" err="1" smtClean="0"/>
              <a:t>Jabal</a:t>
            </a:r>
            <a:r>
              <a:rPr lang="en-US" dirty="0" smtClean="0"/>
              <a:t> El-</a:t>
            </a:r>
            <a:r>
              <a:rPr lang="en-US" dirty="0" err="1" smtClean="0"/>
              <a:t>Hoss</a:t>
            </a:r>
            <a:r>
              <a:rPr lang="en-US" dirty="0" smtClean="0"/>
              <a:t> (</a:t>
            </a:r>
            <a:r>
              <a:rPr lang="en-US" dirty="0" err="1" smtClean="0"/>
              <a:t>Sfireh</a:t>
            </a:r>
            <a:r>
              <a:rPr lang="en-US" dirty="0" smtClean="0"/>
              <a:t>) because of its proximity to zone 4 (need to explain zones), as compared to </a:t>
            </a:r>
            <a:r>
              <a:rPr lang="en-US" dirty="0" err="1" smtClean="0"/>
              <a:t>Jabal</a:t>
            </a:r>
            <a:r>
              <a:rPr lang="en-US" dirty="0" smtClean="0"/>
              <a:t> El-</a:t>
            </a:r>
            <a:r>
              <a:rPr lang="en-US" dirty="0" err="1" smtClean="0"/>
              <a:t>Hoss</a:t>
            </a:r>
            <a:r>
              <a:rPr lang="en-US" dirty="0" smtClean="0"/>
              <a:t> </a:t>
            </a:r>
            <a:r>
              <a:rPr lang="en-US" dirty="0" err="1" smtClean="0"/>
              <a:t>Samaan</a:t>
            </a:r>
            <a:r>
              <a:rPr lang="en-US" dirty="0" smtClean="0"/>
              <a:t> closer to the wetter zones need to justify why we have 2 rainfed .</a:t>
            </a:r>
          </a:p>
          <a:p>
            <a:pPr>
              <a:buFont typeface="Arial" pitchFamily="34" charset="0"/>
              <a:buChar char="•"/>
              <a:defRPr/>
            </a:pPr>
            <a:r>
              <a:rPr lang="en-US" dirty="0" smtClean="0">
                <a:solidFill>
                  <a:srgbClr val="FF0000"/>
                </a:solidFill>
              </a:rPr>
              <a:t>Also, the amount of remittances received rises when the head is female. This could be attributed to the role insurer that migrants play towards their families especially that most female-headed households belong to the poorest group in our sample.</a:t>
            </a:r>
          </a:p>
          <a:p>
            <a:pPr>
              <a:buFont typeface="Arial" pitchFamily="34" charset="0"/>
              <a:buChar char="•"/>
              <a:defRPr/>
            </a:pPr>
            <a:r>
              <a:rPr lang="en-US" dirty="0" smtClean="0"/>
              <a:t>Migrants from zone 3 tend to send more remittances probably because of low agriculture returns in these areas (due to poor natural resources) and the impulsive need for additional income sources.</a:t>
            </a:r>
          </a:p>
          <a:p>
            <a:pPr>
              <a:buFont typeface="Arial" pitchFamily="34" charset="0"/>
              <a:buChar char="•"/>
              <a:defRPr/>
            </a:pPr>
            <a:r>
              <a:rPr lang="en-US" dirty="0" smtClean="0"/>
              <a:t>Results indicate that the lower the education level, the higher the remittances amounts sent. This can be interpreted by the fact that most migrants’ destination is neighboring countries, where they perform mainly unskilled activities. Women migrant to neighboring countries use their skills in agricultural manual tasks, which do not require any formal education. The highest level of education among migrants in our sample survey was the 9</a:t>
            </a:r>
            <a:r>
              <a:rPr lang="en-US" baseline="30000" dirty="0" smtClean="0"/>
              <a:t>th</a:t>
            </a:r>
            <a:r>
              <a:rPr lang="en-US" dirty="0" smtClean="0"/>
              <a:t> grade (intermediate level). The more educated people are likely to migrate internally and work in Syrian cities, or as non-migrants working in non-agricultural activities, count among those commuting daily from their village to their work location. This shows the importance of non-agricultural work of rural people even if they are not counted among the migrants</a:t>
            </a:r>
            <a:endParaRPr lang="en-US" dirty="0"/>
          </a:p>
        </p:txBody>
      </p:sp>
      <p:sp>
        <p:nvSpPr>
          <p:cNvPr id="75780" name="Slide Number Placeholder 3"/>
          <p:cNvSpPr>
            <a:spLocks noGrp="1"/>
          </p:cNvSpPr>
          <p:nvPr>
            <p:ph type="sldNum" sz="quarter" idx="5"/>
          </p:nvPr>
        </p:nvSpPr>
        <p:spPr>
          <a:noFill/>
        </p:spPr>
        <p:txBody>
          <a:bodyPr/>
          <a:lstStyle/>
          <a:p>
            <a:fld id="{BCD81DD5-E68E-4772-8DD6-9CA99C7A5BF0}"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Arial" pitchFamily="34" charset="0"/>
                <a:cs typeface="Arial" pitchFamily="34" charset="0"/>
              </a:rPr>
              <a:t>Pt 3. The higher the proportion of households benefiting from land reclamation, the better management of their resources. Land reclamation although costly on the short term, has proved to yield high returns on the longer terms. This has been the case of other de-stoned areas in Syria, namely in Suweida south of Syria, where fruit trees planted on the reclaimed lands are now yielding production contributing to Syrian agricultural products exports in addition to the improvement of the local households’ livelihoods.</a:t>
            </a:r>
            <a:r>
              <a:rPr lang="en-US" b="1" smtClean="0">
                <a:latin typeface="Arial" pitchFamily="34" charset="0"/>
                <a:cs typeface="Arial" pitchFamily="34" charset="0"/>
              </a:rPr>
              <a:t> </a:t>
            </a:r>
            <a:endParaRPr lang="en-US" smtClean="0">
              <a:latin typeface="Arial" pitchFamily="34" charset="0"/>
              <a:cs typeface="Arial" pitchFamily="34" charset="0"/>
            </a:endParaRPr>
          </a:p>
        </p:txBody>
      </p:sp>
      <p:sp>
        <p:nvSpPr>
          <p:cNvPr id="76804" name="Slide Number Placeholder 3"/>
          <p:cNvSpPr>
            <a:spLocks noGrp="1"/>
          </p:cNvSpPr>
          <p:nvPr>
            <p:ph type="sldNum" sz="quarter" idx="5"/>
          </p:nvPr>
        </p:nvSpPr>
        <p:spPr>
          <a:noFill/>
        </p:spPr>
        <p:txBody>
          <a:bodyPr/>
          <a:lstStyle/>
          <a:p>
            <a:fld id="{D3F9885C-4087-4CCF-9018-EE4AE6DC6F53}"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dirty="0" smtClean="0">
                <a:latin typeface="Arial" pitchFamily="34" charset="0"/>
                <a:cs typeface="Arial" pitchFamily="34" charset="0"/>
              </a:rPr>
              <a:t>Migration and remittances have played a major role in land reclamation. It is likely that that the tree area previously planted through the State’s initiative on the de-stoned lands, has encouraged farmers to do more land reclamation and probably plant more trees, although the long term return from trees constitute a serious concern for farmers in rainfed areas, and the high costs related to irrigating trees with purchased water (60.3% of farmers), and the low institutional support during the no-return period. Des-toning is both done through development projects and the private sector particularly due to the constraints related to the customary property rights prevailing in the area, and the lack of property titles which are required by development projects to benefit from land reclamation loan, and from other formal credits. Migration has contributed to the expansion of rainfed areas through remittances used for this purpose.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Pt 2. This can be explained through the remittances that migrants bring with them when they return or send to their families while away </a:t>
            </a:r>
          </a:p>
        </p:txBody>
      </p:sp>
      <p:sp>
        <p:nvSpPr>
          <p:cNvPr id="77828" name="Slide Number Placeholder 3"/>
          <p:cNvSpPr>
            <a:spLocks noGrp="1"/>
          </p:cNvSpPr>
          <p:nvPr>
            <p:ph type="sldNum" sz="quarter" idx="5"/>
          </p:nvPr>
        </p:nvSpPr>
        <p:spPr>
          <a:noFill/>
        </p:spPr>
        <p:txBody>
          <a:bodyPr/>
          <a:lstStyle/>
          <a:p>
            <a:fld id="{D9CF03C2-5BD3-4B19-AD2A-785FF40F425B}"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89CA635-0F89-4E47-B7B7-EDE4F91BEC8B}" type="datetime1">
              <a:rPr lang="en-US"/>
              <a:pPr>
                <a:defRPr/>
              </a:pPr>
              <a:t>2/17/2011</a:t>
            </a:fld>
            <a:endParaRPr lang="en-US"/>
          </a:p>
        </p:txBody>
      </p:sp>
      <p:sp>
        <p:nvSpPr>
          <p:cNvPr id="5" name="Footer Placeholder 4"/>
          <p:cNvSpPr>
            <a:spLocks noGrp="1"/>
          </p:cNvSpPr>
          <p:nvPr>
            <p:ph type="ftr" sz="quarter" idx="11"/>
          </p:nvPr>
        </p:nvSpPr>
        <p:spPr>
          <a:xfrm>
            <a:off x="2357438" y="6356350"/>
            <a:ext cx="4214812" cy="365125"/>
          </a:xfrm>
        </p:spPr>
        <p:txBody>
          <a:bodyPr/>
          <a:lstStyle>
            <a:lvl1pPr>
              <a:defRPr>
                <a:latin typeface="+mj-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73E364-EB2C-4221-BE94-9BF914FB628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4ED7E9E-6EED-4BCE-A561-8FBE4292D4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9B5FC18-5F6E-4BB1-BC1F-EA1987C540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Freeform 7"/>
          <p:cNvSpPr>
            <a:spLocks noChangeAspect="1" noEditPoints="1"/>
          </p:cNvSpPr>
          <p:nvPr userDrawn="1"/>
        </p:nvSpPr>
        <p:spPr bwMode="auto">
          <a:xfrm>
            <a:off x="431800" y="5534025"/>
            <a:ext cx="487363" cy="633413"/>
          </a:xfrm>
          <a:custGeom>
            <a:avLst/>
            <a:gdLst/>
            <a:ahLst/>
            <a:cxnLst>
              <a:cxn ang="0">
                <a:pos x="2614" y="3987"/>
              </a:cxn>
              <a:cxn ang="0">
                <a:pos x="2025" y="4132"/>
              </a:cxn>
              <a:cxn ang="0">
                <a:pos x="2235" y="4251"/>
              </a:cxn>
              <a:cxn ang="0">
                <a:pos x="2059" y="2780"/>
              </a:cxn>
              <a:cxn ang="0">
                <a:pos x="2559" y="2375"/>
              </a:cxn>
              <a:cxn ang="0">
                <a:pos x="2109" y="2499"/>
              </a:cxn>
              <a:cxn ang="0">
                <a:pos x="1643" y="2451"/>
              </a:cxn>
              <a:cxn ang="0">
                <a:pos x="1685" y="2807"/>
              </a:cxn>
              <a:cxn ang="0">
                <a:pos x="1493" y="3785"/>
              </a:cxn>
              <a:cxn ang="0">
                <a:pos x="1199" y="3301"/>
              </a:cxn>
              <a:cxn ang="0">
                <a:pos x="1171" y="2881"/>
              </a:cxn>
              <a:cxn ang="0">
                <a:pos x="1175" y="2643"/>
              </a:cxn>
              <a:cxn ang="0">
                <a:pos x="1025" y="2323"/>
              </a:cxn>
              <a:cxn ang="0">
                <a:pos x="1386" y="2165"/>
              </a:cxn>
              <a:cxn ang="0">
                <a:pos x="2037" y="2264"/>
              </a:cxn>
              <a:cxn ang="0">
                <a:pos x="2562" y="1934"/>
              </a:cxn>
              <a:cxn ang="0">
                <a:pos x="2145" y="1997"/>
              </a:cxn>
              <a:cxn ang="0">
                <a:pos x="1693" y="1983"/>
              </a:cxn>
              <a:cxn ang="0">
                <a:pos x="1199" y="1902"/>
              </a:cxn>
              <a:cxn ang="0">
                <a:pos x="2014" y="1822"/>
              </a:cxn>
              <a:cxn ang="0">
                <a:pos x="2512" y="1632"/>
              </a:cxn>
              <a:cxn ang="0">
                <a:pos x="2892" y="1625"/>
              </a:cxn>
              <a:cxn ang="0">
                <a:pos x="2941" y="1385"/>
              </a:cxn>
              <a:cxn ang="0">
                <a:pos x="3285" y="1308"/>
              </a:cxn>
              <a:cxn ang="0">
                <a:pos x="3306" y="1133"/>
              </a:cxn>
              <a:cxn ang="0">
                <a:pos x="3294" y="1253"/>
              </a:cxn>
              <a:cxn ang="0">
                <a:pos x="2903" y="1232"/>
              </a:cxn>
              <a:cxn ang="0">
                <a:pos x="2748" y="971"/>
              </a:cxn>
              <a:cxn ang="0">
                <a:pos x="2520" y="1235"/>
              </a:cxn>
              <a:cxn ang="0">
                <a:pos x="2161" y="1573"/>
              </a:cxn>
              <a:cxn ang="0">
                <a:pos x="1617" y="126"/>
              </a:cxn>
              <a:cxn ang="0">
                <a:pos x="1102" y="1662"/>
              </a:cxn>
              <a:cxn ang="0">
                <a:pos x="725" y="1609"/>
              </a:cxn>
              <a:cxn ang="0">
                <a:pos x="523" y="2347"/>
              </a:cxn>
              <a:cxn ang="0">
                <a:pos x="238" y="2593"/>
              </a:cxn>
              <a:cxn ang="0">
                <a:pos x="398" y="3093"/>
              </a:cxn>
              <a:cxn ang="0">
                <a:pos x="476" y="3467"/>
              </a:cxn>
              <a:cxn ang="0">
                <a:pos x="486" y="3839"/>
              </a:cxn>
              <a:cxn ang="0">
                <a:pos x="1031" y="3931"/>
              </a:cxn>
              <a:cxn ang="0">
                <a:pos x="2081" y="4305"/>
              </a:cxn>
              <a:cxn ang="0">
                <a:pos x="2270" y="3340"/>
              </a:cxn>
              <a:cxn ang="0">
                <a:pos x="1835" y="3287"/>
              </a:cxn>
              <a:cxn ang="0">
                <a:pos x="1734" y="3761"/>
              </a:cxn>
              <a:cxn ang="0">
                <a:pos x="2226" y="3726"/>
              </a:cxn>
              <a:cxn ang="0">
                <a:pos x="2101" y="1459"/>
              </a:cxn>
              <a:cxn ang="0">
                <a:pos x="1966" y="934"/>
              </a:cxn>
              <a:cxn ang="0">
                <a:pos x="1000" y="2080"/>
              </a:cxn>
              <a:cxn ang="0">
                <a:pos x="2096" y="4252"/>
              </a:cxn>
              <a:cxn ang="0">
                <a:pos x="689" y="2870"/>
              </a:cxn>
              <a:cxn ang="0">
                <a:pos x="1454" y="1912"/>
              </a:cxn>
              <a:cxn ang="0">
                <a:pos x="2968" y="1426"/>
              </a:cxn>
              <a:cxn ang="0">
                <a:pos x="2868" y="1562"/>
              </a:cxn>
              <a:cxn ang="0">
                <a:pos x="2851" y="884"/>
              </a:cxn>
              <a:cxn ang="0">
                <a:pos x="446" y="3926"/>
              </a:cxn>
              <a:cxn ang="0">
                <a:pos x="979" y="1449"/>
              </a:cxn>
              <a:cxn ang="0">
                <a:pos x="737" y="1552"/>
              </a:cxn>
              <a:cxn ang="0">
                <a:pos x="564" y="2455"/>
              </a:cxn>
              <a:cxn ang="0">
                <a:pos x="551" y="2572"/>
              </a:cxn>
              <a:cxn ang="0">
                <a:pos x="1422" y="2440"/>
              </a:cxn>
              <a:cxn ang="0">
                <a:pos x="329" y="3119"/>
              </a:cxn>
              <a:cxn ang="0">
                <a:pos x="180" y="3385"/>
              </a:cxn>
              <a:cxn ang="0">
                <a:pos x="1412" y="2830"/>
              </a:cxn>
              <a:cxn ang="0">
                <a:pos x="1004" y="3898"/>
              </a:cxn>
            </a:cxnLst>
            <a:rect l="0" t="0" r="r" b="b"/>
            <a:pathLst>
              <a:path w="3453" h="4493">
                <a:moveTo>
                  <a:pt x="2929" y="894"/>
                </a:moveTo>
                <a:lnTo>
                  <a:pt x="2933" y="898"/>
                </a:lnTo>
                <a:lnTo>
                  <a:pt x="2936" y="903"/>
                </a:lnTo>
                <a:lnTo>
                  <a:pt x="2939" y="907"/>
                </a:lnTo>
                <a:lnTo>
                  <a:pt x="2942" y="912"/>
                </a:lnTo>
                <a:lnTo>
                  <a:pt x="2946" y="918"/>
                </a:lnTo>
                <a:lnTo>
                  <a:pt x="2948" y="924"/>
                </a:lnTo>
                <a:lnTo>
                  <a:pt x="2951" y="930"/>
                </a:lnTo>
                <a:lnTo>
                  <a:pt x="2954" y="937"/>
                </a:lnTo>
                <a:lnTo>
                  <a:pt x="2956" y="943"/>
                </a:lnTo>
                <a:lnTo>
                  <a:pt x="2957" y="951"/>
                </a:lnTo>
                <a:lnTo>
                  <a:pt x="2959" y="958"/>
                </a:lnTo>
                <a:lnTo>
                  <a:pt x="2960" y="966"/>
                </a:lnTo>
                <a:lnTo>
                  <a:pt x="2961" y="973"/>
                </a:lnTo>
                <a:lnTo>
                  <a:pt x="2962" y="982"/>
                </a:lnTo>
                <a:lnTo>
                  <a:pt x="2963" y="990"/>
                </a:lnTo>
                <a:lnTo>
                  <a:pt x="2963" y="999"/>
                </a:lnTo>
                <a:lnTo>
                  <a:pt x="2963" y="1008"/>
                </a:lnTo>
                <a:lnTo>
                  <a:pt x="2963" y="1016"/>
                </a:lnTo>
                <a:lnTo>
                  <a:pt x="2962" y="1025"/>
                </a:lnTo>
                <a:lnTo>
                  <a:pt x="2962" y="1034"/>
                </a:lnTo>
                <a:lnTo>
                  <a:pt x="2961" y="1043"/>
                </a:lnTo>
                <a:lnTo>
                  <a:pt x="2960" y="1053"/>
                </a:lnTo>
                <a:lnTo>
                  <a:pt x="2958" y="1062"/>
                </a:lnTo>
                <a:lnTo>
                  <a:pt x="2957" y="1072"/>
                </a:lnTo>
                <a:lnTo>
                  <a:pt x="2955" y="1082"/>
                </a:lnTo>
                <a:lnTo>
                  <a:pt x="2952" y="1091"/>
                </a:lnTo>
                <a:lnTo>
                  <a:pt x="2949" y="1099"/>
                </a:lnTo>
                <a:lnTo>
                  <a:pt x="2947" y="1109"/>
                </a:lnTo>
                <a:lnTo>
                  <a:pt x="2944" y="1118"/>
                </a:lnTo>
                <a:lnTo>
                  <a:pt x="2940" y="1127"/>
                </a:lnTo>
                <a:lnTo>
                  <a:pt x="2937" y="1135"/>
                </a:lnTo>
                <a:lnTo>
                  <a:pt x="2933" y="1144"/>
                </a:lnTo>
                <a:lnTo>
                  <a:pt x="2929" y="1151"/>
                </a:lnTo>
                <a:lnTo>
                  <a:pt x="2925" y="1159"/>
                </a:lnTo>
                <a:lnTo>
                  <a:pt x="2920" y="1167"/>
                </a:lnTo>
                <a:lnTo>
                  <a:pt x="2916" y="1173"/>
                </a:lnTo>
                <a:lnTo>
                  <a:pt x="2913" y="1181"/>
                </a:lnTo>
                <a:lnTo>
                  <a:pt x="2907" y="1188"/>
                </a:lnTo>
                <a:lnTo>
                  <a:pt x="2903" y="1193"/>
                </a:lnTo>
                <a:lnTo>
                  <a:pt x="2898" y="1200"/>
                </a:lnTo>
                <a:lnTo>
                  <a:pt x="2893" y="1206"/>
                </a:lnTo>
                <a:lnTo>
                  <a:pt x="2888" y="1211"/>
                </a:lnTo>
                <a:lnTo>
                  <a:pt x="2883" y="1216"/>
                </a:lnTo>
                <a:lnTo>
                  <a:pt x="2877" y="1220"/>
                </a:lnTo>
                <a:lnTo>
                  <a:pt x="2873" y="1224"/>
                </a:lnTo>
                <a:lnTo>
                  <a:pt x="2867" y="1229"/>
                </a:lnTo>
                <a:lnTo>
                  <a:pt x="2862" y="1232"/>
                </a:lnTo>
                <a:lnTo>
                  <a:pt x="2857" y="1234"/>
                </a:lnTo>
                <a:lnTo>
                  <a:pt x="2852" y="1238"/>
                </a:lnTo>
                <a:lnTo>
                  <a:pt x="2846" y="1240"/>
                </a:lnTo>
                <a:lnTo>
                  <a:pt x="2841" y="1241"/>
                </a:lnTo>
                <a:lnTo>
                  <a:pt x="2836" y="1243"/>
                </a:lnTo>
                <a:lnTo>
                  <a:pt x="2831" y="1244"/>
                </a:lnTo>
                <a:lnTo>
                  <a:pt x="2826" y="1244"/>
                </a:lnTo>
                <a:lnTo>
                  <a:pt x="2914" y="882"/>
                </a:lnTo>
                <a:lnTo>
                  <a:pt x="2917" y="884"/>
                </a:lnTo>
                <a:lnTo>
                  <a:pt x="2920" y="886"/>
                </a:lnTo>
                <a:lnTo>
                  <a:pt x="2925" y="889"/>
                </a:lnTo>
                <a:lnTo>
                  <a:pt x="2929" y="894"/>
                </a:lnTo>
                <a:close/>
                <a:moveTo>
                  <a:pt x="2066" y="4112"/>
                </a:moveTo>
                <a:lnTo>
                  <a:pt x="2110" y="4110"/>
                </a:lnTo>
                <a:lnTo>
                  <a:pt x="2153" y="4106"/>
                </a:lnTo>
                <a:lnTo>
                  <a:pt x="2196" y="4102"/>
                </a:lnTo>
                <a:lnTo>
                  <a:pt x="2239" y="4096"/>
                </a:lnTo>
                <a:lnTo>
                  <a:pt x="2281" y="4090"/>
                </a:lnTo>
                <a:lnTo>
                  <a:pt x="2322" y="4082"/>
                </a:lnTo>
                <a:lnTo>
                  <a:pt x="2362" y="4073"/>
                </a:lnTo>
                <a:lnTo>
                  <a:pt x="2401" y="4064"/>
                </a:lnTo>
                <a:lnTo>
                  <a:pt x="2439" y="4053"/>
                </a:lnTo>
                <a:lnTo>
                  <a:pt x="2476" y="4042"/>
                </a:lnTo>
                <a:lnTo>
                  <a:pt x="2512" y="4029"/>
                </a:lnTo>
                <a:lnTo>
                  <a:pt x="2548" y="4016"/>
                </a:lnTo>
                <a:lnTo>
                  <a:pt x="2582" y="4001"/>
                </a:lnTo>
                <a:lnTo>
                  <a:pt x="2614" y="3987"/>
                </a:lnTo>
                <a:lnTo>
                  <a:pt x="2646" y="3971"/>
                </a:lnTo>
                <a:lnTo>
                  <a:pt x="2676" y="3955"/>
                </a:lnTo>
                <a:lnTo>
                  <a:pt x="2706" y="3937"/>
                </a:lnTo>
                <a:lnTo>
                  <a:pt x="2732" y="3919"/>
                </a:lnTo>
                <a:lnTo>
                  <a:pt x="2759" y="3901"/>
                </a:lnTo>
                <a:lnTo>
                  <a:pt x="2783" y="3881"/>
                </a:lnTo>
                <a:lnTo>
                  <a:pt x="2806" y="3861"/>
                </a:lnTo>
                <a:lnTo>
                  <a:pt x="2829" y="3840"/>
                </a:lnTo>
                <a:lnTo>
                  <a:pt x="2849" y="3819"/>
                </a:lnTo>
                <a:lnTo>
                  <a:pt x="2866" y="3798"/>
                </a:lnTo>
                <a:lnTo>
                  <a:pt x="2883" y="3776"/>
                </a:lnTo>
                <a:lnTo>
                  <a:pt x="2898" y="3752"/>
                </a:lnTo>
                <a:lnTo>
                  <a:pt x="2910" y="3729"/>
                </a:lnTo>
                <a:lnTo>
                  <a:pt x="2921" y="3706"/>
                </a:lnTo>
                <a:lnTo>
                  <a:pt x="2931" y="3682"/>
                </a:lnTo>
                <a:lnTo>
                  <a:pt x="2938" y="3657"/>
                </a:lnTo>
                <a:lnTo>
                  <a:pt x="2944" y="3632"/>
                </a:lnTo>
                <a:lnTo>
                  <a:pt x="2947" y="3608"/>
                </a:lnTo>
                <a:lnTo>
                  <a:pt x="3395" y="3608"/>
                </a:lnTo>
                <a:lnTo>
                  <a:pt x="3396" y="3612"/>
                </a:lnTo>
                <a:lnTo>
                  <a:pt x="3397" y="3618"/>
                </a:lnTo>
                <a:lnTo>
                  <a:pt x="3398" y="3623"/>
                </a:lnTo>
                <a:lnTo>
                  <a:pt x="3398" y="3629"/>
                </a:lnTo>
                <a:lnTo>
                  <a:pt x="3398" y="3634"/>
                </a:lnTo>
                <a:lnTo>
                  <a:pt x="3399" y="3639"/>
                </a:lnTo>
                <a:lnTo>
                  <a:pt x="3399" y="3644"/>
                </a:lnTo>
                <a:lnTo>
                  <a:pt x="3399" y="3650"/>
                </a:lnTo>
                <a:lnTo>
                  <a:pt x="3397" y="3678"/>
                </a:lnTo>
                <a:lnTo>
                  <a:pt x="3392" y="3706"/>
                </a:lnTo>
                <a:lnTo>
                  <a:pt x="3384" y="3734"/>
                </a:lnTo>
                <a:lnTo>
                  <a:pt x="3373" y="3760"/>
                </a:lnTo>
                <a:lnTo>
                  <a:pt x="3358" y="3787"/>
                </a:lnTo>
                <a:lnTo>
                  <a:pt x="3341" y="3812"/>
                </a:lnTo>
                <a:lnTo>
                  <a:pt x="3319" y="3838"/>
                </a:lnTo>
                <a:lnTo>
                  <a:pt x="3296" y="3863"/>
                </a:lnTo>
                <a:lnTo>
                  <a:pt x="3270" y="3887"/>
                </a:lnTo>
                <a:lnTo>
                  <a:pt x="3241" y="3911"/>
                </a:lnTo>
                <a:lnTo>
                  <a:pt x="3209" y="3934"/>
                </a:lnTo>
                <a:lnTo>
                  <a:pt x="3176" y="3956"/>
                </a:lnTo>
                <a:lnTo>
                  <a:pt x="3139" y="3978"/>
                </a:lnTo>
                <a:lnTo>
                  <a:pt x="3099" y="3999"/>
                </a:lnTo>
                <a:lnTo>
                  <a:pt x="3059" y="4019"/>
                </a:lnTo>
                <a:lnTo>
                  <a:pt x="3015" y="4038"/>
                </a:lnTo>
                <a:lnTo>
                  <a:pt x="2970" y="4057"/>
                </a:lnTo>
                <a:lnTo>
                  <a:pt x="2923" y="4073"/>
                </a:lnTo>
                <a:lnTo>
                  <a:pt x="2873" y="4090"/>
                </a:lnTo>
                <a:lnTo>
                  <a:pt x="2822" y="4105"/>
                </a:lnTo>
                <a:lnTo>
                  <a:pt x="2769" y="4120"/>
                </a:lnTo>
                <a:lnTo>
                  <a:pt x="2714" y="4133"/>
                </a:lnTo>
                <a:lnTo>
                  <a:pt x="2657" y="4145"/>
                </a:lnTo>
                <a:lnTo>
                  <a:pt x="2600" y="4156"/>
                </a:lnTo>
                <a:lnTo>
                  <a:pt x="2540" y="4167"/>
                </a:lnTo>
                <a:lnTo>
                  <a:pt x="2479" y="4176"/>
                </a:lnTo>
                <a:lnTo>
                  <a:pt x="2417" y="4183"/>
                </a:lnTo>
                <a:lnTo>
                  <a:pt x="2353" y="4189"/>
                </a:lnTo>
                <a:lnTo>
                  <a:pt x="2289" y="4195"/>
                </a:lnTo>
                <a:lnTo>
                  <a:pt x="2224" y="4198"/>
                </a:lnTo>
                <a:lnTo>
                  <a:pt x="2157" y="4200"/>
                </a:lnTo>
                <a:lnTo>
                  <a:pt x="2090" y="4201"/>
                </a:lnTo>
                <a:lnTo>
                  <a:pt x="2090" y="4201"/>
                </a:lnTo>
                <a:lnTo>
                  <a:pt x="2083" y="4198"/>
                </a:lnTo>
                <a:lnTo>
                  <a:pt x="2078" y="4195"/>
                </a:lnTo>
                <a:lnTo>
                  <a:pt x="2072" y="4192"/>
                </a:lnTo>
                <a:lnTo>
                  <a:pt x="2067" y="4187"/>
                </a:lnTo>
                <a:lnTo>
                  <a:pt x="2061" y="4184"/>
                </a:lnTo>
                <a:lnTo>
                  <a:pt x="2057" y="4179"/>
                </a:lnTo>
                <a:lnTo>
                  <a:pt x="2051" y="4175"/>
                </a:lnTo>
                <a:lnTo>
                  <a:pt x="2047" y="4169"/>
                </a:lnTo>
                <a:lnTo>
                  <a:pt x="2043" y="4165"/>
                </a:lnTo>
                <a:lnTo>
                  <a:pt x="2039" y="4161"/>
                </a:lnTo>
                <a:lnTo>
                  <a:pt x="2036" y="4155"/>
                </a:lnTo>
                <a:lnTo>
                  <a:pt x="2033" y="4149"/>
                </a:lnTo>
                <a:lnTo>
                  <a:pt x="2029" y="4144"/>
                </a:lnTo>
                <a:lnTo>
                  <a:pt x="2027" y="4138"/>
                </a:lnTo>
                <a:lnTo>
                  <a:pt x="2025" y="4132"/>
                </a:lnTo>
                <a:lnTo>
                  <a:pt x="2023" y="4126"/>
                </a:lnTo>
                <a:lnTo>
                  <a:pt x="2021" y="4120"/>
                </a:lnTo>
                <a:lnTo>
                  <a:pt x="2020" y="4114"/>
                </a:lnTo>
                <a:lnTo>
                  <a:pt x="2026" y="4114"/>
                </a:lnTo>
                <a:lnTo>
                  <a:pt x="2031" y="4114"/>
                </a:lnTo>
                <a:lnTo>
                  <a:pt x="2037" y="4114"/>
                </a:lnTo>
                <a:lnTo>
                  <a:pt x="2043" y="4114"/>
                </a:lnTo>
                <a:lnTo>
                  <a:pt x="2048" y="4113"/>
                </a:lnTo>
                <a:lnTo>
                  <a:pt x="2054" y="4113"/>
                </a:lnTo>
                <a:lnTo>
                  <a:pt x="2060" y="4113"/>
                </a:lnTo>
                <a:lnTo>
                  <a:pt x="2066" y="4112"/>
                </a:lnTo>
                <a:close/>
                <a:moveTo>
                  <a:pt x="2946" y="3545"/>
                </a:moveTo>
                <a:lnTo>
                  <a:pt x="2942" y="3528"/>
                </a:lnTo>
                <a:lnTo>
                  <a:pt x="2939" y="3511"/>
                </a:lnTo>
                <a:lnTo>
                  <a:pt x="2935" y="3495"/>
                </a:lnTo>
                <a:lnTo>
                  <a:pt x="2929" y="3478"/>
                </a:lnTo>
                <a:lnTo>
                  <a:pt x="2924" y="3463"/>
                </a:lnTo>
                <a:lnTo>
                  <a:pt x="2917" y="3447"/>
                </a:lnTo>
                <a:lnTo>
                  <a:pt x="2908" y="3431"/>
                </a:lnTo>
                <a:lnTo>
                  <a:pt x="2900" y="3415"/>
                </a:lnTo>
                <a:lnTo>
                  <a:pt x="2891" y="3401"/>
                </a:lnTo>
                <a:lnTo>
                  <a:pt x="2881" y="3385"/>
                </a:lnTo>
                <a:lnTo>
                  <a:pt x="2870" y="3371"/>
                </a:lnTo>
                <a:lnTo>
                  <a:pt x="2857" y="3355"/>
                </a:lnTo>
                <a:lnTo>
                  <a:pt x="2845" y="3341"/>
                </a:lnTo>
                <a:lnTo>
                  <a:pt x="2832" y="3328"/>
                </a:lnTo>
                <a:lnTo>
                  <a:pt x="2818" y="3313"/>
                </a:lnTo>
                <a:lnTo>
                  <a:pt x="2803" y="3300"/>
                </a:lnTo>
                <a:lnTo>
                  <a:pt x="2788" y="3287"/>
                </a:lnTo>
                <a:lnTo>
                  <a:pt x="2771" y="3274"/>
                </a:lnTo>
                <a:lnTo>
                  <a:pt x="2755" y="3260"/>
                </a:lnTo>
                <a:lnTo>
                  <a:pt x="2737" y="3248"/>
                </a:lnTo>
                <a:lnTo>
                  <a:pt x="2719" y="3236"/>
                </a:lnTo>
                <a:lnTo>
                  <a:pt x="2700" y="3224"/>
                </a:lnTo>
                <a:lnTo>
                  <a:pt x="2680" y="3213"/>
                </a:lnTo>
                <a:lnTo>
                  <a:pt x="2661" y="3202"/>
                </a:lnTo>
                <a:lnTo>
                  <a:pt x="2620" y="3180"/>
                </a:lnTo>
                <a:lnTo>
                  <a:pt x="2575" y="3160"/>
                </a:lnTo>
                <a:lnTo>
                  <a:pt x="2529" y="3141"/>
                </a:lnTo>
                <a:lnTo>
                  <a:pt x="2481" y="3124"/>
                </a:lnTo>
                <a:lnTo>
                  <a:pt x="2523" y="3131"/>
                </a:lnTo>
                <a:lnTo>
                  <a:pt x="2565" y="3138"/>
                </a:lnTo>
                <a:lnTo>
                  <a:pt x="2606" y="3144"/>
                </a:lnTo>
                <a:lnTo>
                  <a:pt x="2646" y="3152"/>
                </a:lnTo>
                <a:lnTo>
                  <a:pt x="2686" y="3160"/>
                </a:lnTo>
                <a:lnTo>
                  <a:pt x="2725" y="3169"/>
                </a:lnTo>
                <a:lnTo>
                  <a:pt x="2762" y="3179"/>
                </a:lnTo>
                <a:lnTo>
                  <a:pt x="2800" y="3188"/>
                </a:lnTo>
                <a:lnTo>
                  <a:pt x="2835" y="3198"/>
                </a:lnTo>
                <a:lnTo>
                  <a:pt x="2871" y="3209"/>
                </a:lnTo>
                <a:lnTo>
                  <a:pt x="2905" y="3221"/>
                </a:lnTo>
                <a:lnTo>
                  <a:pt x="2939" y="3232"/>
                </a:lnTo>
                <a:lnTo>
                  <a:pt x="2971" y="3244"/>
                </a:lnTo>
                <a:lnTo>
                  <a:pt x="3003" y="3257"/>
                </a:lnTo>
                <a:lnTo>
                  <a:pt x="3034" y="3270"/>
                </a:lnTo>
                <a:lnTo>
                  <a:pt x="3063" y="3284"/>
                </a:lnTo>
                <a:lnTo>
                  <a:pt x="3092" y="3297"/>
                </a:lnTo>
                <a:lnTo>
                  <a:pt x="3119" y="3311"/>
                </a:lnTo>
                <a:lnTo>
                  <a:pt x="3146" y="3326"/>
                </a:lnTo>
                <a:lnTo>
                  <a:pt x="3171" y="3341"/>
                </a:lnTo>
                <a:lnTo>
                  <a:pt x="3195" y="3357"/>
                </a:lnTo>
                <a:lnTo>
                  <a:pt x="3218" y="3372"/>
                </a:lnTo>
                <a:lnTo>
                  <a:pt x="3240" y="3388"/>
                </a:lnTo>
                <a:lnTo>
                  <a:pt x="3260" y="3404"/>
                </a:lnTo>
                <a:lnTo>
                  <a:pt x="3279" y="3421"/>
                </a:lnTo>
                <a:lnTo>
                  <a:pt x="3297" y="3437"/>
                </a:lnTo>
                <a:lnTo>
                  <a:pt x="3313" y="3455"/>
                </a:lnTo>
                <a:lnTo>
                  <a:pt x="3328" y="3472"/>
                </a:lnTo>
                <a:lnTo>
                  <a:pt x="3342" y="3490"/>
                </a:lnTo>
                <a:lnTo>
                  <a:pt x="3355" y="3508"/>
                </a:lnTo>
                <a:lnTo>
                  <a:pt x="3365" y="3526"/>
                </a:lnTo>
                <a:lnTo>
                  <a:pt x="3375" y="3545"/>
                </a:lnTo>
                <a:lnTo>
                  <a:pt x="2946" y="3545"/>
                </a:lnTo>
                <a:close/>
                <a:moveTo>
                  <a:pt x="2169" y="4255"/>
                </a:moveTo>
                <a:lnTo>
                  <a:pt x="2235" y="4251"/>
                </a:lnTo>
                <a:lnTo>
                  <a:pt x="2300" y="4248"/>
                </a:lnTo>
                <a:lnTo>
                  <a:pt x="2365" y="4242"/>
                </a:lnTo>
                <a:lnTo>
                  <a:pt x="2428" y="4236"/>
                </a:lnTo>
                <a:lnTo>
                  <a:pt x="2491" y="4227"/>
                </a:lnTo>
                <a:lnTo>
                  <a:pt x="2552" y="4218"/>
                </a:lnTo>
                <a:lnTo>
                  <a:pt x="2612" y="4208"/>
                </a:lnTo>
                <a:lnTo>
                  <a:pt x="2670" y="4196"/>
                </a:lnTo>
                <a:lnTo>
                  <a:pt x="2728" y="4183"/>
                </a:lnTo>
                <a:lnTo>
                  <a:pt x="2783" y="4169"/>
                </a:lnTo>
                <a:lnTo>
                  <a:pt x="2837" y="4154"/>
                </a:lnTo>
                <a:lnTo>
                  <a:pt x="2889" y="4138"/>
                </a:lnTo>
                <a:lnTo>
                  <a:pt x="2939" y="4121"/>
                </a:lnTo>
                <a:lnTo>
                  <a:pt x="2988" y="4103"/>
                </a:lnTo>
                <a:lnTo>
                  <a:pt x="3034" y="4084"/>
                </a:lnTo>
                <a:lnTo>
                  <a:pt x="3078" y="4064"/>
                </a:lnTo>
                <a:lnTo>
                  <a:pt x="3122" y="4043"/>
                </a:lnTo>
                <a:lnTo>
                  <a:pt x="3161" y="4022"/>
                </a:lnTo>
                <a:lnTo>
                  <a:pt x="3199" y="3999"/>
                </a:lnTo>
                <a:lnTo>
                  <a:pt x="3235" y="3976"/>
                </a:lnTo>
                <a:lnTo>
                  <a:pt x="3269" y="3953"/>
                </a:lnTo>
                <a:lnTo>
                  <a:pt x="3300" y="3927"/>
                </a:lnTo>
                <a:lnTo>
                  <a:pt x="3327" y="3902"/>
                </a:lnTo>
                <a:lnTo>
                  <a:pt x="3353" y="3876"/>
                </a:lnTo>
                <a:lnTo>
                  <a:pt x="3376" y="3850"/>
                </a:lnTo>
                <a:lnTo>
                  <a:pt x="3396" y="3822"/>
                </a:lnTo>
                <a:lnTo>
                  <a:pt x="3412" y="3794"/>
                </a:lnTo>
                <a:lnTo>
                  <a:pt x="3427" y="3767"/>
                </a:lnTo>
                <a:lnTo>
                  <a:pt x="3438" y="3738"/>
                </a:lnTo>
                <a:lnTo>
                  <a:pt x="3447" y="3709"/>
                </a:lnTo>
                <a:lnTo>
                  <a:pt x="3451" y="3679"/>
                </a:lnTo>
                <a:lnTo>
                  <a:pt x="3453" y="3650"/>
                </a:lnTo>
                <a:lnTo>
                  <a:pt x="3451" y="3619"/>
                </a:lnTo>
                <a:lnTo>
                  <a:pt x="3446" y="3588"/>
                </a:lnTo>
                <a:lnTo>
                  <a:pt x="3437" y="3558"/>
                </a:lnTo>
                <a:lnTo>
                  <a:pt x="3425" y="3528"/>
                </a:lnTo>
                <a:lnTo>
                  <a:pt x="3409" y="3499"/>
                </a:lnTo>
                <a:lnTo>
                  <a:pt x="3391" y="3470"/>
                </a:lnTo>
                <a:lnTo>
                  <a:pt x="3369" y="3442"/>
                </a:lnTo>
                <a:lnTo>
                  <a:pt x="3345" y="3414"/>
                </a:lnTo>
                <a:lnTo>
                  <a:pt x="3317" y="3388"/>
                </a:lnTo>
                <a:lnTo>
                  <a:pt x="3286" y="3361"/>
                </a:lnTo>
                <a:lnTo>
                  <a:pt x="3253" y="3336"/>
                </a:lnTo>
                <a:lnTo>
                  <a:pt x="3217" y="3311"/>
                </a:lnTo>
                <a:lnTo>
                  <a:pt x="3179" y="3288"/>
                </a:lnTo>
                <a:lnTo>
                  <a:pt x="3138" y="3265"/>
                </a:lnTo>
                <a:lnTo>
                  <a:pt x="3094" y="3243"/>
                </a:lnTo>
                <a:lnTo>
                  <a:pt x="3049" y="3222"/>
                </a:lnTo>
                <a:lnTo>
                  <a:pt x="3001" y="3202"/>
                </a:lnTo>
                <a:lnTo>
                  <a:pt x="2951" y="3183"/>
                </a:lnTo>
                <a:lnTo>
                  <a:pt x="2898" y="3164"/>
                </a:lnTo>
                <a:lnTo>
                  <a:pt x="2845" y="3148"/>
                </a:lnTo>
                <a:lnTo>
                  <a:pt x="2789" y="3132"/>
                </a:lnTo>
                <a:lnTo>
                  <a:pt x="2731" y="3118"/>
                </a:lnTo>
                <a:lnTo>
                  <a:pt x="2672" y="3103"/>
                </a:lnTo>
                <a:lnTo>
                  <a:pt x="2611" y="3091"/>
                </a:lnTo>
                <a:lnTo>
                  <a:pt x="2548" y="3081"/>
                </a:lnTo>
                <a:lnTo>
                  <a:pt x="2485" y="3071"/>
                </a:lnTo>
                <a:lnTo>
                  <a:pt x="2420" y="3063"/>
                </a:lnTo>
                <a:lnTo>
                  <a:pt x="2352" y="3056"/>
                </a:lnTo>
                <a:lnTo>
                  <a:pt x="2285" y="3051"/>
                </a:lnTo>
                <a:lnTo>
                  <a:pt x="2216" y="3047"/>
                </a:lnTo>
                <a:lnTo>
                  <a:pt x="2146" y="3045"/>
                </a:lnTo>
                <a:lnTo>
                  <a:pt x="2076" y="3044"/>
                </a:lnTo>
                <a:lnTo>
                  <a:pt x="2072" y="3044"/>
                </a:lnTo>
                <a:lnTo>
                  <a:pt x="2069" y="3044"/>
                </a:lnTo>
                <a:lnTo>
                  <a:pt x="2065" y="3044"/>
                </a:lnTo>
                <a:lnTo>
                  <a:pt x="2061" y="3044"/>
                </a:lnTo>
                <a:lnTo>
                  <a:pt x="2058" y="3044"/>
                </a:lnTo>
                <a:lnTo>
                  <a:pt x="2055" y="3044"/>
                </a:lnTo>
                <a:lnTo>
                  <a:pt x="2051" y="3044"/>
                </a:lnTo>
                <a:lnTo>
                  <a:pt x="2048" y="3044"/>
                </a:lnTo>
                <a:lnTo>
                  <a:pt x="2048" y="2767"/>
                </a:lnTo>
                <a:lnTo>
                  <a:pt x="2049" y="2769"/>
                </a:lnTo>
                <a:lnTo>
                  <a:pt x="2054" y="2775"/>
                </a:lnTo>
                <a:lnTo>
                  <a:pt x="2059" y="2780"/>
                </a:lnTo>
                <a:lnTo>
                  <a:pt x="2065" y="2786"/>
                </a:lnTo>
                <a:lnTo>
                  <a:pt x="2070" y="2791"/>
                </a:lnTo>
                <a:lnTo>
                  <a:pt x="2076" y="2797"/>
                </a:lnTo>
                <a:lnTo>
                  <a:pt x="2081" y="2801"/>
                </a:lnTo>
                <a:lnTo>
                  <a:pt x="2088" y="2806"/>
                </a:lnTo>
                <a:lnTo>
                  <a:pt x="2094" y="2810"/>
                </a:lnTo>
                <a:lnTo>
                  <a:pt x="2101" y="2815"/>
                </a:lnTo>
                <a:lnTo>
                  <a:pt x="2108" y="2818"/>
                </a:lnTo>
                <a:lnTo>
                  <a:pt x="2115" y="2822"/>
                </a:lnTo>
                <a:lnTo>
                  <a:pt x="2122" y="2826"/>
                </a:lnTo>
                <a:lnTo>
                  <a:pt x="2130" y="2829"/>
                </a:lnTo>
                <a:lnTo>
                  <a:pt x="2138" y="2831"/>
                </a:lnTo>
                <a:lnTo>
                  <a:pt x="2145" y="2835"/>
                </a:lnTo>
                <a:lnTo>
                  <a:pt x="2153" y="2837"/>
                </a:lnTo>
                <a:lnTo>
                  <a:pt x="2161" y="2839"/>
                </a:lnTo>
                <a:lnTo>
                  <a:pt x="2170" y="2840"/>
                </a:lnTo>
                <a:lnTo>
                  <a:pt x="2177" y="2842"/>
                </a:lnTo>
                <a:lnTo>
                  <a:pt x="2186" y="2843"/>
                </a:lnTo>
                <a:lnTo>
                  <a:pt x="2195" y="2845"/>
                </a:lnTo>
                <a:lnTo>
                  <a:pt x="2203" y="2846"/>
                </a:lnTo>
                <a:lnTo>
                  <a:pt x="2212" y="2846"/>
                </a:lnTo>
                <a:lnTo>
                  <a:pt x="2221" y="2846"/>
                </a:lnTo>
                <a:lnTo>
                  <a:pt x="2229" y="2846"/>
                </a:lnTo>
                <a:lnTo>
                  <a:pt x="2242" y="2846"/>
                </a:lnTo>
                <a:lnTo>
                  <a:pt x="2254" y="2845"/>
                </a:lnTo>
                <a:lnTo>
                  <a:pt x="2266" y="2842"/>
                </a:lnTo>
                <a:lnTo>
                  <a:pt x="2279" y="2840"/>
                </a:lnTo>
                <a:lnTo>
                  <a:pt x="2291" y="2838"/>
                </a:lnTo>
                <a:lnTo>
                  <a:pt x="2303" y="2833"/>
                </a:lnTo>
                <a:lnTo>
                  <a:pt x="2316" y="2830"/>
                </a:lnTo>
                <a:lnTo>
                  <a:pt x="2327" y="2825"/>
                </a:lnTo>
                <a:lnTo>
                  <a:pt x="2339" y="2820"/>
                </a:lnTo>
                <a:lnTo>
                  <a:pt x="2351" y="2814"/>
                </a:lnTo>
                <a:lnTo>
                  <a:pt x="2362" y="2807"/>
                </a:lnTo>
                <a:lnTo>
                  <a:pt x="2373" y="2800"/>
                </a:lnTo>
                <a:lnTo>
                  <a:pt x="2385" y="2794"/>
                </a:lnTo>
                <a:lnTo>
                  <a:pt x="2395" y="2785"/>
                </a:lnTo>
                <a:lnTo>
                  <a:pt x="2406" y="2777"/>
                </a:lnTo>
                <a:lnTo>
                  <a:pt x="2417" y="2768"/>
                </a:lnTo>
                <a:lnTo>
                  <a:pt x="2427" y="2758"/>
                </a:lnTo>
                <a:lnTo>
                  <a:pt x="2437" y="2748"/>
                </a:lnTo>
                <a:lnTo>
                  <a:pt x="2447" y="2737"/>
                </a:lnTo>
                <a:lnTo>
                  <a:pt x="2457" y="2726"/>
                </a:lnTo>
                <a:lnTo>
                  <a:pt x="2466" y="2715"/>
                </a:lnTo>
                <a:lnTo>
                  <a:pt x="2475" y="2704"/>
                </a:lnTo>
                <a:lnTo>
                  <a:pt x="2484" y="2692"/>
                </a:lnTo>
                <a:lnTo>
                  <a:pt x="2491" y="2679"/>
                </a:lnTo>
                <a:lnTo>
                  <a:pt x="2499" y="2665"/>
                </a:lnTo>
                <a:lnTo>
                  <a:pt x="2507" y="2652"/>
                </a:lnTo>
                <a:lnTo>
                  <a:pt x="2515" y="2638"/>
                </a:lnTo>
                <a:lnTo>
                  <a:pt x="2521" y="2623"/>
                </a:lnTo>
                <a:lnTo>
                  <a:pt x="2527" y="2609"/>
                </a:lnTo>
                <a:lnTo>
                  <a:pt x="2532" y="2593"/>
                </a:lnTo>
                <a:lnTo>
                  <a:pt x="2538" y="2579"/>
                </a:lnTo>
                <a:lnTo>
                  <a:pt x="2543" y="2563"/>
                </a:lnTo>
                <a:lnTo>
                  <a:pt x="2546" y="2554"/>
                </a:lnTo>
                <a:lnTo>
                  <a:pt x="2548" y="2544"/>
                </a:lnTo>
                <a:lnTo>
                  <a:pt x="2550" y="2535"/>
                </a:lnTo>
                <a:lnTo>
                  <a:pt x="2552" y="2525"/>
                </a:lnTo>
                <a:lnTo>
                  <a:pt x="2554" y="2515"/>
                </a:lnTo>
                <a:lnTo>
                  <a:pt x="2556" y="2505"/>
                </a:lnTo>
                <a:lnTo>
                  <a:pt x="2558" y="2496"/>
                </a:lnTo>
                <a:lnTo>
                  <a:pt x="2559" y="2486"/>
                </a:lnTo>
                <a:lnTo>
                  <a:pt x="2560" y="2477"/>
                </a:lnTo>
                <a:lnTo>
                  <a:pt x="2561" y="2467"/>
                </a:lnTo>
                <a:lnTo>
                  <a:pt x="2561" y="2457"/>
                </a:lnTo>
                <a:lnTo>
                  <a:pt x="2562" y="2449"/>
                </a:lnTo>
                <a:lnTo>
                  <a:pt x="2562" y="2439"/>
                </a:lnTo>
                <a:lnTo>
                  <a:pt x="2562" y="2430"/>
                </a:lnTo>
                <a:lnTo>
                  <a:pt x="2562" y="2420"/>
                </a:lnTo>
                <a:lnTo>
                  <a:pt x="2562" y="2411"/>
                </a:lnTo>
                <a:lnTo>
                  <a:pt x="2561" y="2401"/>
                </a:lnTo>
                <a:lnTo>
                  <a:pt x="2561" y="2392"/>
                </a:lnTo>
                <a:lnTo>
                  <a:pt x="2560" y="2383"/>
                </a:lnTo>
                <a:lnTo>
                  <a:pt x="2559" y="2375"/>
                </a:lnTo>
                <a:lnTo>
                  <a:pt x="2558" y="2366"/>
                </a:lnTo>
                <a:lnTo>
                  <a:pt x="2556" y="2356"/>
                </a:lnTo>
                <a:lnTo>
                  <a:pt x="2554" y="2347"/>
                </a:lnTo>
                <a:lnTo>
                  <a:pt x="2552" y="2338"/>
                </a:lnTo>
                <a:lnTo>
                  <a:pt x="2550" y="2330"/>
                </a:lnTo>
                <a:lnTo>
                  <a:pt x="2548" y="2321"/>
                </a:lnTo>
                <a:lnTo>
                  <a:pt x="2546" y="2313"/>
                </a:lnTo>
                <a:lnTo>
                  <a:pt x="2542" y="2305"/>
                </a:lnTo>
                <a:lnTo>
                  <a:pt x="2540" y="2297"/>
                </a:lnTo>
                <a:lnTo>
                  <a:pt x="2537" y="2288"/>
                </a:lnTo>
                <a:lnTo>
                  <a:pt x="2533" y="2281"/>
                </a:lnTo>
                <a:lnTo>
                  <a:pt x="2529" y="2273"/>
                </a:lnTo>
                <a:lnTo>
                  <a:pt x="2528" y="2284"/>
                </a:lnTo>
                <a:lnTo>
                  <a:pt x="2527" y="2294"/>
                </a:lnTo>
                <a:lnTo>
                  <a:pt x="2525" y="2304"/>
                </a:lnTo>
                <a:lnTo>
                  <a:pt x="2522" y="2314"/>
                </a:lnTo>
                <a:lnTo>
                  <a:pt x="2519" y="2324"/>
                </a:lnTo>
                <a:lnTo>
                  <a:pt x="2515" y="2334"/>
                </a:lnTo>
                <a:lnTo>
                  <a:pt x="2511" y="2342"/>
                </a:lnTo>
                <a:lnTo>
                  <a:pt x="2507" y="2351"/>
                </a:lnTo>
                <a:lnTo>
                  <a:pt x="2501" y="2360"/>
                </a:lnTo>
                <a:lnTo>
                  <a:pt x="2496" y="2370"/>
                </a:lnTo>
                <a:lnTo>
                  <a:pt x="2490" y="2378"/>
                </a:lnTo>
                <a:lnTo>
                  <a:pt x="2485" y="2386"/>
                </a:lnTo>
                <a:lnTo>
                  <a:pt x="2478" y="2394"/>
                </a:lnTo>
                <a:lnTo>
                  <a:pt x="2471" y="2401"/>
                </a:lnTo>
                <a:lnTo>
                  <a:pt x="2464" y="2409"/>
                </a:lnTo>
                <a:lnTo>
                  <a:pt x="2456" y="2415"/>
                </a:lnTo>
                <a:lnTo>
                  <a:pt x="2448" y="2422"/>
                </a:lnTo>
                <a:lnTo>
                  <a:pt x="2441" y="2429"/>
                </a:lnTo>
                <a:lnTo>
                  <a:pt x="2432" y="2434"/>
                </a:lnTo>
                <a:lnTo>
                  <a:pt x="2423" y="2441"/>
                </a:lnTo>
                <a:lnTo>
                  <a:pt x="2414" y="2445"/>
                </a:lnTo>
                <a:lnTo>
                  <a:pt x="2405" y="2451"/>
                </a:lnTo>
                <a:lnTo>
                  <a:pt x="2395" y="2455"/>
                </a:lnTo>
                <a:lnTo>
                  <a:pt x="2385" y="2459"/>
                </a:lnTo>
                <a:lnTo>
                  <a:pt x="2375" y="2462"/>
                </a:lnTo>
                <a:lnTo>
                  <a:pt x="2365" y="2465"/>
                </a:lnTo>
                <a:lnTo>
                  <a:pt x="2354" y="2469"/>
                </a:lnTo>
                <a:lnTo>
                  <a:pt x="2343" y="2471"/>
                </a:lnTo>
                <a:lnTo>
                  <a:pt x="2333" y="2472"/>
                </a:lnTo>
                <a:lnTo>
                  <a:pt x="2322" y="2473"/>
                </a:lnTo>
                <a:lnTo>
                  <a:pt x="2310" y="2474"/>
                </a:lnTo>
                <a:lnTo>
                  <a:pt x="2299" y="2474"/>
                </a:lnTo>
                <a:lnTo>
                  <a:pt x="2296" y="2474"/>
                </a:lnTo>
                <a:lnTo>
                  <a:pt x="2292" y="2474"/>
                </a:lnTo>
                <a:lnTo>
                  <a:pt x="2289" y="2474"/>
                </a:lnTo>
                <a:lnTo>
                  <a:pt x="2285" y="2474"/>
                </a:lnTo>
                <a:lnTo>
                  <a:pt x="2281" y="2473"/>
                </a:lnTo>
                <a:lnTo>
                  <a:pt x="2278" y="2473"/>
                </a:lnTo>
                <a:lnTo>
                  <a:pt x="2275" y="2473"/>
                </a:lnTo>
                <a:lnTo>
                  <a:pt x="2270" y="2473"/>
                </a:lnTo>
                <a:lnTo>
                  <a:pt x="2266" y="2472"/>
                </a:lnTo>
                <a:lnTo>
                  <a:pt x="2260" y="2471"/>
                </a:lnTo>
                <a:lnTo>
                  <a:pt x="2255" y="2470"/>
                </a:lnTo>
                <a:lnTo>
                  <a:pt x="2249" y="2470"/>
                </a:lnTo>
                <a:lnTo>
                  <a:pt x="2244" y="2469"/>
                </a:lnTo>
                <a:lnTo>
                  <a:pt x="2238" y="2469"/>
                </a:lnTo>
                <a:lnTo>
                  <a:pt x="2233" y="2469"/>
                </a:lnTo>
                <a:lnTo>
                  <a:pt x="2227" y="2469"/>
                </a:lnTo>
                <a:lnTo>
                  <a:pt x="2218" y="2469"/>
                </a:lnTo>
                <a:lnTo>
                  <a:pt x="2211" y="2469"/>
                </a:lnTo>
                <a:lnTo>
                  <a:pt x="2202" y="2470"/>
                </a:lnTo>
                <a:lnTo>
                  <a:pt x="2193" y="2471"/>
                </a:lnTo>
                <a:lnTo>
                  <a:pt x="2185" y="2472"/>
                </a:lnTo>
                <a:lnTo>
                  <a:pt x="2176" y="2474"/>
                </a:lnTo>
                <a:lnTo>
                  <a:pt x="2169" y="2475"/>
                </a:lnTo>
                <a:lnTo>
                  <a:pt x="2161" y="2477"/>
                </a:lnTo>
                <a:lnTo>
                  <a:pt x="2153" y="2480"/>
                </a:lnTo>
                <a:lnTo>
                  <a:pt x="2145" y="2483"/>
                </a:lnTo>
                <a:lnTo>
                  <a:pt x="2138" y="2485"/>
                </a:lnTo>
                <a:lnTo>
                  <a:pt x="2130" y="2488"/>
                </a:lnTo>
                <a:lnTo>
                  <a:pt x="2123" y="2492"/>
                </a:lnTo>
                <a:lnTo>
                  <a:pt x="2115" y="2496"/>
                </a:lnTo>
                <a:lnTo>
                  <a:pt x="2109" y="2499"/>
                </a:lnTo>
                <a:lnTo>
                  <a:pt x="2102" y="2504"/>
                </a:lnTo>
                <a:lnTo>
                  <a:pt x="2096" y="2508"/>
                </a:lnTo>
                <a:lnTo>
                  <a:pt x="2089" y="2513"/>
                </a:lnTo>
                <a:lnTo>
                  <a:pt x="2083" y="2517"/>
                </a:lnTo>
                <a:lnTo>
                  <a:pt x="2077" y="2523"/>
                </a:lnTo>
                <a:lnTo>
                  <a:pt x="2071" y="2528"/>
                </a:lnTo>
                <a:lnTo>
                  <a:pt x="2066" y="2533"/>
                </a:lnTo>
                <a:lnTo>
                  <a:pt x="2060" y="2538"/>
                </a:lnTo>
                <a:lnTo>
                  <a:pt x="2056" y="2544"/>
                </a:lnTo>
                <a:lnTo>
                  <a:pt x="2050" y="2550"/>
                </a:lnTo>
                <a:lnTo>
                  <a:pt x="2046" y="2556"/>
                </a:lnTo>
                <a:lnTo>
                  <a:pt x="2041" y="2563"/>
                </a:lnTo>
                <a:lnTo>
                  <a:pt x="2037" y="2568"/>
                </a:lnTo>
                <a:lnTo>
                  <a:pt x="2034" y="2575"/>
                </a:lnTo>
                <a:lnTo>
                  <a:pt x="2030" y="2581"/>
                </a:lnTo>
                <a:lnTo>
                  <a:pt x="2027" y="2588"/>
                </a:lnTo>
                <a:lnTo>
                  <a:pt x="2024" y="2596"/>
                </a:lnTo>
                <a:lnTo>
                  <a:pt x="2020" y="2588"/>
                </a:lnTo>
                <a:lnTo>
                  <a:pt x="2017" y="2581"/>
                </a:lnTo>
                <a:lnTo>
                  <a:pt x="2014" y="2575"/>
                </a:lnTo>
                <a:lnTo>
                  <a:pt x="2010" y="2568"/>
                </a:lnTo>
                <a:lnTo>
                  <a:pt x="2006" y="2563"/>
                </a:lnTo>
                <a:lnTo>
                  <a:pt x="2002" y="2556"/>
                </a:lnTo>
                <a:lnTo>
                  <a:pt x="1997" y="2550"/>
                </a:lnTo>
                <a:lnTo>
                  <a:pt x="1993" y="2544"/>
                </a:lnTo>
                <a:lnTo>
                  <a:pt x="1987" y="2538"/>
                </a:lnTo>
                <a:lnTo>
                  <a:pt x="1982" y="2533"/>
                </a:lnTo>
                <a:lnTo>
                  <a:pt x="1976" y="2528"/>
                </a:lnTo>
                <a:lnTo>
                  <a:pt x="1971" y="2523"/>
                </a:lnTo>
                <a:lnTo>
                  <a:pt x="1965" y="2517"/>
                </a:lnTo>
                <a:lnTo>
                  <a:pt x="1958" y="2513"/>
                </a:lnTo>
                <a:lnTo>
                  <a:pt x="1952" y="2508"/>
                </a:lnTo>
                <a:lnTo>
                  <a:pt x="1945" y="2504"/>
                </a:lnTo>
                <a:lnTo>
                  <a:pt x="1939" y="2499"/>
                </a:lnTo>
                <a:lnTo>
                  <a:pt x="1932" y="2496"/>
                </a:lnTo>
                <a:lnTo>
                  <a:pt x="1925" y="2492"/>
                </a:lnTo>
                <a:lnTo>
                  <a:pt x="1918" y="2488"/>
                </a:lnTo>
                <a:lnTo>
                  <a:pt x="1910" y="2485"/>
                </a:lnTo>
                <a:lnTo>
                  <a:pt x="1902" y="2483"/>
                </a:lnTo>
                <a:lnTo>
                  <a:pt x="1895" y="2480"/>
                </a:lnTo>
                <a:lnTo>
                  <a:pt x="1887" y="2477"/>
                </a:lnTo>
                <a:lnTo>
                  <a:pt x="1879" y="2475"/>
                </a:lnTo>
                <a:lnTo>
                  <a:pt x="1871" y="2474"/>
                </a:lnTo>
                <a:lnTo>
                  <a:pt x="1862" y="2472"/>
                </a:lnTo>
                <a:lnTo>
                  <a:pt x="1855" y="2471"/>
                </a:lnTo>
                <a:lnTo>
                  <a:pt x="1846" y="2470"/>
                </a:lnTo>
                <a:lnTo>
                  <a:pt x="1838" y="2469"/>
                </a:lnTo>
                <a:lnTo>
                  <a:pt x="1829" y="2469"/>
                </a:lnTo>
                <a:lnTo>
                  <a:pt x="1820" y="2469"/>
                </a:lnTo>
                <a:lnTo>
                  <a:pt x="1815" y="2469"/>
                </a:lnTo>
                <a:lnTo>
                  <a:pt x="1809" y="2469"/>
                </a:lnTo>
                <a:lnTo>
                  <a:pt x="1804" y="2469"/>
                </a:lnTo>
                <a:lnTo>
                  <a:pt x="1798" y="2470"/>
                </a:lnTo>
                <a:lnTo>
                  <a:pt x="1793" y="2470"/>
                </a:lnTo>
                <a:lnTo>
                  <a:pt x="1787" y="2471"/>
                </a:lnTo>
                <a:lnTo>
                  <a:pt x="1782" y="2472"/>
                </a:lnTo>
                <a:lnTo>
                  <a:pt x="1777" y="2473"/>
                </a:lnTo>
                <a:lnTo>
                  <a:pt x="1773" y="2473"/>
                </a:lnTo>
                <a:lnTo>
                  <a:pt x="1769" y="2473"/>
                </a:lnTo>
                <a:lnTo>
                  <a:pt x="1766" y="2473"/>
                </a:lnTo>
                <a:lnTo>
                  <a:pt x="1763" y="2474"/>
                </a:lnTo>
                <a:lnTo>
                  <a:pt x="1759" y="2474"/>
                </a:lnTo>
                <a:lnTo>
                  <a:pt x="1755" y="2474"/>
                </a:lnTo>
                <a:lnTo>
                  <a:pt x="1752" y="2474"/>
                </a:lnTo>
                <a:lnTo>
                  <a:pt x="1748" y="2474"/>
                </a:lnTo>
                <a:lnTo>
                  <a:pt x="1737" y="2474"/>
                </a:lnTo>
                <a:lnTo>
                  <a:pt x="1726" y="2473"/>
                </a:lnTo>
                <a:lnTo>
                  <a:pt x="1714" y="2472"/>
                </a:lnTo>
                <a:lnTo>
                  <a:pt x="1704" y="2471"/>
                </a:lnTo>
                <a:lnTo>
                  <a:pt x="1693" y="2469"/>
                </a:lnTo>
                <a:lnTo>
                  <a:pt x="1683" y="2465"/>
                </a:lnTo>
                <a:lnTo>
                  <a:pt x="1672" y="2462"/>
                </a:lnTo>
                <a:lnTo>
                  <a:pt x="1662" y="2459"/>
                </a:lnTo>
                <a:lnTo>
                  <a:pt x="1652" y="2455"/>
                </a:lnTo>
                <a:lnTo>
                  <a:pt x="1643" y="2451"/>
                </a:lnTo>
                <a:lnTo>
                  <a:pt x="1633" y="2445"/>
                </a:lnTo>
                <a:lnTo>
                  <a:pt x="1625" y="2441"/>
                </a:lnTo>
                <a:lnTo>
                  <a:pt x="1616" y="2434"/>
                </a:lnTo>
                <a:lnTo>
                  <a:pt x="1607" y="2429"/>
                </a:lnTo>
                <a:lnTo>
                  <a:pt x="1599" y="2422"/>
                </a:lnTo>
                <a:lnTo>
                  <a:pt x="1591" y="2415"/>
                </a:lnTo>
                <a:lnTo>
                  <a:pt x="1584" y="2409"/>
                </a:lnTo>
                <a:lnTo>
                  <a:pt x="1577" y="2401"/>
                </a:lnTo>
                <a:lnTo>
                  <a:pt x="1569" y="2394"/>
                </a:lnTo>
                <a:lnTo>
                  <a:pt x="1563" y="2386"/>
                </a:lnTo>
                <a:lnTo>
                  <a:pt x="1557" y="2378"/>
                </a:lnTo>
                <a:lnTo>
                  <a:pt x="1552" y="2370"/>
                </a:lnTo>
                <a:lnTo>
                  <a:pt x="1546" y="2360"/>
                </a:lnTo>
                <a:lnTo>
                  <a:pt x="1541" y="2351"/>
                </a:lnTo>
                <a:lnTo>
                  <a:pt x="1536" y="2342"/>
                </a:lnTo>
                <a:lnTo>
                  <a:pt x="1533" y="2334"/>
                </a:lnTo>
                <a:lnTo>
                  <a:pt x="1528" y="2324"/>
                </a:lnTo>
                <a:lnTo>
                  <a:pt x="1526" y="2314"/>
                </a:lnTo>
                <a:lnTo>
                  <a:pt x="1523" y="2304"/>
                </a:lnTo>
                <a:lnTo>
                  <a:pt x="1521" y="2294"/>
                </a:lnTo>
                <a:lnTo>
                  <a:pt x="1520" y="2284"/>
                </a:lnTo>
                <a:lnTo>
                  <a:pt x="1518" y="2273"/>
                </a:lnTo>
                <a:lnTo>
                  <a:pt x="1515" y="2281"/>
                </a:lnTo>
                <a:lnTo>
                  <a:pt x="1511" y="2288"/>
                </a:lnTo>
                <a:lnTo>
                  <a:pt x="1508" y="2297"/>
                </a:lnTo>
                <a:lnTo>
                  <a:pt x="1505" y="2305"/>
                </a:lnTo>
                <a:lnTo>
                  <a:pt x="1502" y="2313"/>
                </a:lnTo>
                <a:lnTo>
                  <a:pt x="1500" y="2321"/>
                </a:lnTo>
                <a:lnTo>
                  <a:pt x="1497" y="2330"/>
                </a:lnTo>
                <a:lnTo>
                  <a:pt x="1495" y="2338"/>
                </a:lnTo>
                <a:lnTo>
                  <a:pt x="1493" y="2347"/>
                </a:lnTo>
                <a:lnTo>
                  <a:pt x="1492" y="2356"/>
                </a:lnTo>
                <a:lnTo>
                  <a:pt x="1490" y="2366"/>
                </a:lnTo>
                <a:lnTo>
                  <a:pt x="1489" y="2375"/>
                </a:lnTo>
                <a:lnTo>
                  <a:pt x="1487" y="2383"/>
                </a:lnTo>
                <a:lnTo>
                  <a:pt x="1486" y="2392"/>
                </a:lnTo>
                <a:lnTo>
                  <a:pt x="1486" y="2401"/>
                </a:lnTo>
                <a:lnTo>
                  <a:pt x="1485" y="2411"/>
                </a:lnTo>
                <a:lnTo>
                  <a:pt x="1485" y="2420"/>
                </a:lnTo>
                <a:lnTo>
                  <a:pt x="1485" y="2430"/>
                </a:lnTo>
                <a:lnTo>
                  <a:pt x="1485" y="2439"/>
                </a:lnTo>
                <a:lnTo>
                  <a:pt x="1485" y="2449"/>
                </a:lnTo>
                <a:lnTo>
                  <a:pt x="1486" y="2457"/>
                </a:lnTo>
                <a:lnTo>
                  <a:pt x="1487" y="2467"/>
                </a:lnTo>
                <a:lnTo>
                  <a:pt x="1487" y="2477"/>
                </a:lnTo>
                <a:lnTo>
                  <a:pt x="1489" y="2486"/>
                </a:lnTo>
                <a:lnTo>
                  <a:pt x="1491" y="2496"/>
                </a:lnTo>
                <a:lnTo>
                  <a:pt x="1492" y="2505"/>
                </a:lnTo>
                <a:lnTo>
                  <a:pt x="1493" y="2515"/>
                </a:lnTo>
                <a:lnTo>
                  <a:pt x="1495" y="2525"/>
                </a:lnTo>
                <a:lnTo>
                  <a:pt x="1497" y="2535"/>
                </a:lnTo>
                <a:lnTo>
                  <a:pt x="1500" y="2544"/>
                </a:lnTo>
                <a:lnTo>
                  <a:pt x="1502" y="2554"/>
                </a:lnTo>
                <a:lnTo>
                  <a:pt x="1505" y="2563"/>
                </a:lnTo>
                <a:lnTo>
                  <a:pt x="1510" y="2579"/>
                </a:lnTo>
                <a:lnTo>
                  <a:pt x="1515" y="2593"/>
                </a:lnTo>
                <a:lnTo>
                  <a:pt x="1521" y="2609"/>
                </a:lnTo>
                <a:lnTo>
                  <a:pt x="1527" y="2623"/>
                </a:lnTo>
                <a:lnTo>
                  <a:pt x="1533" y="2638"/>
                </a:lnTo>
                <a:lnTo>
                  <a:pt x="1541" y="2652"/>
                </a:lnTo>
                <a:lnTo>
                  <a:pt x="1548" y="2665"/>
                </a:lnTo>
                <a:lnTo>
                  <a:pt x="1556" y="2679"/>
                </a:lnTo>
                <a:lnTo>
                  <a:pt x="1564" y="2692"/>
                </a:lnTo>
                <a:lnTo>
                  <a:pt x="1573" y="2704"/>
                </a:lnTo>
                <a:lnTo>
                  <a:pt x="1581" y="2715"/>
                </a:lnTo>
                <a:lnTo>
                  <a:pt x="1590" y="2726"/>
                </a:lnTo>
                <a:lnTo>
                  <a:pt x="1600" y="2737"/>
                </a:lnTo>
                <a:lnTo>
                  <a:pt x="1610" y="2748"/>
                </a:lnTo>
                <a:lnTo>
                  <a:pt x="1620" y="2758"/>
                </a:lnTo>
                <a:lnTo>
                  <a:pt x="1630" y="2768"/>
                </a:lnTo>
                <a:lnTo>
                  <a:pt x="1641" y="2777"/>
                </a:lnTo>
                <a:lnTo>
                  <a:pt x="1652" y="2785"/>
                </a:lnTo>
                <a:lnTo>
                  <a:pt x="1663" y="2794"/>
                </a:lnTo>
                <a:lnTo>
                  <a:pt x="1674" y="2800"/>
                </a:lnTo>
                <a:lnTo>
                  <a:pt x="1685" y="2807"/>
                </a:lnTo>
                <a:lnTo>
                  <a:pt x="1696" y="2814"/>
                </a:lnTo>
                <a:lnTo>
                  <a:pt x="1709" y="2820"/>
                </a:lnTo>
                <a:lnTo>
                  <a:pt x="1721" y="2825"/>
                </a:lnTo>
                <a:lnTo>
                  <a:pt x="1733" y="2830"/>
                </a:lnTo>
                <a:lnTo>
                  <a:pt x="1745" y="2833"/>
                </a:lnTo>
                <a:lnTo>
                  <a:pt x="1756" y="2838"/>
                </a:lnTo>
                <a:lnTo>
                  <a:pt x="1768" y="2840"/>
                </a:lnTo>
                <a:lnTo>
                  <a:pt x="1782" y="2842"/>
                </a:lnTo>
                <a:lnTo>
                  <a:pt x="1794" y="2845"/>
                </a:lnTo>
                <a:lnTo>
                  <a:pt x="1806" y="2846"/>
                </a:lnTo>
                <a:lnTo>
                  <a:pt x="1818" y="2846"/>
                </a:lnTo>
                <a:lnTo>
                  <a:pt x="1828" y="2846"/>
                </a:lnTo>
                <a:lnTo>
                  <a:pt x="1837" y="2846"/>
                </a:lnTo>
                <a:lnTo>
                  <a:pt x="1847" y="2846"/>
                </a:lnTo>
                <a:lnTo>
                  <a:pt x="1856" y="2845"/>
                </a:lnTo>
                <a:lnTo>
                  <a:pt x="1864" y="2843"/>
                </a:lnTo>
                <a:lnTo>
                  <a:pt x="1872" y="2842"/>
                </a:lnTo>
                <a:lnTo>
                  <a:pt x="1881" y="2840"/>
                </a:lnTo>
                <a:lnTo>
                  <a:pt x="1889" y="2839"/>
                </a:lnTo>
                <a:lnTo>
                  <a:pt x="1897" y="2837"/>
                </a:lnTo>
                <a:lnTo>
                  <a:pt x="1904" y="2833"/>
                </a:lnTo>
                <a:lnTo>
                  <a:pt x="1912" y="2831"/>
                </a:lnTo>
                <a:lnTo>
                  <a:pt x="1920" y="2829"/>
                </a:lnTo>
                <a:lnTo>
                  <a:pt x="1926" y="2825"/>
                </a:lnTo>
                <a:lnTo>
                  <a:pt x="1933" y="2821"/>
                </a:lnTo>
                <a:lnTo>
                  <a:pt x="1940" y="2818"/>
                </a:lnTo>
                <a:lnTo>
                  <a:pt x="1946" y="2815"/>
                </a:lnTo>
                <a:lnTo>
                  <a:pt x="1953" y="2810"/>
                </a:lnTo>
                <a:lnTo>
                  <a:pt x="1960" y="2806"/>
                </a:lnTo>
                <a:lnTo>
                  <a:pt x="1965" y="2801"/>
                </a:lnTo>
                <a:lnTo>
                  <a:pt x="1971" y="2797"/>
                </a:lnTo>
                <a:lnTo>
                  <a:pt x="1976" y="2791"/>
                </a:lnTo>
                <a:lnTo>
                  <a:pt x="1982" y="2786"/>
                </a:lnTo>
                <a:lnTo>
                  <a:pt x="1985" y="2781"/>
                </a:lnTo>
                <a:lnTo>
                  <a:pt x="1985" y="3050"/>
                </a:lnTo>
                <a:lnTo>
                  <a:pt x="1957" y="3052"/>
                </a:lnTo>
                <a:lnTo>
                  <a:pt x="1931" y="3055"/>
                </a:lnTo>
                <a:lnTo>
                  <a:pt x="1903" y="3059"/>
                </a:lnTo>
                <a:lnTo>
                  <a:pt x="1878" y="3065"/>
                </a:lnTo>
                <a:lnTo>
                  <a:pt x="1851" y="3071"/>
                </a:lnTo>
                <a:lnTo>
                  <a:pt x="1826" y="3079"/>
                </a:lnTo>
                <a:lnTo>
                  <a:pt x="1801" y="3089"/>
                </a:lnTo>
                <a:lnTo>
                  <a:pt x="1777" y="3099"/>
                </a:lnTo>
                <a:lnTo>
                  <a:pt x="1753" y="3110"/>
                </a:lnTo>
                <a:lnTo>
                  <a:pt x="1730" y="3122"/>
                </a:lnTo>
                <a:lnTo>
                  <a:pt x="1707" y="3134"/>
                </a:lnTo>
                <a:lnTo>
                  <a:pt x="1686" y="3149"/>
                </a:lnTo>
                <a:lnTo>
                  <a:pt x="1665" y="3164"/>
                </a:lnTo>
                <a:lnTo>
                  <a:pt x="1644" y="3180"/>
                </a:lnTo>
                <a:lnTo>
                  <a:pt x="1626" y="3196"/>
                </a:lnTo>
                <a:lnTo>
                  <a:pt x="1607" y="3214"/>
                </a:lnTo>
                <a:lnTo>
                  <a:pt x="1589" y="3233"/>
                </a:lnTo>
                <a:lnTo>
                  <a:pt x="1573" y="3251"/>
                </a:lnTo>
                <a:lnTo>
                  <a:pt x="1557" y="3271"/>
                </a:lnTo>
                <a:lnTo>
                  <a:pt x="1542" y="3291"/>
                </a:lnTo>
                <a:lnTo>
                  <a:pt x="1528" y="3313"/>
                </a:lnTo>
                <a:lnTo>
                  <a:pt x="1515" y="3334"/>
                </a:lnTo>
                <a:lnTo>
                  <a:pt x="1504" y="3358"/>
                </a:lnTo>
                <a:lnTo>
                  <a:pt x="1493" y="3381"/>
                </a:lnTo>
                <a:lnTo>
                  <a:pt x="1483" y="3404"/>
                </a:lnTo>
                <a:lnTo>
                  <a:pt x="1475" y="3428"/>
                </a:lnTo>
                <a:lnTo>
                  <a:pt x="1468" y="3453"/>
                </a:lnTo>
                <a:lnTo>
                  <a:pt x="1462" y="3478"/>
                </a:lnTo>
                <a:lnTo>
                  <a:pt x="1458" y="3504"/>
                </a:lnTo>
                <a:lnTo>
                  <a:pt x="1454" y="3529"/>
                </a:lnTo>
                <a:lnTo>
                  <a:pt x="1452" y="3556"/>
                </a:lnTo>
                <a:lnTo>
                  <a:pt x="1451" y="3582"/>
                </a:lnTo>
                <a:lnTo>
                  <a:pt x="1452" y="3609"/>
                </a:lnTo>
                <a:lnTo>
                  <a:pt x="1454" y="3635"/>
                </a:lnTo>
                <a:lnTo>
                  <a:pt x="1458" y="3661"/>
                </a:lnTo>
                <a:lnTo>
                  <a:pt x="1462" y="3686"/>
                </a:lnTo>
                <a:lnTo>
                  <a:pt x="1468" y="3712"/>
                </a:lnTo>
                <a:lnTo>
                  <a:pt x="1475" y="3736"/>
                </a:lnTo>
                <a:lnTo>
                  <a:pt x="1483" y="3760"/>
                </a:lnTo>
                <a:lnTo>
                  <a:pt x="1493" y="3785"/>
                </a:lnTo>
                <a:lnTo>
                  <a:pt x="1504" y="3808"/>
                </a:lnTo>
                <a:lnTo>
                  <a:pt x="1515" y="3830"/>
                </a:lnTo>
                <a:lnTo>
                  <a:pt x="1528" y="3852"/>
                </a:lnTo>
                <a:lnTo>
                  <a:pt x="1542" y="3873"/>
                </a:lnTo>
                <a:lnTo>
                  <a:pt x="1557" y="3893"/>
                </a:lnTo>
                <a:lnTo>
                  <a:pt x="1573" y="3913"/>
                </a:lnTo>
                <a:lnTo>
                  <a:pt x="1589" y="3933"/>
                </a:lnTo>
                <a:lnTo>
                  <a:pt x="1607" y="3950"/>
                </a:lnTo>
                <a:lnTo>
                  <a:pt x="1626" y="3968"/>
                </a:lnTo>
                <a:lnTo>
                  <a:pt x="1646" y="3985"/>
                </a:lnTo>
                <a:lnTo>
                  <a:pt x="1665" y="4001"/>
                </a:lnTo>
                <a:lnTo>
                  <a:pt x="1686" y="4016"/>
                </a:lnTo>
                <a:lnTo>
                  <a:pt x="1707" y="4030"/>
                </a:lnTo>
                <a:lnTo>
                  <a:pt x="1731" y="4043"/>
                </a:lnTo>
                <a:lnTo>
                  <a:pt x="1753" y="4055"/>
                </a:lnTo>
                <a:lnTo>
                  <a:pt x="1777" y="4067"/>
                </a:lnTo>
                <a:lnTo>
                  <a:pt x="1801" y="4077"/>
                </a:lnTo>
                <a:lnTo>
                  <a:pt x="1826" y="4085"/>
                </a:lnTo>
                <a:lnTo>
                  <a:pt x="1851" y="4093"/>
                </a:lnTo>
                <a:lnTo>
                  <a:pt x="1878" y="4100"/>
                </a:lnTo>
                <a:lnTo>
                  <a:pt x="1904" y="4105"/>
                </a:lnTo>
                <a:lnTo>
                  <a:pt x="1931" y="4110"/>
                </a:lnTo>
                <a:lnTo>
                  <a:pt x="1958" y="4112"/>
                </a:lnTo>
                <a:lnTo>
                  <a:pt x="1986" y="4114"/>
                </a:lnTo>
                <a:lnTo>
                  <a:pt x="1985" y="4117"/>
                </a:lnTo>
                <a:lnTo>
                  <a:pt x="1984" y="4120"/>
                </a:lnTo>
                <a:lnTo>
                  <a:pt x="1984" y="4123"/>
                </a:lnTo>
                <a:lnTo>
                  <a:pt x="1983" y="4126"/>
                </a:lnTo>
                <a:lnTo>
                  <a:pt x="1979" y="4133"/>
                </a:lnTo>
                <a:lnTo>
                  <a:pt x="1977" y="4138"/>
                </a:lnTo>
                <a:lnTo>
                  <a:pt x="1975" y="4144"/>
                </a:lnTo>
                <a:lnTo>
                  <a:pt x="1972" y="4149"/>
                </a:lnTo>
                <a:lnTo>
                  <a:pt x="1965" y="4161"/>
                </a:lnTo>
                <a:lnTo>
                  <a:pt x="1958" y="4171"/>
                </a:lnTo>
                <a:lnTo>
                  <a:pt x="1955" y="4174"/>
                </a:lnTo>
                <a:lnTo>
                  <a:pt x="1903" y="4153"/>
                </a:lnTo>
                <a:lnTo>
                  <a:pt x="1841" y="4126"/>
                </a:lnTo>
                <a:lnTo>
                  <a:pt x="1779" y="4096"/>
                </a:lnTo>
                <a:lnTo>
                  <a:pt x="1720" y="4067"/>
                </a:lnTo>
                <a:lnTo>
                  <a:pt x="1661" y="4036"/>
                </a:lnTo>
                <a:lnTo>
                  <a:pt x="1605" y="4002"/>
                </a:lnTo>
                <a:lnTo>
                  <a:pt x="1549" y="3968"/>
                </a:lnTo>
                <a:lnTo>
                  <a:pt x="1495" y="3934"/>
                </a:lnTo>
                <a:lnTo>
                  <a:pt x="1443" y="3897"/>
                </a:lnTo>
                <a:lnTo>
                  <a:pt x="1393" y="3860"/>
                </a:lnTo>
                <a:lnTo>
                  <a:pt x="1344" y="3821"/>
                </a:lnTo>
                <a:lnTo>
                  <a:pt x="1297" y="3781"/>
                </a:lnTo>
                <a:lnTo>
                  <a:pt x="1252" y="3741"/>
                </a:lnTo>
                <a:lnTo>
                  <a:pt x="1209" y="3699"/>
                </a:lnTo>
                <a:lnTo>
                  <a:pt x="1168" y="3656"/>
                </a:lnTo>
                <a:lnTo>
                  <a:pt x="1128" y="3613"/>
                </a:lnTo>
                <a:lnTo>
                  <a:pt x="1091" y="3568"/>
                </a:lnTo>
                <a:lnTo>
                  <a:pt x="1055" y="3522"/>
                </a:lnTo>
                <a:lnTo>
                  <a:pt x="1022" y="3476"/>
                </a:lnTo>
                <a:lnTo>
                  <a:pt x="991" y="3430"/>
                </a:lnTo>
                <a:lnTo>
                  <a:pt x="962" y="3381"/>
                </a:lnTo>
                <a:lnTo>
                  <a:pt x="944" y="3346"/>
                </a:lnTo>
                <a:lnTo>
                  <a:pt x="1018" y="3282"/>
                </a:lnTo>
                <a:lnTo>
                  <a:pt x="1019" y="3284"/>
                </a:lnTo>
                <a:lnTo>
                  <a:pt x="1026" y="3290"/>
                </a:lnTo>
                <a:lnTo>
                  <a:pt x="1035" y="3295"/>
                </a:lnTo>
                <a:lnTo>
                  <a:pt x="1045" y="3299"/>
                </a:lnTo>
                <a:lnTo>
                  <a:pt x="1055" y="3303"/>
                </a:lnTo>
                <a:lnTo>
                  <a:pt x="1065" y="3307"/>
                </a:lnTo>
                <a:lnTo>
                  <a:pt x="1075" y="3309"/>
                </a:lnTo>
                <a:lnTo>
                  <a:pt x="1086" y="3311"/>
                </a:lnTo>
                <a:lnTo>
                  <a:pt x="1098" y="3312"/>
                </a:lnTo>
                <a:lnTo>
                  <a:pt x="1109" y="3312"/>
                </a:lnTo>
                <a:lnTo>
                  <a:pt x="1122" y="3312"/>
                </a:lnTo>
                <a:lnTo>
                  <a:pt x="1134" y="3312"/>
                </a:lnTo>
                <a:lnTo>
                  <a:pt x="1146" y="3311"/>
                </a:lnTo>
                <a:lnTo>
                  <a:pt x="1159" y="3310"/>
                </a:lnTo>
                <a:lnTo>
                  <a:pt x="1172" y="3307"/>
                </a:lnTo>
                <a:lnTo>
                  <a:pt x="1186" y="3305"/>
                </a:lnTo>
                <a:lnTo>
                  <a:pt x="1199" y="3301"/>
                </a:lnTo>
                <a:lnTo>
                  <a:pt x="1212" y="3297"/>
                </a:lnTo>
                <a:lnTo>
                  <a:pt x="1225" y="3292"/>
                </a:lnTo>
                <a:lnTo>
                  <a:pt x="1240" y="3287"/>
                </a:lnTo>
                <a:lnTo>
                  <a:pt x="1253" y="3281"/>
                </a:lnTo>
                <a:lnTo>
                  <a:pt x="1267" y="3276"/>
                </a:lnTo>
                <a:lnTo>
                  <a:pt x="1281" y="3269"/>
                </a:lnTo>
                <a:lnTo>
                  <a:pt x="1295" y="3261"/>
                </a:lnTo>
                <a:lnTo>
                  <a:pt x="1308" y="3254"/>
                </a:lnTo>
                <a:lnTo>
                  <a:pt x="1323" y="3245"/>
                </a:lnTo>
                <a:lnTo>
                  <a:pt x="1336" y="3236"/>
                </a:lnTo>
                <a:lnTo>
                  <a:pt x="1349" y="3227"/>
                </a:lnTo>
                <a:lnTo>
                  <a:pt x="1364" y="3217"/>
                </a:lnTo>
                <a:lnTo>
                  <a:pt x="1377" y="3207"/>
                </a:lnTo>
                <a:lnTo>
                  <a:pt x="1390" y="3196"/>
                </a:lnTo>
                <a:lnTo>
                  <a:pt x="1402" y="3185"/>
                </a:lnTo>
                <a:lnTo>
                  <a:pt x="1416" y="3173"/>
                </a:lnTo>
                <a:lnTo>
                  <a:pt x="1427" y="3162"/>
                </a:lnTo>
                <a:lnTo>
                  <a:pt x="1439" y="3150"/>
                </a:lnTo>
                <a:lnTo>
                  <a:pt x="1450" y="3138"/>
                </a:lnTo>
                <a:lnTo>
                  <a:pt x="1460" y="3125"/>
                </a:lnTo>
                <a:lnTo>
                  <a:pt x="1470" y="3113"/>
                </a:lnTo>
                <a:lnTo>
                  <a:pt x="1480" y="3101"/>
                </a:lnTo>
                <a:lnTo>
                  <a:pt x="1487" y="3089"/>
                </a:lnTo>
                <a:lnTo>
                  <a:pt x="1496" y="3077"/>
                </a:lnTo>
                <a:lnTo>
                  <a:pt x="1504" y="3065"/>
                </a:lnTo>
                <a:lnTo>
                  <a:pt x="1511" y="3051"/>
                </a:lnTo>
                <a:lnTo>
                  <a:pt x="1517" y="3039"/>
                </a:lnTo>
                <a:lnTo>
                  <a:pt x="1523" y="3027"/>
                </a:lnTo>
                <a:lnTo>
                  <a:pt x="1528" y="3015"/>
                </a:lnTo>
                <a:lnTo>
                  <a:pt x="1533" y="3003"/>
                </a:lnTo>
                <a:lnTo>
                  <a:pt x="1537" y="2991"/>
                </a:lnTo>
                <a:lnTo>
                  <a:pt x="1541" y="2978"/>
                </a:lnTo>
                <a:lnTo>
                  <a:pt x="1543" y="2967"/>
                </a:lnTo>
                <a:lnTo>
                  <a:pt x="1545" y="2955"/>
                </a:lnTo>
                <a:lnTo>
                  <a:pt x="1547" y="2944"/>
                </a:lnTo>
                <a:lnTo>
                  <a:pt x="1548" y="2933"/>
                </a:lnTo>
                <a:lnTo>
                  <a:pt x="1548" y="2921"/>
                </a:lnTo>
                <a:lnTo>
                  <a:pt x="1547" y="2911"/>
                </a:lnTo>
                <a:lnTo>
                  <a:pt x="1546" y="2900"/>
                </a:lnTo>
                <a:lnTo>
                  <a:pt x="1544" y="2890"/>
                </a:lnTo>
                <a:lnTo>
                  <a:pt x="1542" y="2880"/>
                </a:lnTo>
                <a:lnTo>
                  <a:pt x="1538" y="2871"/>
                </a:lnTo>
                <a:lnTo>
                  <a:pt x="1534" y="2862"/>
                </a:lnTo>
                <a:lnTo>
                  <a:pt x="1529" y="2853"/>
                </a:lnTo>
                <a:lnTo>
                  <a:pt x="1523" y="2845"/>
                </a:lnTo>
                <a:lnTo>
                  <a:pt x="1517" y="2837"/>
                </a:lnTo>
                <a:lnTo>
                  <a:pt x="1510" y="2830"/>
                </a:lnTo>
                <a:lnTo>
                  <a:pt x="1502" y="2824"/>
                </a:lnTo>
                <a:lnTo>
                  <a:pt x="1494" y="2818"/>
                </a:lnTo>
                <a:lnTo>
                  <a:pt x="1485" y="2812"/>
                </a:lnTo>
                <a:lnTo>
                  <a:pt x="1476" y="2808"/>
                </a:lnTo>
                <a:lnTo>
                  <a:pt x="1466" y="2805"/>
                </a:lnTo>
                <a:lnTo>
                  <a:pt x="1457" y="2801"/>
                </a:lnTo>
                <a:lnTo>
                  <a:pt x="1445" y="2799"/>
                </a:lnTo>
                <a:lnTo>
                  <a:pt x="1434" y="2797"/>
                </a:lnTo>
                <a:lnTo>
                  <a:pt x="1423" y="2796"/>
                </a:lnTo>
                <a:lnTo>
                  <a:pt x="1411" y="2796"/>
                </a:lnTo>
                <a:lnTo>
                  <a:pt x="1399" y="2796"/>
                </a:lnTo>
                <a:lnTo>
                  <a:pt x="1387" y="2796"/>
                </a:lnTo>
                <a:lnTo>
                  <a:pt x="1375" y="2797"/>
                </a:lnTo>
                <a:lnTo>
                  <a:pt x="1363" y="2799"/>
                </a:lnTo>
                <a:lnTo>
                  <a:pt x="1349" y="2801"/>
                </a:lnTo>
                <a:lnTo>
                  <a:pt x="1336" y="2804"/>
                </a:lnTo>
                <a:lnTo>
                  <a:pt x="1323" y="2808"/>
                </a:lnTo>
                <a:lnTo>
                  <a:pt x="1309" y="2811"/>
                </a:lnTo>
                <a:lnTo>
                  <a:pt x="1295" y="2816"/>
                </a:lnTo>
                <a:lnTo>
                  <a:pt x="1282" y="2821"/>
                </a:lnTo>
                <a:lnTo>
                  <a:pt x="1269" y="2827"/>
                </a:lnTo>
                <a:lnTo>
                  <a:pt x="1254" y="2833"/>
                </a:lnTo>
                <a:lnTo>
                  <a:pt x="1240" y="2840"/>
                </a:lnTo>
                <a:lnTo>
                  <a:pt x="1227" y="2847"/>
                </a:lnTo>
                <a:lnTo>
                  <a:pt x="1212" y="2854"/>
                </a:lnTo>
                <a:lnTo>
                  <a:pt x="1199" y="2863"/>
                </a:lnTo>
                <a:lnTo>
                  <a:pt x="1185" y="2872"/>
                </a:lnTo>
                <a:lnTo>
                  <a:pt x="1171" y="2881"/>
                </a:lnTo>
                <a:lnTo>
                  <a:pt x="1158" y="2891"/>
                </a:lnTo>
                <a:lnTo>
                  <a:pt x="1145" y="2901"/>
                </a:lnTo>
                <a:lnTo>
                  <a:pt x="1131" y="2912"/>
                </a:lnTo>
                <a:lnTo>
                  <a:pt x="1118" y="2923"/>
                </a:lnTo>
                <a:lnTo>
                  <a:pt x="1106" y="2935"/>
                </a:lnTo>
                <a:lnTo>
                  <a:pt x="1094" y="2946"/>
                </a:lnTo>
                <a:lnTo>
                  <a:pt x="1083" y="2958"/>
                </a:lnTo>
                <a:lnTo>
                  <a:pt x="1072" y="2971"/>
                </a:lnTo>
                <a:lnTo>
                  <a:pt x="1061" y="2983"/>
                </a:lnTo>
                <a:lnTo>
                  <a:pt x="1051" y="2995"/>
                </a:lnTo>
                <a:lnTo>
                  <a:pt x="1042" y="3007"/>
                </a:lnTo>
                <a:lnTo>
                  <a:pt x="1033" y="3019"/>
                </a:lnTo>
                <a:lnTo>
                  <a:pt x="1025" y="3031"/>
                </a:lnTo>
                <a:lnTo>
                  <a:pt x="1018" y="3044"/>
                </a:lnTo>
                <a:lnTo>
                  <a:pt x="1010" y="3057"/>
                </a:lnTo>
                <a:lnTo>
                  <a:pt x="1004" y="3069"/>
                </a:lnTo>
                <a:lnTo>
                  <a:pt x="998" y="3081"/>
                </a:lnTo>
                <a:lnTo>
                  <a:pt x="992" y="3093"/>
                </a:lnTo>
                <a:lnTo>
                  <a:pt x="988" y="3106"/>
                </a:lnTo>
                <a:lnTo>
                  <a:pt x="984" y="3118"/>
                </a:lnTo>
                <a:lnTo>
                  <a:pt x="981" y="3130"/>
                </a:lnTo>
                <a:lnTo>
                  <a:pt x="978" y="3142"/>
                </a:lnTo>
                <a:lnTo>
                  <a:pt x="976" y="3153"/>
                </a:lnTo>
                <a:lnTo>
                  <a:pt x="974" y="3164"/>
                </a:lnTo>
                <a:lnTo>
                  <a:pt x="973" y="3175"/>
                </a:lnTo>
                <a:lnTo>
                  <a:pt x="973" y="3187"/>
                </a:lnTo>
                <a:lnTo>
                  <a:pt x="973" y="3197"/>
                </a:lnTo>
                <a:lnTo>
                  <a:pt x="974" y="3208"/>
                </a:lnTo>
                <a:lnTo>
                  <a:pt x="977" y="3218"/>
                </a:lnTo>
                <a:lnTo>
                  <a:pt x="980" y="3228"/>
                </a:lnTo>
                <a:lnTo>
                  <a:pt x="983" y="3237"/>
                </a:lnTo>
                <a:lnTo>
                  <a:pt x="987" y="3246"/>
                </a:lnTo>
                <a:lnTo>
                  <a:pt x="992" y="3255"/>
                </a:lnTo>
                <a:lnTo>
                  <a:pt x="993" y="3256"/>
                </a:lnTo>
                <a:lnTo>
                  <a:pt x="927" y="3313"/>
                </a:lnTo>
                <a:lnTo>
                  <a:pt x="911" y="3282"/>
                </a:lnTo>
                <a:lnTo>
                  <a:pt x="889" y="3232"/>
                </a:lnTo>
                <a:lnTo>
                  <a:pt x="871" y="3181"/>
                </a:lnTo>
                <a:lnTo>
                  <a:pt x="853" y="3130"/>
                </a:lnTo>
                <a:lnTo>
                  <a:pt x="838" y="3077"/>
                </a:lnTo>
                <a:lnTo>
                  <a:pt x="826" y="3024"/>
                </a:lnTo>
                <a:lnTo>
                  <a:pt x="816" y="2971"/>
                </a:lnTo>
                <a:lnTo>
                  <a:pt x="810" y="2916"/>
                </a:lnTo>
                <a:lnTo>
                  <a:pt x="806" y="2862"/>
                </a:lnTo>
                <a:lnTo>
                  <a:pt x="804" y="2807"/>
                </a:lnTo>
                <a:lnTo>
                  <a:pt x="805" y="2762"/>
                </a:lnTo>
                <a:lnTo>
                  <a:pt x="808" y="2715"/>
                </a:lnTo>
                <a:lnTo>
                  <a:pt x="812" y="2671"/>
                </a:lnTo>
                <a:lnTo>
                  <a:pt x="815" y="2641"/>
                </a:lnTo>
                <a:lnTo>
                  <a:pt x="895" y="2602"/>
                </a:lnTo>
                <a:lnTo>
                  <a:pt x="896" y="2603"/>
                </a:lnTo>
                <a:lnTo>
                  <a:pt x="903" y="2611"/>
                </a:lnTo>
                <a:lnTo>
                  <a:pt x="909" y="2618"/>
                </a:lnTo>
                <a:lnTo>
                  <a:pt x="917" y="2624"/>
                </a:lnTo>
                <a:lnTo>
                  <a:pt x="925" y="2630"/>
                </a:lnTo>
                <a:lnTo>
                  <a:pt x="934" y="2636"/>
                </a:lnTo>
                <a:lnTo>
                  <a:pt x="944" y="2641"/>
                </a:lnTo>
                <a:lnTo>
                  <a:pt x="952" y="2645"/>
                </a:lnTo>
                <a:lnTo>
                  <a:pt x="963" y="2649"/>
                </a:lnTo>
                <a:lnTo>
                  <a:pt x="973" y="2652"/>
                </a:lnTo>
                <a:lnTo>
                  <a:pt x="986" y="2655"/>
                </a:lnTo>
                <a:lnTo>
                  <a:pt x="997" y="2658"/>
                </a:lnTo>
                <a:lnTo>
                  <a:pt x="1009" y="2659"/>
                </a:lnTo>
                <a:lnTo>
                  <a:pt x="1021" y="2661"/>
                </a:lnTo>
                <a:lnTo>
                  <a:pt x="1034" y="2661"/>
                </a:lnTo>
                <a:lnTo>
                  <a:pt x="1046" y="2662"/>
                </a:lnTo>
                <a:lnTo>
                  <a:pt x="1061" y="2662"/>
                </a:lnTo>
                <a:lnTo>
                  <a:pt x="1074" y="2661"/>
                </a:lnTo>
                <a:lnTo>
                  <a:pt x="1087" y="2660"/>
                </a:lnTo>
                <a:lnTo>
                  <a:pt x="1102" y="2659"/>
                </a:lnTo>
                <a:lnTo>
                  <a:pt x="1116" y="2657"/>
                </a:lnTo>
                <a:lnTo>
                  <a:pt x="1130" y="2654"/>
                </a:lnTo>
                <a:lnTo>
                  <a:pt x="1146" y="2651"/>
                </a:lnTo>
                <a:lnTo>
                  <a:pt x="1160" y="2648"/>
                </a:lnTo>
                <a:lnTo>
                  <a:pt x="1175" y="2643"/>
                </a:lnTo>
                <a:lnTo>
                  <a:pt x="1190" y="2639"/>
                </a:lnTo>
                <a:lnTo>
                  <a:pt x="1206" y="2633"/>
                </a:lnTo>
                <a:lnTo>
                  <a:pt x="1220" y="2628"/>
                </a:lnTo>
                <a:lnTo>
                  <a:pt x="1235" y="2622"/>
                </a:lnTo>
                <a:lnTo>
                  <a:pt x="1251" y="2616"/>
                </a:lnTo>
                <a:lnTo>
                  <a:pt x="1266" y="2609"/>
                </a:lnTo>
                <a:lnTo>
                  <a:pt x="1281" y="2601"/>
                </a:lnTo>
                <a:lnTo>
                  <a:pt x="1295" y="2593"/>
                </a:lnTo>
                <a:lnTo>
                  <a:pt x="1309" y="2585"/>
                </a:lnTo>
                <a:lnTo>
                  <a:pt x="1323" y="2577"/>
                </a:lnTo>
                <a:lnTo>
                  <a:pt x="1336" y="2568"/>
                </a:lnTo>
                <a:lnTo>
                  <a:pt x="1349" y="2559"/>
                </a:lnTo>
                <a:lnTo>
                  <a:pt x="1361" y="2550"/>
                </a:lnTo>
                <a:lnTo>
                  <a:pt x="1374" y="2540"/>
                </a:lnTo>
                <a:lnTo>
                  <a:pt x="1385" y="2532"/>
                </a:lnTo>
                <a:lnTo>
                  <a:pt x="1396" y="2522"/>
                </a:lnTo>
                <a:lnTo>
                  <a:pt x="1406" y="2512"/>
                </a:lnTo>
                <a:lnTo>
                  <a:pt x="1416" y="2502"/>
                </a:lnTo>
                <a:lnTo>
                  <a:pt x="1424" y="2492"/>
                </a:lnTo>
                <a:lnTo>
                  <a:pt x="1433" y="2482"/>
                </a:lnTo>
                <a:lnTo>
                  <a:pt x="1441" y="2471"/>
                </a:lnTo>
                <a:lnTo>
                  <a:pt x="1449" y="2461"/>
                </a:lnTo>
                <a:lnTo>
                  <a:pt x="1455" y="2451"/>
                </a:lnTo>
                <a:lnTo>
                  <a:pt x="1462" y="2440"/>
                </a:lnTo>
                <a:lnTo>
                  <a:pt x="1468" y="2430"/>
                </a:lnTo>
                <a:lnTo>
                  <a:pt x="1472" y="2420"/>
                </a:lnTo>
                <a:lnTo>
                  <a:pt x="1476" y="2409"/>
                </a:lnTo>
                <a:lnTo>
                  <a:pt x="1481" y="2399"/>
                </a:lnTo>
                <a:lnTo>
                  <a:pt x="1483" y="2389"/>
                </a:lnTo>
                <a:lnTo>
                  <a:pt x="1485" y="2378"/>
                </a:lnTo>
                <a:lnTo>
                  <a:pt x="1487" y="2368"/>
                </a:lnTo>
                <a:lnTo>
                  <a:pt x="1487" y="2358"/>
                </a:lnTo>
                <a:lnTo>
                  <a:pt x="1487" y="2348"/>
                </a:lnTo>
                <a:lnTo>
                  <a:pt x="1487" y="2339"/>
                </a:lnTo>
                <a:lnTo>
                  <a:pt x="1485" y="2329"/>
                </a:lnTo>
                <a:lnTo>
                  <a:pt x="1483" y="2320"/>
                </a:lnTo>
                <a:lnTo>
                  <a:pt x="1480" y="2311"/>
                </a:lnTo>
                <a:lnTo>
                  <a:pt x="1475" y="2303"/>
                </a:lnTo>
                <a:lnTo>
                  <a:pt x="1471" y="2294"/>
                </a:lnTo>
                <a:lnTo>
                  <a:pt x="1465" y="2286"/>
                </a:lnTo>
                <a:lnTo>
                  <a:pt x="1459" y="2279"/>
                </a:lnTo>
                <a:lnTo>
                  <a:pt x="1452" y="2272"/>
                </a:lnTo>
                <a:lnTo>
                  <a:pt x="1444" y="2266"/>
                </a:lnTo>
                <a:lnTo>
                  <a:pt x="1437" y="2259"/>
                </a:lnTo>
                <a:lnTo>
                  <a:pt x="1428" y="2255"/>
                </a:lnTo>
                <a:lnTo>
                  <a:pt x="1419" y="2250"/>
                </a:lnTo>
                <a:lnTo>
                  <a:pt x="1409" y="2246"/>
                </a:lnTo>
                <a:lnTo>
                  <a:pt x="1398" y="2242"/>
                </a:lnTo>
                <a:lnTo>
                  <a:pt x="1388" y="2238"/>
                </a:lnTo>
                <a:lnTo>
                  <a:pt x="1377" y="2235"/>
                </a:lnTo>
                <a:lnTo>
                  <a:pt x="1365" y="2233"/>
                </a:lnTo>
                <a:lnTo>
                  <a:pt x="1353" y="2231"/>
                </a:lnTo>
                <a:lnTo>
                  <a:pt x="1340" y="2230"/>
                </a:lnTo>
                <a:lnTo>
                  <a:pt x="1328" y="2229"/>
                </a:lnTo>
                <a:lnTo>
                  <a:pt x="1315" y="2229"/>
                </a:lnTo>
                <a:lnTo>
                  <a:pt x="1302" y="2229"/>
                </a:lnTo>
                <a:lnTo>
                  <a:pt x="1287" y="2230"/>
                </a:lnTo>
                <a:lnTo>
                  <a:pt x="1274" y="2231"/>
                </a:lnTo>
                <a:lnTo>
                  <a:pt x="1260" y="2232"/>
                </a:lnTo>
                <a:lnTo>
                  <a:pt x="1245" y="2234"/>
                </a:lnTo>
                <a:lnTo>
                  <a:pt x="1231" y="2236"/>
                </a:lnTo>
                <a:lnTo>
                  <a:pt x="1217" y="2240"/>
                </a:lnTo>
                <a:lnTo>
                  <a:pt x="1201" y="2243"/>
                </a:lnTo>
                <a:lnTo>
                  <a:pt x="1186" y="2247"/>
                </a:lnTo>
                <a:lnTo>
                  <a:pt x="1171" y="2252"/>
                </a:lnTo>
                <a:lnTo>
                  <a:pt x="1156" y="2257"/>
                </a:lnTo>
                <a:lnTo>
                  <a:pt x="1141" y="2263"/>
                </a:lnTo>
                <a:lnTo>
                  <a:pt x="1126" y="2268"/>
                </a:lnTo>
                <a:lnTo>
                  <a:pt x="1110" y="2275"/>
                </a:lnTo>
                <a:lnTo>
                  <a:pt x="1095" y="2282"/>
                </a:lnTo>
                <a:lnTo>
                  <a:pt x="1081" y="2289"/>
                </a:lnTo>
                <a:lnTo>
                  <a:pt x="1066" y="2297"/>
                </a:lnTo>
                <a:lnTo>
                  <a:pt x="1052" y="2305"/>
                </a:lnTo>
                <a:lnTo>
                  <a:pt x="1037" y="2314"/>
                </a:lnTo>
                <a:lnTo>
                  <a:pt x="1025" y="2323"/>
                </a:lnTo>
                <a:lnTo>
                  <a:pt x="1012" y="2331"/>
                </a:lnTo>
                <a:lnTo>
                  <a:pt x="1000" y="2340"/>
                </a:lnTo>
                <a:lnTo>
                  <a:pt x="988" y="2350"/>
                </a:lnTo>
                <a:lnTo>
                  <a:pt x="977" y="2359"/>
                </a:lnTo>
                <a:lnTo>
                  <a:pt x="966" y="2369"/>
                </a:lnTo>
                <a:lnTo>
                  <a:pt x="956" y="2379"/>
                </a:lnTo>
                <a:lnTo>
                  <a:pt x="946" y="2389"/>
                </a:lnTo>
                <a:lnTo>
                  <a:pt x="937" y="2399"/>
                </a:lnTo>
                <a:lnTo>
                  <a:pt x="928" y="2409"/>
                </a:lnTo>
                <a:lnTo>
                  <a:pt x="920" y="2420"/>
                </a:lnTo>
                <a:lnTo>
                  <a:pt x="913" y="2430"/>
                </a:lnTo>
                <a:lnTo>
                  <a:pt x="906" y="2440"/>
                </a:lnTo>
                <a:lnTo>
                  <a:pt x="899" y="2451"/>
                </a:lnTo>
                <a:lnTo>
                  <a:pt x="894" y="2461"/>
                </a:lnTo>
                <a:lnTo>
                  <a:pt x="888" y="2471"/>
                </a:lnTo>
                <a:lnTo>
                  <a:pt x="885" y="2482"/>
                </a:lnTo>
                <a:lnTo>
                  <a:pt x="880" y="2492"/>
                </a:lnTo>
                <a:lnTo>
                  <a:pt x="878" y="2502"/>
                </a:lnTo>
                <a:lnTo>
                  <a:pt x="876" y="2512"/>
                </a:lnTo>
                <a:lnTo>
                  <a:pt x="874" y="2522"/>
                </a:lnTo>
                <a:lnTo>
                  <a:pt x="874" y="2532"/>
                </a:lnTo>
                <a:lnTo>
                  <a:pt x="874" y="2542"/>
                </a:lnTo>
                <a:lnTo>
                  <a:pt x="874" y="2551"/>
                </a:lnTo>
                <a:lnTo>
                  <a:pt x="876" y="2560"/>
                </a:lnTo>
                <a:lnTo>
                  <a:pt x="878" y="2570"/>
                </a:lnTo>
                <a:lnTo>
                  <a:pt x="879" y="2571"/>
                </a:lnTo>
                <a:lnTo>
                  <a:pt x="822" y="2599"/>
                </a:lnTo>
                <a:lnTo>
                  <a:pt x="824" y="2582"/>
                </a:lnTo>
                <a:lnTo>
                  <a:pt x="833" y="2538"/>
                </a:lnTo>
                <a:lnTo>
                  <a:pt x="844" y="2495"/>
                </a:lnTo>
                <a:lnTo>
                  <a:pt x="856" y="2452"/>
                </a:lnTo>
                <a:lnTo>
                  <a:pt x="869" y="2410"/>
                </a:lnTo>
                <a:lnTo>
                  <a:pt x="884" y="2369"/>
                </a:lnTo>
                <a:lnTo>
                  <a:pt x="900" y="2328"/>
                </a:lnTo>
                <a:lnTo>
                  <a:pt x="918" y="2287"/>
                </a:lnTo>
                <a:lnTo>
                  <a:pt x="937" y="2248"/>
                </a:lnTo>
                <a:lnTo>
                  <a:pt x="957" y="2210"/>
                </a:lnTo>
                <a:lnTo>
                  <a:pt x="979" y="2172"/>
                </a:lnTo>
                <a:lnTo>
                  <a:pt x="1002" y="2135"/>
                </a:lnTo>
                <a:lnTo>
                  <a:pt x="1026" y="2098"/>
                </a:lnTo>
                <a:lnTo>
                  <a:pt x="1052" y="2063"/>
                </a:lnTo>
                <a:lnTo>
                  <a:pt x="1080" y="2029"/>
                </a:lnTo>
                <a:lnTo>
                  <a:pt x="1107" y="1996"/>
                </a:lnTo>
                <a:lnTo>
                  <a:pt x="1137" y="1963"/>
                </a:lnTo>
                <a:lnTo>
                  <a:pt x="1140" y="1960"/>
                </a:lnTo>
                <a:lnTo>
                  <a:pt x="1187" y="1973"/>
                </a:lnTo>
                <a:lnTo>
                  <a:pt x="1187" y="1980"/>
                </a:lnTo>
                <a:lnTo>
                  <a:pt x="1187" y="1987"/>
                </a:lnTo>
                <a:lnTo>
                  <a:pt x="1188" y="1995"/>
                </a:lnTo>
                <a:lnTo>
                  <a:pt x="1189" y="2003"/>
                </a:lnTo>
                <a:lnTo>
                  <a:pt x="1190" y="2011"/>
                </a:lnTo>
                <a:lnTo>
                  <a:pt x="1193" y="2018"/>
                </a:lnTo>
                <a:lnTo>
                  <a:pt x="1197" y="2026"/>
                </a:lnTo>
                <a:lnTo>
                  <a:pt x="1200" y="2034"/>
                </a:lnTo>
                <a:lnTo>
                  <a:pt x="1204" y="2042"/>
                </a:lnTo>
                <a:lnTo>
                  <a:pt x="1210" y="2049"/>
                </a:lnTo>
                <a:lnTo>
                  <a:pt x="1214" y="2056"/>
                </a:lnTo>
                <a:lnTo>
                  <a:pt x="1221" y="2064"/>
                </a:lnTo>
                <a:lnTo>
                  <a:pt x="1227" y="2071"/>
                </a:lnTo>
                <a:lnTo>
                  <a:pt x="1234" y="2078"/>
                </a:lnTo>
                <a:lnTo>
                  <a:pt x="1241" y="2086"/>
                </a:lnTo>
                <a:lnTo>
                  <a:pt x="1249" y="2093"/>
                </a:lnTo>
                <a:lnTo>
                  <a:pt x="1258" y="2099"/>
                </a:lnTo>
                <a:lnTo>
                  <a:pt x="1266" y="2106"/>
                </a:lnTo>
                <a:lnTo>
                  <a:pt x="1275" y="2112"/>
                </a:lnTo>
                <a:lnTo>
                  <a:pt x="1284" y="2119"/>
                </a:lnTo>
                <a:lnTo>
                  <a:pt x="1294" y="2125"/>
                </a:lnTo>
                <a:lnTo>
                  <a:pt x="1305" y="2131"/>
                </a:lnTo>
                <a:lnTo>
                  <a:pt x="1315" y="2137"/>
                </a:lnTo>
                <a:lnTo>
                  <a:pt x="1326" y="2142"/>
                </a:lnTo>
                <a:lnTo>
                  <a:pt x="1337" y="2148"/>
                </a:lnTo>
                <a:lnTo>
                  <a:pt x="1349" y="2152"/>
                </a:lnTo>
                <a:lnTo>
                  <a:pt x="1360" y="2157"/>
                </a:lnTo>
                <a:lnTo>
                  <a:pt x="1374" y="2161"/>
                </a:lnTo>
                <a:lnTo>
                  <a:pt x="1386" y="2165"/>
                </a:lnTo>
                <a:lnTo>
                  <a:pt x="1398" y="2170"/>
                </a:lnTo>
                <a:lnTo>
                  <a:pt x="1411" y="2173"/>
                </a:lnTo>
                <a:lnTo>
                  <a:pt x="1424" y="2177"/>
                </a:lnTo>
                <a:lnTo>
                  <a:pt x="1437" y="2179"/>
                </a:lnTo>
                <a:lnTo>
                  <a:pt x="1449" y="2181"/>
                </a:lnTo>
                <a:lnTo>
                  <a:pt x="1462" y="2183"/>
                </a:lnTo>
                <a:lnTo>
                  <a:pt x="1474" y="2184"/>
                </a:lnTo>
                <a:lnTo>
                  <a:pt x="1486" y="2185"/>
                </a:lnTo>
                <a:lnTo>
                  <a:pt x="1499" y="2187"/>
                </a:lnTo>
                <a:lnTo>
                  <a:pt x="1511" y="2187"/>
                </a:lnTo>
                <a:lnTo>
                  <a:pt x="1523" y="2187"/>
                </a:lnTo>
                <a:lnTo>
                  <a:pt x="1534" y="2187"/>
                </a:lnTo>
                <a:lnTo>
                  <a:pt x="1545" y="2187"/>
                </a:lnTo>
                <a:lnTo>
                  <a:pt x="1552" y="2185"/>
                </a:lnTo>
                <a:lnTo>
                  <a:pt x="1556" y="2193"/>
                </a:lnTo>
                <a:lnTo>
                  <a:pt x="1564" y="2206"/>
                </a:lnTo>
                <a:lnTo>
                  <a:pt x="1573" y="2219"/>
                </a:lnTo>
                <a:lnTo>
                  <a:pt x="1581" y="2231"/>
                </a:lnTo>
                <a:lnTo>
                  <a:pt x="1590" y="2242"/>
                </a:lnTo>
                <a:lnTo>
                  <a:pt x="1600" y="2253"/>
                </a:lnTo>
                <a:lnTo>
                  <a:pt x="1610" y="2263"/>
                </a:lnTo>
                <a:lnTo>
                  <a:pt x="1620" y="2273"/>
                </a:lnTo>
                <a:lnTo>
                  <a:pt x="1630" y="2283"/>
                </a:lnTo>
                <a:lnTo>
                  <a:pt x="1641" y="2292"/>
                </a:lnTo>
                <a:lnTo>
                  <a:pt x="1652" y="2300"/>
                </a:lnTo>
                <a:lnTo>
                  <a:pt x="1663" y="2308"/>
                </a:lnTo>
                <a:lnTo>
                  <a:pt x="1674" y="2316"/>
                </a:lnTo>
                <a:lnTo>
                  <a:pt x="1685" y="2323"/>
                </a:lnTo>
                <a:lnTo>
                  <a:pt x="1696" y="2329"/>
                </a:lnTo>
                <a:lnTo>
                  <a:pt x="1709" y="2335"/>
                </a:lnTo>
                <a:lnTo>
                  <a:pt x="1721" y="2340"/>
                </a:lnTo>
                <a:lnTo>
                  <a:pt x="1733" y="2345"/>
                </a:lnTo>
                <a:lnTo>
                  <a:pt x="1745" y="2349"/>
                </a:lnTo>
                <a:lnTo>
                  <a:pt x="1756" y="2352"/>
                </a:lnTo>
                <a:lnTo>
                  <a:pt x="1768" y="2355"/>
                </a:lnTo>
                <a:lnTo>
                  <a:pt x="1782" y="2357"/>
                </a:lnTo>
                <a:lnTo>
                  <a:pt x="1794" y="2359"/>
                </a:lnTo>
                <a:lnTo>
                  <a:pt x="1806" y="2360"/>
                </a:lnTo>
                <a:lnTo>
                  <a:pt x="1818" y="2360"/>
                </a:lnTo>
                <a:lnTo>
                  <a:pt x="1828" y="2360"/>
                </a:lnTo>
                <a:lnTo>
                  <a:pt x="1837" y="2360"/>
                </a:lnTo>
                <a:lnTo>
                  <a:pt x="1847" y="2360"/>
                </a:lnTo>
                <a:lnTo>
                  <a:pt x="1856" y="2359"/>
                </a:lnTo>
                <a:lnTo>
                  <a:pt x="1864" y="2358"/>
                </a:lnTo>
                <a:lnTo>
                  <a:pt x="1872" y="2357"/>
                </a:lnTo>
                <a:lnTo>
                  <a:pt x="1881" y="2355"/>
                </a:lnTo>
                <a:lnTo>
                  <a:pt x="1889" y="2353"/>
                </a:lnTo>
                <a:lnTo>
                  <a:pt x="1897" y="2351"/>
                </a:lnTo>
                <a:lnTo>
                  <a:pt x="1904" y="2349"/>
                </a:lnTo>
                <a:lnTo>
                  <a:pt x="1912" y="2346"/>
                </a:lnTo>
                <a:lnTo>
                  <a:pt x="1920" y="2344"/>
                </a:lnTo>
                <a:lnTo>
                  <a:pt x="1926" y="2340"/>
                </a:lnTo>
                <a:lnTo>
                  <a:pt x="1933" y="2337"/>
                </a:lnTo>
                <a:lnTo>
                  <a:pt x="1940" y="2332"/>
                </a:lnTo>
                <a:lnTo>
                  <a:pt x="1946" y="2329"/>
                </a:lnTo>
                <a:lnTo>
                  <a:pt x="1953" y="2325"/>
                </a:lnTo>
                <a:lnTo>
                  <a:pt x="1960" y="2320"/>
                </a:lnTo>
                <a:lnTo>
                  <a:pt x="1965" y="2316"/>
                </a:lnTo>
                <a:lnTo>
                  <a:pt x="1971" y="2311"/>
                </a:lnTo>
                <a:lnTo>
                  <a:pt x="1976" y="2306"/>
                </a:lnTo>
                <a:lnTo>
                  <a:pt x="1982" y="2300"/>
                </a:lnTo>
                <a:lnTo>
                  <a:pt x="1986" y="2295"/>
                </a:lnTo>
                <a:lnTo>
                  <a:pt x="1992" y="2289"/>
                </a:lnTo>
                <a:lnTo>
                  <a:pt x="1996" y="2284"/>
                </a:lnTo>
                <a:lnTo>
                  <a:pt x="2000" y="2277"/>
                </a:lnTo>
                <a:lnTo>
                  <a:pt x="2005" y="2271"/>
                </a:lnTo>
                <a:lnTo>
                  <a:pt x="2009" y="2264"/>
                </a:lnTo>
                <a:lnTo>
                  <a:pt x="2014" y="2257"/>
                </a:lnTo>
                <a:lnTo>
                  <a:pt x="2017" y="2250"/>
                </a:lnTo>
                <a:lnTo>
                  <a:pt x="2020" y="2243"/>
                </a:lnTo>
                <a:lnTo>
                  <a:pt x="2025" y="2235"/>
                </a:lnTo>
                <a:lnTo>
                  <a:pt x="2027" y="2243"/>
                </a:lnTo>
                <a:lnTo>
                  <a:pt x="2030" y="2250"/>
                </a:lnTo>
                <a:lnTo>
                  <a:pt x="2033" y="2257"/>
                </a:lnTo>
                <a:lnTo>
                  <a:pt x="2037" y="2264"/>
                </a:lnTo>
                <a:lnTo>
                  <a:pt x="2040" y="2271"/>
                </a:lnTo>
                <a:lnTo>
                  <a:pt x="2045" y="2277"/>
                </a:lnTo>
                <a:lnTo>
                  <a:pt x="2049" y="2284"/>
                </a:lnTo>
                <a:lnTo>
                  <a:pt x="2054" y="2289"/>
                </a:lnTo>
                <a:lnTo>
                  <a:pt x="2059" y="2296"/>
                </a:lnTo>
                <a:lnTo>
                  <a:pt x="2065" y="2302"/>
                </a:lnTo>
                <a:lnTo>
                  <a:pt x="2070" y="2307"/>
                </a:lnTo>
                <a:lnTo>
                  <a:pt x="2076" y="2311"/>
                </a:lnTo>
                <a:lnTo>
                  <a:pt x="2081" y="2316"/>
                </a:lnTo>
                <a:lnTo>
                  <a:pt x="2088" y="2321"/>
                </a:lnTo>
                <a:lnTo>
                  <a:pt x="2094" y="2326"/>
                </a:lnTo>
                <a:lnTo>
                  <a:pt x="2101" y="2329"/>
                </a:lnTo>
                <a:lnTo>
                  <a:pt x="2108" y="2334"/>
                </a:lnTo>
                <a:lnTo>
                  <a:pt x="2115" y="2337"/>
                </a:lnTo>
                <a:lnTo>
                  <a:pt x="2122" y="2340"/>
                </a:lnTo>
                <a:lnTo>
                  <a:pt x="2130" y="2344"/>
                </a:lnTo>
                <a:lnTo>
                  <a:pt x="2138" y="2346"/>
                </a:lnTo>
                <a:lnTo>
                  <a:pt x="2145" y="2349"/>
                </a:lnTo>
                <a:lnTo>
                  <a:pt x="2153" y="2351"/>
                </a:lnTo>
                <a:lnTo>
                  <a:pt x="2161" y="2353"/>
                </a:lnTo>
                <a:lnTo>
                  <a:pt x="2170" y="2355"/>
                </a:lnTo>
                <a:lnTo>
                  <a:pt x="2177" y="2357"/>
                </a:lnTo>
                <a:lnTo>
                  <a:pt x="2186" y="2358"/>
                </a:lnTo>
                <a:lnTo>
                  <a:pt x="2195" y="2359"/>
                </a:lnTo>
                <a:lnTo>
                  <a:pt x="2203" y="2360"/>
                </a:lnTo>
                <a:lnTo>
                  <a:pt x="2212" y="2360"/>
                </a:lnTo>
                <a:lnTo>
                  <a:pt x="2221" y="2360"/>
                </a:lnTo>
                <a:lnTo>
                  <a:pt x="2229" y="2360"/>
                </a:lnTo>
                <a:lnTo>
                  <a:pt x="2242" y="2360"/>
                </a:lnTo>
                <a:lnTo>
                  <a:pt x="2254" y="2359"/>
                </a:lnTo>
                <a:lnTo>
                  <a:pt x="2266" y="2357"/>
                </a:lnTo>
                <a:lnTo>
                  <a:pt x="2279" y="2355"/>
                </a:lnTo>
                <a:lnTo>
                  <a:pt x="2291" y="2352"/>
                </a:lnTo>
                <a:lnTo>
                  <a:pt x="2303" y="2349"/>
                </a:lnTo>
                <a:lnTo>
                  <a:pt x="2316" y="2345"/>
                </a:lnTo>
                <a:lnTo>
                  <a:pt x="2327" y="2340"/>
                </a:lnTo>
                <a:lnTo>
                  <a:pt x="2339" y="2335"/>
                </a:lnTo>
                <a:lnTo>
                  <a:pt x="2351" y="2329"/>
                </a:lnTo>
                <a:lnTo>
                  <a:pt x="2362" y="2323"/>
                </a:lnTo>
                <a:lnTo>
                  <a:pt x="2373" y="2316"/>
                </a:lnTo>
                <a:lnTo>
                  <a:pt x="2385" y="2308"/>
                </a:lnTo>
                <a:lnTo>
                  <a:pt x="2395" y="2300"/>
                </a:lnTo>
                <a:lnTo>
                  <a:pt x="2406" y="2292"/>
                </a:lnTo>
                <a:lnTo>
                  <a:pt x="2417" y="2283"/>
                </a:lnTo>
                <a:lnTo>
                  <a:pt x="2427" y="2273"/>
                </a:lnTo>
                <a:lnTo>
                  <a:pt x="2437" y="2263"/>
                </a:lnTo>
                <a:lnTo>
                  <a:pt x="2447" y="2253"/>
                </a:lnTo>
                <a:lnTo>
                  <a:pt x="2457" y="2242"/>
                </a:lnTo>
                <a:lnTo>
                  <a:pt x="2466" y="2231"/>
                </a:lnTo>
                <a:lnTo>
                  <a:pt x="2475" y="2219"/>
                </a:lnTo>
                <a:lnTo>
                  <a:pt x="2484" y="2206"/>
                </a:lnTo>
                <a:lnTo>
                  <a:pt x="2491" y="2193"/>
                </a:lnTo>
                <a:lnTo>
                  <a:pt x="2499" y="2180"/>
                </a:lnTo>
                <a:lnTo>
                  <a:pt x="2507" y="2167"/>
                </a:lnTo>
                <a:lnTo>
                  <a:pt x="2515" y="2153"/>
                </a:lnTo>
                <a:lnTo>
                  <a:pt x="2521" y="2139"/>
                </a:lnTo>
                <a:lnTo>
                  <a:pt x="2527" y="2123"/>
                </a:lnTo>
                <a:lnTo>
                  <a:pt x="2532" y="2109"/>
                </a:lnTo>
                <a:lnTo>
                  <a:pt x="2538" y="2094"/>
                </a:lnTo>
                <a:lnTo>
                  <a:pt x="2543" y="2078"/>
                </a:lnTo>
                <a:lnTo>
                  <a:pt x="2546" y="2068"/>
                </a:lnTo>
                <a:lnTo>
                  <a:pt x="2548" y="2059"/>
                </a:lnTo>
                <a:lnTo>
                  <a:pt x="2550" y="2049"/>
                </a:lnTo>
                <a:lnTo>
                  <a:pt x="2552" y="2039"/>
                </a:lnTo>
                <a:lnTo>
                  <a:pt x="2554" y="2029"/>
                </a:lnTo>
                <a:lnTo>
                  <a:pt x="2556" y="2021"/>
                </a:lnTo>
                <a:lnTo>
                  <a:pt x="2558" y="2011"/>
                </a:lnTo>
                <a:lnTo>
                  <a:pt x="2559" y="2001"/>
                </a:lnTo>
                <a:lnTo>
                  <a:pt x="2560" y="1992"/>
                </a:lnTo>
                <a:lnTo>
                  <a:pt x="2561" y="1982"/>
                </a:lnTo>
                <a:lnTo>
                  <a:pt x="2561" y="1973"/>
                </a:lnTo>
                <a:lnTo>
                  <a:pt x="2562" y="1963"/>
                </a:lnTo>
                <a:lnTo>
                  <a:pt x="2562" y="1953"/>
                </a:lnTo>
                <a:lnTo>
                  <a:pt x="2562" y="1944"/>
                </a:lnTo>
                <a:lnTo>
                  <a:pt x="2562" y="1934"/>
                </a:lnTo>
                <a:lnTo>
                  <a:pt x="2562" y="1926"/>
                </a:lnTo>
                <a:lnTo>
                  <a:pt x="2561" y="1917"/>
                </a:lnTo>
                <a:lnTo>
                  <a:pt x="2561" y="1907"/>
                </a:lnTo>
                <a:lnTo>
                  <a:pt x="2560" y="1898"/>
                </a:lnTo>
                <a:lnTo>
                  <a:pt x="2559" y="1889"/>
                </a:lnTo>
                <a:lnTo>
                  <a:pt x="2558" y="1880"/>
                </a:lnTo>
                <a:lnTo>
                  <a:pt x="2556" y="1871"/>
                </a:lnTo>
                <a:lnTo>
                  <a:pt x="2554" y="1862"/>
                </a:lnTo>
                <a:lnTo>
                  <a:pt x="2552" y="1854"/>
                </a:lnTo>
                <a:lnTo>
                  <a:pt x="2550" y="1845"/>
                </a:lnTo>
                <a:lnTo>
                  <a:pt x="2548" y="1836"/>
                </a:lnTo>
                <a:lnTo>
                  <a:pt x="2546" y="1828"/>
                </a:lnTo>
                <a:lnTo>
                  <a:pt x="2542" y="1819"/>
                </a:lnTo>
                <a:lnTo>
                  <a:pt x="2540" y="1812"/>
                </a:lnTo>
                <a:lnTo>
                  <a:pt x="2537" y="1803"/>
                </a:lnTo>
                <a:lnTo>
                  <a:pt x="2533" y="1795"/>
                </a:lnTo>
                <a:lnTo>
                  <a:pt x="2529" y="1787"/>
                </a:lnTo>
                <a:lnTo>
                  <a:pt x="2528" y="1798"/>
                </a:lnTo>
                <a:lnTo>
                  <a:pt x="2527" y="1808"/>
                </a:lnTo>
                <a:lnTo>
                  <a:pt x="2525" y="1819"/>
                </a:lnTo>
                <a:lnTo>
                  <a:pt x="2522" y="1829"/>
                </a:lnTo>
                <a:lnTo>
                  <a:pt x="2519" y="1838"/>
                </a:lnTo>
                <a:lnTo>
                  <a:pt x="2515" y="1848"/>
                </a:lnTo>
                <a:lnTo>
                  <a:pt x="2511" y="1857"/>
                </a:lnTo>
                <a:lnTo>
                  <a:pt x="2507" y="1867"/>
                </a:lnTo>
                <a:lnTo>
                  <a:pt x="2501" y="1876"/>
                </a:lnTo>
                <a:lnTo>
                  <a:pt x="2496" y="1885"/>
                </a:lnTo>
                <a:lnTo>
                  <a:pt x="2490" y="1892"/>
                </a:lnTo>
                <a:lnTo>
                  <a:pt x="2485" y="1901"/>
                </a:lnTo>
                <a:lnTo>
                  <a:pt x="2478" y="1909"/>
                </a:lnTo>
                <a:lnTo>
                  <a:pt x="2471" y="1917"/>
                </a:lnTo>
                <a:lnTo>
                  <a:pt x="2464" y="1923"/>
                </a:lnTo>
                <a:lnTo>
                  <a:pt x="2456" y="1931"/>
                </a:lnTo>
                <a:lnTo>
                  <a:pt x="2448" y="1938"/>
                </a:lnTo>
                <a:lnTo>
                  <a:pt x="2441" y="1943"/>
                </a:lnTo>
                <a:lnTo>
                  <a:pt x="2432" y="1950"/>
                </a:lnTo>
                <a:lnTo>
                  <a:pt x="2423" y="1955"/>
                </a:lnTo>
                <a:lnTo>
                  <a:pt x="2414" y="1960"/>
                </a:lnTo>
                <a:lnTo>
                  <a:pt x="2405" y="1965"/>
                </a:lnTo>
                <a:lnTo>
                  <a:pt x="2395" y="1970"/>
                </a:lnTo>
                <a:lnTo>
                  <a:pt x="2385" y="1973"/>
                </a:lnTo>
                <a:lnTo>
                  <a:pt x="2375" y="1977"/>
                </a:lnTo>
                <a:lnTo>
                  <a:pt x="2365" y="1980"/>
                </a:lnTo>
                <a:lnTo>
                  <a:pt x="2354" y="1983"/>
                </a:lnTo>
                <a:lnTo>
                  <a:pt x="2343" y="1985"/>
                </a:lnTo>
                <a:lnTo>
                  <a:pt x="2333" y="1986"/>
                </a:lnTo>
                <a:lnTo>
                  <a:pt x="2322" y="1989"/>
                </a:lnTo>
                <a:lnTo>
                  <a:pt x="2310" y="1989"/>
                </a:lnTo>
                <a:lnTo>
                  <a:pt x="2299" y="1989"/>
                </a:lnTo>
                <a:lnTo>
                  <a:pt x="2296" y="1989"/>
                </a:lnTo>
                <a:lnTo>
                  <a:pt x="2292" y="1989"/>
                </a:lnTo>
                <a:lnTo>
                  <a:pt x="2289" y="1989"/>
                </a:lnTo>
                <a:lnTo>
                  <a:pt x="2285" y="1989"/>
                </a:lnTo>
                <a:lnTo>
                  <a:pt x="2281" y="1989"/>
                </a:lnTo>
                <a:lnTo>
                  <a:pt x="2278" y="1987"/>
                </a:lnTo>
                <a:lnTo>
                  <a:pt x="2275" y="1987"/>
                </a:lnTo>
                <a:lnTo>
                  <a:pt x="2270" y="1987"/>
                </a:lnTo>
                <a:lnTo>
                  <a:pt x="2266" y="1986"/>
                </a:lnTo>
                <a:lnTo>
                  <a:pt x="2260" y="1985"/>
                </a:lnTo>
                <a:lnTo>
                  <a:pt x="2255" y="1984"/>
                </a:lnTo>
                <a:lnTo>
                  <a:pt x="2249" y="1984"/>
                </a:lnTo>
                <a:lnTo>
                  <a:pt x="2244" y="1984"/>
                </a:lnTo>
                <a:lnTo>
                  <a:pt x="2238" y="1983"/>
                </a:lnTo>
                <a:lnTo>
                  <a:pt x="2233" y="1983"/>
                </a:lnTo>
                <a:lnTo>
                  <a:pt x="2227" y="1983"/>
                </a:lnTo>
                <a:lnTo>
                  <a:pt x="2218" y="1983"/>
                </a:lnTo>
                <a:lnTo>
                  <a:pt x="2211" y="1984"/>
                </a:lnTo>
                <a:lnTo>
                  <a:pt x="2202" y="1984"/>
                </a:lnTo>
                <a:lnTo>
                  <a:pt x="2193" y="1985"/>
                </a:lnTo>
                <a:lnTo>
                  <a:pt x="2185" y="1986"/>
                </a:lnTo>
                <a:lnTo>
                  <a:pt x="2176" y="1989"/>
                </a:lnTo>
                <a:lnTo>
                  <a:pt x="2169" y="1991"/>
                </a:lnTo>
                <a:lnTo>
                  <a:pt x="2161" y="1993"/>
                </a:lnTo>
                <a:lnTo>
                  <a:pt x="2153" y="1995"/>
                </a:lnTo>
                <a:lnTo>
                  <a:pt x="2145" y="1997"/>
                </a:lnTo>
                <a:lnTo>
                  <a:pt x="2138" y="2001"/>
                </a:lnTo>
                <a:lnTo>
                  <a:pt x="2130" y="2004"/>
                </a:lnTo>
                <a:lnTo>
                  <a:pt x="2123" y="2007"/>
                </a:lnTo>
                <a:lnTo>
                  <a:pt x="2115" y="2011"/>
                </a:lnTo>
                <a:lnTo>
                  <a:pt x="2109" y="2015"/>
                </a:lnTo>
                <a:lnTo>
                  <a:pt x="2102" y="2018"/>
                </a:lnTo>
                <a:lnTo>
                  <a:pt x="2096" y="2023"/>
                </a:lnTo>
                <a:lnTo>
                  <a:pt x="2089" y="2027"/>
                </a:lnTo>
                <a:lnTo>
                  <a:pt x="2083" y="2033"/>
                </a:lnTo>
                <a:lnTo>
                  <a:pt x="2077" y="2037"/>
                </a:lnTo>
                <a:lnTo>
                  <a:pt x="2071" y="2043"/>
                </a:lnTo>
                <a:lnTo>
                  <a:pt x="2066" y="2047"/>
                </a:lnTo>
                <a:lnTo>
                  <a:pt x="2060" y="2054"/>
                </a:lnTo>
                <a:lnTo>
                  <a:pt x="2056" y="2059"/>
                </a:lnTo>
                <a:lnTo>
                  <a:pt x="2050" y="2065"/>
                </a:lnTo>
                <a:lnTo>
                  <a:pt x="2046" y="2070"/>
                </a:lnTo>
                <a:lnTo>
                  <a:pt x="2041" y="2077"/>
                </a:lnTo>
                <a:lnTo>
                  <a:pt x="2037" y="2084"/>
                </a:lnTo>
                <a:lnTo>
                  <a:pt x="2034" y="2090"/>
                </a:lnTo>
                <a:lnTo>
                  <a:pt x="2030" y="2097"/>
                </a:lnTo>
                <a:lnTo>
                  <a:pt x="2027" y="2104"/>
                </a:lnTo>
                <a:lnTo>
                  <a:pt x="2024" y="2110"/>
                </a:lnTo>
                <a:lnTo>
                  <a:pt x="2020" y="2104"/>
                </a:lnTo>
                <a:lnTo>
                  <a:pt x="2017" y="2097"/>
                </a:lnTo>
                <a:lnTo>
                  <a:pt x="2014" y="2090"/>
                </a:lnTo>
                <a:lnTo>
                  <a:pt x="2010" y="2084"/>
                </a:lnTo>
                <a:lnTo>
                  <a:pt x="2006" y="2077"/>
                </a:lnTo>
                <a:lnTo>
                  <a:pt x="2002" y="2070"/>
                </a:lnTo>
                <a:lnTo>
                  <a:pt x="1997" y="2065"/>
                </a:lnTo>
                <a:lnTo>
                  <a:pt x="1993" y="2059"/>
                </a:lnTo>
                <a:lnTo>
                  <a:pt x="1987" y="2054"/>
                </a:lnTo>
                <a:lnTo>
                  <a:pt x="1982" y="2047"/>
                </a:lnTo>
                <a:lnTo>
                  <a:pt x="1976" y="2043"/>
                </a:lnTo>
                <a:lnTo>
                  <a:pt x="1971" y="2037"/>
                </a:lnTo>
                <a:lnTo>
                  <a:pt x="1965" y="2033"/>
                </a:lnTo>
                <a:lnTo>
                  <a:pt x="1958" y="2027"/>
                </a:lnTo>
                <a:lnTo>
                  <a:pt x="1952" y="2023"/>
                </a:lnTo>
                <a:lnTo>
                  <a:pt x="1945" y="2018"/>
                </a:lnTo>
                <a:lnTo>
                  <a:pt x="1939" y="2015"/>
                </a:lnTo>
                <a:lnTo>
                  <a:pt x="1932" y="2011"/>
                </a:lnTo>
                <a:lnTo>
                  <a:pt x="1925" y="2007"/>
                </a:lnTo>
                <a:lnTo>
                  <a:pt x="1918" y="2004"/>
                </a:lnTo>
                <a:lnTo>
                  <a:pt x="1910" y="2001"/>
                </a:lnTo>
                <a:lnTo>
                  <a:pt x="1902" y="1997"/>
                </a:lnTo>
                <a:lnTo>
                  <a:pt x="1895" y="1995"/>
                </a:lnTo>
                <a:lnTo>
                  <a:pt x="1887" y="1993"/>
                </a:lnTo>
                <a:lnTo>
                  <a:pt x="1879" y="1991"/>
                </a:lnTo>
                <a:lnTo>
                  <a:pt x="1871" y="1989"/>
                </a:lnTo>
                <a:lnTo>
                  <a:pt x="1862" y="1986"/>
                </a:lnTo>
                <a:lnTo>
                  <a:pt x="1855" y="1985"/>
                </a:lnTo>
                <a:lnTo>
                  <a:pt x="1846" y="1984"/>
                </a:lnTo>
                <a:lnTo>
                  <a:pt x="1838" y="1984"/>
                </a:lnTo>
                <a:lnTo>
                  <a:pt x="1829" y="1983"/>
                </a:lnTo>
                <a:lnTo>
                  <a:pt x="1820" y="1983"/>
                </a:lnTo>
                <a:lnTo>
                  <a:pt x="1815" y="1983"/>
                </a:lnTo>
                <a:lnTo>
                  <a:pt x="1809" y="1983"/>
                </a:lnTo>
                <a:lnTo>
                  <a:pt x="1804" y="1984"/>
                </a:lnTo>
                <a:lnTo>
                  <a:pt x="1798" y="1984"/>
                </a:lnTo>
                <a:lnTo>
                  <a:pt x="1793" y="1984"/>
                </a:lnTo>
                <a:lnTo>
                  <a:pt x="1787" y="1985"/>
                </a:lnTo>
                <a:lnTo>
                  <a:pt x="1782" y="1986"/>
                </a:lnTo>
                <a:lnTo>
                  <a:pt x="1777" y="1987"/>
                </a:lnTo>
                <a:lnTo>
                  <a:pt x="1773" y="1987"/>
                </a:lnTo>
                <a:lnTo>
                  <a:pt x="1769" y="1987"/>
                </a:lnTo>
                <a:lnTo>
                  <a:pt x="1766" y="1989"/>
                </a:lnTo>
                <a:lnTo>
                  <a:pt x="1763" y="1989"/>
                </a:lnTo>
                <a:lnTo>
                  <a:pt x="1759" y="1989"/>
                </a:lnTo>
                <a:lnTo>
                  <a:pt x="1755" y="1989"/>
                </a:lnTo>
                <a:lnTo>
                  <a:pt x="1752" y="1989"/>
                </a:lnTo>
                <a:lnTo>
                  <a:pt x="1748" y="1989"/>
                </a:lnTo>
                <a:lnTo>
                  <a:pt x="1737" y="1989"/>
                </a:lnTo>
                <a:lnTo>
                  <a:pt x="1726" y="1989"/>
                </a:lnTo>
                <a:lnTo>
                  <a:pt x="1714" y="1986"/>
                </a:lnTo>
                <a:lnTo>
                  <a:pt x="1704" y="1985"/>
                </a:lnTo>
                <a:lnTo>
                  <a:pt x="1693" y="1983"/>
                </a:lnTo>
                <a:lnTo>
                  <a:pt x="1683" y="1980"/>
                </a:lnTo>
                <a:lnTo>
                  <a:pt x="1672" y="1977"/>
                </a:lnTo>
                <a:lnTo>
                  <a:pt x="1662" y="1973"/>
                </a:lnTo>
                <a:lnTo>
                  <a:pt x="1652" y="1970"/>
                </a:lnTo>
                <a:lnTo>
                  <a:pt x="1643" y="1965"/>
                </a:lnTo>
                <a:lnTo>
                  <a:pt x="1633" y="1960"/>
                </a:lnTo>
                <a:lnTo>
                  <a:pt x="1625" y="1955"/>
                </a:lnTo>
                <a:lnTo>
                  <a:pt x="1616" y="1950"/>
                </a:lnTo>
                <a:lnTo>
                  <a:pt x="1607" y="1943"/>
                </a:lnTo>
                <a:lnTo>
                  <a:pt x="1599" y="1938"/>
                </a:lnTo>
                <a:lnTo>
                  <a:pt x="1591" y="1931"/>
                </a:lnTo>
                <a:lnTo>
                  <a:pt x="1584" y="1923"/>
                </a:lnTo>
                <a:lnTo>
                  <a:pt x="1577" y="1917"/>
                </a:lnTo>
                <a:lnTo>
                  <a:pt x="1569" y="1909"/>
                </a:lnTo>
                <a:lnTo>
                  <a:pt x="1563" y="1901"/>
                </a:lnTo>
                <a:lnTo>
                  <a:pt x="1557" y="1892"/>
                </a:lnTo>
                <a:lnTo>
                  <a:pt x="1552" y="1885"/>
                </a:lnTo>
                <a:lnTo>
                  <a:pt x="1546" y="1876"/>
                </a:lnTo>
                <a:lnTo>
                  <a:pt x="1541" y="1867"/>
                </a:lnTo>
                <a:lnTo>
                  <a:pt x="1536" y="1857"/>
                </a:lnTo>
                <a:lnTo>
                  <a:pt x="1533" y="1848"/>
                </a:lnTo>
                <a:lnTo>
                  <a:pt x="1528" y="1838"/>
                </a:lnTo>
                <a:lnTo>
                  <a:pt x="1526" y="1829"/>
                </a:lnTo>
                <a:lnTo>
                  <a:pt x="1523" y="1819"/>
                </a:lnTo>
                <a:lnTo>
                  <a:pt x="1521" y="1808"/>
                </a:lnTo>
                <a:lnTo>
                  <a:pt x="1520" y="1798"/>
                </a:lnTo>
                <a:lnTo>
                  <a:pt x="1518" y="1787"/>
                </a:lnTo>
                <a:lnTo>
                  <a:pt x="1515" y="1795"/>
                </a:lnTo>
                <a:lnTo>
                  <a:pt x="1511" y="1803"/>
                </a:lnTo>
                <a:lnTo>
                  <a:pt x="1508" y="1812"/>
                </a:lnTo>
                <a:lnTo>
                  <a:pt x="1505" y="1819"/>
                </a:lnTo>
                <a:lnTo>
                  <a:pt x="1502" y="1828"/>
                </a:lnTo>
                <a:lnTo>
                  <a:pt x="1500" y="1836"/>
                </a:lnTo>
                <a:lnTo>
                  <a:pt x="1497" y="1845"/>
                </a:lnTo>
                <a:lnTo>
                  <a:pt x="1495" y="1854"/>
                </a:lnTo>
                <a:lnTo>
                  <a:pt x="1493" y="1862"/>
                </a:lnTo>
                <a:lnTo>
                  <a:pt x="1492" y="1871"/>
                </a:lnTo>
                <a:lnTo>
                  <a:pt x="1490" y="1880"/>
                </a:lnTo>
                <a:lnTo>
                  <a:pt x="1489" y="1889"/>
                </a:lnTo>
                <a:lnTo>
                  <a:pt x="1489" y="1891"/>
                </a:lnTo>
                <a:lnTo>
                  <a:pt x="1485" y="1890"/>
                </a:lnTo>
                <a:lnTo>
                  <a:pt x="1472" y="1887"/>
                </a:lnTo>
                <a:lnTo>
                  <a:pt x="1460" y="1883"/>
                </a:lnTo>
                <a:lnTo>
                  <a:pt x="1447" y="1881"/>
                </a:lnTo>
                <a:lnTo>
                  <a:pt x="1434" y="1878"/>
                </a:lnTo>
                <a:lnTo>
                  <a:pt x="1421" y="1877"/>
                </a:lnTo>
                <a:lnTo>
                  <a:pt x="1409" y="1875"/>
                </a:lnTo>
                <a:lnTo>
                  <a:pt x="1397" y="1874"/>
                </a:lnTo>
                <a:lnTo>
                  <a:pt x="1385" y="1874"/>
                </a:lnTo>
                <a:lnTo>
                  <a:pt x="1374" y="1872"/>
                </a:lnTo>
                <a:lnTo>
                  <a:pt x="1361" y="1872"/>
                </a:lnTo>
                <a:lnTo>
                  <a:pt x="1349" y="1872"/>
                </a:lnTo>
                <a:lnTo>
                  <a:pt x="1338" y="1874"/>
                </a:lnTo>
                <a:lnTo>
                  <a:pt x="1327" y="1875"/>
                </a:lnTo>
                <a:lnTo>
                  <a:pt x="1316" y="1876"/>
                </a:lnTo>
                <a:lnTo>
                  <a:pt x="1306" y="1878"/>
                </a:lnTo>
                <a:lnTo>
                  <a:pt x="1296" y="1879"/>
                </a:lnTo>
                <a:lnTo>
                  <a:pt x="1286" y="1882"/>
                </a:lnTo>
                <a:lnTo>
                  <a:pt x="1276" y="1885"/>
                </a:lnTo>
                <a:lnTo>
                  <a:pt x="1267" y="1888"/>
                </a:lnTo>
                <a:lnTo>
                  <a:pt x="1259" y="1891"/>
                </a:lnTo>
                <a:lnTo>
                  <a:pt x="1251" y="1895"/>
                </a:lnTo>
                <a:lnTo>
                  <a:pt x="1242" y="1899"/>
                </a:lnTo>
                <a:lnTo>
                  <a:pt x="1234" y="1903"/>
                </a:lnTo>
                <a:lnTo>
                  <a:pt x="1228" y="1908"/>
                </a:lnTo>
                <a:lnTo>
                  <a:pt x="1221" y="1913"/>
                </a:lnTo>
                <a:lnTo>
                  <a:pt x="1215" y="1918"/>
                </a:lnTo>
                <a:lnTo>
                  <a:pt x="1210" y="1924"/>
                </a:lnTo>
                <a:lnTo>
                  <a:pt x="1204" y="1930"/>
                </a:lnTo>
                <a:lnTo>
                  <a:pt x="1200" y="1937"/>
                </a:lnTo>
                <a:lnTo>
                  <a:pt x="1197" y="1943"/>
                </a:lnTo>
                <a:lnTo>
                  <a:pt x="1196" y="1944"/>
                </a:lnTo>
                <a:lnTo>
                  <a:pt x="1165" y="1935"/>
                </a:lnTo>
                <a:lnTo>
                  <a:pt x="1167" y="1932"/>
                </a:lnTo>
                <a:lnTo>
                  <a:pt x="1199" y="1902"/>
                </a:lnTo>
                <a:lnTo>
                  <a:pt x="1232" y="1874"/>
                </a:lnTo>
                <a:lnTo>
                  <a:pt x="1265" y="1846"/>
                </a:lnTo>
                <a:lnTo>
                  <a:pt x="1301" y="1819"/>
                </a:lnTo>
                <a:lnTo>
                  <a:pt x="1337" y="1795"/>
                </a:lnTo>
                <a:lnTo>
                  <a:pt x="1374" y="1771"/>
                </a:lnTo>
                <a:lnTo>
                  <a:pt x="1412" y="1749"/>
                </a:lnTo>
                <a:lnTo>
                  <a:pt x="1452" y="1728"/>
                </a:lnTo>
                <a:lnTo>
                  <a:pt x="1492" y="1708"/>
                </a:lnTo>
                <a:lnTo>
                  <a:pt x="1539" y="1687"/>
                </a:lnTo>
                <a:lnTo>
                  <a:pt x="1543" y="1694"/>
                </a:lnTo>
                <a:lnTo>
                  <a:pt x="1547" y="1704"/>
                </a:lnTo>
                <a:lnTo>
                  <a:pt x="1552" y="1714"/>
                </a:lnTo>
                <a:lnTo>
                  <a:pt x="1557" y="1723"/>
                </a:lnTo>
                <a:lnTo>
                  <a:pt x="1563" y="1733"/>
                </a:lnTo>
                <a:lnTo>
                  <a:pt x="1568" y="1742"/>
                </a:lnTo>
                <a:lnTo>
                  <a:pt x="1574" y="1752"/>
                </a:lnTo>
                <a:lnTo>
                  <a:pt x="1580" y="1761"/>
                </a:lnTo>
                <a:lnTo>
                  <a:pt x="1587" y="1770"/>
                </a:lnTo>
                <a:lnTo>
                  <a:pt x="1594" y="1777"/>
                </a:lnTo>
                <a:lnTo>
                  <a:pt x="1600" y="1786"/>
                </a:lnTo>
                <a:lnTo>
                  <a:pt x="1608" y="1794"/>
                </a:lnTo>
                <a:lnTo>
                  <a:pt x="1616" y="1802"/>
                </a:lnTo>
                <a:lnTo>
                  <a:pt x="1623" y="1809"/>
                </a:lnTo>
                <a:lnTo>
                  <a:pt x="1631" y="1817"/>
                </a:lnTo>
                <a:lnTo>
                  <a:pt x="1640" y="1825"/>
                </a:lnTo>
                <a:lnTo>
                  <a:pt x="1648" y="1832"/>
                </a:lnTo>
                <a:lnTo>
                  <a:pt x="1657" y="1838"/>
                </a:lnTo>
                <a:lnTo>
                  <a:pt x="1665" y="1845"/>
                </a:lnTo>
                <a:lnTo>
                  <a:pt x="1674" y="1850"/>
                </a:lnTo>
                <a:lnTo>
                  <a:pt x="1683" y="1856"/>
                </a:lnTo>
                <a:lnTo>
                  <a:pt x="1691" y="1860"/>
                </a:lnTo>
                <a:lnTo>
                  <a:pt x="1699" y="1865"/>
                </a:lnTo>
                <a:lnTo>
                  <a:pt x="1706" y="1868"/>
                </a:lnTo>
                <a:lnTo>
                  <a:pt x="1714" y="1871"/>
                </a:lnTo>
                <a:lnTo>
                  <a:pt x="1722" y="1875"/>
                </a:lnTo>
                <a:lnTo>
                  <a:pt x="1731" y="1878"/>
                </a:lnTo>
                <a:lnTo>
                  <a:pt x="1738" y="1880"/>
                </a:lnTo>
                <a:lnTo>
                  <a:pt x="1747" y="1883"/>
                </a:lnTo>
                <a:lnTo>
                  <a:pt x="1756" y="1886"/>
                </a:lnTo>
                <a:lnTo>
                  <a:pt x="1764" y="1888"/>
                </a:lnTo>
                <a:lnTo>
                  <a:pt x="1773" y="1889"/>
                </a:lnTo>
                <a:lnTo>
                  <a:pt x="1782" y="1891"/>
                </a:lnTo>
                <a:lnTo>
                  <a:pt x="1790" y="1892"/>
                </a:lnTo>
                <a:lnTo>
                  <a:pt x="1799" y="1893"/>
                </a:lnTo>
                <a:lnTo>
                  <a:pt x="1809" y="1893"/>
                </a:lnTo>
                <a:lnTo>
                  <a:pt x="1818" y="1895"/>
                </a:lnTo>
                <a:lnTo>
                  <a:pt x="1827" y="1895"/>
                </a:lnTo>
                <a:lnTo>
                  <a:pt x="1836" y="1895"/>
                </a:lnTo>
                <a:lnTo>
                  <a:pt x="1845" y="1895"/>
                </a:lnTo>
                <a:lnTo>
                  <a:pt x="1853" y="1895"/>
                </a:lnTo>
                <a:lnTo>
                  <a:pt x="1862" y="1893"/>
                </a:lnTo>
                <a:lnTo>
                  <a:pt x="1871" y="1892"/>
                </a:lnTo>
                <a:lnTo>
                  <a:pt x="1880" y="1891"/>
                </a:lnTo>
                <a:lnTo>
                  <a:pt x="1889" y="1890"/>
                </a:lnTo>
                <a:lnTo>
                  <a:pt x="1898" y="1888"/>
                </a:lnTo>
                <a:lnTo>
                  <a:pt x="1905" y="1887"/>
                </a:lnTo>
                <a:lnTo>
                  <a:pt x="1914" y="1885"/>
                </a:lnTo>
                <a:lnTo>
                  <a:pt x="1922" y="1881"/>
                </a:lnTo>
                <a:lnTo>
                  <a:pt x="1931" y="1879"/>
                </a:lnTo>
                <a:lnTo>
                  <a:pt x="1939" y="1876"/>
                </a:lnTo>
                <a:lnTo>
                  <a:pt x="1946" y="1872"/>
                </a:lnTo>
                <a:lnTo>
                  <a:pt x="1954" y="1869"/>
                </a:lnTo>
                <a:lnTo>
                  <a:pt x="1962" y="1866"/>
                </a:lnTo>
                <a:lnTo>
                  <a:pt x="1971" y="1860"/>
                </a:lnTo>
                <a:lnTo>
                  <a:pt x="1974" y="1858"/>
                </a:lnTo>
                <a:lnTo>
                  <a:pt x="1978" y="1855"/>
                </a:lnTo>
                <a:lnTo>
                  <a:pt x="1983" y="1851"/>
                </a:lnTo>
                <a:lnTo>
                  <a:pt x="1987" y="1848"/>
                </a:lnTo>
                <a:lnTo>
                  <a:pt x="1991" y="1845"/>
                </a:lnTo>
                <a:lnTo>
                  <a:pt x="1995" y="1841"/>
                </a:lnTo>
                <a:lnTo>
                  <a:pt x="1998" y="1838"/>
                </a:lnTo>
                <a:lnTo>
                  <a:pt x="2003" y="1834"/>
                </a:lnTo>
                <a:lnTo>
                  <a:pt x="2006" y="1830"/>
                </a:lnTo>
                <a:lnTo>
                  <a:pt x="2010" y="1826"/>
                </a:lnTo>
                <a:lnTo>
                  <a:pt x="2014" y="1822"/>
                </a:lnTo>
                <a:lnTo>
                  <a:pt x="2017" y="1816"/>
                </a:lnTo>
                <a:lnTo>
                  <a:pt x="2020" y="1822"/>
                </a:lnTo>
                <a:lnTo>
                  <a:pt x="2025" y="1826"/>
                </a:lnTo>
                <a:lnTo>
                  <a:pt x="2028" y="1830"/>
                </a:lnTo>
                <a:lnTo>
                  <a:pt x="2031" y="1834"/>
                </a:lnTo>
                <a:lnTo>
                  <a:pt x="2036" y="1838"/>
                </a:lnTo>
                <a:lnTo>
                  <a:pt x="2040" y="1841"/>
                </a:lnTo>
                <a:lnTo>
                  <a:pt x="2044" y="1845"/>
                </a:lnTo>
                <a:lnTo>
                  <a:pt x="2048" y="1848"/>
                </a:lnTo>
                <a:lnTo>
                  <a:pt x="2052" y="1851"/>
                </a:lnTo>
                <a:lnTo>
                  <a:pt x="2056" y="1855"/>
                </a:lnTo>
                <a:lnTo>
                  <a:pt x="2060" y="1858"/>
                </a:lnTo>
                <a:lnTo>
                  <a:pt x="2065" y="1860"/>
                </a:lnTo>
                <a:lnTo>
                  <a:pt x="2069" y="1862"/>
                </a:lnTo>
                <a:lnTo>
                  <a:pt x="2072" y="1866"/>
                </a:lnTo>
                <a:lnTo>
                  <a:pt x="2077" y="1868"/>
                </a:lnTo>
                <a:lnTo>
                  <a:pt x="2081" y="1869"/>
                </a:lnTo>
                <a:lnTo>
                  <a:pt x="2089" y="1872"/>
                </a:lnTo>
                <a:lnTo>
                  <a:pt x="2097" y="1876"/>
                </a:lnTo>
                <a:lnTo>
                  <a:pt x="2104" y="1879"/>
                </a:lnTo>
                <a:lnTo>
                  <a:pt x="2112" y="1881"/>
                </a:lnTo>
                <a:lnTo>
                  <a:pt x="2121" y="1885"/>
                </a:lnTo>
                <a:lnTo>
                  <a:pt x="2129" y="1887"/>
                </a:lnTo>
                <a:lnTo>
                  <a:pt x="2138" y="1888"/>
                </a:lnTo>
                <a:lnTo>
                  <a:pt x="2146" y="1890"/>
                </a:lnTo>
                <a:lnTo>
                  <a:pt x="2154" y="1891"/>
                </a:lnTo>
                <a:lnTo>
                  <a:pt x="2163" y="1892"/>
                </a:lnTo>
                <a:lnTo>
                  <a:pt x="2172" y="1893"/>
                </a:lnTo>
                <a:lnTo>
                  <a:pt x="2181" y="1895"/>
                </a:lnTo>
                <a:lnTo>
                  <a:pt x="2190" y="1895"/>
                </a:lnTo>
                <a:lnTo>
                  <a:pt x="2199" y="1895"/>
                </a:lnTo>
                <a:lnTo>
                  <a:pt x="2208" y="1895"/>
                </a:lnTo>
                <a:lnTo>
                  <a:pt x="2217" y="1895"/>
                </a:lnTo>
                <a:lnTo>
                  <a:pt x="2226" y="1893"/>
                </a:lnTo>
                <a:lnTo>
                  <a:pt x="2235" y="1893"/>
                </a:lnTo>
                <a:lnTo>
                  <a:pt x="2244" y="1892"/>
                </a:lnTo>
                <a:lnTo>
                  <a:pt x="2253" y="1891"/>
                </a:lnTo>
                <a:lnTo>
                  <a:pt x="2261" y="1889"/>
                </a:lnTo>
                <a:lnTo>
                  <a:pt x="2270" y="1888"/>
                </a:lnTo>
                <a:lnTo>
                  <a:pt x="2279" y="1886"/>
                </a:lnTo>
                <a:lnTo>
                  <a:pt x="2288" y="1883"/>
                </a:lnTo>
                <a:lnTo>
                  <a:pt x="2296" y="1880"/>
                </a:lnTo>
                <a:lnTo>
                  <a:pt x="2305" y="1878"/>
                </a:lnTo>
                <a:lnTo>
                  <a:pt x="2312" y="1875"/>
                </a:lnTo>
                <a:lnTo>
                  <a:pt x="2320" y="1871"/>
                </a:lnTo>
                <a:lnTo>
                  <a:pt x="2328" y="1868"/>
                </a:lnTo>
                <a:lnTo>
                  <a:pt x="2335" y="1865"/>
                </a:lnTo>
                <a:lnTo>
                  <a:pt x="2343" y="1860"/>
                </a:lnTo>
                <a:lnTo>
                  <a:pt x="2351" y="1856"/>
                </a:lnTo>
                <a:lnTo>
                  <a:pt x="2360" y="1850"/>
                </a:lnTo>
                <a:lnTo>
                  <a:pt x="2369" y="1845"/>
                </a:lnTo>
                <a:lnTo>
                  <a:pt x="2378" y="1838"/>
                </a:lnTo>
                <a:lnTo>
                  <a:pt x="2386" y="1832"/>
                </a:lnTo>
                <a:lnTo>
                  <a:pt x="2395" y="1825"/>
                </a:lnTo>
                <a:lnTo>
                  <a:pt x="2403" y="1817"/>
                </a:lnTo>
                <a:lnTo>
                  <a:pt x="2411" y="1809"/>
                </a:lnTo>
                <a:lnTo>
                  <a:pt x="2418" y="1802"/>
                </a:lnTo>
                <a:lnTo>
                  <a:pt x="2426" y="1794"/>
                </a:lnTo>
                <a:lnTo>
                  <a:pt x="2434" y="1786"/>
                </a:lnTo>
                <a:lnTo>
                  <a:pt x="2441" y="1777"/>
                </a:lnTo>
                <a:lnTo>
                  <a:pt x="2448" y="1770"/>
                </a:lnTo>
                <a:lnTo>
                  <a:pt x="2454" y="1761"/>
                </a:lnTo>
                <a:lnTo>
                  <a:pt x="2460" y="1752"/>
                </a:lnTo>
                <a:lnTo>
                  <a:pt x="2467" y="1742"/>
                </a:lnTo>
                <a:lnTo>
                  <a:pt x="2473" y="1733"/>
                </a:lnTo>
                <a:lnTo>
                  <a:pt x="2478" y="1723"/>
                </a:lnTo>
                <a:lnTo>
                  <a:pt x="2483" y="1714"/>
                </a:lnTo>
                <a:lnTo>
                  <a:pt x="2488" y="1704"/>
                </a:lnTo>
                <a:lnTo>
                  <a:pt x="2492" y="1694"/>
                </a:lnTo>
                <a:lnTo>
                  <a:pt x="2496" y="1684"/>
                </a:lnTo>
                <a:lnTo>
                  <a:pt x="2500" y="1674"/>
                </a:lnTo>
                <a:lnTo>
                  <a:pt x="2504" y="1663"/>
                </a:lnTo>
                <a:lnTo>
                  <a:pt x="2507" y="1653"/>
                </a:lnTo>
                <a:lnTo>
                  <a:pt x="2510" y="1644"/>
                </a:lnTo>
                <a:lnTo>
                  <a:pt x="2512" y="1632"/>
                </a:lnTo>
                <a:lnTo>
                  <a:pt x="2515" y="1622"/>
                </a:lnTo>
                <a:lnTo>
                  <a:pt x="2516" y="1611"/>
                </a:lnTo>
                <a:lnTo>
                  <a:pt x="2518" y="1601"/>
                </a:lnTo>
                <a:lnTo>
                  <a:pt x="2519" y="1590"/>
                </a:lnTo>
                <a:lnTo>
                  <a:pt x="2519" y="1579"/>
                </a:lnTo>
                <a:lnTo>
                  <a:pt x="2519" y="1569"/>
                </a:lnTo>
                <a:lnTo>
                  <a:pt x="2519" y="1568"/>
                </a:lnTo>
                <a:lnTo>
                  <a:pt x="2520" y="1568"/>
                </a:lnTo>
                <a:lnTo>
                  <a:pt x="2520" y="1567"/>
                </a:lnTo>
                <a:lnTo>
                  <a:pt x="2520" y="1567"/>
                </a:lnTo>
                <a:lnTo>
                  <a:pt x="2520" y="1566"/>
                </a:lnTo>
                <a:lnTo>
                  <a:pt x="2520" y="1565"/>
                </a:lnTo>
                <a:lnTo>
                  <a:pt x="2520" y="1565"/>
                </a:lnTo>
                <a:lnTo>
                  <a:pt x="2520" y="1564"/>
                </a:lnTo>
                <a:lnTo>
                  <a:pt x="2520" y="1408"/>
                </a:lnTo>
                <a:lnTo>
                  <a:pt x="2520" y="1386"/>
                </a:lnTo>
                <a:lnTo>
                  <a:pt x="2527" y="1386"/>
                </a:lnTo>
                <a:lnTo>
                  <a:pt x="2537" y="1385"/>
                </a:lnTo>
                <a:lnTo>
                  <a:pt x="2548" y="1384"/>
                </a:lnTo>
                <a:lnTo>
                  <a:pt x="2559" y="1383"/>
                </a:lnTo>
                <a:lnTo>
                  <a:pt x="2580" y="1380"/>
                </a:lnTo>
                <a:lnTo>
                  <a:pt x="2591" y="1379"/>
                </a:lnTo>
                <a:lnTo>
                  <a:pt x="2602" y="1378"/>
                </a:lnTo>
                <a:lnTo>
                  <a:pt x="2612" y="1377"/>
                </a:lnTo>
                <a:lnTo>
                  <a:pt x="2623" y="1376"/>
                </a:lnTo>
                <a:lnTo>
                  <a:pt x="2634" y="1375"/>
                </a:lnTo>
                <a:lnTo>
                  <a:pt x="2644" y="1374"/>
                </a:lnTo>
                <a:lnTo>
                  <a:pt x="2655" y="1373"/>
                </a:lnTo>
                <a:lnTo>
                  <a:pt x="2666" y="1371"/>
                </a:lnTo>
                <a:lnTo>
                  <a:pt x="2676" y="1370"/>
                </a:lnTo>
                <a:lnTo>
                  <a:pt x="2687" y="1370"/>
                </a:lnTo>
                <a:lnTo>
                  <a:pt x="2698" y="1369"/>
                </a:lnTo>
                <a:lnTo>
                  <a:pt x="2708" y="1368"/>
                </a:lnTo>
                <a:lnTo>
                  <a:pt x="2719" y="1367"/>
                </a:lnTo>
                <a:lnTo>
                  <a:pt x="2730" y="1366"/>
                </a:lnTo>
                <a:lnTo>
                  <a:pt x="2740" y="1366"/>
                </a:lnTo>
                <a:lnTo>
                  <a:pt x="2751" y="1365"/>
                </a:lnTo>
                <a:lnTo>
                  <a:pt x="2762" y="1364"/>
                </a:lnTo>
                <a:lnTo>
                  <a:pt x="2772" y="1363"/>
                </a:lnTo>
                <a:lnTo>
                  <a:pt x="2773" y="1363"/>
                </a:lnTo>
                <a:lnTo>
                  <a:pt x="2779" y="1363"/>
                </a:lnTo>
                <a:lnTo>
                  <a:pt x="2815" y="1400"/>
                </a:lnTo>
                <a:lnTo>
                  <a:pt x="2814" y="1401"/>
                </a:lnTo>
                <a:lnTo>
                  <a:pt x="2811" y="1407"/>
                </a:lnTo>
                <a:lnTo>
                  <a:pt x="2809" y="1411"/>
                </a:lnTo>
                <a:lnTo>
                  <a:pt x="2806" y="1417"/>
                </a:lnTo>
                <a:lnTo>
                  <a:pt x="2804" y="1423"/>
                </a:lnTo>
                <a:lnTo>
                  <a:pt x="2803" y="1429"/>
                </a:lnTo>
                <a:lnTo>
                  <a:pt x="2802" y="1436"/>
                </a:lnTo>
                <a:lnTo>
                  <a:pt x="2801" y="1441"/>
                </a:lnTo>
                <a:lnTo>
                  <a:pt x="2801" y="1448"/>
                </a:lnTo>
                <a:lnTo>
                  <a:pt x="2801" y="1454"/>
                </a:lnTo>
                <a:lnTo>
                  <a:pt x="2801" y="1462"/>
                </a:lnTo>
                <a:lnTo>
                  <a:pt x="2802" y="1469"/>
                </a:lnTo>
                <a:lnTo>
                  <a:pt x="2802" y="1477"/>
                </a:lnTo>
                <a:lnTo>
                  <a:pt x="2804" y="1483"/>
                </a:lnTo>
                <a:lnTo>
                  <a:pt x="2805" y="1491"/>
                </a:lnTo>
                <a:lnTo>
                  <a:pt x="2808" y="1498"/>
                </a:lnTo>
                <a:lnTo>
                  <a:pt x="2810" y="1505"/>
                </a:lnTo>
                <a:lnTo>
                  <a:pt x="2813" y="1513"/>
                </a:lnTo>
                <a:lnTo>
                  <a:pt x="2816" y="1521"/>
                </a:lnTo>
                <a:lnTo>
                  <a:pt x="2820" y="1528"/>
                </a:lnTo>
                <a:lnTo>
                  <a:pt x="2823" y="1536"/>
                </a:lnTo>
                <a:lnTo>
                  <a:pt x="2827" y="1544"/>
                </a:lnTo>
                <a:lnTo>
                  <a:pt x="2832" y="1552"/>
                </a:lnTo>
                <a:lnTo>
                  <a:pt x="2836" y="1559"/>
                </a:lnTo>
                <a:lnTo>
                  <a:pt x="2842" y="1567"/>
                </a:lnTo>
                <a:lnTo>
                  <a:pt x="2847" y="1575"/>
                </a:lnTo>
                <a:lnTo>
                  <a:pt x="2853" y="1583"/>
                </a:lnTo>
                <a:lnTo>
                  <a:pt x="2858" y="1589"/>
                </a:lnTo>
                <a:lnTo>
                  <a:pt x="2865" y="1597"/>
                </a:lnTo>
                <a:lnTo>
                  <a:pt x="2872" y="1605"/>
                </a:lnTo>
                <a:lnTo>
                  <a:pt x="2878" y="1611"/>
                </a:lnTo>
                <a:lnTo>
                  <a:pt x="2885" y="1619"/>
                </a:lnTo>
                <a:lnTo>
                  <a:pt x="2892" y="1625"/>
                </a:lnTo>
                <a:lnTo>
                  <a:pt x="2899" y="1631"/>
                </a:lnTo>
                <a:lnTo>
                  <a:pt x="2906" y="1638"/>
                </a:lnTo>
                <a:lnTo>
                  <a:pt x="2914" y="1644"/>
                </a:lnTo>
                <a:lnTo>
                  <a:pt x="2921" y="1649"/>
                </a:lnTo>
                <a:lnTo>
                  <a:pt x="2928" y="1653"/>
                </a:lnTo>
                <a:lnTo>
                  <a:pt x="2936" y="1659"/>
                </a:lnTo>
                <a:lnTo>
                  <a:pt x="2944" y="1663"/>
                </a:lnTo>
                <a:lnTo>
                  <a:pt x="2951" y="1668"/>
                </a:lnTo>
                <a:lnTo>
                  <a:pt x="2958" y="1671"/>
                </a:lnTo>
                <a:lnTo>
                  <a:pt x="2966" y="1674"/>
                </a:lnTo>
                <a:lnTo>
                  <a:pt x="2973" y="1679"/>
                </a:lnTo>
                <a:lnTo>
                  <a:pt x="2981" y="1681"/>
                </a:lnTo>
                <a:lnTo>
                  <a:pt x="2988" y="1683"/>
                </a:lnTo>
                <a:lnTo>
                  <a:pt x="2996" y="1686"/>
                </a:lnTo>
                <a:lnTo>
                  <a:pt x="3002" y="1688"/>
                </a:lnTo>
                <a:lnTo>
                  <a:pt x="3010" y="1690"/>
                </a:lnTo>
                <a:lnTo>
                  <a:pt x="3017" y="1691"/>
                </a:lnTo>
                <a:lnTo>
                  <a:pt x="3023" y="1691"/>
                </a:lnTo>
                <a:lnTo>
                  <a:pt x="3031" y="1692"/>
                </a:lnTo>
                <a:lnTo>
                  <a:pt x="3038" y="1692"/>
                </a:lnTo>
                <a:lnTo>
                  <a:pt x="3044" y="1692"/>
                </a:lnTo>
                <a:lnTo>
                  <a:pt x="3050" y="1691"/>
                </a:lnTo>
                <a:lnTo>
                  <a:pt x="3056" y="1690"/>
                </a:lnTo>
                <a:lnTo>
                  <a:pt x="3062" y="1688"/>
                </a:lnTo>
                <a:lnTo>
                  <a:pt x="3069" y="1687"/>
                </a:lnTo>
                <a:lnTo>
                  <a:pt x="3074" y="1684"/>
                </a:lnTo>
                <a:lnTo>
                  <a:pt x="3080" y="1681"/>
                </a:lnTo>
                <a:lnTo>
                  <a:pt x="3084" y="1678"/>
                </a:lnTo>
                <a:lnTo>
                  <a:pt x="3088" y="1674"/>
                </a:lnTo>
                <a:lnTo>
                  <a:pt x="3093" y="1670"/>
                </a:lnTo>
                <a:lnTo>
                  <a:pt x="3097" y="1666"/>
                </a:lnTo>
                <a:lnTo>
                  <a:pt x="3101" y="1661"/>
                </a:lnTo>
                <a:lnTo>
                  <a:pt x="3104" y="1657"/>
                </a:lnTo>
                <a:lnTo>
                  <a:pt x="3106" y="1651"/>
                </a:lnTo>
                <a:lnTo>
                  <a:pt x="3108" y="1646"/>
                </a:lnTo>
                <a:lnTo>
                  <a:pt x="3111" y="1640"/>
                </a:lnTo>
                <a:lnTo>
                  <a:pt x="3112" y="1634"/>
                </a:lnTo>
                <a:lnTo>
                  <a:pt x="3113" y="1628"/>
                </a:lnTo>
                <a:lnTo>
                  <a:pt x="3114" y="1621"/>
                </a:lnTo>
                <a:lnTo>
                  <a:pt x="3114" y="1615"/>
                </a:lnTo>
                <a:lnTo>
                  <a:pt x="3114" y="1608"/>
                </a:lnTo>
                <a:lnTo>
                  <a:pt x="3114" y="1601"/>
                </a:lnTo>
                <a:lnTo>
                  <a:pt x="3114" y="1594"/>
                </a:lnTo>
                <a:lnTo>
                  <a:pt x="3113" y="1587"/>
                </a:lnTo>
                <a:lnTo>
                  <a:pt x="3111" y="1579"/>
                </a:lnTo>
                <a:lnTo>
                  <a:pt x="3109" y="1573"/>
                </a:lnTo>
                <a:lnTo>
                  <a:pt x="3107" y="1565"/>
                </a:lnTo>
                <a:lnTo>
                  <a:pt x="3105" y="1557"/>
                </a:lnTo>
                <a:lnTo>
                  <a:pt x="3102" y="1550"/>
                </a:lnTo>
                <a:lnTo>
                  <a:pt x="3098" y="1542"/>
                </a:lnTo>
                <a:lnTo>
                  <a:pt x="3095" y="1534"/>
                </a:lnTo>
                <a:lnTo>
                  <a:pt x="3092" y="1526"/>
                </a:lnTo>
                <a:lnTo>
                  <a:pt x="3087" y="1519"/>
                </a:lnTo>
                <a:lnTo>
                  <a:pt x="3083" y="1511"/>
                </a:lnTo>
                <a:lnTo>
                  <a:pt x="3078" y="1503"/>
                </a:lnTo>
                <a:lnTo>
                  <a:pt x="3073" y="1495"/>
                </a:lnTo>
                <a:lnTo>
                  <a:pt x="3069" y="1489"/>
                </a:lnTo>
                <a:lnTo>
                  <a:pt x="3062" y="1481"/>
                </a:lnTo>
                <a:lnTo>
                  <a:pt x="3056" y="1473"/>
                </a:lnTo>
                <a:lnTo>
                  <a:pt x="3050" y="1465"/>
                </a:lnTo>
                <a:lnTo>
                  <a:pt x="3043" y="1458"/>
                </a:lnTo>
                <a:lnTo>
                  <a:pt x="3036" y="1451"/>
                </a:lnTo>
                <a:lnTo>
                  <a:pt x="3030" y="1444"/>
                </a:lnTo>
                <a:lnTo>
                  <a:pt x="3023" y="1438"/>
                </a:lnTo>
                <a:lnTo>
                  <a:pt x="3015" y="1431"/>
                </a:lnTo>
                <a:lnTo>
                  <a:pt x="3009" y="1426"/>
                </a:lnTo>
                <a:lnTo>
                  <a:pt x="3001" y="1419"/>
                </a:lnTo>
                <a:lnTo>
                  <a:pt x="2993" y="1413"/>
                </a:lnTo>
                <a:lnTo>
                  <a:pt x="2987" y="1409"/>
                </a:lnTo>
                <a:lnTo>
                  <a:pt x="2979" y="1404"/>
                </a:lnTo>
                <a:lnTo>
                  <a:pt x="2971" y="1399"/>
                </a:lnTo>
                <a:lnTo>
                  <a:pt x="2963" y="1396"/>
                </a:lnTo>
                <a:lnTo>
                  <a:pt x="2957" y="1391"/>
                </a:lnTo>
                <a:lnTo>
                  <a:pt x="2949" y="1388"/>
                </a:lnTo>
                <a:lnTo>
                  <a:pt x="2941" y="1385"/>
                </a:lnTo>
                <a:lnTo>
                  <a:pt x="2935" y="1381"/>
                </a:lnTo>
                <a:lnTo>
                  <a:pt x="2927" y="1379"/>
                </a:lnTo>
                <a:lnTo>
                  <a:pt x="2919" y="1377"/>
                </a:lnTo>
                <a:lnTo>
                  <a:pt x="2913" y="1375"/>
                </a:lnTo>
                <a:lnTo>
                  <a:pt x="2905" y="1374"/>
                </a:lnTo>
                <a:lnTo>
                  <a:pt x="2898" y="1373"/>
                </a:lnTo>
                <a:lnTo>
                  <a:pt x="2891" y="1371"/>
                </a:lnTo>
                <a:lnTo>
                  <a:pt x="2884" y="1371"/>
                </a:lnTo>
                <a:lnTo>
                  <a:pt x="2877" y="1370"/>
                </a:lnTo>
                <a:lnTo>
                  <a:pt x="2871" y="1371"/>
                </a:lnTo>
                <a:lnTo>
                  <a:pt x="2865" y="1371"/>
                </a:lnTo>
                <a:lnTo>
                  <a:pt x="2858" y="1373"/>
                </a:lnTo>
                <a:lnTo>
                  <a:pt x="2853" y="1375"/>
                </a:lnTo>
                <a:lnTo>
                  <a:pt x="2847" y="1376"/>
                </a:lnTo>
                <a:lnTo>
                  <a:pt x="2842" y="1378"/>
                </a:lnTo>
                <a:lnTo>
                  <a:pt x="2836" y="1381"/>
                </a:lnTo>
                <a:lnTo>
                  <a:pt x="2833" y="1384"/>
                </a:lnTo>
                <a:lnTo>
                  <a:pt x="2811" y="1360"/>
                </a:lnTo>
                <a:lnTo>
                  <a:pt x="2819" y="1360"/>
                </a:lnTo>
                <a:lnTo>
                  <a:pt x="2826" y="1359"/>
                </a:lnTo>
                <a:lnTo>
                  <a:pt x="2835" y="1359"/>
                </a:lnTo>
                <a:lnTo>
                  <a:pt x="2844" y="1358"/>
                </a:lnTo>
                <a:lnTo>
                  <a:pt x="2852" y="1358"/>
                </a:lnTo>
                <a:lnTo>
                  <a:pt x="2861" y="1357"/>
                </a:lnTo>
                <a:lnTo>
                  <a:pt x="2870" y="1357"/>
                </a:lnTo>
                <a:lnTo>
                  <a:pt x="2877" y="1357"/>
                </a:lnTo>
                <a:lnTo>
                  <a:pt x="2886" y="1356"/>
                </a:lnTo>
                <a:lnTo>
                  <a:pt x="2895" y="1356"/>
                </a:lnTo>
                <a:lnTo>
                  <a:pt x="2904" y="1355"/>
                </a:lnTo>
                <a:lnTo>
                  <a:pt x="2912" y="1355"/>
                </a:lnTo>
                <a:lnTo>
                  <a:pt x="2920" y="1355"/>
                </a:lnTo>
                <a:lnTo>
                  <a:pt x="2929" y="1355"/>
                </a:lnTo>
                <a:lnTo>
                  <a:pt x="2937" y="1354"/>
                </a:lnTo>
                <a:lnTo>
                  <a:pt x="2946" y="1354"/>
                </a:lnTo>
                <a:lnTo>
                  <a:pt x="2955" y="1354"/>
                </a:lnTo>
                <a:lnTo>
                  <a:pt x="2963" y="1354"/>
                </a:lnTo>
                <a:lnTo>
                  <a:pt x="2972" y="1353"/>
                </a:lnTo>
                <a:lnTo>
                  <a:pt x="2980" y="1353"/>
                </a:lnTo>
                <a:lnTo>
                  <a:pt x="2989" y="1353"/>
                </a:lnTo>
                <a:lnTo>
                  <a:pt x="2998" y="1353"/>
                </a:lnTo>
                <a:lnTo>
                  <a:pt x="3007" y="1353"/>
                </a:lnTo>
                <a:lnTo>
                  <a:pt x="3015" y="1353"/>
                </a:lnTo>
                <a:lnTo>
                  <a:pt x="3024" y="1353"/>
                </a:lnTo>
                <a:lnTo>
                  <a:pt x="3033" y="1353"/>
                </a:lnTo>
                <a:lnTo>
                  <a:pt x="3042" y="1353"/>
                </a:lnTo>
                <a:lnTo>
                  <a:pt x="3051" y="1353"/>
                </a:lnTo>
                <a:lnTo>
                  <a:pt x="3060" y="1353"/>
                </a:lnTo>
                <a:lnTo>
                  <a:pt x="3069" y="1353"/>
                </a:lnTo>
                <a:lnTo>
                  <a:pt x="3077" y="1353"/>
                </a:lnTo>
                <a:lnTo>
                  <a:pt x="3086" y="1353"/>
                </a:lnTo>
                <a:lnTo>
                  <a:pt x="3094" y="1353"/>
                </a:lnTo>
                <a:lnTo>
                  <a:pt x="3103" y="1353"/>
                </a:lnTo>
                <a:lnTo>
                  <a:pt x="3111" y="1353"/>
                </a:lnTo>
                <a:lnTo>
                  <a:pt x="3119" y="1353"/>
                </a:lnTo>
                <a:lnTo>
                  <a:pt x="3128" y="1353"/>
                </a:lnTo>
                <a:lnTo>
                  <a:pt x="3137" y="1352"/>
                </a:lnTo>
                <a:lnTo>
                  <a:pt x="3145" y="1352"/>
                </a:lnTo>
                <a:lnTo>
                  <a:pt x="3154" y="1352"/>
                </a:lnTo>
                <a:lnTo>
                  <a:pt x="3162" y="1350"/>
                </a:lnTo>
                <a:lnTo>
                  <a:pt x="3171" y="1349"/>
                </a:lnTo>
                <a:lnTo>
                  <a:pt x="3180" y="1348"/>
                </a:lnTo>
                <a:lnTo>
                  <a:pt x="3188" y="1347"/>
                </a:lnTo>
                <a:lnTo>
                  <a:pt x="3197" y="1346"/>
                </a:lnTo>
                <a:lnTo>
                  <a:pt x="3205" y="1345"/>
                </a:lnTo>
                <a:lnTo>
                  <a:pt x="3213" y="1343"/>
                </a:lnTo>
                <a:lnTo>
                  <a:pt x="3221" y="1340"/>
                </a:lnTo>
                <a:lnTo>
                  <a:pt x="3229" y="1338"/>
                </a:lnTo>
                <a:lnTo>
                  <a:pt x="3238" y="1336"/>
                </a:lnTo>
                <a:lnTo>
                  <a:pt x="3244" y="1333"/>
                </a:lnTo>
                <a:lnTo>
                  <a:pt x="3252" y="1329"/>
                </a:lnTo>
                <a:lnTo>
                  <a:pt x="3260" y="1326"/>
                </a:lnTo>
                <a:lnTo>
                  <a:pt x="3266" y="1323"/>
                </a:lnTo>
                <a:lnTo>
                  <a:pt x="3273" y="1318"/>
                </a:lnTo>
                <a:lnTo>
                  <a:pt x="3280" y="1313"/>
                </a:lnTo>
                <a:lnTo>
                  <a:pt x="3285" y="1308"/>
                </a:lnTo>
                <a:lnTo>
                  <a:pt x="3292" y="1303"/>
                </a:lnTo>
                <a:lnTo>
                  <a:pt x="3297" y="1296"/>
                </a:lnTo>
                <a:lnTo>
                  <a:pt x="3302" y="1291"/>
                </a:lnTo>
                <a:lnTo>
                  <a:pt x="3307" y="1283"/>
                </a:lnTo>
                <a:lnTo>
                  <a:pt x="3311" y="1276"/>
                </a:lnTo>
                <a:lnTo>
                  <a:pt x="3315" y="1269"/>
                </a:lnTo>
                <a:lnTo>
                  <a:pt x="3317" y="1264"/>
                </a:lnTo>
                <a:lnTo>
                  <a:pt x="3318" y="1260"/>
                </a:lnTo>
                <a:lnTo>
                  <a:pt x="3321" y="1255"/>
                </a:lnTo>
                <a:lnTo>
                  <a:pt x="3322" y="1251"/>
                </a:lnTo>
                <a:lnTo>
                  <a:pt x="3323" y="1246"/>
                </a:lnTo>
                <a:lnTo>
                  <a:pt x="3324" y="1242"/>
                </a:lnTo>
                <a:lnTo>
                  <a:pt x="3325" y="1239"/>
                </a:lnTo>
                <a:lnTo>
                  <a:pt x="3326" y="1234"/>
                </a:lnTo>
                <a:lnTo>
                  <a:pt x="3327" y="1230"/>
                </a:lnTo>
                <a:lnTo>
                  <a:pt x="3328" y="1227"/>
                </a:lnTo>
                <a:lnTo>
                  <a:pt x="3329" y="1222"/>
                </a:lnTo>
                <a:lnTo>
                  <a:pt x="3329" y="1218"/>
                </a:lnTo>
                <a:lnTo>
                  <a:pt x="3329" y="1214"/>
                </a:lnTo>
                <a:lnTo>
                  <a:pt x="3331" y="1211"/>
                </a:lnTo>
                <a:lnTo>
                  <a:pt x="3331" y="1207"/>
                </a:lnTo>
                <a:lnTo>
                  <a:pt x="3331" y="1203"/>
                </a:lnTo>
                <a:lnTo>
                  <a:pt x="3331" y="1197"/>
                </a:lnTo>
                <a:lnTo>
                  <a:pt x="3331" y="1189"/>
                </a:lnTo>
                <a:lnTo>
                  <a:pt x="3329" y="1182"/>
                </a:lnTo>
                <a:lnTo>
                  <a:pt x="3328" y="1176"/>
                </a:lnTo>
                <a:lnTo>
                  <a:pt x="3326" y="1168"/>
                </a:lnTo>
                <a:lnTo>
                  <a:pt x="3324" y="1161"/>
                </a:lnTo>
                <a:lnTo>
                  <a:pt x="3321" y="1155"/>
                </a:lnTo>
                <a:lnTo>
                  <a:pt x="3324" y="1150"/>
                </a:lnTo>
                <a:lnTo>
                  <a:pt x="3331" y="1144"/>
                </a:lnTo>
                <a:lnTo>
                  <a:pt x="3336" y="1136"/>
                </a:lnTo>
                <a:lnTo>
                  <a:pt x="3342" y="1127"/>
                </a:lnTo>
                <a:lnTo>
                  <a:pt x="3346" y="1119"/>
                </a:lnTo>
                <a:lnTo>
                  <a:pt x="3350" y="1110"/>
                </a:lnTo>
                <a:lnTo>
                  <a:pt x="3353" y="1102"/>
                </a:lnTo>
                <a:lnTo>
                  <a:pt x="3356" y="1092"/>
                </a:lnTo>
                <a:lnTo>
                  <a:pt x="3357" y="1083"/>
                </a:lnTo>
                <a:lnTo>
                  <a:pt x="3359" y="1073"/>
                </a:lnTo>
                <a:lnTo>
                  <a:pt x="3359" y="1063"/>
                </a:lnTo>
                <a:lnTo>
                  <a:pt x="3359" y="1054"/>
                </a:lnTo>
                <a:lnTo>
                  <a:pt x="3358" y="1044"/>
                </a:lnTo>
                <a:lnTo>
                  <a:pt x="3357" y="1033"/>
                </a:lnTo>
                <a:lnTo>
                  <a:pt x="3354" y="1023"/>
                </a:lnTo>
                <a:lnTo>
                  <a:pt x="3350" y="1013"/>
                </a:lnTo>
                <a:lnTo>
                  <a:pt x="3347" y="1004"/>
                </a:lnTo>
                <a:lnTo>
                  <a:pt x="3343" y="994"/>
                </a:lnTo>
                <a:lnTo>
                  <a:pt x="3337" y="984"/>
                </a:lnTo>
                <a:lnTo>
                  <a:pt x="3331" y="976"/>
                </a:lnTo>
                <a:lnTo>
                  <a:pt x="3324" y="967"/>
                </a:lnTo>
                <a:lnTo>
                  <a:pt x="3316" y="958"/>
                </a:lnTo>
                <a:lnTo>
                  <a:pt x="3313" y="953"/>
                </a:lnTo>
                <a:lnTo>
                  <a:pt x="3275" y="953"/>
                </a:lnTo>
                <a:lnTo>
                  <a:pt x="3297" y="974"/>
                </a:lnTo>
                <a:lnTo>
                  <a:pt x="3304" y="982"/>
                </a:lnTo>
                <a:lnTo>
                  <a:pt x="3310" y="990"/>
                </a:lnTo>
                <a:lnTo>
                  <a:pt x="3315" y="998"/>
                </a:lnTo>
                <a:lnTo>
                  <a:pt x="3319" y="1007"/>
                </a:lnTo>
                <a:lnTo>
                  <a:pt x="3324" y="1014"/>
                </a:lnTo>
                <a:lnTo>
                  <a:pt x="3327" y="1022"/>
                </a:lnTo>
                <a:lnTo>
                  <a:pt x="3329" y="1031"/>
                </a:lnTo>
                <a:lnTo>
                  <a:pt x="3332" y="1039"/>
                </a:lnTo>
                <a:lnTo>
                  <a:pt x="3333" y="1046"/>
                </a:lnTo>
                <a:lnTo>
                  <a:pt x="3334" y="1055"/>
                </a:lnTo>
                <a:lnTo>
                  <a:pt x="3334" y="1063"/>
                </a:lnTo>
                <a:lnTo>
                  <a:pt x="3334" y="1071"/>
                </a:lnTo>
                <a:lnTo>
                  <a:pt x="3333" y="1078"/>
                </a:lnTo>
                <a:lnTo>
                  <a:pt x="3331" y="1086"/>
                </a:lnTo>
                <a:lnTo>
                  <a:pt x="3328" y="1094"/>
                </a:lnTo>
                <a:lnTo>
                  <a:pt x="3326" y="1101"/>
                </a:lnTo>
                <a:lnTo>
                  <a:pt x="3323" y="1108"/>
                </a:lnTo>
                <a:lnTo>
                  <a:pt x="3319" y="1115"/>
                </a:lnTo>
                <a:lnTo>
                  <a:pt x="3315" y="1122"/>
                </a:lnTo>
                <a:lnTo>
                  <a:pt x="3311" y="1127"/>
                </a:lnTo>
                <a:lnTo>
                  <a:pt x="3306" y="1133"/>
                </a:lnTo>
                <a:lnTo>
                  <a:pt x="3304" y="1129"/>
                </a:lnTo>
                <a:lnTo>
                  <a:pt x="3300" y="1125"/>
                </a:lnTo>
                <a:lnTo>
                  <a:pt x="3294" y="1119"/>
                </a:lnTo>
                <a:lnTo>
                  <a:pt x="3287" y="1114"/>
                </a:lnTo>
                <a:lnTo>
                  <a:pt x="3280" y="1110"/>
                </a:lnTo>
                <a:lnTo>
                  <a:pt x="3273" y="1106"/>
                </a:lnTo>
                <a:lnTo>
                  <a:pt x="3265" y="1103"/>
                </a:lnTo>
                <a:lnTo>
                  <a:pt x="3256" y="1099"/>
                </a:lnTo>
                <a:lnTo>
                  <a:pt x="3249" y="1097"/>
                </a:lnTo>
                <a:lnTo>
                  <a:pt x="3239" y="1095"/>
                </a:lnTo>
                <a:lnTo>
                  <a:pt x="3229" y="1094"/>
                </a:lnTo>
                <a:lnTo>
                  <a:pt x="3219" y="1093"/>
                </a:lnTo>
                <a:lnTo>
                  <a:pt x="3209" y="1093"/>
                </a:lnTo>
                <a:lnTo>
                  <a:pt x="3199" y="1093"/>
                </a:lnTo>
                <a:lnTo>
                  <a:pt x="3189" y="1094"/>
                </a:lnTo>
                <a:lnTo>
                  <a:pt x="3179" y="1095"/>
                </a:lnTo>
                <a:lnTo>
                  <a:pt x="3171" y="1097"/>
                </a:lnTo>
                <a:lnTo>
                  <a:pt x="3162" y="1098"/>
                </a:lnTo>
                <a:lnTo>
                  <a:pt x="3156" y="1102"/>
                </a:lnTo>
                <a:lnTo>
                  <a:pt x="3149" y="1105"/>
                </a:lnTo>
                <a:lnTo>
                  <a:pt x="3143" y="1108"/>
                </a:lnTo>
                <a:lnTo>
                  <a:pt x="3137" y="1113"/>
                </a:lnTo>
                <a:lnTo>
                  <a:pt x="3132" y="1116"/>
                </a:lnTo>
                <a:lnTo>
                  <a:pt x="3128" y="1122"/>
                </a:lnTo>
                <a:lnTo>
                  <a:pt x="3125" y="1126"/>
                </a:lnTo>
                <a:lnTo>
                  <a:pt x="3122" y="1131"/>
                </a:lnTo>
                <a:lnTo>
                  <a:pt x="3119" y="1138"/>
                </a:lnTo>
                <a:lnTo>
                  <a:pt x="3119" y="1144"/>
                </a:lnTo>
                <a:lnTo>
                  <a:pt x="3119" y="1149"/>
                </a:lnTo>
                <a:lnTo>
                  <a:pt x="3120" y="1156"/>
                </a:lnTo>
                <a:lnTo>
                  <a:pt x="3123" y="1161"/>
                </a:lnTo>
                <a:lnTo>
                  <a:pt x="3125" y="1167"/>
                </a:lnTo>
                <a:lnTo>
                  <a:pt x="3129" y="1172"/>
                </a:lnTo>
                <a:lnTo>
                  <a:pt x="3134" y="1177"/>
                </a:lnTo>
                <a:lnTo>
                  <a:pt x="3138" y="1181"/>
                </a:lnTo>
                <a:lnTo>
                  <a:pt x="3144" y="1185"/>
                </a:lnTo>
                <a:lnTo>
                  <a:pt x="3150" y="1188"/>
                </a:lnTo>
                <a:lnTo>
                  <a:pt x="3157" y="1191"/>
                </a:lnTo>
                <a:lnTo>
                  <a:pt x="3165" y="1193"/>
                </a:lnTo>
                <a:lnTo>
                  <a:pt x="3174" y="1196"/>
                </a:lnTo>
                <a:lnTo>
                  <a:pt x="3182" y="1197"/>
                </a:lnTo>
                <a:lnTo>
                  <a:pt x="3191" y="1198"/>
                </a:lnTo>
                <a:lnTo>
                  <a:pt x="3201" y="1199"/>
                </a:lnTo>
                <a:lnTo>
                  <a:pt x="3211" y="1199"/>
                </a:lnTo>
                <a:lnTo>
                  <a:pt x="3223" y="1198"/>
                </a:lnTo>
                <a:lnTo>
                  <a:pt x="3234" y="1197"/>
                </a:lnTo>
                <a:lnTo>
                  <a:pt x="3245" y="1195"/>
                </a:lnTo>
                <a:lnTo>
                  <a:pt x="3255" y="1192"/>
                </a:lnTo>
                <a:lnTo>
                  <a:pt x="3266" y="1189"/>
                </a:lnTo>
                <a:lnTo>
                  <a:pt x="3276" y="1186"/>
                </a:lnTo>
                <a:lnTo>
                  <a:pt x="3285" y="1181"/>
                </a:lnTo>
                <a:lnTo>
                  <a:pt x="3294" y="1176"/>
                </a:lnTo>
                <a:lnTo>
                  <a:pt x="3301" y="1171"/>
                </a:lnTo>
                <a:lnTo>
                  <a:pt x="3302" y="1176"/>
                </a:lnTo>
                <a:lnTo>
                  <a:pt x="3303" y="1180"/>
                </a:lnTo>
                <a:lnTo>
                  <a:pt x="3304" y="1186"/>
                </a:lnTo>
                <a:lnTo>
                  <a:pt x="3305" y="1192"/>
                </a:lnTo>
                <a:lnTo>
                  <a:pt x="3305" y="1198"/>
                </a:lnTo>
                <a:lnTo>
                  <a:pt x="3305" y="1203"/>
                </a:lnTo>
                <a:lnTo>
                  <a:pt x="3305" y="1207"/>
                </a:lnTo>
                <a:lnTo>
                  <a:pt x="3305" y="1209"/>
                </a:lnTo>
                <a:lnTo>
                  <a:pt x="3305" y="1212"/>
                </a:lnTo>
                <a:lnTo>
                  <a:pt x="3304" y="1216"/>
                </a:lnTo>
                <a:lnTo>
                  <a:pt x="3304" y="1219"/>
                </a:lnTo>
                <a:lnTo>
                  <a:pt x="3303" y="1222"/>
                </a:lnTo>
                <a:lnTo>
                  <a:pt x="3303" y="1225"/>
                </a:lnTo>
                <a:lnTo>
                  <a:pt x="3302" y="1229"/>
                </a:lnTo>
                <a:lnTo>
                  <a:pt x="3302" y="1232"/>
                </a:lnTo>
                <a:lnTo>
                  <a:pt x="3301" y="1234"/>
                </a:lnTo>
                <a:lnTo>
                  <a:pt x="3300" y="1238"/>
                </a:lnTo>
                <a:lnTo>
                  <a:pt x="3298" y="1241"/>
                </a:lnTo>
                <a:lnTo>
                  <a:pt x="3297" y="1244"/>
                </a:lnTo>
                <a:lnTo>
                  <a:pt x="3296" y="1246"/>
                </a:lnTo>
                <a:lnTo>
                  <a:pt x="3295" y="1250"/>
                </a:lnTo>
                <a:lnTo>
                  <a:pt x="3294" y="1253"/>
                </a:lnTo>
                <a:lnTo>
                  <a:pt x="3291" y="1261"/>
                </a:lnTo>
                <a:lnTo>
                  <a:pt x="3286" y="1267"/>
                </a:lnTo>
                <a:lnTo>
                  <a:pt x="3283" y="1274"/>
                </a:lnTo>
                <a:lnTo>
                  <a:pt x="3277" y="1280"/>
                </a:lnTo>
                <a:lnTo>
                  <a:pt x="3273" y="1285"/>
                </a:lnTo>
                <a:lnTo>
                  <a:pt x="3268" y="1291"/>
                </a:lnTo>
                <a:lnTo>
                  <a:pt x="3262" y="1295"/>
                </a:lnTo>
                <a:lnTo>
                  <a:pt x="3256" y="1300"/>
                </a:lnTo>
                <a:lnTo>
                  <a:pt x="3251" y="1304"/>
                </a:lnTo>
                <a:lnTo>
                  <a:pt x="3244" y="1307"/>
                </a:lnTo>
                <a:lnTo>
                  <a:pt x="3238" y="1311"/>
                </a:lnTo>
                <a:lnTo>
                  <a:pt x="3231" y="1313"/>
                </a:lnTo>
                <a:lnTo>
                  <a:pt x="3223" y="1316"/>
                </a:lnTo>
                <a:lnTo>
                  <a:pt x="3217" y="1318"/>
                </a:lnTo>
                <a:lnTo>
                  <a:pt x="3209" y="1319"/>
                </a:lnTo>
                <a:lnTo>
                  <a:pt x="3202" y="1322"/>
                </a:lnTo>
                <a:lnTo>
                  <a:pt x="3195" y="1323"/>
                </a:lnTo>
                <a:lnTo>
                  <a:pt x="3187" y="1324"/>
                </a:lnTo>
                <a:lnTo>
                  <a:pt x="3178" y="1325"/>
                </a:lnTo>
                <a:lnTo>
                  <a:pt x="3170" y="1326"/>
                </a:lnTo>
                <a:lnTo>
                  <a:pt x="3162" y="1326"/>
                </a:lnTo>
                <a:lnTo>
                  <a:pt x="3155" y="1327"/>
                </a:lnTo>
                <a:lnTo>
                  <a:pt x="3146" y="1327"/>
                </a:lnTo>
                <a:lnTo>
                  <a:pt x="3138" y="1327"/>
                </a:lnTo>
                <a:lnTo>
                  <a:pt x="3129" y="1327"/>
                </a:lnTo>
                <a:lnTo>
                  <a:pt x="3122" y="1327"/>
                </a:lnTo>
                <a:lnTo>
                  <a:pt x="3114" y="1327"/>
                </a:lnTo>
                <a:lnTo>
                  <a:pt x="3106" y="1327"/>
                </a:lnTo>
                <a:lnTo>
                  <a:pt x="3097" y="1327"/>
                </a:lnTo>
                <a:lnTo>
                  <a:pt x="3090" y="1327"/>
                </a:lnTo>
                <a:lnTo>
                  <a:pt x="3082" y="1327"/>
                </a:lnTo>
                <a:lnTo>
                  <a:pt x="3074" y="1327"/>
                </a:lnTo>
                <a:lnTo>
                  <a:pt x="3066" y="1326"/>
                </a:lnTo>
                <a:lnTo>
                  <a:pt x="3057" y="1326"/>
                </a:lnTo>
                <a:lnTo>
                  <a:pt x="3049" y="1326"/>
                </a:lnTo>
                <a:lnTo>
                  <a:pt x="3040" y="1326"/>
                </a:lnTo>
                <a:lnTo>
                  <a:pt x="3031" y="1326"/>
                </a:lnTo>
                <a:lnTo>
                  <a:pt x="3023" y="1326"/>
                </a:lnTo>
                <a:lnTo>
                  <a:pt x="3014" y="1325"/>
                </a:lnTo>
                <a:lnTo>
                  <a:pt x="2998" y="1325"/>
                </a:lnTo>
                <a:lnTo>
                  <a:pt x="2989" y="1325"/>
                </a:lnTo>
                <a:lnTo>
                  <a:pt x="2980" y="1325"/>
                </a:lnTo>
                <a:lnTo>
                  <a:pt x="2972" y="1324"/>
                </a:lnTo>
                <a:lnTo>
                  <a:pt x="2963" y="1324"/>
                </a:lnTo>
                <a:lnTo>
                  <a:pt x="2955" y="1324"/>
                </a:lnTo>
                <a:lnTo>
                  <a:pt x="2946" y="1324"/>
                </a:lnTo>
                <a:lnTo>
                  <a:pt x="2938" y="1323"/>
                </a:lnTo>
                <a:lnTo>
                  <a:pt x="2929" y="1323"/>
                </a:lnTo>
                <a:lnTo>
                  <a:pt x="2921" y="1323"/>
                </a:lnTo>
                <a:lnTo>
                  <a:pt x="2913" y="1323"/>
                </a:lnTo>
                <a:lnTo>
                  <a:pt x="2904" y="1322"/>
                </a:lnTo>
                <a:lnTo>
                  <a:pt x="2896" y="1322"/>
                </a:lnTo>
                <a:lnTo>
                  <a:pt x="2887" y="1322"/>
                </a:lnTo>
                <a:lnTo>
                  <a:pt x="2878" y="1322"/>
                </a:lnTo>
                <a:lnTo>
                  <a:pt x="2871" y="1321"/>
                </a:lnTo>
                <a:lnTo>
                  <a:pt x="2853" y="1321"/>
                </a:lnTo>
                <a:lnTo>
                  <a:pt x="2845" y="1321"/>
                </a:lnTo>
                <a:lnTo>
                  <a:pt x="2836" y="1319"/>
                </a:lnTo>
                <a:lnTo>
                  <a:pt x="2820" y="1319"/>
                </a:lnTo>
                <a:lnTo>
                  <a:pt x="2811" y="1319"/>
                </a:lnTo>
                <a:lnTo>
                  <a:pt x="2809" y="1319"/>
                </a:lnTo>
                <a:lnTo>
                  <a:pt x="2820" y="1271"/>
                </a:lnTo>
                <a:lnTo>
                  <a:pt x="2824" y="1271"/>
                </a:lnTo>
                <a:lnTo>
                  <a:pt x="2831" y="1271"/>
                </a:lnTo>
                <a:lnTo>
                  <a:pt x="2837" y="1270"/>
                </a:lnTo>
                <a:lnTo>
                  <a:pt x="2844" y="1269"/>
                </a:lnTo>
                <a:lnTo>
                  <a:pt x="2852" y="1265"/>
                </a:lnTo>
                <a:lnTo>
                  <a:pt x="2858" y="1263"/>
                </a:lnTo>
                <a:lnTo>
                  <a:pt x="2865" y="1260"/>
                </a:lnTo>
                <a:lnTo>
                  <a:pt x="2871" y="1256"/>
                </a:lnTo>
                <a:lnTo>
                  <a:pt x="2877" y="1253"/>
                </a:lnTo>
                <a:lnTo>
                  <a:pt x="2884" y="1249"/>
                </a:lnTo>
                <a:lnTo>
                  <a:pt x="2891" y="1243"/>
                </a:lnTo>
                <a:lnTo>
                  <a:pt x="2896" y="1239"/>
                </a:lnTo>
                <a:lnTo>
                  <a:pt x="2903" y="1232"/>
                </a:lnTo>
                <a:lnTo>
                  <a:pt x="2908" y="1227"/>
                </a:lnTo>
                <a:lnTo>
                  <a:pt x="2915" y="1220"/>
                </a:lnTo>
                <a:lnTo>
                  <a:pt x="2920" y="1213"/>
                </a:lnTo>
                <a:lnTo>
                  <a:pt x="2926" y="1207"/>
                </a:lnTo>
                <a:lnTo>
                  <a:pt x="2931" y="1199"/>
                </a:lnTo>
                <a:lnTo>
                  <a:pt x="2937" y="1191"/>
                </a:lnTo>
                <a:lnTo>
                  <a:pt x="2941" y="1183"/>
                </a:lnTo>
                <a:lnTo>
                  <a:pt x="2947" y="1175"/>
                </a:lnTo>
                <a:lnTo>
                  <a:pt x="2951" y="1166"/>
                </a:lnTo>
                <a:lnTo>
                  <a:pt x="2956" y="1157"/>
                </a:lnTo>
                <a:lnTo>
                  <a:pt x="2960" y="1148"/>
                </a:lnTo>
                <a:lnTo>
                  <a:pt x="2965" y="1138"/>
                </a:lnTo>
                <a:lnTo>
                  <a:pt x="2968" y="1128"/>
                </a:lnTo>
                <a:lnTo>
                  <a:pt x="2971" y="1118"/>
                </a:lnTo>
                <a:lnTo>
                  <a:pt x="2975" y="1108"/>
                </a:lnTo>
                <a:lnTo>
                  <a:pt x="2978" y="1097"/>
                </a:lnTo>
                <a:lnTo>
                  <a:pt x="2980" y="1087"/>
                </a:lnTo>
                <a:lnTo>
                  <a:pt x="2982" y="1076"/>
                </a:lnTo>
                <a:lnTo>
                  <a:pt x="2984" y="1065"/>
                </a:lnTo>
                <a:lnTo>
                  <a:pt x="2987" y="1055"/>
                </a:lnTo>
                <a:lnTo>
                  <a:pt x="2988" y="1044"/>
                </a:lnTo>
                <a:lnTo>
                  <a:pt x="2989" y="1034"/>
                </a:lnTo>
                <a:lnTo>
                  <a:pt x="2989" y="1024"/>
                </a:lnTo>
                <a:lnTo>
                  <a:pt x="2990" y="1014"/>
                </a:lnTo>
                <a:lnTo>
                  <a:pt x="2990" y="1004"/>
                </a:lnTo>
                <a:lnTo>
                  <a:pt x="2990" y="994"/>
                </a:lnTo>
                <a:lnTo>
                  <a:pt x="2989" y="984"/>
                </a:lnTo>
                <a:lnTo>
                  <a:pt x="2988" y="976"/>
                </a:lnTo>
                <a:lnTo>
                  <a:pt x="2987" y="966"/>
                </a:lnTo>
                <a:lnTo>
                  <a:pt x="2986" y="957"/>
                </a:lnTo>
                <a:lnTo>
                  <a:pt x="2983" y="948"/>
                </a:lnTo>
                <a:lnTo>
                  <a:pt x="2981" y="940"/>
                </a:lnTo>
                <a:lnTo>
                  <a:pt x="2979" y="931"/>
                </a:lnTo>
                <a:lnTo>
                  <a:pt x="2977" y="924"/>
                </a:lnTo>
                <a:lnTo>
                  <a:pt x="2973" y="916"/>
                </a:lnTo>
                <a:lnTo>
                  <a:pt x="2970" y="909"/>
                </a:lnTo>
                <a:lnTo>
                  <a:pt x="2967" y="901"/>
                </a:lnTo>
                <a:lnTo>
                  <a:pt x="2962" y="895"/>
                </a:lnTo>
                <a:lnTo>
                  <a:pt x="2959" y="888"/>
                </a:lnTo>
                <a:lnTo>
                  <a:pt x="2955" y="883"/>
                </a:lnTo>
                <a:lnTo>
                  <a:pt x="2950" y="877"/>
                </a:lnTo>
                <a:lnTo>
                  <a:pt x="2945" y="872"/>
                </a:lnTo>
                <a:lnTo>
                  <a:pt x="2940" y="867"/>
                </a:lnTo>
                <a:lnTo>
                  <a:pt x="2935" y="863"/>
                </a:lnTo>
                <a:lnTo>
                  <a:pt x="2929" y="859"/>
                </a:lnTo>
                <a:lnTo>
                  <a:pt x="2923" y="856"/>
                </a:lnTo>
                <a:lnTo>
                  <a:pt x="2917" y="853"/>
                </a:lnTo>
                <a:lnTo>
                  <a:pt x="2910" y="851"/>
                </a:lnTo>
                <a:lnTo>
                  <a:pt x="2904" y="849"/>
                </a:lnTo>
                <a:lnTo>
                  <a:pt x="2897" y="848"/>
                </a:lnTo>
                <a:lnTo>
                  <a:pt x="2891" y="847"/>
                </a:lnTo>
                <a:lnTo>
                  <a:pt x="2884" y="847"/>
                </a:lnTo>
                <a:lnTo>
                  <a:pt x="2877" y="848"/>
                </a:lnTo>
                <a:lnTo>
                  <a:pt x="2871" y="849"/>
                </a:lnTo>
                <a:lnTo>
                  <a:pt x="2864" y="851"/>
                </a:lnTo>
                <a:lnTo>
                  <a:pt x="2856" y="853"/>
                </a:lnTo>
                <a:lnTo>
                  <a:pt x="2850" y="855"/>
                </a:lnTo>
                <a:lnTo>
                  <a:pt x="2843" y="858"/>
                </a:lnTo>
                <a:lnTo>
                  <a:pt x="2836" y="862"/>
                </a:lnTo>
                <a:lnTo>
                  <a:pt x="2830" y="866"/>
                </a:lnTo>
                <a:lnTo>
                  <a:pt x="2824" y="870"/>
                </a:lnTo>
                <a:lnTo>
                  <a:pt x="2818" y="875"/>
                </a:lnTo>
                <a:lnTo>
                  <a:pt x="2811" y="880"/>
                </a:lnTo>
                <a:lnTo>
                  <a:pt x="2805" y="886"/>
                </a:lnTo>
                <a:lnTo>
                  <a:pt x="2799" y="891"/>
                </a:lnTo>
                <a:lnTo>
                  <a:pt x="2793" y="898"/>
                </a:lnTo>
                <a:lnTo>
                  <a:pt x="2788" y="905"/>
                </a:lnTo>
                <a:lnTo>
                  <a:pt x="2782" y="912"/>
                </a:lnTo>
                <a:lnTo>
                  <a:pt x="2777" y="919"/>
                </a:lnTo>
                <a:lnTo>
                  <a:pt x="2771" y="927"/>
                </a:lnTo>
                <a:lnTo>
                  <a:pt x="2766" y="936"/>
                </a:lnTo>
                <a:lnTo>
                  <a:pt x="2761" y="943"/>
                </a:lnTo>
                <a:lnTo>
                  <a:pt x="2757" y="952"/>
                </a:lnTo>
                <a:lnTo>
                  <a:pt x="2752" y="961"/>
                </a:lnTo>
                <a:lnTo>
                  <a:pt x="2748" y="971"/>
                </a:lnTo>
                <a:lnTo>
                  <a:pt x="2743" y="980"/>
                </a:lnTo>
                <a:lnTo>
                  <a:pt x="2740" y="990"/>
                </a:lnTo>
                <a:lnTo>
                  <a:pt x="2737" y="1000"/>
                </a:lnTo>
                <a:lnTo>
                  <a:pt x="2734" y="1010"/>
                </a:lnTo>
                <a:lnTo>
                  <a:pt x="2730" y="1021"/>
                </a:lnTo>
                <a:lnTo>
                  <a:pt x="2728" y="1031"/>
                </a:lnTo>
                <a:lnTo>
                  <a:pt x="2726" y="1042"/>
                </a:lnTo>
                <a:lnTo>
                  <a:pt x="2724" y="1053"/>
                </a:lnTo>
                <a:lnTo>
                  <a:pt x="2721" y="1063"/>
                </a:lnTo>
                <a:lnTo>
                  <a:pt x="2720" y="1074"/>
                </a:lnTo>
                <a:lnTo>
                  <a:pt x="2719" y="1084"/>
                </a:lnTo>
                <a:lnTo>
                  <a:pt x="2718" y="1094"/>
                </a:lnTo>
                <a:lnTo>
                  <a:pt x="2718" y="1105"/>
                </a:lnTo>
                <a:lnTo>
                  <a:pt x="2718" y="1115"/>
                </a:lnTo>
                <a:lnTo>
                  <a:pt x="2718" y="1125"/>
                </a:lnTo>
                <a:lnTo>
                  <a:pt x="2719" y="1134"/>
                </a:lnTo>
                <a:lnTo>
                  <a:pt x="2720" y="1144"/>
                </a:lnTo>
                <a:lnTo>
                  <a:pt x="2721" y="1152"/>
                </a:lnTo>
                <a:lnTo>
                  <a:pt x="2722" y="1161"/>
                </a:lnTo>
                <a:lnTo>
                  <a:pt x="2725" y="1170"/>
                </a:lnTo>
                <a:lnTo>
                  <a:pt x="2727" y="1179"/>
                </a:lnTo>
                <a:lnTo>
                  <a:pt x="2729" y="1187"/>
                </a:lnTo>
                <a:lnTo>
                  <a:pt x="2731" y="1195"/>
                </a:lnTo>
                <a:lnTo>
                  <a:pt x="2735" y="1202"/>
                </a:lnTo>
                <a:lnTo>
                  <a:pt x="2738" y="1210"/>
                </a:lnTo>
                <a:lnTo>
                  <a:pt x="2741" y="1217"/>
                </a:lnTo>
                <a:lnTo>
                  <a:pt x="2745" y="1223"/>
                </a:lnTo>
                <a:lnTo>
                  <a:pt x="2749" y="1230"/>
                </a:lnTo>
                <a:lnTo>
                  <a:pt x="2753" y="1235"/>
                </a:lnTo>
                <a:lnTo>
                  <a:pt x="2758" y="1241"/>
                </a:lnTo>
                <a:lnTo>
                  <a:pt x="2763" y="1246"/>
                </a:lnTo>
                <a:lnTo>
                  <a:pt x="2768" y="1251"/>
                </a:lnTo>
                <a:lnTo>
                  <a:pt x="2773" y="1255"/>
                </a:lnTo>
                <a:lnTo>
                  <a:pt x="2779" y="1260"/>
                </a:lnTo>
                <a:lnTo>
                  <a:pt x="2785" y="1262"/>
                </a:lnTo>
                <a:lnTo>
                  <a:pt x="2791" y="1265"/>
                </a:lnTo>
                <a:lnTo>
                  <a:pt x="2793" y="1266"/>
                </a:lnTo>
                <a:lnTo>
                  <a:pt x="2781" y="1318"/>
                </a:lnTo>
                <a:lnTo>
                  <a:pt x="2777" y="1318"/>
                </a:lnTo>
                <a:lnTo>
                  <a:pt x="2774" y="1318"/>
                </a:lnTo>
                <a:lnTo>
                  <a:pt x="2771" y="1318"/>
                </a:lnTo>
                <a:lnTo>
                  <a:pt x="2769" y="1318"/>
                </a:lnTo>
                <a:lnTo>
                  <a:pt x="2761" y="1318"/>
                </a:lnTo>
                <a:lnTo>
                  <a:pt x="2753" y="1318"/>
                </a:lnTo>
                <a:lnTo>
                  <a:pt x="2745" y="1318"/>
                </a:lnTo>
                <a:lnTo>
                  <a:pt x="2737" y="1318"/>
                </a:lnTo>
                <a:lnTo>
                  <a:pt x="2729" y="1318"/>
                </a:lnTo>
                <a:lnTo>
                  <a:pt x="2721" y="1318"/>
                </a:lnTo>
                <a:lnTo>
                  <a:pt x="2713" y="1318"/>
                </a:lnTo>
                <a:lnTo>
                  <a:pt x="2705" y="1318"/>
                </a:lnTo>
                <a:lnTo>
                  <a:pt x="2697" y="1318"/>
                </a:lnTo>
                <a:lnTo>
                  <a:pt x="2689" y="1318"/>
                </a:lnTo>
                <a:lnTo>
                  <a:pt x="2680" y="1318"/>
                </a:lnTo>
                <a:lnTo>
                  <a:pt x="2673" y="1318"/>
                </a:lnTo>
                <a:lnTo>
                  <a:pt x="2665" y="1318"/>
                </a:lnTo>
                <a:lnTo>
                  <a:pt x="2657" y="1318"/>
                </a:lnTo>
                <a:lnTo>
                  <a:pt x="2648" y="1319"/>
                </a:lnTo>
                <a:lnTo>
                  <a:pt x="2641" y="1319"/>
                </a:lnTo>
                <a:lnTo>
                  <a:pt x="2633" y="1319"/>
                </a:lnTo>
                <a:lnTo>
                  <a:pt x="2625" y="1319"/>
                </a:lnTo>
                <a:lnTo>
                  <a:pt x="2616" y="1319"/>
                </a:lnTo>
                <a:lnTo>
                  <a:pt x="2609" y="1321"/>
                </a:lnTo>
                <a:lnTo>
                  <a:pt x="2601" y="1321"/>
                </a:lnTo>
                <a:lnTo>
                  <a:pt x="2593" y="1321"/>
                </a:lnTo>
                <a:lnTo>
                  <a:pt x="2584" y="1321"/>
                </a:lnTo>
                <a:lnTo>
                  <a:pt x="2577" y="1322"/>
                </a:lnTo>
                <a:lnTo>
                  <a:pt x="2569" y="1322"/>
                </a:lnTo>
                <a:lnTo>
                  <a:pt x="2561" y="1322"/>
                </a:lnTo>
                <a:lnTo>
                  <a:pt x="2553" y="1323"/>
                </a:lnTo>
                <a:lnTo>
                  <a:pt x="2544" y="1323"/>
                </a:lnTo>
                <a:lnTo>
                  <a:pt x="2537" y="1323"/>
                </a:lnTo>
                <a:lnTo>
                  <a:pt x="2529" y="1324"/>
                </a:lnTo>
                <a:lnTo>
                  <a:pt x="2521" y="1324"/>
                </a:lnTo>
                <a:lnTo>
                  <a:pt x="2520" y="1324"/>
                </a:lnTo>
                <a:lnTo>
                  <a:pt x="2520" y="1235"/>
                </a:lnTo>
                <a:lnTo>
                  <a:pt x="2520" y="1050"/>
                </a:lnTo>
                <a:lnTo>
                  <a:pt x="2520" y="859"/>
                </a:lnTo>
                <a:lnTo>
                  <a:pt x="2520" y="668"/>
                </a:lnTo>
                <a:lnTo>
                  <a:pt x="2520" y="482"/>
                </a:lnTo>
                <a:lnTo>
                  <a:pt x="2520" y="310"/>
                </a:lnTo>
                <a:lnTo>
                  <a:pt x="2520" y="154"/>
                </a:lnTo>
                <a:lnTo>
                  <a:pt x="2520" y="152"/>
                </a:lnTo>
                <a:lnTo>
                  <a:pt x="2520" y="148"/>
                </a:lnTo>
                <a:lnTo>
                  <a:pt x="2519" y="146"/>
                </a:lnTo>
                <a:lnTo>
                  <a:pt x="2519" y="144"/>
                </a:lnTo>
                <a:lnTo>
                  <a:pt x="2517" y="138"/>
                </a:lnTo>
                <a:lnTo>
                  <a:pt x="2516" y="134"/>
                </a:lnTo>
                <a:lnTo>
                  <a:pt x="2512" y="130"/>
                </a:lnTo>
                <a:lnTo>
                  <a:pt x="2510" y="126"/>
                </a:lnTo>
                <a:lnTo>
                  <a:pt x="2507" y="122"/>
                </a:lnTo>
                <a:lnTo>
                  <a:pt x="2504" y="118"/>
                </a:lnTo>
                <a:lnTo>
                  <a:pt x="2499" y="115"/>
                </a:lnTo>
                <a:lnTo>
                  <a:pt x="2495" y="112"/>
                </a:lnTo>
                <a:lnTo>
                  <a:pt x="2490" y="110"/>
                </a:lnTo>
                <a:lnTo>
                  <a:pt x="2485" y="107"/>
                </a:lnTo>
                <a:lnTo>
                  <a:pt x="2480" y="105"/>
                </a:lnTo>
                <a:lnTo>
                  <a:pt x="2475" y="104"/>
                </a:lnTo>
                <a:lnTo>
                  <a:pt x="2469" y="103"/>
                </a:lnTo>
                <a:lnTo>
                  <a:pt x="2464" y="103"/>
                </a:lnTo>
                <a:lnTo>
                  <a:pt x="2458" y="103"/>
                </a:lnTo>
                <a:lnTo>
                  <a:pt x="2453" y="104"/>
                </a:lnTo>
                <a:lnTo>
                  <a:pt x="2448" y="105"/>
                </a:lnTo>
                <a:lnTo>
                  <a:pt x="2443" y="107"/>
                </a:lnTo>
                <a:lnTo>
                  <a:pt x="2438" y="110"/>
                </a:lnTo>
                <a:lnTo>
                  <a:pt x="2433" y="112"/>
                </a:lnTo>
                <a:lnTo>
                  <a:pt x="2428" y="115"/>
                </a:lnTo>
                <a:lnTo>
                  <a:pt x="2425" y="118"/>
                </a:lnTo>
                <a:lnTo>
                  <a:pt x="2421" y="122"/>
                </a:lnTo>
                <a:lnTo>
                  <a:pt x="2417" y="126"/>
                </a:lnTo>
                <a:lnTo>
                  <a:pt x="2415" y="131"/>
                </a:lnTo>
                <a:lnTo>
                  <a:pt x="2412" y="135"/>
                </a:lnTo>
                <a:lnTo>
                  <a:pt x="2411" y="137"/>
                </a:lnTo>
                <a:lnTo>
                  <a:pt x="2411" y="139"/>
                </a:lnTo>
                <a:lnTo>
                  <a:pt x="2410" y="142"/>
                </a:lnTo>
                <a:lnTo>
                  <a:pt x="2408" y="145"/>
                </a:lnTo>
                <a:lnTo>
                  <a:pt x="2408" y="147"/>
                </a:lnTo>
                <a:lnTo>
                  <a:pt x="2408" y="149"/>
                </a:lnTo>
                <a:lnTo>
                  <a:pt x="2407" y="153"/>
                </a:lnTo>
                <a:lnTo>
                  <a:pt x="2407" y="155"/>
                </a:lnTo>
                <a:lnTo>
                  <a:pt x="2407" y="294"/>
                </a:lnTo>
                <a:lnTo>
                  <a:pt x="2407" y="451"/>
                </a:lnTo>
                <a:lnTo>
                  <a:pt x="2407" y="622"/>
                </a:lnTo>
                <a:lnTo>
                  <a:pt x="2407" y="801"/>
                </a:lnTo>
                <a:lnTo>
                  <a:pt x="2407" y="981"/>
                </a:lnTo>
                <a:lnTo>
                  <a:pt x="2407" y="1159"/>
                </a:lnTo>
                <a:lnTo>
                  <a:pt x="2407" y="1329"/>
                </a:lnTo>
                <a:lnTo>
                  <a:pt x="2407" y="1485"/>
                </a:lnTo>
                <a:lnTo>
                  <a:pt x="2296" y="1485"/>
                </a:lnTo>
                <a:lnTo>
                  <a:pt x="2289" y="1486"/>
                </a:lnTo>
                <a:lnTo>
                  <a:pt x="2282" y="1486"/>
                </a:lnTo>
                <a:lnTo>
                  <a:pt x="2275" y="1488"/>
                </a:lnTo>
                <a:lnTo>
                  <a:pt x="2268" y="1490"/>
                </a:lnTo>
                <a:lnTo>
                  <a:pt x="2261" y="1492"/>
                </a:lnTo>
                <a:lnTo>
                  <a:pt x="2255" y="1494"/>
                </a:lnTo>
                <a:lnTo>
                  <a:pt x="2249" y="1498"/>
                </a:lnTo>
                <a:lnTo>
                  <a:pt x="2243" y="1500"/>
                </a:lnTo>
                <a:lnTo>
                  <a:pt x="2236" y="1504"/>
                </a:lnTo>
                <a:lnTo>
                  <a:pt x="2230" y="1507"/>
                </a:lnTo>
                <a:lnTo>
                  <a:pt x="2225" y="1511"/>
                </a:lnTo>
                <a:lnTo>
                  <a:pt x="2221" y="1515"/>
                </a:lnTo>
                <a:lnTo>
                  <a:pt x="2215" y="1520"/>
                </a:lnTo>
                <a:lnTo>
                  <a:pt x="2211" y="1524"/>
                </a:lnTo>
                <a:lnTo>
                  <a:pt x="2207" y="1527"/>
                </a:lnTo>
                <a:lnTo>
                  <a:pt x="2204" y="1532"/>
                </a:lnTo>
                <a:lnTo>
                  <a:pt x="2197" y="1540"/>
                </a:lnTo>
                <a:lnTo>
                  <a:pt x="2191" y="1547"/>
                </a:lnTo>
                <a:lnTo>
                  <a:pt x="2184" y="1554"/>
                </a:lnTo>
                <a:lnTo>
                  <a:pt x="2176" y="1561"/>
                </a:lnTo>
                <a:lnTo>
                  <a:pt x="2169" y="1567"/>
                </a:lnTo>
                <a:lnTo>
                  <a:pt x="2161" y="1573"/>
                </a:lnTo>
                <a:lnTo>
                  <a:pt x="2153" y="1578"/>
                </a:lnTo>
                <a:lnTo>
                  <a:pt x="2145" y="1584"/>
                </a:lnTo>
                <a:lnTo>
                  <a:pt x="2136" y="1589"/>
                </a:lnTo>
                <a:lnTo>
                  <a:pt x="2128" y="1594"/>
                </a:lnTo>
                <a:lnTo>
                  <a:pt x="2118" y="1598"/>
                </a:lnTo>
                <a:lnTo>
                  <a:pt x="2109" y="1603"/>
                </a:lnTo>
                <a:lnTo>
                  <a:pt x="2099" y="1606"/>
                </a:lnTo>
                <a:lnTo>
                  <a:pt x="2089" y="1609"/>
                </a:lnTo>
                <a:lnTo>
                  <a:pt x="2079" y="1613"/>
                </a:lnTo>
                <a:lnTo>
                  <a:pt x="2069" y="1615"/>
                </a:lnTo>
                <a:lnTo>
                  <a:pt x="2062" y="1618"/>
                </a:lnTo>
                <a:lnTo>
                  <a:pt x="2056" y="1620"/>
                </a:lnTo>
                <a:lnTo>
                  <a:pt x="2048" y="1624"/>
                </a:lnTo>
                <a:lnTo>
                  <a:pt x="2041" y="1627"/>
                </a:lnTo>
                <a:lnTo>
                  <a:pt x="2035" y="1630"/>
                </a:lnTo>
                <a:lnTo>
                  <a:pt x="2028" y="1635"/>
                </a:lnTo>
                <a:lnTo>
                  <a:pt x="2023" y="1639"/>
                </a:lnTo>
                <a:lnTo>
                  <a:pt x="2017" y="1644"/>
                </a:lnTo>
                <a:lnTo>
                  <a:pt x="2012" y="1639"/>
                </a:lnTo>
                <a:lnTo>
                  <a:pt x="2005" y="1635"/>
                </a:lnTo>
                <a:lnTo>
                  <a:pt x="1999" y="1630"/>
                </a:lnTo>
                <a:lnTo>
                  <a:pt x="1993" y="1627"/>
                </a:lnTo>
                <a:lnTo>
                  <a:pt x="1986" y="1624"/>
                </a:lnTo>
                <a:lnTo>
                  <a:pt x="1979" y="1620"/>
                </a:lnTo>
                <a:lnTo>
                  <a:pt x="1973" y="1618"/>
                </a:lnTo>
                <a:lnTo>
                  <a:pt x="1965" y="1615"/>
                </a:lnTo>
                <a:lnTo>
                  <a:pt x="1955" y="1613"/>
                </a:lnTo>
                <a:lnTo>
                  <a:pt x="1945" y="1609"/>
                </a:lnTo>
                <a:lnTo>
                  <a:pt x="1935" y="1606"/>
                </a:lnTo>
                <a:lnTo>
                  <a:pt x="1925" y="1603"/>
                </a:lnTo>
                <a:lnTo>
                  <a:pt x="1916" y="1598"/>
                </a:lnTo>
                <a:lnTo>
                  <a:pt x="1908" y="1594"/>
                </a:lnTo>
                <a:lnTo>
                  <a:pt x="1899" y="1589"/>
                </a:lnTo>
                <a:lnTo>
                  <a:pt x="1890" y="1584"/>
                </a:lnTo>
                <a:lnTo>
                  <a:pt x="1881" y="1578"/>
                </a:lnTo>
                <a:lnTo>
                  <a:pt x="1873" y="1573"/>
                </a:lnTo>
                <a:lnTo>
                  <a:pt x="1866" y="1567"/>
                </a:lnTo>
                <a:lnTo>
                  <a:pt x="1858" y="1561"/>
                </a:lnTo>
                <a:lnTo>
                  <a:pt x="1850" y="1554"/>
                </a:lnTo>
                <a:lnTo>
                  <a:pt x="1843" y="1547"/>
                </a:lnTo>
                <a:lnTo>
                  <a:pt x="1837" y="1540"/>
                </a:lnTo>
                <a:lnTo>
                  <a:pt x="1831" y="1532"/>
                </a:lnTo>
                <a:lnTo>
                  <a:pt x="1828" y="1527"/>
                </a:lnTo>
                <a:lnTo>
                  <a:pt x="1824" y="1524"/>
                </a:lnTo>
                <a:lnTo>
                  <a:pt x="1819" y="1520"/>
                </a:lnTo>
                <a:lnTo>
                  <a:pt x="1815" y="1515"/>
                </a:lnTo>
                <a:lnTo>
                  <a:pt x="1809" y="1511"/>
                </a:lnTo>
                <a:lnTo>
                  <a:pt x="1804" y="1507"/>
                </a:lnTo>
                <a:lnTo>
                  <a:pt x="1798" y="1504"/>
                </a:lnTo>
                <a:lnTo>
                  <a:pt x="1792" y="1500"/>
                </a:lnTo>
                <a:lnTo>
                  <a:pt x="1786" y="1498"/>
                </a:lnTo>
                <a:lnTo>
                  <a:pt x="1779" y="1494"/>
                </a:lnTo>
                <a:lnTo>
                  <a:pt x="1773" y="1492"/>
                </a:lnTo>
                <a:lnTo>
                  <a:pt x="1766" y="1490"/>
                </a:lnTo>
                <a:lnTo>
                  <a:pt x="1759" y="1488"/>
                </a:lnTo>
                <a:lnTo>
                  <a:pt x="1753" y="1486"/>
                </a:lnTo>
                <a:lnTo>
                  <a:pt x="1746" y="1486"/>
                </a:lnTo>
                <a:lnTo>
                  <a:pt x="1740" y="1485"/>
                </a:lnTo>
                <a:lnTo>
                  <a:pt x="1627" y="1485"/>
                </a:lnTo>
                <a:lnTo>
                  <a:pt x="1627" y="1329"/>
                </a:lnTo>
                <a:lnTo>
                  <a:pt x="1627" y="1159"/>
                </a:lnTo>
                <a:lnTo>
                  <a:pt x="1627" y="981"/>
                </a:lnTo>
                <a:lnTo>
                  <a:pt x="1627" y="801"/>
                </a:lnTo>
                <a:lnTo>
                  <a:pt x="1627" y="622"/>
                </a:lnTo>
                <a:lnTo>
                  <a:pt x="1627" y="451"/>
                </a:lnTo>
                <a:lnTo>
                  <a:pt x="1627" y="294"/>
                </a:lnTo>
                <a:lnTo>
                  <a:pt x="1627" y="155"/>
                </a:lnTo>
                <a:lnTo>
                  <a:pt x="1627" y="153"/>
                </a:lnTo>
                <a:lnTo>
                  <a:pt x="1627" y="149"/>
                </a:lnTo>
                <a:lnTo>
                  <a:pt x="1626" y="147"/>
                </a:lnTo>
                <a:lnTo>
                  <a:pt x="1626" y="145"/>
                </a:lnTo>
                <a:lnTo>
                  <a:pt x="1625" y="139"/>
                </a:lnTo>
                <a:lnTo>
                  <a:pt x="1622" y="135"/>
                </a:lnTo>
                <a:lnTo>
                  <a:pt x="1620" y="131"/>
                </a:lnTo>
                <a:lnTo>
                  <a:pt x="1617" y="126"/>
                </a:lnTo>
                <a:lnTo>
                  <a:pt x="1614" y="122"/>
                </a:lnTo>
                <a:lnTo>
                  <a:pt x="1610" y="118"/>
                </a:lnTo>
                <a:lnTo>
                  <a:pt x="1606" y="115"/>
                </a:lnTo>
                <a:lnTo>
                  <a:pt x="1601" y="112"/>
                </a:lnTo>
                <a:lnTo>
                  <a:pt x="1597" y="110"/>
                </a:lnTo>
                <a:lnTo>
                  <a:pt x="1593" y="107"/>
                </a:lnTo>
                <a:lnTo>
                  <a:pt x="1587" y="105"/>
                </a:lnTo>
                <a:lnTo>
                  <a:pt x="1581" y="104"/>
                </a:lnTo>
                <a:lnTo>
                  <a:pt x="1576" y="103"/>
                </a:lnTo>
                <a:lnTo>
                  <a:pt x="1570" y="103"/>
                </a:lnTo>
                <a:lnTo>
                  <a:pt x="1565" y="103"/>
                </a:lnTo>
                <a:lnTo>
                  <a:pt x="1559" y="104"/>
                </a:lnTo>
                <a:lnTo>
                  <a:pt x="1554" y="105"/>
                </a:lnTo>
                <a:lnTo>
                  <a:pt x="1549" y="107"/>
                </a:lnTo>
                <a:lnTo>
                  <a:pt x="1544" y="110"/>
                </a:lnTo>
                <a:lnTo>
                  <a:pt x="1539" y="112"/>
                </a:lnTo>
                <a:lnTo>
                  <a:pt x="1535" y="115"/>
                </a:lnTo>
                <a:lnTo>
                  <a:pt x="1532" y="118"/>
                </a:lnTo>
                <a:lnTo>
                  <a:pt x="1527" y="122"/>
                </a:lnTo>
                <a:lnTo>
                  <a:pt x="1524" y="126"/>
                </a:lnTo>
                <a:lnTo>
                  <a:pt x="1522" y="130"/>
                </a:lnTo>
                <a:lnTo>
                  <a:pt x="1520" y="134"/>
                </a:lnTo>
                <a:lnTo>
                  <a:pt x="1518" y="136"/>
                </a:lnTo>
                <a:lnTo>
                  <a:pt x="1517" y="138"/>
                </a:lnTo>
                <a:lnTo>
                  <a:pt x="1516" y="142"/>
                </a:lnTo>
                <a:lnTo>
                  <a:pt x="1515" y="144"/>
                </a:lnTo>
                <a:lnTo>
                  <a:pt x="1515" y="146"/>
                </a:lnTo>
                <a:lnTo>
                  <a:pt x="1515" y="148"/>
                </a:lnTo>
                <a:lnTo>
                  <a:pt x="1514" y="152"/>
                </a:lnTo>
                <a:lnTo>
                  <a:pt x="1514" y="154"/>
                </a:lnTo>
                <a:lnTo>
                  <a:pt x="1514" y="310"/>
                </a:lnTo>
                <a:lnTo>
                  <a:pt x="1514" y="482"/>
                </a:lnTo>
                <a:lnTo>
                  <a:pt x="1514" y="668"/>
                </a:lnTo>
                <a:lnTo>
                  <a:pt x="1514" y="859"/>
                </a:lnTo>
                <a:lnTo>
                  <a:pt x="1514" y="1050"/>
                </a:lnTo>
                <a:lnTo>
                  <a:pt x="1514" y="1235"/>
                </a:lnTo>
                <a:lnTo>
                  <a:pt x="1514" y="1408"/>
                </a:lnTo>
                <a:lnTo>
                  <a:pt x="1514" y="1543"/>
                </a:lnTo>
                <a:lnTo>
                  <a:pt x="1514" y="1547"/>
                </a:lnTo>
                <a:lnTo>
                  <a:pt x="1514" y="1551"/>
                </a:lnTo>
                <a:lnTo>
                  <a:pt x="1514" y="1554"/>
                </a:lnTo>
                <a:lnTo>
                  <a:pt x="1515" y="1558"/>
                </a:lnTo>
                <a:lnTo>
                  <a:pt x="1515" y="1562"/>
                </a:lnTo>
                <a:lnTo>
                  <a:pt x="1515" y="1565"/>
                </a:lnTo>
                <a:lnTo>
                  <a:pt x="1515" y="1569"/>
                </a:lnTo>
                <a:lnTo>
                  <a:pt x="1515" y="1573"/>
                </a:lnTo>
                <a:lnTo>
                  <a:pt x="1483" y="1589"/>
                </a:lnTo>
                <a:lnTo>
                  <a:pt x="1434" y="1616"/>
                </a:lnTo>
                <a:lnTo>
                  <a:pt x="1388" y="1642"/>
                </a:lnTo>
                <a:lnTo>
                  <a:pt x="1342" y="1670"/>
                </a:lnTo>
                <a:lnTo>
                  <a:pt x="1297" y="1700"/>
                </a:lnTo>
                <a:lnTo>
                  <a:pt x="1254" y="1730"/>
                </a:lnTo>
                <a:lnTo>
                  <a:pt x="1212" y="1761"/>
                </a:lnTo>
                <a:lnTo>
                  <a:pt x="1171" y="1793"/>
                </a:lnTo>
                <a:lnTo>
                  <a:pt x="1131" y="1825"/>
                </a:lnTo>
                <a:lnTo>
                  <a:pt x="1094" y="1859"/>
                </a:lnTo>
                <a:lnTo>
                  <a:pt x="1088" y="1864"/>
                </a:lnTo>
                <a:lnTo>
                  <a:pt x="1054" y="1807"/>
                </a:lnTo>
                <a:lnTo>
                  <a:pt x="1054" y="1806"/>
                </a:lnTo>
                <a:lnTo>
                  <a:pt x="1061" y="1801"/>
                </a:lnTo>
                <a:lnTo>
                  <a:pt x="1067" y="1794"/>
                </a:lnTo>
                <a:lnTo>
                  <a:pt x="1073" y="1787"/>
                </a:lnTo>
                <a:lnTo>
                  <a:pt x="1078" y="1781"/>
                </a:lnTo>
                <a:lnTo>
                  <a:pt x="1083" y="1773"/>
                </a:lnTo>
                <a:lnTo>
                  <a:pt x="1087" y="1764"/>
                </a:lnTo>
                <a:lnTo>
                  <a:pt x="1091" y="1756"/>
                </a:lnTo>
                <a:lnTo>
                  <a:pt x="1094" y="1746"/>
                </a:lnTo>
                <a:lnTo>
                  <a:pt x="1096" y="1738"/>
                </a:lnTo>
                <a:lnTo>
                  <a:pt x="1098" y="1728"/>
                </a:lnTo>
                <a:lnTo>
                  <a:pt x="1101" y="1718"/>
                </a:lnTo>
                <a:lnTo>
                  <a:pt x="1102" y="1707"/>
                </a:lnTo>
                <a:lnTo>
                  <a:pt x="1103" y="1697"/>
                </a:lnTo>
                <a:lnTo>
                  <a:pt x="1103" y="1684"/>
                </a:lnTo>
                <a:lnTo>
                  <a:pt x="1103" y="1673"/>
                </a:lnTo>
                <a:lnTo>
                  <a:pt x="1102" y="1662"/>
                </a:lnTo>
                <a:lnTo>
                  <a:pt x="1101" y="1650"/>
                </a:lnTo>
                <a:lnTo>
                  <a:pt x="1099" y="1638"/>
                </a:lnTo>
                <a:lnTo>
                  <a:pt x="1097" y="1626"/>
                </a:lnTo>
                <a:lnTo>
                  <a:pt x="1094" y="1614"/>
                </a:lnTo>
                <a:lnTo>
                  <a:pt x="1092" y="1601"/>
                </a:lnTo>
                <a:lnTo>
                  <a:pt x="1088" y="1589"/>
                </a:lnTo>
                <a:lnTo>
                  <a:pt x="1084" y="1576"/>
                </a:lnTo>
                <a:lnTo>
                  <a:pt x="1080" y="1564"/>
                </a:lnTo>
                <a:lnTo>
                  <a:pt x="1075" y="1551"/>
                </a:lnTo>
                <a:lnTo>
                  <a:pt x="1070" y="1538"/>
                </a:lnTo>
                <a:lnTo>
                  <a:pt x="1064" y="1525"/>
                </a:lnTo>
                <a:lnTo>
                  <a:pt x="1057" y="1512"/>
                </a:lnTo>
                <a:lnTo>
                  <a:pt x="1051" y="1500"/>
                </a:lnTo>
                <a:lnTo>
                  <a:pt x="1043" y="1486"/>
                </a:lnTo>
                <a:lnTo>
                  <a:pt x="1035" y="1474"/>
                </a:lnTo>
                <a:lnTo>
                  <a:pt x="1028" y="1462"/>
                </a:lnTo>
                <a:lnTo>
                  <a:pt x="1020" y="1450"/>
                </a:lnTo>
                <a:lnTo>
                  <a:pt x="1011" y="1438"/>
                </a:lnTo>
                <a:lnTo>
                  <a:pt x="1003" y="1428"/>
                </a:lnTo>
                <a:lnTo>
                  <a:pt x="993" y="1417"/>
                </a:lnTo>
                <a:lnTo>
                  <a:pt x="984" y="1407"/>
                </a:lnTo>
                <a:lnTo>
                  <a:pt x="976" y="1397"/>
                </a:lnTo>
                <a:lnTo>
                  <a:pt x="967" y="1387"/>
                </a:lnTo>
                <a:lnTo>
                  <a:pt x="957" y="1378"/>
                </a:lnTo>
                <a:lnTo>
                  <a:pt x="947" y="1370"/>
                </a:lnTo>
                <a:lnTo>
                  <a:pt x="937" y="1361"/>
                </a:lnTo>
                <a:lnTo>
                  <a:pt x="928" y="1355"/>
                </a:lnTo>
                <a:lnTo>
                  <a:pt x="918" y="1347"/>
                </a:lnTo>
                <a:lnTo>
                  <a:pt x="908" y="1340"/>
                </a:lnTo>
                <a:lnTo>
                  <a:pt x="898" y="1335"/>
                </a:lnTo>
                <a:lnTo>
                  <a:pt x="888" y="1329"/>
                </a:lnTo>
                <a:lnTo>
                  <a:pt x="878" y="1324"/>
                </a:lnTo>
                <a:lnTo>
                  <a:pt x="868" y="1321"/>
                </a:lnTo>
                <a:lnTo>
                  <a:pt x="858" y="1316"/>
                </a:lnTo>
                <a:lnTo>
                  <a:pt x="848" y="1313"/>
                </a:lnTo>
                <a:lnTo>
                  <a:pt x="838" y="1311"/>
                </a:lnTo>
                <a:lnTo>
                  <a:pt x="829" y="1307"/>
                </a:lnTo>
                <a:lnTo>
                  <a:pt x="820" y="1306"/>
                </a:lnTo>
                <a:lnTo>
                  <a:pt x="810" y="1305"/>
                </a:lnTo>
                <a:lnTo>
                  <a:pt x="801" y="1305"/>
                </a:lnTo>
                <a:lnTo>
                  <a:pt x="791" y="1306"/>
                </a:lnTo>
                <a:lnTo>
                  <a:pt x="782" y="1306"/>
                </a:lnTo>
                <a:lnTo>
                  <a:pt x="774" y="1308"/>
                </a:lnTo>
                <a:lnTo>
                  <a:pt x="766" y="1311"/>
                </a:lnTo>
                <a:lnTo>
                  <a:pt x="757" y="1314"/>
                </a:lnTo>
                <a:lnTo>
                  <a:pt x="749" y="1317"/>
                </a:lnTo>
                <a:lnTo>
                  <a:pt x="741" y="1323"/>
                </a:lnTo>
                <a:lnTo>
                  <a:pt x="735" y="1327"/>
                </a:lnTo>
                <a:lnTo>
                  <a:pt x="728" y="1334"/>
                </a:lnTo>
                <a:lnTo>
                  <a:pt x="721" y="1339"/>
                </a:lnTo>
                <a:lnTo>
                  <a:pt x="716" y="1346"/>
                </a:lnTo>
                <a:lnTo>
                  <a:pt x="710" y="1354"/>
                </a:lnTo>
                <a:lnTo>
                  <a:pt x="706" y="1361"/>
                </a:lnTo>
                <a:lnTo>
                  <a:pt x="701" y="1369"/>
                </a:lnTo>
                <a:lnTo>
                  <a:pt x="698" y="1379"/>
                </a:lnTo>
                <a:lnTo>
                  <a:pt x="695" y="1388"/>
                </a:lnTo>
                <a:lnTo>
                  <a:pt x="691" y="1397"/>
                </a:lnTo>
                <a:lnTo>
                  <a:pt x="690" y="1407"/>
                </a:lnTo>
                <a:lnTo>
                  <a:pt x="688" y="1417"/>
                </a:lnTo>
                <a:lnTo>
                  <a:pt x="687" y="1428"/>
                </a:lnTo>
                <a:lnTo>
                  <a:pt x="686" y="1438"/>
                </a:lnTo>
                <a:lnTo>
                  <a:pt x="686" y="1449"/>
                </a:lnTo>
                <a:lnTo>
                  <a:pt x="686" y="1461"/>
                </a:lnTo>
                <a:lnTo>
                  <a:pt x="687" y="1472"/>
                </a:lnTo>
                <a:lnTo>
                  <a:pt x="688" y="1484"/>
                </a:lnTo>
                <a:lnTo>
                  <a:pt x="689" y="1495"/>
                </a:lnTo>
                <a:lnTo>
                  <a:pt x="691" y="1509"/>
                </a:lnTo>
                <a:lnTo>
                  <a:pt x="694" y="1521"/>
                </a:lnTo>
                <a:lnTo>
                  <a:pt x="697" y="1533"/>
                </a:lnTo>
                <a:lnTo>
                  <a:pt x="700" y="1545"/>
                </a:lnTo>
                <a:lnTo>
                  <a:pt x="705" y="1558"/>
                </a:lnTo>
                <a:lnTo>
                  <a:pt x="709" y="1571"/>
                </a:lnTo>
                <a:lnTo>
                  <a:pt x="714" y="1584"/>
                </a:lnTo>
                <a:lnTo>
                  <a:pt x="719" y="1597"/>
                </a:lnTo>
                <a:lnTo>
                  <a:pt x="725" y="1609"/>
                </a:lnTo>
                <a:lnTo>
                  <a:pt x="731" y="1622"/>
                </a:lnTo>
                <a:lnTo>
                  <a:pt x="738" y="1635"/>
                </a:lnTo>
                <a:lnTo>
                  <a:pt x="744" y="1648"/>
                </a:lnTo>
                <a:lnTo>
                  <a:pt x="752" y="1660"/>
                </a:lnTo>
                <a:lnTo>
                  <a:pt x="761" y="1672"/>
                </a:lnTo>
                <a:lnTo>
                  <a:pt x="769" y="1684"/>
                </a:lnTo>
                <a:lnTo>
                  <a:pt x="777" y="1695"/>
                </a:lnTo>
                <a:lnTo>
                  <a:pt x="785" y="1707"/>
                </a:lnTo>
                <a:lnTo>
                  <a:pt x="794" y="1718"/>
                </a:lnTo>
                <a:lnTo>
                  <a:pt x="803" y="1728"/>
                </a:lnTo>
                <a:lnTo>
                  <a:pt x="813" y="1738"/>
                </a:lnTo>
                <a:lnTo>
                  <a:pt x="822" y="1747"/>
                </a:lnTo>
                <a:lnTo>
                  <a:pt x="832" y="1756"/>
                </a:lnTo>
                <a:lnTo>
                  <a:pt x="841" y="1764"/>
                </a:lnTo>
                <a:lnTo>
                  <a:pt x="851" y="1773"/>
                </a:lnTo>
                <a:lnTo>
                  <a:pt x="861" y="1780"/>
                </a:lnTo>
                <a:lnTo>
                  <a:pt x="871" y="1787"/>
                </a:lnTo>
                <a:lnTo>
                  <a:pt x="880" y="1794"/>
                </a:lnTo>
                <a:lnTo>
                  <a:pt x="890" y="1799"/>
                </a:lnTo>
                <a:lnTo>
                  <a:pt x="900" y="1805"/>
                </a:lnTo>
                <a:lnTo>
                  <a:pt x="910" y="1810"/>
                </a:lnTo>
                <a:lnTo>
                  <a:pt x="920" y="1815"/>
                </a:lnTo>
                <a:lnTo>
                  <a:pt x="930" y="1818"/>
                </a:lnTo>
                <a:lnTo>
                  <a:pt x="940" y="1822"/>
                </a:lnTo>
                <a:lnTo>
                  <a:pt x="950" y="1825"/>
                </a:lnTo>
                <a:lnTo>
                  <a:pt x="960" y="1826"/>
                </a:lnTo>
                <a:lnTo>
                  <a:pt x="969" y="1828"/>
                </a:lnTo>
                <a:lnTo>
                  <a:pt x="979" y="1828"/>
                </a:lnTo>
                <a:lnTo>
                  <a:pt x="988" y="1829"/>
                </a:lnTo>
                <a:lnTo>
                  <a:pt x="997" y="1828"/>
                </a:lnTo>
                <a:lnTo>
                  <a:pt x="1005" y="1827"/>
                </a:lnTo>
                <a:lnTo>
                  <a:pt x="1015" y="1826"/>
                </a:lnTo>
                <a:lnTo>
                  <a:pt x="1023" y="1823"/>
                </a:lnTo>
                <a:lnTo>
                  <a:pt x="1025" y="1823"/>
                </a:lnTo>
                <a:lnTo>
                  <a:pt x="1064" y="1887"/>
                </a:lnTo>
                <a:lnTo>
                  <a:pt x="1057" y="1893"/>
                </a:lnTo>
                <a:lnTo>
                  <a:pt x="1022" y="1930"/>
                </a:lnTo>
                <a:lnTo>
                  <a:pt x="988" y="1966"/>
                </a:lnTo>
                <a:lnTo>
                  <a:pt x="956" y="2004"/>
                </a:lnTo>
                <a:lnTo>
                  <a:pt x="925" y="2042"/>
                </a:lnTo>
                <a:lnTo>
                  <a:pt x="895" y="2080"/>
                </a:lnTo>
                <a:lnTo>
                  <a:pt x="867" y="2121"/>
                </a:lnTo>
                <a:lnTo>
                  <a:pt x="841" y="2162"/>
                </a:lnTo>
                <a:lnTo>
                  <a:pt x="816" y="2203"/>
                </a:lnTo>
                <a:lnTo>
                  <a:pt x="793" y="2245"/>
                </a:lnTo>
                <a:lnTo>
                  <a:pt x="772" y="2288"/>
                </a:lnTo>
                <a:lnTo>
                  <a:pt x="752" y="2332"/>
                </a:lnTo>
                <a:lnTo>
                  <a:pt x="733" y="2377"/>
                </a:lnTo>
                <a:lnTo>
                  <a:pt x="718" y="2422"/>
                </a:lnTo>
                <a:lnTo>
                  <a:pt x="704" y="2469"/>
                </a:lnTo>
                <a:lnTo>
                  <a:pt x="691" y="2516"/>
                </a:lnTo>
                <a:lnTo>
                  <a:pt x="680" y="2563"/>
                </a:lnTo>
                <a:lnTo>
                  <a:pt x="677" y="2581"/>
                </a:lnTo>
                <a:lnTo>
                  <a:pt x="610" y="2549"/>
                </a:lnTo>
                <a:lnTo>
                  <a:pt x="611" y="2547"/>
                </a:lnTo>
                <a:lnTo>
                  <a:pt x="613" y="2538"/>
                </a:lnTo>
                <a:lnTo>
                  <a:pt x="614" y="2529"/>
                </a:lnTo>
                <a:lnTo>
                  <a:pt x="615" y="2519"/>
                </a:lnTo>
                <a:lnTo>
                  <a:pt x="615" y="2509"/>
                </a:lnTo>
                <a:lnTo>
                  <a:pt x="614" y="2499"/>
                </a:lnTo>
                <a:lnTo>
                  <a:pt x="613" y="2490"/>
                </a:lnTo>
                <a:lnTo>
                  <a:pt x="611" y="2480"/>
                </a:lnTo>
                <a:lnTo>
                  <a:pt x="607" y="2470"/>
                </a:lnTo>
                <a:lnTo>
                  <a:pt x="604" y="2459"/>
                </a:lnTo>
                <a:lnTo>
                  <a:pt x="600" y="2449"/>
                </a:lnTo>
                <a:lnTo>
                  <a:pt x="595" y="2439"/>
                </a:lnTo>
                <a:lnTo>
                  <a:pt x="590" y="2428"/>
                </a:lnTo>
                <a:lnTo>
                  <a:pt x="583" y="2418"/>
                </a:lnTo>
                <a:lnTo>
                  <a:pt x="576" y="2407"/>
                </a:lnTo>
                <a:lnTo>
                  <a:pt x="569" y="2397"/>
                </a:lnTo>
                <a:lnTo>
                  <a:pt x="561" y="2387"/>
                </a:lnTo>
                <a:lnTo>
                  <a:pt x="552" y="2377"/>
                </a:lnTo>
                <a:lnTo>
                  <a:pt x="543" y="2367"/>
                </a:lnTo>
                <a:lnTo>
                  <a:pt x="533" y="2357"/>
                </a:lnTo>
                <a:lnTo>
                  <a:pt x="523" y="2347"/>
                </a:lnTo>
                <a:lnTo>
                  <a:pt x="512" y="2337"/>
                </a:lnTo>
                <a:lnTo>
                  <a:pt x="501" y="2327"/>
                </a:lnTo>
                <a:lnTo>
                  <a:pt x="489" y="2318"/>
                </a:lnTo>
                <a:lnTo>
                  <a:pt x="477" y="2309"/>
                </a:lnTo>
                <a:lnTo>
                  <a:pt x="464" y="2300"/>
                </a:lnTo>
                <a:lnTo>
                  <a:pt x="450" y="2292"/>
                </a:lnTo>
                <a:lnTo>
                  <a:pt x="437" y="2283"/>
                </a:lnTo>
                <a:lnTo>
                  <a:pt x="423" y="2275"/>
                </a:lnTo>
                <a:lnTo>
                  <a:pt x="408" y="2267"/>
                </a:lnTo>
                <a:lnTo>
                  <a:pt x="393" y="2259"/>
                </a:lnTo>
                <a:lnTo>
                  <a:pt x="379" y="2253"/>
                </a:lnTo>
                <a:lnTo>
                  <a:pt x="363" y="2246"/>
                </a:lnTo>
                <a:lnTo>
                  <a:pt x="348" y="2240"/>
                </a:lnTo>
                <a:lnTo>
                  <a:pt x="333" y="2234"/>
                </a:lnTo>
                <a:lnTo>
                  <a:pt x="318" y="2230"/>
                </a:lnTo>
                <a:lnTo>
                  <a:pt x="302" y="2225"/>
                </a:lnTo>
                <a:lnTo>
                  <a:pt x="288" y="2221"/>
                </a:lnTo>
                <a:lnTo>
                  <a:pt x="272" y="2217"/>
                </a:lnTo>
                <a:lnTo>
                  <a:pt x="258" y="2214"/>
                </a:lnTo>
                <a:lnTo>
                  <a:pt x="244" y="2212"/>
                </a:lnTo>
                <a:lnTo>
                  <a:pt x="229" y="2210"/>
                </a:lnTo>
                <a:lnTo>
                  <a:pt x="215" y="2208"/>
                </a:lnTo>
                <a:lnTo>
                  <a:pt x="202" y="2208"/>
                </a:lnTo>
                <a:lnTo>
                  <a:pt x="187" y="2206"/>
                </a:lnTo>
                <a:lnTo>
                  <a:pt x="174" y="2206"/>
                </a:lnTo>
                <a:lnTo>
                  <a:pt x="161" y="2206"/>
                </a:lnTo>
                <a:lnTo>
                  <a:pt x="149" y="2208"/>
                </a:lnTo>
                <a:lnTo>
                  <a:pt x="136" y="2209"/>
                </a:lnTo>
                <a:lnTo>
                  <a:pt x="124" y="2211"/>
                </a:lnTo>
                <a:lnTo>
                  <a:pt x="112" y="2213"/>
                </a:lnTo>
                <a:lnTo>
                  <a:pt x="101" y="2216"/>
                </a:lnTo>
                <a:lnTo>
                  <a:pt x="90" y="2220"/>
                </a:lnTo>
                <a:lnTo>
                  <a:pt x="80" y="2223"/>
                </a:lnTo>
                <a:lnTo>
                  <a:pt x="70" y="2227"/>
                </a:lnTo>
                <a:lnTo>
                  <a:pt x="61" y="2232"/>
                </a:lnTo>
                <a:lnTo>
                  <a:pt x="52" y="2237"/>
                </a:lnTo>
                <a:lnTo>
                  <a:pt x="45" y="2243"/>
                </a:lnTo>
                <a:lnTo>
                  <a:pt x="37" y="2250"/>
                </a:lnTo>
                <a:lnTo>
                  <a:pt x="30" y="2256"/>
                </a:lnTo>
                <a:lnTo>
                  <a:pt x="24" y="2264"/>
                </a:lnTo>
                <a:lnTo>
                  <a:pt x="18" y="2272"/>
                </a:lnTo>
                <a:lnTo>
                  <a:pt x="14" y="2279"/>
                </a:lnTo>
                <a:lnTo>
                  <a:pt x="9" y="2288"/>
                </a:lnTo>
                <a:lnTo>
                  <a:pt x="6" y="2297"/>
                </a:lnTo>
                <a:lnTo>
                  <a:pt x="4" y="2307"/>
                </a:lnTo>
                <a:lnTo>
                  <a:pt x="2" y="2316"/>
                </a:lnTo>
                <a:lnTo>
                  <a:pt x="0" y="2326"/>
                </a:lnTo>
                <a:lnTo>
                  <a:pt x="0" y="2336"/>
                </a:lnTo>
                <a:lnTo>
                  <a:pt x="2" y="2346"/>
                </a:lnTo>
                <a:lnTo>
                  <a:pt x="3" y="2356"/>
                </a:lnTo>
                <a:lnTo>
                  <a:pt x="5" y="2366"/>
                </a:lnTo>
                <a:lnTo>
                  <a:pt x="8" y="2377"/>
                </a:lnTo>
                <a:lnTo>
                  <a:pt x="11" y="2387"/>
                </a:lnTo>
                <a:lnTo>
                  <a:pt x="16" y="2397"/>
                </a:lnTo>
                <a:lnTo>
                  <a:pt x="21" y="2408"/>
                </a:lnTo>
                <a:lnTo>
                  <a:pt x="27" y="2418"/>
                </a:lnTo>
                <a:lnTo>
                  <a:pt x="32" y="2428"/>
                </a:lnTo>
                <a:lnTo>
                  <a:pt x="40" y="2439"/>
                </a:lnTo>
                <a:lnTo>
                  <a:pt x="47" y="2449"/>
                </a:lnTo>
                <a:lnTo>
                  <a:pt x="56" y="2459"/>
                </a:lnTo>
                <a:lnTo>
                  <a:pt x="65" y="2470"/>
                </a:lnTo>
                <a:lnTo>
                  <a:pt x="73" y="2480"/>
                </a:lnTo>
                <a:lnTo>
                  <a:pt x="83" y="2490"/>
                </a:lnTo>
                <a:lnTo>
                  <a:pt x="93" y="2499"/>
                </a:lnTo>
                <a:lnTo>
                  <a:pt x="104" y="2508"/>
                </a:lnTo>
                <a:lnTo>
                  <a:pt x="115" y="2518"/>
                </a:lnTo>
                <a:lnTo>
                  <a:pt x="128" y="2527"/>
                </a:lnTo>
                <a:lnTo>
                  <a:pt x="140" y="2537"/>
                </a:lnTo>
                <a:lnTo>
                  <a:pt x="152" y="2546"/>
                </a:lnTo>
                <a:lnTo>
                  <a:pt x="165" y="2554"/>
                </a:lnTo>
                <a:lnTo>
                  <a:pt x="180" y="2563"/>
                </a:lnTo>
                <a:lnTo>
                  <a:pt x="194" y="2570"/>
                </a:lnTo>
                <a:lnTo>
                  <a:pt x="208" y="2578"/>
                </a:lnTo>
                <a:lnTo>
                  <a:pt x="223" y="2586"/>
                </a:lnTo>
                <a:lnTo>
                  <a:pt x="238" y="2593"/>
                </a:lnTo>
                <a:lnTo>
                  <a:pt x="252" y="2600"/>
                </a:lnTo>
                <a:lnTo>
                  <a:pt x="268" y="2606"/>
                </a:lnTo>
                <a:lnTo>
                  <a:pt x="283" y="2611"/>
                </a:lnTo>
                <a:lnTo>
                  <a:pt x="299" y="2617"/>
                </a:lnTo>
                <a:lnTo>
                  <a:pt x="313" y="2621"/>
                </a:lnTo>
                <a:lnTo>
                  <a:pt x="329" y="2624"/>
                </a:lnTo>
                <a:lnTo>
                  <a:pt x="343" y="2629"/>
                </a:lnTo>
                <a:lnTo>
                  <a:pt x="359" y="2631"/>
                </a:lnTo>
                <a:lnTo>
                  <a:pt x="373" y="2634"/>
                </a:lnTo>
                <a:lnTo>
                  <a:pt x="387" y="2637"/>
                </a:lnTo>
                <a:lnTo>
                  <a:pt x="401" y="2638"/>
                </a:lnTo>
                <a:lnTo>
                  <a:pt x="415" y="2639"/>
                </a:lnTo>
                <a:lnTo>
                  <a:pt x="428" y="2640"/>
                </a:lnTo>
                <a:lnTo>
                  <a:pt x="442" y="2640"/>
                </a:lnTo>
                <a:lnTo>
                  <a:pt x="455" y="2639"/>
                </a:lnTo>
                <a:lnTo>
                  <a:pt x="468" y="2638"/>
                </a:lnTo>
                <a:lnTo>
                  <a:pt x="480" y="2637"/>
                </a:lnTo>
                <a:lnTo>
                  <a:pt x="492" y="2634"/>
                </a:lnTo>
                <a:lnTo>
                  <a:pt x="503" y="2632"/>
                </a:lnTo>
                <a:lnTo>
                  <a:pt x="515" y="2630"/>
                </a:lnTo>
                <a:lnTo>
                  <a:pt x="526" y="2627"/>
                </a:lnTo>
                <a:lnTo>
                  <a:pt x="536" y="2622"/>
                </a:lnTo>
                <a:lnTo>
                  <a:pt x="545" y="2618"/>
                </a:lnTo>
                <a:lnTo>
                  <a:pt x="555" y="2613"/>
                </a:lnTo>
                <a:lnTo>
                  <a:pt x="564" y="2608"/>
                </a:lnTo>
                <a:lnTo>
                  <a:pt x="572" y="2602"/>
                </a:lnTo>
                <a:lnTo>
                  <a:pt x="580" y="2596"/>
                </a:lnTo>
                <a:lnTo>
                  <a:pt x="586" y="2589"/>
                </a:lnTo>
                <a:lnTo>
                  <a:pt x="593" y="2581"/>
                </a:lnTo>
                <a:lnTo>
                  <a:pt x="593" y="2580"/>
                </a:lnTo>
                <a:lnTo>
                  <a:pt x="670" y="2617"/>
                </a:lnTo>
                <a:lnTo>
                  <a:pt x="665" y="2660"/>
                </a:lnTo>
                <a:lnTo>
                  <a:pt x="659" y="2708"/>
                </a:lnTo>
                <a:lnTo>
                  <a:pt x="656" y="2759"/>
                </a:lnTo>
                <a:lnTo>
                  <a:pt x="656" y="2809"/>
                </a:lnTo>
                <a:lnTo>
                  <a:pt x="657" y="2871"/>
                </a:lnTo>
                <a:lnTo>
                  <a:pt x="662" y="2932"/>
                </a:lnTo>
                <a:lnTo>
                  <a:pt x="668" y="2993"/>
                </a:lnTo>
                <a:lnTo>
                  <a:pt x="679" y="3051"/>
                </a:lnTo>
                <a:lnTo>
                  <a:pt x="691" y="3111"/>
                </a:lnTo>
                <a:lnTo>
                  <a:pt x="708" y="3170"/>
                </a:lnTo>
                <a:lnTo>
                  <a:pt x="726" y="3227"/>
                </a:lnTo>
                <a:lnTo>
                  <a:pt x="747" y="3284"/>
                </a:lnTo>
                <a:lnTo>
                  <a:pt x="767" y="3329"/>
                </a:lnTo>
                <a:lnTo>
                  <a:pt x="685" y="3315"/>
                </a:lnTo>
                <a:lnTo>
                  <a:pt x="685" y="3312"/>
                </a:lnTo>
                <a:lnTo>
                  <a:pt x="685" y="3302"/>
                </a:lnTo>
                <a:lnTo>
                  <a:pt x="683" y="3294"/>
                </a:lnTo>
                <a:lnTo>
                  <a:pt x="681" y="3284"/>
                </a:lnTo>
                <a:lnTo>
                  <a:pt x="678" y="3274"/>
                </a:lnTo>
                <a:lnTo>
                  <a:pt x="674" y="3264"/>
                </a:lnTo>
                <a:lnTo>
                  <a:pt x="669" y="3255"/>
                </a:lnTo>
                <a:lnTo>
                  <a:pt x="664" y="3245"/>
                </a:lnTo>
                <a:lnTo>
                  <a:pt x="658" y="3236"/>
                </a:lnTo>
                <a:lnTo>
                  <a:pt x="652" y="3227"/>
                </a:lnTo>
                <a:lnTo>
                  <a:pt x="644" y="3218"/>
                </a:lnTo>
                <a:lnTo>
                  <a:pt x="636" y="3209"/>
                </a:lnTo>
                <a:lnTo>
                  <a:pt x="627" y="3201"/>
                </a:lnTo>
                <a:lnTo>
                  <a:pt x="617" y="3192"/>
                </a:lnTo>
                <a:lnTo>
                  <a:pt x="609" y="3184"/>
                </a:lnTo>
                <a:lnTo>
                  <a:pt x="597" y="3175"/>
                </a:lnTo>
                <a:lnTo>
                  <a:pt x="586" y="3167"/>
                </a:lnTo>
                <a:lnTo>
                  <a:pt x="574" y="3161"/>
                </a:lnTo>
                <a:lnTo>
                  <a:pt x="562" y="3153"/>
                </a:lnTo>
                <a:lnTo>
                  <a:pt x="550" y="3145"/>
                </a:lnTo>
                <a:lnTo>
                  <a:pt x="537" y="3139"/>
                </a:lnTo>
                <a:lnTo>
                  <a:pt x="522" y="3133"/>
                </a:lnTo>
                <a:lnTo>
                  <a:pt x="509" y="3127"/>
                </a:lnTo>
                <a:lnTo>
                  <a:pt x="494" y="3121"/>
                </a:lnTo>
                <a:lnTo>
                  <a:pt x="479" y="3115"/>
                </a:lnTo>
                <a:lnTo>
                  <a:pt x="464" y="3110"/>
                </a:lnTo>
                <a:lnTo>
                  <a:pt x="448" y="3106"/>
                </a:lnTo>
                <a:lnTo>
                  <a:pt x="432" y="3101"/>
                </a:lnTo>
                <a:lnTo>
                  <a:pt x="415" y="3097"/>
                </a:lnTo>
                <a:lnTo>
                  <a:pt x="398" y="3093"/>
                </a:lnTo>
                <a:lnTo>
                  <a:pt x="381" y="3090"/>
                </a:lnTo>
                <a:lnTo>
                  <a:pt x="364" y="3088"/>
                </a:lnTo>
                <a:lnTo>
                  <a:pt x="348" y="3086"/>
                </a:lnTo>
                <a:lnTo>
                  <a:pt x="330" y="3085"/>
                </a:lnTo>
                <a:lnTo>
                  <a:pt x="313" y="3083"/>
                </a:lnTo>
                <a:lnTo>
                  <a:pt x="297" y="3082"/>
                </a:lnTo>
                <a:lnTo>
                  <a:pt x="281" y="3082"/>
                </a:lnTo>
                <a:lnTo>
                  <a:pt x="265" y="3082"/>
                </a:lnTo>
                <a:lnTo>
                  <a:pt x="249" y="3083"/>
                </a:lnTo>
                <a:lnTo>
                  <a:pt x="234" y="3085"/>
                </a:lnTo>
                <a:lnTo>
                  <a:pt x="218" y="3087"/>
                </a:lnTo>
                <a:lnTo>
                  <a:pt x="203" y="3088"/>
                </a:lnTo>
                <a:lnTo>
                  <a:pt x="188" y="3091"/>
                </a:lnTo>
                <a:lnTo>
                  <a:pt x="175" y="3093"/>
                </a:lnTo>
                <a:lnTo>
                  <a:pt x="161" y="3098"/>
                </a:lnTo>
                <a:lnTo>
                  <a:pt x="147" y="3101"/>
                </a:lnTo>
                <a:lnTo>
                  <a:pt x="135" y="3106"/>
                </a:lnTo>
                <a:lnTo>
                  <a:pt x="123" y="3110"/>
                </a:lnTo>
                <a:lnTo>
                  <a:pt x="111" y="3114"/>
                </a:lnTo>
                <a:lnTo>
                  <a:pt x="100" y="3120"/>
                </a:lnTo>
                <a:lnTo>
                  <a:pt x="89" y="3125"/>
                </a:lnTo>
                <a:lnTo>
                  <a:pt x="79" y="3132"/>
                </a:lnTo>
                <a:lnTo>
                  <a:pt x="69" y="3139"/>
                </a:lnTo>
                <a:lnTo>
                  <a:pt x="60" y="3145"/>
                </a:lnTo>
                <a:lnTo>
                  <a:pt x="51" y="3152"/>
                </a:lnTo>
                <a:lnTo>
                  <a:pt x="44" y="3160"/>
                </a:lnTo>
                <a:lnTo>
                  <a:pt x="37" y="3167"/>
                </a:lnTo>
                <a:lnTo>
                  <a:pt x="30" y="3175"/>
                </a:lnTo>
                <a:lnTo>
                  <a:pt x="25" y="3184"/>
                </a:lnTo>
                <a:lnTo>
                  <a:pt x="20" y="3193"/>
                </a:lnTo>
                <a:lnTo>
                  <a:pt x="16" y="3202"/>
                </a:lnTo>
                <a:lnTo>
                  <a:pt x="14" y="3211"/>
                </a:lnTo>
                <a:lnTo>
                  <a:pt x="11" y="3221"/>
                </a:lnTo>
                <a:lnTo>
                  <a:pt x="9" y="3230"/>
                </a:lnTo>
                <a:lnTo>
                  <a:pt x="9" y="3240"/>
                </a:lnTo>
                <a:lnTo>
                  <a:pt x="9" y="3249"/>
                </a:lnTo>
                <a:lnTo>
                  <a:pt x="10" y="3259"/>
                </a:lnTo>
                <a:lnTo>
                  <a:pt x="14" y="3269"/>
                </a:lnTo>
                <a:lnTo>
                  <a:pt x="16" y="3279"/>
                </a:lnTo>
                <a:lnTo>
                  <a:pt x="20" y="3289"/>
                </a:lnTo>
                <a:lnTo>
                  <a:pt x="25" y="3298"/>
                </a:lnTo>
                <a:lnTo>
                  <a:pt x="29" y="3308"/>
                </a:lnTo>
                <a:lnTo>
                  <a:pt x="36" y="3317"/>
                </a:lnTo>
                <a:lnTo>
                  <a:pt x="42" y="3327"/>
                </a:lnTo>
                <a:lnTo>
                  <a:pt x="50" y="3336"/>
                </a:lnTo>
                <a:lnTo>
                  <a:pt x="58" y="3344"/>
                </a:lnTo>
                <a:lnTo>
                  <a:pt x="67" y="3352"/>
                </a:lnTo>
                <a:lnTo>
                  <a:pt x="77" y="3361"/>
                </a:lnTo>
                <a:lnTo>
                  <a:pt x="87" y="3370"/>
                </a:lnTo>
                <a:lnTo>
                  <a:pt x="97" y="3378"/>
                </a:lnTo>
                <a:lnTo>
                  <a:pt x="108" y="3385"/>
                </a:lnTo>
                <a:lnTo>
                  <a:pt x="120" y="3393"/>
                </a:lnTo>
                <a:lnTo>
                  <a:pt x="132" y="3401"/>
                </a:lnTo>
                <a:lnTo>
                  <a:pt x="144" y="3407"/>
                </a:lnTo>
                <a:lnTo>
                  <a:pt x="157" y="3414"/>
                </a:lnTo>
                <a:lnTo>
                  <a:pt x="172" y="3421"/>
                </a:lnTo>
                <a:lnTo>
                  <a:pt x="185" y="3426"/>
                </a:lnTo>
                <a:lnTo>
                  <a:pt x="201" y="3433"/>
                </a:lnTo>
                <a:lnTo>
                  <a:pt x="215" y="3438"/>
                </a:lnTo>
                <a:lnTo>
                  <a:pt x="230" y="3443"/>
                </a:lnTo>
                <a:lnTo>
                  <a:pt x="246" y="3447"/>
                </a:lnTo>
                <a:lnTo>
                  <a:pt x="262" y="3452"/>
                </a:lnTo>
                <a:lnTo>
                  <a:pt x="279" y="3456"/>
                </a:lnTo>
                <a:lnTo>
                  <a:pt x="296" y="3459"/>
                </a:lnTo>
                <a:lnTo>
                  <a:pt x="312" y="3463"/>
                </a:lnTo>
                <a:lnTo>
                  <a:pt x="330" y="3465"/>
                </a:lnTo>
                <a:lnTo>
                  <a:pt x="346" y="3467"/>
                </a:lnTo>
                <a:lnTo>
                  <a:pt x="364" y="3468"/>
                </a:lnTo>
                <a:lnTo>
                  <a:pt x="381" y="3470"/>
                </a:lnTo>
                <a:lnTo>
                  <a:pt x="397" y="3470"/>
                </a:lnTo>
                <a:lnTo>
                  <a:pt x="414" y="3470"/>
                </a:lnTo>
                <a:lnTo>
                  <a:pt x="429" y="3470"/>
                </a:lnTo>
                <a:lnTo>
                  <a:pt x="445" y="3469"/>
                </a:lnTo>
                <a:lnTo>
                  <a:pt x="460" y="3468"/>
                </a:lnTo>
                <a:lnTo>
                  <a:pt x="476" y="3467"/>
                </a:lnTo>
                <a:lnTo>
                  <a:pt x="491" y="3465"/>
                </a:lnTo>
                <a:lnTo>
                  <a:pt x="506" y="3463"/>
                </a:lnTo>
                <a:lnTo>
                  <a:pt x="519" y="3459"/>
                </a:lnTo>
                <a:lnTo>
                  <a:pt x="533" y="3456"/>
                </a:lnTo>
                <a:lnTo>
                  <a:pt x="547" y="3452"/>
                </a:lnTo>
                <a:lnTo>
                  <a:pt x="559" y="3448"/>
                </a:lnTo>
                <a:lnTo>
                  <a:pt x="571" y="3444"/>
                </a:lnTo>
                <a:lnTo>
                  <a:pt x="583" y="3438"/>
                </a:lnTo>
                <a:lnTo>
                  <a:pt x="594" y="3433"/>
                </a:lnTo>
                <a:lnTo>
                  <a:pt x="605" y="3427"/>
                </a:lnTo>
                <a:lnTo>
                  <a:pt x="615" y="3422"/>
                </a:lnTo>
                <a:lnTo>
                  <a:pt x="625" y="3415"/>
                </a:lnTo>
                <a:lnTo>
                  <a:pt x="634" y="3409"/>
                </a:lnTo>
                <a:lnTo>
                  <a:pt x="643" y="3401"/>
                </a:lnTo>
                <a:lnTo>
                  <a:pt x="651" y="3393"/>
                </a:lnTo>
                <a:lnTo>
                  <a:pt x="657" y="3386"/>
                </a:lnTo>
                <a:lnTo>
                  <a:pt x="664" y="3378"/>
                </a:lnTo>
                <a:lnTo>
                  <a:pt x="669" y="3369"/>
                </a:lnTo>
                <a:lnTo>
                  <a:pt x="674" y="3360"/>
                </a:lnTo>
                <a:lnTo>
                  <a:pt x="678" y="3351"/>
                </a:lnTo>
                <a:lnTo>
                  <a:pt x="678" y="3350"/>
                </a:lnTo>
                <a:lnTo>
                  <a:pt x="784" y="3368"/>
                </a:lnTo>
                <a:lnTo>
                  <a:pt x="796" y="3394"/>
                </a:lnTo>
                <a:lnTo>
                  <a:pt x="825" y="3447"/>
                </a:lnTo>
                <a:lnTo>
                  <a:pt x="856" y="3500"/>
                </a:lnTo>
                <a:lnTo>
                  <a:pt x="889" y="3552"/>
                </a:lnTo>
                <a:lnTo>
                  <a:pt x="926" y="3603"/>
                </a:lnTo>
                <a:lnTo>
                  <a:pt x="963" y="3653"/>
                </a:lnTo>
                <a:lnTo>
                  <a:pt x="1003" y="3700"/>
                </a:lnTo>
                <a:lnTo>
                  <a:pt x="1046" y="3748"/>
                </a:lnTo>
                <a:lnTo>
                  <a:pt x="1091" y="3794"/>
                </a:lnTo>
                <a:lnTo>
                  <a:pt x="1101" y="3803"/>
                </a:lnTo>
                <a:lnTo>
                  <a:pt x="1033" y="3823"/>
                </a:lnTo>
                <a:lnTo>
                  <a:pt x="1029" y="3814"/>
                </a:lnTo>
                <a:lnTo>
                  <a:pt x="1023" y="3807"/>
                </a:lnTo>
                <a:lnTo>
                  <a:pt x="1016" y="3799"/>
                </a:lnTo>
                <a:lnTo>
                  <a:pt x="1009" y="3791"/>
                </a:lnTo>
                <a:lnTo>
                  <a:pt x="1001" y="3785"/>
                </a:lnTo>
                <a:lnTo>
                  <a:pt x="993" y="3778"/>
                </a:lnTo>
                <a:lnTo>
                  <a:pt x="984" y="3772"/>
                </a:lnTo>
                <a:lnTo>
                  <a:pt x="974" y="3767"/>
                </a:lnTo>
                <a:lnTo>
                  <a:pt x="965" y="3761"/>
                </a:lnTo>
                <a:lnTo>
                  <a:pt x="953" y="3756"/>
                </a:lnTo>
                <a:lnTo>
                  <a:pt x="942" y="3751"/>
                </a:lnTo>
                <a:lnTo>
                  <a:pt x="930" y="3748"/>
                </a:lnTo>
                <a:lnTo>
                  <a:pt x="918" y="3745"/>
                </a:lnTo>
                <a:lnTo>
                  <a:pt x="906" y="3741"/>
                </a:lnTo>
                <a:lnTo>
                  <a:pt x="893" y="3739"/>
                </a:lnTo>
                <a:lnTo>
                  <a:pt x="878" y="3737"/>
                </a:lnTo>
                <a:lnTo>
                  <a:pt x="865" y="3735"/>
                </a:lnTo>
                <a:lnTo>
                  <a:pt x="851" y="3734"/>
                </a:lnTo>
                <a:lnTo>
                  <a:pt x="836" y="3733"/>
                </a:lnTo>
                <a:lnTo>
                  <a:pt x="821" y="3733"/>
                </a:lnTo>
                <a:lnTo>
                  <a:pt x="805" y="3733"/>
                </a:lnTo>
                <a:lnTo>
                  <a:pt x="790" y="3733"/>
                </a:lnTo>
                <a:lnTo>
                  <a:pt x="774" y="3734"/>
                </a:lnTo>
                <a:lnTo>
                  <a:pt x="759" y="3736"/>
                </a:lnTo>
                <a:lnTo>
                  <a:pt x="742" y="3738"/>
                </a:lnTo>
                <a:lnTo>
                  <a:pt x="726" y="3740"/>
                </a:lnTo>
                <a:lnTo>
                  <a:pt x="709" y="3744"/>
                </a:lnTo>
                <a:lnTo>
                  <a:pt x="693" y="3747"/>
                </a:lnTo>
                <a:lnTo>
                  <a:pt x="676" y="3751"/>
                </a:lnTo>
                <a:lnTo>
                  <a:pt x="659" y="3756"/>
                </a:lnTo>
                <a:lnTo>
                  <a:pt x="643" y="3761"/>
                </a:lnTo>
                <a:lnTo>
                  <a:pt x="626" y="3766"/>
                </a:lnTo>
                <a:lnTo>
                  <a:pt x="611" y="3772"/>
                </a:lnTo>
                <a:lnTo>
                  <a:pt x="595" y="3778"/>
                </a:lnTo>
                <a:lnTo>
                  <a:pt x="580" y="3785"/>
                </a:lnTo>
                <a:lnTo>
                  <a:pt x="565" y="3792"/>
                </a:lnTo>
                <a:lnTo>
                  <a:pt x="551" y="3799"/>
                </a:lnTo>
                <a:lnTo>
                  <a:pt x="537" y="3807"/>
                </a:lnTo>
                <a:lnTo>
                  <a:pt x="523" y="3814"/>
                </a:lnTo>
                <a:lnTo>
                  <a:pt x="510" y="3822"/>
                </a:lnTo>
                <a:lnTo>
                  <a:pt x="498" y="3831"/>
                </a:lnTo>
                <a:lnTo>
                  <a:pt x="486" y="3839"/>
                </a:lnTo>
                <a:lnTo>
                  <a:pt x="475" y="3848"/>
                </a:lnTo>
                <a:lnTo>
                  <a:pt x="464" y="3856"/>
                </a:lnTo>
                <a:lnTo>
                  <a:pt x="454" y="3865"/>
                </a:lnTo>
                <a:lnTo>
                  <a:pt x="444" y="3875"/>
                </a:lnTo>
                <a:lnTo>
                  <a:pt x="435" y="3884"/>
                </a:lnTo>
                <a:lnTo>
                  <a:pt x="426" y="3894"/>
                </a:lnTo>
                <a:lnTo>
                  <a:pt x="418" y="3904"/>
                </a:lnTo>
                <a:lnTo>
                  <a:pt x="412" y="3913"/>
                </a:lnTo>
                <a:lnTo>
                  <a:pt x="405" y="3923"/>
                </a:lnTo>
                <a:lnTo>
                  <a:pt x="400" y="3933"/>
                </a:lnTo>
                <a:lnTo>
                  <a:pt x="394" y="3943"/>
                </a:lnTo>
                <a:lnTo>
                  <a:pt x="390" y="3953"/>
                </a:lnTo>
                <a:lnTo>
                  <a:pt x="386" y="3963"/>
                </a:lnTo>
                <a:lnTo>
                  <a:pt x="384" y="3973"/>
                </a:lnTo>
                <a:lnTo>
                  <a:pt x="382" y="3983"/>
                </a:lnTo>
                <a:lnTo>
                  <a:pt x="381" y="3992"/>
                </a:lnTo>
                <a:lnTo>
                  <a:pt x="381" y="4002"/>
                </a:lnTo>
                <a:lnTo>
                  <a:pt x="381" y="4012"/>
                </a:lnTo>
                <a:lnTo>
                  <a:pt x="382" y="4022"/>
                </a:lnTo>
                <a:lnTo>
                  <a:pt x="384" y="4031"/>
                </a:lnTo>
                <a:lnTo>
                  <a:pt x="387" y="4041"/>
                </a:lnTo>
                <a:lnTo>
                  <a:pt x="392" y="4050"/>
                </a:lnTo>
                <a:lnTo>
                  <a:pt x="397" y="4059"/>
                </a:lnTo>
                <a:lnTo>
                  <a:pt x="402" y="4067"/>
                </a:lnTo>
                <a:lnTo>
                  <a:pt x="408" y="4074"/>
                </a:lnTo>
                <a:lnTo>
                  <a:pt x="416" y="4082"/>
                </a:lnTo>
                <a:lnTo>
                  <a:pt x="424" y="4089"/>
                </a:lnTo>
                <a:lnTo>
                  <a:pt x="432" y="4095"/>
                </a:lnTo>
                <a:lnTo>
                  <a:pt x="442" y="4102"/>
                </a:lnTo>
                <a:lnTo>
                  <a:pt x="450" y="4107"/>
                </a:lnTo>
                <a:lnTo>
                  <a:pt x="460" y="4112"/>
                </a:lnTo>
                <a:lnTo>
                  <a:pt x="471" y="4117"/>
                </a:lnTo>
                <a:lnTo>
                  <a:pt x="484" y="4122"/>
                </a:lnTo>
                <a:lnTo>
                  <a:pt x="495" y="4125"/>
                </a:lnTo>
                <a:lnTo>
                  <a:pt x="507" y="4128"/>
                </a:lnTo>
                <a:lnTo>
                  <a:pt x="520" y="4132"/>
                </a:lnTo>
                <a:lnTo>
                  <a:pt x="532" y="4135"/>
                </a:lnTo>
                <a:lnTo>
                  <a:pt x="547" y="4137"/>
                </a:lnTo>
                <a:lnTo>
                  <a:pt x="561" y="4138"/>
                </a:lnTo>
                <a:lnTo>
                  <a:pt x="574" y="4140"/>
                </a:lnTo>
                <a:lnTo>
                  <a:pt x="590" y="4141"/>
                </a:lnTo>
                <a:lnTo>
                  <a:pt x="604" y="4142"/>
                </a:lnTo>
                <a:lnTo>
                  <a:pt x="620" y="4141"/>
                </a:lnTo>
                <a:lnTo>
                  <a:pt x="635" y="4141"/>
                </a:lnTo>
                <a:lnTo>
                  <a:pt x="651" y="4140"/>
                </a:lnTo>
                <a:lnTo>
                  <a:pt x="667" y="4137"/>
                </a:lnTo>
                <a:lnTo>
                  <a:pt x="683" y="4135"/>
                </a:lnTo>
                <a:lnTo>
                  <a:pt x="699" y="4133"/>
                </a:lnTo>
                <a:lnTo>
                  <a:pt x="716" y="4130"/>
                </a:lnTo>
                <a:lnTo>
                  <a:pt x="732" y="4126"/>
                </a:lnTo>
                <a:lnTo>
                  <a:pt x="749" y="4122"/>
                </a:lnTo>
                <a:lnTo>
                  <a:pt x="766" y="4117"/>
                </a:lnTo>
                <a:lnTo>
                  <a:pt x="782" y="4113"/>
                </a:lnTo>
                <a:lnTo>
                  <a:pt x="799" y="4107"/>
                </a:lnTo>
                <a:lnTo>
                  <a:pt x="814" y="4102"/>
                </a:lnTo>
                <a:lnTo>
                  <a:pt x="831" y="4095"/>
                </a:lnTo>
                <a:lnTo>
                  <a:pt x="845" y="4089"/>
                </a:lnTo>
                <a:lnTo>
                  <a:pt x="861" y="4082"/>
                </a:lnTo>
                <a:lnTo>
                  <a:pt x="875" y="4074"/>
                </a:lnTo>
                <a:lnTo>
                  <a:pt x="888" y="4067"/>
                </a:lnTo>
                <a:lnTo>
                  <a:pt x="901" y="4059"/>
                </a:lnTo>
                <a:lnTo>
                  <a:pt x="915" y="4051"/>
                </a:lnTo>
                <a:lnTo>
                  <a:pt x="927" y="4043"/>
                </a:lnTo>
                <a:lnTo>
                  <a:pt x="939" y="4034"/>
                </a:lnTo>
                <a:lnTo>
                  <a:pt x="950" y="4026"/>
                </a:lnTo>
                <a:lnTo>
                  <a:pt x="961" y="4017"/>
                </a:lnTo>
                <a:lnTo>
                  <a:pt x="971" y="4008"/>
                </a:lnTo>
                <a:lnTo>
                  <a:pt x="981" y="3998"/>
                </a:lnTo>
                <a:lnTo>
                  <a:pt x="990" y="3989"/>
                </a:lnTo>
                <a:lnTo>
                  <a:pt x="999" y="3979"/>
                </a:lnTo>
                <a:lnTo>
                  <a:pt x="1007" y="3970"/>
                </a:lnTo>
                <a:lnTo>
                  <a:pt x="1013" y="3960"/>
                </a:lnTo>
                <a:lnTo>
                  <a:pt x="1020" y="3950"/>
                </a:lnTo>
                <a:lnTo>
                  <a:pt x="1025" y="3940"/>
                </a:lnTo>
                <a:lnTo>
                  <a:pt x="1031" y="3931"/>
                </a:lnTo>
                <a:lnTo>
                  <a:pt x="1035" y="3921"/>
                </a:lnTo>
                <a:lnTo>
                  <a:pt x="1039" y="3911"/>
                </a:lnTo>
                <a:lnTo>
                  <a:pt x="1042" y="3901"/>
                </a:lnTo>
                <a:lnTo>
                  <a:pt x="1043" y="3891"/>
                </a:lnTo>
                <a:lnTo>
                  <a:pt x="1044" y="3881"/>
                </a:lnTo>
                <a:lnTo>
                  <a:pt x="1045" y="3871"/>
                </a:lnTo>
                <a:lnTo>
                  <a:pt x="1044" y="3861"/>
                </a:lnTo>
                <a:lnTo>
                  <a:pt x="1043" y="3856"/>
                </a:lnTo>
                <a:lnTo>
                  <a:pt x="1129" y="3832"/>
                </a:lnTo>
                <a:lnTo>
                  <a:pt x="1137" y="3839"/>
                </a:lnTo>
                <a:lnTo>
                  <a:pt x="1186" y="3882"/>
                </a:lnTo>
                <a:lnTo>
                  <a:pt x="1236" y="3924"/>
                </a:lnTo>
                <a:lnTo>
                  <a:pt x="1288" y="3965"/>
                </a:lnTo>
                <a:lnTo>
                  <a:pt x="1343" y="4004"/>
                </a:lnTo>
                <a:lnTo>
                  <a:pt x="1399" y="4041"/>
                </a:lnTo>
                <a:lnTo>
                  <a:pt x="1457" y="4077"/>
                </a:lnTo>
                <a:lnTo>
                  <a:pt x="1516" y="4111"/>
                </a:lnTo>
                <a:lnTo>
                  <a:pt x="1578" y="4144"/>
                </a:lnTo>
                <a:lnTo>
                  <a:pt x="1640" y="4175"/>
                </a:lnTo>
                <a:lnTo>
                  <a:pt x="1705" y="4205"/>
                </a:lnTo>
                <a:lnTo>
                  <a:pt x="1771" y="4232"/>
                </a:lnTo>
                <a:lnTo>
                  <a:pt x="1838" y="4258"/>
                </a:lnTo>
                <a:lnTo>
                  <a:pt x="1876" y="4271"/>
                </a:lnTo>
                <a:lnTo>
                  <a:pt x="1867" y="4277"/>
                </a:lnTo>
                <a:lnTo>
                  <a:pt x="1857" y="4283"/>
                </a:lnTo>
                <a:lnTo>
                  <a:pt x="1847" y="4289"/>
                </a:lnTo>
                <a:lnTo>
                  <a:pt x="1838" y="4294"/>
                </a:lnTo>
                <a:lnTo>
                  <a:pt x="1784" y="4326"/>
                </a:lnTo>
                <a:lnTo>
                  <a:pt x="1855" y="4329"/>
                </a:lnTo>
                <a:lnTo>
                  <a:pt x="1862" y="4330"/>
                </a:lnTo>
                <a:lnTo>
                  <a:pt x="1870" y="4331"/>
                </a:lnTo>
                <a:lnTo>
                  <a:pt x="1877" y="4332"/>
                </a:lnTo>
                <a:lnTo>
                  <a:pt x="1884" y="4333"/>
                </a:lnTo>
                <a:lnTo>
                  <a:pt x="1891" y="4334"/>
                </a:lnTo>
                <a:lnTo>
                  <a:pt x="1898" y="4336"/>
                </a:lnTo>
                <a:lnTo>
                  <a:pt x="1905" y="4339"/>
                </a:lnTo>
                <a:lnTo>
                  <a:pt x="1912" y="4341"/>
                </a:lnTo>
                <a:lnTo>
                  <a:pt x="1925" y="4345"/>
                </a:lnTo>
                <a:lnTo>
                  <a:pt x="1932" y="4349"/>
                </a:lnTo>
                <a:lnTo>
                  <a:pt x="1944" y="4355"/>
                </a:lnTo>
                <a:lnTo>
                  <a:pt x="1951" y="4359"/>
                </a:lnTo>
                <a:lnTo>
                  <a:pt x="1963" y="4366"/>
                </a:lnTo>
                <a:lnTo>
                  <a:pt x="1967" y="4370"/>
                </a:lnTo>
                <a:lnTo>
                  <a:pt x="1973" y="4374"/>
                </a:lnTo>
                <a:lnTo>
                  <a:pt x="1978" y="4378"/>
                </a:lnTo>
                <a:lnTo>
                  <a:pt x="1984" y="4383"/>
                </a:lnTo>
                <a:lnTo>
                  <a:pt x="1989" y="4388"/>
                </a:lnTo>
                <a:lnTo>
                  <a:pt x="1995" y="4393"/>
                </a:lnTo>
                <a:lnTo>
                  <a:pt x="1999" y="4398"/>
                </a:lnTo>
                <a:lnTo>
                  <a:pt x="2004" y="4404"/>
                </a:lnTo>
                <a:lnTo>
                  <a:pt x="2009" y="4409"/>
                </a:lnTo>
                <a:lnTo>
                  <a:pt x="2014" y="4415"/>
                </a:lnTo>
                <a:lnTo>
                  <a:pt x="2018" y="4422"/>
                </a:lnTo>
                <a:lnTo>
                  <a:pt x="2023" y="4427"/>
                </a:lnTo>
                <a:lnTo>
                  <a:pt x="2027" y="4434"/>
                </a:lnTo>
                <a:lnTo>
                  <a:pt x="2062" y="4493"/>
                </a:lnTo>
                <a:lnTo>
                  <a:pt x="2060" y="4424"/>
                </a:lnTo>
                <a:lnTo>
                  <a:pt x="2059" y="4416"/>
                </a:lnTo>
                <a:lnTo>
                  <a:pt x="2059" y="4392"/>
                </a:lnTo>
                <a:lnTo>
                  <a:pt x="2060" y="4383"/>
                </a:lnTo>
                <a:lnTo>
                  <a:pt x="2060" y="4374"/>
                </a:lnTo>
                <a:lnTo>
                  <a:pt x="2061" y="4365"/>
                </a:lnTo>
                <a:lnTo>
                  <a:pt x="2062" y="4356"/>
                </a:lnTo>
                <a:lnTo>
                  <a:pt x="2064" y="4347"/>
                </a:lnTo>
                <a:lnTo>
                  <a:pt x="2065" y="4340"/>
                </a:lnTo>
                <a:lnTo>
                  <a:pt x="2067" y="4332"/>
                </a:lnTo>
                <a:lnTo>
                  <a:pt x="2068" y="4329"/>
                </a:lnTo>
                <a:lnTo>
                  <a:pt x="2069" y="4325"/>
                </a:lnTo>
                <a:lnTo>
                  <a:pt x="2070" y="4323"/>
                </a:lnTo>
                <a:lnTo>
                  <a:pt x="2071" y="4320"/>
                </a:lnTo>
                <a:lnTo>
                  <a:pt x="2072" y="4318"/>
                </a:lnTo>
                <a:lnTo>
                  <a:pt x="2073" y="4315"/>
                </a:lnTo>
                <a:lnTo>
                  <a:pt x="2075" y="4313"/>
                </a:lnTo>
                <a:lnTo>
                  <a:pt x="2077" y="4311"/>
                </a:lnTo>
                <a:lnTo>
                  <a:pt x="2081" y="4305"/>
                </a:lnTo>
                <a:lnTo>
                  <a:pt x="2086" y="4300"/>
                </a:lnTo>
                <a:lnTo>
                  <a:pt x="2090" y="4295"/>
                </a:lnTo>
                <a:lnTo>
                  <a:pt x="2096" y="4291"/>
                </a:lnTo>
                <a:lnTo>
                  <a:pt x="2101" y="4288"/>
                </a:lnTo>
                <a:lnTo>
                  <a:pt x="2112" y="4280"/>
                </a:lnTo>
                <a:lnTo>
                  <a:pt x="2119" y="4277"/>
                </a:lnTo>
                <a:lnTo>
                  <a:pt x="2125" y="4273"/>
                </a:lnTo>
                <a:lnTo>
                  <a:pt x="2132" y="4270"/>
                </a:lnTo>
                <a:lnTo>
                  <a:pt x="2139" y="4267"/>
                </a:lnTo>
                <a:lnTo>
                  <a:pt x="2146" y="4263"/>
                </a:lnTo>
                <a:lnTo>
                  <a:pt x="2163" y="4257"/>
                </a:lnTo>
                <a:lnTo>
                  <a:pt x="2169" y="4255"/>
                </a:lnTo>
                <a:close/>
                <a:moveTo>
                  <a:pt x="2443" y="3608"/>
                </a:moveTo>
                <a:lnTo>
                  <a:pt x="2477" y="3608"/>
                </a:lnTo>
                <a:lnTo>
                  <a:pt x="2502" y="3608"/>
                </a:lnTo>
                <a:lnTo>
                  <a:pt x="2501" y="3625"/>
                </a:lnTo>
                <a:lnTo>
                  <a:pt x="2499" y="3643"/>
                </a:lnTo>
                <a:lnTo>
                  <a:pt x="2496" y="3661"/>
                </a:lnTo>
                <a:lnTo>
                  <a:pt x="2492" y="3677"/>
                </a:lnTo>
                <a:lnTo>
                  <a:pt x="2488" y="3695"/>
                </a:lnTo>
                <a:lnTo>
                  <a:pt x="2484" y="3712"/>
                </a:lnTo>
                <a:lnTo>
                  <a:pt x="2478" y="3728"/>
                </a:lnTo>
                <a:lnTo>
                  <a:pt x="2473" y="3745"/>
                </a:lnTo>
                <a:lnTo>
                  <a:pt x="2466" y="3760"/>
                </a:lnTo>
                <a:lnTo>
                  <a:pt x="2458" y="3776"/>
                </a:lnTo>
                <a:lnTo>
                  <a:pt x="2450" y="3791"/>
                </a:lnTo>
                <a:lnTo>
                  <a:pt x="2442" y="3807"/>
                </a:lnTo>
                <a:lnTo>
                  <a:pt x="2433" y="3821"/>
                </a:lnTo>
                <a:lnTo>
                  <a:pt x="2424" y="3835"/>
                </a:lnTo>
                <a:lnTo>
                  <a:pt x="2414" y="3850"/>
                </a:lnTo>
                <a:lnTo>
                  <a:pt x="2403" y="3864"/>
                </a:lnTo>
                <a:lnTo>
                  <a:pt x="2392" y="3877"/>
                </a:lnTo>
                <a:lnTo>
                  <a:pt x="2380" y="3890"/>
                </a:lnTo>
                <a:lnTo>
                  <a:pt x="2369" y="3903"/>
                </a:lnTo>
                <a:lnTo>
                  <a:pt x="2355" y="3915"/>
                </a:lnTo>
                <a:lnTo>
                  <a:pt x="2342" y="3926"/>
                </a:lnTo>
                <a:lnTo>
                  <a:pt x="2329" y="3937"/>
                </a:lnTo>
                <a:lnTo>
                  <a:pt x="2316" y="3948"/>
                </a:lnTo>
                <a:lnTo>
                  <a:pt x="2301" y="3958"/>
                </a:lnTo>
                <a:lnTo>
                  <a:pt x="2287" y="3968"/>
                </a:lnTo>
                <a:lnTo>
                  <a:pt x="2271" y="3978"/>
                </a:lnTo>
                <a:lnTo>
                  <a:pt x="2256" y="3987"/>
                </a:lnTo>
                <a:lnTo>
                  <a:pt x="2240" y="3995"/>
                </a:lnTo>
                <a:lnTo>
                  <a:pt x="2224" y="4002"/>
                </a:lnTo>
                <a:lnTo>
                  <a:pt x="2208" y="4010"/>
                </a:lnTo>
                <a:lnTo>
                  <a:pt x="2191" y="4017"/>
                </a:lnTo>
                <a:lnTo>
                  <a:pt x="2174" y="4022"/>
                </a:lnTo>
                <a:lnTo>
                  <a:pt x="2187" y="4005"/>
                </a:lnTo>
                <a:lnTo>
                  <a:pt x="2201" y="3986"/>
                </a:lnTo>
                <a:lnTo>
                  <a:pt x="2213" y="3965"/>
                </a:lnTo>
                <a:lnTo>
                  <a:pt x="2225" y="3943"/>
                </a:lnTo>
                <a:lnTo>
                  <a:pt x="2236" y="3921"/>
                </a:lnTo>
                <a:lnTo>
                  <a:pt x="2246" y="3896"/>
                </a:lnTo>
                <a:lnTo>
                  <a:pt x="2256" y="3871"/>
                </a:lnTo>
                <a:lnTo>
                  <a:pt x="2265" y="3845"/>
                </a:lnTo>
                <a:lnTo>
                  <a:pt x="2272" y="3818"/>
                </a:lnTo>
                <a:lnTo>
                  <a:pt x="2279" y="3790"/>
                </a:lnTo>
                <a:lnTo>
                  <a:pt x="2286" y="3761"/>
                </a:lnTo>
                <a:lnTo>
                  <a:pt x="2291" y="3731"/>
                </a:lnTo>
                <a:lnTo>
                  <a:pt x="2296" y="3702"/>
                </a:lnTo>
                <a:lnTo>
                  <a:pt x="2299" y="3671"/>
                </a:lnTo>
                <a:lnTo>
                  <a:pt x="2301" y="3640"/>
                </a:lnTo>
                <a:lnTo>
                  <a:pt x="2302" y="3608"/>
                </a:lnTo>
                <a:lnTo>
                  <a:pt x="2443" y="3608"/>
                </a:lnTo>
                <a:close/>
                <a:moveTo>
                  <a:pt x="2501" y="3545"/>
                </a:moveTo>
                <a:lnTo>
                  <a:pt x="2477" y="3545"/>
                </a:lnTo>
                <a:lnTo>
                  <a:pt x="2443" y="3545"/>
                </a:lnTo>
                <a:lnTo>
                  <a:pt x="2302" y="3545"/>
                </a:lnTo>
                <a:lnTo>
                  <a:pt x="2300" y="3514"/>
                </a:lnTo>
                <a:lnTo>
                  <a:pt x="2298" y="3483"/>
                </a:lnTo>
                <a:lnTo>
                  <a:pt x="2293" y="3453"/>
                </a:lnTo>
                <a:lnTo>
                  <a:pt x="2289" y="3424"/>
                </a:lnTo>
                <a:lnTo>
                  <a:pt x="2284" y="3395"/>
                </a:lnTo>
                <a:lnTo>
                  <a:pt x="2278" y="3368"/>
                </a:lnTo>
                <a:lnTo>
                  <a:pt x="2270" y="3340"/>
                </a:lnTo>
                <a:lnTo>
                  <a:pt x="2263" y="3315"/>
                </a:lnTo>
                <a:lnTo>
                  <a:pt x="2254" y="3289"/>
                </a:lnTo>
                <a:lnTo>
                  <a:pt x="2245" y="3265"/>
                </a:lnTo>
                <a:lnTo>
                  <a:pt x="2235" y="3242"/>
                </a:lnTo>
                <a:lnTo>
                  <a:pt x="2224" y="3219"/>
                </a:lnTo>
                <a:lnTo>
                  <a:pt x="2212" y="3198"/>
                </a:lnTo>
                <a:lnTo>
                  <a:pt x="2199" y="3179"/>
                </a:lnTo>
                <a:lnTo>
                  <a:pt x="2187" y="3160"/>
                </a:lnTo>
                <a:lnTo>
                  <a:pt x="2174" y="3142"/>
                </a:lnTo>
                <a:lnTo>
                  <a:pt x="2191" y="3148"/>
                </a:lnTo>
                <a:lnTo>
                  <a:pt x="2207" y="3154"/>
                </a:lnTo>
                <a:lnTo>
                  <a:pt x="2223" y="3162"/>
                </a:lnTo>
                <a:lnTo>
                  <a:pt x="2239" y="3169"/>
                </a:lnTo>
                <a:lnTo>
                  <a:pt x="2255" y="3177"/>
                </a:lnTo>
                <a:lnTo>
                  <a:pt x="2269" y="3185"/>
                </a:lnTo>
                <a:lnTo>
                  <a:pt x="2285" y="3195"/>
                </a:lnTo>
                <a:lnTo>
                  <a:pt x="2299" y="3204"/>
                </a:lnTo>
                <a:lnTo>
                  <a:pt x="2312" y="3214"/>
                </a:lnTo>
                <a:lnTo>
                  <a:pt x="2327" y="3225"/>
                </a:lnTo>
                <a:lnTo>
                  <a:pt x="2340" y="3235"/>
                </a:lnTo>
                <a:lnTo>
                  <a:pt x="2352" y="3247"/>
                </a:lnTo>
                <a:lnTo>
                  <a:pt x="2364" y="3258"/>
                </a:lnTo>
                <a:lnTo>
                  <a:pt x="2376" y="3270"/>
                </a:lnTo>
                <a:lnTo>
                  <a:pt x="2387" y="3284"/>
                </a:lnTo>
                <a:lnTo>
                  <a:pt x="2399" y="3296"/>
                </a:lnTo>
                <a:lnTo>
                  <a:pt x="2410" y="3309"/>
                </a:lnTo>
                <a:lnTo>
                  <a:pt x="2420" y="3323"/>
                </a:lnTo>
                <a:lnTo>
                  <a:pt x="2429" y="3337"/>
                </a:lnTo>
                <a:lnTo>
                  <a:pt x="2438" y="3351"/>
                </a:lnTo>
                <a:lnTo>
                  <a:pt x="2446" y="3365"/>
                </a:lnTo>
                <a:lnTo>
                  <a:pt x="2455" y="3381"/>
                </a:lnTo>
                <a:lnTo>
                  <a:pt x="2462" y="3396"/>
                </a:lnTo>
                <a:lnTo>
                  <a:pt x="2469" y="3412"/>
                </a:lnTo>
                <a:lnTo>
                  <a:pt x="2475" y="3427"/>
                </a:lnTo>
                <a:lnTo>
                  <a:pt x="2480" y="3444"/>
                </a:lnTo>
                <a:lnTo>
                  <a:pt x="2486" y="3459"/>
                </a:lnTo>
                <a:lnTo>
                  <a:pt x="2490" y="3476"/>
                </a:lnTo>
                <a:lnTo>
                  <a:pt x="2494" y="3493"/>
                </a:lnTo>
                <a:lnTo>
                  <a:pt x="2497" y="3510"/>
                </a:lnTo>
                <a:lnTo>
                  <a:pt x="2499" y="3527"/>
                </a:lnTo>
                <a:lnTo>
                  <a:pt x="2501" y="3545"/>
                </a:lnTo>
                <a:close/>
                <a:moveTo>
                  <a:pt x="2236" y="3545"/>
                </a:moveTo>
                <a:lnTo>
                  <a:pt x="2048" y="3545"/>
                </a:lnTo>
                <a:lnTo>
                  <a:pt x="2048" y="3368"/>
                </a:lnTo>
                <a:lnTo>
                  <a:pt x="2048" y="3342"/>
                </a:lnTo>
                <a:lnTo>
                  <a:pt x="2048" y="3122"/>
                </a:lnTo>
                <a:lnTo>
                  <a:pt x="2058" y="3127"/>
                </a:lnTo>
                <a:lnTo>
                  <a:pt x="2067" y="3131"/>
                </a:lnTo>
                <a:lnTo>
                  <a:pt x="2076" y="3136"/>
                </a:lnTo>
                <a:lnTo>
                  <a:pt x="2085" y="3142"/>
                </a:lnTo>
                <a:lnTo>
                  <a:pt x="2093" y="3149"/>
                </a:lnTo>
                <a:lnTo>
                  <a:pt x="2102" y="3156"/>
                </a:lnTo>
                <a:lnTo>
                  <a:pt x="2111" y="3164"/>
                </a:lnTo>
                <a:lnTo>
                  <a:pt x="2119" y="3173"/>
                </a:lnTo>
                <a:lnTo>
                  <a:pt x="2134" y="3193"/>
                </a:lnTo>
                <a:lnTo>
                  <a:pt x="2150" y="3215"/>
                </a:lnTo>
                <a:lnTo>
                  <a:pt x="2164" y="3240"/>
                </a:lnTo>
                <a:lnTo>
                  <a:pt x="2177" y="3267"/>
                </a:lnTo>
                <a:lnTo>
                  <a:pt x="2188" y="3296"/>
                </a:lnTo>
                <a:lnTo>
                  <a:pt x="2199" y="3327"/>
                </a:lnTo>
                <a:lnTo>
                  <a:pt x="2209" y="3359"/>
                </a:lnTo>
                <a:lnTo>
                  <a:pt x="2217" y="3393"/>
                </a:lnTo>
                <a:lnTo>
                  <a:pt x="2225" y="3430"/>
                </a:lnTo>
                <a:lnTo>
                  <a:pt x="2230" y="3467"/>
                </a:lnTo>
                <a:lnTo>
                  <a:pt x="2234" y="3505"/>
                </a:lnTo>
                <a:lnTo>
                  <a:pt x="2236" y="3545"/>
                </a:lnTo>
                <a:close/>
                <a:moveTo>
                  <a:pt x="1985" y="3545"/>
                </a:moveTo>
                <a:lnTo>
                  <a:pt x="1784" y="3545"/>
                </a:lnTo>
                <a:lnTo>
                  <a:pt x="1786" y="3504"/>
                </a:lnTo>
                <a:lnTo>
                  <a:pt x="1790" y="3463"/>
                </a:lnTo>
                <a:lnTo>
                  <a:pt x="1796" y="3425"/>
                </a:lnTo>
                <a:lnTo>
                  <a:pt x="1804" y="3388"/>
                </a:lnTo>
                <a:lnTo>
                  <a:pt x="1813" y="3352"/>
                </a:lnTo>
                <a:lnTo>
                  <a:pt x="1822" y="3318"/>
                </a:lnTo>
                <a:lnTo>
                  <a:pt x="1835" y="3287"/>
                </a:lnTo>
                <a:lnTo>
                  <a:pt x="1848" y="3257"/>
                </a:lnTo>
                <a:lnTo>
                  <a:pt x="1861" y="3229"/>
                </a:lnTo>
                <a:lnTo>
                  <a:pt x="1877" y="3205"/>
                </a:lnTo>
                <a:lnTo>
                  <a:pt x="1884" y="3194"/>
                </a:lnTo>
                <a:lnTo>
                  <a:pt x="1892" y="3183"/>
                </a:lnTo>
                <a:lnTo>
                  <a:pt x="1901" y="3173"/>
                </a:lnTo>
                <a:lnTo>
                  <a:pt x="1910" y="3164"/>
                </a:lnTo>
                <a:lnTo>
                  <a:pt x="1919" y="3155"/>
                </a:lnTo>
                <a:lnTo>
                  <a:pt x="1928" y="3148"/>
                </a:lnTo>
                <a:lnTo>
                  <a:pt x="1936" y="3141"/>
                </a:lnTo>
                <a:lnTo>
                  <a:pt x="1946" y="3134"/>
                </a:lnTo>
                <a:lnTo>
                  <a:pt x="1955" y="3130"/>
                </a:lnTo>
                <a:lnTo>
                  <a:pt x="1965" y="3125"/>
                </a:lnTo>
                <a:lnTo>
                  <a:pt x="1975" y="3121"/>
                </a:lnTo>
                <a:lnTo>
                  <a:pt x="1985" y="3119"/>
                </a:lnTo>
                <a:lnTo>
                  <a:pt x="1985" y="3342"/>
                </a:lnTo>
                <a:lnTo>
                  <a:pt x="1985" y="3368"/>
                </a:lnTo>
                <a:lnTo>
                  <a:pt x="1985" y="3545"/>
                </a:lnTo>
                <a:close/>
                <a:moveTo>
                  <a:pt x="1717" y="3545"/>
                </a:moveTo>
                <a:lnTo>
                  <a:pt x="1518" y="3545"/>
                </a:lnTo>
                <a:lnTo>
                  <a:pt x="1521" y="3527"/>
                </a:lnTo>
                <a:lnTo>
                  <a:pt x="1523" y="3510"/>
                </a:lnTo>
                <a:lnTo>
                  <a:pt x="1526" y="3493"/>
                </a:lnTo>
                <a:lnTo>
                  <a:pt x="1529" y="3476"/>
                </a:lnTo>
                <a:lnTo>
                  <a:pt x="1534" y="3459"/>
                </a:lnTo>
                <a:lnTo>
                  <a:pt x="1539" y="3444"/>
                </a:lnTo>
                <a:lnTo>
                  <a:pt x="1545" y="3427"/>
                </a:lnTo>
                <a:lnTo>
                  <a:pt x="1550" y="3412"/>
                </a:lnTo>
                <a:lnTo>
                  <a:pt x="1558" y="3396"/>
                </a:lnTo>
                <a:lnTo>
                  <a:pt x="1565" y="3381"/>
                </a:lnTo>
                <a:lnTo>
                  <a:pt x="1573" y="3365"/>
                </a:lnTo>
                <a:lnTo>
                  <a:pt x="1581" y="3351"/>
                </a:lnTo>
                <a:lnTo>
                  <a:pt x="1590" y="3337"/>
                </a:lnTo>
                <a:lnTo>
                  <a:pt x="1600" y="3323"/>
                </a:lnTo>
                <a:lnTo>
                  <a:pt x="1610" y="3309"/>
                </a:lnTo>
                <a:lnTo>
                  <a:pt x="1621" y="3296"/>
                </a:lnTo>
                <a:lnTo>
                  <a:pt x="1632" y="3284"/>
                </a:lnTo>
                <a:lnTo>
                  <a:pt x="1643" y="3270"/>
                </a:lnTo>
                <a:lnTo>
                  <a:pt x="1656" y="3258"/>
                </a:lnTo>
                <a:lnTo>
                  <a:pt x="1668" y="3247"/>
                </a:lnTo>
                <a:lnTo>
                  <a:pt x="1680" y="3236"/>
                </a:lnTo>
                <a:lnTo>
                  <a:pt x="1693" y="3225"/>
                </a:lnTo>
                <a:lnTo>
                  <a:pt x="1707" y="3214"/>
                </a:lnTo>
                <a:lnTo>
                  <a:pt x="1721" y="3204"/>
                </a:lnTo>
                <a:lnTo>
                  <a:pt x="1735" y="3195"/>
                </a:lnTo>
                <a:lnTo>
                  <a:pt x="1751" y="3185"/>
                </a:lnTo>
                <a:lnTo>
                  <a:pt x="1765" y="3177"/>
                </a:lnTo>
                <a:lnTo>
                  <a:pt x="1780" y="3169"/>
                </a:lnTo>
                <a:lnTo>
                  <a:pt x="1797" y="3162"/>
                </a:lnTo>
                <a:lnTo>
                  <a:pt x="1813" y="3154"/>
                </a:lnTo>
                <a:lnTo>
                  <a:pt x="1829" y="3148"/>
                </a:lnTo>
                <a:lnTo>
                  <a:pt x="1846" y="3142"/>
                </a:lnTo>
                <a:lnTo>
                  <a:pt x="1832" y="3160"/>
                </a:lnTo>
                <a:lnTo>
                  <a:pt x="1820" y="3179"/>
                </a:lnTo>
                <a:lnTo>
                  <a:pt x="1808" y="3198"/>
                </a:lnTo>
                <a:lnTo>
                  <a:pt x="1796" y="3219"/>
                </a:lnTo>
                <a:lnTo>
                  <a:pt x="1785" y="3242"/>
                </a:lnTo>
                <a:lnTo>
                  <a:pt x="1775" y="3265"/>
                </a:lnTo>
                <a:lnTo>
                  <a:pt x="1766" y="3289"/>
                </a:lnTo>
                <a:lnTo>
                  <a:pt x="1757" y="3315"/>
                </a:lnTo>
                <a:lnTo>
                  <a:pt x="1750" y="3340"/>
                </a:lnTo>
                <a:lnTo>
                  <a:pt x="1742" y="3368"/>
                </a:lnTo>
                <a:lnTo>
                  <a:pt x="1736" y="3395"/>
                </a:lnTo>
                <a:lnTo>
                  <a:pt x="1731" y="3424"/>
                </a:lnTo>
                <a:lnTo>
                  <a:pt x="1726" y="3453"/>
                </a:lnTo>
                <a:lnTo>
                  <a:pt x="1722" y="3483"/>
                </a:lnTo>
                <a:lnTo>
                  <a:pt x="1720" y="3514"/>
                </a:lnTo>
                <a:lnTo>
                  <a:pt x="1717" y="3545"/>
                </a:lnTo>
                <a:close/>
                <a:moveTo>
                  <a:pt x="1517" y="3608"/>
                </a:moveTo>
                <a:lnTo>
                  <a:pt x="1717" y="3608"/>
                </a:lnTo>
                <a:lnTo>
                  <a:pt x="1719" y="3640"/>
                </a:lnTo>
                <a:lnTo>
                  <a:pt x="1721" y="3671"/>
                </a:lnTo>
                <a:lnTo>
                  <a:pt x="1724" y="3702"/>
                </a:lnTo>
                <a:lnTo>
                  <a:pt x="1729" y="3731"/>
                </a:lnTo>
                <a:lnTo>
                  <a:pt x="1734" y="3761"/>
                </a:lnTo>
                <a:lnTo>
                  <a:pt x="1741" y="3790"/>
                </a:lnTo>
                <a:lnTo>
                  <a:pt x="1747" y="3818"/>
                </a:lnTo>
                <a:lnTo>
                  <a:pt x="1755" y="3845"/>
                </a:lnTo>
                <a:lnTo>
                  <a:pt x="1764" y="3871"/>
                </a:lnTo>
                <a:lnTo>
                  <a:pt x="1774" y="3896"/>
                </a:lnTo>
                <a:lnTo>
                  <a:pt x="1784" y="3921"/>
                </a:lnTo>
                <a:lnTo>
                  <a:pt x="1795" y="3943"/>
                </a:lnTo>
                <a:lnTo>
                  <a:pt x="1807" y="3965"/>
                </a:lnTo>
                <a:lnTo>
                  <a:pt x="1819" y="3986"/>
                </a:lnTo>
                <a:lnTo>
                  <a:pt x="1832" y="4005"/>
                </a:lnTo>
                <a:lnTo>
                  <a:pt x="1846" y="4022"/>
                </a:lnTo>
                <a:lnTo>
                  <a:pt x="1829" y="4017"/>
                </a:lnTo>
                <a:lnTo>
                  <a:pt x="1813" y="4010"/>
                </a:lnTo>
                <a:lnTo>
                  <a:pt x="1796" y="4002"/>
                </a:lnTo>
                <a:lnTo>
                  <a:pt x="1779" y="3995"/>
                </a:lnTo>
                <a:lnTo>
                  <a:pt x="1764" y="3987"/>
                </a:lnTo>
                <a:lnTo>
                  <a:pt x="1748" y="3978"/>
                </a:lnTo>
                <a:lnTo>
                  <a:pt x="1733" y="3968"/>
                </a:lnTo>
                <a:lnTo>
                  <a:pt x="1719" y="3958"/>
                </a:lnTo>
                <a:lnTo>
                  <a:pt x="1704" y="3948"/>
                </a:lnTo>
                <a:lnTo>
                  <a:pt x="1691" y="3937"/>
                </a:lnTo>
                <a:lnTo>
                  <a:pt x="1677" y="3926"/>
                </a:lnTo>
                <a:lnTo>
                  <a:pt x="1664" y="3915"/>
                </a:lnTo>
                <a:lnTo>
                  <a:pt x="1651" y="3903"/>
                </a:lnTo>
                <a:lnTo>
                  <a:pt x="1640" y="3890"/>
                </a:lnTo>
                <a:lnTo>
                  <a:pt x="1628" y="3877"/>
                </a:lnTo>
                <a:lnTo>
                  <a:pt x="1617" y="3864"/>
                </a:lnTo>
                <a:lnTo>
                  <a:pt x="1606" y="3850"/>
                </a:lnTo>
                <a:lnTo>
                  <a:pt x="1596" y="3835"/>
                </a:lnTo>
                <a:lnTo>
                  <a:pt x="1587" y="3821"/>
                </a:lnTo>
                <a:lnTo>
                  <a:pt x="1578" y="3807"/>
                </a:lnTo>
                <a:lnTo>
                  <a:pt x="1569" y="3791"/>
                </a:lnTo>
                <a:lnTo>
                  <a:pt x="1562" y="3776"/>
                </a:lnTo>
                <a:lnTo>
                  <a:pt x="1554" y="3760"/>
                </a:lnTo>
                <a:lnTo>
                  <a:pt x="1547" y="3745"/>
                </a:lnTo>
                <a:lnTo>
                  <a:pt x="1542" y="3728"/>
                </a:lnTo>
                <a:lnTo>
                  <a:pt x="1536" y="3712"/>
                </a:lnTo>
                <a:lnTo>
                  <a:pt x="1532" y="3695"/>
                </a:lnTo>
                <a:lnTo>
                  <a:pt x="1527" y="3677"/>
                </a:lnTo>
                <a:lnTo>
                  <a:pt x="1524" y="3661"/>
                </a:lnTo>
                <a:lnTo>
                  <a:pt x="1521" y="3643"/>
                </a:lnTo>
                <a:lnTo>
                  <a:pt x="1518" y="3625"/>
                </a:lnTo>
                <a:lnTo>
                  <a:pt x="1517" y="3608"/>
                </a:lnTo>
                <a:close/>
                <a:moveTo>
                  <a:pt x="1783" y="3608"/>
                </a:moveTo>
                <a:lnTo>
                  <a:pt x="1985" y="3608"/>
                </a:lnTo>
                <a:lnTo>
                  <a:pt x="1985" y="4046"/>
                </a:lnTo>
                <a:lnTo>
                  <a:pt x="1975" y="4043"/>
                </a:lnTo>
                <a:lnTo>
                  <a:pt x="1965" y="4040"/>
                </a:lnTo>
                <a:lnTo>
                  <a:pt x="1955" y="4034"/>
                </a:lnTo>
                <a:lnTo>
                  <a:pt x="1945" y="4029"/>
                </a:lnTo>
                <a:lnTo>
                  <a:pt x="1936" y="4023"/>
                </a:lnTo>
                <a:lnTo>
                  <a:pt x="1926" y="4016"/>
                </a:lnTo>
                <a:lnTo>
                  <a:pt x="1918" y="4008"/>
                </a:lnTo>
                <a:lnTo>
                  <a:pt x="1909" y="3999"/>
                </a:lnTo>
                <a:lnTo>
                  <a:pt x="1900" y="3990"/>
                </a:lnTo>
                <a:lnTo>
                  <a:pt x="1891" y="3979"/>
                </a:lnTo>
                <a:lnTo>
                  <a:pt x="1882" y="3968"/>
                </a:lnTo>
                <a:lnTo>
                  <a:pt x="1874" y="3957"/>
                </a:lnTo>
                <a:lnTo>
                  <a:pt x="1867" y="3944"/>
                </a:lnTo>
                <a:lnTo>
                  <a:pt x="1859" y="3932"/>
                </a:lnTo>
                <a:lnTo>
                  <a:pt x="1852" y="3917"/>
                </a:lnTo>
                <a:lnTo>
                  <a:pt x="1846" y="3903"/>
                </a:lnTo>
                <a:lnTo>
                  <a:pt x="1832" y="3873"/>
                </a:lnTo>
                <a:lnTo>
                  <a:pt x="1820" y="3840"/>
                </a:lnTo>
                <a:lnTo>
                  <a:pt x="1810" y="3806"/>
                </a:lnTo>
                <a:lnTo>
                  <a:pt x="1801" y="3769"/>
                </a:lnTo>
                <a:lnTo>
                  <a:pt x="1795" y="3730"/>
                </a:lnTo>
                <a:lnTo>
                  <a:pt x="1789" y="3691"/>
                </a:lnTo>
                <a:lnTo>
                  <a:pt x="1785" y="3650"/>
                </a:lnTo>
                <a:lnTo>
                  <a:pt x="1783" y="3608"/>
                </a:lnTo>
                <a:close/>
                <a:moveTo>
                  <a:pt x="2048" y="3608"/>
                </a:moveTo>
                <a:lnTo>
                  <a:pt x="2237" y="3608"/>
                </a:lnTo>
                <a:lnTo>
                  <a:pt x="2235" y="3647"/>
                </a:lnTo>
                <a:lnTo>
                  <a:pt x="2232" y="3687"/>
                </a:lnTo>
                <a:lnTo>
                  <a:pt x="2226" y="3726"/>
                </a:lnTo>
                <a:lnTo>
                  <a:pt x="2219" y="3762"/>
                </a:lnTo>
                <a:lnTo>
                  <a:pt x="2212" y="3798"/>
                </a:lnTo>
                <a:lnTo>
                  <a:pt x="2202" y="3831"/>
                </a:lnTo>
                <a:lnTo>
                  <a:pt x="2191" y="3863"/>
                </a:lnTo>
                <a:lnTo>
                  <a:pt x="2178" y="3893"/>
                </a:lnTo>
                <a:lnTo>
                  <a:pt x="2166" y="3921"/>
                </a:lnTo>
                <a:lnTo>
                  <a:pt x="2152" y="3946"/>
                </a:lnTo>
                <a:lnTo>
                  <a:pt x="2144" y="3958"/>
                </a:lnTo>
                <a:lnTo>
                  <a:pt x="2136" y="3969"/>
                </a:lnTo>
                <a:lnTo>
                  <a:pt x="2129" y="3980"/>
                </a:lnTo>
                <a:lnTo>
                  <a:pt x="2120" y="3989"/>
                </a:lnTo>
                <a:lnTo>
                  <a:pt x="2112" y="3999"/>
                </a:lnTo>
                <a:lnTo>
                  <a:pt x="2103" y="4007"/>
                </a:lnTo>
                <a:lnTo>
                  <a:pt x="2094" y="4015"/>
                </a:lnTo>
                <a:lnTo>
                  <a:pt x="2086" y="4022"/>
                </a:lnTo>
                <a:lnTo>
                  <a:pt x="2077" y="4028"/>
                </a:lnTo>
                <a:lnTo>
                  <a:pt x="2067" y="4033"/>
                </a:lnTo>
                <a:lnTo>
                  <a:pt x="2058" y="4038"/>
                </a:lnTo>
                <a:lnTo>
                  <a:pt x="2048" y="4042"/>
                </a:lnTo>
                <a:lnTo>
                  <a:pt x="2048" y="3608"/>
                </a:lnTo>
                <a:close/>
                <a:moveTo>
                  <a:pt x="2078" y="1066"/>
                </a:moveTo>
                <a:lnTo>
                  <a:pt x="2085" y="1068"/>
                </a:lnTo>
                <a:lnTo>
                  <a:pt x="2091" y="1072"/>
                </a:lnTo>
                <a:lnTo>
                  <a:pt x="2097" y="1075"/>
                </a:lnTo>
                <a:lnTo>
                  <a:pt x="2103" y="1079"/>
                </a:lnTo>
                <a:lnTo>
                  <a:pt x="2109" y="1083"/>
                </a:lnTo>
                <a:lnTo>
                  <a:pt x="2114" y="1087"/>
                </a:lnTo>
                <a:lnTo>
                  <a:pt x="2121" y="1092"/>
                </a:lnTo>
                <a:lnTo>
                  <a:pt x="2127" y="1097"/>
                </a:lnTo>
                <a:lnTo>
                  <a:pt x="2131" y="1102"/>
                </a:lnTo>
                <a:lnTo>
                  <a:pt x="2136" y="1107"/>
                </a:lnTo>
                <a:lnTo>
                  <a:pt x="2142" y="1113"/>
                </a:lnTo>
                <a:lnTo>
                  <a:pt x="2146" y="1118"/>
                </a:lnTo>
                <a:lnTo>
                  <a:pt x="2151" y="1125"/>
                </a:lnTo>
                <a:lnTo>
                  <a:pt x="2155" y="1130"/>
                </a:lnTo>
                <a:lnTo>
                  <a:pt x="2160" y="1137"/>
                </a:lnTo>
                <a:lnTo>
                  <a:pt x="2164" y="1144"/>
                </a:lnTo>
                <a:lnTo>
                  <a:pt x="2167" y="1150"/>
                </a:lnTo>
                <a:lnTo>
                  <a:pt x="2172" y="1157"/>
                </a:lnTo>
                <a:lnTo>
                  <a:pt x="2175" y="1164"/>
                </a:lnTo>
                <a:lnTo>
                  <a:pt x="2178" y="1171"/>
                </a:lnTo>
                <a:lnTo>
                  <a:pt x="2181" y="1178"/>
                </a:lnTo>
                <a:lnTo>
                  <a:pt x="2184" y="1186"/>
                </a:lnTo>
                <a:lnTo>
                  <a:pt x="2186" y="1193"/>
                </a:lnTo>
                <a:lnTo>
                  <a:pt x="2188" y="1201"/>
                </a:lnTo>
                <a:lnTo>
                  <a:pt x="2191" y="1210"/>
                </a:lnTo>
                <a:lnTo>
                  <a:pt x="2193" y="1218"/>
                </a:lnTo>
                <a:lnTo>
                  <a:pt x="2194" y="1225"/>
                </a:lnTo>
                <a:lnTo>
                  <a:pt x="2195" y="1234"/>
                </a:lnTo>
                <a:lnTo>
                  <a:pt x="2196" y="1242"/>
                </a:lnTo>
                <a:lnTo>
                  <a:pt x="2197" y="1251"/>
                </a:lnTo>
                <a:lnTo>
                  <a:pt x="2197" y="1260"/>
                </a:lnTo>
                <a:lnTo>
                  <a:pt x="2197" y="1269"/>
                </a:lnTo>
                <a:lnTo>
                  <a:pt x="2197" y="1280"/>
                </a:lnTo>
                <a:lnTo>
                  <a:pt x="2196" y="1291"/>
                </a:lnTo>
                <a:lnTo>
                  <a:pt x="2196" y="1302"/>
                </a:lnTo>
                <a:lnTo>
                  <a:pt x="2194" y="1312"/>
                </a:lnTo>
                <a:lnTo>
                  <a:pt x="2192" y="1323"/>
                </a:lnTo>
                <a:lnTo>
                  <a:pt x="2190" y="1333"/>
                </a:lnTo>
                <a:lnTo>
                  <a:pt x="2186" y="1343"/>
                </a:lnTo>
                <a:lnTo>
                  <a:pt x="2183" y="1353"/>
                </a:lnTo>
                <a:lnTo>
                  <a:pt x="2180" y="1363"/>
                </a:lnTo>
                <a:lnTo>
                  <a:pt x="2175" y="1371"/>
                </a:lnTo>
                <a:lnTo>
                  <a:pt x="2171" y="1380"/>
                </a:lnTo>
                <a:lnTo>
                  <a:pt x="2166" y="1389"/>
                </a:lnTo>
                <a:lnTo>
                  <a:pt x="2161" y="1398"/>
                </a:lnTo>
                <a:lnTo>
                  <a:pt x="2155" y="1406"/>
                </a:lnTo>
                <a:lnTo>
                  <a:pt x="2150" y="1415"/>
                </a:lnTo>
                <a:lnTo>
                  <a:pt x="2144" y="1421"/>
                </a:lnTo>
                <a:lnTo>
                  <a:pt x="2138" y="1429"/>
                </a:lnTo>
                <a:lnTo>
                  <a:pt x="2131" y="1436"/>
                </a:lnTo>
                <a:lnTo>
                  <a:pt x="2124" y="1442"/>
                </a:lnTo>
                <a:lnTo>
                  <a:pt x="2117" y="1449"/>
                </a:lnTo>
                <a:lnTo>
                  <a:pt x="2109" y="1454"/>
                </a:lnTo>
                <a:lnTo>
                  <a:pt x="2101" y="1459"/>
                </a:lnTo>
                <a:lnTo>
                  <a:pt x="2093" y="1464"/>
                </a:lnTo>
                <a:lnTo>
                  <a:pt x="2086" y="1469"/>
                </a:lnTo>
                <a:lnTo>
                  <a:pt x="2077" y="1472"/>
                </a:lnTo>
                <a:lnTo>
                  <a:pt x="2069" y="1475"/>
                </a:lnTo>
                <a:lnTo>
                  <a:pt x="2060" y="1479"/>
                </a:lnTo>
                <a:lnTo>
                  <a:pt x="2051" y="1481"/>
                </a:lnTo>
                <a:lnTo>
                  <a:pt x="2043" y="1483"/>
                </a:lnTo>
                <a:lnTo>
                  <a:pt x="2033" y="1484"/>
                </a:lnTo>
                <a:lnTo>
                  <a:pt x="2024" y="1485"/>
                </a:lnTo>
                <a:lnTo>
                  <a:pt x="2014" y="1485"/>
                </a:lnTo>
                <a:lnTo>
                  <a:pt x="2005" y="1485"/>
                </a:lnTo>
                <a:lnTo>
                  <a:pt x="1996" y="1484"/>
                </a:lnTo>
                <a:lnTo>
                  <a:pt x="1986" y="1483"/>
                </a:lnTo>
                <a:lnTo>
                  <a:pt x="1977" y="1481"/>
                </a:lnTo>
                <a:lnTo>
                  <a:pt x="1968" y="1479"/>
                </a:lnTo>
                <a:lnTo>
                  <a:pt x="1960" y="1475"/>
                </a:lnTo>
                <a:lnTo>
                  <a:pt x="1951" y="1472"/>
                </a:lnTo>
                <a:lnTo>
                  <a:pt x="1943" y="1469"/>
                </a:lnTo>
                <a:lnTo>
                  <a:pt x="1934" y="1464"/>
                </a:lnTo>
                <a:lnTo>
                  <a:pt x="1926" y="1459"/>
                </a:lnTo>
                <a:lnTo>
                  <a:pt x="1919" y="1454"/>
                </a:lnTo>
                <a:lnTo>
                  <a:pt x="1912" y="1449"/>
                </a:lnTo>
                <a:lnTo>
                  <a:pt x="1904" y="1442"/>
                </a:lnTo>
                <a:lnTo>
                  <a:pt x="1898" y="1436"/>
                </a:lnTo>
                <a:lnTo>
                  <a:pt x="1891" y="1429"/>
                </a:lnTo>
                <a:lnTo>
                  <a:pt x="1884" y="1421"/>
                </a:lnTo>
                <a:lnTo>
                  <a:pt x="1879" y="1415"/>
                </a:lnTo>
                <a:lnTo>
                  <a:pt x="1872" y="1406"/>
                </a:lnTo>
                <a:lnTo>
                  <a:pt x="1867" y="1398"/>
                </a:lnTo>
                <a:lnTo>
                  <a:pt x="1862" y="1389"/>
                </a:lnTo>
                <a:lnTo>
                  <a:pt x="1857" y="1380"/>
                </a:lnTo>
                <a:lnTo>
                  <a:pt x="1853" y="1371"/>
                </a:lnTo>
                <a:lnTo>
                  <a:pt x="1849" y="1363"/>
                </a:lnTo>
                <a:lnTo>
                  <a:pt x="1846" y="1353"/>
                </a:lnTo>
                <a:lnTo>
                  <a:pt x="1842" y="1343"/>
                </a:lnTo>
                <a:lnTo>
                  <a:pt x="1839" y="1333"/>
                </a:lnTo>
                <a:lnTo>
                  <a:pt x="1837" y="1323"/>
                </a:lnTo>
                <a:lnTo>
                  <a:pt x="1835" y="1312"/>
                </a:lnTo>
                <a:lnTo>
                  <a:pt x="1834" y="1302"/>
                </a:lnTo>
                <a:lnTo>
                  <a:pt x="1831" y="1291"/>
                </a:lnTo>
                <a:lnTo>
                  <a:pt x="1831" y="1280"/>
                </a:lnTo>
                <a:lnTo>
                  <a:pt x="1831" y="1269"/>
                </a:lnTo>
                <a:lnTo>
                  <a:pt x="1831" y="1259"/>
                </a:lnTo>
                <a:lnTo>
                  <a:pt x="1831" y="1250"/>
                </a:lnTo>
                <a:lnTo>
                  <a:pt x="1832" y="1241"/>
                </a:lnTo>
                <a:lnTo>
                  <a:pt x="1834" y="1232"/>
                </a:lnTo>
                <a:lnTo>
                  <a:pt x="1835" y="1223"/>
                </a:lnTo>
                <a:lnTo>
                  <a:pt x="1837" y="1214"/>
                </a:lnTo>
                <a:lnTo>
                  <a:pt x="1839" y="1206"/>
                </a:lnTo>
                <a:lnTo>
                  <a:pt x="1841" y="1197"/>
                </a:lnTo>
                <a:lnTo>
                  <a:pt x="1843" y="1189"/>
                </a:lnTo>
                <a:lnTo>
                  <a:pt x="1847" y="1180"/>
                </a:lnTo>
                <a:lnTo>
                  <a:pt x="1849" y="1172"/>
                </a:lnTo>
                <a:lnTo>
                  <a:pt x="1853" y="1165"/>
                </a:lnTo>
                <a:lnTo>
                  <a:pt x="1857" y="1157"/>
                </a:lnTo>
                <a:lnTo>
                  <a:pt x="1860" y="1150"/>
                </a:lnTo>
                <a:lnTo>
                  <a:pt x="1864" y="1143"/>
                </a:lnTo>
                <a:lnTo>
                  <a:pt x="1869" y="1136"/>
                </a:lnTo>
                <a:lnTo>
                  <a:pt x="1873" y="1129"/>
                </a:lnTo>
                <a:lnTo>
                  <a:pt x="1879" y="1123"/>
                </a:lnTo>
                <a:lnTo>
                  <a:pt x="1883" y="1116"/>
                </a:lnTo>
                <a:lnTo>
                  <a:pt x="1889" y="1109"/>
                </a:lnTo>
                <a:lnTo>
                  <a:pt x="1894" y="1104"/>
                </a:lnTo>
                <a:lnTo>
                  <a:pt x="1900" y="1098"/>
                </a:lnTo>
                <a:lnTo>
                  <a:pt x="1905" y="1093"/>
                </a:lnTo>
                <a:lnTo>
                  <a:pt x="1912" y="1088"/>
                </a:lnTo>
                <a:lnTo>
                  <a:pt x="1918" y="1084"/>
                </a:lnTo>
                <a:lnTo>
                  <a:pt x="1924" y="1079"/>
                </a:lnTo>
                <a:lnTo>
                  <a:pt x="1931" y="1075"/>
                </a:lnTo>
                <a:lnTo>
                  <a:pt x="1937" y="1071"/>
                </a:lnTo>
                <a:lnTo>
                  <a:pt x="1944" y="1067"/>
                </a:lnTo>
                <a:lnTo>
                  <a:pt x="1951" y="1064"/>
                </a:lnTo>
                <a:lnTo>
                  <a:pt x="1958" y="1062"/>
                </a:lnTo>
                <a:lnTo>
                  <a:pt x="1966" y="1060"/>
                </a:lnTo>
                <a:lnTo>
                  <a:pt x="1966" y="934"/>
                </a:lnTo>
                <a:lnTo>
                  <a:pt x="1966" y="806"/>
                </a:lnTo>
                <a:lnTo>
                  <a:pt x="1966" y="680"/>
                </a:lnTo>
                <a:lnTo>
                  <a:pt x="1966" y="554"/>
                </a:lnTo>
                <a:lnTo>
                  <a:pt x="1966" y="428"/>
                </a:lnTo>
                <a:lnTo>
                  <a:pt x="1966" y="302"/>
                </a:lnTo>
                <a:lnTo>
                  <a:pt x="1966" y="176"/>
                </a:lnTo>
                <a:lnTo>
                  <a:pt x="1966" y="51"/>
                </a:lnTo>
                <a:lnTo>
                  <a:pt x="1966" y="48"/>
                </a:lnTo>
                <a:lnTo>
                  <a:pt x="1966" y="45"/>
                </a:lnTo>
                <a:lnTo>
                  <a:pt x="1966" y="43"/>
                </a:lnTo>
                <a:lnTo>
                  <a:pt x="1967" y="41"/>
                </a:lnTo>
                <a:lnTo>
                  <a:pt x="1967" y="38"/>
                </a:lnTo>
                <a:lnTo>
                  <a:pt x="1968" y="36"/>
                </a:lnTo>
                <a:lnTo>
                  <a:pt x="1970" y="33"/>
                </a:lnTo>
                <a:lnTo>
                  <a:pt x="1971" y="31"/>
                </a:lnTo>
                <a:lnTo>
                  <a:pt x="1973" y="27"/>
                </a:lnTo>
                <a:lnTo>
                  <a:pt x="1975" y="22"/>
                </a:lnTo>
                <a:lnTo>
                  <a:pt x="1978" y="19"/>
                </a:lnTo>
                <a:lnTo>
                  <a:pt x="1983" y="14"/>
                </a:lnTo>
                <a:lnTo>
                  <a:pt x="1986" y="11"/>
                </a:lnTo>
                <a:lnTo>
                  <a:pt x="1991" y="9"/>
                </a:lnTo>
                <a:lnTo>
                  <a:pt x="1995" y="6"/>
                </a:lnTo>
                <a:lnTo>
                  <a:pt x="2000" y="5"/>
                </a:lnTo>
                <a:lnTo>
                  <a:pt x="2006" y="2"/>
                </a:lnTo>
                <a:lnTo>
                  <a:pt x="2010" y="1"/>
                </a:lnTo>
                <a:lnTo>
                  <a:pt x="2016" y="0"/>
                </a:lnTo>
                <a:lnTo>
                  <a:pt x="2021" y="0"/>
                </a:lnTo>
                <a:lnTo>
                  <a:pt x="2027" y="0"/>
                </a:lnTo>
                <a:lnTo>
                  <a:pt x="2033" y="1"/>
                </a:lnTo>
                <a:lnTo>
                  <a:pt x="2038" y="2"/>
                </a:lnTo>
                <a:lnTo>
                  <a:pt x="2044" y="5"/>
                </a:lnTo>
                <a:lnTo>
                  <a:pt x="2048" y="7"/>
                </a:lnTo>
                <a:lnTo>
                  <a:pt x="2052" y="9"/>
                </a:lnTo>
                <a:lnTo>
                  <a:pt x="2057" y="12"/>
                </a:lnTo>
                <a:lnTo>
                  <a:pt x="2061" y="16"/>
                </a:lnTo>
                <a:lnTo>
                  <a:pt x="2065" y="19"/>
                </a:lnTo>
                <a:lnTo>
                  <a:pt x="2068" y="22"/>
                </a:lnTo>
                <a:lnTo>
                  <a:pt x="2071" y="27"/>
                </a:lnTo>
                <a:lnTo>
                  <a:pt x="2073" y="31"/>
                </a:lnTo>
                <a:lnTo>
                  <a:pt x="2076" y="37"/>
                </a:lnTo>
                <a:lnTo>
                  <a:pt x="2077" y="41"/>
                </a:lnTo>
                <a:lnTo>
                  <a:pt x="2077" y="44"/>
                </a:lnTo>
                <a:lnTo>
                  <a:pt x="2078" y="47"/>
                </a:lnTo>
                <a:lnTo>
                  <a:pt x="2078" y="49"/>
                </a:lnTo>
                <a:lnTo>
                  <a:pt x="2078" y="52"/>
                </a:lnTo>
                <a:lnTo>
                  <a:pt x="2078" y="176"/>
                </a:lnTo>
                <a:lnTo>
                  <a:pt x="2078" y="302"/>
                </a:lnTo>
                <a:lnTo>
                  <a:pt x="2078" y="428"/>
                </a:lnTo>
                <a:lnTo>
                  <a:pt x="2078" y="555"/>
                </a:lnTo>
                <a:lnTo>
                  <a:pt x="2078" y="684"/>
                </a:lnTo>
                <a:lnTo>
                  <a:pt x="2078" y="811"/>
                </a:lnTo>
                <a:lnTo>
                  <a:pt x="2078" y="939"/>
                </a:lnTo>
                <a:lnTo>
                  <a:pt x="2078" y="1066"/>
                </a:lnTo>
                <a:close/>
                <a:moveTo>
                  <a:pt x="1517" y="1607"/>
                </a:moveTo>
                <a:lnTo>
                  <a:pt x="1518" y="1611"/>
                </a:lnTo>
                <a:lnTo>
                  <a:pt x="1520" y="1622"/>
                </a:lnTo>
                <a:lnTo>
                  <a:pt x="1522" y="1632"/>
                </a:lnTo>
                <a:lnTo>
                  <a:pt x="1525" y="1644"/>
                </a:lnTo>
                <a:lnTo>
                  <a:pt x="1527" y="1653"/>
                </a:lnTo>
                <a:lnTo>
                  <a:pt x="1528" y="1657"/>
                </a:lnTo>
                <a:lnTo>
                  <a:pt x="1479" y="1679"/>
                </a:lnTo>
                <a:lnTo>
                  <a:pt x="1437" y="1699"/>
                </a:lnTo>
                <a:lnTo>
                  <a:pt x="1397" y="1721"/>
                </a:lnTo>
                <a:lnTo>
                  <a:pt x="1357" y="1743"/>
                </a:lnTo>
                <a:lnTo>
                  <a:pt x="1319" y="1768"/>
                </a:lnTo>
                <a:lnTo>
                  <a:pt x="1282" y="1794"/>
                </a:lnTo>
                <a:lnTo>
                  <a:pt x="1246" y="1820"/>
                </a:lnTo>
                <a:lnTo>
                  <a:pt x="1211" y="1849"/>
                </a:lnTo>
                <a:lnTo>
                  <a:pt x="1178" y="1879"/>
                </a:lnTo>
                <a:lnTo>
                  <a:pt x="1145" y="1910"/>
                </a:lnTo>
                <a:lnTo>
                  <a:pt x="1114" y="1941"/>
                </a:lnTo>
                <a:lnTo>
                  <a:pt x="1083" y="1975"/>
                </a:lnTo>
                <a:lnTo>
                  <a:pt x="1054" y="2008"/>
                </a:lnTo>
                <a:lnTo>
                  <a:pt x="1026" y="2044"/>
                </a:lnTo>
                <a:lnTo>
                  <a:pt x="1000" y="2080"/>
                </a:lnTo>
                <a:lnTo>
                  <a:pt x="976" y="2117"/>
                </a:lnTo>
                <a:lnTo>
                  <a:pt x="951" y="2156"/>
                </a:lnTo>
                <a:lnTo>
                  <a:pt x="929" y="2194"/>
                </a:lnTo>
                <a:lnTo>
                  <a:pt x="908" y="2234"/>
                </a:lnTo>
                <a:lnTo>
                  <a:pt x="888" y="2274"/>
                </a:lnTo>
                <a:lnTo>
                  <a:pt x="871" y="2316"/>
                </a:lnTo>
                <a:lnTo>
                  <a:pt x="854" y="2357"/>
                </a:lnTo>
                <a:lnTo>
                  <a:pt x="838" y="2400"/>
                </a:lnTo>
                <a:lnTo>
                  <a:pt x="825" y="2443"/>
                </a:lnTo>
                <a:lnTo>
                  <a:pt x="813" y="2487"/>
                </a:lnTo>
                <a:lnTo>
                  <a:pt x="802" y="2532"/>
                </a:lnTo>
                <a:lnTo>
                  <a:pt x="793" y="2576"/>
                </a:lnTo>
                <a:lnTo>
                  <a:pt x="785" y="2621"/>
                </a:lnTo>
                <a:lnTo>
                  <a:pt x="780" y="2668"/>
                </a:lnTo>
                <a:lnTo>
                  <a:pt x="775" y="2713"/>
                </a:lnTo>
                <a:lnTo>
                  <a:pt x="773" y="2760"/>
                </a:lnTo>
                <a:lnTo>
                  <a:pt x="772" y="2807"/>
                </a:lnTo>
                <a:lnTo>
                  <a:pt x="774" y="2863"/>
                </a:lnTo>
                <a:lnTo>
                  <a:pt x="778" y="2920"/>
                </a:lnTo>
                <a:lnTo>
                  <a:pt x="785" y="2975"/>
                </a:lnTo>
                <a:lnTo>
                  <a:pt x="795" y="3030"/>
                </a:lnTo>
                <a:lnTo>
                  <a:pt x="808" y="3085"/>
                </a:lnTo>
                <a:lnTo>
                  <a:pt x="822" y="3139"/>
                </a:lnTo>
                <a:lnTo>
                  <a:pt x="840" y="3192"/>
                </a:lnTo>
                <a:lnTo>
                  <a:pt x="859" y="3244"/>
                </a:lnTo>
                <a:lnTo>
                  <a:pt x="883" y="3296"/>
                </a:lnTo>
                <a:lnTo>
                  <a:pt x="907" y="3347"/>
                </a:lnTo>
                <a:lnTo>
                  <a:pt x="935" y="3396"/>
                </a:lnTo>
                <a:lnTo>
                  <a:pt x="965" y="3446"/>
                </a:lnTo>
                <a:lnTo>
                  <a:pt x="995" y="3495"/>
                </a:lnTo>
                <a:lnTo>
                  <a:pt x="1030" y="3541"/>
                </a:lnTo>
                <a:lnTo>
                  <a:pt x="1066" y="3588"/>
                </a:lnTo>
                <a:lnTo>
                  <a:pt x="1104" y="3634"/>
                </a:lnTo>
                <a:lnTo>
                  <a:pt x="1144" y="3678"/>
                </a:lnTo>
                <a:lnTo>
                  <a:pt x="1187" y="3722"/>
                </a:lnTo>
                <a:lnTo>
                  <a:pt x="1230" y="3765"/>
                </a:lnTo>
                <a:lnTo>
                  <a:pt x="1276" y="3806"/>
                </a:lnTo>
                <a:lnTo>
                  <a:pt x="1324" y="3846"/>
                </a:lnTo>
                <a:lnTo>
                  <a:pt x="1374" y="3885"/>
                </a:lnTo>
                <a:lnTo>
                  <a:pt x="1424" y="3923"/>
                </a:lnTo>
                <a:lnTo>
                  <a:pt x="1478" y="3960"/>
                </a:lnTo>
                <a:lnTo>
                  <a:pt x="1532" y="3996"/>
                </a:lnTo>
                <a:lnTo>
                  <a:pt x="1588" y="4030"/>
                </a:lnTo>
                <a:lnTo>
                  <a:pt x="1646" y="4063"/>
                </a:lnTo>
                <a:lnTo>
                  <a:pt x="1705" y="4095"/>
                </a:lnTo>
                <a:lnTo>
                  <a:pt x="1766" y="4125"/>
                </a:lnTo>
                <a:lnTo>
                  <a:pt x="1828" y="4155"/>
                </a:lnTo>
                <a:lnTo>
                  <a:pt x="1891" y="4183"/>
                </a:lnTo>
                <a:lnTo>
                  <a:pt x="1967" y="4214"/>
                </a:lnTo>
                <a:lnTo>
                  <a:pt x="1978" y="4196"/>
                </a:lnTo>
                <a:lnTo>
                  <a:pt x="1984" y="4188"/>
                </a:lnTo>
                <a:lnTo>
                  <a:pt x="1992" y="4178"/>
                </a:lnTo>
                <a:lnTo>
                  <a:pt x="1999" y="4166"/>
                </a:lnTo>
                <a:lnTo>
                  <a:pt x="2002" y="4161"/>
                </a:lnTo>
                <a:lnTo>
                  <a:pt x="2005" y="4165"/>
                </a:lnTo>
                <a:lnTo>
                  <a:pt x="2008" y="4172"/>
                </a:lnTo>
                <a:lnTo>
                  <a:pt x="2014" y="4179"/>
                </a:lnTo>
                <a:lnTo>
                  <a:pt x="2018" y="4185"/>
                </a:lnTo>
                <a:lnTo>
                  <a:pt x="2024" y="4192"/>
                </a:lnTo>
                <a:lnTo>
                  <a:pt x="2029" y="4197"/>
                </a:lnTo>
                <a:lnTo>
                  <a:pt x="2035" y="4203"/>
                </a:lnTo>
                <a:lnTo>
                  <a:pt x="2041" y="4208"/>
                </a:lnTo>
                <a:lnTo>
                  <a:pt x="2048" y="4214"/>
                </a:lnTo>
                <a:lnTo>
                  <a:pt x="2054" y="4218"/>
                </a:lnTo>
                <a:lnTo>
                  <a:pt x="2060" y="4222"/>
                </a:lnTo>
                <a:lnTo>
                  <a:pt x="2068" y="4227"/>
                </a:lnTo>
                <a:lnTo>
                  <a:pt x="2076" y="4230"/>
                </a:lnTo>
                <a:lnTo>
                  <a:pt x="2083" y="4234"/>
                </a:lnTo>
                <a:lnTo>
                  <a:pt x="2090" y="4237"/>
                </a:lnTo>
                <a:lnTo>
                  <a:pt x="2098" y="4240"/>
                </a:lnTo>
                <a:lnTo>
                  <a:pt x="2107" y="4242"/>
                </a:lnTo>
                <a:lnTo>
                  <a:pt x="2112" y="4243"/>
                </a:lnTo>
                <a:lnTo>
                  <a:pt x="2111" y="4245"/>
                </a:lnTo>
                <a:lnTo>
                  <a:pt x="2103" y="4248"/>
                </a:lnTo>
                <a:lnTo>
                  <a:pt x="2096" y="4252"/>
                </a:lnTo>
                <a:lnTo>
                  <a:pt x="2082" y="4261"/>
                </a:lnTo>
                <a:lnTo>
                  <a:pt x="2076" y="4267"/>
                </a:lnTo>
                <a:lnTo>
                  <a:pt x="2069" y="4272"/>
                </a:lnTo>
                <a:lnTo>
                  <a:pt x="2062" y="4278"/>
                </a:lnTo>
                <a:lnTo>
                  <a:pt x="2057" y="4286"/>
                </a:lnTo>
                <a:lnTo>
                  <a:pt x="2051" y="4292"/>
                </a:lnTo>
                <a:lnTo>
                  <a:pt x="2048" y="4295"/>
                </a:lnTo>
                <a:lnTo>
                  <a:pt x="2046" y="4299"/>
                </a:lnTo>
                <a:lnTo>
                  <a:pt x="2045" y="4303"/>
                </a:lnTo>
                <a:lnTo>
                  <a:pt x="2043" y="4307"/>
                </a:lnTo>
                <a:lnTo>
                  <a:pt x="2040" y="4311"/>
                </a:lnTo>
                <a:lnTo>
                  <a:pt x="2039" y="4315"/>
                </a:lnTo>
                <a:lnTo>
                  <a:pt x="2037" y="4320"/>
                </a:lnTo>
                <a:lnTo>
                  <a:pt x="2036" y="4324"/>
                </a:lnTo>
                <a:lnTo>
                  <a:pt x="2034" y="4333"/>
                </a:lnTo>
                <a:lnTo>
                  <a:pt x="2033" y="4342"/>
                </a:lnTo>
                <a:lnTo>
                  <a:pt x="2030" y="4352"/>
                </a:lnTo>
                <a:lnTo>
                  <a:pt x="2029" y="4362"/>
                </a:lnTo>
                <a:lnTo>
                  <a:pt x="2028" y="4372"/>
                </a:lnTo>
                <a:lnTo>
                  <a:pt x="2028" y="4382"/>
                </a:lnTo>
                <a:lnTo>
                  <a:pt x="2028" y="4382"/>
                </a:lnTo>
                <a:lnTo>
                  <a:pt x="2023" y="4376"/>
                </a:lnTo>
                <a:lnTo>
                  <a:pt x="2017" y="4371"/>
                </a:lnTo>
                <a:lnTo>
                  <a:pt x="2012" y="4365"/>
                </a:lnTo>
                <a:lnTo>
                  <a:pt x="2006" y="4360"/>
                </a:lnTo>
                <a:lnTo>
                  <a:pt x="1999" y="4354"/>
                </a:lnTo>
                <a:lnTo>
                  <a:pt x="1993" y="4349"/>
                </a:lnTo>
                <a:lnTo>
                  <a:pt x="1987" y="4344"/>
                </a:lnTo>
                <a:lnTo>
                  <a:pt x="1981" y="4340"/>
                </a:lnTo>
                <a:lnTo>
                  <a:pt x="1966" y="4331"/>
                </a:lnTo>
                <a:lnTo>
                  <a:pt x="1960" y="4326"/>
                </a:lnTo>
                <a:lnTo>
                  <a:pt x="1952" y="4323"/>
                </a:lnTo>
                <a:lnTo>
                  <a:pt x="1945" y="4320"/>
                </a:lnTo>
                <a:lnTo>
                  <a:pt x="1937" y="4316"/>
                </a:lnTo>
                <a:lnTo>
                  <a:pt x="1922" y="4310"/>
                </a:lnTo>
                <a:lnTo>
                  <a:pt x="1914" y="4308"/>
                </a:lnTo>
                <a:lnTo>
                  <a:pt x="1907" y="4305"/>
                </a:lnTo>
                <a:lnTo>
                  <a:pt x="1899" y="4303"/>
                </a:lnTo>
                <a:lnTo>
                  <a:pt x="1890" y="4302"/>
                </a:lnTo>
                <a:lnTo>
                  <a:pt x="1888" y="4301"/>
                </a:lnTo>
                <a:lnTo>
                  <a:pt x="1894" y="4297"/>
                </a:lnTo>
                <a:lnTo>
                  <a:pt x="1904" y="4290"/>
                </a:lnTo>
                <a:lnTo>
                  <a:pt x="1913" y="4284"/>
                </a:lnTo>
                <a:lnTo>
                  <a:pt x="1949" y="4262"/>
                </a:lnTo>
                <a:lnTo>
                  <a:pt x="1849" y="4228"/>
                </a:lnTo>
                <a:lnTo>
                  <a:pt x="1783" y="4203"/>
                </a:lnTo>
                <a:lnTo>
                  <a:pt x="1717" y="4175"/>
                </a:lnTo>
                <a:lnTo>
                  <a:pt x="1654" y="4146"/>
                </a:lnTo>
                <a:lnTo>
                  <a:pt x="1593" y="4116"/>
                </a:lnTo>
                <a:lnTo>
                  <a:pt x="1532" y="4083"/>
                </a:lnTo>
                <a:lnTo>
                  <a:pt x="1473" y="4050"/>
                </a:lnTo>
                <a:lnTo>
                  <a:pt x="1417" y="4015"/>
                </a:lnTo>
                <a:lnTo>
                  <a:pt x="1361" y="3977"/>
                </a:lnTo>
                <a:lnTo>
                  <a:pt x="1307" y="3939"/>
                </a:lnTo>
                <a:lnTo>
                  <a:pt x="1256" y="3898"/>
                </a:lnTo>
                <a:lnTo>
                  <a:pt x="1207" y="3858"/>
                </a:lnTo>
                <a:lnTo>
                  <a:pt x="1159" y="3816"/>
                </a:lnTo>
                <a:lnTo>
                  <a:pt x="1113" y="3771"/>
                </a:lnTo>
                <a:lnTo>
                  <a:pt x="1070" y="3726"/>
                </a:lnTo>
                <a:lnTo>
                  <a:pt x="1028" y="3681"/>
                </a:lnTo>
                <a:lnTo>
                  <a:pt x="989" y="3633"/>
                </a:lnTo>
                <a:lnTo>
                  <a:pt x="951" y="3584"/>
                </a:lnTo>
                <a:lnTo>
                  <a:pt x="916" y="3535"/>
                </a:lnTo>
                <a:lnTo>
                  <a:pt x="884" y="3484"/>
                </a:lnTo>
                <a:lnTo>
                  <a:pt x="853" y="3432"/>
                </a:lnTo>
                <a:lnTo>
                  <a:pt x="825" y="3380"/>
                </a:lnTo>
                <a:lnTo>
                  <a:pt x="800" y="3326"/>
                </a:lnTo>
                <a:lnTo>
                  <a:pt x="777" y="3271"/>
                </a:lnTo>
                <a:lnTo>
                  <a:pt x="757" y="3216"/>
                </a:lnTo>
                <a:lnTo>
                  <a:pt x="738" y="3160"/>
                </a:lnTo>
                <a:lnTo>
                  <a:pt x="722" y="3103"/>
                </a:lnTo>
                <a:lnTo>
                  <a:pt x="710" y="3046"/>
                </a:lnTo>
                <a:lnTo>
                  <a:pt x="700" y="2987"/>
                </a:lnTo>
                <a:lnTo>
                  <a:pt x="694" y="2929"/>
                </a:lnTo>
                <a:lnTo>
                  <a:pt x="689" y="2870"/>
                </a:lnTo>
                <a:lnTo>
                  <a:pt x="687" y="2809"/>
                </a:lnTo>
                <a:lnTo>
                  <a:pt x="688" y="2760"/>
                </a:lnTo>
                <a:lnTo>
                  <a:pt x="691" y="2712"/>
                </a:lnTo>
                <a:lnTo>
                  <a:pt x="696" y="2663"/>
                </a:lnTo>
                <a:lnTo>
                  <a:pt x="702" y="2616"/>
                </a:lnTo>
                <a:lnTo>
                  <a:pt x="711" y="2569"/>
                </a:lnTo>
                <a:lnTo>
                  <a:pt x="722" y="2523"/>
                </a:lnTo>
                <a:lnTo>
                  <a:pt x="735" y="2477"/>
                </a:lnTo>
                <a:lnTo>
                  <a:pt x="748" y="2433"/>
                </a:lnTo>
                <a:lnTo>
                  <a:pt x="764" y="2389"/>
                </a:lnTo>
                <a:lnTo>
                  <a:pt x="781" y="2345"/>
                </a:lnTo>
                <a:lnTo>
                  <a:pt x="801" y="2303"/>
                </a:lnTo>
                <a:lnTo>
                  <a:pt x="821" y="2261"/>
                </a:lnTo>
                <a:lnTo>
                  <a:pt x="844" y="2219"/>
                </a:lnTo>
                <a:lnTo>
                  <a:pt x="868" y="2179"/>
                </a:lnTo>
                <a:lnTo>
                  <a:pt x="894" y="2139"/>
                </a:lnTo>
                <a:lnTo>
                  <a:pt x="920" y="2099"/>
                </a:lnTo>
                <a:lnTo>
                  <a:pt x="949" y="2062"/>
                </a:lnTo>
                <a:lnTo>
                  <a:pt x="980" y="2024"/>
                </a:lnTo>
                <a:lnTo>
                  <a:pt x="1012" y="1987"/>
                </a:lnTo>
                <a:lnTo>
                  <a:pt x="1045" y="1952"/>
                </a:lnTo>
                <a:lnTo>
                  <a:pt x="1080" y="1917"/>
                </a:lnTo>
                <a:lnTo>
                  <a:pt x="1115" y="1882"/>
                </a:lnTo>
                <a:lnTo>
                  <a:pt x="1152" y="1849"/>
                </a:lnTo>
                <a:lnTo>
                  <a:pt x="1191" y="1817"/>
                </a:lnTo>
                <a:lnTo>
                  <a:pt x="1231" y="1786"/>
                </a:lnTo>
                <a:lnTo>
                  <a:pt x="1273" y="1755"/>
                </a:lnTo>
                <a:lnTo>
                  <a:pt x="1315" y="1726"/>
                </a:lnTo>
                <a:lnTo>
                  <a:pt x="1359" y="1698"/>
                </a:lnTo>
                <a:lnTo>
                  <a:pt x="1405" y="1670"/>
                </a:lnTo>
                <a:lnTo>
                  <a:pt x="1450" y="1644"/>
                </a:lnTo>
                <a:lnTo>
                  <a:pt x="1497" y="1618"/>
                </a:lnTo>
                <a:lnTo>
                  <a:pt x="1517" y="1607"/>
                </a:lnTo>
                <a:close/>
                <a:moveTo>
                  <a:pt x="1486" y="1921"/>
                </a:moveTo>
                <a:lnTo>
                  <a:pt x="1485" y="1926"/>
                </a:lnTo>
                <a:lnTo>
                  <a:pt x="1485" y="1934"/>
                </a:lnTo>
                <a:lnTo>
                  <a:pt x="1485" y="1944"/>
                </a:lnTo>
                <a:lnTo>
                  <a:pt x="1485" y="1953"/>
                </a:lnTo>
                <a:lnTo>
                  <a:pt x="1485" y="1963"/>
                </a:lnTo>
                <a:lnTo>
                  <a:pt x="1486" y="1973"/>
                </a:lnTo>
                <a:lnTo>
                  <a:pt x="1487" y="1982"/>
                </a:lnTo>
                <a:lnTo>
                  <a:pt x="1487" y="1992"/>
                </a:lnTo>
                <a:lnTo>
                  <a:pt x="1489" y="2001"/>
                </a:lnTo>
                <a:lnTo>
                  <a:pt x="1491" y="2011"/>
                </a:lnTo>
                <a:lnTo>
                  <a:pt x="1492" y="2021"/>
                </a:lnTo>
                <a:lnTo>
                  <a:pt x="1493" y="2029"/>
                </a:lnTo>
                <a:lnTo>
                  <a:pt x="1493" y="2031"/>
                </a:lnTo>
                <a:lnTo>
                  <a:pt x="1225" y="1953"/>
                </a:lnTo>
                <a:lnTo>
                  <a:pt x="1228" y="1950"/>
                </a:lnTo>
                <a:lnTo>
                  <a:pt x="1231" y="1945"/>
                </a:lnTo>
                <a:lnTo>
                  <a:pt x="1235" y="1941"/>
                </a:lnTo>
                <a:lnTo>
                  <a:pt x="1240" y="1937"/>
                </a:lnTo>
                <a:lnTo>
                  <a:pt x="1244" y="1932"/>
                </a:lnTo>
                <a:lnTo>
                  <a:pt x="1250" y="1928"/>
                </a:lnTo>
                <a:lnTo>
                  <a:pt x="1256" y="1924"/>
                </a:lnTo>
                <a:lnTo>
                  <a:pt x="1262" y="1921"/>
                </a:lnTo>
                <a:lnTo>
                  <a:pt x="1269" y="1918"/>
                </a:lnTo>
                <a:lnTo>
                  <a:pt x="1276" y="1916"/>
                </a:lnTo>
                <a:lnTo>
                  <a:pt x="1284" y="1912"/>
                </a:lnTo>
                <a:lnTo>
                  <a:pt x="1292" y="1910"/>
                </a:lnTo>
                <a:lnTo>
                  <a:pt x="1300" y="1908"/>
                </a:lnTo>
                <a:lnTo>
                  <a:pt x="1308" y="1906"/>
                </a:lnTo>
                <a:lnTo>
                  <a:pt x="1317" y="1904"/>
                </a:lnTo>
                <a:lnTo>
                  <a:pt x="1326" y="1903"/>
                </a:lnTo>
                <a:lnTo>
                  <a:pt x="1336" y="1902"/>
                </a:lnTo>
                <a:lnTo>
                  <a:pt x="1346" y="1901"/>
                </a:lnTo>
                <a:lnTo>
                  <a:pt x="1356" y="1901"/>
                </a:lnTo>
                <a:lnTo>
                  <a:pt x="1377" y="1901"/>
                </a:lnTo>
                <a:lnTo>
                  <a:pt x="1387" y="1902"/>
                </a:lnTo>
                <a:lnTo>
                  <a:pt x="1398" y="1903"/>
                </a:lnTo>
                <a:lnTo>
                  <a:pt x="1409" y="1904"/>
                </a:lnTo>
                <a:lnTo>
                  <a:pt x="1420" y="1906"/>
                </a:lnTo>
                <a:lnTo>
                  <a:pt x="1431" y="1908"/>
                </a:lnTo>
                <a:lnTo>
                  <a:pt x="1442" y="1909"/>
                </a:lnTo>
                <a:lnTo>
                  <a:pt x="1454" y="1912"/>
                </a:lnTo>
                <a:lnTo>
                  <a:pt x="1465" y="1914"/>
                </a:lnTo>
                <a:lnTo>
                  <a:pt x="1476" y="1918"/>
                </a:lnTo>
                <a:lnTo>
                  <a:pt x="1486" y="1921"/>
                </a:lnTo>
                <a:close/>
                <a:moveTo>
                  <a:pt x="1501" y="2063"/>
                </a:moveTo>
                <a:lnTo>
                  <a:pt x="1502" y="2068"/>
                </a:lnTo>
                <a:lnTo>
                  <a:pt x="1505" y="2078"/>
                </a:lnTo>
                <a:lnTo>
                  <a:pt x="1510" y="2094"/>
                </a:lnTo>
                <a:lnTo>
                  <a:pt x="1515" y="2109"/>
                </a:lnTo>
                <a:lnTo>
                  <a:pt x="1521" y="2123"/>
                </a:lnTo>
                <a:lnTo>
                  <a:pt x="1527" y="2139"/>
                </a:lnTo>
                <a:lnTo>
                  <a:pt x="1533" y="2153"/>
                </a:lnTo>
                <a:lnTo>
                  <a:pt x="1536" y="2158"/>
                </a:lnTo>
                <a:lnTo>
                  <a:pt x="1528" y="2159"/>
                </a:lnTo>
                <a:lnTo>
                  <a:pt x="1517" y="2159"/>
                </a:lnTo>
                <a:lnTo>
                  <a:pt x="1507" y="2158"/>
                </a:lnTo>
                <a:lnTo>
                  <a:pt x="1496" y="2158"/>
                </a:lnTo>
                <a:lnTo>
                  <a:pt x="1485" y="2157"/>
                </a:lnTo>
                <a:lnTo>
                  <a:pt x="1475" y="2156"/>
                </a:lnTo>
                <a:lnTo>
                  <a:pt x="1464" y="2154"/>
                </a:lnTo>
                <a:lnTo>
                  <a:pt x="1452" y="2152"/>
                </a:lnTo>
                <a:lnTo>
                  <a:pt x="1441" y="2150"/>
                </a:lnTo>
                <a:lnTo>
                  <a:pt x="1430" y="2148"/>
                </a:lnTo>
                <a:lnTo>
                  <a:pt x="1419" y="2144"/>
                </a:lnTo>
                <a:lnTo>
                  <a:pt x="1407" y="2141"/>
                </a:lnTo>
                <a:lnTo>
                  <a:pt x="1396" y="2138"/>
                </a:lnTo>
                <a:lnTo>
                  <a:pt x="1384" y="2135"/>
                </a:lnTo>
                <a:lnTo>
                  <a:pt x="1374" y="2130"/>
                </a:lnTo>
                <a:lnTo>
                  <a:pt x="1363" y="2127"/>
                </a:lnTo>
                <a:lnTo>
                  <a:pt x="1351" y="2121"/>
                </a:lnTo>
                <a:lnTo>
                  <a:pt x="1342" y="2118"/>
                </a:lnTo>
                <a:lnTo>
                  <a:pt x="1333" y="2112"/>
                </a:lnTo>
                <a:lnTo>
                  <a:pt x="1323" y="2108"/>
                </a:lnTo>
                <a:lnTo>
                  <a:pt x="1313" y="2102"/>
                </a:lnTo>
                <a:lnTo>
                  <a:pt x="1305" y="2097"/>
                </a:lnTo>
                <a:lnTo>
                  <a:pt x="1296" y="2091"/>
                </a:lnTo>
                <a:lnTo>
                  <a:pt x="1288" y="2086"/>
                </a:lnTo>
                <a:lnTo>
                  <a:pt x="1281" y="2080"/>
                </a:lnTo>
                <a:lnTo>
                  <a:pt x="1273" y="2075"/>
                </a:lnTo>
                <a:lnTo>
                  <a:pt x="1266" y="2068"/>
                </a:lnTo>
                <a:lnTo>
                  <a:pt x="1260" y="2063"/>
                </a:lnTo>
                <a:lnTo>
                  <a:pt x="1253" y="2056"/>
                </a:lnTo>
                <a:lnTo>
                  <a:pt x="1248" y="2050"/>
                </a:lnTo>
                <a:lnTo>
                  <a:pt x="1242" y="2044"/>
                </a:lnTo>
                <a:lnTo>
                  <a:pt x="1238" y="2038"/>
                </a:lnTo>
                <a:lnTo>
                  <a:pt x="1233" y="2032"/>
                </a:lnTo>
                <a:lnTo>
                  <a:pt x="1230" y="2025"/>
                </a:lnTo>
                <a:lnTo>
                  <a:pt x="1227" y="2020"/>
                </a:lnTo>
                <a:lnTo>
                  <a:pt x="1223" y="2013"/>
                </a:lnTo>
                <a:lnTo>
                  <a:pt x="1221" y="2007"/>
                </a:lnTo>
                <a:lnTo>
                  <a:pt x="1219" y="2001"/>
                </a:lnTo>
                <a:lnTo>
                  <a:pt x="1218" y="1995"/>
                </a:lnTo>
                <a:lnTo>
                  <a:pt x="1218" y="1989"/>
                </a:lnTo>
                <a:lnTo>
                  <a:pt x="1217" y="1983"/>
                </a:lnTo>
                <a:lnTo>
                  <a:pt x="1218" y="1981"/>
                </a:lnTo>
                <a:lnTo>
                  <a:pt x="1501" y="2063"/>
                </a:lnTo>
                <a:close/>
                <a:moveTo>
                  <a:pt x="2858" y="1398"/>
                </a:moveTo>
                <a:lnTo>
                  <a:pt x="2863" y="1397"/>
                </a:lnTo>
                <a:lnTo>
                  <a:pt x="2867" y="1396"/>
                </a:lnTo>
                <a:lnTo>
                  <a:pt x="2873" y="1395"/>
                </a:lnTo>
                <a:lnTo>
                  <a:pt x="2877" y="1395"/>
                </a:lnTo>
                <a:lnTo>
                  <a:pt x="2883" y="1395"/>
                </a:lnTo>
                <a:lnTo>
                  <a:pt x="2888" y="1395"/>
                </a:lnTo>
                <a:lnTo>
                  <a:pt x="2894" y="1396"/>
                </a:lnTo>
                <a:lnTo>
                  <a:pt x="2899" y="1396"/>
                </a:lnTo>
                <a:lnTo>
                  <a:pt x="2905" y="1398"/>
                </a:lnTo>
                <a:lnTo>
                  <a:pt x="2912" y="1399"/>
                </a:lnTo>
                <a:lnTo>
                  <a:pt x="2917" y="1400"/>
                </a:lnTo>
                <a:lnTo>
                  <a:pt x="2924" y="1402"/>
                </a:lnTo>
                <a:lnTo>
                  <a:pt x="2929" y="1405"/>
                </a:lnTo>
                <a:lnTo>
                  <a:pt x="2936" y="1408"/>
                </a:lnTo>
                <a:lnTo>
                  <a:pt x="2942" y="1411"/>
                </a:lnTo>
                <a:lnTo>
                  <a:pt x="2949" y="1415"/>
                </a:lnTo>
                <a:lnTo>
                  <a:pt x="2956" y="1418"/>
                </a:lnTo>
                <a:lnTo>
                  <a:pt x="2962" y="1421"/>
                </a:lnTo>
                <a:lnTo>
                  <a:pt x="2968" y="1426"/>
                </a:lnTo>
                <a:lnTo>
                  <a:pt x="2975" y="1430"/>
                </a:lnTo>
                <a:lnTo>
                  <a:pt x="2981" y="1434"/>
                </a:lnTo>
                <a:lnTo>
                  <a:pt x="2988" y="1440"/>
                </a:lnTo>
                <a:lnTo>
                  <a:pt x="2994" y="1444"/>
                </a:lnTo>
                <a:lnTo>
                  <a:pt x="3001" y="1450"/>
                </a:lnTo>
                <a:lnTo>
                  <a:pt x="3007" y="1456"/>
                </a:lnTo>
                <a:lnTo>
                  <a:pt x="3013" y="1462"/>
                </a:lnTo>
                <a:lnTo>
                  <a:pt x="3019" y="1468"/>
                </a:lnTo>
                <a:lnTo>
                  <a:pt x="3025" y="1474"/>
                </a:lnTo>
                <a:lnTo>
                  <a:pt x="3031" y="1481"/>
                </a:lnTo>
                <a:lnTo>
                  <a:pt x="3036" y="1488"/>
                </a:lnTo>
                <a:lnTo>
                  <a:pt x="3042" y="1494"/>
                </a:lnTo>
                <a:lnTo>
                  <a:pt x="3048" y="1501"/>
                </a:lnTo>
                <a:lnTo>
                  <a:pt x="3052" y="1507"/>
                </a:lnTo>
                <a:lnTo>
                  <a:pt x="3056" y="1514"/>
                </a:lnTo>
                <a:lnTo>
                  <a:pt x="3061" y="1521"/>
                </a:lnTo>
                <a:lnTo>
                  <a:pt x="3064" y="1527"/>
                </a:lnTo>
                <a:lnTo>
                  <a:pt x="3069" y="1534"/>
                </a:lnTo>
                <a:lnTo>
                  <a:pt x="3072" y="1542"/>
                </a:lnTo>
                <a:lnTo>
                  <a:pt x="3075" y="1548"/>
                </a:lnTo>
                <a:lnTo>
                  <a:pt x="3077" y="1554"/>
                </a:lnTo>
                <a:lnTo>
                  <a:pt x="3081" y="1562"/>
                </a:lnTo>
                <a:lnTo>
                  <a:pt x="3083" y="1567"/>
                </a:lnTo>
                <a:lnTo>
                  <a:pt x="3084" y="1574"/>
                </a:lnTo>
                <a:lnTo>
                  <a:pt x="3086" y="1580"/>
                </a:lnTo>
                <a:lnTo>
                  <a:pt x="3087" y="1586"/>
                </a:lnTo>
                <a:lnTo>
                  <a:pt x="3088" y="1593"/>
                </a:lnTo>
                <a:lnTo>
                  <a:pt x="3090" y="1598"/>
                </a:lnTo>
                <a:lnTo>
                  <a:pt x="3090" y="1604"/>
                </a:lnTo>
                <a:lnTo>
                  <a:pt x="3091" y="1609"/>
                </a:lnTo>
                <a:lnTo>
                  <a:pt x="3091" y="1615"/>
                </a:lnTo>
                <a:lnTo>
                  <a:pt x="3090" y="1620"/>
                </a:lnTo>
                <a:lnTo>
                  <a:pt x="3088" y="1625"/>
                </a:lnTo>
                <a:lnTo>
                  <a:pt x="3087" y="1629"/>
                </a:lnTo>
                <a:lnTo>
                  <a:pt x="3086" y="1634"/>
                </a:lnTo>
                <a:lnTo>
                  <a:pt x="3085" y="1638"/>
                </a:lnTo>
                <a:lnTo>
                  <a:pt x="3083" y="1642"/>
                </a:lnTo>
                <a:lnTo>
                  <a:pt x="3081" y="1646"/>
                </a:lnTo>
                <a:lnTo>
                  <a:pt x="3078" y="1649"/>
                </a:lnTo>
                <a:lnTo>
                  <a:pt x="3077" y="1650"/>
                </a:lnTo>
                <a:lnTo>
                  <a:pt x="2850" y="1402"/>
                </a:lnTo>
                <a:lnTo>
                  <a:pt x="2851" y="1401"/>
                </a:lnTo>
                <a:lnTo>
                  <a:pt x="2854" y="1400"/>
                </a:lnTo>
                <a:lnTo>
                  <a:pt x="2858" y="1398"/>
                </a:lnTo>
                <a:close/>
                <a:moveTo>
                  <a:pt x="3048" y="1667"/>
                </a:moveTo>
                <a:lnTo>
                  <a:pt x="3043" y="1668"/>
                </a:lnTo>
                <a:lnTo>
                  <a:pt x="3038" y="1668"/>
                </a:lnTo>
                <a:lnTo>
                  <a:pt x="3032" y="1668"/>
                </a:lnTo>
                <a:lnTo>
                  <a:pt x="3027" y="1668"/>
                </a:lnTo>
                <a:lnTo>
                  <a:pt x="3021" y="1667"/>
                </a:lnTo>
                <a:lnTo>
                  <a:pt x="3015" y="1667"/>
                </a:lnTo>
                <a:lnTo>
                  <a:pt x="3010" y="1666"/>
                </a:lnTo>
                <a:lnTo>
                  <a:pt x="3004" y="1663"/>
                </a:lnTo>
                <a:lnTo>
                  <a:pt x="2998" y="1662"/>
                </a:lnTo>
                <a:lnTo>
                  <a:pt x="2991" y="1660"/>
                </a:lnTo>
                <a:lnTo>
                  <a:pt x="2986" y="1658"/>
                </a:lnTo>
                <a:lnTo>
                  <a:pt x="2979" y="1655"/>
                </a:lnTo>
                <a:lnTo>
                  <a:pt x="2972" y="1652"/>
                </a:lnTo>
                <a:lnTo>
                  <a:pt x="2966" y="1649"/>
                </a:lnTo>
                <a:lnTo>
                  <a:pt x="2959" y="1645"/>
                </a:lnTo>
                <a:lnTo>
                  <a:pt x="2954" y="1641"/>
                </a:lnTo>
                <a:lnTo>
                  <a:pt x="2947" y="1637"/>
                </a:lnTo>
                <a:lnTo>
                  <a:pt x="2940" y="1632"/>
                </a:lnTo>
                <a:lnTo>
                  <a:pt x="2934" y="1628"/>
                </a:lnTo>
                <a:lnTo>
                  <a:pt x="2927" y="1624"/>
                </a:lnTo>
                <a:lnTo>
                  <a:pt x="2920" y="1618"/>
                </a:lnTo>
                <a:lnTo>
                  <a:pt x="2915" y="1613"/>
                </a:lnTo>
                <a:lnTo>
                  <a:pt x="2908" y="1607"/>
                </a:lnTo>
                <a:lnTo>
                  <a:pt x="2902" y="1601"/>
                </a:lnTo>
                <a:lnTo>
                  <a:pt x="2896" y="1595"/>
                </a:lnTo>
                <a:lnTo>
                  <a:pt x="2889" y="1588"/>
                </a:lnTo>
                <a:lnTo>
                  <a:pt x="2884" y="1582"/>
                </a:lnTo>
                <a:lnTo>
                  <a:pt x="2878" y="1575"/>
                </a:lnTo>
                <a:lnTo>
                  <a:pt x="2873" y="1568"/>
                </a:lnTo>
                <a:lnTo>
                  <a:pt x="2868" y="1562"/>
                </a:lnTo>
                <a:lnTo>
                  <a:pt x="2863" y="1555"/>
                </a:lnTo>
                <a:lnTo>
                  <a:pt x="2858" y="1548"/>
                </a:lnTo>
                <a:lnTo>
                  <a:pt x="2854" y="1542"/>
                </a:lnTo>
                <a:lnTo>
                  <a:pt x="2851" y="1535"/>
                </a:lnTo>
                <a:lnTo>
                  <a:pt x="2846" y="1528"/>
                </a:lnTo>
                <a:lnTo>
                  <a:pt x="2843" y="1522"/>
                </a:lnTo>
                <a:lnTo>
                  <a:pt x="2840" y="1515"/>
                </a:lnTo>
                <a:lnTo>
                  <a:pt x="2837" y="1509"/>
                </a:lnTo>
                <a:lnTo>
                  <a:pt x="2832" y="1495"/>
                </a:lnTo>
                <a:lnTo>
                  <a:pt x="2831" y="1489"/>
                </a:lnTo>
                <a:lnTo>
                  <a:pt x="2829" y="1482"/>
                </a:lnTo>
                <a:lnTo>
                  <a:pt x="2827" y="1477"/>
                </a:lnTo>
                <a:lnTo>
                  <a:pt x="2826" y="1470"/>
                </a:lnTo>
                <a:lnTo>
                  <a:pt x="2825" y="1464"/>
                </a:lnTo>
                <a:lnTo>
                  <a:pt x="2825" y="1459"/>
                </a:lnTo>
                <a:lnTo>
                  <a:pt x="2825" y="1448"/>
                </a:lnTo>
                <a:lnTo>
                  <a:pt x="2825" y="1443"/>
                </a:lnTo>
                <a:lnTo>
                  <a:pt x="2826" y="1438"/>
                </a:lnTo>
                <a:lnTo>
                  <a:pt x="2827" y="1433"/>
                </a:lnTo>
                <a:lnTo>
                  <a:pt x="2829" y="1429"/>
                </a:lnTo>
                <a:lnTo>
                  <a:pt x="2830" y="1425"/>
                </a:lnTo>
                <a:lnTo>
                  <a:pt x="2832" y="1420"/>
                </a:lnTo>
                <a:lnTo>
                  <a:pt x="2833" y="1420"/>
                </a:lnTo>
                <a:lnTo>
                  <a:pt x="3057" y="1665"/>
                </a:lnTo>
                <a:lnTo>
                  <a:pt x="3056" y="1665"/>
                </a:lnTo>
                <a:lnTo>
                  <a:pt x="3052" y="1666"/>
                </a:lnTo>
                <a:lnTo>
                  <a:pt x="3048" y="1667"/>
                </a:lnTo>
                <a:close/>
                <a:moveTo>
                  <a:pt x="2779" y="1224"/>
                </a:moveTo>
                <a:lnTo>
                  <a:pt x="2776" y="1221"/>
                </a:lnTo>
                <a:lnTo>
                  <a:pt x="2772" y="1217"/>
                </a:lnTo>
                <a:lnTo>
                  <a:pt x="2769" y="1211"/>
                </a:lnTo>
                <a:lnTo>
                  <a:pt x="2766" y="1206"/>
                </a:lnTo>
                <a:lnTo>
                  <a:pt x="2762" y="1200"/>
                </a:lnTo>
                <a:lnTo>
                  <a:pt x="2760" y="1195"/>
                </a:lnTo>
                <a:lnTo>
                  <a:pt x="2757" y="1188"/>
                </a:lnTo>
                <a:lnTo>
                  <a:pt x="2755" y="1181"/>
                </a:lnTo>
                <a:lnTo>
                  <a:pt x="2752" y="1175"/>
                </a:lnTo>
                <a:lnTo>
                  <a:pt x="2751" y="1168"/>
                </a:lnTo>
                <a:lnTo>
                  <a:pt x="2749" y="1160"/>
                </a:lnTo>
                <a:lnTo>
                  <a:pt x="2748" y="1152"/>
                </a:lnTo>
                <a:lnTo>
                  <a:pt x="2747" y="1145"/>
                </a:lnTo>
                <a:lnTo>
                  <a:pt x="2746" y="1137"/>
                </a:lnTo>
                <a:lnTo>
                  <a:pt x="2745" y="1128"/>
                </a:lnTo>
                <a:lnTo>
                  <a:pt x="2745" y="1120"/>
                </a:lnTo>
                <a:lnTo>
                  <a:pt x="2745" y="1112"/>
                </a:lnTo>
                <a:lnTo>
                  <a:pt x="2745" y="1103"/>
                </a:lnTo>
                <a:lnTo>
                  <a:pt x="2745" y="1094"/>
                </a:lnTo>
                <a:lnTo>
                  <a:pt x="2746" y="1084"/>
                </a:lnTo>
                <a:lnTo>
                  <a:pt x="2747" y="1075"/>
                </a:lnTo>
                <a:lnTo>
                  <a:pt x="2748" y="1066"/>
                </a:lnTo>
                <a:lnTo>
                  <a:pt x="2750" y="1056"/>
                </a:lnTo>
                <a:lnTo>
                  <a:pt x="2751" y="1046"/>
                </a:lnTo>
                <a:lnTo>
                  <a:pt x="2753" y="1037"/>
                </a:lnTo>
                <a:lnTo>
                  <a:pt x="2756" y="1028"/>
                </a:lnTo>
                <a:lnTo>
                  <a:pt x="2759" y="1019"/>
                </a:lnTo>
                <a:lnTo>
                  <a:pt x="2761" y="1010"/>
                </a:lnTo>
                <a:lnTo>
                  <a:pt x="2764" y="1000"/>
                </a:lnTo>
                <a:lnTo>
                  <a:pt x="2768" y="991"/>
                </a:lnTo>
                <a:lnTo>
                  <a:pt x="2771" y="983"/>
                </a:lnTo>
                <a:lnTo>
                  <a:pt x="2776" y="974"/>
                </a:lnTo>
                <a:lnTo>
                  <a:pt x="2779" y="967"/>
                </a:lnTo>
                <a:lnTo>
                  <a:pt x="2783" y="959"/>
                </a:lnTo>
                <a:lnTo>
                  <a:pt x="2787" y="951"/>
                </a:lnTo>
                <a:lnTo>
                  <a:pt x="2795" y="938"/>
                </a:lnTo>
                <a:lnTo>
                  <a:pt x="2801" y="931"/>
                </a:lnTo>
                <a:lnTo>
                  <a:pt x="2805" y="925"/>
                </a:lnTo>
                <a:lnTo>
                  <a:pt x="2810" y="919"/>
                </a:lnTo>
                <a:lnTo>
                  <a:pt x="2815" y="912"/>
                </a:lnTo>
                <a:lnTo>
                  <a:pt x="2820" y="908"/>
                </a:lnTo>
                <a:lnTo>
                  <a:pt x="2825" y="903"/>
                </a:lnTo>
                <a:lnTo>
                  <a:pt x="2831" y="898"/>
                </a:lnTo>
                <a:lnTo>
                  <a:pt x="2835" y="894"/>
                </a:lnTo>
                <a:lnTo>
                  <a:pt x="2841" y="890"/>
                </a:lnTo>
                <a:lnTo>
                  <a:pt x="2846" y="887"/>
                </a:lnTo>
                <a:lnTo>
                  <a:pt x="2851" y="884"/>
                </a:lnTo>
                <a:lnTo>
                  <a:pt x="2856" y="882"/>
                </a:lnTo>
                <a:lnTo>
                  <a:pt x="2862" y="878"/>
                </a:lnTo>
                <a:lnTo>
                  <a:pt x="2867" y="877"/>
                </a:lnTo>
                <a:lnTo>
                  <a:pt x="2873" y="876"/>
                </a:lnTo>
                <a:lnTo>
                  <a:pt x="2877" y="875"/>
                </a:lnTo>
                <a:lnTo>
                  <a:pt x="2883" y="874"/>
                </a:lnTo>
                <a:lnTo>
                  <a:pt x="2887" y="874"/>
                </a:lnTo>
                <a:lnTo>
                  <a:pt x="2800" y="1240"/>
                </a:lnTo>
                <a:lnTo>
                  <a:pt x="2795" y="1238"/>
                </a:lnTo>
                <a:lnTo>
                  <a:pt x="2791" y="1235"/>
                </a:lnTo>
                <a:lnTo>
                  <a:pt x="2787" y="1232"/>
                </a:lnTo>
                <a:lnTo>
                  <a:pt x="2783" y="1229"/>
                </a:lnTo>
                <a:lnTo>
                  <a:pt x="2779" y="1224"/>
                </a:lnTo>
                <a:close/>
                <a:moveTo>
                  <a:pt x="3281" y="1155"/>
                </a:moveTo>
                <a:lnTo>
                  <a:pt x="3273" y="1158"/>
                </a:lnTo>
                <a:lnTo>
                  <a:pt x="3265" y="1162"/>
                </a:lnTo>
                <a:lnTo>
                  <a:pt x="3258" y="1166"/>
                </a:lnTo>
                <a:lnTo>
                  <a:pt x="3249" y="1168"/>
                </a:lnTo>
                <a:lnTo>
                  <a:pt x="3240" y="1170"/>
                </a:lnTo>
                <a:lnTo>
                  <a:pt x="3231" y="1172"/>
                </a:lnTo>
                <a:lnTo>
                  <a:pt x="3221" y="1172"/>
                </a:lnTo>
                <a:lnTo>
                  <a:pt x="3211" y="1173"/>
                </a:lnTo>
                <a:lnTo>
                  <a:pt x="3201" y="1173"/>
                </a:lnTo>
                <a:lnTo>
                  <a:pt x="3193" y="1173"/>
                </a:lnTo>
                <a:lnTo>
                  <a:pt x="3186" y="1172"/>
                </a:lnTo>
                <a:lnTo>
                  <a:pt x="3178" y="1170"/>
                </a:lnTo>
                <a:lnTo>
                  <a:pt x="3172" y="1169"/>
                </a:lnTo>
                <a:lnTo>
                  <a:pt x="3167" y="1167"/>
                </a:lnTo>
                <a:lnTo>
                  <a:pt x="3161" y="1166"/>
                </a:lnTo>
                <a:lnTo>
                  <a:pt x="3158" y="1164"/>
                </a:lnTo>
                <a:lnTo>
                  <a:pt x="3154" y="1160"/>
                </a:lnTo>
                <a:lnTo>
                  <a:pt x="3150" y="1158"/>
                </a:lnTo>
                <a:lnTo>
                  <a:pt x="3148" y="1156"/>
                </a:lnTo>
                <a:lnTo>
                  <a:pt x="3147" y="1154"/>
                </a:lnTo>
                <a:lnTo>
                  <a:pt x="3146" y="1151"/>
                </a:lnTo>
                <a:lnTo>
                  <a:pt x="3145" y="1149"/>
                </a:lnTo>
                <a:lnTo>
                  <a:pt x="3145" y="1147"/>
                </a:lnTo>
                <a:lnTo>
                  <a:pt x="3145" y="1146"/>
                </a:lnTo>
                <a:lnTo>
                  <a:pt x="3145" y="1144"/>
                </a:lnTo>
                <a:lnTo>
                  <a:pt x="3145" y="1141"/>
                </a:lnTo>
                <a:lnTo>
                  <a:pt x="3146" y="1139"/>
                </a:lnTo>
                <a:lnTo>
                  <a:pt x="3148" y="1137"/>
                </a:lnTo>
                <a:lnTo>
                  <a:pt x="3150" y="1135"/>
                </a:lnTo>
                <a:lnTo>
                  <a:pt x="3153" y="1131"/>
                </a:lnTo>
                <a:lnTo>
                  <a:pt x="3156" y="1129"/>
                </a:lnTo>
                <a:lnTo>
                  <a:pt x="3160" y="1127"/>
                </a:lnTo>
                <a:lnTo>
                  <a:pt x="3165" y="1125"/>
                </a:lnTo>
                <a:lnTo>
                  <a:pt x="3170" y="1123"/>
                </a:lnTo>
                <a:lnTo>
                  <a:pt x="3177" y="1122"/>
                </a:lnTo>
                <a:lnTo>
                  <a:pt x="3184" y="1120"/>
                </a:lnTo>
                <a:lnTo>
                  <a:pt x="3191" y="1119"/>
                </a:lnTo>
                <a:lnTo>
                  <a:pt x="3200" y="1118"/>
                </a:lnTo>
                <a:lnTo>
                  <a:pt x="3209" y="1118"/>
                </a:lnTo>
                <a:lnTo>
                  <a:pt x="3218" y="1118"/>
                </a:lnTo>
                <a:lnTo>
                  <a:pt x="3227" y="1119"/>
                </a:lnTo>
                <a:lnTo>
                  <a:pt x="3234" y="1120"/>
                </a:lnTo>
                <a:lnTo>
                  <a:pt x="3242" y="1122"/>
                </a:lnTo>
                <a:lnTo>
                  <a:pt x="3249" y="1124"/>
                </a:lnTo>
                <a:lnTo>
                  <a:pt x="3255" y="1126"/>
                </a:lnTo>
                <a:lnTo>
                  <a:pt x="3262" y="1129"/>
                </a:lnTo>
                <a:lnTo>
                  <a:pt x="3268" y="1131"/>
                </a:lnTo>
                <a:lnTo>
                  <a:pt x="3273" y="1135"/>
                </a:lnTo>
                <a:lnTo>
                  <a:pt x="3277" y="1138"/>
                </a:lnTo>
                <a:lnTo>
                  <a:pt x="3282" y="1143"/>
                </a:lnTo>
                <a:lnTo>
                  <a:pt x="3285" y="1147"/>
                </a:lnTo>
                <a:lnTo>
                  <a:pt x="3289" y="1149"/>
                </a:lnTo>
                <a:lnTo>
                  <a:pt x="3287" y="1149"/>
                </a:lnTo>
                <a:lnTo>
                  <a:pt x="3281" y="1155"/>
                </a:lnTo>
                <a:close/>
                <a:moveTo>
                  <a:pt x="421" y="3975"/>
                </a:moveTo>
                <a:lnTo>
                  <a:pt x="423" y="3967"/>
                </a:lnTo>
                <a:lnTo>
                  <a:pt x="426" y="3958"/>
                </a:lnTo>
                <a:lnTo>
                  <a:pt x="430" y="3950"/>
                </a:lnTo>
                <a:lnTo>
                  <a:pt x="435" y="3942"/>
                </a:lnTo>
                <a:lnTo>
                  <a:pt x="440" y="3934"/>
                </a:lnTo>
                <a:lnTo>
                  <a:pt x="446" y="3926"/>
                </a:lnTo>
                <a:lnTo>
                  <a:pt x="453" y="3917"/>
                </a:lnTo>
                <a:lnTo>
                  <a:pt x="459" y="3910"/>
                </a:lnTo>
                <a:lnTo>
                  <a:pt x="467" y="3901"/>
                </a:lnTo>
                <a:lnTo>
                  <a:pt x="475" y="3893"/>
                </a:lnTo>
                <a:lnTo>
                  <a:pt x="484" y="3885"/>
                </a:lnTo>
                <a:lnTo>
                  <a:pt x="492" y="3877"/>
                </a:lnTo>
                <a:lnTo>
                  <a:pt x="502" y="3870"/>
                </a:lnTo>
                <a:lnTo>
                  <a:pt x="512" y="3862"/>
                </a:lnTo>
                <a:lnTo>
                  <a:pt x="523" y="3855"/>
                </a:lnTo>
                <a:lnTo>
                  <a:pt x="534" y="3848"/>
                </a:lnTo>
                <a:lnTo>
                  <a:pt x="547" y="3841"/>
                </a:lnTo>
                <a:lnTo>
                  <a:pt x="559" y="3834"/>
                </a:lnTo>
                <a:lnTo>
                  <a:pt x="571" y="3828"/>
                </a:lnTo>
                <a:lnTo>
                  <a:pt x="584" y="3821"/>
                </a:lnTo>
                <a:lnTo>
                  <a:pt x="597" y="3816"/>
                </a:lnTo>
                <a:lnTo>
                  <a:pt x="611" y="3809"/>
                </a:lnTo>
                <a:lnTo>
                  <a:pt x="625" y="3804"/>
                </a:lnTo>
                <a:lnTo>
                  <a:pt x="639" y="3799"/>
                </a:lnTo>
                <a:lnTo>
                  <a:pt x="654" y="3793"/>
                </a:lnTo>
                <a:lnTo>
                  <a:pt x="669" y="3789"/>
                </a:lnTo>
                <a:lnTo>
                  <a:pt x="684" y="3785"/>
                </a:lnTo>
                <a:lnTo>
                  <a:pt x="699" y="3781"/>
                </a:lnTo>
                <a:lnTo>
                  <a:pt x="715" y="3778"/>
                </a:lnTo>
                <a:lnTo>
                  <a:pt x="729" y="3776"/>
                </a:lnTo>
                <a:lnTo>
                  <a:pt x="743" y="3772"/>
                </a:lnTo>
                <a:lnTo>
                  <a:pt x="758" y="3770"/>
                </a:lnTo>
                <a:lnTo>
                  <a:pt x="772" y="3769"/>
                </a:lnTo>
                <a:lnTo>
                  <a:pt x="787" y="3768"/>
                </a:lnTo>
                <a:lnTo>
                  <a:pt x="801" y="3767"/>
                </a:lnTo>
                <a:lnTo>
                  <a:pt x="814" y="3767"/>
                </a:lnTo>
                <a:lnTo>
                  <a:pt x="827" y="3767"/>
                </a:lnTo>
                <a:lnTo>
                  <a:pt x="841" y="3768"/>
                </a:lnTo>
                <a:lnTo>
                  <a:pt x="853" y="3768"/>
                </a:lnTo>
                <a:lnTo>
                  <a:pt x="866" y="3769"/>
                </a:lnTo>
                <a:lnTo>
                  <a:pt x="877" y="3771"/>
                </a:lnTo>
                <a:lnTo>
                  <a:pt x="889" y="3773"/>
                </a:lnTo>
                <a:lnTo>
                  <a:pt x="900" y="3776"/>
                </a:lnTo>
                <a:lnTo>
                  <a:pt x="911" y="3778"/>
                </a:lnTo>
                <a:lnTo>
                  <a:pt x="921" y="3781"/>
                </a:lnTo>
                <a:lnTo>
                  <a:pt x="931" y="3785"/>
                </a:lnTo>
                <a:lnTo>
                  <a:pt x="940" y="3789"/>
                </a:lnTo>
                <a:lnTo>
                  <a:pt x="949" y="3793"/>
                </a:lnTo>
                <a:lnTo>
                  <a:pt x="958" y="3798"/>
                </a:lnTo>
                <a:lnTo>
                  <a:pt x="966" y="3802"/>
                </a:lnTo>
                <a:lnTo>
                  <a:pt x="972" y="3808"/>
                </a:lnTo>
                <a:lnTo>
                  <a:pt x="979" y="3813"/>
                </a:lnTo>
                <a:lnTo>
                  <a:pt x="986" y="3819"/>
                </a:lnTo>
                <a:lnTo>
                  <a:pt x="990" y="3824"/>
                </a:lnTo>
                <a:lnTo>
                  <a:pt x="994" y="3831"/>
                </a:lnTo>
                <a:lnTo>
                  <a:pt x="997" y="3833"/>
                </a:lnTo>
                <a:lnTo>
                  <a:pt x="417" y="4001"/>
                </a:lnTo>
                <a:lnTo>
                  <a:pt x="417" y="3998"/>
                </a:lnTo>
                <a:lnTo>
                  <a:pt x="418" y="3990"/>
                </a:lnTo>
                <a:lnTo>
                  <a:pt x="419" y="3983"/>
                </a:lnTo>
                <a:lnTo>
                  <a:pt x="421" y="3975"/>
                </a:lnTo>
                <a:close/>
                <a:moveTo>
                  <a:pt x="813" y="1338"/>
                </a:moveTo>
                <a:lnTo>
                  <a:pt x="821" y="1338"/>
                </a:lnTo>
                <a:lnTo>
                  <a:pt x="830" y="1340"/>
                </a:lnTo>
                <a:lnTo>
                  <a:pt x="837" y="1342"/>
                </a:lnTo>
                <a:lnTo>
                  <a:pt x="845" y="1345"/>
                </a:lnTo>
                <a:lnTo>
                  <a:pt x="854" y="1348"/>
                </a:lnTo>
                <a:lnTo>
                  <a:pt x="862" y="1352"/>
                </a:lnTo>
                <a:lnTo>
                  <a:pt x="871" y="1355"/>
                </a:lnTo>
                <a:lnTo>
                  <a:pt x="879" y="1360"/>
                </a:lnTo>
                <a:lnTo>
                  <a:pt x="887" y="1365"/>
                </a:lnTo>
                <a:lnTo>
                  <a:pt x="896" y="1370"/>
                </a:lnTo>
                <a:lnTo>
                  <a:pt x="905" y="1376"/>
                </a:lnTo>
                <a:lnTo>
                  <a:pt x="913" y="1383"/>
                </a:lnTo>
                <a:lnTo>
                  <a:pt x="921" y="1389"/>
                </a:lnTo>
                <a:lnTo>
                  <a:pt x="938" y="1405"/>
                </a:lnTo>
                <a:lnTo>
                  <a:pt x="947" y="1412"/>
                </a:lnTo>
                <a:lnTo>
                  <a:pt x="955" y="1421"/>
                </a:lnTo>
                <a:lnTo>
                  <a:pt x="963" y="1430"/>
                </a:lnTo>
                <a:lnTo>
                  <a:pt x="971" y="1439"/>
                </a:lnTo>
                <a:lnTo>
                  <a:pt x="979" y="1449"/>
                </a:lnTo>
                <a:lnTo>
                  <a:pt x="987" y="1459"/>
                </a:lnTo>
                <a:lnTo>
                  <a:pt x="994" y="1469"/>
                </a:lnTo>
                <a:lnTo>
                  <a:pt x="1001" y="1480"/>
                </a:lnTo>
                <a:lnTo>
                  <a:pt x="1008" y="1491"/>
                </a:lnTo>
                <a:lnTo>
                  <a:pt x="1015" y="1502"/>
                </a:lnTo>
                <a:lnTo>
                  <a:pt x="1022" y="1514"/>
                </a:lnTo>
                <a:lnTo>
                  <a:pt x="1028" y="1525"/>
                </a:lnTo>
                <a:lnTo>
                  <a:pt x="1033" y="1536"/>
                </a:lnTo>
                <a:lnTo>
                  <a:pt x="1039" y="1548"/>
                </a:lnTo>
                <a:lnTo>
                  <a:pt x="1044" y="1559"/>
                </a:lnTo>
                <a:lnTo>
                  <a:pt x="1049" y="1571"/>
                </a:lnTo>
                <a:lnTo>
                  <a:pt x="1052" y="1583"/>
                </a:lnTo>
                <a:lnTo>
                  <a:pt x="1055" y="1594"/>
                </a:lnTo>
                <a:lnTo>
                  <a:pt x="1058" y="1605"/>
                </a:lnTo>
                <a:lnTo>
                  <a:pt x="1062" y="1616"/>
                </a:lnTo>
                <a:lnTo>
                  <a:pt x="1064" y="1627"/>
                </a:lnTo>
                <a:lnTo>
                  <a:pt x="1066" y="1637"/>
                </a:lnTo>
                <a:lnTo>
                  <a:pt x="1068" y="1648"/>
                </a:lnTo>
                <a:lnTo>
                  <a:pt x="1070" y="1658"/>
                </a:lnTo>
                <a:lnTo>
                  <a:pt x="1071" y="1668"/>
                </a:lnTo>
                <a:lnTo>
                  <a:pt x="1071" y="1678"/>
                </a:lnTo>
                <a:lnTo>
                  <a:pt x="1071" y="1688"/>
                </a:lnTo>
                <a:lnTo>
                  <a:pt x="1071" y="1697"/>
                </a:lnTo>
                <a:lnTo>
                  <a:pt x="1070" y="1707"/>
                </a:lnTo>
                <a:lnTo>
                  <a:pt x="1068" y="1714"/>
                </a:lnTo>
                <a:lnTo>
                  <a:pt x="1066" y="1723"/>
                </a:lnTo>
                <a:lnTo>
                  <a:pt x="1064" y="1731"/>
                </a:lnTo>
                <a:lnTo>
                  <a:pt x="1062" y="1739"/>
                </a:lnTo>
                <a:lnTo>
                  <a:pt x="1060" y="1746"/>
                </a:lnTo>
                <a:lnTo>
                  <a:pt x="1056" y="1753"/>
                </a:lnTo>
                <a:lnTo>
                  <a:pt x="1053" y="1759"/>
                </a:lnTo>
                <a:lnTo>
                  <a:pt x="1049" y="1765"/>
                </a:lnTo>
                <a:lnTo>
                  <a:pt x="1044" y="1771"/>
                </a:lnTo>
                <a:lnTo>
                  <a:pt x="1040" y="1775"/>
                </a:lnTo>
                <a:lnTo>
                  <a:pt x="1037" y="1777"/>
                </a:lnTo>
                <a:lnTo>
                  <a:pt x="781" y="1340"/>
                </a:lnTo>
                <a:lnTo>
                  <a:pt x="784" y="1339"/>
                </a:lnTo>
                <a:lnTo>
                  <a:pt x="792" y="1338"/>
                </a:lnTo>
                <a:lnTo>
                  <a:pt x="799" y="1337"/>
                </a:lnTo>
                <a:lnTo>
                  <a:pt x="806" y="1337"/>
                </a:lnTo>
                <a:lnTo>
                  <a:pt x="813" y="1338"/>
                </a:lnTo>
                <a:close/>
                <a:moveTo>
                  <a:pt x="982" y="1797"/>
                </a:moveTo>
                <a:lnTo>
                  <a:pt x="974" y="1796"/>
                </a:lnTo>
                <a:lnTo>
                  <a:pt x="967" y="1795"/>
                </a:lnTo>
                <a:lnTo>
                  <a:pt x="959" y="1794"/>
                </a:lnTo>
                <a:lnTo>
                  <a:pt x="951" y="1792"/>
                </a:lnTo>
                <a:lnTo>
                  <a:pt x="942" y="1789"/>
                </a:lnTo>
                <a:lnTo>
                  <a:pt x="935" y="1786"/>
                </a:lnTo>
                <a:lnTo>
                  <a:pt x="927" y="1783"/>
                </a:lnTo>
                <a:lnTo>
                  <a:pt x="918" y="1778"/>
                </a:lnTo>
                <a:lnTo>
                  <a:pt x="909" y="1774"/>
                </a:lnTo>
                <a:lnTo>
                  <a:pt x="900" y="1770"/>
                </a:lnTo>
                <a:lnTo>
                  <a:pt x="893" y="1764"/>
                </a:lnTo>
                <a:lnTo>
                  <a:pt x="884" y="1757"/>
                </a:lnTo>
                <a:lnTo>
                  <a:pt x="875" y="1752"/>
                </a:lnTo>
                <a:lnTo>
                  <a:pt x="867" y="1745"/>
                </a:lnTo>
                <a:lnTo>
                  <a:pt x="858" y="1738"/>
                </a:lnTo>
                <a:lnTo>
                  <a:pt x="850" y="1730"/>
                </a:lnTo>
                <a:lnTo>
                  <a:pt x="842" y="1722"/>
                </a:lnTo>
                <a:lnTo>
                  <a:pt x="833" y="1713"/>
                </a:lnTo>
                <a:lnTo>
                  <a:pt x="825" y="1704"/>
                </a:lnTo>
                <a:lnTo>
                  <a:pt x="817" y="1695"/>
                </a:lnTo>
                <a:lnTo>
                  <a:pt x="810" y="1686"/>
                </a:lnTo>
                <a:lnTo>
                  <a:pt x="802" y="1676"/>
                </a:lnTo>
                <a:lnTo>
                  <a:pt x="794" y="1666"/>
                </a:lnTo>
                <a:lnTo>
                  <a:pt x="788" y="1655"/>
                </a:lnTo>
                <a:lnTo>
                  <a:pt x="780" y="1644"/>
                </a:lnTo>
                <a:lnTo>
                  <a:pt x="773" y="1632"/>
                </a:lnTo>
                <a:lnTo>
                  <a:pt x="767" y="1620"/>
                </a:lnTo>
                <a:lnTo>
                  <a:pt x="761" y="1609"/>
                </a:lnTo>
                <a:lnTo>
                  <a:pt x="756" y="1597"/>
                </a:lnTo>
                <a:lnTo>
                  <a:pt x="750" y="1586"/>
                </a:lnTo>
                <a:lnTo>
                  <a:pt x="744" y="1575"/>
                </a:lnTo>
                <a:lnTo>
                  <a:pt x="740" y="1563"/>
                </a:lnTo>
                <a:lnTo>
                  <a:pt x="737" y="1552"/>
                </a:lnTo>
                <a:lnTo>
                  <a:pt x="732" y="1541"/>
                </a:lnTo>
                <a:lnTo>
                  <a:pt x="729" y="1530"/>
                </a:lnTo>
                <a:lnTo>
                  <a:pt x="727" y="1519"/>
                </a:lnTo>
                <a:lnTo>
                  <a:pt x="723" y="1507"/>
                </a:lnTo>
                <a:lnTo>
                  <a:pt x="722" y="1496"/>
                </a:lnTo>
                <a:lnTo>
                  <a:pt x="720" y="1486"/>
                </a:lnTo>
                <a:lnTo>
                  <a:pt x="719" y="1477"/>
                </a:lnTo>
                <a:lnTo>
                  <a:pt x="718" y="1467"/>
                </a:lnTo>
                <a:lnTo>
                  <a:pt x="718" y="1457"/>
                </a:lnTo>
                <a:lnTo>
                  <a:pt x="718" y="1447"/>
                </a:lnTo>
                <a:lnTo>
                  <a:pt x="718" y="1437"/>
                </a:lnTo>
                <a:lnTo>
                  <a:pt x="719" y="1428"/>
                </a:lnTo>
                <a:lnTo>
                  <a:pt x="720" y="1419"/>
                </a:lnTo>
                <a:lnTo>
                  <a:pt x="721" y="1411"/>
                </a:lnTo>
                <a:lnTo>
                  <a:pt x="723" y="1404"/>
                </a:lnTo>
                <a:lnTo>
                  <a:pt x="727" y="1396"/>
                </a:lnTo>
                <a:lnTo>
                  <a:pt x="729" y="1388"/>
                </a:lnTo>
                <a:lnTo>
                  <a:pt x="732" y="1381"/>
                </a:lnTo>
                <a:lnTo>
                  <a:pt x="736" y="1375"/>
                </a:lnTo>
                <a:lnTo>
                  <a:pt x="740" y="1369"/>
                </a:lnTo>
                <a:lnTo>
                  <a:pt x="744" y="1364"/>
                </a:lnTo>
                <a:lnTo>
                  <a:pt x="749" y="1359"/>
                </a:lnTo>
                <a:lnTo>
                  <a:pt x="752" y="1356"/>
                </a:lnTo>
                <a:lnTo>
                  <a:pt x="1008" y="1794"/>
                </a:lnTo>
                <a:lnTo>
                  <a:pt x="1004" y="1795"/>
                </a:lnTo>
                <a:lnTo>
                  <a:pt x="997" y="1796"/>
                </a:lnTo>
                <a:lnTo>
                  <a:pt x="990" y="1797"/>
                </a:lnTo>
                <a:lnTo>
                  <a:pt x="982" y="1797"/>
                </a:lnTo>
                <a:close/>
                <a:moveTo>
                  <a:pt x="78" y="2263"/>
                </a:moveTo>
                <a:lnTo>
                  <a:pt x="84" y="2258"/>
                </a:lnTo>
                <a:lnTo>
                  <a:pt x="92" y="2255"/>
                </a:lnTo>
                <a:lnTo>
                  <a:pt x="101" y="2252"/>
                </a:lnTo>
                <a:lnTo>
                  <a:pt x="110" y="2248"/>
                </a:lnTo>
                <a:lnTo>
                  <a:pt x="119" y="2246"/>
                </a:lnTo>
                <a:lnTo>
                  <a:pt x="129" y="2244"/>
                </a:lnTo>
                <a:lnTo>
                  <a:pt x="139" y="2242"/>
                </a:lnTo>
                <a:lnTo>
                  <a:pt x="149" y="2242"/>
                </a:lnTo>
                <a:lnTo>
                  <a:pt x="160" y="2240"/>
                </a:lnTo>
                <a:lnTo>
                  <a:pt x="171" y="2240"/>
                </a:lnTo>
                <a:lnTo>
                  <a:pt x="182" y="2240"/>
                </a:lnTo>
                <a:lnTo>
                  <a:pt x="194" y="2240"/>
                </a:lnTo>
                <a:lnTo>
                  <a:pt x="206" y="2241"/>
                </a:lnTo>
                <a:lnTo>
                  <a:pt x="218" y="2242"/>
                </a:lnTo>
                <a:lnTo>
                  <a:pt x="230" y="2244"/>
                </a:lnTo>
                <a:lnTo>
                  <a:pt x="244" y="2246"/>
                </a:lnTo>
                <a:lnTo>
                  <a:pt x="256" y="2248"/>
                </a:lnTo>
                <a:lnTo>
                  <a:pt x="269" y="2252"/>
                </a:lnTo>
                <a:lnTo>
                  <a:pt x="282" y="2255"/>
                </a:lnTo>
                <a:lnTo>
                  <a:pt x="296" y="2258"/>
                </a:lnTo>
                <a:lnTo>
                  <a:pt x="310" y="2263"/>
                </a:lnTo>
                <a:lnTo>
                  <a:pt x="323" y="2267"/>
                </a:lnTo>
                <a:lnTo>
                  <a:pt x="337" y="2273"/>
                </a:lnTo>
                <a:lnTo>
                  <a:pt x="350" y="2278"/>
                </a:lnTo>
                <a:lnTo>
                  <a:pt x="364" y="2284"/>
                </a:lnTo>
                <a:lnTo>
                  <a:pt x="377" y="2290"/>
                </a:lnTo>
                <a:lnTo>
                  <a:pt x="391" y="2297"/>
                </a:lnTo>
                <a:lnTo>
                  <a:pt x="404" y="2304"/>
                </a:lnTo>
                <a:lnTo>
                  <a:pt x="417" y="2311"/>
                </a:lnTo>
                <a:lnTo>
                  <a:pt x="429" y="2318"/>
                </a:lnTo>
                <a:lnTo>
                  <a:pt x="442" y="2326"/>
                </a:lnTo>
                <a:lnTo>
                  <a:pt x="453" y="2334"/>
                </a:lnTo>
                <a:lnTo>
                  <a:pt x="464" y="2342"/>
                </a:lnTo>
                <a:lnTo>
                  <a:pt x="475" y="2350"/>
                </a:lnTo>
                <a:lnTo>
                  <a:pt x="485" y="2359"/>
                </a:lnTo>
                <a:lnTo>
                  <a:pt x="495" y="2367"/>
                </a:lnTo>
                <a:lnTo>
                  <a:pt x="503" y="2376"/>
                </a:lnTo>
                <a:lnTo>
                  <a:pt x="512" y="2384"/>
                </a:lnTo>
                <a:lnTo>
                  <a:pt x="521" y="2393"/>
                </a:lnTo>
                <a:lnTo>
                  <a:pt x="529" y="2402"/>
                </a:lnTo>
                <a:lnTo>
                  <a:pt x="537" y="2411"/>
                </a:lnTo>
                <a:lnTo>
                  <a:pt x="543" y="2420"/>
                </a:lnTo>
                <a:lnTo>
                  <a:pt x="550" y="2429"/>
                </a:lnTo>
                <a:lnTo>
                  <a:pt x="555" y="2438"/>
                </a:lnTo>
                <a:lnTo>
                  <a:pt x="560" y="2446"/>
                </a:lnTo>
                <a:lnTo>
                  <a:pt x="564" y="2455"/>
                </a:lnTo>
                <a:lnTo>
                  <a:pt x="569" y="2464"/>
                </a:lnTo>
                <a:lnTo>
                  <a:pt x="572" y="2472"/>
                </a:lnTo>
                <a:lnTo>
                  <a:pt x="575" y="2481"/>
                </a:lnTo>
                <a:lnTo>
                  <a:pt x="576" y="2488"/>
                </a:lnTo>
                <a:lnTo>
                  <a:pt x="579" y="2497"/>
                </a:lnTo>
                <a:lnTo>
                  <a:pt x="579" y="2505"/>
                </a:lnTo>
                <a:lnTo>
                  <a:pt x="580" y="2513"/>
                </a:lnTo>
                <a:lnTo>
                  <a:pt x="579" y="2520"/>
                </a:lnTo>
                <a:lnTo>
                  <a:pt x="578" y="2528"/>
                </a:lnTo>
                <a:lnTo>
                  <a:pt x="576" y="2534"/>
                </a:lnTo>
                <a:lnTo>
                  <a:pt x="56" y="2282"/>
                </a:lnTo>
                <a:lnTo>
                  <a:pt x="59" y="2277"/>
                </a:lnTo>
                <a:lnTo>
                  <a:pt x="65" y="2273"/>
                </a:lnTo>
                <a:lnTo>
                  <a:pt x="71" y="2267"/>
                </a:lnTo>
                <a:lnTo>
                  <a:pt x="78" y="2263"/>
                </a:lnTo>
                <a:close/>
                <a:moveTo>
                  <a:pt x="539" y="2582"/>
                </a:moveTo>
                <a:lnTo>
                  <a:pt x="531" y="2586"/>
                </a:lnTo>
                <a:lnTo>
                  <a:pt x="523" y="2590"/>
                </a:lnTo>
                <a:lnTo>
                  <a:pt x="516" y="2593"/>
                </a:lnTo>
                <a:lnTo>
                  <a:pt x="507" y="2597"/>
                </a:lnTo>
                <a:lnTo>
                  <a:pt x="498" y="2599"/>
                </a:lnTo>
                <a:lnTo>
                  <a:pt x="488" y="2601"/>
                </a:lnTo>
                <a:lnTo>
                  <a:pt x="478" y="2603"/>
                </a:lnTo>
                <a:lnTo>
                  <a:pt x="467" y="2605"/>
                </a:lnTo>
                <a:lnTo>
                  <a:pt x="457" y="2606"/>
                </a:lnTo>
                <a:lnTo>
                  <a:pt x="445" y="2606"/>
                </a:lnTo>
                <a:lnTo>
                  <a:pt x="434" y="2606"/>
                </a:lnTo>
                <a:lnTo>
                  <a:pt x="422" y="2606"/>
                </a:lnTo>
                <a:lnTo>
                  <a:pt x="411" y="2605"/>
                </a:lnTo>
                <a:lnTo>
                  <a:pt x="398" y="2603"/>
                </a:lnTo>
                <a:lnTo>
                  <a:pt x="385" y="2601"/>
                </a:lnTo>
                <a:lnTo>
                  <a:pt x="372" y="2600"/>
                </a:lnTo>
                <a:lnTo>
                  <a:pt x="360" y="2597"/>
                </a:lnTo>
                <a:lnTo>
                  <a:pt x="346" y="2595"/>
                </a:lnTo>
                <a:lnTo>
                  <a:pt x="333" y="2591"/>
                </a:lnTo>
                <a:lnTo>
                  <a:pt x="320" y="2587"/>
                </a:lnTo>
                <a:lnTo>
                  <a:pt x="307" y="2582"/>
                </a:lnTo>
                <a:lnTo>
                  <a:pt x="293" y="2578"/>
                </a:lnTo>
                <a:lnTo>
                  <a:pt x="279" y="2574"/>
                </a:lnTo>
                <a:lnTo>
                  <a:pt x="266" y="2568"/>
                </a:lnTo>
                <a:lnTo>
                  <a:pt x="252" y="2561"/>
                </a:lnTo>
                <a:lnTo>
                  <a:pt x="238" y="2556"/>
                </a:lnTo>
                <a:lnTo>
                  <a:pt x="225" y="2548"/>
                </a:lnTo>
                <a:lnTo>
                  <a:pt x="212" y="2542"/>
                </a:lnTo>
                <a:lnTo>
                  <a:pt x="199" y="2535"/>
                </a:lnTo>
                <a:lnTo>
                  <a:pt x="187" y="2527"/>
                </a:lnTo>
                <a:lnTo>
                  <a:pt x="175" y="2519"/>
                </a:lnTo>
                <a:lnTo>
                  <a:pt x="163" y="2512"/>
                </a:lnTo>
                <a:lnTo>
                  <a:pt x="152" y="2504"/>
                </a:lnTo>
                <a:lnTo>
                  <a:pt x="142" y="2495"/>
                </a:lnTo>
                <a:lnTo>
                  <a:pt x="131" y="2487"/>
                </a:lnTo>
                <a:lnTo>
                  <a:pt x="121" y="2478"/>
                </a:lnTo>
                <a:lnTo>
                  <a:pt x="112" y="2470"/>
                </a:lnTo>
                <a:lnTo>
                  <a:pt x="103" y="2461"/>
                </a:lnTo>
                <a:lnTo>
                  <a:pt x="94" y="2452"/>
                </a:lnTo>
                <a:lnTo>
                  <a:pt x="88" y="2444"/>
                </a:lnTo>
                <a:lnTo>
                  <a:pt x="80" y="2434"/>
                </a:lnTo>
                <a:lnTo>
                  <a:pt x="73" y="2425"/>
                </a:lnTo>
                <a:lnTo>
                  <a:pt x="67" y="2417"/>
                </a:lnTo>
                <a:lnTo>
                  <a:pt x="61" y="2408"/>
                </a:lnTo>
                <a:lnTo>
                  <a:pt x="56" y="2399"/>
                </a:lnTo>
                <a:lnTo>
                  <a:pt x="51" y="2390"/>
                </a:lnTo>
                <a:lnTo>
                  <a:pt x="48" y="2382"/>
                </a:lnTo>
                <a:lnTo>
                  <a:pt x="45" y="2373"/>
                </a:lnTo>
                <a:lnTo>
                  <a:pt x="41" y="2365"/>
                </a:lnTo>
                <a:lnTo>
                  <a:pt x="39" y="2356"/>
                </a:lnTo>
                <a:lnTo>
                  <a:pt x="38" y="2348"/>
                </a:lnTo>
                <a:lnTo>
                  <a:pt x="37" y="2340"/>
                </a:lnTo>
                <a:lnTo>
                  <a:pt x="37" y="2332"/>
                </a:lnTo>
                <a:lnTo>
                  <a:pt x="37" y="2325"/>
                </a:lnTo>
                <a:lnTo>
                  <a:pt x="38" y="2317"/>
                </a:lnTo>
                <a:lnTo>
                  <a:pt x="39" y="2313"/>
                </a:lnTo>
                <a:lnTo>
                  <a:pt x="560" y="2565"/>
                </a:lnTo>
                <a:lnTo>
                  <a:pt x="558" y="2567"/>
                </a:lnTo>
                <a:lnTo>
                  <a:pt x="551" y="2572"/>
                </a:lnTo>
                <a:lnTo>
                  <a:pt x="545" y="2578"/>
                </a:lnTo>
                <a:lnTo>
                  <a:pt x="539" y="2582"/>
                </a:lnTo>
                <a:close/>
                <a:moveTo>
                  <a:pt x="909" y="2536"/>
                </a:moveTo>
                <a:lnTo>
                  <a:pt x="909" y="2527"/>
                </a:lnTo>
                <a:lnTo>
                  <a:pt x="910" y="2519"/>
                </a:lnTo>
                <a:lnTo>
                  <a:pt x="911" y="2512"/>
                </a:lnTo>
                <a:lnTo>
                  <a:pt x="914" y="2503"/>
                </a:lnTo>
                <a:lnTo>
                  <a:pt x="917" y="2495"/>
                </a:lnTo>
                <a:lnTo>
                  <a:pt x="920" y="2486"/>
                </a:lnTo>
                <a:lnTo>
                  <a:pt x="924" y="2477"/>
                </a:lnTo>
                <a:lnTo>
                  <a:pt x="928" y="2469"/>
                </a:lnTo>
                <a:lnTo>
                  <a:pt x="934" y="2460"/>
                </a:lnTo>
                <a:lnTo>
                  <a:pt x="939" y="2451"/>
                </a:lnTo>
                <a:lnTo>
                  <a:pt x="946" y="2442"/>
                </a:lnTo>
                <a:lnTo>
                  <a:pt x="952" y="2433"/>
                </a:lnTo>
                <a:lnTo>
                  <a:pt x="960" y="2424"/>
                </a:lnTo>
                <a:lnTo>
                  <a:pt x="968" y="2415"/>
                </a:lnTo>
                <a:lnTo>
                  <a:pt x="976" y="2407"/>
                </a:lnTo>
                <a:lnTo>
                  <a:pt x="984" y="2398"/>
                </a:lnTo>
                <a:lnTo>
                  <a:pt x="994" y="2390"/>
                </a:lnTo>
                <a:lnTo>
                  <a:pt x="1004" y="2381"/>
                </a:lnTo>
                <a:lnTo>
                  <a:pt x="1014" y="2372"/>
                </a:lnTo>
                <a:lnTo>
                  <a:pt x="1025" y="2365"/>
                </a:lnTo>
                <a:lnTo>
                  <a:pt x="1035" y="2357"/>
                </a:lnTo>
                <a:lnTo>
                  <a:pt x="1047" y="2349"/>
                </a:lnTo>
                <a:lnTo>
                  <a:pt x="1060" y="2341"/>
                </a:lnTo>
                <a:lnTo>
                  <a:pt x="1072" y="2334"/>
                </a:lnTo>
                <a:lnTo>
                  <a:pt x="1084" y="2327"/>
                </a:lnTo>
                <a:lnTo>
                  <a:pt x="1097" y="2319"/>
                </a:lnTo>
                <a:lnTo>
                  <a:pt x="1112" y="2313"/>
                </a:lnTo>
                <a:lnTo>
                  <a:pt x="1125" y="2306"/>
                </a:lnTo>
                <a:lnTo>
                  <a:pt x="1138" y="2300"/>
                </a:lnTo>
                <a:lnTo>
                  <a:pt x="1151" y="2295"/>
                </a:lnTo>
                <a:lnTo>
                  <a:pt x="1166" y="2289"/>
                </a:lnTo>
                <a:lnTo>
                  <a:pt x="1179" y="2285"/>
                </a:lnTo>
                <a:lnTo>
                  <a:pt x="1192" y="2281"/>
                </a:lnTo>
                <a:lnTo>
                  <a:pt x="1206" y="2277"/>
                </a:lnTo>
                <a:lnTo>
                  <a:pt x="1219" y="2274"/>
                </a:lnTo>
                <a:lnTo>
                  <a:pt x="1232" y="2271"/>
                </a:lnTo>
                <a:lnTo>
                  <a:pt x="1245" y="2268"/>
                </a:lnTo>
                <a:lnTo>
                  <a:pt x="1258" y="2266"/>
                </a:lnTo>
                <a:lnTo>
                  <a:pt x="1271" y="2265"/>
                </a:lnTo>
                <a:lnTo>
                  <a:pt x="1283" y="2264"/>
                </a:lnTo>
                <a:lnTo>
                  <a:pt x="1295" y="2263"/>
                </a:lnTo>
                <a:lnTo>
                  <a:pt x="1306" y="2262"/>
                </a:lnTo>
                <a:lnTo>
                  <a:pt x="1318" y="2263"/>
                </a:lnTo>
                <a:lnTo>
                  <a:pt x="1329" y="2263"/>
                </a:lnTo>
                <a:lnTo>
                  <a:pt x="1340" y="2264"/>
                </a:lnTo>
                <a:lnTo>
                  <a:pt x="1350" y="2265"/>
                </a:lnTo>
                <a:lnTo>
                  <a:pt x="1360" y="2267"/>
                </a:lnTo>
                <a:lnTo>
                  <a:pt x="1370" y="2269"/>
                </a:lnTo>
                <a:lnTo>
                  <a:pt x="1379" y="2272"/>
                </a:lnTo>
                <a:lnTo>
                  <a:pt x="1388" y="2274"/>
                </a:lnTo>
                <a:lnTo>
                  <a:pt x="1396" y="2277"/>
                </a:lnTo>
                <a:lnTo>
                  <a:pt x="1403" y="2282"/>
                </a:lnTo>
                <a:lnTo>
                  <a:pt x="1411" y="2286"/>
                </a:lnTo>
                <a:lnTo>
                  <a:pt x="1418" y="2290"/>
                </a:lnTo>
                <a:lnTo>
                  <a:pt x="1424" y="2295"/>
                </a:lnTo>
                <a:lnTo>
                  <a:pt x="1430" y="2300"/>
                </a:lnTo>
                <a:lnTo>
                  <a:pt x="1433" y="2304"/>
                </a:lnTo>
                <a:lnTo>
                  <a:pt x="913" y="2556"/>
                </a:lnTo>
                <a:lnTo>
                  <a:pt x="910" y="2550"/>
                </a:lnTo>
                <a:lnTo>
                  <a:pt x="910" y="2543"/>
                </a:lnTo>
                <a:lnTo>
                  <a:pt x="909" y="2536"/>
                </a:lnTo>
                <a:close/>
                <a:moveTo>
                  <a:pt x="1452" y="2355"/>
                </a:moveTo>
                <a:lnTo>
                  <a:pt x="1452" y="2362"/>
                </a:lnTo>
                <a:lnTo>
                  <a:pt x="1451" y="2371"/>
                </a:lnTo>
                <a:lnTo>
                  <a:pt x="1449" y="2379"/>
                </a:lnTo>
                <a:lnTo>
                  <a:pt x="1448" y="2387"/>
                </a:lnTo>
                <a:lnTo>
                  <a:pt x="1444" y="2396"/>
                </a:lnTo>
                <a:lnTo>
                  <a:pt x="1441" y="2404"/>
                </a:lnTo>
                <a:lnTo>
                  <a:pt x="1437" y="2413"/>
                </a:lnTo>
                <a:lnTo>
                  <a:pt x="1433" y="2422"/>
                </a:lnTo>
                <a:lnTo>
                  <a:pt x="1428" y="2431"/>
                </a:lnTo>
                <a:lnTo>
                  <a:pt x="1422" y="2440"/>
                </a:lnTo>
                <a:lnTo>
                  <a:pt x="1416" y="2449"/>
                </a:lnTo>
                <a:lnTo>
                  <a:pt x="1409" y="2457"/>
                </a:lnTo>
                <a:lnTo>
                  <a:pt x="1401" y="2466"/>
                </a:lnTo>
                <a:lnTo>
                  <a:pt x="1393" y="2475"/>
                </a:lnTo>
                <a:lnTo>
                  <a:pt x="1386" y="2484"/>
                </a:lnTo>
                <a:lnTo>
                  <a:pt x="1377" y="2492"/>
                </a:lnTo>
                <a:lnTo>
                  <a:pt x="1367" y="2501"/>
                </a:lnTo>
                <a:lnTo>
                  <a:pt x="1357" y="2509"/>
                </a:lnTo>
                <a:lnTo>
                  <a:pt x="1347" y="2517"/>
                </a:lnTo>
                <a:lnTo>
                  <a:pt x="1336" y="2526"/>
                </a:lnTo>
                <a:lnTo>
                  <a:pt x="1325" y="2534"/>
                </a:lnTo>
                <a:lnTo>
                  <a:pt x="1314" y="2542"/>
                </a:lnTo>
                <a:lnTo>
                  <a:pt x="1302" y="2549"/>
                </a:lnTo>
                <a:lnTo>
                  <a:pt x="1290" y="2557"/>
                </a:lnTo>
                <a:lnTo>
                  <a:pt x="1276" y="2564"/>
                </a:lnTo>
                <a:lnTo>
                  <a:pt x="1263" y="2571"/>
                </a:lnTo>
                <a:lnTo>
                  <a:pt x="1251" y="2578"/>
                </a:lnTo>
                <a:lnTo>
                  <a:pt x="1236" y="2585"/>
                </a:lnTo>
                <a:lnTo>
                  <a:pt x="1223" y="2590"/>
                </a:lnTo>
                <a:lnTo>
                  <a:pt x="1209" y="2596"/>
                </a:lnTo>
                <a:lnTo>
                  <a:pt x="1196" y="2601"/>
                </a:lnTo>
                <a:lnTo>
                  <a:pt x="1182" y="2606"/>
                </a:lnTo>
                <a:lnTo>
                  <a:pt x="1169" y="2610"/>
                </a:lnTo>
                <a:lnTo>
                  <a:pt x="1155" y="2613"/>
                </a:lnTo>
                <a:lnTo>
                  <a:pt x="1143" y="2617"/>
                </a:lnTo>
                <a:lnTo>
                  <a:pt x="1129" y="2620"/>
                </a:lnTo>
                <a:lnTo>
                  <a:pt x="1116" y="2622"/>
                </a:lnTo>
                <a:lnTo>
                  <a:pt x="1104" y="2624"/>
                </a:lnTo>
                <a:lnTo>
                  <a:pt x="1091" y="2626"/>
                </a:lnTo>
                <a:lnTo>
                  <a:pt x="1078" y="2627"/>
                </a:lnTo>
                <a:lnTo>
                  <a:pt x="1066" y="2628"/>
                </a:lnTo>
                <a:lnTo>
                  <a:pt x="1055" y="2628"/>
                </a:lnTo>
                <a:lnTo>
                  <a:pt x="1043" y="2628"/>
                </a:lnTo>
                <a:lnTo>
                  <a:pt x="1032" y="2628"/>
                </a:lnTo>
                <a:lnTo>
                  <a:pt x="1021" y="2627"/>
                </a:lnTo>
                <a:lnTo>
                  <a:pt x="1011" y="2626"/>
                </a:lnTo>
                <a:lnTo>
                  <a:pt x="1001" y="2623"/>
                </a:lnTo>
                <a:lnTo>
                  <a:pt x="991" y="2621"/>
                </a:lnTo>
                <a:lnTo>
                  <a:pt x="982" y="2619"/>
                </a:lnTo>
                <a:lnTo>
                  <a:pt x="973" y="2616"/>
                </a:lnTo>
                <a:lnTo>
                  <a:pt x="965" y="2612"/>
                </a:lnTo>
                <a:lnTo>
                  <a:pt x="957" y="2609"/>
                </a:lnTo>
                <a:lnTo>
                  <a:pt x="950" y="2605"/>
                </a:lnTo>
                <a:lnTo>
                  <a:pt x="944" y="2600"/>
                </a:lnTo>
                <a:lnTo>
                  <a:pt x="937" y="2596"/>
                </a:lnTo>
                <a:lnTo>
                  <a:pt x="931" y="2590"/>
                </a:lnTo>
                <a:lnTo>
                  <a:pt x="928" y="2587"/>
                </a:lnTo>
                <a:lnTo>
                  <a:pt x="1449" y="2335"/>
                </a:lnTo>
                <a:lnTo>
                  <a:pt x="1450" y="2339"/>
                </a:lnTo>
                <a:lnTo>
                  <a:pt x="1451" y="2347"/>
                </a:lnTo>
                <a:lnTo>
                  <a:pt x="1452" y="2355"/>
                </a:lnTo>
                <a:close/>
                <a:moveTo>
                  <a:pt x="69" y="3185"/>
                </a:moveTo>
                <a:lnTo>
                  <a:pt x="74" y="3179"/>
                </a:lnTo>
                <a:lnTo>
                  <a:pt x="81" y="3173"/>
                </a:lnTo>
                <a:lnTo>
                  <a:pt x="89" y="3167"/>
                </a:lnTo>
                <a:lnTo>
                  <a:pt x="97" y="3162"/>
                </a:lnTo>
                <a:lnTo>
                  <a:pt x="105" y="3156"/>
                </a:lnTo>
                <a:lnTo>
                  <a:pt x="113" y="3152"/>
                </a:lnTo>
                <a:lnTo>
                  <a:pt x="123" y="3146"/>
                </a:lnTo>
                <a:lnTo>
                  <a:pt x="133" y="3143"/>
                </a:lnTo>
                <a:lnTo>
                  <a:pt x="144" y="3139"/>
                </a:lnTo>
                <a:lnTo>
                  <a:pt x="154" y="3135"/>
                </a:lnTo>
                <a:lnTo>
                  <a:pt x="165" y="3132"/>
                </a:lnTo>
                <a:lnTo>
                  <a:pt x="177" y="3129"/>
                </a:lnTo>
                <a:lnTo>
                  <a:pt x="189" y="3127"/>
                </a:lnTo>
                <a:lnTo>
                  <a:pt x="203" y="3123"/>
                </a:lnTo>
                <a:lnTo>
                  <a:pt x="215" y="3122"/>
                </a:lnTo>
                <a:lnTo>
                  <a:pt x="228" y="3120"/>
                </a:lnTo>
                <a:lnTo>
                  <a:pt x="243" y="3119"/>
                </a:lnTo>
                <a:lnTo>
                  <a:pt x="256" y="3118"/>
                </a:lnTo>
                <a:lnTo>
                  <a:pt x="270" y="3118"/>
                </a:lnTo>
                <a:lnTo>
                  <a:pt x="285" y="3118"/>
                </a:lnTo>
                <a:lnTo>
                  <a:pt x="299" y="3118"/>
                </a:lnTo>
                <a:lnTo>
                  <a:pt x="314" y="3118"/>
                </a:lnTo>
                <a:lnTo>
                  <a:pt x="329" y="3119"/>
                </a:lnTo>
                <a:lnTo>
                  <a:pt x="344" y="3121"/>
                </a:lnTo>
                <a:lnTo>
                  <a:pt x="360" y="3122"/>
                </a:lnTo>
                <a:lnTo>
                  <a:pt x="375" y="3125"/>
                </a:lnTo>
                <a:lnTo>
                  <a:pt x="391" y="3128"/>
                </a:lnTo>
                <a:lnTo>
                  <a:pt x="406" y="3131"/>
                </a:lnTo>
                <a:lnTo>
                  <a:pt x="421" y="3134"/>
                </a:lnTo>
                <a:lnTo>
                  <a:pt x="435" y="3139"/>
                </a:lnTo>
                <a:lnTo>
                  <a:pt x="449" y="3142"/>
                </a:lnTo>
                <a:lnTo>
                  <a:pt x="463" y="3146"/>
                </a:lnTo>
                <a:lnTo>
                  <a:pt x="477" y="3152"/>
                </a:lnTo>
                <a:lnTo>
                  <a:pt x="490" y="3156"/>
                </a:lnTo>
                <a:lnTo>
                  <a:pt x="502" y="3162"/>
                </a:lnTo>
                <a:lnTo>
                  <a:pt x="515" y="3167"/>
                </a:lnTo>
                <a:lnTo>
                  <a:pt x="527" y="3173"/>
                </a:lnTo>
                <a:lnTo>
                  <a:pt x="538" y="3180"/>
                </a:lnTo>
                <a:lnTo>
                  <a:pt x="549" y="3185"/>
                </a:lnTo>
                <a:lnTo>
                  <a:pt x="560" y="3192"/>
                </a:lnTo>
                <a:lnTo>
                  <a:pt x="570" y="3198"/>
                </a:lnTo>
                <a:lnTo>
                  <a:pt x="579" y="3205"/>
                </a:lnTo>
                <a:lnTo>
                  <a:pt x="587" y="3213"/>
                </a:lnTo>
                <a:lnTo>
                  <a:pt x="596" y="3219"/>
                </a:lnTo>
                <a:lnTo>
                  <a:pt x="604" y="3227"/>
                </a:lnTo>
                <a:lnTo>
                  <a:pt x="612" y="3234"/>
                </a:lnTo>
                <a:lnTo>
                  <a:pt x="617" y="3242"/>
                </a:lnTo>
                <a:lnTo>
                  <a:pt x="624" y="3249"/>
                </a:lnTo>
                <a:lnTo>
                  <a:pt x="630" y="3257"/>
                </a:lnTo>
                <a:lnTo>
                  <a:pt x="634" y="3265"/>
                </a:lnTo>
                <a:lnTo>
                  <a:pt x="638" y="3273"/>
                </a:lnTo>
                <a:lnTo>
                  <a:pt x="642" y="3280"/>
                </a:lnTo>
                <a:lnTo>
                  <a:pt x="644" y="3288"/>
                </a:lnTo>
                <a:lnTo>
                  <a:pt x="646" y="3295"/>
                </a:lnTo>
                <a:lnTo>
                  <a:pt x="647" y="3303"/>
                </a:lnTo>
                <a:lnTo>
                  <a:pt x="647" y="3308"/>
                </a:lnTo>
                <a:lnTo>
                  <a:pt x="53" y="3209"/>
                </a:lnTo>
                <a:lnTo>
                  <a:pt x="56" y="3205"/>
                </a:lnTo>
                <a:lnTo>
                  <a:pt x="59" y="3197"/>
                </a:lnTo>
                <a:lnTo>
                  <a:pt x="63" y="3192"/>
                </a:lnTo>
                <a:lnTo>
                  <a:pt x="69" y="3185"/>
                </a:lnTo>
                <a:close/>
                <a:moveTo>
                  <a:pt x="625" y="3368"/>
                </a:moveTo>
                <a:lnTo>
                  <a:pt x="618" y="3374"/>
                </a:lnTo>
                <a:lnTo>
                  <a:pt x="613" y="3380"/>
                </a:lnTo>
                <a:lnTo>
                  <a:pt x="605" y="3385"/>
                </a:lnTo>
                <a:lnTo>
                  <a:pt x="597" y="3391"/>
                </a:lnTo>
                <a:lnTo>
                  <a:pt x="590" y="3396"/>
                </a:lnTo>
                <a:lnTo>
                  <a:pt x="581" y="3401"/>
                </a:lnTo>
                <a:lnTo>
                  <a:pt x="571" y="3406"/>
                </a:lnTo>
                <a:lnTo>
                  <a:pt x="561" y="3411"/>
                </a:lnTo>
                <a:lnTo>
                  <a:pt x="551" y="3414"/>
                </a:lnTo>
                <a:lnTo>
                  <a:pt x="540" y="3417"/>
                </a:lnTo>
                <a:lnTo>
                  <a:pt x="528" y="3422"/>
                </a:lnTo>
                <a:lnTo>
                  <a:pt x="517" y="3424"/>
                </a:lnTo>
                <a:lnTo>
                  <a:pt x="505" y="3427"/>
                </a:lnTo>
                <a:lnTo>
                  <a:pt x="491" y="3430"/>
                </a:lnTo>
                <a:lnTo>
                  <a:pt x="479" y="3432"/>
                </a:lnTo>
                <a:lnTo>
                  <a:pt x="466" y="3433"/>
                </a:lnTo>
                <a:lnTo>
                  <a:pt x="452" y="3434"/>
                </a:lnTo>
                <a:lnTo>
                  <a:pt x="438" y="3435"/>
                </a:lnTo>
                <a:lnTo>
                  <a:pt x="424" y="3436"/>
                </a:lnTo>
                <a:lnTo>
                  <a:pt x="409" y="3436"/>
                </a:lnTo>
                <a:lnTo>
                  <a:pt x="395" y="3435"/>
                </a:lnTo>
                <a:lnTo>
                  <a:pt x="380" y="3435"/>
                </a:lnTo>
                <a:lnTo>
                  <a:pt x="365" y="3434"/>
                </a:lnTo>
                <a:lnTo>
                  <a:pt x="350" y="3432"/>
                </a:lnTo>
                <a:lnTo>
                  <a:pt x="334" y="3431"/>
                </a:lnTo>
                <a:lnTo>
                  <a:pt x="319" y="3428"/>
                </a:lnTo>
                <a:lnTo>
                  <a:pt x="303" y="3425"/>
                </a:lnTo>
                <a:lnTo>
                  <a:pt x="289" y="3422"/>
                </a:lnTo>
                <a:lnTo>
                  <a:pt x="274" y="3418"/>
                </a:lnTo>
                <a:lnTo>
                  <a:pt x="259" y="3415"/>
                </a:lnTo>
                <a:lnTo>
                  <a:pt x="245" y="3411"/>
                </a:lnTo>
                <a:lnTo>
                  <a:pt x="230" y="3406"/>
                </a:lnTo>
                <a:lnTo>
                  <a:pt x="217" y="3402"/>
                </a:lnTo>
                <a:lnTo>
                  <a:pt x="204" y="3396"/>
                </a:lnTo>
                <a:lnTo>
                  <a:pt x="192" y="3391"/>
                </a:lnTo>
                <a:lnTo>
                  <a:pt x="180" y="3385"/>
                </a:lnTo>
                <a:lnTo>
                  <a:pt x="167" y="3380"/>
                </a:lnTo>
                <a:lnTo>
                  <a:pt x="156" y="3374"/>
                </a:lnTo>
                <a:lnTo>
                  <a:pt x="145" y="3368"/>
                </a:lnTo>
                <a:lnTo>
                  <a:pt x="134" y="3361"/>
                </a:lnTo>
                <a:lnTo>
                  <a:pt x="124" y="3354"/>
                </a:lnTo>
                <a:lnTo>
                  <a:pt x="115" y="3348"/>
                </a:lnTo>
                <a:lnTo>
                  <a:pt x="107" y="3340"/>
                </a:lnTo>
                <a:lnTo>
                  <a:pt x="98" y="3333"/>
                </a:lnTo>
                <a:lnTo>
                  <a:pt x="90" y="3327"/>
                </a:lnTo>
                <a:lnTo>
                  <a:pt x="82" y="3319"/>
                </a:lnTo>
                <a:lnTo>
                  <a:pt x="77" y="3311"/>
                </a:lnTo>
                <a:lnTo>
                  <a:pt x="70" y="3303"/>
                </a:lnTo>
                <a:lnTo>
                  <a:pt x="65" y="3296"/>
                </a:lnTo>
                <a:lnTo>
                  <a:pt x="60" y="3288"/>
                </a:lnTo>
                <a:lnTo>
                  <a:pt x="56" y="3280"/>
                </a:lnTo>
                <a:lnTo>
                  <a:pt x="53" y="3273"/>
                </a:lnTo>
                <a:lnTo>
                  <a:pt x="50" y="3265"/>
                </a:lnTo>
                <a:lnTo>
                  <a:pt x="48" y="3257"/>
                </a:lnTo>
                <a:lnTo>
                  <a:pt x="47" y="3249"/>
                </a:lnTo>
                <a:lnTo>
                  <a:pt x="47" y="3245"/>
                </a:lnTo>
                <a:lnTo>
                  <a:pt x="641" y="3343"/>
                </a:lnTo>
                <a:lnTo>
                  <a:pt x="638" y="3348"/>
                </a:lnTo>
                <a:lnTo>
                  <a:pt x="635" y="3354"/>
                </a:lnTo>
                <a:lnTo>
                  <a:pt x="631" y="3361"/>
                </a:lnTo>
                <a:lnTo>
                  <a:pt x="625" y="3368"/>
                </a:lnTo>
                <a:close/>
                <a:moveTo>
                  <a:pt x="1013" y="3213"/>
                </a:moveTo>
                <a:lnTo>
                  <a:pt x="1011" y="3204"/>
                </a:lnTo>
                <a:lnTo>
                  <a:pt x="1010" y="3196"/>
                </a:lnTo>
                <a:lnTo>
                  <a:pt x="1010" y="3187"/>
                </a:lnTo>
                <a:lnTo>
                  <a:pt x="1009" y="3179"/>
                </a:lnTo>
                <a:lnTo>
                  <a:pt x="1010" y="3170"/>
                </a:lnTo>
                <a:lnTo>
                  <a:pt x="1011" y="3160"/>
                </a:lnTo>
                <a:lnTo>
                  <a:pt x="1012" y="3151"/>
                </a:lnTo>
                <a:lnTo>
                  <a:pt x="1014" y="3141"/>
                </a:lnTo>
                <a:lnTo>
                  <a:pt x="1018" y="3131"/>
                </a:lnTo>
                <a:lnTo>
                  <a:pt x="1021" y="3120"/>
                </a:lnTo>
                <a:lnTo>
                  <a:pt x="1024" y="3110"/>
                </a:lnTo>
                <a:lnTo>
                  <a:pt x="1029" y="3099"/>
                </a:lnTo>
                <a:lnTo>
                  <a:pt x="1033" y="3089"/>
                </a:lnTo>
                <a:lnTo>
                  <a:pt x="1039" y="3078"/>
                </a:lnTo>
                <a:lnTo>
                  <a:pt x="1045" y="3067"/>
                </a:lnTo>
                <a:lnTo>
                  <a:pt x="1052" y="3056"/>
                </a:lnTo>
                <a:lnTo>
                  <a:pt x="1058" y="3045"/>
                </a:lnTo>
                <a:lnTo>
                  <a:pt x="1066" y="3034"/>
                </a:lnTo>
                <a:lnTo>
                  <a:pt x="1074" y="3024"/>
                </a:lnTo>
                <a:lnTo>
                  <a:pt x="1083" y="3013"/>
                </a:lnTo>
                <a:lnTo>
                  <a:pt x="1092" y="3002"/>
                </a:lnTo>
                <a:lnTo>
                  <a:pt x="1101" y="2991"/>
                </a:lnTo>
                <a:lnTo>
                  <a:pt x="1110" y="2981"/>
                </a:lnTo>
                <a:lnTo>
                  <a:pt x="1122" y="2969"/>
                </a:lnTo>
                <a:lnTo>
                  <a:pt x="1131" y="2960"/>
                </a:lnTo>
                <a:lnTo>
                  <a:pt x="1143" y="2948"/>
                </a:lnTo>
                <a:lnTo>
                  <a:pt x="1155" y="2939"/>
                </a:lnTo>
                <a:lnTo>
                  <a:pt x="1167" y="2929"/>
                </a:lnTo>
                <a:lnTo>
                  <a:pt x="1179" y="2920"/>
                </a:lnTo>
                <a:lnTo>
                  <a:pt x="1191" y="2911"/>
                </a:lnTo>
                <a:lnTo>
                  <a:pt x="1203" y="2902"/>
                </a:lnTo>
                <a:lnTo>
                  <a:pt x="1215" y="2894"/>
                </a:lnTo>
                <a:lnTo>
                  <a:pt x="1228" y="2887"/>
                </a:lnTo>
                <a:lnTo>
                  <a:pt x="1240" y="2879"/>
                </a:lnTo>
                <a:lnTo>
                  <a:pt x="1252" y="2872"/>
                </a:lnTo>
                <a:lnTo>
                  <a:pt x="1265" y="2867"/>
                </a:lnTo>
                <a:lnTo>
                  <a:pt x="1277" y="2861"/>
                </a:lnTo>
                <a:lnTo>
                  <a:pt x="1290" y="2856"/>
                </a:lnTo>
                <a:lnTo>
                  <a:pt x="1302" y="2851"/>
                </a:lnTo>
                <a:lnTo>
                  <a:pt x="1313" y="2847"/>
                </a:lnTo>
                <a:lnTo>
                  <a:pt x="1325" y="2842"/>
                </a:lnTo>
                <a:lnTo>
                  <a:pt x="1337" y="2839"/>
                </a:lnTo>
                <a:lnTo>
                  <a:pt x="1348" y="2837"/>
                </a:lnTo>
                <a:lnTo>
                  <a:pt x="1359" y="2835"/>
                </a:lnTo>
                <a:lnTo>
                  <a:pt x="1370" y="2832"/>
                </a:lnTo>
                <a:lnTo>
                  <a:pt x="1381" y="2831"/>
                </a:lnTo>
                <a:lnTo>
                  <a:pt x="1391" y="2830"/>
                </a:lnTo>
                <a:lnTo>
                  <a:pt x="1402" y="2830"/>
                </a:lnTo>
                <a:lnTo>
                  <a:pt x="1412" y="2830"/>
                </a:lnTo>
                <a:lnTo>
                  <a:pt x="1421" y="2831"/>
                </a:lnTo>
                <a:lnTo>
                  <a:pt x="1431" y="2832"/>
                </a:lnTo>
                <a:lnTo>
                  <a:pt x="1440" y="2833"/>
                </a:lnTo>
                <a:lnTo>
                  <a:pt x="1448" y="2837"/>
                </a:lnTo>
                <a:lnTo>
                  <a:pt x="1455" y="2839"/>
                </a:lnTo>
                <a:lnTo>
                  <a:pt x="1463" y="2842"/>
                </a:lnTo>
                <a:lnTo>
                  <a:pt x="1471" y="2847"/>
                </a:lnTo>
                <a:lnTo>
                  <a:pt x="1474" y="2849"/>
                </a:lnTo>
                <a:lnTo>
                  <a:pt x="1022" y="3233"/>
                </a:lnTo>
                <a:lnTo>
                  <a:pt x="1019" y="3227"/>
                </a:lnTo>
                <a:lnTo>
                  <a:pt x="1015" y="3219"/>
                </a:lnTo>
                <a:lnTo>
                  <a:pt x="1013" y="3213"/>
                </a:lnTo>
                <a:close/>
                <a:moveTo>
                  <a:pt x="1507" y="2895"/>
                </a:moveTo>
                <a:lnTo>
                  <a:pt x="1510" y="2903"/>
                </a:lnTo>
                <a:lnTo>
                  <a:pt x="1511" y="2912"/>
                </a:lnTo>
                <a:lnTo>
                  <a:pt x="1512" y="2921"/>
                </a:lnTo>
                <a:lnTo>
                  <a:pt x="1512" y="2930"/>
                </a:lnTo>
                <a:lnTo>
                  <a:pt x="1512" y="2939"/>
                </a:lnTo>
                <a:lnTo>
                  <a:pt x="1511" y="2948"/>
                </a:lnTo>
                <a:lnTo>
                  <a:pt x="1508" y="2957"/>
                </a:lnTo>
                <a:lnTo>
                  <a:pt x="1506" y="2967"/>
                </a:lnTo>
                <a:lnTo>
                  <a:pt x="1504" y="2977"/>
                </a:lnTo>
                <a:lnTo>
                  <a:pt x="1501" y="2988"/>
                </a:lnTo>
                <a:lnTo>
                  <a:pt x="1496" y="2998"/>
                </a:lnTo>
                <a:lnTo>
                  <a:pt x="1492" y="3009"/>
                </a:lnTo>
                <a:lnTo>
                  <a:pt x="1487" y="3019"/>
                </a:lnTo>
                <a:lnTo>
                  <a:pt x="1482" y="3030"/>
                </a:lnTo>
                <a:lnTo>
                  <a:pt x="1476" y="3041"/>
                </a:lnTo>
                <a:lnTo>
                  <a:pt x="1470" y="3052"/>
                </a:lnTo>
                <a:lnTo>
                  <a:pt x="1462" y="3063"/>
                </a:lnTo>
                <a:lnTo>
                  <a:pt x="1455" y="3073"/>
                </a:lnTo>
                <a:lnTo>
                  <a:pt x="1447" y="3085"/>
                </a:lnTo>
                <a:lnTo>
                  <a:pt x="1439" y="3096"/>
                </a:lnTo>
                <a:lnTo>
                  <a:pt x="1430" y="3107"/>
                </a:lnTo>
                <a:lnTo>
                  <a:pt x="1420" y="3118"/>
                </a:lnTo>
                <a:lnTo>
                  <a:pt x="1410" y="3128"/>
                </a:lnTo>
                <a:lnTo>
                  <a:pt x="1400" y="3139"/>
                </a:lnTo>
                <a:lnTo>
                  <a:pt x="1389" y="3149"/>
                </a:lnTo>
                <a:lnTo>
                  <a:pt x="1378" y="3160"/>
                </a:lnTo>
                <a:lnTo>
                  <a:pt x="1367" y="3170"/>
                </a:lnTo>
                <a:lnTo>
                  <a:pt x="1355" y="3180"/>
                </a:lnTo>
                <a:lnTo>
                  <a:pt x="1343" y="3188"/>
                </a:lnTo>
                <a:lnTo>
                  <a:pt x="1330" y="3197"/>
                </a:lnTo>
                <a:lnTo>
                  <a:pt x="1318" y="3206"/>
                </a:lnTo>
                <a:lnTo>
                  <a:pt x="1306" y="3214"/>
                </a:lnTo>
                <a:lnTo>
                  <a:pt x="1293" y="3222"/>
                </a:lnTo>
                <a:lnTo>
                  <a:pt x="1281" y="3229"/>
                </a:lnTo>
                <a:lnTo>
                  <a:pt x="1269" y="3235"/>
                </a:lnTo>
                <a:lnTo>
                  <a:pt x="1256" y="3242"/>
                </a:lnTo>
                <a:lnTo>
                  <a:pt x="1244" y="3247"/>
                </a:lnTo>
                <a:lnTo>
                  <a:pt x="1232" y="3253"/>
                </a:lnTo>
                <a:lnTo>
                  <a:pt x="1220" y="3257"/>
                </a:lnTo>
                <a:lnTo>
                  <a:pt x="1208" y="3261"/>
                </a:lnTo>
                <a:lnTo>
                  <a:pt x="1196" y="3266"/>
                </a:lnTo>
                <a:lnTo>
                  <a:pt x="1185" y="3269"/>
                </a:lnTo>
                <a:lnTo>
                  <a:pt x="1172" y="3271"/>
                </a:lnTo>
                <a:lnTo>
                  <a:pt x="1161" y="3274"/>
                </a:lnTo>
                <a:lnTo>
                  <a:pt x="1150" y="3276"/>
                </a:lnTo>
                <a:lnTo>
                  <a:pt x="1139" y="3277"/>
                </a:lnTo>
                <a:lnTo>
                  <a:pt x="1129" y="3278"/>
                </a:lnTo>
                <a:lnTo>
                  <a:pt x="1119" y="3278"/>
                </a:lnTo>
                <a:lnTo>
                  <a:pt x="1109" y="3278"/>
                </a:lnTo>
                <a:lnTo>
                  <a:pt x="1099" y="3277"/>
                </a:lnTo>
                <a:lnTo>
                  <a:pt x="1091" y="3276"/>
                </a:lnTo>
                <a:lnTo>
                  <a:pt x="1082" y="3274"/>
                </a:lnTo>
                <a:lnTo>
                  <a:pt x="1073" y="3271"/>
                </a:lnTo>
                <a:lnTo>
                  <a:pt x="1065" y="3268"/>
                </a:lnTo>
                <a:lnTo>
                  <a:pt x="1057" y="3266"/>
                </a:lnTo>
                <a:lnTo>
                  <a:pt x="1051" y="3261"/>
                </a:lnTo>
                <a:lnTo>
                  <a:pt x="1046" y="3258"/>
                </a:lnTo>
                <a:lnTo>
                  <a:pt x="1500" y="2875"/>
                </a:lnTo>
                <a:lnTo>
                  <a:pt x="1502" y="2881"/>
                </a:lnTo>
                <a:lnTo>
                  <a:pt x="1505" y="2888"/>
                </a:lnTo>
                <a:lnTo>
                  <a:pt x="1507" y="2895"/>
                </a:lnTo>
                <a:close/>
                <a:moveTo>
                  <a:pt x="1004" y="3898"/>
                </a:moveTo>
                <a:lnTo>
                  <a:pt x="1001" y="3906"/>
                </a:lnTo>
                <a:lnTo>
                  <a:pt x="999" y="3915"/>
                </a:lnTo>
                <a:lnTo>
                  <a:pt x="994" y="3923"/>
                </a:lnTo>
                <a:lnTo>
                  <a:pt x="990" y="3931"/>
                </a:lnTo>
                <a:lnTo>
                  <a:pt x="984" y="3939"/>
                </a:lnTo>
                <a:lnTo>
                  <a:pt x="979" y="3947"/>
                </a:lnTo>
                <a:lnTo>
                  <a:pt x="973" y="3956"/>
                </a:lnTo>
                <a:lnTo>
                  <a:pt x="966" y="3964"/>
                </a:lnTo>
                <a:lnTo>
                  <a:pt x="958" y="3973"/>
                </a:lnTo>
                <a:lnTo>
                  <a:pt x="950" y="3980"/>
                </a:lnTo>
                <a:lnTo>
                  <a:pt x="941" y="3988"/>
                </a:lnTo>
                <a:lnTo>
                  <a:pt x="932" y="3996"/>
                </a:lnTo>
                <a:lnTo>
                  <a:pt x="923" y="4004"/>
                </a:lnTo>
                <a:lnTo>
                  <a:pt x="913" y="4011"/>
                </a:lnTo>
                <a:lnTo>
                  <a:pt x="901" y="4018"/>
                </a:lnTo>
                <a:lnTo>
                  <a:pt x="890" y="4026"/>
                </a:lnTo>
                <a:lnTo>
                  <a:pt x="878" y="4032"/>
                </a:lnTo>
                <a:lnTo>
                  <a:pt x="866" y="4039"/>
                </a:lnTo>
                <a:lnTo>
                  <a:pt x="854" y="4046"/>
                </a:lnTo>
                <a:lnTo>
                  <a:pt x="841" y="4052"/>
                </a:lnTo>
                <a:lnTo>
                  <a:pt x="827" y="4058"/>
                </a:lnTo>
                <a:lnTo>
                  <a:pt x="814" y="4064"/>
                </a:lnTo>
                <a:lnTo>
                  <a:pt x="800" y="4070"/>
                </a:lnTo>
                <a:lnTo>
                  <a:pt x="785" y="4074"/>
                </a:lnTo>
                <a:lnTo>
                  <a:pt x="771" y="4080"/>
                </a:lnTo>
                <a:lnTo>
                  <a:pt x="756" y="4084"/>
                </a:lnTo>
                <a:lnTo>
                  <a:pt x="741" y="4089"/>
                </a:lnTo>
                <a:lnTo>
                  <a:pt x="726" y="4092"/>
                </a:lnTo>
                <a:lnTo>
                  <a:pt x="711" y="4095"/>
                </a:lnTo>
                <a:lnTo>
                  <a:pt x="696" y="4099"/>
                </a:lnTo>
                <a:lnTo>
                  <a:pt x="681" y="4101"/>
                </a:lnTo>
                <a:lnTo>
                  <a:pt x="667" y="4103"/>
                </a:lnTo>
                <a:lnTo>
                  <a:pt x="653" y="4104"/>
                </a:lnTo>
                <a:lnTo>
                  <a:pt x="638" y="4105"/>
                </a:lnTo>
                <a:lnTo>
                  <a:pt x="624" y="4106"/>
                </a:lnTo>
                <a:lnTo>
                  <a:pt x="611" y="4106"/>
                </a:lnTo>
                <a:lnTo>
                  <a:pt x="597" y="4106"/>
                </a:lnTo>
                <a:lnTo>
                  <a:pt x="584" y="4106"/>
                </a:lnTo>
                <a:lnTo>
                  <a:pt x="572" y="4105"/>
                </a:lnTo>
                <a:lnTo>
                  <a:pt x="560" y="4104"/>
                </a:lnTo>
                <a:lnTo>
                  <a:pt x="548" y="4102"/>
                </a:lnTo>
                <a:lnTo>
                  <a:pt x="536" y="4100"/>
                </a:lnTo>
                <a:lnTo>
                  <a:pt x="524" y="4098"/>
                </a:lnTo>
                <a:lnTo>
                  <a:pt x="513" y="4095"/>
                </a:lnTo>
                <a:lnTo>
                  <a:pt x="503" y="4092"/>
                </a:lnTo>
                <a:lnTo>
                  <a:pt x="494" y="4089"/>
                </a:lnTo>
                <a:lnTo>
                  <a:pt x="485" y="4084"/>
                </a:lnTo>
                <a:lnTo>
                  <a:pt x="476" y="4080"/>
                </a:lnTo>
                <a:lnTo>
                  <a:pt x="467" y="4075"/>
                </a:lnTo>
                <a:lnTo>
                  <a:pt x="459" y="4071"/>
                </a:lnTo>
                <a:lnTo>
                  <a:pt x="453" y="4065"/>
                </a:lnTo>
                <a:lnTo>
                  <a:pt x="446" y="4060"/>
                </a:lnTo>
                <a:lnTo>
                  <a:pt x="440" y="4054"/>
                </a:lnTo>
                <a:lnTo>
                  <a:pt x="435" y="4048"/>
                </a:lnTo>
                <a:lnTo>
                  <a:pt x="430" y="4042"/>
                </a:lnTo>
                <a:lnTo>
                  <a:pt x="426" y="4036"/>
                </a:lnTo>
                <a:lnTo>
                  <a:pt x="1008" y="3867"/>
                </a:lnTo>
                <a:lnTo>
                  <a:pt x="1008" y="3874"/>
                </a:lnTo>
                <a:lnTo>
                  <a:pt x="1007" y="3883"/>
                </a:lnTo>
                <a:lnTo>
                  <a:pt x="1005" y="3891"/>
                </a:lnTo>
                <a:lnTo>
                  <a:pt x="1004" y="3898"/>
                </a:lnTo>
                <a:close/>
              </a:path>
            </a:pathLst>
          </a:custGeom>
          <a:solidFill>
            <a:srgbClr val="FFFFFF"/>
          </a:solidFill>
          <a:ln w="9525">
            <a:noFill/>
            <a:round/>
            <a:headEnd/>
            <a:tailEnd/>
          </a:ln>
        </p:spPr>
        <p:txBody>
          <a:bodyPr/>
          <a:lstStyle/>
          <a:p>
            <a:pPr algn="r" rtl="1" fontAlgn="auto">
              <a:spcBef>
                <a:spcPts val="0"/>
              </a:spcBef>
              <a:spcAft>
                <a:spcPts val="0"/>
              </a:spcAft>
              <a:defRPr/>
            </a:pPr>
            <a:endParaRPr lang="ar-SA">
              <a:latin typeface="+mn-lt"/>
              <a:cs typeface="+mn-cs"/>
            </a:endParaRPr>
          </a:p>
        </p:txBody>
      </p:sp>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schemeClr val="bg1"/>
                </a:solidFill>
                <a:cs typeface="+mn-cs"/>
              </a:rPr>
              <a:t>International Center for Agricultural Research in the Dry Areas</a:t>
            </a:r>
            <a:endParaRPr lang="en-US" sz="1000" dirty="0">
              <a:solidFill>
                <a:schemeClr val="bg1"/>
              </a:solidFill>
              <a:latin typeface="+mn-lt"/>
              <a:cs typeface="+mn-cs"/>
            </a:endParaRPr>
          </a:p>
        </p:txBody>
      </p:sp>
      <p:sp>
        <p:nvSpPr>
          <p:cNvPr id="8" name="Date Placeholder 21"/>
          <p:cNvSpPr>
            <a:spLocks noGrp="1"/>
          </p:cNvSpPr>
          <p:nvPr>
            <p:ph type="dt" sz="half" idx="10"/>
          </p:nvPr>
        </p:nvSpPr>
        <p:spPr/>
        <p:txBody>
          <a:bodyPr/>
          <a:lstStyle>
            <a:lvl1pPr>
              <a:defRPr/>
            </a:lvl1pPr>
          </a:lstStyle>
          <a:p>
            <a:pPr>
              <a:defRPr/>
            </a:pPr>
            <a:endParaRPr lang="ar-SA"/>
          </a:p>
        </p:txBody>
      </p:sp>
      <p:sp>
        <p:nvSpPr>
          <p:cNvPr id="9"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32D31D12-317F-4C2D-9B45-FA7FDAD44CD7}" type="slidenum">
              <a:rPr lang="ar-SA"/>
              <a:pPr>
                <a:defRPr/>
              </a:pPr>
              <a:t>‹#›</a:t>
            </a:fld>
            <a:endParaRPr lang="ar-SA"/>
          </a:p>
        </p:txBody>
      </p:sp>
      <p:sp>
        <p:nvSpPr>
          <p:cNvPr id="10"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schemeClr val="bg1"/>
                </a:solidFill>
                <a:cs typeface="+mn-cs"/>
              </a:rPr>
              <a:t>International Center for Agricultural Research in the Dry Areas</a:t>
            </a:r>
            <a:endParaRPr lang="en-US" sz="1000" dirty="0">
              <a:solidFill>
                <a:schemeClr val="bg1"/>
              </a:solidFill>
              <a:latin typeface="+mn-lt"/>
              <a:cs typeface="+mn-cs"/>
            </a:endParaRPr>
          </a:p>
        </p:txBody>
      </p:sp>
      <p:sp>
        <p:nvSpPr>
          <p:cNvPr id="8" name="Date Placeholder 21"/>
          <p:cNvSpPr>
            <a:spLocks noGrp="1"/>
          </p:cNvSpPr>
          <p:nvPr>
            <p:ph type="dt" sz="half" idx="10"/>
          </p:nvPr>
        </p:nvSpPr>
        <p:spPr/>
        <p:txBody>
          <a:bodyPr/>
          <a:lstStyle>
            <a:lvl1pPr>
              <a:defRPr/>
            </a:lvl1pPr>
          </a:lstStyle>
          <a:p>
            <a:pPr>
              <a:defRPr/>
            </a:pPr>
            <a:endParaRPr lang="ar-SA"/>
          </a:p>
        </p:txBody>
      </p:sp>
      <p:sp>
        <p:nvSpPr>
          <p:cNvPr id="9"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2488BAE3-38D7-4287-B5DA-EB19DFC0BBAF}" type="slidenum">
              <a:rPr lang="ar-SA"/>
              <a:pPr>
                <a:defRPr/>
              </a:pPr>
              <a:t>‹#›</a:t>
            </a:fld>
            <a:endParaRPr lang="ar-SA"/>
          </a:p>
        </p:txBody>
      </p:sp>
      <p:sp>
        <p:nvSpPr>
          <p:cNvPr id="10"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schemeClr val="bg1"/>
                </a:solidFill>
                <a:cs typeface="+mn-cs"/>
              </a:rPr>
              <a:t>International Center for Agricultural Research in the Dry Areas</a:t>
            </a:r>
            <a:endParaRPr lang="en-US" sz="1000" dirty="0">
              <a:solidFill>
                <a:schemeClr val="bg1"/>
              </a:solidFill>
              <a:latin typeface="+mn-lt"/>
              <a:cs typeface="+mn-cs"/>
            </a:endParaRPr>
          </a:p>
        </p:txBody>
      </p:sp>
      <p:sp>
        <p:nvSpPr>
          <p:cNvPr id="8" name="Date Placeholder 21"/>
          <p:cNvSpPr>
            <a:spLocks noGrp="1"/>
          </p:cNvSpPr>
          <p:nvPr>
            <p:ph type="dt" sz="half" idx="10"/>
          </p:nvPr>
        </p:nvSpPr>
        <p:spPr/>
        <p:txBody>
          <a:bodyPr/>
          <a:lstStyle>
            <a:lvl1pPr>
              <a:defRPr/>
            </a:lvl1pPr>
          </a:lstStyle>
          <a:p>
            <a:pPr>
              <a:defRPr/>
            </a:pPr>
            <a:endParaRPr lang="ar-SA"/>
          </a:p>
        </p:txBody>
      </p:sp>
      <p:sp>
        <p:nvSpPr>
          <p:cNvPr id="9"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054EC783-917B-483D-845E-5723F917E37C}" type="slidenum">
              <a:rPr lang="ar-SA"/>
              <a:pPr>
                <a:defRPr/>
              </a:pPr>
              <a:t>‹#›</a:t>
            </a:fld>
            <a:endParaRPr lang="ar-SA"/>
          </a:p>
        </p:txBody>
      </p:sp>
      <p:sp>
        <p:nvSpPr>
          <p:cNvPr id="10"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8" name="AutoShape 1"/>
          <p:cNvSpPr>
            <a:spLocks noChangeAspect="1" noChangeArrowheads="1"/>
          </p:cNvSpPr>
          <p:nvPr/>
        </p:nvSpPr>
        <p:spPr bwMode="auto">
          <a:xfrm>
            <a:off x="0" y="0"/>
            <a:ext cx="968375" cy="5688013"/>
          </a:xfrm>
          <a:prstGeom prst="rect">
            <a:avLst/>
          </a:prstGeom>
          <a:noFill/>
        </p:spPr>
        <p:txBody>
          <a:bodyPr/>
          <a:lstStyle/>
          <a:p>
            <a:pPr>
              <a:defRPr/>
            </a:pPr>
            <a:endParaRPr lang="en-US">
              <a:latin typeface="Arial" charset="0"/>
              <a:cs typeface="Arial" charset="0"/>
            </a:endParaRPr>
          </a:p>
        </p:txBody>
      </p:sp>
      <p:sp>
        <p:nvSpPr>
          <p:cNvPr id="9" name="Date Placeholder 21"/>
          <p:cNvSpPr>
            <a:spLocks noGrp="1"/>
          </p:cNvSpPr>
          <p:nvPr>
            <p:ph type="dt" sz="half" idx="10"/>
          </p:nvPr>
        </p:nvSpPr>
        <p:spPr/>
        <p:txBody>
          <a:bodyPr/>
          <a:lstStyle>
            <a:lvl1pPr>
              <a:defRPr/>
            </a:lvl1pPr>
          </a:lstStyle>
          <a:p>
            <a:pPr>
              <a:defRPr/>
            </a:pPr>
            <a:endParaRPr lang="ar-SA"/>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5A6EDBF6-D410-4A96-9771-8459A1DB843B}"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Freeform 7"/>
          <p:cNvSpPr>
            <a:spLocks noChangeAspect="1" noEditPoints="1"/>
          </p:cNvSpPr>
          <p:nvPr userDrawn="1"/>
        </p:nvSpPr>
        <p:spPr bwMode="auto">
          <a:xfrm>
            <a:off x="431800" y="5534025"/>
            <a:ext cx="487363" cy="633413"/>
          </a:xfrm>
          <a:custGeom>
            <a:avLst/>
            <a:gdLst/>
            <a:ahLst/>
            <a:cxnLst>
              <a:cxn ang="0">
                <a:pos x="2614" y="3987"/>
              </a:cxn>
              <a:cxn ang="0">
                <a:pos x="2025" y="4132"/>
              </a:cxn>
              <a:cxn ang="0">
                <a:pos x="2235" y="4251"/>
              </a:cxn>
              <a:cxn ang="0">
                <a:pos x="2059" y="2780"/>
              </a:cxn>
              <a:cxn ang="0">
                <a:pos x="2559" y="2375"/>
              </a:cxn>
              <a:cxn ang="0">
                <a:pos x="2109" y="2499"/>
              </a:cxn>
              <a:cxn ang="0">
                <a:pos x="1643" y="2451"/>
              </a:cxn>
              <a:cxn ang="0">
                <a:pos x="1685" y="2807"/>
              </a:cxn>
              <a:cxn ang="0">
                <a:pos x="1493" y="3785"/>
              </a:cxn>
              <a:cxn ang="0">
                <a:pos x="1199" y="3301"/>
              </a:cxn>
              <a:cxn ang="0">
                <a:pos x="1171" y="2881"/>
              </a:cxn>
              <a:cxn ang="0">
                <a:pos x="1175" y="2643"/>
              </a:cxn>
              <a:cxn ang="0">
                <a:pos x="1025" y="2323"/>
              </a:cxn>
              <a:cxn ang="0">
                <a:pos x="1386" y="2165"/>
              </a:cxn>
              <a:cxn ang="0">
                <a:pos x="2037" y="2264"/>
              </a:cxn>
              <a:cxn ang="0">
                <a:pos x="2562" y="1934"/>
              </a:cxn>
              <a:cxn ang="0">
                <a:pos x="2145" y="1997"/>
              </a:cxn>
              <a:cxn ang="0">
                <a:pos x="1693" y="1983"/>
              </a:cxn>
              <a:cxn ang="0">
                <a:pos x="1199" y="1902"/>
              </a:cxn>
              <a:cxn ang="0">
                <a:pos x="2014" y="1822"/>
              </a:cxn>
              <a:cxn ang="0">
                <a:pos x="2512" y="1632"/>
              </a:cxn>
              <a:cxn ang="0">
                <a:pos x="2892" y="1625"/>
              </a:cxn>
              <a:cxn ang="0">
                <a:pos x="2941" y="1385"/>
              </a:cxn>
              <a:cxn ang="0">
                <a:pos x="3285" y="1308"/>
              </a:cxn>
              <a:cxn ang="0">
                <a:pos x="3306" y="1133"/>
              </a:cxn>
              <a:cxn ang="0">
                <a:pos x="3294" y="1253"/>
              </a:cxn>
              <a:cxn ang="0">
                <a:pos x="2903" y="1232"/>
              </a:cxn>
              <a:cxn ang="0">
                <a:pos x="2748" y="971"/>
              </a:cxn>
              <a:cxn ang="0">
                <a:pos x="2520" y="1235"/>
              </a:cxn>
              <a:cxn ang="0">
                <a:pos x="2161" y="1573"/>
              </a:cxn>
              <a:cxn ang="0">
                <a:pos x="1617" y="126"/>
              </a:cxn>
              <a:cxn ang="0">
                <a:pos x="1102" y="1662"/>
              </a:cxn>
              <a:cxn ang="0">
                <a:pos x="725" y="1609"/>
              </a:cxn>
              <a:cxn ang="0">
                <a:pos x="523" y="2347"/>
              </a:cxn>
              <a:cxn ang="0">
                <a:pos x="238" y="2593"/>
              </a:cxn>
              <a:cxn ang="0">
                <a:pos x="398" y="3093"/>
              </a:cxn>
              <a:cxn ang="0">
                <a:pos x="476" y="3467"/>
              </a:cxn>
              <a:cxn ang="0">
                <a:pos x="486" y="3839"/>
              </a:cxn>
              <a:cxn ang="0">
                <a:pos x="1031" y="3931"/>
              </a:cxn>
              <a:cxn ang="0">
                <a:pos x="2081" y="4305"/>
              </a:cxn>
              <a:cxn ang="0">
                <a:pos x="2270" y="3340"/>
              </a:cxn>
              <a:cxn ang="0">
                <a:pos x="1835" y="3287"/>
              </a:cxn>
              <a:cxn ang="0">
                <a:pos x="1734" y="3761"/>
              </a:cxn>
              <a:cxn ang="0">
                <a:pos x="2226" y="3726"/>
              </a:cxn>
              <a:cxn ang="0">
                <a:pos x="2101" y="1459"/>
              </a:cxn>
              <a:cxn ang="0">
                <a:pos x="1966" y="934"/>
              </a:cxn>
              <a:cxn ang="0">
                <a:pos x="1000" y="2080"/>
              </a:cxn>
              <a:cxn ang="0">
                <a:pos x="2096" y="4252"/>
              </a:cxn>
              <a:cxn ang="0">
                <a:pos x="689" y="2870"/>
              </a:cxn>
              <a:cxn ang="0">
                <a:pos x="1454" y="1912"/>
              </a:cxn>
              <a:cxn ang="0">
                <a:pos x="2968" y="1426"/>
              </a:cxn>
              <a:cxn ang="0">
                <a:pos x="2868" y="1562"/>
              </a:cxn>
              <a:cxn ang="0">
                <a:pos x="2851" y="884"/>
              </a:cxn>
              <a:cxn ang="0">
                <a:pos x="446" y="3926"/>
              </a:cxn>
              <a:cxn ang="0">
                <a:pos x="979" y="1449"/>
              </a:cxn>
              <a:cxn ang="0">
                <a:pos x="737" y="1552"/>
              </a:cxn>
              <a:cxn ang="0">
                <a:pos x="564" y="2455"/>
              </a:cxn>
              <a:cxn ang="0">
                <a:pos x="551" y="2572"/>
              </a:cxn>
              <a:cxn ang="0">
                <a:pos x="1422" y="2440"/>
              </a:cxn>
              <a:cxn ang="0">
                <a:pos x="329" y="3119"/>
              </a:cxn>
              <a:cxn ang="0">
                <a:pos x="180" y="3385"/>
              </a:cxn>
              <a:cxn ang="0">
                <a:pos x="1412" y="2830"/>
              </a:cxn>
              <a:cxn ang="0">
                <a:pos x="1004" y="3898"/>
              </a:cxn>
            </a:cxnLst>
            <a:rect l="0" t="0" r="r" b="b"/>
            <a:pathLst>
              <a:path w="3453" h="4493">
                <a:moveTo>
                  <a:pt x="2929" y="894"/>
                </a:moveTo>
                <a:lnTo>
                  <a:pt x="2933" y="898"/>
                </a:lnTo>
                <a:lnTo>
                  <a:pt x="2936" y="903"/>
                </a:lnTo>
                <a:lnTo>
                  <a:pt x="2939" y="907"/>
                </a:lnTo>
                <a:lnTo>
                  <a:pt x="2942" y="912"/>
                </a:lnTo>
                <a:lnTo>
                  <a:pt x="2946" y="918"/>
                </a:lnTo>
                <a:lnTo>
                  <a:pt x="2948" y="924"/>
                </a:lnTo>
                <a:lnTo>
                  <a:pt x="2951" y="930"/>
                </a:lnTo>
                <a:lnTo>
                  <a:pt x="2954" y="937"/>
                </a:lnTo>
                <a:lnTo>
                  <a:pt x="2956" y="943"/>
                </a:lnTo>
                <a:lnTo>
                  <a:pt x="2957" y="951"/>
                </a:lnTo>
                <a:lnTo>
                  <a:pt x="2959" y="958"/>
                </a:lnTo>
                <a:lnTo>
                  <a:pt x="2960" y="966"/>
                </a:lnTo>
                <a:lnTo>
                  <a:pt x="2961" y="973"/>
                </a:lnTo>
                <a:lnTo>
                  <a:pt x="2962" y="982"/>
                </a:lnTo>
                <a:lnTo>
                  <a:pt x="2963" y="990"/>
                </a:lnTo>
                <a:lnTo>
                  <a:pt x="2963" y="999"/>
                </a:lnTo>
                <a:lnTo>
                  <a:pt x="2963" y="1008"/>
                </a:lnTo>
                <a:lnTo>
                  <a:pt x="2963" y="1016"/>
                </a:lnTo>
                <a:lnTo>
                  <a:pt x="2962" y="1025"/>
                </a:lnTo>
                <a:lnTo>
                  <a:pt x="2962" y="1034"/>
                </a:lnTo>
                <a:lnTo>
                  <a:pt x="2961" y="1043"/>
                </a:lnTo>
                <a:lnTo>
                  <a:pt x="2960" y="1053"/>
                </a:lnTo>
                <a:lnTo>
                  <a:pt x="2958" y="1062"/>
                </a:lnTo>
                <a:lnTo>
                  <a:pt x="2957" y="1072"/>
                </a:lnTo>
                <a:lnTo>
                  <a:pt x="2955" y="1082"/>
                </a:lnTo>
                <a:lnTo>
                  <a:pt x="2952" y="1091"/>
                </a:lnTo>
                <a:lnTo>
                  <a:pt x="2949" y="1099"/>
                </a:lnTo>
                <a:lnTo>
                  <a:pt x="2947" y="1109"/>
                </a:lnTo>
                <a:lnTo>
                  <a:pt x="2944" y="1118"/>
                </a:lnTo>
                <a:lnTo>
                  <a:pt x="2940" y="1127"/>
                </a:lnTo>
                <a:lnTo>
                  <a:pt x="2937" y="1135"/>
                </a:lnTo>
                <a:lnTo>
                  <a:pt x="2933" y="1144"/>
                </a:lnTo>
                <a:lnTo>
                  <a:pt x="2929" y="1151"/>
                </a:lnTo>
                <a:lnTo>
                  <a:pt x="2925" y="1159"/>
                </a:lnTo>
                <a:lnTo>
                  <a:pt x="2920" y="1167"/>
                </a:lnTo>
                <a:lnTo>
                  <a:pt x="2916" y="1173"/>
                </a:lnTo>
                <a:lnTo>
                  <a:pt x="2913" y="1181"/>
                </a:lnTo>
                <a:lnTo>
                  <a:pt x="2907" y="1188"/>
                </a:lnTo>
                <a:lnTo>
                  <a:pt x="2903" y="1193"/>
                </a:lnTo>
                <a:lnTo>
                  <a:pt x="2898" y="1200"/>
                </a:lnTo>
                <a:lnTo>
                  <a:pt x="2893" y="1206"/>
                </a:lnTo>
                <a:lnTo>
                  <a:pt x="2888" y="1211"/>
                </a:lnTo>
                <a:lnTo>
                  <a:pt x="2883" y="1216"/>
                </a:lnTo>
                <a:lnTo>
                  <a:pt x="2877" y="1220"/>
                </a:lnTo>
                <a:lnTo>
                  <a:pt x="2873" y="1224"/>
                </a:lnTo>
                <a:lnTo>
                  <a:pt x="2867" y="1229"/>
                </a:lnTo>
                <a:lnTo>
                  <a:pt x="2862" y="1232"/>
                </a:lnTo>
                <a:lnTo>
                  <a:pt x="2857" y="1234"/>
                </a:lnTo>
                <a:lnTo>
                  <a:pt x="2852" y="1238"/>
                </a:lnTo>
                <a:lnTo>
                  <a:pt x="2846" y="1240"/>
                </a:lnTo>
                <a:lnTo>
                  <a:pt x="2841" y="1241"/>
                </a:lnTo>
                <a:lnTo>
                  <a:pt x="2836" y="1243"/>
                </a:lnTo>
                <a:lnTo>
                  <a:pt x="2831" y="1244"/>
                </a:lnTo>
                <a:lnTo>
                  <a:pt x="2826" y="1244"/>
                </a:lnTo>
                <a:lnTo>
                  <a:pt x="2914" y="882"/>
                </a:lnTo>
                <a:lnTo>
                  <a:pt x="2917" y="884"/>
                </a:lnTo>
                <a:lnTo>
                  <a:pt x="2920" y="886"/>
                </a:lnTo>
                <a:lnTo>
                  <a:pt x="2925" y="889"/>
                </a:lnTo>
                <a:lnTo>
                  <a:pt x="2929" y="894"/>
                </a:lnTo>
                <a:close/>
                <a:moveTo>
                  <a:pt x="2066" y="4112"/>
                </a:moveTo>
                <a:lnTo>
                  <a:pt x="2110" y="4110"/>
                </a:lnTo>
                <a:lnTo>
                  <a:pt x="2153" y="4106"/>
                </a:lnTo>
                <a:lnTo>
                  <a:pt x="2196" y="4102"/>
                </a:lnTo>
                <a:lnTo>
                  <a:pt x="2239" y="4096"/>
                </a:lnTo>
                <a:lnTo>
                  <a:pt x="2281" y="4090"/>
                </a:lnTo>
                <a:lnTo>
                  <a:pt x="2322" y="4082"/>
                </a:lnTo>
                <a:lnTo>
                  <a:pt x="2362" y="4073"/>
                </a:lnTo>
                <a:lnTo>
                  <a:pt x="2401" y="4064"/>
                </a:lnTo>
                <a:lnTo>
                  <a:pt x="2439" y="4053"/>
                </a:lnTo>
                <a:lnTo>
                  <a:pt x="2476" y="4042"/>
                </a:lnTo>
                <a:lnTo>
                  <a:pt x="2512" y="4029"/>
                </a:lnTo>
                <a:lnTo>
                  <a:pt x="2548" y="4016"/>
                </a:lnTo>
                <a:lnTo>
                  <a:pt x="2582" y="4001"/>
                </a:lnTo>
                <a:lnTo>
                  <a:pt x="2614" y="3987"/>
                </a:lnTo>
                <a:lnTo>
                  <a:pt x="2646" y="3971"/>
                </a:lnTo>
                <a:lnTo>
                  <a:pt x="2676" y="3955"/>
                </a:lnTo>
                <a:lnTo>
                  <a:pt x="2706" y="3937"/>
                </a:lnTo>
                <a:lnTo>
                  <a:pt x="2732" y="3919"/>
                </a:lnTo>
                <a:lnTo>
                  <a:pt x="2759" y="3901"/>
                </a:lnTo>
                <a:lnTo>
                  <a:pt x="2783" y="3881"/>
                </a:lnTo>
                <a:lnTo>
                  <a:pt x="2806" y="3861"/>
                </a:lnTo>
                <a:lnTo>
                  <a:pt x="2829" y="3840"/>
                </a:lnTo>
                <a:lnTo>
                  <a:pt x="2849" y="3819"/>
                </a:lnTo>
                <a:lnTo>
                  <a:pt x="2866" y="3798"/>
                </a:lnTo>
                <a:lnTo>
                  <a:pt x="2883" y="3776"/>
                </a:lnTo>
                <a:lnTo>
                  <a:pt x="2898" y="3752"/>
                </a:lnTo>
                <a:lnTo>
                  <a:pt x="2910" y="3729"/>
                </a:lnTo>
                <a:lnTo>
                  <a:pt x="2921" y="3706"/>
                </a:lnTo>
                <a:lnTo>
                  <a:pt x="2931" y="3682"/>
                </a:lnTo>
                <a:lnTo>
                  <a:pt x="2938" y="3657"/>
                </a:lnTo>
                <a:lnTo>
                  <a:pt x="2944" y="3632"/>
                </a:lnTo>
                <a:lnTo>
                  <a:pt x="2947" y="3608"/>
                </a:lnTo>
                <a:lnTo>
                  <a:pt x="3395" y="3608"/>
                </a:lnTo>
                <a:lnTo>
                  <a:pt x="3396" y="3612"/>
                </a:lnTo>
                <a:lnTo>
                  <a:pt x="3397" y="3618"/>
                </a:lnTo>
                <a:lnTo>
                  <a:pt x="3398" y="3623"/>
                </a:lnTo>
                <a:lnTo>
                  <a:pt x="3398" y="3629"/>
                </a:lnTo>
                <a:lnTo>
                  <a:pt x="3398" y="3634"/>
                </a:lnTo>
                <a:lnTo>
                  <a:pt x="3399" y="3639"/>
                </a:lnTo>
                <a:lnTo>
                  <a:pt x="3399" y="3644"/>
                </a:lnTo>
                <a:lnTo>
                  <a:pt x="3399" y="3650"/>
                </a:lnTo>
                <a:lnTo>
                  <a:pt x="3397" y="3678"/>
                </a:lnTo>
                <a:lnTo>
                  <a:pt x="3392" y="3706"/>
                </a:lnTo>
                <a:lnTo>
                  <a:pt x="3384" y="3734"/>
                </a:lnTo>
                <a:lnTo>
                  <a:pt x="3373" y="3760"/>
                </a:lnTo>
                <a:lnTo>
                  <a:pt x="3358" y="3787"/>
                </a:lnTo>
                <a:lnTo>
                  <a:pt x="3341" y="3812"/>
                </a:lnTo>
                <a:lnTo>
                  <a:pt x="3319" y="3838"/>
                </a:lnTo>
                <a:lnTo>
                  <a:pt x="3296" y="3863"/>
                </a:lnTo>
                <a:lnTo>
                  <a:pt x="3270" y="3887"/>
                </a:lnTo>
                <a:lnTo>
                  <a:pt x="3241" y="3911"/>
                </a:lnTo>
                <a:lnTo>
                  <a:pt x="3209" y="3934"/>
                </a:lnTo>
                <a:lnTo>
                  <a:pt x="3176" y="3956"/>
                </a:lnTo>
                <a:lnTo>
                  <a:pt x="3139" y="3978"/>
                </a:lnTo>
                <a:lnTo>
                  <a:pt x="3099" y="3999"/>
                </a:lnTo>
                <a:lnTo>
                  <a:pt x="3059" y="4019"/>
                </a:lnTo>
                <a:lnTo>
                  <a:pt x="3015" y="4038"/>
                </a:lnTo>
                <a:lnTo>
                  <a:pt x="2970" y="4057"/>
                </a:lnTo>
                <a:lnTo>
                  <a:pt x="2923" y="4073"/>
                </a:lnTo>
                <a:lnTo>
                  <a:pt x="2873" y="4090"/>
                </a:lnTo>
                <a:lnTo>
                  <a:pt x="2822" y="4105"/>
                </a:lnTo>
                <a:lnTo>
                  <a:pt x="2769" y="4120"/>
                </a:lnTo>
                <a:lnTo>
                  <a:pt x="2714" y="4133"/>
                </a:lnTo>
                <a:lnTo>
                  <a:pt x="2657" y="4145"/>
                </a:lnTo>
                <a:lnTo>
                  <a:pt x="2600" y="4156"/>
                </a:lnTo>
                <a:lnTo>
                  <a:pt x="2540" y="4167"/>
                </a:lnTo>
                <a:lnTo>
                  <a:pt x="2479" y="4176"/>
                </a:lnTo>
                <a:lnTo>
                  <a:pt x="2417" y="4183"/>
                </a:lnTo>
                <a:lnTo>
                  <a:pt x="2353" y="4189"/>
                </a:lnTo>
                <a:lnTo>
                  <a:pt x="2289" y="4195"/>
                </a:lnTo>
                <a:lnTo>
                  <a:pt x="2224" y="4198"/>
                </a:lnTo>
                <a:lnTo>
                  <a:pt x="2157" y="4200"/>
                </a:lnTo>
                <a:lnTo>
                  <a:pt x="2090" y="4201"/>
                </a:lnTo>
                <a:lnTo>
                  <a:pt x="2090" y="4201"/>
                </a:lnTo>
                <a:lnTo>
                  <a:pt x="2083" y="4198"/>
                </a:lnTo>
                <a:lnTo>
                  <a:pt x="2078" y="4195"/>
                </a:lnTo>
                <a:lnTo>
                  <a:pt x="2072" y="4192"/>
                </a:lnTo>
                <a:lnTo>
                  <a:pt x="2067" y="4187"/>
                </a:lnTo>
                <a:lnTo>
                  <a:pt x="2061" y="4184"/>
                </a:lnTo>
                <a:lnTo>
                  <a:pt x="2057" y="4179"/>
                </a:lnTo>
                <a:lnTo>
                  <a:pt x="2051" y="4175"/>
                </a:lnTo>
                <a:lnTo>
                  <a:pt x="2047" y="4169"/>
                </a:lnTo>
                <a:lnTo>
                  <a:pt x="2043" y="4165"/>
                </a:lnTo>
                <a:lnTo>
                  <a:pt x="2039" y="4161"/>
                </a:lnTo>
                <a:lnTo>
                  <a:pt x="2036" y="4155"/>
                </a:lnTo>
                <a:lnTo>
                  <a:pt x="2033" y="4149"/>
                </a:lnTo>
                <a:lnTo>
                  <a:pt x="2029" y="4144"/>
                </a:lnTo>
                <a:lnTo>
                  <a:pt x="2027" y="4138"/>
                </a:lnTo>
                <a:lnTo>
                  <a:pt x="2025" y="4132"/>
                </a:lnTo>
                <a:lnTo>
                  <a:pt x="2023" y="4126"/>
                </a:lnTo>
                <a:lnTo>
                  <a:pt x="2021" y="4120"/>
                </a:lnTo>
                <a:lnTo>
                  <a:pt x="2020" y="4114"/>
                </a:lnTo>
                <a:lnTo>
                  <a:pt x="2026" y="4114"/>
                </a:lnTo>
                <a:lnTo>
                  <a:pt x="2031" y="4114"/>
                </a:lnTo>
                <a:lnTo>
                  <a:pt x="2037" y="4114"/>
                </a:lnTo>
                <a:lnTo>
                  <a:pt x="2043" y="4114"/>
                </a:lnTo>
                <a:lnTo>
                  <a:pt x="2048" y="4113"/>
                </a:lnTo>
                <a:lnTo>
                  <a:pt x="2054" y="4113"/>
                </a:lnTo>
                <a:lnTo>
                  <a:pt x="2060" y="4113"/>
                </a:lnTo>
                <a:lnTo>
                  <a:pt x="2066" y="4112"/>
                </a:lnTo>
                <a:close/>
                <a:moveTo>
                  <a:pt x="2946" y="3545"/>
                </a:moveTo>
                <a:lnTo>
                  <a:pt x="2942" y="3528"/>
                </a:lnTo>
                <a:lnTo>
                  <a:pt x="2939" y="3511"/>
                </a:lnTo>
                <a:lnTo>
                  <a:pt x="2935" y="3495"/>
                </a:lnTo>
                <a:lnTo>
                  <a:pt x="2929" y="3478"/>
                </a:lnTo>
                <a:lnTo>
                  <a:pt x="2924" y="3463"/>
                </a:lnTo>
                <a:lnTo>
                  <a:pt x="2917" y="3447"/>
                </a:lnTo>
                <a:lnTo>
                  <a:pt x="2908" y="3431"/>
                </a:lnTo>
                <a:lnTo>
                  <a:pt x="2900" y="3415"/>
                </a:lnTo>
                <a:lnTo>
                  <a:pt x="2891" y="3401"/>
                </a:lnTo>
                <a:lnTo>
                  <a:pt x="2881" y="3385"/>
                </a:lnTo>
                <a:lnTo>
                  <a:pt x="2870" y="3371"/>
                </a:lnTo>
                <a:lnTo>
                  <a:pt x="2857" y="3355"/>
                </a:lnTo>
                <a:lnTo>
                  <a:pt x="2845" y="3341"/>
                </a:lnTo>
                <a:lnTo>
                  <a:pt x="2832" y="3328"/>
                </a:lnTo>
                <a:lnTo>
                  <a:pt x="2818" y="3313"/>
                </a:lnTo>
                <a:lnTo>
                  <a:pt x="2803" y="3300"/>
                </a:lnTo>
                <a:lnTo>
                  <a:pt x="2788" y="3287"/>
                </a:lnTo>
                <a:lnTo>
                  <a:pt x="2771" y="3274"/>
                </a:lnTo>
                <a:lnTo>
                  <a:pt x="2755" y="3260"/>
                </a:lnTo>
                <a:lnTo>
                  <a:pt x="2737" y="3248"/>
                </a:lnTo>
                <a:lnTo>
                  <a:pt x="2719" y="3236"/>
                </a:lnTo>
                <a:lnTo>
                  <a:pt x="2700" y="3224"/>
                </a:lnTo>
                <a:lnTo>
                  <a:pt x="2680" y="3213"/>
                </a:lnTo>
                <a:lnTo>
                  <a:pt x="2661" y="3202"/>
                </a:lnTo>
                <a:lnTo>
                  <a:pt x="2620" y="3180"/>
                </a:lnTo>
                <a:lnTo>
                  <a:pt x="2575" y="3160"/>
                </a:lnTo>
                <a:lnTo>
                  <a:pt x="2529" y="3141"/>
                </a:lnTo>
                <a:lnTo>
                  <a:pt x="2481" y="3124"/>
                </a:lnTo>
                <a:lnTo>
                  <a:pt x="2523" y="3131"/>
                </a:lnTo>
                <a:lnTo>
                  <a:pt x="2565" y="3138"/>
                </a:lnTo>
                <a:lnTo>
                  <a:pt x="2606" y="3144"/>
                </a:lnTo>
                <a:lnTo>
                  <a:pt x="2646" y="3152"/>
                </a:lnTo>
                <a:lnTo>
                  <a:pt x="2686" y="3160"/>
                </a:lnTo>
                <a:lnTo>
                  <a:pt x="2725" y="3169"/>
                </a:lnTo>
                <a:lnTo>
                  <a:pt x="2762" y="3179"/>
                </a:lnTo>
                <a:lnTo>
                  <a:pt x="2800" y="3188"/>
                </a:lnTo>
                <a:lnTo>
                  <a:pt x="2835" y="3198"/>
                </a:lnTo>
                <a:lnTo>
                  <a:pt x="2871" y="3209"/>
                </a:lnTo>
                <a:lnTo>
                  <a:pt x="2905" y="3221"/>
                </a:lnTo>
                <a:lnTo>
                  <a:pt x="2939" y="3232"/>
                </a:lnTo>
                <a:lnTo>
                  <a:pt x="2971" y="3244"/>
                </a:lnTo>
                <a:lnTo>
                  <a:pt x="3003" y="3257"/>
                </a:lnTo>
                <a:lnTo>
                  <a:pt x="3034" y="3270"/>
                </a:lnTo>
                <a:lnTo>
                  <a:pt x="3063" y="3284"/>
                </a:lnTo>
                <a:lnTo>
                  <a:pt x="3092" y="3297"/>
                </a:lnTo>
                <a:lnTo>
                  <a:pt x="3119" y="3311"/>
                </a:lnTo>
                <a:lnTo>
                  <a:pt x="3146" y="3326"/>
                </a:lnTo>
                <a:lnTo>
                  <a:pt x="3171" y="3341"/>
                </a:lnTo>
                <a:lnTo>
                  <a:pt x="3195" y="3357"/>
                </a:lnTo>
                <a:lnTo>
                  <a:pt x="3218" y="3372"/>
                </a:lnTo>
                <a:lnTo>
                  <a:pt x="3240" y="3388"/>
                </a:lnTo>
                <a:lnTo>
                  <a:pt x="3260" y="3404"/>
                </a:lnTo>
                <a:lnTo>
                  <a:pt x="3279" y="3421"/>
                </a:lnTo>
                <a:lnTo>
                  <a:pt x="3297" y="3437"/>
                </a:lnTo>
                <a:lnTo>
                  <a:pt x="3313" y="3455"/>
                </a:lnTo>
                <a:lnTo>
                  <a:pt x="3328" y="3472"/>
                </a:lnTo>
                <a:lnTo>
                  <a:pt x="3342" y="3490"/>
                </a:lnTo>
                <a:lnTo>
                  <a:pt x="3355" y="3508"/>
                </a:lnTo>
                <a:lnTo>
                  <a:pt x="3365" y="3526"/>
                </a:lnTo>
                <a:lnTo>
                  <a:pt x="3375" y="3545"/>
                </a:lnTo>
                <a:lnTo>
                  <a:pt x="2946" y="3545"/>
                </a:lnTo>
                <a:close/>
                <a:moveTo>
                  <a:pt x="2169" y="4255"/>
                </a:moveTo>
                <a:lnTo>
                  <a:pt x="2235" y="4251"/>
                </a:lnTo>
                <a:lnTo>
                  <a:pt x="2300" y="4248"/>
                </a:lnTo>
                <a:lnTo>
                  <a:pt x="2365" y="4242"/>
                </a:lnTo>
                <a:lnTo>
                  <a:pt x="2428" y="4236"/>
                </a:lnTo>
                <a:lnTo>
                  <a:pt x="2491" y="4227"/>
                </a:lnTo>
                <a:lnTo>
                  <a:pt x="2552" y="4218"/>
                </a:lnTo>
                <a:lnTo>
                  <a:pt x="2612" y="4208"/>
                </a:lnTo>
                <a:lnTo>
                  <a:pt x="2670" y="4196"/>
                </a:lnTo>
                <a:lnTo>
                  <a:pt x="2728" y="4183"/>
                </a:lnTo>
                <a:lnTo>
                  <a:pt x="2783" y="4169"/>
                </a:lnTo>
                <a:lnTo>
                  <a:pt x="2837" y="4154"/>
                </a:lnTo>
                <a:lnTo>
                  <a:pt x="2889" y="4138"/>
                </a:lnTo>
                <a:lnTo>
                  <a:pt x="2939" y="4121"/>
                </a:lnTo>
                <a:lnTo>
                  <a:pt x="2988" y="4103"/>
                </a:lnTo>
                <a:lnTo>
                  <a:pt x="3034" y="4084"/>
                </a:lnTo>
                <a:lnTo>
                  <a:pt x="3078" y="4064"/>
                </a:lnTo>
                <a:lnTo>
                  <a:pt x="3122" y="4043"/>
                </a:lnTo>
                <a:lnTo>
                  <a:pt x="3161" y="4022"/>
                </a:lnTo>
                <a:lnTo>
                  <a:pt x="3199" y="3999"/>
                </a:lnTo>
                <a:lnTo>
                  <a:pt x="3235" y="3976"/>
                </a:lnTo>
                <a:lnTo>
                  <a:pt x="3269" y="3953"/>
                </a:lnTo>
                <a:lnTo>
                  <a:pt x="3300" y="3927"/>
                </a:lnTo>
                <a:lnTo>
                  <a:pt x="3327" y="3902"/>
                </a:lnTo>
                <a:lnTo>
                  <a:pt x="3353" y="3876"/>
                </a:lnTo>
                <a:lnTo>
                  <a:pt x="3376" y="3850"/>
                </a:lnTo>
                <a:lnTo>
                  <a:pt x="3396" y="3822"/>
                </a:lnTo>
                <a:lnTo>
                  <a:pt x="3412" y="3794"/>
                </a:lnTo>
                <a:lnTo>
                  <a:pt x="3427" y="3767"/>
                </a:lnTo>
                <a:lnTo>
                  <a:pt x="3438" y="3738"/>
                </a:lnTo>
                <a:lnTo>
                  <a:pt x="3447" y="3709"/>
                </a:lnTo>
                <a:lnTo>
                  <a:pt x="3451" y="3679"/>
                </a:lnTo>
                <a:lnTo>
                  <a:pt x="3453" y="3650"/>
                </a:lnTo>
                <a:lnTo>
                  <a:pt x="3451" y="3619"/>
                </a:lnTo>
                <a:lnTo>
                  <a:pt x="3446" y="3588"/>
                </a:lnTo>
                <a:lnTo>
                  <a:pt x="3437" y="3558"/>
                </a:lnTo>
                <a:lnTo>
                  <a:pt x="3425" y="3528"/>
                </a:lnTo>
                <a:lnTo>
                  <a:pt x="3409" y="3499"/>
                </a:lnTo>
                <a:lnTo>
                  <a:pt x="3391" y="3470"/>
                </a:lnTo>
                <a:lnTo>
                  <a:pt x="3369" y="3442"/>
                </a:lnTo>
                <a:lnTo>
                  <a:pt x="3345" y="3414"/>
                </a:lnTo>
                <a:lnTo>
                  <a:pt x="3317" y="3388"/>
                </a:lnTo>
                <a:lnTo>
                  <a:pt x="3286" y="3361"/>
                </a:lnTo>
                <a:lnTo>
                  <a:pt x="3253" y="3336"/>
                </a:lnTo>
                <a:lnTo>
                  <a:pt x="3217" y="3311"/>
                </a:lnTo>
                <a:lnTo>
                  <a:pt x="3179" y="3288"/>
                </a:lnTo>
                <a:lnTo>
                  <a:pt x="3138" y="3265"/>
                </a:lnTo>
                <a:lnTo>
                  <a:pt x="3094" y="3243"/>
                </a:lnTo>
                <a:lnTo>
                  <a:pt x="3049" y="3222"/>
                </a:lnTo>
                <a:lnTo>
                  <a:pt x="3001" y="3202"/>
                </a:lnTo>
                <a:lnTo>
                  <a:pt x="2951" y="3183"/>
                </a:lnTo>
                <a:lnTo>
                  <a:pt x="2898" y="3164"/>
                </a:lnTo>
                <a:lnTo>
                  <a:pt x="2845" y="3148"/>
                </a:lnTo>
                <a:lnTo>
                  <a:pt x="2789" y="3132"/>
                </a:lnTo>
                <a:lnTo>
                  <a:pt x="2731" y="3118"/>
                </a:lnTo>
                <a:lnTo>
                  <a:pt x="2672" y="3103"/>
                </a:lnTo>
                <a:lnTo>
                  <a:pt x="2611" y="3091"/>
                </a:lnTo>
                <a:lnTo>
                  <a:pt x="2548" y="3081"/>
                </a:lnTo>
                <a:lnTo>
                  <a:pt x="2485" y="3071"/>
                </a:lnTo>
                <a:lnTo>
                  <a:pt x="2420" y="3063"/>
                </a:lnTo>
                <a:lnTo>
                  <a:pt x="2352" y="3056"/>
                </a:lnTo>
                <a:lnTo>
                  <a:pt x="2285" y="3051"/>
                </a:lnTo>
                <a:lnTo>
                  <a:pt x="2216" y="3047"/>
                </a:lnTo>
                <a:lnTo>
                  <a:pt x="2146" y="3045"/>
                </a:lnTo>
                <a:lnTo>
                  <a:pt x="2076" y="3044"/>
                </a:lnTo>
                <a:lnTo>
                  <a:pt x="2072" y="3044"/>
                </a:lnTo>
                <a:lnTo>
                  <a:pt x="2069" y="3044"/>
                </a:lnTo>
                <a:lnTo>
                  <a:pt x="2065" y="3044"/>
                </a:lnTo>
                <a:lnTo>
                  <a:pt x="2061" y="3044"/>
                </a:lnTo>
                <a:lnTo>
                  <a:pt x="2058" y="3044"/>
                </a:lnTo>
                <a:lnTo>
                  <a:pt x="2055" y="3044"/>
                </a:lnTo>
                <a:lnTo>
                  <a:pt x="2051" y="3044"/>
                </a:lnTo>
                <a:lnTo>
                  <a:pt x="2048" y="3044"/>
                </a:lnTo>
                <a:lnTo>
                  <a:pt x="2048" y="2767"/>
                </a:lnTo>
                <a:lnTo>
                  <a:pt x="2049" y="2769"/>
                </a:lnTo>
                <a:lnTo>
                  <a:pt x="2054" y="2775"/>
                </a:lnTo>
                <a:lnTo>
                  <a:pt x="2059" y="2780"/>
                </a:lnTo>
                <a:lnTo>
                  <a:pt x="2065" y="2786"/>
                </a:lnTo>
                <a:lnTo>
                  <a:pt x="2070" y="2791"/>
                </a:lnTo>
                <a:lnTo>
                  <a:pt x="2076" y="2797"/>
                </a:lnTo>
                <a:lnTo>
                  <a:pt x="2081" y="2801"/>
                </a:lnTo>
                <a:lnTo>
                  <a:pt x="2088" y="2806"/>
                </a:lnTo>
                <a:lnTo>
                  <a:pt x="2094" y="2810"/>
                </a:lnTo>
                <a:lnTo>
                  <a:pt x="2101" y="2815"/>
                </a:lnTo>
                <a:lnTo>
                  <a:pt x="2108" y="2818"/>
                </a:lnTo>
                <a:lnTo>
                  <a:pt x="2115" y="2822"/>
                </a:lnTo>
                <a:lnTo>
                  <a:pt x="2122" y="2826"/>
                </a:lnTo>
                <a:lnTo>
                  <a:pt x="2130" y="2829"/>
                </a:lnTo>
                <a:lnTo>
                  <a:pt x="2138" y="2831"/>
                </a:lnTo>
                <a:lnTo>
                  <a:pt x="2145" y="2835"/>
                </a:lnTo>
                <a:lnTo>
                  <a:pt x="2153" y="2837"/>
                </a:lnTo>
                <a:lnTo>
                  <a:pt x="2161" y="2839"/>
                </a:lnTo>
                <a:lnTo>
                  <a:pt x="2170" y="2840"/>
                </a:lnTo>
                <a:lnTo>
                  <a:pt x="2177" y="2842"/>
                </a:lnTo>
                <a:lnTo>
                  <a:pt x="2186" y="2843"/>
                </a:lnTo>
                <a:lnTo>
                  <a:pt x="2195" y="2845"/>
                </a:lnTo>
                <a:lnTo>
                  <a:pt x="2203" y="2846"/>
                </a:lnTo>
                <a:lnTo>
                  <a:pt x="2212" y="2846"/>
                </a:lnTo>
                <a:lnTo>
                  <a:pt x="2221" y="2846"/>
                </a:lnTo>
                <a:lnTo>
                  <a:pt x="2229" y="2846"/>
                </a:lnTo>
                <a:lnTo>
                  <a:pt x="2242" y="2846"/>
                </a:lnTo>
                <a:lnTo>
                  <a:pt x="2254" y="2845"/>
                </a:lnTo>
                <a:lnTo>
                  <a:pt x="2266" y="2842"/>
                </a:lnTo>
                <a:lnTo>
                  <a:pt x="2279" y="2840"/>
                </a:lnTo>
                <a:lnTo>
                  <a:pt x="2291" y="2838"/>
                </a:lnTo>
                <a:lnTo>
                  <a:pt x="2303" y="2833"/>
                </a:lnTo>
                <a:lnTo>
                  <a:pt x="2316" y="2830"/>
                </a:lnTo>
                <a:lnTo>
                  <a:pt x="2327" y="2825"/>
                </a:lnTo>
                <a:lnTo>
                  <a:pt x="2339" y="2820"/>
                </a:lnTo>
                <a:lnTo>
                  <a:pt x="2351" y="2814"/>
                </a:lnTo>
                <a:lnTo>
                  <a:pt x="2362" y="2807"/>
                </a:lnTo>
                <a:lnTo>
                  <a:pt x="2373" y="2800"/>
                </a:lnTo>
                <a:lnTo>
                  <a:pt x="2385" y="2794"/>
                </a:lnTo>
                <a:lnTo>
                  <a:pt x="2395" y="2785"/>
                </a:lnTo>
                <a:lnTo>
                  <a:pt x="2406" y="2777"/>
                </a:lnTo>
                <a:lnTo>
                  <a:pt x="2417" y="2768"/>
                </a:lnTo>
                <a:lnTo>
                  <a:pt x="2427" y="2758"/>
                </a:lnTo>
                <a:lnTo>
                  <a:pt x="2437" y="2748"/>
                </a:lnTo>
                <a:lnTo>
                  <a:pt x="2447" y="2737"/>
                </a:lnTo>
                <a:lnTo>
                  <a:pt x="2457" y="2726"/>
                </a:lnTo>
                <a:lnTo>
                  <a:pt x="2466" y="2715"/>
                </a:lnTo>
                <a:lnTo>
                  <a:pt x="2475" y="2704"/>
                </a:lnTo>
                <a:lnTo>
                  <a:pt x="2484" y="2692"/>
                </a:lnTo>
                <a:lnTo>
                  <a:pt x="2491" y="2679"/>
                </a:lnTo>
                <a:lnTo>
                  <a:pt x="2499" y="2665"/>
                </a:lnTo>
                <a:lnTo>
                  <a:pt x="2507" y="2652"/>
                </a:lnTo>
                <a:lnTo>
                  <a:pt x="2515" y="2638"/>
                </a:lnTo>
                <a:lnTo>
                  <a:pt x="2521" y="2623"/>
                </a:lnTo>
                <a:lnTo>
                  <a:pt x="2527" y="2609"/>
                </a:lnTo>
                <a:lnTo>
                  <a:pt x="2532" y="2593"/>
                </a:lnTo>
                <a:lnTo>
                  <a:pt x="2538" y="2579"/>
                </a:lnTo>
                <a:lnTo>
                  <a:pt x="2543" y="2563"/>
                </a:lnTo>
                <a:lnTo>
                  <a:pt x="2546" y="2554"/>
                </a:lnTo>
                <a:lnTo>
                  <a:pt x="2548" y="2544"/>
                </a:lnTo>
                <a:lnTo>
                  <a:pt x="2550" y="2535"/>
                </a:lnTo>
                <a:lnTo>
                  <a:pt x="2552" y="2525"/>
                </a:lnTo>
                <a:lnTo>
                  <a:pt x="2554" y="2515"/>
                </a:lnTo>
                <a:lnTo>
                  <a:pt x="2556" y="2505"/>
                </a:lnTo>
                <a:lnTo>
                  <a:pt x="2558" y="2496"/>
                </a:lnTo>
                <a:lnTo>
                  <a:pt x="2559" y="2486"/>
                </a:lnTo>
                <a:lnTo>
                  <a:pt x="2560" y="2477"/>
                </a:lnTo>
                <a:lnTo>
                  <a:pt x="2561" y="2467"/>
                </a:lnTo>
                <a:lnTo>
                  <a:pt x="2561" y="2457"/>
                </a:lnTo>
                <a:lnTo>
                  <a:pt x="2562" y="2449"/>
                </a:lnTo>
                <a:lnTo>
                  <a:pt x="2562" y="2439"/>
                </a:lnTo>
                <a:lnTo>
                  <a:pt x="2562" y="2430"/>
                </a:lnTo>
                <a:lnTo>
                  <a:pt x="2562" y="2420"/>
                </a:lnTo>
                <a:lnTo>
                  <a:pt x="2562" y="2411"/>
                </a:lnTo>
                <a:lnTo>
                  <a:pt x="2561" y="2401"/>
                </a:lnTo>
                <a:lnTo>
                  <a:pt x="2561" y="2392"/>
                </a:lnTo>
                <a:lnTo>
                  <a:pt x="2560" y="2383"/>
                </a:lnTo>
                <a:lnTo>
                  <a:pt x="2559" y="2375"/>
                </a:lnTo>
                <a:lnTo>
                  <a:pt x="2558" y="2366"/>
                </a:lnTo>
                <a:lnTo>
                  <a:pt x="2556" y="2356"/>
                </a:lnTo>
                <a:lnTo>
                  <a:pt x="2554" y="2347"/>
                </a:lnTo>
                <a:lnTo>
                  <a:pt x="2552" y="2338"/>
                </a:lnTo>
                <a:lnTo>
                  <a:pt x="2550" y="2330"/>
                </a:lnTo>
                <a:lnTo>
                  <a:pt x="2548" y="2321"/>
                </a:lnTo>
                <a:lnTo>
                  <a:pt x="2546" y="2313"/>
                </a:lnTo>
                <a:lnTo>
                  <a:pt x="2542" y="2305"/>
                </a:lnTo>
                <a:lnTo>
                  <a:pt x="2540" y="2297"/>
                </a:lnTo>
                <a:lnTo>
                  <a:pt x="2537" y="2288"/>
                </a:lnTo>
                <a:lnTo>
                  <a:pt x="2533" y="2281"/>
                </a:lnTo>
                <a:lnTo>
                  <a:pt x="2529" y="2273"/>
                </a:lnTo>
                <a:lnTo>
                  <a:pt x="2528" y="2284"/>
                </a:lnTo>
                <a:lnTo>
                  <a:pt x="2527" y="2294"/>
                </a:lnTo>
                <a:lnTo>
                  <a:pt x="2525" y="2304"/>
                </a:lnTo>
                <a:lnTo>
                  <a:pt x="2522" y="2314"/>
                </a:lnTo>
                <a:lnTo>
                  <a:pt x="2519" y="2324"/>
                </a:lnTo>
                <a:lnTo>
                  <a:pt x="2515" y="2334"/>
                </a:lnTo>
                <a:lnTo>
                  <a:pt x="2511" y="2342"/>
                </a:lnTo>
                <a:lnTo>
                  <a:pt x="2507" y="2351"/>
                </a:lnTo>
                <a:lnTo>
                  <a:pt x="2501" y="2360"/>
                </a:lnTo>
                <a:lnTo>
                  <a:pt x="2496" y="2370"/>
                </a:lnTo>
                <a:lnTo>
                  <a:pt x="2490" y="2378"/>
                </a:lnTo>
                <a:lnTo>
                  <a:pt x="2485" y="2386"/>
                </a:lnTo>
                <a:lnTo>
                  <a:pt x="2478" y="2394"/>
                </a:lnTo>
                <a:lnTo>
                  <a:pt x="2471" y="2401"/>
                </a:lnTo>
                <a:lnTo>
                  <a:pt x="2464" y="2409"/>
                </a:lnTo>
                <a:lnTo>
                  <a:pt x="2456" y="2415"/>
                </a:lnTo>
                <a:lnTo>
                  <a:pt x="2448" y="2422"/>
                </a:lnTo>
                <a:lnTo>
                  <a:pt x="2441" y="2429"/>
                </a:lnTo>
                <a:lnTo>
                  <a:pt x="2432" y="2434"/>
                </a:lnTo>
                <a:lnTo>
                  <a:pt x="2423" y="2441"/>
                </a:lnTo>
                <a:lnTo>
                  <a:pt x="2414" y="2445"/>
                </a:lnTo>
                <a:lnTo>
                  <a:pt x="2405" y="2451"/>
                </a:lnTo>
                <a:lnTo>
                  <a:pt x="2395" y="2455"/>
                </a:lnTo>
                <a:lnTo>
                  <a:pt x="2385" y="2459"/>
                </a:lnTo>
                <a:lnTo>
                  <a:pt x="2375" y="2462"/>
                </a:lnTo>
                <a:lnTo>
                  <a:pt x="2365" y="2465"/>
                </a:lnTo>
                <a:lnTo>
                  <a:pt x="2354" y="2469"/>
                </a:lnTo>
                <a:lnTo>
                  <a:pt x="2343" y="2471"/>
                </a:lnTo>
                <a:lnTo>
                  <a:pt x="2333" y="2472"/>
                </a:lnTo>
                <a:lnTo>
                  <a:pt x="2322" y="2473"/>
                </a:lnTo>
                <a:lnTo>
                  <a:pt x="2310" y="2474"/>
                </a:lnTo>
                <a:lnTo>
                  <a:pt x="2299" y="2474"/>
                </a:lnTo>
                <a:lnTo>
                  <a:pt x="2296" y="2474"/>
                </a:lnTo>
                <a:lnTo>
                  <a:pt x="2292" y="2474"/>
                </a:lnTo>
                <a:lnTo>
                  <a:pt x="2289" y="2474"/>
                </a:lnTo>
                <a:lnTo>
                  <a:pt x="2285" y="2474"/>
                </a:lnTo>
                <a:lnTo>
                  <a:pt x="2281" y="2473"/>
                </a:lnTo>
                <a:lnTo>
                  <a:pt x="2278" y="2473"/>
                </a:lnTo>
                <a:lnTo>
                  <a:pt x="2275" y="2473"/>
                </a:lnTo>
                <a:lnTo>
                  <a:pt x="2270" y="2473"/>
                </a:lnTo>
                <a:lnTo>
                  <a:pt x="2266" y="2472"/>
                </a:lnTo>
                <a:lnTo>
                  <a:pt x="2260" y="2471"/>
                </a:lnTo>
                <a:lnTo>
                  <a:pt x="2255" y="2470"/>
                </a:lnTo>
                <a:lnTo>
                  <a:pt x="2249" y="2470"/>
                </a:lnTo>
                <a:lnTo>
                  <a:pt x="2244" y="2469"/>
                </a:lnTo>
                <a:lnTo>
                  <a:pt x="2238" y="2469"/>
                </a:lnTo>
                <a:lnTo>
                  <a:pt x="2233" y="2469"/>
                </a:lnTo>
                <a:lnTo>
                  <a:pt x="2227" y="2469"/>
                </a:lnTo>
                <a:lnTo>
                  <a:pt x="2218" y="2469"/>
                </a:lnTo>
                <a:lnTo>
                  <a:pt x="2211" y="2469"/>
                </a:lnTo>
                <a:lnTo>
                  <a:pt x="2202" y="2470"/>
                </a:lnTo>
                <a:lnTo>
                  <a:pt x="2193" y="2471"/>
                </a:lnTo>
                <a:lnTo>
                  <a:pt x="2185" y="2472"/>
                </a:lnTo>
                <a:lnTo>
                  <a:pt x="2176" y="2474"/>
                </a:lnTo>
                <a:lnTo>
                  <a:pt x="2169" y="2475"/>
                </a:lnTo>
                <a:lnTo>
                  <a:pt x="2161" y="2477"/>
                </a:lnTo>
                <a:lnTo>
                  <a:pt x="2153" y="2480"/>
                </a:lnTo>
                <a:lnTo>
                  <a:pt x="2145" y="2483"/>
                </a:lnTo>
                <a:lnTo>
                  <a:pt x="2138" y="2485"/>
                </a:lnTo>
                <a:lnTo>
                  <a:pt x="2130" y="2488"/>
                </a:lnTo>
                <a:lnTo>
                  <a:pt x="2123" y="2492"/>
                </a:lnTo>
                <a:lnTo>
                  <a:pt x="2115" y="2496"/>
                </a:lnTo>
                <a:lnTo>
                  <a:pt x="2109" y="2499"/>
                </a:lnTo>
                <a:lnTo>
                  <a:pt x="2102" y="2504"/>
                </a:lnTo>
                <a:lnTo>
                  <a:pt x="2096" y="2508"/>
                </a:lnTo>
                <a:lnTo>
                  <a:pt x="2089" y="2513"/>
                </a:lnTo>
                <a:lnTo>
                  <a:pt x="2083" y="2517"/>
                </a:lnTo>
                <a:lnTo>
                  <a:pt x="2077" y="2523"/>
                </a:lnTo>
                <a:lnTo>
                  <a:pt x="2071" y="2528"/>
                </a:lnTo>
                <a:lnTo>
                  <a:pt x="2066" y="2533"/>
                </a:lnTo>
                <a:lnTo>
                  <a:pt x="2060" y="2538"/>
                </a:lnTo>
                <a:lnTo>
                  <a:pt x="2056" y="2544"/>
                </a:lnTo>
                <a:lnTo>
                  <a:pt x="2050" y="2550"/>
                </a:lnTo>
                <a:lnTo>
                  <a:pt x="2046" y="2556"/>
                </a:lnTo>
                <a:lnTo>
                  <a:pt x="2041" y="2563"/>
                </a:lnTo>
                <a:lnTo>
                  <a:pt x="2037" y="2568"/>
                </a:lnTo>
                <a:lnTo>
                  <a:pt x="2034" y="2575"/>
                </a:lnTo>
                <a:lnTo>
                  <a:pt x="2030" y="2581"/>
                </a:lnTo>
                <a:lnTo>
                  <a:pt x="2027" y="2588"/>
                </a:lnTo>
                <a:lnTo>
                  <a:pt x="2024" y="2596"/>
                </a:lnTo>
                <a:lnTo>
                  <a:pt x="2020" y="2588"/>
                </a:lnTo>
                <a:lnTo>
                  <a:pt x="2017" y="2581"/>
                </a:lnTo>
                <a:lnTo>
                  <a:pt x="2014" y="2575"/>
                </a:lnTo>
                <a:lnTo>
                  <a:pt x="2010" y="2568"/>
                </a:lnTo>
                <a:lnTo>
                  <a:pt x="2006" y="2563"/>
                </a:lnTo>
                <a:lnTo>
                  <a:pt x="2002" y="2556"/>
                </a:lnTo>
                <a:lnTo>
                  <a:pt x="1997" y="2550"/>
                </a:lnTo>
                <a:lnTo>
                  <a:pt x="1993" y="2544"/>
                </a:lnTo>
                <a:lnTo>
                  <a:pt x="1987" y="2538"/>
                </a:lnTo>
                <a:lnTo>
                  <a:pt x="1982" y="2533"/>
                </a:lnTo>
                <a:lnTo>
                  <a:pt x="1976" y="2528"/>
                </a:lnTo>
                <a:lnTo>
                  <a:pt x="1971" y="2523"/>
                </a:lnTo>
                <a:lnTo>
                  <a:pt x="1965" y="2517"/>
                </a:lnTo>
                <a:lnTo>
                  <a:pt x="1958" y="2513"/>
                </a:lnTo>
                <a:lnTo>
                  <a:pt x="1952" y="2508"/>
                </a:lnTo>
                <a:lnTo>
                  <a:pt x="1945" y="2504"/>
                </a:lnTo>
                <a:lnTo>
                  <a:pt x="1939" y="2499"/>
                </a:lnTo>
                <a:lnTo>
                  <a:pt x="1932" y="2496"/>
                </a:lnTo>
                <a:lnTo>
                  <a:pt x="1925" y="2492"/>
                </a:lnTo>
                <a:lnTo>
                  <a:pt x="1918" y="2488"/>
                </a:lnTo>
                <a:lnTo>
                  <a:pt x="1910" y="2485"/>
                </a:lnTo>
                <a:lnTo>
                  <a:pt x="1902" y="2483"/>
                </a:lnTo>
                <a:lnTo>
                  <a:pt x="1895" y="2480"/>
                </a:lnTo>
                <a:lnTo>
                  <a:pt x="1887" y="2477"/>
                </a:lnTo>
                <a:lnTo>
                  <a:pt x="1879" y="2475"/>
                </a:lnTo>
                <a:lnTo>
                  <a:pt x="1871" y="2474"/>
                </a:lnTo>
                <a:lnTo>
                  <a:pt x="1862" y="2472"/>
                </a:lnTo>
                <a:lnTo>
                  <a:pt x="1855" y="2471"/>
                </a:lnTo>
                <a:lnTo>
                  <a:pt x="1846" y="2470"/>
                </a:lnTo>
                <a:lnTo>
                  <a:pt x="1838" y="2469"/>
                </a:lnTo>
                <a:lnTo>
                  <a:pt x="1829" y="2469"/>
                </a:lnTo>
                <a:lnTo>
                  <a:pt x="1820" y="2469"/>
                </a:lnTo>
                <a:lnTo>
                  <a:pt x="1815" y="2469"/>
                </a:lnTo>
                <a:lnTo>
                  <a:pt x="1809" y="2469"/>
                </a:lnTo>
                <a:lnTo>
                  <a:pt x="1804" y="2469"/>
                </a:lnTo>
                <a:lnTo>
                  <a:pt x="1798" y="2470"/>
                </a:lnTo>
                <a:lnTo>
                  <a:pt x="1793" y="2470"/>
                </a:lnTo>
                <a:lnTo>
                  <a:pt x="1787" y="2471"/>
                </a:lnTo>
                <a:lnTo>
                  <a:pt x="1782" y="2472"/>
                </a:lnTo>
                <a:lnTo>
                  <a:pt x="1777" y="2473"/>
                </a:lnTo>
                <a:lnTo>
                  <a:pt x="1773" y="2473"/>
                </a:lnTo>
                <a:lnTo>
                  <a:pt x="1769" y="2473"/>
                </a:lnTo>
                <a:lnTo>
                  <a:pt x="1766" y="2473"/>
                </a:lnTo>
                <a:lnTo>
                  <a:pt x="1763" y="2474"/>
                </a:lnTo>
                <a:lnTo>
                  <a:pt x="1759" y="2474"/>
                </a:lnTo>
                <a:lnTo>
                  <a:pt x="1755" y="2474"/>
                </a:lnTo>
                <a:lnTo>
                  <a:pt x="1752" y="2474"/>
                </a:lnTo>
                <a:lnTo>
                  <a:pt x="1748" y="2474"/>
                </a:lnTo>
                <a:lnTo>
                  <a:pt x="1737" y="2474"/>
                </a:lnTo>
                <a:lnTo>
                  <a:pt x="1726" y="2473"/>
                </a:lnTo>
                <a:lnTo>
                  <a:pt x="1714" y="2472"/>
                </a:lnTo>
                <a:lnTo>
                  <a:pt x="1704" y="2471"/>
                </a:lnTo>
                <a:lnTo>
                  <a:pt x="1693" y="2469"/>
                </a:lnTo>
                <a:lnTo>
                  <a:pt x="1683" y="2465"/>
                </a:lnTo>
                <a:lnTo>
                  <a:pt x="1672" y="2462"/>
                </a:lnTo>
                <a:lnTo>
                  <a:pt x="1662" y="2459"/>
                </a:lnTo>
                <a:lnTo>
                  <a:pt x="1652" y="2455"/>
                </a:lnTo>
                <a:lnTo>
                  <a:pt x="1643" y="2451"/>
                </a:lnTo>
                <a:lnTo>
                  <a:pt x="1633" y="2445"/>
                </a:lnTo>
                <a:lnTo>
                  <a:pt x="1625" y="2441"/>
                </a:lnTo>
                <a:lnTo>
                  <a:pt x="1616" y="2434"/>
                </a:lnTo>
                <a:lnTo>
                  <a:pt x="1607" y="2429"/>
                </a:lnTo>
                <a:lnTo>
                  <a:pt x="1599" y="2422"/>
                </a:lnTo>
                <a:lnTo>
                  <a:pt x="1591" y="2415"/>
                </a:lnTo>
                <a:lnTo>
                  <a:pt x="1584" y="2409"/>
                </a:lnTo>
                <a:lnTo>
                  <a:pt x="1577" y="2401"/>
                </a:lnTo>
                <a:lnTo>
                  <a:pt x="1569" y="2394"/>
                </a:lnTo>
                <a:lnTo>
                  <a:pt x="1563" y="2386"/>
                </a:lnTo>
                <a:lnTo>
                  <a:pt x="1557" y="2378"/>
                </a:lnTo>
                <a:lnTo>
                  <a:pt x="1552" y="2370"/>
                </a:lnTo>
                <a:lnTo>
                  <a:pt x="1546" y="2360"/>
                </a:lnTo>
                <a:lnTo>
                  <a:pt x="1541" y="2351"/>
                </a:lnTo>
                <a:lnTo>
                  <a:pt x="1536" y="2342"/>
                </a:lnTo>
                <a:lnTo>
                  <a:pt x="1533" y="2334"/>
                </a:lnTo>
                <a:lnTo>
                  <a:pt x="1528" y="2324"/>
                </a:lnTo>
                <a:lnTo>
                  <a:pt x="1526" y="2314"/>
                </a:lnTo>
                <a:lnTo>
                  <a:pt x="1523" y="2304"/>
                </a:lnTo>
                <a:lnTo>
                  <a:pt x="1521" y="2294"/>
                </a:lnTo>
                <a:lnTo>
                  <a:pt x="1520" y="2284"/>
                </a:lnTo>
                <a:lnTo>
                  <a:pt x="1518" y="2273"/>
                </a:lnTo>
                <a:lnTo>
                  <a:pt x="1515" y="2281"/>
                </a:lnTo>
                <a:lnTo>
                  <a:pt x="1511" y="2288"/>
                </a:lnTo>
                <a:lnTo>
                  <a:pt x="1508" y="2297"/>
                </a:lnTo>
                <a:lnTo>
                  <a:pt x="1505" y="2305"/>
                </a:lnTo>
                <a:lnTo>
                  <a:pt x="1502" y="2313"/>
                </a:lnTo>
                <a:lnTo>
                  <a:pt x="1500" y="2321"/>
                </a:lnTo>
                <a:lnTo>
                  <a:pt x="1497" y="2330"/>
                </a:lnTo>
                <a:lnTo>
                  <a:pt x="1495" y="2338"/>
                </a:lnTo>
                <a:lnTo>
                  <a:pt x="1493" y="2347"/>
                </a:lnTo>
                <a:lnTo>
                  <a:pt x="1492" y="2356"/>
                </a:lnTo>
                <a:lnTo>
                  <a:pt x="1490" y="2366"/>
                </a:lnTo>
                <a:lnTo>
                  <a:pt x="1489" y="2375"/>
                </a:lnTo>
                <a:lnTo>
                  <a:pt x="1487" y="2383"/>
                </a:lnTo>
                <a:lnTo>
                  <a:pt x="1486" y="2392"/>
                </a:lnTo>
                <a:lnTo>
                  <a:pt x="1486" y="2401"/>
                </a:lnTo>
                <a:lnTo>
                  <a:pt x="1485" y="2411"/>
                </a:lnTo>
                <a:lnTo>
                  <a:pt x="1485" y="2420"/>
                </a:lnTo>
                <a:lnTo>
                  <a:pt x="1485" y="2430"/>
                </a:lnTo>
                <a:lnTo>
                  <a:pt x="1485" y="2439"/>
                </a:lnTo>
                <a:lnTo>
                  <a:pt x="1485" y="2449"/>
                </a:lnTo>
                <a:lnTo>
                  <a:pt x="1486" y="2457"/>
                </a:lnTo>
                <a:lnTo>
                  <a:pt x="1487" y="2467"/>
                </a:lnTo>
                <a:lnTo>
                  <a:pt x="1487" y="2477"/>
                </a:lnTo>
                <a:lnTo>
                  <a:pt x="1489" y="2486"/>
                </a:lnTo>
                <a:lnTo>
                  <a:pt x="1491" y="2496"/>
                </a:lnTo>
                <a:lnTo>
                  <a:pt x="1492" y="2505"/>
                </a:lnTo>
                <a:lnTo>
                  <a:pt x="1493" y="2515"/>
                </a:lnTo>
                <a:lnTo>
                  <a:pt x="1495" y="2525"/>
                </a:lnTo>
                <a:lnTo>
                  <a:pt x="1497" y="2535"/>
                </a:lnTo>
                <a:lnTo>
                  <a:pt x="1500" y="2544"/>
                </a:lnTo>
                <a:lnTo>
                  <a:pt x="1502" y="2554"/>
                </a:lnTo>
                <a:lnTo>
                  <a:pt x="1505" y="2563"/>
                </a:lnTo>
                <a:lnTo>
                  <a:pt x="1510" y="2579"/>
                </a:lnTo>
                <a:lnTo>
                  <a:pt x="1515" y="2593"/>
                </a:lnTo>
                <a:lnTo>
                  <a:pt x="1521" y="2609"/>
                </a:lnTo>
                <a:lnTo>
                  <a:pt x="1527" y="2623"/>
                </a:lnTo>
                <a:lnTo>
                  <a:pt x="1533" y="2638"/>
                </a:lnTo>
                <a:lnTo>
                  <a:pt x="1541" y="2652"/>
                </a:lnTo>
                <a:lnTo>
                  <a:pt x="1548" y="2665"/>
                </a:lnTo>
                <a:lnTo>
                  <a:pt x="1556" y="2679"/>
                </a:lnTo>
                <a:lnTo>
                  <a:pt x="1564" y="2692"/>
                </a:lnTo>
                <a:lnTo>
                  <a:pt x="1573" y="2704"/>
                </a:lnTo>
                <a:lnTo>
                  <a:pt x="1581" y="2715"/>
                </a:lnTo>
                <a:lnTo>
                  <a:pt x="1590" y="2726"/>
                </a:lnTo>
                <a:lnTo>
                  <a:pt x="1600" y="2737"/>
                </a:lnTo>
                <a:lnTo>
                  <a:pt x="1610" y="2748"/>
                </a:lnTo>
                <a:lnTo>
                  <a:pt x="1620" y="2758"/>
                </a:lnTo>
                <a:lnTo>
                  <a:pt x="1630" y="2768"/>
                </a:lnTo>
                <a:lnTo>
                  <a:pt x="1641" y="2777"/>
                </a:lnTo>
                <a:lnTo>
                  <a:pt x="1652" y="2785"/>
                </a:lnTo>
                <a:lnTo>
                  <a:pt x="1663" y="2794"/>
                </a:lnTo>
                <a:lnTo>
                  <a:pt x="1674" y="2800"/>
                </a:lnTo>
                <a:lnTo>
                  <a:pt x="1685" y="2807"/>
                </a:lnTo>
                <a:lnTo>
                  <a:pt x="1696" y="2814"/>
                </a:lnTo>
                <a:lnTo>
                  <a:pt x="1709" y="2820"/>
                </a:lnTo>
                <a:lnTo>
                  <a:pt x="1721" y="2825"/>
                </a:lnTo>
                <a:lnTo>
                  <a:pt x="1733" y="2830"/>
                </a:lnTo>
                <a:lnTo>
                  <a:pt x="1745" y="2833"/>
                </a:lnTo>
                <a:lnTo>
                  <a:pt x="1756" y="2838"/>
                </a:lnTo>
                <a:lnTo>
                  <a:pt x="1768" y="2840"/>
                </a:lnTo>
                <a:lnTo>
                  <a:pt x="1782" y="2842"/>
                </a:lnTo>
                <a:lnTo>
                  <a:pt x="1794" y="2845"/>
                </a:lnTo>
                <a:lnTo>
                  <a:pt x="1806" y="2846"/>
                </a:lnTo>
                <a:lnTo>
                  <a:pt x="1818" y="2846"/>
                </a:lnTo>
                <a:lnTo>
                  <a:pt x="1828" y="2846"/>
                </a:lnTo>
                <a:lnTo>
                  <a:pt x="1837" y="2846"/>
                </a:lnTo>
                <a:lnTo>
                  <a:pt x="1847" y="2846"/>
                </a:lnTo>
                <a:lnTo>
                  <a:pt x="1856" y="2845"/>
                </a:lnTo>
                <a:lnTo>
                  <a:pt x="1864" y="2843"/>
                </a:lnTo>
                <a:lnTo>
                  <a:pt x="1872" y="2842"/>
                </a:lnTo>
                <a:lnTo>
                  <a:pt x="1881" y="2840"/>
                </a:lnTo>
                <a:lnTo>
                  <a:pt x="1889" y="2839"/>
                </a:lnTo>
                <a:lnTo>
                  <a:pt x="1897" y="2837"/>
                </a:lnTo>
                <a:lnTo>
                  <a:pt x="1904" y="2833"/>
                </a:lnTo>
                <a:lnTo>
                  <a:pt x="1912" y="2831"/>
                </a:lnTo>
                <a:lnTo>
                  <a:pt x="1920" y="2829"/>
                </a:lnTo>
                <a:lnTo>
                  <a:pt x="1926" y="2825"/>
                </a:lnTo>
                <a:lnTo>
                  <a:pt x="1933" y="2821"/>
                </a:lnTo>
                <a:lnTo>
                  <a:pt x="1940" y="2818"/>
                </a:lnTo>
                <a:lnTo>
                  <a:pt x="1946" y="2815"/>
                </a:lnTo>
                <a:lnTo>
                  <a:pt x="1953" y="2810"/>
                </a:lnTo>
                <a:lnTo>
                  <a:pt x="1960" y="2806"/>
                </a:lnTo>
                <a:lnTo>
                  <a:pt x="1965" y="2801"/>
                </a:lnTo>
                <a:lnTo>
                  <a:pt x="1971" y="2797"/>
                </a:lnTo>
                <a:lnTo>
                  <a:pt x="1976" y="2791"/>
                </a:lnTo>
                <a:lnTo>
                  <a:pt x="1982" y="2786"/>
                </a:lnTo>
                <a:lnTo>
                  <a:pt x="1985" y="2781"/>
                </a:lnTo>
                <a:lnTo>
                  <a:pt x="1985" y="3050"/>
                </a:lnTo>
                <a:lnTo>
                  <a:pt x="1957" y="3052"/>
                </a:lnTo>
                <a:lnTo>
                  <a:pt x="1931" y="3055"/>
                </a:lnTo>
                <a:lnTo>
                  <a:pt x="1903" y="3059"/>
                </a:lnTo>
                <a:lnTo>
                  <a:pt x="1878" y="3065"/>
                </a:lnTo>
                <a:lnTo>
                  <a:pt x="1851" y="3071"/>
                </a:lnTo>
                <a:lnTo>
                  <a:pt x="1826" y="3079"/>
                </a:lnTo>
                <a:lnTo>
                  <a:pt x="1801" y="3089"/>
                </a:lnTo>
                <a:lnTo>
                  <a:pt x="1777" y="3099"/>
                </a:lnTo>
                <a:lnTo>
                  <a:pt x="1753" y="3110"/>
                </a:lnTo>
                <a:lnTo>
                  <a:pt x="1730" y="3122"/>
                </a:lnTo>
                <a:lnTo>
                  <a:pt x="1707" y="3134"/>
                </a:lnTo>
                <a:lnTo>
                  <a:pt x="1686" y="3149"/>
                </a:lnTo>
                <a:lnTo>
                  <a:pt x="1665" y="3164"/>
                </a:lnTo>
                <a:lnTo>
                  <a:pt x="1644" y="3180"/>
                </a:lnTo>
                <a:lnTo>
                  <a:pt x="1626" y="3196"/>
                </a:lnTo>
                <a:lnTo>
                  <a:pt x="1607" y="3214"/>
                </a:lnTo>
                <a:lnTo>
                  <a:pt x="1589" y="3233"/>
                </a:lnTo>
                <a:lnTo>
                  <a:pt x="1573" y="3251"/>
                </a:lnTo>
                <a:lnTo>
                  <a:pt x="1557" y="3271"/>
                </a:lnTo>
                <a:lnTo>
                  <a:pt x="1542" y="3291"/>
                </a:lnTo>
                <a:lnTo>
                  <a:pt x="1528" y="3313"/>
                </a:lnTo>
                <a:lnTo>
                  <a:pt x="1515" y="3334"/>
                </a:lnTo>
                <a:lnTo>
                  <a:pt x="1504" y="3358"/>
                </a:lnTo>
                <a:lnTo>
                  <a:pt x="1493" y="3381"/>
                </a:lnTo>
                <a:lnTo>
                  <a:pt x="1483" y="3404"/>
                </a:lnTo>
                <a:lnTo>
                  <a:pt x="1475" y="3428"/>
                </a:lnTo>
                <a:lnTo>
                  <a:pt x="1468" y="3453"/>
                </a:lnTo>
                <a:lnTo>
                  <a:pt x="1462" y="3478"/>
                </a:lnTo>
                <a:lnTo>
                  <a:pt x="1458" y="3504"/>
                </a:lnTo>
                <a:lnTo>
                  <a:pt x="1454" y="3529"/>
                </a:lnTo>
                <a:lnTo>
                  <a:pt x="1452" y="3556"/>
                </a:lnTo>
                <a:lnTo>
                  <a:pt x="1451" y="3582"/>
                </a:lnTo>
                <a:lnTo>
                  <a:pt x="1452" y="3609"/>
                </a:lnTo>
                <a:lnTo>
                  <a:pt x="1454" y="3635"/>
                </a:lnTo>
                <a:lnTo>
                  <a:pt x="1458" y="3661"/>
                </a:lnTo>
                <a:lnTo>
                  <a:pt x="1462" y="3686"/>
                </a:lnTo>
                <a:lnTo>
                  <a:pt x="1468" y="3712"/>
                </a:lnTo>
                <a:lnTo>
                  <a:pt x="1475" y="3736"/>
                </a:lnTo>
                <a:lnTo>
                  <a:pt x="1483" y="3760"/>
                </a:lnTo>
                <a:lnTo>
                  <a:pt x="1493" y="3785"/>
                </a:lnTo>
                <a:lnTo>
                  <a:pt x="1504" y="3808"/>
                </a:lnTo>
                <a:lnTo>
                  <a:pt x="1515" y="3830"/>
                </a:lnTo>
                <a:lnTo>
                  <a:pt x="1528" y="3852"/>
                </a:lnTo>
                <a:lnTo>
                  <a:pt x="1542" y="3873"/>
                </a:lnTo>
                <a:lnTo>
                  <a:pt x="1557" y="3893"/>
                </a:lnTo>
                <a:lnTo>
                  <a:pt x="1573" y="3913"/>
                </a:lnTo>
                <a:lnTo>
                  <a:pt x="1589" y="3933"/>
                </a:lnTo>
                <a:lnTo>
                  <a:pt x="1607" y="3950"/>
                </a:lnTo>
                <a:lnTo>
                  <a:pt x="1626" y="3968"/>
                </a:lnTo>
                <a:lnTo>
                  <a:pt x="1646" y="3985"/>
                </a:lnTo>
                <a:lnTo>
                  <a:pt x="1665" y="4001"/>
                </a:lnTo>
                <a:lnTo>
                  <a:pt x="1686" y="4016"/>
                </a:lnTo>
                <a:lnTo>
                  <a:pt x="1707" y="4030"/>
                </a:lnTo>
                <a:lnTo>
                  <a:pt x="1731" y="4043"/>
                </a:lnTo>
                <a:lnTo>
                  <a:pt x="1753" y="4055"/>
                </a:lnTo>
                <a:lnTo>
                  <a:pt x="1777" y="4067"/>
                </a:lnTo>
                <a:lnTo>
                  <a:pt x="1801" y="4077"/>
                </a:lnTo>
                <a:lnTo>
                  <a:pt x="1826" y="4085"/>
                </a:lnTo>
                <a:lnTo>
                  <a:pt x="1851" y="4093"/>
                </a:lnTo>
                <a:lnTo>
                  <a:pt x="1878" y="4100"/>
                </a:lnTo>
                <a:lnTo>
                  <a:pt x="1904" y="4105"/>
                </a:lnTo>
                <a:lnTo>
                  <a:pt x="1931" y="4110"/>
                </a:lnTo>
                <a:lnTo>
                  <a:pt x="1958" y="4112"/>
                </a:lnTo>
                <a:lnTo>
                  <a:pt x="1986" y="4114"/>
                </a:lnTo>
                <a:lnTo>
                  <a:pt x="1985" y="4117"/>
                </a:lnTo>
                <a:lnTo>
                  <a:pt x="1984" y="4120"/>
                </a:lnTo>
                <a:lnTo>
                  <a:pt x="1984" y="4123"/>
                </a:lnTo>
                <a:lnTo>
                  <a:pt x="1983" y="4126"/>
                </a:lnTo>
                <a:lnTo>
                  <a:pt x="1979" y="4133"/>
                </a:lnTo>
                <a:lnTo>
                  <a:pt x="1977" y="4138"/>
                </a:lnTo>
                <a:lnTo>
                  <a:pt x="1975" y="4144"/>
                </a:lnTo>
                <a:lnTo>
                  <a:pt x="1972" y="4149"/>
                </a:lnTo>
                <a:lnTo>
                  <a:pt x="1965" y="4161"/>
                </a:lnTo>
                <a:lnTo>
                  <a:pt x="1958" y="4171"/>
                </a:lnTo>
                <a:lnTo>
                  <a:pt x="1955" y="4174"/>
                </a:lnTo>
                <a:lnTo>
                  <a:pt x="1903" y="4153"/>
                </a:lnTo>
                <a:lnTo>
                  <a:pt x="1841" y="4126"/>
                </a:lnTo>
                <a:lnTo>
                  <a:pt x="1779" y="4096"/>
                </a:lnTo>
                <a:lnTo>
                  <a:pt x="1720" y="4067"/>
                </a:lnTo>
                <a:lnTo>
                  <a:pt x="1661" y="4036"/>
                </a:lnTo>
                <a:lnTo>
                  <a:pt x="1605" y="4002"/>
                </a:lnTo>
                <a:lnTo>
                  <a:pt x="1549" y="3968"/>
                </a:lnTo>
                <a:lnTo>
                  <a:pt x="1495" y="3934"/>
                </a:lnTo>
                <a:lnTo>
                  <a:pt x="1443" y="3897"/>
                </a:lnTo>
                <a:lnTo>
                  <a:pt x="1393" y="3860"/>
                </a:lnTo>
                <a:lnTo>
                  <a:pt x="1344" y="3821"/>
                </a:lnTo>
                <a:lnTo>
                  <a:pt x="1297" y="3781"/>
                </a:lnTo>
                <a:lnTo>
                  <a:pt x="1252" y="3741"/>
                </a:lnTo>
                <a:lnTo>
                  <a:pt x="1209" y="3699"/>
                </a:lnTo>
                <a:lnTo>
                  <a:pt x="1168" y="3656"/>
                </a:lnTo>
                <a:lnTo>
                  <a:pt x="1128" y="3613"/>
                </a:lnTo>
                <a:lnTo>
                  <a:pt x="1091" y="3568"/>
                </a:lnTo>
                <a:lnTo>
                  <a:pt x="1055" y="3522"/>
                </a:lnTo>
                <a:lnTo>
                  <a:pt x="1022" y="3476"/>
                </a:lnTo>
                <a:lnTo>
                  <a:pt x="991" y="3430"/>
                </a:lnTo>
                <a:lnTo>
                  <a:pt x="962" y="3381"/>
                </a:lnTo>
                <a:lnTo>
                  <a:pt x="944" y="3346"/>
                </a:lnTo>
                <a:lnTo>
                  <a:pt x="1018" y="3282"/>
                </a:lnTo>
                <a:lnTo>
                  <a:pt x="1019" y="3284"/>
                </a:lnTo>
                <a:lnTo>
                  <a:pt x="1026" y="3290"/>
                </a:lnTo>
                <a:lnTo>
                  <a:pt x="1035" y="3295"/>
                </a:lnTo>
                <a:lnTo>
                  <a:pt x="1045" y="3299"/>
                </a:lnTo>
                <a:lnTo>
                  <a:pt x="1055" y="3303"/>
                </a:lnTo>
                <a:lnTo>
                  <a:pt x="1065" y="3307"/>
                </a:lnTo>
                <a:lnTo>
                  <a:pt x="1075" y="3309"/>
                </a:lnTo>
                <a:lnTo>
                  <a:pt x="1086" y="3311"/>
                </a:lnTo>
                <a:lnTo>
                  <a:pt x="1098" y="3312"/>
                </a:lnTo>
                <a:lnTo>
                  <a:pt x="1109" y="3312"/>
                </a:lnTo>
                <a:lnTo>
                  <a:pt x="1122" y="3312"/>
                </a:lnTo>
                <a:lnTo>
                  <a:pt x="1134" y="3312"/>
                </a:lnTo>
                <a:lnTo>
                  <a:pt x="1146" y="3311"/>
                </a:lnTo>
                <a:lnTo>
                  <a:pt x="1159" y="3310"/>
                </a:lnTo>
                <a:lnTo>
                  <a:pt x="1172" y="3307"/>
                </a:lnTo>
                <a:lnTo>
                  <a:pt x="1186" y="3305"/>
                </a:lnTo>
                <a:lnTo>
                  <a:pt x="1199" y="3301"/>
                </a:lnTo>
                <a:lnTo>
                  <a:pt x="1212" y="3297"/>
                </a:lnTo>
                <a:lnTo>
                  <a:pt x="1225" y="3292"/>
                </a:lnTo>
                <a:lnTo>
                  <a:pt x="1240" y="3287"/>
                </a:lnTo>
                <a:lnTo>
                  <a:pt x="1253" y="3281"/>
                </a:lnTo>
                <a:lnTo>
                  <a:pt x="1267" y="3276"/>
                </a:lnTo>
                <a:lnTo>
                  <a:pt x="1281" y="3269"/>
                </a:lnTo>
                <a:lnTo>
                  <a:pt x="1295" y="3261"/>
                </a:lnTo>
                <a:lnTo>
                  <a:pt x="1308" y="3254"/>
                </a:lnTo>
                <a:lnTo>
                  <a:pt x="1323" y="3245"/>
                </a:lnTo>
                <a:lnTo>
                  <a:pt x="1336" y="3236"/>
                </a:lnTo>
                <a:lnTo>
                  <a:pt x="1349" y="3227"/>
                </a:lnTo>
                <a:lnTo>
                  <a:pt x="1364" y="3217"/>
                </a:lnTo>
                <a:lnTo>
                  <a:pt x="1377" y="3207"/>
                </a:lnTo>
                <a:lnTo>
                  <a:pt x="1390" y="3196"/>
                </a:lnTo>
                <a:lnTo>
                  <a:pt x="1402" y="3185"/>
                </a:lnTo>
                <a:lnTo>
                  <a:pt x="1416" y="3173"/>
                </a:lnTo>
                <a:lnTo>
                  <a:pt x="1427" y="3162"/>
                </a:lnTo>
                <a:lnTo>
                  <a:pt x="1439" y="3150"/>
                </a:lnTo>
                <a:lnTo>
                  <a:pt x="1450" y="3138"/>
                </a:lnTo>
                <a:lnTo>
                  <a:pt x="1460" y="3125"/>
                </a:lnTo>
                <a:lnTo>
                  <a:pt x="1470" y="3113"/>
                </a:lnTo>
                <a:lnTo>
                  <a:pt x="1480" y="3101"/>
                </a:lnTo>
                <a:lnTo>
                  <a:pt x="1487" y="3089"/>
                </a:lnTo>
                <a:lnTo>
                  <a:pt x="1496" y="3077"/>
                </a:lnTo>
                <a:lnTo>
                  <a:pt x="1504" y="3065"/>
                </a:lnTo>
                <a:lnTo>
                  <a:pt x="1511" y="3051"/>
                </a:lnTo>
                <a:lnTo>
                  <a:pt x="1517" y="3039"/>
                </a:lnTo>
                <a:lnTo>
                  <a:pt x="1523" y="3027"/>
                </a:lnTo>
                <a:lnTo>
                  <a:pt x="1528" y="3015"/>
                </a:lnTo>
                <a:lnTo>
                  <a:pt x="1533" y="3003"/>
                </a:lnTo>
                <a:lnTo>
                  <a:pt x="1537" y="2991"/>
                </a:lnTo>
                <a:lnTo>
                  <a:pt x="1541" y="2978"/>
                </a:lnTo>
                <a:lnTo>
                  <a:pt x="1543" y="2967"/>
                </a:lnTo>
                <a:lnTo>
                  <a:pt x="1545" y="2955"/>
                </a:lnTo>
                <a:lnTo>
                  <a:pt x="1547" y="2944"/>
                </a:lnTo>
                <a:lnTo>
                  <a:pt x="1548" y="2933"/>
                </a:lnTo>
                <a:lnTo>
                  <a:pt x="1548" y="2921"/>
                </a:lnTo>
                <a:lnTo>
                  <a:pt x="1547" y="2911"/>
                </a:lnTo>
                <a:lnTo>
                  <a:pt x="1546" y="2900"/>
                </a:lnTo>
                <a:lnTo>
                  <a:pt x="1544" y="2890"/>
                </a:lnTo>
                <a:lnTo>
                  <a:pt x="1542" y="2880"/>
                </a:lnTo>
                <a:lnTo>
                  <a:pt x="1538" y="2871"/>
                </a:lnTo>
                <a:lnTo>
                  <a:pt x="1534" y="2862"/>
                </a:lnTo>
                <a:lnTo>
                  <a:pt x="1529" y="2853"/>
                </a:lnTo>
                <a:lnTo>
                  <a:pt x="1523" y="2845"/>
                </a:lnTo>
                <a:lnTo>
                  <a:pt x="1517" y="2837"/>
                </a:lnTo>
                <a:lnTo>
                  <a:pt x="1510" y="2830"/>
                </a:lnTo>
                <a:lnTo>
                  <a:pt x="1502" y="2824"/>
                </a:lnTo>
                <a:lnTo>
                  <a:pt x="1494" y="2818"/>
                </a:lnTo>
                <a:lnTo>
                  <a:pt x="1485" y="2812"/>
                </a:lnTo>
                <a:lnTo>
                  <a:pt x="1476" y="2808"/>
                </a:lnTo>
                <a:lnTo>
                  <a:pt x="1466" y="2805"/>
                </a:lnTo>
                <a:lnTo>
                  <a:pt x="1457" y="2801"/>
                </a:lnTo>
                <a:lnTo>
                  <a:pt x="1445" y="2799"/>
                </a:lnTo>
                <a:lnTo>
                  <a:pt x="1434" y="2797"/>
                </a:lnTo>
                <a:lnTo>
                  <a:pt x="1423" y="2796"/>
                </a:lnTo>
                <a:lnTo>
                  <a:pt x="1411" y="2796"/>
                </a:lnTo>
                <a:lnTo>
                  <a:pt x="1399" y="2796"/>
                </a:lnTo>
                <a:lnTo>
                  <a:pt x="1387" y="2796"/>
                </a:lnTo>
                <a:lnTo>
                  <a:pt x="1375" y="2797"/>
                </a:lnTo>
                <a:lnTo>
                  <a:pt x="1363" y="2799"/>
                </a:lnTo>
                <a:lnTo>
                  <a:pt x="1349" y="2801"/>
                </a:lnTo>
                <a:lnTo>
                  <a:pt x="1336" y="2804"/>
                </a:lnTo>
                <a:lnTo>
                  <a:pt x="1323" y="2808"/>
                </a:lnTo>
                <a:lnTo>
                  <a:pt x="1309" y="2811"/>
                </a:lnTo>
                <a:lnTo>
                  <a:pt x="1295" y="2816"/>
                </a:lnTo>
                <a:lnTo>
                  <a:pt x="1282" y="2821"/>
                </a:lnTo>
                <a:lnTo>
                  <a:pt x="1269" y="2827"/>
                </a:lnTo>
                <a:lnTo>
                  <a:pt x="1254" y="2833"/>
                </a:lnTo>
                <a:lnTo>
                  <a:pt x="1240" y="2840"/>
                </a:lnTo>
                <a:lnTo>
                  <a:pt x="1227" y="2847"/>
                </a:lnTo>
                <a:lnTo>
                  <a:pt x="1212" y="2854"/>
                </a:lnTo>
                <a:lnTo>
                  <a:pt x="1199" y="2863"/>
                </a:lnTo>
                <a:lnTo>
                  <a:pt x="1185" y="2872"/>
                </a:lnTo>
                <a:lnTo>
                  <a:pt x="1171" y="2881"/>
                </a:lnTo>
                <a:lnTo>
                  <a:pt x="1158" y="2891"/>
                </a:lnTo>
                <a:lnTo>
                  <a:pt x="1145" y="2901"/>
                </a:lnTo>
                <a:lnTo>
                  <a:pt x="1131" y="2912"/>
                </a:lnTo>
                <a:lnTo>
                  <a:pt x="1118" y="2923"/>
                </a:lnTo>
                <a:lnTo>
                  <a:pt x="1106" y="2935"/>
                </a:lnTo>
                <a:lnTo>
                  <a:pt x="1094" y="2946"/>
                </a:lnTo>
                <a:lnTo>
                  <a:pt x="1083" y="2958"/>
                </a:lnTo>
                <a:lnTo>
                  <a:pt x="1072" y="2971"/>
                </a:lnTo>
                <a:lnTo>
                  <a:pt x="1061" y="2983"/>
                </a:lnTo>
                <a:lnTo>
                  <a:pt x="1051" y="2995"/>
                </a:lnTo>
                <a:lnTo>
                  <a:pt x="1042" y="3007"/>
                </a:lnTo>
                <a:lnTo>
                  <a:pt x="1033" y="3019"/>
                </a:lnTo>
                <a:lnTo>
                  <a:pt x="1025" y="3031"/>
                </a:lnTo>
                <a:lnTo>
                  <a:pt x="1018" y="3044"/>
                </a:lnTo>
                <a:lnTo>
                  <a:pt x="1010" y="3057"/>
                </a:lnTo>
                <a:lnTo>
                  <a:pt x="1004" y="3069"/>
                </a:lnTo>
                <a:lnTo>
                  <a:pt x="998" y="3081"/>
                </a:lnTo>
                <a:lnTo>
                  <a:pt x="992" y="3093"/>
                </a:lnTo>
                <a:lnTo>
                  <a:pt x="988" y="3106"/>
                </a:lnTo>
                <a:lnTo>
                  <a:pt x="984" y="3118"/>
                </a:lnTo>
                <a:lnTo>
                  <a:pt x="981" y="3130"/>
                </a:lnTo>
                <a:lnTo>
                  <a:pt x="978" y="3142"/>
                </a:lnTo>
                <a:lnTo>
                  <a:pt x="976" y="3153"/>
                </a:lnTo>
                <a:lnTo>
                  <a:pt x="974" y="3164"/>
                </a:lnTo>
                <a:lnTo>
                  <a:pt x="973" y="3175"/>
                </a:lnTo>
                <a:lnTo>
                  <a:pt x="973" y="3187"/>
                </a:lnTo>
                <a:lnTo>
                  <a:pt x="973" y="3197"/>
                </a:lnTo>
                <a:lnTo>
                  <a:pt x="974" y="3208"/>
                </a:lnTo>
                <a:lnTo>
                  <a:pt x="977" y="3218"/>
                </a:lnTo>
                <a:lnTo>
                  <a:pt x="980" y="3228"/>
                </a:lnTo>
                <a:lnTo>
                  <a:pt x="983" y="3237"/>
                </a:lnTo>
                <a:lnTo>
                  <a:pt x="987" y="3246"/>
                </a:lnTo>
                <a:lnTo>
                  <a:pt x="992" y="3255"/>
                </a:lnTo>
                <a:lnTo>
                  <a:pt x="993" y="3256"/>
                </a:lnTo>
                <a:lnTo>
                  <a:pt x="927" y="3313"/>
                </a:lnTo>
                <a:lnTo>
                  <a:pt x="911" y="3282"/>
                </a:lnTo>
                <a:lnTo>
                  <a:pt x="889" y="3232"/>
                </a:lnTo>
                <a:lnTo>
                  <a:pt x="871" y="3181"/>
                </a:lnTo>
                <a:lnTo>
                  <a:pt x="853" y="3130"/>
                </a:lnTo>
                <a:lnTo>
                  <a:pt x="838" y="3077"/>
                </a:lnTo>
                <a:lnTo>
                  <a:pt x="826" y="3024"/>
                </a:lnTo>
                <a:lnTo>
                  <a:pt x="816" y="2971"/>
                </a:lnTo>
                <a:lnTo>
                  <a:pt x="810" y="2916"/>
                </a:lnTo>
                <a:lnTo>
                  <a:pt x="806" y="2862"/>
                </a:lnTo>
                <a:lnTo>
                  <a:pt x="804" y="2807"/>
                </a:lnTo>
                <a:lnTo>
                  <a:pt x="805" y="2762"/>
                </a:lnTo>
                <a:lnTo>
                  <a:pt x="808" y="2715"/>
                </a:lnTo>
                <a:lnTo>
                  <a:pt x="812" y="2671"/>
                </a:lnTo>
                <a:lnTo>
                  <a:pt x="815" y="2641"/>
                </a:lnTo>
                <a:lnTo>
                  <a:pt x="895" y="2602"/>
                </a:lnTo>
                <a:lnTo>
                  <a:pt x="896" y="2603"/>
                </a:lnTo>
                <a:lnTo>
                  <a:pt x="903" y="2611"/>
                </a:lnTo>
                <a:lnTo>
                  <a:pt x="909" y="2618"/>
                </a:lnTo>
                <a:lnTo>
                  <a:pt x="917" y="2624"/>
                </a:lnTo>
                <a:lnTo>
                  <a:pt x="925" y="2630"/>
                </a:lnTo>
                <a:lnTo>
                  <a:pt x="934" y="2636"/>
                </a:lnTo>
                <a:lnTo>
                  <a:pt x="944" y="2641"/>
                </a:lnTo>
                <a:lnTo>
                  <a:pt x="952" y="2645"/>
                </a:lnTo>
                <a:lnTo>
                  <a:pt x="963" y="2649"/>
                </a:lnTo>
                <a:lnTo>
                  <a:pt x="973" y="2652"/>
                </a:lnTo>
                <a:lnTo>
                  <a:pt x="986" y="2655"/>
                </a:lnTo>
                <a:lnTo>
                  <a:pt x="997" y="2658"/>
                </a:lnTo>
                <a:lnTo>
                  <a:pt x="1009" y="2659"/>
                </a:lnTo>
                <a:lnTo>
                  <a:pt x="1021" y="2661"/>
                </a:lnTo>
                <a:lnTo>
                  <a:pt x="1034" y="2661"/>
                </a:lnTo>
                <a:lnTo>
                  <a:pt x="1046" y="2662"/>
                </a:lnTo>
                <a:lnTo>
                  <a:pt x="1061" y="2662"/>
                </a:lnTo>
                <a:lnTo>
                  <a:pt x="1074" y="2661"/>
                </a:lnTo>
                <a:lnTo>
                  <a:pt x="1087" y="2660"/>
                </a:lnTo>
                <a:lnTo>
                  <a:pt x="1102" y="2659"/>
                </a:lnTo>
                <a:lnTo>
                  <a:pt x="1116" y="2657"/>
                </a:lnTo>
                <a:lnTo>
                  <a:pt x="1130" y="2654"/>
                </a:lnTo>
                <a:lnTo>
                  <a:pt x="1146" y="2651"/>
                </a:lnTo>
                <a:lnTo>
                  <a:pt x="1160" y="2648"/>
                </a:lnTo>
                <a:lnTo>
                  <a:pt x="1175" y="2643"/>
                </a:lnTo>
                <a:lnTo>
                  <a:pt x="1190" y="2639"/>
                </a:lnTo>
                <a:lnTo>
                  <a:pt x="1206" y="2633"/>
                </a:lnTo>
                <a:lnTo>
                  <a:pt x="1220" y="2628"/>
                </a:lnTo>
                <a:lnTo>
                  <a:pt x="1235" y="2622"/>
                </a:lnTo>
                <a:lnTo>
                  <a:pt x="1251" y="2616"/>
                </a:lnTo>
                <a:lnTo>
                  <a:pt x="1266" y="2609"/>
                </a:lnTo>
                <a:lnTo>
                  <a:pt x="1281" y="2601"/>
                </a:lnTo>
                <a:lnTo>
                  <a:pt x="1295" y="2593"/>
                </a:lnTo>
                <a:lnTo>
                  <a:pt x="1309" y="2585"/>
                </a:lnTo>
                <a:lnTo>
                  <a:pt x="1323" y="2577"/>
                </a:lnTo>
                <a:lnTo>
                  <a:pt x="1336" y="2568"/>
                </a:lnTo>
                <a:lnTo>
                  <a:pt x="1349" y="2559"/>
                </a:lnTo>
                <a:lnTo>
                  <a:pt x="1361" y="2550"/>
                </a:lnTo>
                <a:lnTo>
                  <a:pt x="1374" y="2540"/>
                </a:lnTo>
                <a:lnTo>
                  <a:pt x="1385" y="2532"/>
                </a:lnTo>
                <a:lnTo>
                  <a:pt x="1396" y="2522"/>
                </a:lnTo>
                <a:lnTo>
                  <a:pt x="1406" y="2512"/>
                </a:lnTo>
                <a:lnTo>
                  <a:pt x="1416" y="2502"/>
                </a:lnTo>
                <a:lnTo>
                  <a:pt x="1424" y="2492"/>
                </a:lnTo>
                <a:lnTo>
                  <a:pt x="1433" y="2482"/>
                </a:lnTo>
                <a:lnTo>
                  <a:pt x="1441" y="2471"/>
                </a:lnTo>
                <a:lnTo>
                  <a:pt x="1449" y="2461"/>
                </a:lnTo>
                <a:lnTo>
                  <a:pt x="1455" y="2451"/>
                </a:lnTo>
                <a:lnTo>
                  <a:pt x="1462" y="2440"/>
                </a:lnTo>
                <a:lnTo>
                  <a:pt x="1468" y="2430"/>
                </a:lnTo>
                <a:lnTo>
                  <a:pt x="1472" y="2420"/>
                </a:lnTo>
                <a:lnTo>
                  <a:pt x="1476" y="2409"/>
                </a:lnTo>
                <a:lnTo>
                  <a:pt x="1481" y="2399"/>
                </a:lnTo>
                <a:lnTo>
                  <a:pt x="1483" y="2389"/>
                </a:lnTo>
                <a:lnTo>
                  <a:pt x="1485" y="2378"/>
                </a:lnTo>
                <a:lnTo>
                  <a:pt x="1487" y="2368"/>
                </a:lnTo>
                <a:lnTo>
                  <a:pt x="1487" y="2358"/>
                </a:lnTo>
                <a:lnTo>
                  <a:pt x="1487" y="2348"/>
                </a:lnTo>
                <a:lnTo>
                  <a:pt x="1487" y="2339"/>
                </a:lnTo>
                <a:lnTo>
                  <a:pt x="1485" y="2329"/>
                </a:lnTo>
                <a:lnTo>
                  <a:pt x="1483" y="2320"/>
                </a:lnTo>
                <a:lnTo>
                  <a:pt x="1480" y="2311"/>
                </a:lnTo>
                <a:lnTo>
                  <a:pt x="1475" y="2303"/>
                </a:lnTo>
                <a:lnTo>
                  <a:pt x="1471" y="2294"/>
                </a:lnTo>
                <a:lnTo>
                  <a:pt x="1465" y="2286"/>
                </a:lnTo>
                <a:lnTo>
                  <a:pt x="1459" y="2279"/>
                </a:lnTo>
                <a:lnTo>
                  <a:pt x="1452" y="2272"/>
                </a:lnTo>
                <a:lnTo>
                  <a:pt x="1444" y="2266"/>
                </a:lnTo>
                <a:lnTo>
                  <a:pt x="1437" y="2259"/>
                </a:lnTo>
                <a:lnTo>
                  <a:pt x="1428" y="2255"/>
                </a:lnTo>
                <a:lnTo>
                  <a:pt x="1419" y="2250"/>
                </a:lnTo>
                <a:lnTo>
                  <a:pt x="1409" y="2246"/>
                </a:lnTo>
                <a:lnTo>
                  <a:pt x="1398" y="2242"/>
                </a:lnTo>
                <a:lnTo>
                  <a:pt x="1388" y="2238"/>
                </a:lnTo>
                <a:lnTo>
                  <a:pt x="1377" y="2235"/>
                </a:lnTo>
                <a:lnTo>
                  <a:pt x="1365" y="2233"/>
                </a:lnTo>
                <a:lnTo>
                  <a:pt x="1353" y="2231"/>
                </a:lnTo>
                <a:lnTo>
                  <a:pt x="1340" y="2230"/>
                </a:lnTo>
                <a:lnTo>
                  <a:pt x="1328" y="2229"/>
                </a:lnTo>
                <a:lnTo>
                  <a:pt x="1315" y="2229"/>
                </a:lnTo>
                <a:lnTo>
                  <a:pt x="1302" y="2229"/>
                </a:lnTo>
                <a:lnTo>
                  <a:pt x="1287" y="2230"/>
                </a:lnTo>
                <a:lnTo>
                  <a:pt x="1274" y="2231"/>
                </a:lnTo>
                <a:lnTo>
                  <a:pt x="1260" y="2232"/>
                </a:lnTo>
                <a:lnTo>
                  <a:pt x="1245" y="2234"/>
                </a:lnTo>
                <a:lnTo>
                  <a:pt x="1231" y="2236"/>
                </a:lnTo>
                <a:lnTo>
                  <a:pt x="1217" y="2240"/>
                </a:lnTo>
                <a:lnTo>
                  <a:pt x="1201" y="2243"/>
                </a:lnTo>
                <a:lnTo>
                  <a:pt x="1186" y="2247"/>
                </a:lnTo>
                <a:lnTo>
                  <a:pt x="1171" y="2252"/>
                </a:lnTo>
                <a:lnTo>
                  <a:pt x="1156" y="2257"/>
                </a:lnTo>
                <a:lnTo>
                  <a:pt x="1141" y="2263"/>
                </a:lnTo>
                <a:lnTo>
                  <a:pt x="1126" y="2268"/>
                </a:lnTo>
                <a:lnTo>
                  <a:pt x="1110" y="2275"/>
                </a:lnTo>
                <a:lnTo>
                  <a:pt x="1095" y="2282"/>
                </a:lnTo>
                <a:lnTo>
                  <a:pt x="1081" y="2289"/>
                </a:lnTo>
                <a:lnTo>
                  <a:pt x="1066" y="2297"/>
                </a:lnTo>
                <a:lnTo>
                  <a:pt x="1052" y="2305"/>
                </a:lnTo>
                <a:lnTo>
                  <a:pt x="1037" y="2314"/>
                </a:lnTo>
                <a:lnTo>
                  <a:pt x="1025" y="2323"/>
                </a:lnTo>
                <a:lnTo>
                  <a:pt x="1012" y="2331"/>
                </a:lnTo>
                <a:lnTo>
                  <a:pt x="1000" y="2340"/>
                </a:lnTo>
                <a:lnTo>
                  <a:pt x="988" y="2350"/>
                </a:lnTo>
                <a:lnTo>
                  <a:pt x="977" y="2359"/>
                </a:lnTo>
                <a:lnTo>
                  <a:pt x="966" y="2369"/>
                </a:lnTo>
                <a:lnTo>
                  <a:pt x="956" y="2379"/>
                </a:lnTo>
                <a:lnTo>
                  <a:pt x="946" y="2389"/>
                </a:lnTo>
                <a:lnTo>
                  <a:pt x="937" y="2399"/>
                </a:lnTo>
                <a:lnTo>
                  <a:pt x="928" y="2409"/>
                </a:lnTo>
                <a:lnTo>
                  <a:pt x="920" y="2420"/>
                </a:lnTo>
                <a:lnTo>
                  <a:pt x="913" y="2430"/>
                </a:lnTo>
                <a:lnTo>
                  <a:pt x="906" y="2440"/>
                </a:lnTo>
                <a:lnTo>
                  <a:pt x="899" y="2451"/>
                </a:lnTo>
                <a:lnTo>
                  <a:pt x="894" y="2461"/>
                </a:lnTo>
                <a:lnTo>
                  <a:pt x="888" y="2471"/>
                </a:lnTo>
                <a:lnTo>
                  <a:pt x="885" y="2482"/>
                </a:lnTo>
                <a:lnTo>
                  <a:pt x="880" y="2492"/>
                </a:lnTo>
                <a:lnTo>
                  <a:pt x="878" y="2502"/>
                </a:lnTo>
                <a:lnTo>
                  <a:pt x="876" y="2512"/>
                </a:lnTo>
                <a:lnTo>
                  <a:pt x="874" y="2522"/>
                </a:lnTo>
                <a:lnTo>
                  <a:pt x="874" y="2532"/>
                </a:lnTo>
                <a:lnTo>
                  <a:pt x="874" y="2542"/>
                </a:lnTo>
                <a:lnTo>
                  <a:pt x="874" y="2551"/>
                </a:lnTo>
                <a:lnTo>
                  <a:pt x="876" y="2560"/>
                </a:lnTo>
                <a:lnTo>
                  <a:pt x="878" y="2570"/>
                </a:lnTo>
                <a:lnTo>
                  <a:pt x="879" y="2571"/>
                </a:lnTo>
                <a:lnTo>
                  <a:pt x="822" y="2599"/>
                </a:lnTo>
                <a:lnTo>
                  <a:pt x="824" y="2582"/>
                </a:lnTo>
                <a:lnTo>
                  <a:pt x="833" y="2538"/>
                </a:lnTo>
                <a:lnTo>
                  <a:pt x="844" y="2495"/>
                </a:lnTo>
                <a:lnTo>
                  <a:pt x="856" y="2452"/>
                </a:lnTo>
                <a:lnTo>
                  <a:pt x="869" y="2410"/>
                </a:lnTo>
                <a:lnTo>
                  <a:pt x="884" y="2369"/>
                </a:lnTo>
                <a:lnTo>
                  <a:pt x="900" y="2328"/>
                </a:lnTo>
                <a:lnTo>
                  <a:pt x="918" y="2287"/>
                </a:lnTo>
                <a:lnTo>
                  <a:pt x="937" y="2248"/>
                </a:lnTo>
                <a:lnTo>
                  <a:pt x="957" y="2210"/>
                </a:lnTo>
                <a:lnTo>
                  <a:pt x="979" y="2172"/>
                </a:lnTo>
                <a:lnTo>
                  <a:pt x="1002" y="2135"/>
                </a:lnTo>
                <a:lnTo>
                  <a:pt x="1026" y="2098"/>
                </a:lnTo>
                <a:lnTo>
                  <a:pt x="1052" y="2063"/>
                </a:lnTo>
                <a:lnTo>
                  <a:pt x="1080" y="2029"/>
                </a:lnTo>
                <a:lnTo>
                  <a:pt x="1107" y="1996"/>
                </a:lnTo>
                <a:lnTo>
                  <a:pt x="1137" y="1963"/>
                </a:lnTo>
                <a:lnTo>
                  <a:pt x="1140" y="1960"/>
                </a:lnTo>
                <a:lnTo>
                  <a:pt x="1187" y="1973"/>
                </a:lnTo>
                <a:lnTo>
                  <a:pt x="1187" y="1980"/>
                </a:lnTo>
                <a:lnTo>
                  <a:pt x="1187" y="1987"/>
                </a:lnTo>
                <a:lnTo>
                  <a:pt x="1188" y="1995"/>
                </a:lnTo>
                <a:lnTo>
                  <a:pt x="1189" y="2003"/>
                </a:lnTo>
                <a:lnTo>
                  <a:pt x="1190" y="2011"/>
                </a:lnTo>
                <a:lnTo>
                  <a:pt x="1193" y="2018"/>
                </a:lnTo>
                <a:lnTo>
                  <a:pt x="1197" y="2026"/>
                </a:lnTo>
                <a:lnTo>
                  <a:pt x="1200" y="2034"/>
                </a:lnTo>
                <a:lnTo>
                  <a:pt x="1204" y="2042"/>
                </a:lnTo>
                <a:lnTo>
                  <a:pt x="1210" y="2049"/>
                </a:lnTo>
                <a:lnTo>
                  <a:pt x="1214" y="2056"/>
                </a:lnTo>
                <a:lnTo>
                  <a:pt x="1221" y="2064"/>
                </a:lnTo>
                <a:lnTo>
                  <a:pt x="1227" y="2071"/>
                </a:lnTo>
                <a:lnTo>
                  <a:pt x="1234" y="2078"/>
                </a:lnTo>
                <a:lnTo>
                  <a:pt x="1241" y="2086"/>
                </a:lnTo>
                <a:lnTo>
                  <a:pt x="1249" y="2093"/>
                </a:lnTo>
                <a:lnTo>
                  <a:pt x="1258" y="2099"/>
                </a:lnTo>
                <a:lnTo>
                  <a:pt x="1266" y="2106"/>
                </a:lnTo>
                <a:lnTo>
                  <a:pt x="1275" y="2112"/>
                </a:lnTo>
                <a:lnTo>
                  <a:pt x="1284" y="2119"/>
                </a:lnTo>
                <a:lnTo>
                  <a:pt x="1294" y="2125"/>
                </a:lnTo>
                <a:lnTo>
                  <a:pt x="1305" y="2131"/>
                </a:lnTo>
                <a:lnTo>
                  <a:pt x="1315" y="2137"/>
                </a:lnTo>
                <a:lnTo>
                  <a:pt x="1326" y="2142"/>
                </a:lnTo>
                <a:lnTo>
                  <a:pt x="1337" y="2148"/>
                </a:lnTo>
                <a:lnTo>
                  <a:pt x="1349" y="2152"/>
                </a:lnTo>
                <a:lnTo>
                  <a:pt x="1360" y="2157"/>
                </a:lnTo>
                <a:lnTo>
                  <a:pt x="1374" y="2161"/>
                </a:lnTo>
                <a:lnTo>
                  <a:pt x="1386" y="2165"/>
                </a:lnTo>
                <a:lnTo>
                  <a:pt x="1398" y="2170"/>
                </a:lnTo>
                <a:lnTo>
                  <a:pt x="1411" y="2173"/>
                </a:lnTo>
                <a:lnTo>
                  <a:pt x="1424" y="2177"/>
                </a:lnTo>
                <a:lnTo>
                  <a:pt x="1437" y="2179"/>
                </a:lnTo>
                <a:lnTo>
                  <a:pt x="1449" y="2181"/>
                </a:lnTo>
                <a:lnTo>
                  <a:pt x="1462" y="2183"/>
                </a:lnTo>
                <a:lnTo>
                  <a:pt x="1474" y="2184"/>
                </a:lnTo>
                <a:lnTo>
                  <a:pt x="1486" y="2185"/>
                </a:lnTo>
                <a:lnTo>
                  <a:pt x="1499" y="2187"/>
                </a:lnTo>
                <a:lnTo>
                  <a:pt x="1511" y="2187"/>
                </a:lnTo>
                <a:lnTo>
                  <a:pt x="1523" y="2187"/>
                </a:lnTo>
                <a:lnTo>
                  <a:pt x="1534" y="2187"/>
                </a:lnTo>
                <a:lnTo>
                  <a:pt x="1545" y="2187"/>
                </a:lnTo>
                <a:lnTo>
                  <a:pt x="1552" y="2185"/>
                </a:lnTo>
                <a:lnTo>
                  <a:pt x="1556" y="2193"/>
                </a:lnTo>
                <a:lnTo>
                  <a:pt x="1564" y="2206"/>
                </a:lnTo>
                <a:lnTo>
                  <a:pt x="1573" y="2219"/>
                </a:lnTo>
                <a:lnTo>
                  <a:pt x="1581" y="2231"/>
                </a:lnTo>
                <a:lnTo>
                  <a:pt x="1590" y="2242"/>
                </a:lnTo>
                <a:lnTo>
                  <a:pt x="1600" y="2253"/>
                </a:lnTo>
                <a:lnTo>
                  <a:pt x="1610" y="2263"/>
                </a:lnTo>
                <a:lnTo>
                  <a:pt x="1620" y="2273"/>
                </a:lnTo>
                <a:lnTo>
                  <a:pt x="1630" y="2283"/>
                </a:lnTo>
                <a:lnTo>
                  <a:pt x="1641" y="2292"/>
                </a:lnTo>
                <a:lnTo>
                  <a:pt x="1652" y="2300"/>
                </a:lnTo>
                <a:lnTo>
                  <a:pt x="1663" y="2308"/>
                </a:lnTo>
                <a:lnTo>
                  <a:pt x="1674" y="2316"/>
                </a:lnTo>
                <a:lnTo>
                  <a:pt x="1685" y="2323"/>
                </a:lnTo>
                <a:lnTo>
                  <a:pt x="1696" y="2329"/>
                </a:lnTo>
                <a:lnTo>
                  <a:pt x="1709" y="2335"/>
                </a:lnTo>
                <a:lnTo>
                  <a:pt x="1721" y="2340"/>
                </a:lnTo>
                <a:lnTo>
                  <a:pt x="1733" y="2345"/>
                </a:lnTo>
                <a:lnTo>
                  <a:pt x="1745" y="2349"/>
                </a:lnTo>
                <a:lnTo>
                  <a:pt x="1756" y="2352"/>
                </a:lnTo>
                <a:lnTo>
                  <a:pt x="1768" y="2355"/>
                </a:lnTo>
                <a:lnTo>
                  <a:pt x="1782" y="2357"/>
                </a:lnTo>
                <a:lnTo>
                  <a:pt x="1794" y="2359"/>
                </a:lnTo>
                <a:lnTo>
                  <a:pt x="1806" y="2360"/>
                </a:lnTo>
                <a:lnTo>
                  <a:pt x="1818" y="2360"/>
                </a:lnTo>
                <a:lnTo>
                  <a:pt x="1828" y="2360"/>
                </a:lnTo>
                <a:lnTo>
                  <a:pt x="1837" y="2360"/>
                </a:lnTo>
                <a:lnTo>
                  <a:pt x="1847" y="2360"/>
                </a:lnTo>
                <a:lnTo>
                  <a:pt x="1856" y="2359"/>
                </a:lnTo>
                <a:lnTo>
                  <a:pt x="1864" y="2358"/>
                </a:lnTo>
                <a:lnTo>
                  <a:pt x="1872" y="2357"/>
                </a:lnTo>
                <a:lnTo>
                  <a:pt x="1881" y="2355"/>
                </a:lnTo>
                <a:lnTo>
                  <a:pt x="1889" y="2353"/>
                </a:lnTo>
                <a:lnTo>
                  <a:pt x="1897" y="2351"/>
                </a:lnTo>
                <a:lnTo>
                  <a:pt x="1904" y="2349"/>
                </a:lnTo>
                <a:lnTo>
                  <a:pt x="1912" y="2346"/>
                </a:lnTo>
                <a:lnTo>
                  <a:pt x="1920" y="2344"/>
                </a:lnTo>
                <a:lnTo>
                  <a:pt x="1926" y="2340"/>
                </a:lnTo>
                <a:lnTo>
                  <a:pt x="1933" y="2337"/>
                </a:lnTo>
                <a:lnTo>
                  <a:pt x="1940" y="2332"/>
                </a:lnTo>
                <a:lnTo>
                  <a:pt x="1946" y="2329"/>
                </a:lnTo>
                <a:lnTo>
                  <a:pt x="1953" y="2325"/>
                </a:lnTo>
                <a:lnTo>
                  <a:pt x="1960" y="2320"/>
                </a:lnTo>
                <a:lnTo>
                  <a:pt x="1965" y="2316"/>
                </a:lnTo>
                <a:lnTo>
                  <a:pt x="1971" y="2311"/>
                </a:lnTo>
                <a:lnTo>
                  <a:pt x="1976" y="2306"/>
                </a:lnTo>
                <a:lnTo>
                  <a:pt x="1982" y="2300"/>
                </a:lnTo>
                <a:lnTo>
                  <a:pt x="1986" y="2295"/>
                </a:lnTo>
                <a:lnTo>
                  <a:pt x="1992" y="2289"/>
                </a:lnTo>
                <a:lnTo>
                  <a:pt x="1996" y="2284"/>
                </a:lnTo>
                <a:lnTo>
                  <a:pt x="2000" y="2277"/>
                </a:lnTo>
                <a:lnTo>
                  <a:pt x="2005" y="2271"/>
                </a:lnTo>
                <a:lnTo>
                  <a:pt x="2009" y="2264"/>
                </a:lnTo>
                <a:lnTo>
                  <a:pt x="2014" y="2257"/>
                </a:lnTo>
                <a:lnTo>
                  <a:pt x="2017" y="2250"/>
                </a:lnTo>
                <a:lnTo>
                  <a:pt x="2020" y="2243"/>
                </a:lnTo>
                <a:lnTo>
                  <a:pt x="2025" y="2235"/>
                </a:lnTo>
                <a:lnTo>
                  <a:pt x="2027" y="2243"/>
                </a:lnTo>
                <a:lnTo>
                  <a:pt x="2030" y="2250"/>
                </a:lnTo>
                <a:lnTo>
                  <a:pt x="2033" y="2257"/>
                </a:lnTo>
                <a:lnTo>
                  <a:pt x="2037" y="2264"/>
                </a:lnTo>
                <a:lnTo>
                  <a:pt x="2040" y="2271"/>
                </a:lnTo>
                <a:lnTo>
                  <a:pt x="2045" y="2277"/>
                </a:lnTo>
                <a:lnTo>
                  <a:pt x="2049" y="2284"/>
                </a:lnTo>
                <a:lnTo>
                  <a:pt x="2054" y="2289"/>
                </a:lnTo>
                <a:lnTo>
                  <a:pt x="2059" y="2296"/>
                </a:lnTo>
                <a:lnTo>
                  <a:pt x="2065" y="2302"/>
                </a:lnTo>
                <a:lnTo>
                  <a:pt x="2070" y="2307"/>
                </a:lnTo>
                <a:lnTo>
                  <a:pt x="2076" y="2311"/>
                </a:lnTo>
                <a:lnTo>
                  <a:pt x="2081" y="2316"/>
                </a:lnTo>
                <a:lnTo>
                  <a:pt x="2088" y="2321"/>
                </a:lnTo>
                <a:lnTo>
                  <a:pt x="2094" y="2326"/>
                </a:lnTo>
                <a:lnTo>
                  <a:pt x="2101" y="2329"/>
                </a:lnTo>
                <a:lnTo>
                  <a:pt x="2108" y="2334"/>
                </a:lnTo>
                <a:lnTo>
                  <a:pt x="2115" y="2337"/>
                </a:lnTo>
                <a:lnTo>
                  <a:pt x="2122" y="2340"/>
                </a:lnTo>
                <a:lnTo>
                  <a:pt x="2130" y="2344"/>
                </a:lnTo>
                <a:lnTo>
                  <a:pt x="2138" y="2346"/>
                </a:lnTo>
                <a:lnTo>
                  <a:pt x="2145" y="2349"/>
                </a:lnTo>
                <a:lnTo>
                  <a:pt x="2153" y="2351"/>
                </a:lnTo>
                <a:lnTo>
                  <a:pt x="2161" y="2353"/>
                </a:lnTo>
                <a:lnTo>
                  <a:pt x="2170" y="2355"/>
                </a:lnTo>
                <a:lnTo>
                  <a:pt x="2177" y="2357"/>
                </a:lnTo>
                <a:lnTo>
                  <a:pt x="2186" y="2358"/>
                </a:lnTo>
                <a:lnTo>
                  <a:pt x="2195" y="2359"/>
                </a:lnTo>
                <a:lnTo>
                  <a:pt x="2203" y="2360"/>
                </a:lnTo>
                <a:lnTo>
                  <a:pt x="2212" y="2360"/>
                </a:lnTo>
                <a:lnTo>
                  <a:pt x="2221" y="2360"/>
                </a:lnTo>
                <a:lnTo>
                  <a:pt x="2229" y="2360"/>
                </a:lnTo>
                <a:lnTo>
                  <a:pt x="2242" y="2360"/>
                </a:lnTo>
                <a:lnTo>
                  <a:pt x="2254" y="2359"/>
                </a:lnTo>
                <a:lnTo>
                  <a:pt x="2266" y="2357"/>
                </a:lnTo>
                <a:lnTo>
                  <a:pt x="2279" y="2355"/>
                </a:lnTo>
                <a:lnTo>
                  <a:pt x="2291" y="2352"/>
                </a:lnTo>
                <a:lnTo>
                  <a:pt x="2303" y="2349"/>
                </a:lnTo>
                <a:lnTo>
                  <a:pt x="2316" y="2345"/>
                </a:lnTo>
                <a:lnTo>
                  <a:pt x="2327" y="2340"/>
                </a:lnTo>
                <a:lnTo>
                  <a:pt x="2339" y="2335"/>
                </a:lnTo>
                <a:lnTo>
                  <a:pt x="2351" y="2329"/>
                </a:lnTo>
                <a:lnTo>
                  <a:pt x="2362" y="2323"/>
                </a:lnTo>
                <a:lnTo>
                  <a:pt x="2373" y="2316"/>
                </a:lnTo>
                <a:lnTo>
                  <a:pt x="2385" y="2308"/>
                </a:lnTo>
                <a:lnTo>
                  <a:pt x="2395" y="2300"/>
                </a:lnTo>
                <a:lnTo>
                  <a:pt x="2406" y="2292"/>
                </a:lnTo>
                <a:lnTo>
                  <a:pt x="2417" y="2283"/>
                </a:lnTo>
                <a:lnTo>
                  <a:pt x="2427" y="2273"/>
                </a:lnTo>
                <a:lnTo>
                  <a:pt x="2437" y="2263"/>
                </a:lnTo>
                <a:lnTo>
                  <a:pt x="2447" y="2253"/>
                </a:lnTo>
                <a:lnTo>
                  <a:pt x="2457" y="2242"/>
                </a:lnTo>
                <a:lnTo>
                  <a:pt x="2466" y="2231"/>
                </a:lnTo>
                <a:lnTo>
                  <a:pt x="2475" y="2219"/>
                </a:lnTo>
                <a:lnTo>
                  <a:pt x="2484" y="2206"/>
                </a:lnTo>
                <a:lnTo>
                  <a:pt x="2491" y="2193"/>
                </a:lnTo>
                <a:lnTo>
                  <a:pt x="2499" y="2180"/>
                </a:lnTo>
                <a:lnTo>
                  <a:pt x="2507" y="2167"/>
                </a:lnTo>
                <a:lnTo>
                  <a:pt x="2515" y="2153"/>
                </a:lnTo>
                <a:lnTo>
                  <a:pt x="2521" y="2139"/>
                </a:lnTo>
                <a:lnTo>
                  <a:pt x="2527" y="2123"/>
                </a:lnTo>
                <a:lnTo>
                  <a:pt x="2532" y="2109"/>
                </a:lnTo>
                <a:lnTo>
                  <a:pt x="2538" y="2094"/>
                </a:lnTo>
                <a:lnTo>
                  <a:pt x="2543" y="2078"/>
                </a:lnTo>
                <a:lnTo>
                  <a:pt x="2546" y="2068"/>
                </a:lnTo>
                <a:lnTo>
                  <a:pt x="2548" y="2059"/>
                </a:lnTo>
                <a:lnTo>
                  <a:pt x="2550" y="2049"/>
                </a:lnTo>
                <a:lnTo>
                  <a:pt x="2552" y="2039"/>
                </a:lnTo>
                <a:lnTo>
                  <a:pt x="2554" y="2029"/>
                </a:lnTo>
                <a:lnTo>
                  <a:pt x="2556" y="2021"/>
                </a:lnTo>
                <a:lnTo>
                  <a:pt x="2558" y="2011"/>
                </a:lnTo>
                <a:lnTo>
                  <a:pt x="2559" y="2001"/>
                </a:lnTo>
                <a:lnTo>
                  <a:pt x="2560" y="1992"/>
                </a:lnTo>
                <a:lnTo>
                  <a:pt x="2561" y="1982"/>
                </a:lnTo>
                <a:lnTo>
                  <a:pt x="2561" y="1973"/>
                </a:lnTo>
                <a:lnTo>
                  <a:pt x="2562" y="1963"/>
                </a:lnTo>
                <a:lnTo>
                  <a:pt x="2562" y="1953"/>
                </a:lnTo>
                <a:lnTo>
                  <a:pt x="2562" y="1944"/>
                </a:lnTo>
                <a:lnTo>
                  <a:pt x="2562" y="1934"/>
                </a:lnTo>
                <a:lnTo>
                  <a:pt x="2562" y="1926"/>
                </a:lnTo>
                <a:lnTo>
                  <a:pt x="2561" y="1917"/>
                </a:lnTo>
                <a:lnTo>
                  <a:pt x="2561" y="1907"/>
                </a:lnTo>
                <a:lnTo>
                  <a:pt x="2560" y="1898"/>
                </a:lnTo>
                <a:lnTo>
                  <a:pt x="2559" y="1889"/>
                </a:lnTo>
                <a:lnTo>
                  <a:pt x="2558" y="1880"/>
                </a:lnTo>
                <a:lnTo>
                  <a:pt x="2556" y="1871"/>
                </a:lnTo>
                <a:lnTo>
                  <a:pt x="2554" y="1862"/>
                </a:lnTo>
                <a:lnTo>
                  <a:pt x="2552" y="1854"/>
                </a:lnTo>
                <a:lnTo>
                  <a:pt x="2550" y="1845"/>
                </a:lnTo>
                <a:lnTo>
                  <a:pt x="2548" y="1836"/>
                </a:lnTo>
                <a:lnTo>
                  <a:pt x="2546" y="1828"/>
                </a:lnTo>
                <a:lnTo>
                  <a:pt x="2542" y="1819"/>
                </a:lnTo>
                <a:lnTo>
                  <a:pt x="2540" y="1812"/>
                </a:lnTo>
                <a:lnTo>
                  <a:pt x="2537" y="1803"/>
                </a:lnTo>
                <a:lnTo>
                  <a:pt x="2533" y="1795"/>
                </a:lnTo>
                <a:lnTo>
                  <a:pt x="2529" y="1787"/>
                </a:lnTo>
                <a:lnTo>
                  <a:pt x="2528" y="1798"/>
                </a:lnTo>
                <a:lnTo>
                  <a:pt x="2527" y="1808"/>
                </a:lnTo>
                <a:lnTo>
                  <a:pt x="2525" y="1819"/>
                </a:lnTo>
                <a:lnTo>
                  <a:pt x="2522" y="1829"/>
                </a:lnTo>
                <a:lnTo>
                  <a:pt x="2519" y="1838"/>
                </a:lnTo>
                <a:lnTo>
                  <a:pt x="2515" y="1848"/>
                </a:lnTo>
                <a:lnTo>
                  <a:pt x="2511" y="1857"/>
                </a:lnTo>
                <a:lnTo>
                  <a:pt x="2507" y="1867"/>
                </a:lnTo>
                <a:lnTo>
                  <a:pt x="2501" y="1876"/>
                </a:lnTo>
                <a:lnTo>
                  <a:pt x="2496" y="1885"/>
                </a:lnTo>
                <a:lnTo>
                  <a:pt x="2490" y="1892"/>
                </a:lnTo>
                <a:lnTo>
                  <a:pt x="2485" y="1901"/>
                </a:lnTo>
                <a:lnTo>
                  <a:pt x="2478" y="1909"/>
                </a:lnTo>
                <a:lnTo>
                  <a:pt x="2471" y="1917"/>
                </a:lnTo>
                <a:lnTo>
                  <a:pt x="2464" y="1923"/>
                </a:lnTo>
                <a:lnTo>
                  <a:pt x="2456" y="1931"/>
                </a:lnTo>
                <a:lnTo>
                  <a:pt x="2448" y="1938"/>
                </a:lnTo>
                <a:lnTo>
                  <a:pt x="2441" y="1943"/>
                </a:lnTo>
                <a:lnTo>
                  <a:pt x="2432" y="1950"/>
                </a:lnTo>
                <a:lnTo>
                  <a:pt x="2423" y="1955"/>
                </a:lnTo>
                <a:lnTo>
                  <a:pt x="2414" y="1960"/>
                </a:lnTo>
                <a:lnTo>
                  <a:pt x="2405" y="1965"/>
                </a:lnTo>
                <a:lnTo>
                  <a:pt x="2395" y="1970"/>
                </a:lnTo>
                <a:lnTo>
                  <a:pt x="2385" y="1973"/>
                </a:lnTo>
                <a:lnTo>
                  <a:pt x="2375" y="1977"/>
                </a:lnTo>
                <a:lnTo>
                  <a:pt x="2365" y="1980"/>
                </a:lnTo>
                <a:lnTo>
                  <a:pt x="2354" y="1983"/>
                </a:lnTo>
                <a:lnTo>
                  <a:pt x="2343" y="1985"/>
                </a:lnTo>
                <a:lnTo>
                  <a:pt x="2333" y="1986"/>
                </a:lnTo>
                <a:lnTo>
                  <a:pt x="2322" y="1989"/>
                </a:lnTo>
                <a:lnTo>
                  <a:pt x="2310" y="1989"/>
                </a:lnTo>
                <a:lnTo>
                  <a:pt x="2299" y="1989"/>
                </a:lnTo>
                <a:lnTo>
                  <a:pt x="2296" y="1989"/>
                </a:lnTo>
                <a:lnTo>
                  <a:pt x="2292" y="1989"/>
                </a:lnTo>
                <a:lnTo>
                  <a:pt x="2289" y="1989"/>
                </a:lnTo>
                <a:lnTo>
                  <a:pt x="2285" y="1989"/>
                </a:lnTo>
                <a:lnTo>
                  <a:pt x="2281" y="1989"/>
                </a:lnTo>
                <a:lnTo>
                  <a:pt x="2278" y="1987"/>
                </a:lnTo>
                <a:lnTo>
                  <a:pt x="2275" y="1987"/>
                </a:lnTo>
                <a:lnTo>
                  <a:pt x="2270" y="1987"/>
                </a:lnTo>
                <a:lnTo>
                  <a:pt x="2266" y="1986"/>
                </a:lnTo>
                <a:lnTo>
                  <a:pt x="2260" y="1985"/>
                </a:lnTo>
                <a:lnTo>
                  <a:pt x="2255" y="1984"/>
                </a:lnTo>
                <a:lnTo>
                  <a:pt x="2249" y="1984"/>
                </a:lnTo>
                <a:lnTo>
                  <a:pt x="2244" y="1984"/>
                </a:lnTo>
                <a:lnTo>
                  <a:pt x="2238" y="1983"/>
                </a:lnTo>
                <a:lnTo>
                  <a:pt x="2233" y="1983"/>
                </a:lnTo>
                <a:lnTo>
                  <a:pt x="2227" y="1983"/>
                </a:lnTo>
                <a:lnTo>
                  <a:pt x="2218" y="1983"/>
                </a:lnTo>
                <a:lnTo>
                  <a:pt x="2211" y="1984"/>
                </a:lnTo>
                <a:lnTo>
                  <a:pt x="2202" y="1984"/>
                </a:lnTo>
                <a:lnTo>
                  <a:pt x="2193" y="1985"/>
                </a:lnTo>
                <a:lnTo>
                  <a:pt x="2185" y="1986"/>
                </a:lnTo>
                <a:lnTo>
                  <a:pt x="2176" y="1989"/>
                </a:lnTo>
                <a:lnTo>
                  <a:pt x="2169" y="1991"/>
                </a:lnTo>
                <a:lnTo>
                  <a:pt x="2161" y="1993"/>
                </a:lnTo>
                <a:lnTo>
                  <a:pt x="2153" y="1995"/>
                </a:lnTo>
                <a:lnTo>
                  <a:pt x="2145" y="1997"/>
                </a:lnTo>
                <a:lnTo>
                  <a:pt x="2138" y="2001"/>
                </a:lnTo>
                <a:lnTo>
                  <a:pt x="2130" y="2004"/>
                </a:lnTo>
                <a:lnTo>
                  <a:pt x="2123" y="2007"/>
                </a:lnTo>
                <a:lnTo>
                  <a:pt x="2115" y="2011"/>
                </a:lnTo>
                <a:lnTo>
                  <a:pt x="2109" y="2015"/>
                </a:lnTo>
                <a:lnTo>
                  <a:pt x="2102" y="2018"/>
                </a:lnTo>
                <a:lnTo>
                  <a:pt x="2096" y="2023"/>
                </a:lnTo>
                <a:lnTo>
                  <a:pt x="2089" y="2027"/>
                </a:lnTo>
                <a:lnTo>
                  <a:pt x="2083" y="2033"/>
                </a:lnTo>
                <a:lnTo>
                  <a:pt x="2077" y="2037"/>
                </a:lnTo>
                <a:lnTo>
                  <a:pt x="2071" y="2043"/>
                </a:lnTo>
                <a:lnTo>
                  <a:pt x="2066" y="2047"/>
                </a:lnTo>
                <a:lnTo>
                  <a:pt x="2060" y="2054"/>
                </a:lnTo>
                <a:lnTo>
                  <a:pt x="2056" y="2059"/>
                </a:lnTo>
                <a:lnTo>
                  <a:pt x="2050" y="2065"/>
                </a:lnTo>
                <a:lnTo>
                  <a:pt x="2046" y="2070"/>
                </a:lnTo>
                <a:lnTo>
                  <a:pt x="2041" y="2077"/>
                </a:lnTo>
                <a:lnTo>
                  <a:pt x="2037" y="2084"/>
                </a:lnTo>
                <a:lnTo>
                  <a:pt x="2034" y="2090"/>
                </a:lnTo>
                <a:lnTo>
                  <a:pt x="2030" y="2097"/>
                </a:lnTo>
                <a:lnTo>
                  <a:pt x="2027" y="2104"/>
                </a:lnTo>
                <a:lnTo>
                  <a:pt x="2024" y="2110"/>
                </a:lnTo>
                <a:lnTo>
                  <a:pt x="2020" y="2104"/>
                </a:lnTo>
                <a:lnTo>
                  <a:pt x="2017" y="2097"/>
                </a:lnTo>
                <a:lnTo>
                  <a:pt x="2014" y="2090"/>
                </a:lnTo>
                <a:lnTo>
                  <a:pt x="2010" y="2084"/>
                </a:lnTo>
                <a:lnTo>
                  <a:pt x="2006" y="2077"/>
                </a:lnTo>
                <a:lnTo>
                  <a:pt x="2002" y="2070"/>
                </a:lnTo>
                <a:lnTo>
                  <a:pt x="1997" y="2065"/>
                </a:lnTo>
                <a:lnTo>
                  <a:pt x="1993" y="2059"/>
                </a:lnTo>
                <a:lnTo>
                  <a:pt x="1987" y="2054"/>
                </a:lnTo>
                <a:lnTo>
                  <a:pt x="1982" y="2047"/>
                </a:lnTo>
                <a:lnTo>
                  <a:pt x="1976" y="2043"/>
                </a:lnTo>
                <a:lnTo>
                  <a:pt x="1971" y="2037"/>
                </a:lnTo>
                <a:lnTo>
                  <a:pt x="1965" y="2033"/>
                </a:lnTo>
                <a:lnTo>
                  <a:pt x="1958" y="2027"/>
                </a:lnTo>
                <a:lnTo>
                  <a:pt x="1952" y="2023"/>
                </a:lnTo>
                <a:lnTo>
                  <a:pt x="1945" y="2018"/>
                </a:lnTo>
                <a:lnTo>
                  <a:pt x="1939" y="2015"/>
                </a:lnTo>
                <a:lnTo>
                  <a:pt x="1932" y="2011"/>
                </a:lnTo>
                <a:lnTo>
                  <a:pt x="1925" y="2007"/>
                </a:lnTo>
                <a:lnTo>
                  <a:pt x="1918" y="2004"/>
                </a:lnTo>
                <a:lnTo>
                  <a:pt x="1910" y="2001"/>
                </a:lnTo>
                <a:lnTo>
                  <a:pt x="1902" y="1997"/>
                </a:lnTo>
                <a:lnTo>
                  <a:pt x="1895" y="1995"/>
                </a:lnTo>
                <a:lnTo>
                  <a:pt x="1887" y="1993"/>
                </a:lnTo>
                <a:lnTo>
                  <a:pt x="1879" y="1991"/>
                </a:lnTo>
                <a:lnTo>
                  <a:pt x="1871" y="1989"/>
                </a:lnTo>
                <a:lnTo>
                  <a:pt x="1862" y="1986"/>
                </a:lnTo>
                <a:lnTo>
                  <a:pt x="1855" y="1985"/>
                </a:lnTo>
                <a:lnTo>
                  <a:pt x="1846" y="1984"/>
                </a:lnTo>
                <a:lnTo>
                  <a:pt x="1838" y="1984"/>
                </a:lnTo>
                <a:lnTo>
                  <a:pt x="1829" y="1983"/>
                </a:lnTo>
                <a:lnTo>
                  <a:pt x="1820" y="1983"/>
                </a:lnTo>
                <a:lnTo>
                  <a:pt x="1815" y="1983"/>
                </a:lnTo>
                <a:lnTo>
                  <a:pt x="1809" y="1983"/>
                </a:lnTo>
                <a:lnTo>
                  <a:pt x="1804" y="1984"/>
                </a:lnTo>
                <a:lnTo>
                  <a:pt x="1798" y="1984"/>
                </a:lnTo>
                <a:lnTo>
                  <a:pt x="1793" y="1984"/>
                </a:lnTo>
                <a:lnTo>
                  <a:pt x="1787" y="1985"/>
                </a:lnTo>
                <a:lnTo>
                  <a:pt x="1782" y="1986"/>
                </a:lnTo>
                <a:lnTo>
                  <a:pt x="1777" y="1987"/>
                </a:lnTo>
                <a:lnTo>
                  <a:pt x="1773" y="1987"/>
                </a:lnTo>
                <a:lnTo>
                  <a:pt x="1769" y="1987"/>
                </a:lnTo>
                <a:lnTo>
                  <a:pt x="1766" y="1989"/>
                </a:lnTo>
                <a:lnTo>
                  <a:pt x="1763" y="1989"/>
                </a:lnTo>
                <a:lnTo>
                  <a:pt x="1759" y="1989"/>
                </a:lnTo>
                <a:lnTo>
                  <a:pt x="1755" y="1989"/>
                </a:lnTo>
                <a:lnTo>
                  <a:pt x="1752" y="1989"/>
                </a:lnTo>
                <a:lnTo>
                  <a:pt x="1748" y="1989"/>
                </a:lnTo>
                <a:lnTo>
                  <a:pt x="1737" y="1989"/>
                </a:lnTo>
                <a:lnTo>
                  <a:pt x="1726" y="1989"/>
                </a:lnTo>
                <a:lnTo>
                  <a:pt x="1714" y="1986"/>
                </a:lnTo>
                <a:lnTo>
                  <a:pt x="1704" y="1985"/>
                </a:lnTo>
                <a:lnTo>
                  <a:pt x="1693" y="1983"/>
                </a:lnTo>
                <a:lnTo>
                  <a:pt x="1683" y="1980"/>
                </a:lnTo>
                <a:lnTo>
                  <a:pt x="1672" y="1977"/>
                </a:lnTo>
                <a:lnTo>
                  <a:pt x="1662" y="1973"/>
                </a:lnTo>
                <a:lnTo>
                  <a:pt x="1652" y="1970"/>
                </a:lnTo>
                <a:lnTo>
                  <a:pt x="1643" y="1965"/>
                </a:lnTo>
                <a:lnTo>
                  <a:pt x="1633" y="1960"/>
                </a:lnTo>
                <a:lnTo>
                  <a:pt x="1625" y="1955"/>
                </a:lnTo>
                <a:lnTo>
                  <a:pt x="1616" y="1950"/>
                </a:lnTo>
                <a:lnTo>
                  <a:pt x="1607" y="1943"/>
                </a:lnTo>
                <a:lnTo>
                  <a:pt x="1599" y="1938"/>
                </a:lnTo>
                <a:lnTo>
                  <a:pt x="1591" y="1931"/>
                </a:lnTo>
                <a:lnTo>
                  <a:pt x="1584" y="1923"/>
                </a:lnTo>
                <a:lnTo>
                  <a:pt x="1577" y="1917"/>
                </a:lnTo>
                <a:lnTo>
                  <a:pt x="1569" y="1909"/>
                </a:lnTo>
                <a:lnTo>
                  <a:pt x="1563" y="1901"/>
                </a:lnTo>
                <a:lnTo>
                  <a:pt x="1557" y="1892"/>
                </a:lnTo>
                <a:lnTo>
                  <a:pt x="1552" y="1885"/>
                </a:lnTo>
                <a:lnTo>
                  <a:pt x="1546" y="1876"/>
                </a:lnTo>
                <a:lnTo>
                  <a:pt x="1541" y="1867"/>
                </a:lnTo>
                <a:lnTo>
                  <a:pt x="1536" y="1857"/>
                </a:lnTo>
                <a:lnTo>
                  <a:pt x="1533" y="1848"/>
                </a:lnTo>
                <a:lnTo>
                  <a:pt x="1528" y="1838"/>
                </a:lnTo>
                <a:lnTo>
                  <a:pt x="1526" y="1829"/>
                </a:lnTo>
                <a:lnTo>
                  <a:pt x="1523" y="1819"/>
                </a:lnTo>
                <a:lnTo>
                  <a:pt x="1521" y="1808"/>
                </a:lnTo>
                <a:lnTo>
                  <a:pt x="1520" y="1798"/>
                </a:lnTo>
                <a:lnTo>
                  <a:pt x="1518" y="1787"/>
                </a:lnTo>
                <a:lnTo>
                  <a:pt x="1515" y="1795"/>
                </a:lnTo>
                <a:lnTo>
                  <a:pt x="1511" y="1803"/>
                </a:lnTo>
                <a:lnTo>
                  <a:pt x="1508" y="1812"/>
                </a:lnTo>
                <a:lnTo>
                  <a:pt x="1505" y="1819"/>
                </a:lnTo>
                <a:lnTo>
                  <a:pt x="1502" y="1828"/>
                </a:lnTo>
                <a:lnTo>
                  <a:pt x="1500" y="1836"/>
                </a:lnTo>
                <a:lnTo>
                  <a:pt x="1497" y="1845"/>
                </a:lnTo>
                <a:lnTo>
                  <a:pt x="1495" y="1854"/>
                </a:lnTo>
                <a:lnTo>
                  <a:pt x="1493" y="1862"/>
                </a:lnTo>
                <a:lnTo>
                  <a:pt x="1492" y="1871"/>
                </a:lnTo>
                <a:lnTo>
                  <a:pt x="1490" y="1880"/>
                </a:lnTo>
                <a:lnTo>
                  <a:pt x="1489" y="1889"/>
                </a:lnTo>
                <a:lnTo>
                  <a:pt x="1489" y="1891"/>
                </a:lnTo>
                <a:lnTo>
                  <a:pt x="1485" y="1890"/>
                </a:lnTo>
                <a:lnTo>
                  <a:pt x="1472" y="1887"/>
                </a:lnTo>
                <a:lnTo>
                  <a:pt x="1460" y="1883"/>
                </a:lnTo>
                <a:lnTo>
                  <a:pt x="1447" y="1881"/>
                </a:lnTo>
                <a:lnTo>
                  <a:pt x="1434" y="1878"/>
                </a:lnTo>
                <a:lnTo>
                  <a:pt x="1421" y="1877"/>
                </a:lnTo>
                <a:lnTo>
                  <a:pt x="1409" y="1875"/>
                </a:lnTo>
                <a:lnTo>
                  <a:pt x="1397" y="1874"/>
                </a:lnTo>
                <a:lnTo>
                  <a:pt x="1385" y="1874"/>
                </a:lnTo>
                <a:lnTo>
                  <a:pt x="1374" y="1872"/>
                </a:lnTo>
                <a:lnTo>
                  <a:pt x="1361" y="1872"/>
                </a:lnTo>
                <a:lnTo>
                  <a:pt x="1349" y="1872"/>
                </a:lnTo>
                <a:lnTo>
                  <a:pt x="1338" y="1874"/>
                </a:lnTo>
                <a:lnTo>
                  <a:pt x="1327" y="1875"/>
                </a:lnTo>
                <a:lnTo>
                  <a:pt x="1316" y="1876"/>
                </a:lnTo>
                <a:lnTo>
                  <a:pt x="1306" y="1878"/>
                </a:lnTo>
                <a:lnTo>
                  <a:pt x="1296" y="1879"/>
                </a:lnTo>
                <a:lnTo>
                  <a:pt x="1286" y="1882"/>
                </a:lnTo>
                <a:lnTo>
                  <a:pt x="1276" y="1885"/>
                </a:lnTo>
                <a:lnTo>
                  <a:pt x="1267" y="1888"/>
                </a:lnTo>
                <a:lnTo>
                  <a:pt x="1259" y="1891"/>
                </a:lnTo>
                <a:lnTo>
                  <a:pt x="1251" y="1895"/>
                </a:lnTo>
                <a:lnTo>
                  <a:pt x="1242" y="1899"/>
                </a:lnTo>
                <a:lnTo>
                  <a:pt x="1234" y="1903"/>
                </a:lnTo>
                <a:lnTo>
                  <a:pt x="1228" y="1908"/>
                </a:lnTo>
                <a:lnTo>
                  <a:pt x="1221" y="1913"/>
                </a:lnTo>
                <a:lnTo>
                  <a:pt x="1215" y="1918"/>
                </a:lnTo>
                <a:lnTo>
                  <a:pt x="1210" y="1924"/>
                </a:lnTo>
                <a:lnTo>
                  <a:pt x="1204" y="1930"/>
                </a:lnTo>
                <a:lnTo>
                  <a:pt x="1200" y="1937"/>
                </a:lnTo>
                <a:lnTo>
                  <a:pt x="1197" y="1943"/>
                </a:lnTo>
                <a:lnTo>
                  <a:pt x="1196" y="1944"/>
                </a:lnTo>
                <a:lnTo>
                  <a:pt x="1165" y="1935"/>
                </a:lnTo>
                <a:lnTo>
                  <a:pt x="1167" y="1932"/>
                </a:lnTo>
                <a:lnTo>
                  <a:pt x="1199" y="1902"/>
                </a:lnTo>
                <a:lnTo>
                  <a:pt x="1232" y="1874"/>
                </a:lnTo>
                <a:lnTo>
                  <a:pt x="1265" y="1846"/>
                </a:lnTo>
                <a:lnTo>
                  <a:pt x="1301" y="1819"/>
                </a:lnTo>
                <a:lnTo>
                  <a:pt x="1337" y="1795"/>
                </a:lnTo>
                <a:lnTo>
                  <a:pt x="1374" y="1771"/>
                </a:lnTo>
                <a:lnTo>
                  <a:pt x="1412" y="1749"/>
                </a:lnTo>
                <a:lnTo>
                  <a:pt x="1452" y="1728"/>
                </a:lnTo>
                <a:lnTo>
                  <a:pt x="1492" y="1708"/>
                </a:lnTo>
                <a:lnTo>
                  <a:pt x="1539" y="1687"/>
                </a:lnTo>
                <a:lnTo>
                  <a:pt x="1543" y="1694"/>
                </a:lnTo>
                <a:lnTo>
                  <a:pt x="1547" y="1704"/>
                </a:lnTo>
                <a:lnTo>
                  <a:pt x="1552" y="1714"/>
                </a:lnTo>
                <a:lnTo>
                  <a:pt x="1557" y="1723"/>
                </a:lnTo>
                <a:lnTo>
                  <a:pt x="1563" y="1733"/>
                </a:lnTo>
                <a:lnTo>
                  <a:pt x="1568" y="1742"/>
                </a:lnTo>
                <a:lnTo>
                  <a:pt x="1574" y="1752"/>
                </a:lnTo>
                <a:lnTo>
                  <a:pt x="1580" y="1761"/>
                </a:lnTo>
                <a:lnTo>
                  <a:pt x="1587" y="1770"/>
                </a:lnTo>
                <a:lnTo>
                  <a:pt x="1594" y="1777"/>
                </a:lnTo>
                <a:lnTo>
                  <a:pt x="1600" y="1786"/>
                </a:lnTo>
                <a:lnTo>
                  <a:pt x="1608" y="1794"/>
                </a:lnTo>
                <a:lnTo>
                  <a:pt x="1616" y="1802"/>
                </a:lnTo>
                <a:lnTo>
                  <a:pt x="1623" y="1809"/>
                </a:lnTo>
                <a:lnTo>
                  <a:pt x="1631" y="1817"/>
                </a:lnTo>
                <a:lnTo>
                  <a:pt x="1640" y="1825"/>
                </a:lnTo>
                <a:lnTo>
                  <a:pt x="1648" y="1832"/>
                </a:lnTo>
                <a:lnTo>
                  <a:pt x="1657" y="1838"/>
                </a:lnTo>
                <a:lnTo>
                  <a:pt x="1665" y="1845"/>
                </a:lnTo>
                <a:lnTo>
                  <a:pt x="1674" y="1850"/>
                </a:lnTo>
                <a:lnTo>
                  <a:pt x="1683" y="1856"/>
                </a:lnTo>
                <a:lnTo>
                  <a:pt x="1691" y="1860"/>
                </a:lnTo>
                <a:lnTo>
                  <a:pt x="1699" y="1865"/>
                </a:lnTo>
                <a:lnTo>
                  <a:pt x="1706" y="1868"/>
                </a:lnTo>
                <a:lnTo>
                  <a:pt x="1714" y="1871"/>
                </a:lnTo>
                <a:lnTo>
                  <a:pt x="1722" y="1875"/>
                </a:lnTo>
                <a:lnTo>
                  <a:pt x="1731" y="1878"/>
                </a:lnTo>
                <a:lnTo>
                  <a:pt x="1738" y="1880"/>
                </a:lnTo>
                <a:lnTo>
                  <a:pt x="1747" y="1883"/>
                </a:lnTo>
                <a:lnTo>
                  <a:pt x="1756" y="1886"/>
                </a:lnTo>
                <a:lnTo>
                  <a:pt x="1764" y="1888"/>
                </a:lnTo>
                <a:lnTo>
                  <a:pt x="1773" y="1889"/>
                </a:lnTo>
                <a:lnTo>
                  <a:pt x="1782" y="1891"/>
                </a:lnTo>
                <a:lnTo>
                  <a:pt x="1790" y="1892"/>
                </a:lnTo>
                <a:lnTo>
                  <a:pt x="1799" y="1893"/>
                </a:lnTo>
                <a:lnTo>
                  <a:pt x="1809" y="1893"/>
                </a:lnTo>
                <a:lnTo>
                  <a:pt x="1818" y="1895"/>
                </a:lnTo>
                <a:lnTo>
                  <a:pt x="1827" y="1895"/>
                </a:lnTo>
                <a:lnTo>
                  <a:pt x="1836" y="1895"/>
                </a:lnTo>
                <a:lnTo>
                  <a:pt x="1845" y="1895"/>
                </a:lnTo>
                <a:lnTo>
                  <a:pt x="1853" y="1895"/>
                </a:lnTo>
                <a:lnTo>
                  <a:pt x="1862" y="1893"/>
                </a:lnTo>
                <a:lnTo>
                  <a:pt x="1871" y="1892"/>
                </a:lnTo>
                <a:lnTo>
                  <a:pt x="1880" y="1891"/>
                </a:lnTo>
                <a:lnTo>
                  <a:pt x="1889" y="1890"/>
                </a:lnTo>
                <a:lnTo>
                  <a:pt x="1898" y="1888"/>
                </a:lnTo>
                <a:lnTo>
                  <a:pt x="1905" y="1887"/>
                </a:lnTo>
                <a:lnTo>
                  <a:pt x="1914" y="1885"/>
                </a:lnTo>
                <a:lnTo>
                  <a:pt x="1922" y="1881"/>
                </a:lnTo>
                <a:lnTo>
                  <a:pt x="1931" y="1879"/>
                </a:lnTo>
                <a:lnTo>
                  <a:pt x="1939" y="1876"/>
                </a:lnTo>
                <a:lnTo>
                  <a:pt x="1946" y="1872"/>
                </a:lnTo>
                <a:lnTo>
                  <a:pt x="1954" y="1869"/>
                </a:lnTo>
                <a:lnTo>
                  <a:pt x="1962" y="1866"/>
                </a:lnTo>
                <a:lnTo>
                  <a:pt x="1971" y="1860"/>
                </a:lnTo>
                <a:lnTo>
                  <a:pt x="1974" y="1858"/>
                </a:lnTo>
                <a:lnTo>
                  <a:pt x="1978" y="1855"/>
                </a:lnTo>
                <a:lnTo>
                  <a:pt x="1983" y="1851"/>
                </a:lnTo>
                <a:lnTo>
                  <a:pt x="1987" y="1848"/>
                </a:lnTo>
                <a:lnTo>
                  <a:pt x="1991" y="1845"/>
                </a:lnTo>
                <a:lnTo>
                  <a:pt x="1995" y="1841"/>
                </a:lnTo>
                <a:lnTo>
                  <a:pt x="1998" y="1838"/>
                </a:lnTo>
                <a:lnTo>
                  <a:pt x="2003" y="1834"/>
                </a:lnTo>
                <a:lnTo>
                  <a:pt x="2006" y="1830"/>
                </a:lnTo>
                <a:lnTo>
                  <a:pt x="2010" y="1826"/>
                </a:lnTo>
                <a:lnTo>
                  <a:pt x="2014" y="1822"/>
                </a:lnTo>
                <a:lnTo>
                  <a:pt x="2017" y="1816"/>
                </a:lnTo>
                <a:lnTo>
                  <a:pt x="2020" y="1822"/>
                </a:lnTo>
                <a:lnTo>
                  <a:pt x="2025" y="1826"/>
                </a:lnTo>
                <a:lnTo>
                  <a:pt x="2028" y="1830"/>
                </a:lnTo>
                <a:lnTo>
                  <a:pt x="2031" y="1834"/>
                </a:lnTo>
                <a:lnTo>
                  <a:pt x="2036" y="1838"/>
                </a:lnTo>
                <a:lnTo>
                  <a:pt x="2040" y="1841"/>
                </a:lnTo>
                <a:lnTo>
                  <a:pt x="2044" y="1845"/>
                </a:lnTo>
                <a:lnTo>
                  <a:pt x="2048" y="1848"/>
                </a:lnTo>
                <a:lnTo>
                  <a:pt x="2052" y="1851"/>
                </a:lnTo>
                <a:lnTo>
                  <a:pt x="2056" y="1855"/>
                </a:lnTo>
                <a:lnTo>
                  <a:pt x="2060" y="1858"/>
                </a:lnTo>
                <a:lnTo>
                  <a:pt x="2065" y="1860"/>
                </a:lnTo>
                <a:lnTo>
                  <a:pt x="2069" y="1862"/>
                </a:lnTo>
                <a:lnTo>
                  <a:pt x="2072" y="1866"/>
                </a:lnTo>
                <a:lnTo>
                  <a:pt x="2077" y="1868"/>
                </a:lnTo>
                <a:lnTo>
                  <a:pt x="2081" y="1869"/>
                </a:lnTo>
                <a:lnTo>
                  <a:pt x="2089" y="1872"/>
                </a:lnTo>
                <a:lnTo>
                  <a:pt x="2097" y="1876"/>
                </a:lnTo>
                <a:lnTo>
                  <a:pt x="2104" y="1879"/>
                </a:lnTo>
                <a:lnTo>
                  <a:pt x="2112" y="1881"/>
                </a:lnTo>
                <a:lnTo>
                  <a:pt x="2121" y="1885"/>
                </a:lnTo>
                <a:lnTo>
                  <a:pt x="2129" y="1887"/>
                </a:lnTo>
                <a:lnTo>
                  <a:pt x="2138" y="1888"/>
                </a:lnTo>
                <a:lnTo>
                  <a:pt x="2146" y="1890"/>
                </a:lnTo>
                <a:lnTo>
                  <a:pt x="2154" y="1891"/>
                </a:lnTo>
                <a:lnTo>
                  <a:pt x="2163" y="1892"/>
                </a:lnTo>
                <a:lnTo>
                  <a:pt x="2172" y="1893"/>
                </a:lnTo>
                <a:lnTo>
                  <a:pt x="2181" y="1895"/>
                </a:lnTo>
                <a:lnTo>
                  <a:pt x="2190" y="1895"/>
                </a:lnTo>
                <a:lnTo>
                  <a:pt x="2199" y="1895"/>
                </a:lnTo>
                <a:lnTo>
                  <a:pt x="2208" y="1895"/>
                </a:lnTo>
                <a:lnTo>
                  <a:pt x="2217" y="1895"/>
                </a:lnTo>
                <a:lnTo>
                  <a:pt x="2226" y="1893"/>
                </a:lnTo>
                <a:lnTo>
                  <a:pt x="2235" y="1893"/>
                </a:lnTo>
                <a:lnTo>
                  <a:pt x="2244" y="1892"/>
                </a:lnTo>
                <a:lnTo>
                  <a:pt x="2253" y="1891"/>
                </a:lnTo>
                <a:lnTo>
                  <a:pt x="2261" y="1889"/>
                </a:lnTo>
                <a:lnTo>
                  <a:pt x="2270" y="1888"/>
                </a:lnTo>
                <a:lnTo>
                  <a:pt x="2279" y="1886"/>
                </a:lnTo>
                <a:lnTo>
                  <a:pt x="2288" y="1883"/>
                </a:lnTo>
                <a:lnTo>
                  <a:pt x="2296" y="1880"/>
                </a:lnTo>
                <a:lnTo>
                  <a:pt x="2305" y="1878"/>
                </a:lnTo>
                <a:lnTo>
                  <a:pt x="2312" y="1875"/>
                </a:lnTo>
                <a:lnTo>
                  <a:pt x="2320" y="1871"/>
                </a:lnTo>
                <a:lnTo>
                  <a:pt x="2328" y="1868"/>
                </a:lnTo>
                <a:lnTo>
                  <a:pt x="2335" y="1865"/>
                </a:lnTo>
                <a:lnTo>
                  <a:pt x="2343" y="1860"/>
                </a:lnTo>
                <a:lnTo>
                  <a:pt x="2351" y="1856"/>
                </a:lnTo>
                <a:lnTo>
                  <a:pt x="2360" y="1850"/>
                </a:lnTo>
                <a:lnTo>
                  <a:pt x="2369" y="1845"/>
                </a:lnTo>
                <a:lnTo>
                  <a:pt x="2378" y="1838"/>
                </a:lnTo>
                <a:lnTo>
                  <a:pt x="2386" y="1832"/>
                </a:lnTo>
                <a:lnTo>
                  <a:pt x="2395" y="1825"/>
                </a:lnTo>
                <a:lnTo>
                  <a:pt x="2403" y="1817"/>
                </a:lnTo>
                <a:lnTo>
                  <a:pt x="2411" y="1809"/>
                </a:lnTo>
                <a:lnTo>
                  <a:pt x="2418" y="1802"/>
                </a:lnTo>
                <a:lnTo>
                  <a:pt x="2426" y="1794"/>
                </a:lnTo>
                <a:lnTo>
                  <a:pt x="2434" y="1786"/>
                </a:lnTo>
                <a:lnTo>
                  <a:pt x="2441" y="1777"/>
                </a:lnTo>
                <a:lnTo>
                  <a:pt x="2448" y="1770"/>
                </a:lnTo>
                <a:lnTo>
                  <a:pt x="2454" y="1761"/>
                </a:lnTo>
                <a:lnTo>
                  <a:pt x="2460" y="1752"/>
                </a:lnTo>
                <a:lnTo>
                  <a:pt x="2467" y="1742"/>
                </a:lnTo>
                <a:lnTo>
                  <a:pt x="2473" y="1733"/>
                </a:lnTo>
                <a:lnTo>
                  <a:pt x="2478" y="1723"/>
                </a:lnTo>
                <a:lnTo>
                  <a:pt x="2483" y="1714"/>
                </a:lnTo>
                <a:lnTo>
                  <a:pt x="2488" y="1704"/>
                </a:lnTo>
                <a:lnTo>
                  <a:pt x="2492" y="1694"/>
                </a:lnTo>
                <a:lnTo>
                  <a:pt x="2496" y="1684"/>
                </a:lnTo>
                <a:lnTo>
                  <a:pt x="2500" y="1674"/>
                </a:lnTo>
                <a:lnTo>
                  <a:pt x="2504" y="1663"/>
                </a:lnTo>
                <a:lnTo>
                  <a:pt x="2507" y="1653"/>
                </a:lnTo>
                <a:lnTo>
                  <a:pt x="2510" y="1644"/>
                </a:lnTo>
                <a:lnTo>
                  <a:pt x="2512" y="1632"/>
                </a:lnTo>
                <a:lnTo>
                  <a:pt x="2515" y="1622"/>
                </a:lnTo>
                <a:lnTo>
                  <a:pt x="2516" y="1611"/>
                </a:lnTo>
                <a:lnTo>
                  <a:pt x="2518" y="1601"/>
                </a:lnTo>
                <a:lnTo>
                  <a:pt x="2519" y="1590"/>
                </a:lnTo>
                <a:lnTo>
                  <a:pt x="2519" y="1579"/>
                </a:lnTo>
                <a:lnTo>
                  <a:pt x="2519" y="1569"/>
                </a:lnTo>
                <a:lnTo>
                  <a:pt x="2519" y="1568"/>
                </a:lnTo>
                <a:lnTo>
                  <a:pt x="2520" y="1568"/>
                </a:lnTo>
                <a:lnTo>
                  <a:pt x="2520" y="1567"/>
                </a:lnTo>
                <a:lnTo>
                  <a:pt x="2520" y="1567"/>
                </a:lnTo>
                <a:lnTo>
                  <a:pt x="2520" y="1566"/>
                </a:lnTo>
                <a:lnTo>
                  <a:pt x="2520" y="1565"/>
                </a:lnTo>
                <a:lnTo>
                  <a:pt x="2520" y="1565"/>
                </a:lnTo>
                <a:lnTo>
                  <a:pt x="2520" y="1564"/>
                </a:lnTo>
                <a:lnTo>
                  <a:pt x="2520" y="1408"/>
                </a:lnTo>
                <a:lnTo>
                  <a:pt x="2520" y="1386"/>
                </a:lnTo>
                <a:lnTo>
                  <a:pt x="2527" y="1386"/>
                </a:lnTo>
                <a:lnTo>
                  <a:pt x="2537" y="1385"/>
                </a:lnTo>
                <a:lnTo>
                  <a:pt x="2548" y="1384"/>
                </a:lnTo>
                <a:lnTo>
                  <a:pt x="2559" y="1383"/>
                </a:lnTo>
                <a:lnTo>
                  <a:pt x="2580" y="1380"/>
                </a:lnTo>
                <a:lnTo>
                  <a:pt x="2591" y="1379"/>
                </a:lnTo>
                <a:lnTo>
                  <a:pt x="2602" y="1378"/>
                </a:lnTo>
                <a:lnTo>
                  <a:pt x="2612" y="1377"/>
                </a:lnTo>
                <a:lnTo>
                  <a:pt x="2623" y="1376"/>
                </a:lnTo>
                <a:lnTo>
                  <a:pt x="2634" y="1375"/>
                </a:lnTo>
                <a:lnTo>
                  <a:pt x="2644" y="1374"/>
                </a:lnTo>
                <a:lnTo>
                  <a:pt x="2655" y="1373"/>
                </a:lnTo>
                <a:lnTo>
                  <a:pt x="2666" y="1371"/>
                </a:lnTo>
                <a:lnTo>
                  <a:pt x="2676" y="1370"/>
                </a:lnTo>
                <a:lnTo>
                  <a:pt x="2687" y="1370"/>
                </a:lnTo>
                <a:lnTo>
                  <a:pt x="2698" y="1369"/>
                </a:lnTo>
                <a:lnTo>
                  <a:pt x="2708" y="1368"/>
                </a:lnTo>
                <a:lnTo>
                  <a:pt x="2719" y="1367"/>
                </a:lnTo>
                <a:lnTo>
                  <a:pt x="2730" y="1366"/>
                </a:lnTo>
                <a:lnTo>
                  <a:pt x="2740" y="1366"/>
                </a:lnTo>
                <a:lnTo>
                  <a:pt x="2751" y="1365"/>
                </a:lnTo>
                <a:lnTo>
                  <a:pt x="2762" y="1364"/>
                </a:lnTo>
                <a:lnTo>
                  <a:pt x="2772" y="1363"/>
                </a:lnTo>
                <a:lnTo>
                  <a:pt x="2773" y="1363"/>
                </a:lnTo>
                <a:lnTo>
                  <a:pt x="2779" y="1363"/>
                </a:lnTo>
                <a:lnTo>
                  <a:pt x="2815" y="1400"/>
                </a:lnTo>
                <a:lnTo>
                  <a:pt x="2814" y="1401"/>
                </a:lnTo>
                <a:lnTo>
                  <a:pt x="2811" y="1407"/>
                </a:lnTo>
                <a:lnTo>
                  <a:pt x="2809" y="1411"/>
                </a:lnTo>
                <a:lnTo>
                  <a:pt x="2806" y="1417"/>
                </a:lnTo>
                <a:lnTo>
                  <a:pt x="2804" y="1423"/>
                </a:lnTo>
                <a:lnTo>
                  <a:pt x="2803" y="1429"/>
                </a:lnTo>
                <a:lnTo>
                  <a:pt x="2802" y="1436"/>
                </a:lnTo>
                <a:lnTo>
                  <a:pt x="2801" y="1441"/>
                </a:lnTo>
                <a:lnTo>
                  <a:pt x="2801" y="1448"/>
                </a:lnTo>
                <a:lnTo>
                  <a:pt x="2801" y="1454"/>
                </a:lnTo>
                <a:lnTo>
                  <a:pt x="2801" y="1462"/>
                </a:lnTo>
                <a:lnTo>
                  <a:pt x="2802" y="1469"/>
                </a:lnTo>
                <a:lnTo>
                  <a:pt x="2802" y="1477"/>
                </a:lnTo>
                <a:lnTo>
                  <a:pt x="2804" y="1483"/>
                </a:lnTo>
                <a:lnTo>
                  <a:pt x="2805" y="1491"/>
                </a:lnTo>
                <a:lnTo>
                  <a:pt x="2808" y="1498"/>
                </a:lnTo>
                <a:lnTo>
                  <a:pt x="2810" y="1505"/>
                </a:lnTo>
                <a:lnTo>
                  <a:pt x="2813" y="1513"/>
                </a:lnTo>
                <a:lnTo>
                  <a:pt x="2816" y="1521"/>
                </a:lnTo>
                <a:lnTo>
                  <a:pt x="2820" y="1528"/>
                </a:lnTo>
                <a:lnTo>
                  <a:pt x="2823" y="1536"/>
                </a:lnTo>
                <a:lnTo>
                  <a:pt x="2827" y="1544"/>
                </a:lnTo>
                <a:lnTo>
                  <a:pt x="2832" y="1552"/>
                </a:lnTo>
                <a:lnTo>
                  <a:pt x="2836" y="1559"/>
                </a:lnTo>
                <a:lnTo>
                  <a:pt x="2842" y="1567"/>
                </a:lnTo>
                <a:lnTo>
                  <a:pt x="2847" y="1575"/>
                </a:lnTo>
                <a:lnTo>
                  <a:pt x="2853" y="1583"/>
                </a:lnTo>
                <a:lnTo>
                  <a:pt x="2858" y="1589"/>
                </a:lnTo>
                <a:lnTo>
                  <a:pt x="2865" y="1597"/>
                </a:lnTo>
                <a:lnTo>
                  <a:pt x="2872" y="1605"/>
                </a:lnTo>
                <a:lnTo>
                  <a:pt x="2878" y="1611"/>
                </a:lnTo>
                <a:lnTo>
                  <a:pt x="2885" y="1619"/>
                </a:lnTo>
                <a:lnTo>
                  <a:pt x="2892" y="1625"/>
                </a:lnTo>
                <a:lnTo>
                  <a:pt x="2899" y="1631"/>
                </a:lnTo>
                <a:lnTo>
                  <a:pt x="2906" y="1638"/>
                </a:lnTo>
                <a:lnTo>
                  <a:pt x="2914" y="1644"/>
                </a:lnTo>
                <a:lnTo>
                  <a:pt x="2921" y="1649"/>
                </a:lnTo>
                <a:lnTo>
                  <a:pt x="2928" y="1653"/>
                </a:lnTo>
                <a:lnTo>
                  <a:pt x="2936" y="1659"/>
                </a:lnTo>
                <a:lnTo>
                  <a:pt x="2944" y="1663"/>
                </a:lnTo>
                <a:lnTo>
                  <a:pt x="2951" y="1668"/>
                </a:lnTo>
                <a:lnTo>
                  <a:pt x="2958" y="1671"/>
                </a:lnTo>
                <a:lnTo>
                  <a:pt x="2966" y="1674"/>
                </a:lnTo>
                <a:lnTo>
                  <a:pt x="2973" y="1679"/>
                </a:lnTo>
                <a:lnTo>
                  <a:pt x="2981" y="1681"/>
                </a:lnTo>
                <a:lnTo>
                  <a:pt x="2988" y="1683"/>
                </a:lnTo>
                <a:lnTo>
                  <a:pt x="2996" y="1686"/>
                </a:lnTo>
                <a:lnTo>
                  <a:pt x="3002" y="1688"/>
                </a:lnTo>
                <a:lnTo>
                  <a:pt x="3010" y="1690"/>
                </a:lnTo>
                <a:lnTo>
                  <a:pt x="3017" y="1691"/>
                </a:lnTo>
                <a:lnTo>
                  <a:pt x="3023" y="1691"/>
                </a:lnTo>
                <a:lnTo>
                  <a:pt x="3031" y="1692"/>
                </a:lnTo>
                <a:lnTo>
                  <a:pt x="3038" y="1692"/>
                </a:lnTo>
                <a:lnTo>
                  <a:pt x="3044" y="1692"/>
                </a:lnTo>
                <a:lnTo>
                  <a:pt x="3050" y="1691"/>
                </a:lnTo>
                <a:lnTo>
                  <a:pt x="3056" y="1690"/>
                </a:lnTo>
                <a:lnTo>
                  <a:pt x="3062" y="1688"/>
                </a:lnTo>
                <a:lnTo>
                  <a:pt x="3069" y="1687"/>
                </a:lnTo>
                <a:lnTo>
                  <a:pt x="3074" y="1684"/>
                </a:lnTo>
                <a:lnTo>
                  <a:pt x="3080" y="1681"/>
                </a:lnTo>
                <a:lnTo>
                  <a:pt x="3084" y="1678"/>
                </a:lnTo>
                <a:lnTo>
                  <a:pt x="3088" y="1674"/>
                </a:lnTo>
                <a:lnTo>
                  <a:pt x="3093" y="1670"/>
                </a:lnTo>
                <a:lnTo>
                  <a:pt x="3097" y="1666"/>
                </a:lnTo>
                <a:lnTo>
                  <a:pt x="3101" y="1661"/>
                </a:lnTo>
                <a:lnTo>
                  <a:pt x="3104" y="1657"/>
                </a:lnTo>
                <a:lnTo>
                  <a:pt x="3106" y="1651"/>
                </a:lnTo>
                <a:lnTo>
                  <a:pt x="3108" y="1646"/>
                </a:lnTo>
                <a:lnTo>
                  <a:pt x="3111" y="1640"/>
                </a:lnTo>
                <a:lnTo>
                  <a:pt x="3112" y="1634"/>
                </a:lnTo>
                <a:lnTo>
                  <a:pt x="3113" y="1628"/>
                </a:lnTo>
                <a:lnTo>
                  <a:pt x="3114" y="1621"/>
                </a:lnTo>
                <a:lnTo>
                  <a:pt x="3114" y="1615"/>
                </a:lnTo>
                <a:lnTo>
                  <a:pt x="3114" y="1608"/>
                </a:lnTo>
                <a:lnTo>
                  <a:pt x="3114" y="1601"/>
                </a:lnTo>
                <a:lnTo>
                  <a:pt x="3114" y="1594"/>
                </a:lnTo>
                <a:lnTo>
                  <a:pt x="3113" y="1587"/>
                </a:lnTo>
                <a:lnTo>
                  <a:pt x="3111" y="1579"/>
                </a:lnTo>
                <a:lnTo>
                  <a:pt x="3109" y="1573"/>
                </a:lnTo>
                <a:lnTo>
                  <a:pt x="3107" y="1565"/>
                </a:lnTo>
                <a:lnTo>
                  <a:pt x="3105" y="1557"/>
                </a:lnTo>
                <a:lnTo>
                  <a:pt x="3102" y="1550"/>
                </a:lnTo>
                <a:lnTo>
                  <a:pt x="3098" y="1542"/>
                </a:lnTo>
                <a:lnTo>
                  <a:pt x="3095" y="1534"/>
                </a:lnTo>
                <a:lnTo>
                  <a:pt x="3092" y="1526"/>
                </a:lnTo>
                <a:lnTo>
                  <a:pt x="3087" y="1519"/>
                </a:lnTo>
                <a:lnTo>
                  <a:pt x="3083" y="1511"/>
                </a:lnTo>
                <a:lnTo>
                  <a:pt x="3078" y="1503"/>
                </a:lnTo>
                <a:lnTo>
                  <a:pt x="3073" y="1495"/>
                </a:lnTo>
                <a:lnTo>
                  <a:pt x="3069" y="1489"/>
                </a:lnTo>
                <a:lnTo>
                  <a:pt x="3062" y="1481"/>
                </a:lnTo>
                <a:lnTo>
                  <a:pt x="3056" y="1473"/>
                </a:lnTo>
                <a:lnTo>
                  <a:pt x="3050" y="1465"/>
                </a:lnTo>
                <a:lnTo>
                  <a:pt x="3043" y="1458"/>
                </a:lnTo>
                <a:lnTo>
                  <a:pt x="3036" y="1451"/>
                </a:lnTo>
                <a:lnTo>
                  <a:pt x="3030" y="1444"/>
                </a:lnTo>
                <a:lnTo>
                  <a:pt x="3023" y="1438"/>
                </a:lnTo>
                <a:lnTo>
                  <a:pt x="3015" y="1431"/>
                </a:lnTo>
                <a:lnTo>
                  <a:pt x="3009" y="1426"/>
                </a:lnTo>
                <a:lnTo>
                  <a:pt x="3001" y="1419"/>
                </a:lnTo>
                <a:lnTo>
                  <a:pt x="2993" y="1413"/>
                </a:lnTo>
                <a:lnTo>
                  <a:pt x="2987" y="1409"/>
                </a:lnTo>
                <a:lnTo>
                  <a:pt x="2979" y="1404"/>
                </a:lnTo>
                <a:lnTo>
                  <a:pt x="2971" y="1399"/>
                </a:lnTo>
                <a:lnTo>
                  <a:pt x="2963" y="1396"/>
                </a:lnTo>
                <a:lnTo>
                  <a:pt x="2957" y="1391"/>
                </a:lnTo>
                <a:lnTo>
                  <a:pt x="2949" y="1388"/>
                </a:lnTo>
                <a:lnTo>
                  <a:pt x="2941" y="1385"/>
                </a:lnTo>
                <a:lnTo>
                  <a:pt x="2935" y="1381"/>
                </a:lnTo>
                <a:lnTo>
                  <a:pt x="2927" y="1379"/>
                </a:lnTo>
                <a:lnTo>
                  <a:pt x="2919" y="1377"/>
                </a:lnTo>
                <a:lnTo>
                  <a:pt x="2913" y="1375"/>
                </a:lnTo>
                <a:lnTo>
                  <a:pt x="2905" y="1374"/>
                </a:lnTo>
                <a:lnTo>
                  <a:pt x="2898" y="1373"/>
                </a:lnTo>
                <a:lnTo>
                  <a:pt x="2891" y="1371"/>
                </a:lnTo>
                <a:lnTo>
                  <a:pt x="2884" y="1371"/>
                </a:lnTo>
                <a:lnTo>
                  <a:pt x="2877" y="1370"/>
                </a:lnTo>
                <a:lnTo>
                  <a:pt x="2871" y="1371"/>
                </a:lnTo>
                <a:lnTo>
                  <a:pt x="2865" y="1371"/>
                </a:lnTo>
                <a:lnTo>
                  <a:pt x="2858" y="1373"/>
                </a:lnTo>
                <a:lnTo>
                  <a:pt x="2853" y="1375"/>
                </a:lnTo>
                <a:lnTo>
                  <a:pt x="2847" y="1376"/>
                </a:lnTo>
                <a:lnTo>
                  <a:pt x="2842" y="1378"/>
                </a:lnTo>
                <a:lnTo>
                  <a:pt x="2836" y="1381"/>
                </a:lnTo>
                <a:lnTo>
                  <a:pt x="2833" y="1384"/>
                </a:lnTo>
                <a:lnTo>
                  <a:pt x="2811" y="1360"/>
                </a:lnTo>
                <a:lnTo>
                  <a:pt x="2819" y="1360"/>
                </a:lnTo>
                <a:lnTo>
                  <a:pt x="2826" y="1359"/>
                </a:lnTo>
                <a:lnTo>
                  <a:pt x="2835" y="1359"/>
                </a:lnTo>
                <a:lnTo>
                  <a:pt x="2844" y="1358"/>
                </a:lnTo>
                <a:lnTo>
                  <a:pt x="2852" y="1358"/>
                </a:lnTo>
                <a:lnTo>
                  <a:pt x="2861" y="1357"/>
                </a:lnTo>
                <a:lnTo>
                  <a:pt x="2870" y="1357"/>
                </a:lnTo>
                <a:lnTo>
                  <a:pt x="2877" y="1357"/>
                </a:lnTo>
                <a:lnTo>
                  <a:pt x="2886" y="1356"/>
                </a:lnTo>
                <a:lnTo>
                  <a:pt x="2895" y="1356"/>
                </a:lnTo>
                <a:lnTo>
                  <a:pt x="2904" y="1355"/>
                </a:lnTo>
                <a:lnTo>
                  <a:pt x="2912" y="1355"/>
                </a:lnTo>
                <a:lnTo>
                  <a:pt x="2920" y="1355"/>
                </a:lnTo>
                <a:lnTo>
                  <a:pt x="2929" y="1355"/>
                </a:lnTo>
                <a:lnTo>
                  <a:pt x="2937" y="1354"/>
                </a:lnTo>
                <a:lnTo>
                  <a:pt x="2946" y="1354"/>
                </a:lnTo>
                <a:lnTo>
                  <a:pt x="2955" y="1354"/>
                </a:lnTo>
                <a:lnTo>
                  <a:pt x="2963" y="1354"/>
                </a:lnTo>
                <a:lnTo>
                  <a:pt x="2972" y="1353"/>
                </a:lnTo>
                <a:lnTo>
                  <a:pt x="2980" y="1353"/>
                </a:lnTo>
                <a:lnTo>
                  <a:pt x="2989" y="1353"/>
                </a:lnTo>
                <a:lnTo>
                  <a:pt x="2998" y="1353"/>
                </a:lnTo>
                <a:lnTo>
                  <a:pt x="3007" y="1353"/>
                </a:lnTo>
                <a:lnTo>
                  <a:pt x="3015" y="1353"/>
                </a:lnTo>
                <a:lnTo>
                  <a:pt x="3024" y="1353"/>
                </a:lnTo>
                <a:lnTo>
                  <a:pt x="3033" y="1353"/>
                </a:lnTo>
                <a:lnTo>
                  <a:pt x="3042" y="1353"/>
                </a:lnTo>
                <a:lnTo>
                  <a:pt x="3051" y="1353"/>
                </a:lnTo>
                <a:lnTo>
                  <a:pt x="3060" y="1353"/>
                </a:lnTo>
                <a:lnTo>
                  <a:pt x="3069" y="1353"/>
                </a:lnTo>
                <a:lnTo>
                  <a:pt x="3077" y="1353"/>
                </a:lnTo>
                <a:lnTo>
                  <a:pt x="3086" y="1353"/>
                </a:lnTo>
                <a:lnTo>
                  <a:pt x="3094" y="1353"/>
                </a:lnTo>
                <a:lnTo>
                  <a:pt x="3103" y="1353"/>
                </a:lnTo>
                <a:lnTo>
                  <a:pt x="3111" y="1353"/>
                </a:lnTo>
                <a:lnTo>
                  <a:pt x="3119" y="1353"/>
                </a:lnTo>
                <a:lnTo>
                  <a:pt x="3128" y="1353"/>
                </a:lnTo>
                <a:lnTo>
                  <a:pt x="3137" y="1352"/>
                </a:lnTo>
                <a:lnTo>
                  <a:pt x="3145" y="1352"/>
                </a:lnTo>
                <a:lnTo>
                  <a:pt x="3154" y="1352"/>
                </a:lnTo>
                <a:lnTo>
                  <a:pt x="3162" y="1350"/>
                </a:lnTo>
                <a:lnTo>
                  <a:pt x="3171" y="1349"/>
                </a:lnTo>
                <a:lnTo>
                  <a:pt x="3180" y="1348"/>
                </a:lnTo>
                <a:lnTo>
                  <a:pt x="3188" y="1347"/>
                </a:lnTo>
                <a:lnTo>
                  <a:pt x="3197" y="1346"/>
                </a:lnTo>
                <a:lnTo>
                  <a:pt x="3205" y="1345"/>
                </a:lnTo>
                <a:lnTo>
                  <a:pt x="3213" y="1343"/>
                </a:lnTo>
                <a:lnTo>
                  <a:pt x="3221" y="1340"/>
                </a:lnTo>
                <a:lnTo>
                  <a:pt x="3229" y="1338"/>
                </a:lnTo>
                <a:lnTo>
                  <a:pt x="3238" y="1336"/>
                </a:lnTo>
                <a:lnTo>
                  <a:pt x="3244" y="1333"/>
                </a:lnTo>
                <a:lnTo>
                  <a:pt x="3252" y="1329"/>
                </a:lnTo>
                <a:lnTo>
                  <a:pt x="3260" y="1326"/>
                </a:lnTo>
                <a:lnTo>
                  <a:pt x="3266" y="1323"/>
                </a:lnTo>
                <a:lnTo>
                  <a:pt x="3273" y="1318"/>
                </a:lnTo>
                <a:lnTo>
                  <a:pt x="3280" y="1313"/>
                </a:lnTo>
                <a:lnTo>
                  <a:pt x="3285" y="1308"/>
                </a:lnTo>
                <a:lnTo>
                  <a:pt x="3292" y="1303"/>
                </a:lnTo>
                <a:lnTo>
                  <a:pt x="3297" y="1296"/>
                </a:lnTo>
                <a:lnTo>
                  <a:pt x="3302" y="1291"/>
                </a:lnTo>
                <a:lnTo>
                  <a:pt x="3307" y="1283"/>
                </a:lnTo>
                <a:lnTo>
                  <a:pt x="3311" y="1276"/>
                </a:lnTo>
                <a:lnTo>
                  <a:pt x="3315" y="1269"/>
                </a:lnTo>
                <a:lnTo>
                  <a:pt x="3317" y="1264"/>
                </a:lnTo>
                <a:lnTo>
                  <a:pt x="3318" y="1260"/>
                </a:lnTo>
                <a:lnTo>
                  <a:pt x="3321" y="1255"/>
                </a:lnTo>
                <a:lnTo>
                  <a:pt x="3322" y="1251"/>
                </a:lnTo>
                <a:lnTo>
                  <a:pt x="3323" y="1246"/>
                </a:lnTo>
                <a:lnTo>
                  <a:pt x="3324" y="1242"/>
                </a:lnTo>
                <a:lnTo>
                  <a:pt x="3325" y="1239"/>
                </a:lnTo>
                <a:lnTo>
                  <a:pt x="3326" y="1234"/>
                </a:lnTo>
                <a:lnTo>
                  <a:pt x="3327" y="1230"/>
                </a:lnTo>
                <a:lnTo>
                  <a:pt x="3328" y="1227"/>
                </a:lnTo>
                <a:lnTo>
                  <a:pt x="3329" y="1222"/>
                </a:lnTo>
                <a:lnTo>
                  <a:pt x="3329" y="1218"/>
                </a:lnTo>
                <a:lnTo>
                  <a:pt x="3329" y="1214"/>
                </a:lnTo>
                <a:lnTo>
                  <a:pt x="3331" y="1211"/>
                </a:lnTo>
                <a:lnTo>
                  <a:pt x="3331" y="1207"/>
                </a:lnTo>
                <a:lnTo>
                  <a:pt x="3331" y="1203"/>
                </a:lnTo>
                <a:lnTo>
                  <a:pt x="3331" y="1197"/>
                </a:lnTo>
                <a:lnTo>
                  <a:pt x="3331" y="1189"/>
                </a:lnTo>
                <a:lnTo>
                  <a:pt x="3329" y="1182"/>
                </a:lnTo>
                <a:lnTo>
                  <a:pt x="3328" y="1176"/>
                </a:lnTo>
                <a:lnTo>
                  <a:pt x="3326" y="1168"/>
                </a:lnTo>
                <a:lnTo>
                  <a:pt x="3324" y="1161"/>
                </a:lnTo>
                <a:lnTo>
                  <a:pt x="3321" y="1155"/>
                </a:lnTo>
                <a:lnTo>
                  <a:pt x="3324" y="1150"/>
                </a:lnTo>
                <a:lnTo>
                  <a:pt x="3331" y="1144"/>
                </a:lnTo>
                <a:lnTo>
                  <a:pt x="3336" y="1136"/>
                </a:lnTo>
                <a:lnTo>
                  <a:pt x="3342" y="1127"/>
                </a:lnTo>
                <a:lnTo>
                  <a:pt x="3346" y="1119"/>
                </a:lnTo>
                <a:lnTo>
                  <a:pt x="3350" y="1110"/>
                </a:lnTo>
                <a:lnTo>
                  <a:pt x="3353" y="1102"/>
                </a:lnTo>
                <a:lnTo>
                  <a:pt x="3356" y="1092"/>
                </a:lnTo>
                <a:lnTo>
                  <a:pt x="3357" y="1083"/>
                </a:lnTo>
                <a:lnTo>
                  <a:pt x="3359" y="1073"/>
                </a:lnTo>
                <a:lnTo>
                  <a:pt x="3359" y="1063"/>
                </a:lnTo>
                <a:lnTo>
                  <a:pt x="3359" y="1054"/>
                </a:lnTo>
                <a:lnTo>
                  <a:pt x="3358" y="1044"/>
                </a:lnTo>
                <a:lnTo>
                  <a:pt x="3357" y="1033"/>
                </a:lnTo>
                <a:lnTo>
                  <a:pt x="3354" y="1023"/>
                </a:lnTo>
                <a:lnTo>
                  <a:pt x="3350" y="1013"/>
                </a:lnTo>
                <a:lnTo>
                  <a:pt x="3347" y="1004"/>
                </a:lnTo>
                <a:lnTo>
                  <a:pt x="3343" y="994"/>
                </a:lnTo>
                <a:lnTo>
                  <a:pt x="3337" y="984"/>
                </a:lnTo>
                <a:lnTo>
                  <a:pt x="3331" y="976"/>
                </a:lnTo>
                <a:lnTo>
                  <a:pt x="3324" y="967"/>
                </a:lnTo>
                <a:lnTo>
                  <a:pt x="3316" y="958"/>
                </a:lnTo>
                <a:lnTo>
                  <a:pt x="3313" y="953"/>
                </a:lnTo>
                <a:lnTo>
                  <a:pt x="3275" y="953"/>
                </a:lnTo>
                <a:lnTo>
                  <a:pt x="3297" y="974"/>
                </a:lnTo>
                <a:lnTo>
                  <a:pt x="3304" y="982"/>
                </a:lnTo>
                <a:lnTo>
                  <a:pt x="3310" y="990"/>
                </a:lnTo>
                <a:lnTo>
                  <a:pt x="3315" y="998"/>
                </a:lnTo>
                <a:lnTo>
                  <a:pt x="3319" y="1007"/>
                </a:lnTo>
                <a:lnTo>
                  <a:pt x="3324" y="1014"/>
                </a:lnTo>
                <a:lnTo>
                  <a:pt x="3327" y="1022"/>
                </a:lnTo>
                <a:lnTo>
                  <a:pt x="3329" y="1031"/>
                </a:lnTo>
                <a:lnTo>
                  <a:pt x="3332" y="1039"/>
                </a:lnTo>
                <a:lnTo>
                  <a:pt x="3333" y="1046"/>
                </a:lnTo>
                <a:lnTo>
                  <a:pt x="3334" y="1055"/>
                </a:lnTo>
                <a:lnTo>
                  <a:pt x="3334" y="1063"/>
                </a:lnTo>
                <a:lnTo>
                  <a:pt x="3334" y="1071"/>
                </a:lnTo>
                <a:lnTo>
                  <a:pt x="3333" y="1078"/>
                </a:lnTo>
                <a:lnTo>
                  <a:pt x="3331" y="1086"/>
                </a:lnTo>
                <a:lnTo>
                  <a:pt x="3328" y="1094"/>
                </a:lnTo>
                <a:lnTo>
                  <a:pt x="3326" y="1101"/>
                </a:lnTo>
                <a:lnTo>
                  <a:pt x="3323" y="1108"/>
                </a:lnTo>
                <a:lnTo>
                  <a:pt x="3319" y="1115"/>
                </a:lnTo>
                <a:lnTo>
                  <a:pt x="3315" y="1122"/>
                </a:lnTo>
                <a:lnTo>
                  <a:pt x="3311" y="1127"/>
                </a:lnTo>
                <a:lnTo>
                  <a:pt x="3306" y="1133"/>
                </a:lnTo>
                <a:lnTo>
                  <a:pt x="3304" y="1129"/>
                </a:lnTo>
                <a:lnTo>
                  <a:pt x="3300" y="1125"/>
                </a:lnTo>
                <a:lnTo>
                  <a:pt x="3294" y="1119"/>
                </a:lnTo>
                <a:lnTo>
                  <a:pt x="3287" y="1114"/>
                </a:lnTo>
                <a:lnTo>
                  <a:pt x="3280" y="1110"/>
                </a:lnTo>
                <a:lnTo>
                  <a:pt x="3273" y="1106"/>
                </a:lnTo>
                <a:lnTo>
                  <a:pt x="3265" y="1103"/>
                </a:lnTo>
                <a:lnTo>
                  <a:pt x="3256" y="1099"/>
                </a:lnTo>
                <a:lnTo>
                  <a:pt x="3249" y="1097"/>
                </a:lnTo>
                <a:lnTo>
                  <a:pt x="3239" y="1095"/>
                </a:lnTo>
                <a:lnTo>
                  <a:pt x="3229" y="1094"/>
                </a:lnTo>
                <a:lnTo>
                  <a:pt x="3219" y="1093"/>
                </a:lnTo>
                <a:lnTo>
                  <a:pt x="3209" y="1093"/>
                </a:lnTo>
                <a:lnTo>
                  <a:pt x="3199" y="1093"/>
                </a:lnTo>
                <a:lnTo>
                  <a:pt x="3189" y="1094"/>
                </a:lnTo>
                <a:lnTo>
                  <a:pt x="3179" y="1095"/>
                </a:lnTo>
                <a:lnTo>
                  <a:pt x="3171" y="1097"/>
                </a:lnTo>
                <a:lnTo>
                  <a:pt x="3162" y="1098"/>
                </a:lnTo>
                <a:lnTo>
                  <a:pt x="3156" y="1102"/>
                </a:lnTo>
                <a:lnTo>
                  <a:pt x="3149" y="1105"/>
                </a:lnTo>
                <a:lnTo>
                  <a:pt x="3143" y="1108"/>
                </a:lnTo>
                <a:lnTo>
                  <a:pt x="3137" y="1113"/>
                </a:lnTo>
                <a:lnTo>
                  <a:pt x="3132" y="1116"/>
                </a:lnTo>
                <a:lnTo>
                  <a:pt x="3128" y="1122"/>
                </a:lnTo>
                <a:lnTo>
                  <a:pt x="3125" y="1126"/>
                </a:lnTo>
                <a:lnTo>
                  <a:pt x="3122" y="1131"/>
                </a:lnTo>
                <a:lnTo>
                  <a:pt x="3119" y="1138"/>
                </a:lnTo>
                <a:lnTo>
                  <a:pt x="3119" y="1144"/>
                </a:lnTo>
                <a:lnTo>
                  <a:pt x="3119" y="1149"/>
                </a:lnTo>
                <a:lnTo>
                  <a:pt x="3120" y="1156"/>
                </a:lnTo>
                <a:lnTo>
                  <a:pt x="3123" y="1161"/>
                </a:lnTo>
                <a:lnTo>
                  <a:pt x="3125" y="1167"/>
                </a:lnTo>
                <a:lnTo>
                  <a:pt x="3129" y="1172"/>
                </a:lnTo>
                <a:lnTo>
                  <a:pt x="3134" y="1177"/>
                </a:lnTo>
                <a:lnTo>
                  <a:pt x="3138" y="1181"/>
                </a:lnTo>
                <a:lnTo>
                  <a:pt x="3144" y="1185"/>
                </a:lnTo>
                <a:lnTo>
                  <a:pt x="3150" y="1188"/>
                </a:lnTo>
                <a:lnTo>
                  <a:pt x="3157" y="1191"/>
                </a:lnTo>
                <a:lnTo>
                  <a:pt x="3165" y="1193"/>
                </a:lnTo>
                <a:lnTo>
                  <a:pt x="3174" y="1196"/>
                </a:lnTo>
                <a:lnTo>
                  <a:pt x="3182" y="1197"/>
                </a:lnTo>
                <a:lnTo>
                  <a:pt x="3191" y="1198"/>
                </a:lnTo>
                <a:lnTo>
                  <a:pt x="3201" y="1199"/>
                </a:lnTo>
                <a:lnTo>
                  <a:pt x="3211" y="1199"/>
                </a:lnTo>
                <a:lnTo>
                  <a:pt x="3223" y="1198"/>
                </a:lnTo>
                <a:lnTo>
                  <a:pt x="3234" y="1197"/>
                </a:lnTo>
                <a:lnTo>
                  <a:pt x="3245" y="1195"/>
                </a:lnTo>
                <a:lnTo>
                  <a:pt x="3255" y="1192"/>
                </a:lnTo>
                <a:lnTo>
                  <a:pt x="3266" y="1189"/>
                </a:lnTo>
                <a:lnTo>
                  <a:pt x="3276" y="1186"/>
                </a:lnTo>
                <a:lnTo>
                  <a:pt x="3285" y="1181"/>
                </a:lnTo>
                <a:lnTo>
                  <a:pt x="3294" y="1176"/>
                </a:lnTo>
                <a:lnTo>
                  <a:pt x="3301" y="1171"/>
                </a:lnTo>
                <a:lnTo>
                  <a:pt x="3302" y="1176"/>
                </a:lnTo>
                <a:lnTo>
                  <a:pt x="3303" y="1180"/>
                </a:lnTo>
                <a:lnTo>
                  <a:pt x="3304" y="1186"/>
                </a:lnTo>
                <a:lnTo>
                  <a:pt x="3305" y="1192"/>
                </a:lnTo>
                <a:lnTo>
                  <a:pt x="3305" y="1198"/>
                </a:lnTo>
                <a:lnTo>
                  <a:pt x="3305" y="1203"/>
                </a:lnTo>
                <a:lnTo>
                  <a:pt x="3305" y="1207"/>
                </a:lnTo>
                <a:lnTo>
                  <a:pt x="3305" y="1209"/>
                </a:lnTo>
                <a:lnTo>
                  <a:pt x="3305" y="1212"/>
                </a:lnTo>
                <a:lnTo>
                  <a:pt x="3304" y="1216"/>
                </a:lnTo>
                <a:lnTo>
                  <a:pt x="3304" y="1219"/>
                </a:lnTo>
                <a:lnTo>
                  <a:pt x="3303" y="1222"/>
                </a:lnTo>
                <a:lnTo>
                  <a:pt x="3303" y="1225"/>
                </a:lnTo>
                <a:lnTo>
                  <a:pt x="3302" y="1229"/>
                </a:lnTo>
                <a:lnTo>
                  <a:pt x="3302" y="1232"/>
                </a:lnTo>
                <a:lnTo>
                  <a:pt x="3301" y="1234"/>
                </a:lnTo>
                <a:lnTo>
                  <a:pt x="3300" y="1238"/>
                </a:lnTo>
                <a:lnTo>
                  <a:pt x="3298" y="1241"/>
                </a:lnTo>
                <a:lnTo>
                  <a:pt x="3297" y="1244"/>
                </a:lnTo>
                <a:lnTo>
                  <a:pt x="3296" y="1246"/>
                </a:lnTo>
                <a:lnTo>
                  <a:pt x="3295" y="1250"/>
                </a:lnTo>
                <a:lnTo>
                  <a:pt x="3294" y="1253"/>
                </a:lnTo>
                <a:lnTo>
                  <a:pt x="3291" y="1261"/>
                </a:lnTo>
                <a:lnTo>
                  <a:pt x="3286" y="1267"/>
                </a:lnTo>
                <a:lnTo>
                  <a:pt x="3283" y="1274"/>
                </a:lnTo>
                <a:lnTo>
                  <a:pt x="3277" y="1280"/>
                </a:lnTo>
                <a:lnTo>
                  <a:pt x="3273" y="1285"/>
                </a:lnTo>
                <a:lnTo>
                  <a:pt x="3268" y="1291"/>
                </a:lnTo>
                <a:lnTo>
                  <a:pt x="3262" y="1295"/>
                </a:lnTo>
                <a:lnTo>
                  <a:pt x="3256" y="1300"/>
                </a:lnTo>
                <a:lnTo>
                  <a:pt x="3251" y="1304"/>
                </a:lnTo>
                <a:lnTo>
                  <a:pt x="3244" y="1307"/>
                </a:lnTo>
                <a:lnTo>
                  <a:pt x="3238" y="1311"/>
                </a:lnTo>
                <a:lnTo>
                  <a:pt x="3231" y="1313"/>
                </a:lnTo>
                <a:lnTo>
                  <a:pt x="3223" y="1316"/>
                </a:lnTo>
                <a:lnTo>
                  <a:pt x="3217" y="1318"/>
                </a:lnTo>
                <a:lnTo>
                  <a:pt x="3209" y="1319"/>
                </a:lnTo>
                <a:lnTo>
                  <a:pt x="3202" y="1322"/>
                </a:lnTo>
                <a:lnTo>
                  <a:pt x="3195" y="1323"/>
                </a:lnTo>
                <a:lnTo>
                  <a:pt x="3187" y="1324"/>
                </a:lnTo>
                <a:lnTo>
                  <a:pt x="3178" y="1325"/>
                </a:lnTo>
                <a:lnTo>
                  <a:pt x="3170" y="1326"/>
                </a:lnTo>
                <a:lnTo>
                  <a:pt x="3162" y="1326"/>
                </a:lnTo>
                <a:lnTo>
                  <a:pt x="3155" y="1327"/>
                </a:lnTo>
                <a:lnTo>
                  <a:pt x="3146" y="1327"/>
                </a:lnTo>
                <a:lnTo>
                  <a:pt x="3138" y="1327"/>
                </a:lnTo>
                <a:lnTo>
                  <a:pt x="3129" y="1327"/>
                </a:lnTo>
                <a:lnTo>
                  <a:pt x="3122" y="1327"/>
                </a:lnTo>
                <a:lnTo>
                  <a:pt x="3114" y="1327"/>
                </a:lnTo>
                <a:lnTo>
                  <a:pt x="3106" y="1327"/>
                </a:lnTo>
                <a:lnTo>
                  <a:pt x="3097" y="1327"/>
                </a:lnTo>
                <a:lnTo>
                  <a:pt x="3090" y="1327"/>
                </a:lnTo>
                <a:lnTo>
                  <a:pt x="3082" y="1327"/>
                </a:lnTo>
                <a:lnTo>
                  <a:pt x="3074" y="1327"/>
                </a:lnTo>
                <a:lnTo>
                  <a:pt x="3066" y="1326"/>
                </a:lnTo>
                <a:lnTo>
                  <a:pt x="3057" y="1326"/>
                </a:lnTo>
                <a:lnTo>
                  <a:pt x="3049" y="1326"/>
                </a:lnTo>
                <a:lnTo>
                  <a:pt x="3040" y="1326"/>
                </a:lnTo>
                <a:lnTo>
                  <a:pt x="3031" y="1326"/>
                </a:lnTo>
                <a:lnTo>
                  <a:pt x="3023" y="1326"/>
                </a:lnTo>
                <a:lnTo>
                  <a:pt x="3014" y="1325"/>
                </a:lnTo>
                <a:lnTo>
                  <a:pt x="2998" y="1325"/>
                </a:lnTo>
                <a:lnTo>
                  <a:pt x="2989" y="1325"/>
                </a:lnTo>
                <a:lnTo>
                  <a:pt x="2980" y="1325"/>
                </a:lnTo>
                <a:lnTo>
                  <a:pt x="2972" y="1324"/>
                </a:lnTo>
                <a:lnTo>
                  <a:pt x="2963" y="1324"/>
                </a:lnTo>
                <a:lnTo>
                  <a:pt x="2955" y="1324"/>
                </a:lnTo>
                <a:lnTo>
                  <a:pt x="2946" y="1324"/>
                </a:lnTo>
                <a:lnTo>
                  <a:pt x="2938" y="1323"/>
                </a:lnTo>
                <a:lnTo>
                  <a:pt x="2929" y="1323"/>
                </a:lnTo>
                <a:lnTo>
                  <a:pt x="2921" y="1323"/>
                </a:lnTo>
                <a:lnTo>
                  <a:pt x="2913" y="1323"/>
                </a:lnTo>
                <a:lnTo>
                  <a:pt x="2904" y="1322"/>
                </a:lnTo>
                <a:lnTo>
                  <a:pt x="2896" y="1322"/>
                </a:lnTo>
                <a:lnTo>
                  <a:pt x="2887" y="1322"/>
                </a:lnTo>
                <a:lnTo>
                  <a:pt x="2878" y="1322"/>
                </a:lnTo>
                <a:lnTo>
                  <a:pt x="2871" y="1321"/>
                </a:lnTo>
                <a:lnTo>
                  <a:pt x="2853" y="1321"/>
                </a:lnTo>
                <a:lnTo>
                  <a:pt x="2845" y="1321"/>
                </a:lnTo>
                <a:lnTo>
                  <a:pt x="2836" y="1319"/>
                </a:lnTo>
                <a:lnTo>
                  <a:pt x="2820" y="1319"/>
                </a:lnTo>
                <a:lnTo>
                  <a:pt x="2811" y="1319"/>
                </a:lnTo>
                <a:lnTo>
                  <a:pt x="2809" y="1319"/>
                </a:lnTo>
                <a:lnTo>
                  <a:pt x="2820" y="1271"/>
                </a:lnTo>
                <a:lnTo>
                  <a:pt x="2824" y="1271"/>
                </a:lnTo>
                <a:lnTo>
                  <a:pt x="2831" y="1271"/>
                </a:lnTo>
                <a:lnTo>
                  <a:pt x="2837" y="1270"/>
                </a:lnTo>
                <a:lnTo>
                  <a:pt x="2844" y="1269"/>
                </a:lnTo>
                <a:lnTo>
                  <a:pt x="2852" y="1265"/>
                </a:lnTo>
                <a:lnTo>
                  <a:pt x="2858" y="1263"/>
                </a:lnTo>
                <a:lnTo>
                  <a:pt x="2865" y="1260"/>
                </a:lnTo>
                <a:lnTo>
                  <a:pt x="2871" y="1256"/>
                </a:lnTo>
                <a:lnTo>
                  <a:pt x="2877" y="1253"/>
                </a:lnTo>
                <a:lnTo>
                  <a:pt x="2884" y="1249"/>
                </a:lnTo>
                <a:lnTo>
                  <a:pt x="2891" y="1243"/>
                </a:lnTo>
                <a:lnTo>
                  <a:pt x="2896" y="1239"/>
                </a:lnTo>
                <a:lnTo>
                  <a:pt x="2903" y="1232"/>
                </a:lnTo>
                <a:lnTo>
                  <a:pt x="2908" y="1227"/>
                </a:lnTo>
                <a:lnTo>
                  <a:pt x="2915" y="1220"/>
                </a:lnTo>
                <a:lnTo>
                  <a:pt x="2920" y="1213"/>
                </a:lnTo>
                <a:lnTo>
                  <a:pt x="2926" y="1207"/>
                </a:lnTo>
                <a:lnTo>
                  <a:pt x="2931" y="1199"/>
                </a:lnTo>
                <a:lnTo>
                  <a:pt x="2937" y="1191"/>
                </a:lnTo>
                <a:lnTo>
                  <a:pt x="2941" y="1183"/>
                </a:lnTo>
                <a:lnTo>
                  <a:pt x="2947" y="1175"/>
                </a:lnTo>
                <a:lnTo>
                  <a:pt x="2951" y="1166"/>
                </a:lnTo>
                <a:lnTo>
                  <a:pt x="2956" y="1157"/>
                </a:lnTo>
                <a:lnTo>
                  <a:pt x="2960" y="1148"/>
                </a:lnTo>
                <a:lnTo>
                  <a:pt x="2965" y="1138"/>
                </a:lnTo>
                <a:lnTo>
                  <a:pt x="2968" y="1128"/>
                </a:lnTo>
                <a:lnTo>
                  <a:pt x="2971" y="1118"/>
                </a:lnTo>
                <a:lnTo>
                  <a:pt x="2975" y="1108"/>
                </a:lnTo>
                <a:lnTo>
                  <a:pt x="2978" y="1097"/>
                </a:lnTo>
                <a:lnTo>
                  <a:pt x="2980" y="1087"/>
                </a:lnTo>
                <a:lnTo>
                  <a:pt x="2982" y="1076"/>
                </a:lnTo>
                <a:lnTo>
                  <a:pt x="2984" y="1065"/>
                </a:lnTo>
                <a:lnTo>
                  <a:pt x="2987" y="1055"/>
                </a:lnTo>
                <a:lnTo>
                  <a:pt x="2988" y="1044"/>
                </a:lnTo>
                <a:lnTo>
                  <a:pt x="2989" y="1034"/>
                </a:lnTo>
                <a:lnTo>
                  <a:pt x="2989" y="1024"/>
                </a:lnTo>
                <a:lnTo>
                  <a:pt x="2990" y="1014"/>
                </a:lnTo>
                <a:lnTo>
                  <a:pt x="2990" y="1004"/>
                </a:lnTo>
                <a:lnTo>
                  <a:pt x="2990" y="994"/>
                </a:lnTo>
                <a:lnTo>
                  <a:pt x="2989" y="984"/>
                </a:lnTo>
                <a:lnTo>
                  <a:pt x="2988" y="976"/>
                </a:lnTo>
                <a:lnTo>
                  <a:pt x="2987" y="966"/>
                </a:lnTo>
                <a:lnTo>
                  <a:pt x="2986" y="957"/>
                </a:lnTo>
                <a:lnTo>
                  <a:pt x="2983" y="948"/>
                </a:lnTo>
                <a:lnTo>
                  <a:pt x="2981" y="940"/>
                </a:lnTo>
                <a:lnTo>
                  <a:pt x="2979" y="931"/>
                </a:lnTo>
                <a:lnTo>
                  <a:pt x="2977" y="924"/>
                </a:lnTo>
                <a:lnTo>
                  <a:pt x="2973" y="916"/>
                </a:lnTo>
                <a:lnTo>
                  <a:pt x="2970" y="909"/>
                </a:lnTo>
                <a:lnTo>
                  <a:pt x="2967" y="901"/>
                </a:lnTo>
                <a:lnTo>
                  <a:pt x="2962" y="895"/>
                </a:lnTo>
                <a:lnTo>
                  <a:pt x="2959" y="888"/>
                </a:lnTo>
                <a:lnTo>
                  <a:pt x="2955" y="883"/>
                </a:lnTo>
                <a:lnTo>
                  <a:pt x="2950" y="877"/>
                </a:lnTo>
                <a:lnTo>
                  <a:pt x="2945" y="872"/>
                </a:lnTo>
                <a:lnTo>
                  <a:pt x="2940" y="867"/>
                </a:lnTo>
                <a:lnTo>
                  <a:pt x="2935" y="863"/>
                </a:lnTo>
                <a:lnTo>
                  <a:pt x="2929" y="859"/>
                </a:lnTo>
                <a:lnTo>
                  <a:pt x="2923" y="856"/>
                </a:lnTo>
                <a:lnTo>
                  <a:pt x="2917" y="853"/>
                </a:lnTo>
                <a:lnTo>
                  <a:pt x="2910" y="851"/>
                </a:lnTo>
                <a:lnTo>
                  <a:pt x="2904" y="849"/>
                </a:lnTo>
                <a:lnTo>
                  <a:pt x="2897" y="848"/>
                </a:lnTo>
                <a:lnTo>
                  <a:pt x="2891" y="847"/>
                </a:lnTo>
                <a:lnTo>
                  <a:pt x="2884" y="847"/>
                </a:lnTo>
                <a:lnTo>
                  <a:pt x="2877" y="848"/>
                </a:lnTo>
                <a:lnTo>
                  <a:pt x="2871" y="849"/>
                </a:lnTo>
                <a:lnTo>
                  <a:pt x="2864" y="851"/>
                </a:lnTo>
                <a:lnTo>
                  <a:pt x="2856" y="853"/>
                </a:lnTo>
                <a:lnTo>
                  <a:pt x="2850" y="855"/>
                </a:lnTo>
                <a:lnTo>
                  <a:pt x="2843" y="858"/>
                </a:lnTo>
                <a:lnTo>
                  <a:pt x="2836" y="862"/>
                </a:lnTo>
                <a:lnTo>
                  <a:pt x="2830" y="866"/>
                </a:lnTo>
                <a:lnTo>
                  <a:pt x="2824" y="870"/>
                </a:lnTo>
                <a:lnTo>
                  <a:pt x="2818" y="875"/>
                </a:lnTo>
                <a:lnTo>
                  <a:pt x="2811" y="880"/>
                </a:lnTo>
                <a:lnTo>
                  <a:pt x="2805" y="886"/>
                </a:lnTo>
                <a:lnTo>
                  <a:pt x="2799" y="891"/>
                </a:lnTo>
                <a:lnTo>
                  <a:pt x="2793" y="898"/>
                </a:lnTo>
                <a:lnTo>
                  <a:pt x="2788" y="905"/>
                </a:lnTo>
                <a:lnTo>
                  <a:pt x="2782" y="912"/>
                </a:lnTo>
                <a:lnTo>
                  <a:pt x="2777" y="919"/>
                </a:lnTo>
                <a:lnTo>
                  <a:pt x="2771" y="927"/>
                </a:lnTo>
                <a:lnTo>
                  <a:pt x="2766" y="936"/>
                </a:lnTo>
                <a:lnTo>
                  <a:pt x="2761" y="943"/>
                </a:lnTo>
                <a:lnTo>
                  <a:pt x="2757" y="952"/>
                </a:lnTo>
                <a:lnTo>
                  <a:pt x="2752" y="961"/>
                </a:lnTo>
                <a:lnTo>
                  <a:pt x="2748" y="971"/>
                </a:lnTo>
                <a:lnTo>
                  <a:pt x="2743" y="980"/>
                </a:lnTo>
                <a:lnTo>
                  <a:pt x="2740" y="990"/>
                </a:lnTo>
                <a:lnTo>
                  <a:pt x="2737" y="1000"/>
                </a:lnTo>
                <a:lnTo>
                  <a:pt x="2734" y="1010"/>
                </a:lnTo>
                <a:lnTo>
                  <a:pt x="2730" y="1021"/>
                </a:lnTo>
                <a:lnTo>
                  <a:pt x="2728" y="1031"/>
                </a:lnTo>
                <a:lnTo>
                  <a:pt x="2726" y="1042"/>
                </a:lnTo>
                <a:lnTo>
                  <a:pt x="2724" y="1053"/>
                </a:lnTo>
                <a:lnTo>
                  <a:pt x="2721" y="1063"/>
                </a:lnTo>
                <a:lnTo>
                  <a:pt x="2720" y="1074"/>
                </a:lnTo>
                <a:lnTo>
                  <a:pt x="2719" y="1084"/>
                </a:lnTo>
                <a:lnTo>
                  <a:pt x="2718" y="1094"/>
                </a:lnTo>
                <a:lnTo>
                  <a:pt x="2718" y="1105"/>
                </a:lnTo>
                <a:lnTo>
                  <a:pt x="2718" y="1115"/>
                </a:lnTo>
                <a:lnTo>
                  <a:pt x="2718" y="1125"/>
                </a:lnTo>
                <a:lnTo>
                  <a:pt x="2719" y="1134"/>
                </a:lnTo>
                <a:lnTo>
                  <a:pt x="2720" y="1144"/>
                </a:lnTo>
                <a:lnTo>
                  <a:pt x="2721" y="1152"/>
                </a:lnTo>
                <a:lnTo>
                  <a:pt x="2722" y="1161"/>
                </a:lnTo>
                <a:lnTo>
                  <a:pt x="2725" y="1170"/>
                </a:lnTo>
                <a:lnTo>
                  <a:pt x="2727" y="1179"/>
                </a:lnTo>
                <a:lnTo>
                  <a:pt x="2729" y="1187"/>
                </a:lnTo>
                <a:lnTo>
                  <a:pt x="2731" y="1195"/>
                </a:lnTo>
                <a:lnTo>
                  <a:pt x="2735" y="1202"/>
                </a:lnTo>
                <a:lnTo>
                  <a:pt x="2738" y="1210"/>
                </a:lnTo>
                <a:lnTo>
                  <a:pt x="2741" y="1217"/>
                </a:lnTo>
                <a:lnTo>
                  <a:pt x="2745" y="1223"/>
                </a:lnTo>
                <a:lnTo>
                  <a:pt x="2749" y="1230"/>
                </a:lnTo>
                <a:lnTo>
                  <a:pt x="2753" y="1235"/>
                </a:lnTo>
                <a:lnTo>
                  <a:pt x="2758" y="1241"/>
                </a:lnTo>
                <a:lnTo>
                  <a:pt x="2763" y="1246"/>
                </a:lnTo>
                <a:lnTo>
                  <a:pt x="2768" y="1251"/>
                </a:lnTo>
                <a:lnTo>
                  <a:pt x="2773" y="1255"/>
                </a:lnTo>
                <a:lnTo>
                  <a:pt x="2779" y="1260"/>
                </a:lnTo>
                <a:lnTo>
                  <a:pt x="2785" y="1262"/>
                </a:lnTo>
                <a:lnTo>
                  <a:pt x="2791" y="1265"/>
                </a:lnTo>
                <a:lnTo>
                  <a:pt x="2793" y="1266"/>
                </a:lnTo>
                <a:lnTo>
                  <a:pt x="2781" y="1318"/>
                </a:lnTo>
                <a:lnTo>
                  <a:pt x="2777" y="1318"/>
                </a:lnTo>
                <a:lnTo>
                  <a:pt x="2774" y="1318"/>
                </a:lnTo>
                <a:lnTo>
                  <a:pt x="2771" y="1318"/>
                </a:lnTo>
                <a:lnTo>
                  <a:pt x="2769" y="1318"/>
                </a:lnTo>
                <a:lnTo>
                  <a:pt x="2761" y="1318"/>
                </a:lnTo>
                <a:lnTo>
                  <a:pt x="2753" y="1318"/>
                </a:lnTo>
                <a:lnTo>
                  <a:pt x="2745" y="1318"/>
                </a:lnTo>
                <a:lnTo>
                  <a:pt x="2737" y="1318"/>
                </a:lnTo>
                <a:lnTo>
                  <a:pt x="2729" y="1318"/>
                </a:lnTo>
                <a:lnTo>
                  <a:pt x="2721" y="1318"/>
                </a:lnTo>
                <a:lnTo>
                  <a:pt x="2713" y="1318"/>
                </a:lnTo>
                <a:lnTo>
                  <a:pt x="2705" y="1318"/>
                </a:lnTo>
                <a:lnTo>
                  <a:pt x="2697" y="1318"/>
                </a:lnTo>
                <a:lnTo>
                  <a:pt x="2689" y="1318"/>
                </a:lnTo>
                <a:lnTo>
                  <a:pt x="2680" y="1318"/>
                </a:lnTo>
                <a:lnTo>
                  <a:pt x="2673" y="1318"/>
                </a:lnTo>
                <a:lnTo>
                  <a:pt x="2665" y="1318"/>
                </a:lnTo>
                <a:lnTo>
                  <a:pt x="2657" y="1318"/>
                </a:lnTo>
                <a:lnTo>
                  <a:pt x="2648" y="1319"/>
                </a:lnTo>
                <a:lnTo>
                  <a:pt x="2641" y="1319"/>
                </a:lnTo>
                <a:lnTo>
                  <a:pt x="2633" y="1319"/>
                </a:lnTo>
                <a:lnTo>
                  <a:pt x="2625" y="1319"/>
                </a:lnTo>
                <a:lnTo>
                  <a:pt x="2616" y="1319"/>
                </a:lnTo>
                <a:lnTo>
                  <a:pt x="2609" y="1321"/>
                </a:lnTo>
                <a:lnTo>
                  <a:pt x="2601" y="1321"/>
                </a:lnTo>
                <a:lnTo>
                  <a:pt x="2593" y="1321"/>
                </a:lnTo>
                <a:lnTo>
                  <a:pt x="2584" y="1321"/>
                </a:lnTo>
                <a:lnTo>
                  <a:pt x="2577" y="1322"/>
                </a:lnTo>
                <a:lnTo>
                  <a:pt x="2569" y="1322"/>
                </a:lnTo>
                <a:lnTo>
                  <a:pt x="2561" y="1322"/>
                </a:lnTo>
                <a:lnTo>
                  <a:pt x="2553" y="1323"/>
                </a:lnTo>
                <a:lnTo>
                  <a:pt x="2544" y="1323"/>
                </a:lnTo>
                <a:lnTo>
                  <a:pt x="2537" y="1323"/>
                </a:lnTo>
                <a:lnTo>
                  <a:pt x="2529" y="1324"/>
                </a:lnTo>
                <a:lnTo>
                  <a:pt x="2521" y="1324"/>
                </a:lnTo>
                <a:lnTo>
                  <a:pt x="2520" y="1324"/>
                </a:lnTo>
                <a:lnTo>
                  <a:pt x="2520" y="1235"/>
                </a:lnTo>
                <a:lnTo>
                  <a:pt x="2520" y="1050"/>
                </a:lnTo>
                <a:lnTo>
                  <a:pt x="2520" y="859"/>
                </a:lnTo>
                <a:lnTo>
                  <a:pt x="2520" y="668"/>
                </a:lnTo>
                <a:lnTo>
                  <a:pt x="2520" y="482"/>
                </a:lnTo>
                <a:lnTo>
                  <a:pt x="2520" y="310"/>
                </a:lnTo>
                <a:lnTo>
                  <a:pt x="2520" y="154"/>
                </a:lnTo>
                <a:lnTo>
                  <a:pt x="2520" y="152"/>
                </a:lnTo>
                <a:lnTo>
                  <a:pt x="2520" y="148"/>
                </a:lnTo>
                <a:lnTo>
                  <a:pt x="2519" y="146"/>
                </a:lnTo>
                <a:lnTo>
                  <a:pt x="2519" y="144"/>
                </a:lnTo>
                <a:lnTo>
                  <a:pt x="2517" y="138"/>
                </a:lnTo>
                <a:lnTo>
                  <a:pt x="2516" y="134"/>
                </a:lnTo>
                <a:lnTo>
                  <a:pt x="2512" y="130"/>
                </a:lnTo>
                <a:lnTo>
                  <a:pt x="2510" y="126"/>
                </a:lnTo>
                <a:lnTo>
                  <a:pt x="2507" y="122"/>
                </a:lnTo>
                <a:lnTo>
                  <a:pt x="2504" y="118"/>
                </a:lnTo>
                <a:lnTo>
                  <a:pt x="2499" y="115"/>
                </a:lnTo>
                <a:lnTo>
                  <a:pt x="2495" y="112"/>
                </a:lnTo>
                <a:lnTo>
                  <a:pt x="2490" y="110"/>
                </a:lnTo>
                <a:lnTo>
                  <a:pt x="2485" y="107"/>
                </a:lnTo>
                <a:lnTo>
                  <a:pt x="2480" y="105"/>
                </a:lnTo>
                <a:lnTo>
                  <a:pt x="2475" y="104"/>
                </a:lnTo>
                <a:lnTo>
                  <a:pt x="2469" y="103"/>
                </a:lnTo>
                <a:lnTo>
                  <a:pt x="2464" y="103"/>
                </a:lnTo>
                <a:lnTo>
                  <a:pt x="2458" y="103"/>
                </a:lnTo>
                <a:lnTo>
                  <a:pt x="2453" y="104"/>
                </a:lnTo>
                <a:lnTo>
                  <a:pt x="2448" y="105"/>
                </a:lnTo>
                <a:lnTo>
                  <a:pt x="2443" y="107"/>
                </a:lnTo>
                <a:lnTo>
                  <a:pt x="2438" y="110"/>
                </a:lnTo>
                <a:lnTo>
                  <a:pt x="2433" y="112"/>
                </a:lnTo>
                <a:lnTo>
                  <a:pt x="2428" y="115"/>
                </a:lnTo>
                <a:lnTo>
                  <a:pt x="2425" y="118"/>
                </a:lnTo>
                <a:lnTo>
                  <a:pt x="2421" y="122"/>
                </a:lnTo>
                <a:lnTo>
                  <a:pt x="2417" y="126"/>
                </a:lnTo>
                <a:lnTo>
                  <a:pt x="2415" y="131"/>
                </a:lnTo>
                <a:lnTo>
                  <a:pt x="2412" y="135"/>
                </a:lnTo>
                <a:lnTo>
                  <a:pt x="2411" y="137"/>
                </a:lnTo>
                <a:lnTo>
                  <a:pt x="2411" y="139"/>
                </a:lnTo>
                <a:lnTo>
                  <a:pt x="2410" y="142"/>
                </a:lnTo>
                <a:lnTo>
                  <a:pt x="2408" y="145"/>
                </a:lnTo>
                <a:lnTo>
                  <a:pt x="2408" y="147"/>
                </a:lnTo>
                <a:lnTo>
                  <a:pt x="2408" y="149"/>
                </a:lnTo>
                <a:lnTo>
                  <a:pt x="2407" y="153"/>
                </a:lnTo>
                <a:lnTo>
                  <a:pt x="2407" y="155"/>
                </a:lnTo>
                <a:lnTo>
                  <a:pt x="2407" y="294"/>
                </a:lnTo>
                <a:lnTo>
                  <a:pt x="2407" y="451"/>
                </a:lnTo>
                <a:lnTo>
                  <a:pt x="2407" y="622"/>
                </a:lnTo>
                <a:lnTo>
                  <a:pt x="2407" y="801"/>
                </a:lnTo>
                <a:lnTo>
                  <a:pt x="2407" y="981"/>
                </a:lnTo>
                <a:lnTo>
                  <a:pt x="2407" y="1159"/>
                </a:lnTo>
                <a:lnTo>
                  <a:pt x="2407" y="1329"/>
                </a:lnTo>
                <a:lnTo>
                  <a:pt x="2407" y="1485"/>
                </a:lnTo>
                <a:lnTo>
                  <a:pt x="2296" y="1485"/>
                </a:lnTo>
                <a:lnTo>
                  <a:pt x="2289" y="1486"/>
                </a:lnTo>
                <a:lnTo>
                  <a:pt x="2282" y="1486"/>
                </a:lnTo>
                <a:lnTo>
                  <a:pt x="2275" y="1488"/>
                </a:lnTo>
                <a:lnTo>
                  <a:pt x="2268" y="1490"/>
                </a:lnTo>
                <a:lnTo>
                  <a:pt x="2261" y="1492"/>
                </a:lnTo>
                <a:lnTo>
                  <a:pt x="2255" y="1494"/>
                </a:lnTo>
                <a:lnTo>
                  <a:pt x="2249" y="1498"/>
                </a:lnTo>
                <a:lnTo>
                  <a:pt x="2243" y="1500"/>
                </a:lnTo>
                <a:lnTo>
                  <a:pt x="2236" y="1504"/>
                </a:lnTo>
                <a:lnTo>
                  <a:pt x="2230" y="1507"/>
                </a:lnTo>
                <a:lnTo>
                  <a:pt x="2225" y="1511"/>
                </a:lnTo>
                <a:lnTo>
                  <a:pt x="2221" y="1515"/>
                </a:lnTo>
                <a:lnTo>
                  <a:pt x="2215" y="1520"/>
                </a:lnTo>
                <a:lnTo>
                  <a:pt x="2211" y="1524"/>
                </a:lnTo>
                <a:lnTo>
                  <a:pt x="2207" y="1527"/>
                </a:lnTo>
                <a:lnTo>
                  <a:pt x="2204" y="1532"/>
                </a:lnTo>
                <a:lnTo>
                  <a:pt x="2197" y="1540"/>
                </a:lnTo>
                <a:lnTo>
                  <a:pt x="2191" y="1547"/>
                </a:lnTo>
                <a:lnTo>
                  <a:pt x="2184" y="1554"/>
                </a:lnTo>
                <a:lnTo>
                  <a:pt x="2176" y="1561"/>
                </a:lnTo>
                <a:lnTo>
                  <a:pt x="2169" y="1567"/>
                </a:lnTo>
                <a:lnTo>
                  <a:pt x="2161" y="1573"/>
                </a:lnTo>
                <a:lnTo>
                  <a:pt x="2153" y="1578"/>
                </a:lnTo>
                <a:lnTo>
                  <a:pt x="2145" y="1584"/>
                </a:lnTo>
                <a:lnTo>
                  <a:pt x="2136" y="1589"/>
                </a:lnTo>
                <a:lnTo>
                  <a:pt x="2128" y="1594"/>
                </a:lnTo>
                <a:lnTo>
                  <a:pt x="2118" y="1598"/>
                </a:lnTo>
                <a:lnTo>
                  <a:pt x="2109" y="1603"/>
                </a:lnTo>
                <a:lnTo>
                  <a:pt x="2099" y="1606"/>
                </a:lnTo>
                <a:lnTo>
                  <a:pt x="2089" y="1609"/>
                </a:lnTo>
                <a:lnTo>
                  <a:pt x="2079" y="1613"/>
                </a:lnTo>
                <a:lnTo>
                  <a:pt x="2069" y="1615"/>
                </a:lnTo>
                <a:lnTo>
                  <a:pt x="2062" y="1618"/>
                </a:lnTo>
                <a:lnTo>
                  <a:pt x="2056" y="1620"/>
                </a:lnTo>
                <a:lnTo>
                  <a:pt x="2048" y="1624"/>
                </a:lnTo>
                <a:lnTo>
                  <a:pt x="2041" y="1627"/>
                </a:lnTo>
                <a:lnTo>
                  <a:pt x="2035" y="1630"/>
                </a:lnTo>
                <a:lnTo>
                  <a:pt x="2028" y="1635"/>
                </a:lnTo>
                <a:lnTo>
                  <a:pt x="2023" y="1639"/>
                </a:lnTo>
                <a:lnTo>
                  <a:pt x="2017" y="1644"/>
                </a:lnTo>
                <a:lnTo>
                  <a:pt x="2012" y="1639"/>
                </a:lnTo>
                <a:lnTo>
                  <a:pt x="2005" y="1635"/>
                </a:lnTo>
                <a:lnTo>
                  <a:pt x="1999" y="1630"/>
                </a:lnTo>
                <a:lnTo>
                  <a:pt x="1993" y="1627"/>
                </a:lnTo>
                <a:lnTo>
                  <a:pt x="1986" y="1624"/>
                </a:lnTo>
                <a:lnTo>
                  <a:pt x="1979" y="1620"/>
                </a:lnTo>
                <a:lnTo>
                  <a:pt x="1973" y="1618"/>
                </a:lnTo>
                <a:lnTo>
                  <a:pt x="1965" y="1615"/>
                </a:lnTo>
                <a:lnTo>
                  <a:pt x="1955" y="1613"/>
                </a:lnTo>
                <a:lnTo>
                  <a:pt x="1945" y="1609"/>
                </a:lnTo>
                <a:lnTo>
                  <a:pt x="1935" y="1606"/>
                </a:lnTo>
                <a:lnTo>
                  <a:pt x="1925" y="1603"/>
                </a:lnTo>
                <a:lnTo>
                  <a:pt x="1916" y="1598"/>
                </a:lnTo>
                <a:lnTo>
                  <a:pt x="1908" y="1594"/>
                </a:lnTo>
                <a:lnTo>
                  <a:pt x="1899" y="1589"/>
                </a:lnTo>
                <a:lnTo>
                  <a:pt x="1890" y="1584"/>
                </a:lnTo>
                <a:lnTo>
                  <a:pt x="1881" y="1578"/>
                </a:lnTo>
                <a:lnTo>
                  <a:pt x="1873" y="1573"/>
                </a:lnTo>
                <a:lnTo>
                  <a:pt x="1866" y="1567"/>
                </a:lnTo>
                <a:lnTo>
                  <a:pt x="1858" y="1561"/>
                </a:lnTo>
                <a:lnTo>
                  <a:pt x="1850" y="1554"/>
                </a:lnTo>
                <a:lnTo>
                  <a:pt x="1843" y="1547"/>
                </a:lnTo>
                <a:lnTo>
                  <a:pt x="1837" y="1540"/>
                </a:lnTo>
                <a:lnTo>
                  <a:pt x="1831" y="1532"/>
                </a:lnTo>
                <a:lnTo>
                  <a:pt x="1828" y="1527"/>
                </a:lnTo>
                <a:lnTo>
                  <a:pt x="1824" y="1524"/>
                </a:lnTo>
                <a:lnTo>
                  <a:pt x="1819" y="1520"/>
                </a:lnTo>
                <a:lnTo>
                  <a:pt x="1815" y="1515"/>
                </a:lnTo>
                <a:lnTo>
                  <a:pt x="1809" y="1511"/>
                </a:lnTo>
                <a:lnTo>
                  <a:pt x="1804" y="1507"/>
                </a:lnTo>
                <a:lnTo>
                  <a:pt x="1798" y="1504"/>
                </a:lnTo>
                <a:lnTo>
                  <a:pt x="1792" y="1500"/>
                </a:lnTo>
                <a:lnTo>
                  <a:pt x="1786" y="1498"/>
                </a:lnTo>
                <a:lnTo>
                  <a:pt x="1779" y="1494"/>
                </a:lnTo>
                <a:lnTo>
                  <a:pt x="1773" y="1492"/>
                </a:lnTo>
                <a:lnTo>
                  <a:pt x="1766" y="1490"/>
                </a:lnTo>
                <a:lnTo>
                  <a:pt x="1759" y="1488"/>
                </a:lnTo>
                <a:lnTo>
                  <a:pt x="1753" y="1486"/>
                </a:lnTo>
                <a:lnTo>
                  <a:pt x="1746" y="1486"/>
                </a:lnTo>
                <a:lnTo>
                  <a:pt x="1740" y="1485"/>
                </a:lnTo>
                <a:lnTo>
                  <a:pt x="1627" y="1485"/>
                </a:lnTo>
                <a:lnTo>
                  <a:pt x="1627" y="1329"/>
                </a:lnTo>
                <a:lnTo>
                  <a:pt x="1627" y="1159"/>
                </a:lnTo>
                <a:lnTo>
                  <a:pt x="1627" y="981"/>
                </a:lnTo>
                <a:lnTo>
                  <a:pt x="1627" y="801"/>
                </a:lnTo>
                <a:lnTo>
                  <a:pt x="1627" y="622"/>
                </a:lnTo>
                <a:lnTo>
                  <a:pt x="1627" y="451"/>
                </a:lnTo>
                <a:lnTo>
                  <a:pt x="1627" y="294"/>
                </a:lnTo>
                <a:lnTo>
                  <a:pt x="1627" y="155"/>
                </a:lnTo>
                <a:lnTo>
                  <a:pt x="1627" y="153"/>
                </a:lnTo>
                <a:lnTo>
                  <a:pt x="1627" y="149"/>
                </a:lnTo>
                <a:lnTo>
                  <a:pt x="1626" y="147"/>
                </a:lnTo>
                <a:lnTo>
                  <a:pt x="1626" y="145"/>
                </a:lnTo>
                <a:lnTo>
                  <a:pt x="1625" y="139"/>
                </a:lnTo>
                <a:lnTo>
                  <a:pt x="1622" y="135"/>
                </a:lnTo>
                <a:lnTo>
                  <a:pt x="1620" y="131"/>
                </a:lnTo>
                <a:lnTo>
                  <a:pt x="1617" y="126"/>
                </a:lnTo>
                <a:lnTo>
                  <a:pt x="1614" y="122"/>
                </a:lnTo>
                <a:lnTo>
                  <a:pt x="1610" y="118"/>
                </a:lnTo>
                <a:lnTo>
                  <a:pt x="1606" y="115"/>
                </a:lnTo>
                <a:lnTo>
                  <a:pt x="1601" y="112"/>
                </a:lnTo>
                <a:lnTo>
                  <a:pt x="1597" y="110"/>
                </a:lnTo>
                <a:lnTo>
                  <a:pt x="1593" y="107"/>
                </a:lnTo>
                <a:lnTo>
                  <a:pt x="1587" y="105"/>
                </a:lnTo>
                <a:lnTo>
                  <a:pt x="1581" y="104"/>
                </a:lnTo>
                <a:lnTo>
                  <a:pt x="1576" y="103"/>
                </a:lnTo>
                <a:lnTo>
                  <a:pt x="1570" y="103"/>
                </a:lnTo>
                <a:lnTo>
                  <a:pt x="1565" y="103"/>
                </a:lnTo>
                <a:lnTo>
                  <a:pt x="1559" y="104"/>
                </a:lnTo>
                <a:lnTo>
                  <a:pt x="1554" y="105"/>
                </a:lnTo>
                <a:lnTo>
                  <a:pt x="1549" y="107"/>
                </a:lnTo>
                <a:lnTo>
                  <a:pt x="1544" y="110"/>
                </a:lnTo>
                <a:lnTo>
                  <a:pt x="1539" y="112"/>
                </a:lnTo>
                <a:lnTo>
                  <a:pt x="1535" y="115"/>
                </a:lnTo>
                <a:lnTo>
                  <a:pt x="1532" y="118"/>
                </a:lnTo>
                <a:lnTo>
                  <a:pt x="1527" y="122"/>
                </a:lnTo>
                <a:lnTo>
                  <a:pt x="1524" y="126"/>
                </a:lnTo>
                <a:lnTo>
                  <a:pt x="1522" y="130"/>
                </a:lnTo>
                <a:lnTo>
                  <a:pt x="1520" y="134"/>
                </a:lnTo>
                <a:lnTo>
                  <a:pt x="1518" y="136"/>
                </a:lnTo>
                <a:lnTo>
                  <a:pt x="1517" y="138"/>
                </a:lnTo>
                <a:lnTo>
                  <a:pt x="1516" y="142"/>
                </a:lnTo>
                <a:lnTo>
                  <a:pt x="1515" y="144"/>
                </a:lnTo>
                <a:lnTo>
                  <a:pt x="1515" y="146"/>
                </a:lnTo>
                <a:lnTo>
                  <a:pt x="1515" y="148"/>
                </a:lnTo>
                <a:lnTo>
                  <a:pt x="1514" y="152"/>
                </a:lnTo>
                <a:lnTo>
                  <a:pt x="1514" y="154"/>
                </a:lnTo>
                <a:lnTo>
                  <a:pt x="1514" y="310"/>
                </a:lnTo>
                <a:lnTo>
                  <a:pt x="1514" y="482"/>
                </a:lnTo>
                <a:lnTo>
                  <a:pt x="1514" y="668"/>
                </a:lnTo>
                <a:lnTo>
                  <a:pt x="1514" y="859"/>
                </a:lnTo>
                <a:lnTo>
                  <a:pt x="1514" y="1050"/>
                </a:lnTo>
                <a:lnTo>
                  <a:pt x="1514" y="1235"/>
                </a:lnTo>
                <a:lnTo>
                  <a:pt x="1514" y="1408"/>
                </a:lnTo>
                <a:lnTo>
                  <a:pt x="1514" y="1543"/>
                </a:lnTo>
                <a:lnTo>
                  <a:pt x="1514" y="1547"/>
                </a:lnTo>
                <a:lnTo>
                  <a:pt x="1514" y="1551"/>
                </a:lnTo>
                <a:lnTo>
                  <a:pt x="1514" y="1554"/>
                </a:lnTo>
                <a:lnTo>
                  <a:pt x="1515" y="1558"/>
                </a:lnTo>
                <a:lnTo>
                  <a:pt x="1515" y="1562"/>
                </a:lnTo>
                <a:lnTo>
                  <a:pt x="1515" y="1565"/>
                </a:lnTo>
                <a:lnTo>
                  <a:pt x="1515" y="1569"/>
                </a:lnTo>
                <a:lnTo>
                  <a:pt x="1515" y="1573"/>
                </a:lnTo>
                <a:lnTo>
                  <a:pt x="1483" y="1589"/>
                </a:lnTo>
                <a:lnTo>
                  <a:pt x="1434" y="1616"/>
                </a:lnTo>
                <a:lnTo>
                  <a:pt x="1388" y="1642"/>
                </a:lnTo>
                <a:lnTo>
                  <a:pt x="1342" y="1670"/>
                </a:lnTo>
                <a:lnTo>
                  <a:pt x="1297" y="1700"/>
                </a:lnTo>
                <a:lnTo>
                  <a:pt x="1254" y="1730"/>
                </a:lnTo>
                <a:lnTo>
                  <a:pt x="1212" y="1761"/>
                </a:lnTo>
                <a:lnTo>
                  <a:pt x="1171" y="1793"/>
                </a:lnTo>
                <a:lnTo>
                  <a:pt x="1131" y="1825"/>
                </a:lnTo>
                <a:lnTo>
                  <a:pt x="1094" y="1859"/>
                </a:lnTo>
                <a:lnTo>
                  <a:pt x="1088" y="1864"/>
                </a:lnTo>
                <a:lnTo>
                  <a:pt x="1054" y="1807"/>
                </a:lnTo>
                <a:lnTo>
                  <a:pt x="1054" y="1806"/>
                </a:lnTo>
                <a:lnTo>
                  <a:pt x="1061" y="1801"/>
                </a:lnTo>
                <a:lnTo>
                  <a:pt x="1067" y="1794"/>
                </a:lnTo>
                <a:lnTo>
                  <a:pt x="1073" y="1787"/>
                </a:lnTo>
                <a:lnTo>
                  <a:pt x="1078" y="1781"/>
                </a:lnTo>
                <a:lnTo>
                  <a:pt x="1083" y="1773"/>
                </a:lnTo>
                <a:lnTo>
                  <a:pt x="1087" y="1764"/>
                </a:lnTo>
                <a:lnTo>
                  <a:pt x="1091" y="1756"/>
                </a:lnTo>
                <a:lnTo>
                  <a:pt x="1094" y="1746"/>
                </a:lnTo>
                <a:lnTo>
                  <a:pt x="1096" y="1738"/>
                </a:lnTo>
                <a:lnTo>
                  <a:pt x="1098" y="1728"/>
                </a:lnTo>
                <a:lnTo>
                  <a:pt x="1101" y="1718"/>
                </a:lnTo>
                <a:lnTo>
                  <a:pt x="1102" y="1707"/>
                </a:lnTo>
                <a:lnTo>
                  <a:pt x="1103" y="1697"/>
                </a:lnTo>
                <a:lnTo>
                  <a:pt x="1103" y="1684"/>
                </a:lnTo>
                <a:lnTo>
                  <a:pt x="1103" y="1673"/>
                </a:lnTo>
                <a:lnTo>
                  <a:pt x="1102" y="1662"/>
                </a:lnTo>
                <a:lnTo>
                  <a:pt x="1101" y="1650"/>
                </a:lnTo>
                <a:lnTo>
                  <a:pt x="1099" y="1638"/>
                </a:lnTo>
                <a:lnTo>
                  <a:pt x="1097" y="1626"/>
                </a:lnTo>
                <a:lnTo>
                  <a:pt x="1094" y="1614"/>
                </a:lnTo>
                <a:lnTo>
                  <a:pt x="1092" y="1601"/>
                </a:lnTo>
                <a:lnTo>
                  <a:pt x="1088" y="1589"/>
                </a:lnTo>
                <a:lnTo>
                  <a:pt x="1084" y="1576"/>
                </a:lnTo>
                <a:lnTo>
                  <a:pt x="1080" y="1564"/>
                </a:lnTo>
                <a:lnTo>
                  <a:pt x="1075" y="1551"/>
                </a:lnTo>
                <a:lnTo>
                  <a:pt x="1070" y="1538"/>
                </a:lnTo>
                <a:lnTo>
                  <a:pt x="1064" y="1525"/>
                </a:lnTo>
                <a:lnTo>
                  <a:pt x="1057" y="1512"/>
                </a:lnTo>
                <a:lnTo>
                  <a:pt x="1051" y="1500"/>
                </a:lnTo>
                <a:lnTo>
                  <a:pt x="1043" y="1486"/>
                </a:lnTo>
                <a:lnTo>
                  <a:pt x="1035" y="1474"/>
                </a:lnTo>
                <a:lnTo>
                  <a:pt x="1028" y="1462"/>
                </a:lnTo>
                <a:lnTo>
                  <a:pt x="1020" y="1450"/>
                </a:lnTo>
                <a:lnTo>
                  <a:pt x="1011" y="1438"/>
                </a:lnTo>
                <a:lnTo>
                  <a:pt x="1003" y="1428"/>
                </a:lnTo>
                <a:lnTo>
                  <a:pt x="993" y="1417"/>
                </a:lnTo>
                <a:lnTo>
                  <a:pt x="984" y="1407"/>
                </a:lnTo>
                <a:lnTo>
                  <a:pt x="976" y="1397"/>
                </a:lnTo>
                <a:lnTo>
                  <a:pt x="967" y="1387"/>
                </a:lnTo>
                <a:lnTo>
                  <a:pt x="957" y="1378"/>
                </a:lnTo>
                <a:lnTo>
                  <a:pt x="947" y="1370"/>
                </a:lnTo>
                <a:lnTo>
                  <a:pt x="937" y="1361"/>
                </a:lnTo>
                <a:lnTo>
                  <a:pt x="928" y="1355"/>
                </a:lnTo>
                <a:lnTo>
                  <a:pt x="918" y="1347"/>
                </a:lnTo>
                <a:lnTo>
                  <a:pt x="908" y="1340"/>
                </a:lnTo>
                <a:lnTo>
                  <a:pt x="898" y="1335"/>
                </a:lnTo>
                <a:lnTo>
                  <a:pt x="888" y="1329"/>
                </a:lnTo>
                <a:lnTo>
                  <a:pt x="878" y="1324"/>
                </a:lnTo>
                <a:lnTo>
                  <a:pt x="868" y="1321"/>
                </a:lnTo>
                <a:lnTo>
                  <a:pt x="858" y="1316"/>
                </a:lnTo>
                <a:lnTo>
                  <a:pt x="848" y="1313"/>
                </a:lnTo>
                <a:lnTo>
                  <a:pt x="838" y="1311"/>
                </a:lnTo>
                <a:lnTo>
                  <a:pt x="829" y="1307"/>
                </a:lnTo>
                <a:lnTo>
                  <a:pt x="820" y="1306"/>
                </a:lnTo>
                <a:lnTo>
                  <a:pt x="810" y="1305"/>
                </a:lnTo>
                <a:lnTo>
                  <a:pt x="801" y="1305"/>
                </a:lnTo>
                <a:lnTo>
                  <a:pt x="791" y="1306"/>
                </a:lnTo>
                <a:lnTo>
                  <a:pt x="782" y="1306"/>
                </a:lnTo>
                <a:lnTo>
                  <a:pt x="774" y="1308"/>
                </a:lnTo>
                <a:lnTo>
                  <a:pt x="766" y="1311"/>
                </a:lnTo>
                <a:lnTo>
                  <a:pt x="757" y="1314"/>
                </a:lnTo>
                <a:lnTo>
                  <a:pt x="749" y="1317"/>
                </a:lnTo>
                <a:lnTo>
                  <a:pt x="741" y="1323"/>
                </a:lnTo>
                <a:lnTo>
                  <a:pt x="735" y="1327"/>
                </a:lnTo>
                <a:lnTo>
                  <a:pt x="728" y="1334"/>
                </a:lnTo>
                <a:lnTo>
                  <a:pt x="721" y="1339"/>
                </a:lnTo>
                <a:lnTo>
                  <a:pt x="716" y="1346"/>
                </a:lnTo>
                <a:lnTo>
                  <a:pt x="710" y="1354"/>
                </a:lnTo>
                <a:lnTo>
                  <a:pt x="706" y="1361"/>
                </a:lnTo>
                <a:lnTo>
                  <a:pt x="701" y="1369"/>
                </a:lnTo>
                <a:lnTo>
                  <a:pt x="698" y="1379"/>
                </a:lnTo>
                <a:lnTo>
                  <a:pt x="695" y="1388"/>
                </a:lnTo>
                <a:lnTo>
                  <a:pt x="691" y="1397"/>
                </a:lnTo>
                <a:lnTo>
                  <a:pt x="690" y="1407"/>
                </a:lnTo>
                <a:lnTo>
                  <a:pt x="688" y="1417"/>
                </a:lnTo>
                <a:lnTo>
                  <a:pt x="687" y="1428"/>
                </a:lnTo>
                <a:lnTo>
                  <a:pt x="686" y="1438"/>
                </a:lnTo>
                <a:lnTo>
                  <a:pt x="686" y="1449"/>
                </a:lnTo>
                <a:lnTo>
                  <a:pt x="686" y="1461"/>
                </a:lnTo>
                <a:lnTo>
                  <a:pt x="687" y="1472"/>
                </a:lnTo>
                <a:lnTo>
                  <a:pt x="688" y="1484"/>
                </a:lnTo>
                <a:lnTo>
                  <a:pt x="689" y="1495"/>
                </a:lnTo>
                <a:lnTo>
                  <a:pt x="691" y="1509"/>
                </a:lnTo>
                <a:lnTo>
                  <a:pt x="694" y="1521"/>
                </a:lnTo>
                <a:lnTo>
                  <a:pt x="697" y="1533"/>
                </a:lnTo>
                <a:lnTo>
                  <a:pt x="700" y="1545"/>
                </a:lnTo>
                <a:lnTo>
                  <a:pt x="705" y="1558"/>
                </a:lnTo>
                <a:lnTo>
                  <a:pt x="709" y="1571"/>
                </a:lnTo>
                <a:lnTo>
                  <a:pt x="714" y="1584"/>
                </a:lnTo>
                <a:lnTo>
                  <a:pt x="719" y="1597"/>
                </a:lnTo>
                <a:lnTo>
                  <a:pt x="725" y="1609"/>
                </a:lnTo>
                <a:lnTo>
                  <a:pt x="731" y="1622"/>
                </a:lnTo>
                <a:lnTo>
                  <a:pt x="738" y="1635"/>
                </a:lnTo>
                <a:lnTo>
                  <a:pt x="744" y="1648"/>
                </a:lnTo>
                <a:lnTo>
                  <a:pt x="752" y="1660"/>
                </a:lnTo>
                <a:lnTo>
                  <a:pt x="761" y="1672"/>
                </a:lnTo>
                <a:lnTo>
                  <a:pt x="769" y="1684"/>
                </a:lnTo>
                <a:lnTo>
                  <a:pt x="777" y="1695"/>
                </a:lnTo>
                <a:lnTo>
                  <a:pt x="785" y="1707"/>
                </a:lnTo>
                <a:lnTo>
                  <a:pt x="794" y="1718"/>
                </a:lnTo>
                <a:lnTo>
                  <a:pt x="803" y="1728"/>
                </a:lnTo>
                <a:lnTo>
                  <a:pt x="813" y="1738"/>
                </a:lnTo>
                <a:lnTo>
                  <a:pt x="822" y="1747"/>
                </a:lnTo>
                <a:lnTo>
                  <a:pt x="832" y="1756"/>
                </a:lnTo>
                <a:lnTo>
                  <a:pt x="841" y="1764"/>
                </a:lnTo>
                <a:lnTo>
                  <a:pt x="851" y="1773"/>
                </a:lnTo>
                <a:lnTo>
                  <a:pt x="861" y="1780"/>
                </a:lnTo>
                <a:lnTo>
                  <a:pt x="871" y="1787"/>
                </a:lnTo>
                <a:lnTo>
                  <a:pt x="880" y="1794"/>
                </a:lnTo>
                <a:lnTo>
                  <a:pt x="890" y="1799"/>
                </a:lnTo>
                <a:lnTo>
                  <a:pt x="900" y="1805"/>
                </a:lnTo>
                <a:lnTo>
                  <a:pt x="910" y="1810"/>
                </a:lnTo>
                <a:lnTo>
                  <a:pt x="920" y="1815"/>
                </a:lnTo>
                <a:lnTo>
                  <a:pt x="930" y="1818"/>
                </a:lnTo>
                <a:lnTo>
                  <a:pt x="940" y="1822"/>
                </a:lnTo>
                <a:lnTo>
                  <a:pt x="950" y="1825"/>
                </a:lnTo>
                <a:lnTo>
                  <a:pt x="960" y="1826"/>
                </a:lnTo>
                <a:lnTo>
                  <a:pt x="969" y="1828"/>
                </a:lnTo>
                <a:lnTo>
                  <a:pt x="979" y="1828"/>
                </a:lnTo>
                <a:lnTo>
                  <a:pt x="988" y="1829"/>
                </a:lnTo>
                <a:lnTo>
                  <a:pt x="997" y="1828"/>
                </a:lnTo>
                <a:lnTo>
                  <a:pt x="1005" y="1827"/>
                </a:lnTo>
                <a:lnTo>
                  <a:pt x="1015" y="1826"/>
                </a:lnTo>
                <a:lnTo>
                  <a:pt x="1023" y="1823"/>
                </a:lnTo>
                <a:lnTo>
                  <a:pt x="1025" y="1823"/>
                </a:lnTo>
                <a:lnTo>
                  <a:pt x="1064" y="1887"/>
                </a:lnTo>
                <a:lnTo>
                  <a:pt x="1057" y="1893"/>
                </a:lnTo>
                <a:lnTo>
                  <a:pt x="1022" y="1930"/>
                </a:lnTo>
                <a:lnTo>
                  <a:pt x="988" y="1966"/>
                </a:lnTo>
                <a:lnTo>
                  <a:pt x="956" y="2004"/>
                </a:lnTo>
                <a:lnTo>
                  <a:pt x="925" y="2042"/>
                </a:lnTo>
                <a:lnTo>
                  <a:pt x="895" y="2080"/>
                </a:lnTo>
                <a:lnTo>
                  <a:pt x="867" y="2121"/>
                </a:lnTo>
                <a:lnTo>
                  <a:pt x="841" y="2162"/>
                </a:lnTo>
                <a:lnTo>
                  <a:pt x="816" y="2203"/>
                </a:lnTo>
                <a:lnTo>
                  <a:pt x="793" y="2245"/>
                </a:lnTo>
                <a:lnTo>
                  <a:pt x="772" y="2288"/>
                </a:lnTo>
                <a:lnTo>
                  <a:pt x="752" y="2332"/>
                </a:lnTo>
                <a:lnTo>
                  <a:pt x="733" y="2377"/>
                </a:lnTo>
                <a:lnTo>
                  <a:pt x="718" y="2422"/>
                </a:lnTo>
                <a:lnTo>
                  <a:pt x="704" y="2469"/>
                </a:lnTo>
                <a:lnTo>
                  <a:pt x="691" y="2516"/>
                </a:lnTo>
                <a:lnTo>
                  <a:pt x="680" y="2563"/>
                </a:lnTo>
                <a:lnTo>
                  <a:pt x="677" y="2581"/>
                </a:lnTo>
                <a:lnTo>
                  <a:pt x="610" y="2549"/>
                </a:lnTo>
                <a:lnTo>
                  <a:pt x="611" y="2547"/>
                </a:lnTo>
                <a:lnTo>
                  <a:pt x="613" y="2538"/>
                </a:lnTo>
                <a:lnTo>
                  <a:pt x="614" y="2529"/>
                </a:lnTo>
                <a:lnTo>
                  <a:pt x="615" y="2519"/>
                </a:lnTo>
                <a:lnTo>
                  <a:pt x="615" y="2509"/>
                </a:lnTo>
                <a:lnTo>
                  <a:pt x="614" y="2499"/>
                </a:lnTo>
                <a:lnTo>
                  <a:pt x="613" y="2490"/>
                </a:lnTo>
                <a:lnTo>
                  <a:pt x="611" y="2480"/>
                </a:lnTo>
                <a:lnTo>
                  <a:pt x="607" y="2470"/>
                </a:lnTo>
                <a:lnTo>
                  <a:pt x="604" y="2459"/>
                </a:lnTo>
                <a:lnTo>
                  <a:pt x="600" y="2449"/>
                </a:lnTo>
                <a:lnTo>
                  <a:pt x="595" y="2439"/>
                </a:lnTo>
                <a:lnTo>
                  <a:pt x="590" y="2428"/>
                </a:lnTo>
                <a:lnTo>
                  <a:pt x="583" y="2418"/>
                </a:lnTo>
                <a:lnTo>
                  <a:pt x="576" y="2407"/>
                </a:lnTo>
                <a:lnTo>
                  <a:pt x="569" y="2397"/>
                </a:lnTo>
                <a:lnTo>
                  <a:pt x="561" y="2387"/>
                </a:lnTo>
                <a:lnTo>
                  <a:pt x="552" y="2377"/>
                </a:lnTo>
                <a:lnTo>
                  <a:pt x="543" y="2367"/>
                </a:lnTo>
                <a:lnTo>
                  <a:pt x="533" y="2357"/>
                </a:lnTo>
                <a:lnTo>
                  <a:pt x="523" y="2347"/>
                </a:lnTo>
                <a:lnTo>
                  <a:pt x="512" y="2337"/>
                </a:lnTo>
                <a:lnTo>
                  <a:pt x="501" y="2327"/>
                </a:lnTo>
                <a:lnTo>
                  <a:pt x="489" y="2318"/>
                </a:lnTo>
                <a:lnTo>
                  <a:pt x="477" y="2309"/>
                </a:lnTo>
                <a:lnTo>
                  <a:pt x="464" y="2300"/>
                </a:lnTo>
                <a:lnTo>
                  <a:pt x="450" y="2292"/>
                </a:lnTo>
                <a:lnTo>
                  <a:pt x="437" y="2283"/>
                </a:lnTo>
                <a:lnTo>
                  <a:pt x="423" y="2275"/>
                </a:lnTo>
                <a:lnTo>
                  <a:pt x="408" y="2267"/>
                </a:lnTo>
                <a:lnTo>
                  <a:pt x="393" y="2259"/>
                </a:lnTo>
                <a:lnTo>
                  <a:pt x="379" y="2253"/>
                </a:lnTo>
                <a:lnTo>
                  <a:pt x="363" y="2246"/>
                </a:lnTo>
                <a:lnTo>
                  <a:pt x="348" y="2240"/>
                </a:lnTo>
                <a:lnTo>
                  <a:pt x="333" y="2234"/>
                </a:lnTo>
                <a:lnTo>
                  <a:pt x="318" y="2230"/>
                </a:lnTo>
                <a:lnTo>
                  <a:pt x="302" y="2225"/>
                </a:lnTo>
                <a:lnTo>
                  <a:pt x="288" y="2221"/>
                </a:lnTo>
                <a:lnTo>
                  <a:pt x="272" y="2217"/>
                </a:lnTo>
                <a:lnTo>
                  <a:pt x="258" y="2214"/>
                </a:lnTo>
                <a:lnTo>
                  <a:pt x="244" y="2212"/>
                </a:lnTo>
                <a:lnTo>
                  <a:pt x="229" y="2210"/>
                </a:lnTo>
                <a:lnTo>
                  <a:pt x="215" y="2208"/>
                </a:lnTo>
                <a:lnTo>
                  <a:pt x="202" y="2208"/>
                </a:lnTo>
                <a:lnTo>
                  <a:pt x="187" y="2206"/>
                </a:lnTo>
                <a:lnTo>
                  <a:pt x="174" y="2206"/>
                </a:lnTo>
                <a:lnTo>
                  <a:pt x="161" y="2206"/>
                </a:lnTo>
                <a:lnTo>
                  <a:pt x="149" y="2208"/>
                </a:lnTo>
                <a:lnTo>
                  <a:pt x="136" y="2209"/>
                </a:lnTo>
                <a:lnTo>
                  <a:pt x="124" y="2211"/>
                </a:lnTo>
                <a:lnTo>
                  <a:pt x="112" y="2213"/>
                </a:lnTo>
                <a:lnTo>
                  <a:pt x="101" y="2216"/>
                </a:lnTo>
                <a:lnTo>
                  <a:pt x="90" y="2220"/>
                </a:lnTo>
                <a:lnTo>
                  <a:pt x="80" y="2223"/>
                </a:lnTo>
                <a:lnTo>
                  <a:pt x="70" y="2227"/>
                </a:lnTo>
                <a:lnTo>
                  <a:pt x="61" y="2232"/>
                </a:lnTo>
                <a:lnTo>
                  <a:pt x="52" y="2237"/>
                </a:lnTo>
                <a:lnTo>
                  <a:pt x="45" y="2243"/>
                </a:lnTo>
                <a:lnTo>
                  <a:pt x="37" y="2250"/>
                </a:lnTo>
                <a:lnTo>
                  <a:pt x="30" y="2256"/>
                </a:lnTo>
                <a:lnTo>
                  <a:pt x="24" y="2264"/>
                </a:lnTo>
                <a:lnTo>
                  <a:pt x="18" y="2272"/>
                </a:lnTo>
                <a:lnTo>
                  <a:pt x="14" y="2279"/>
                </a:lnTo>
                <a:lnTo>
                  <a:pt x="9" y="2288"/>
                </a:lnTo>
                <a:lnTo>
                  <a:pt x="6" y="2297"/>
                </a:lnTo>
                <a:lnTo>
                  <a:pt x="4" y="2307"/>
                </a:lnTo>
                <a:lnTo>
                  <a:pt x="2" y="2316"/>
                </a:lnTo>
                <a:lnTo>
                  <a:pt x="0" y="2326"/>
                </a:lnTo>
                <a:lnTo>
                  <a:pt x="0" y="2336"/>
                </a:lnTo>
                <a:lnTo>
                  <a:pt x="2" y="2346"/>
                </a:lnTo>
                <a:lnTo>
                  <a:pt x="3" y="2356"/>
                </a:lnTo>
                <a:lnTo>
                  <a:pt x="5" y="2366"/>
                </a:lnTo>
                <a:lnTo>
                  <a:pt x="8" y="2377"/>
                </a:lnTo>
                <a:lnTo>
                  <a:pt x="11" y="2387"/>
                </a:lnTo>
                <a:lnTo>
                  <a:pt x="16" y="2397"/>
                </a:lnTo>
                <a:lnTo>
                  <a:pt x="21" y="2408"/>
                </a:lnTo>
                <a:lnTo>
                  <a:pt x="27" y="2418"/>
                </a:lnTo>
                <a:lnTo>
                  <a:pt x="32" y="2428"/>
                </a:lnTo>
                <a:lnTo>
                  <a:pt x="40" y="2439"/>
                </a:lnTo>
                <a:lnTo>
                  <a:pt x="47" y="2449"/>
                </a:lnTo>
                <a:lnTo>
                  <a:pt x="56" y="2459"/>
                </a:lnTo>
                <a:lnTo>
                  <a:pt x="65" y="2470"/>
                </a:lnTo>
                <a:lnTo>
                  <a:pt x="73" y="2480"/>
                </a:lnTo>
                <a:lnTo>
                  <a:pt x="83" y="2490"/>
                </a:lnTo>
                <a:lnTo>
                  <a:pt x="93" y="2499"/>
                </a:lnTo>
                <a:lnTo>
                  <a:pt x="104" y="2508"/>
                </a:lnTo>
                <a:lnTo>
                  <a:pt x="115" y="2518"/>
                </a:lnTo>
                <a:lnTo>
                  <a:pt x="128" y="2527"/>
                </a:lnTo>
                <a:lnTo>
                  <a:pt x="140" y="2537"/>
                </a:lnTo>
                <a:lnTo>
                  <a:pt x="152" y="2546"/>
                </a:lnTo>
                <a:lnTo>
                  <a:pt x="165" y="2554"/>
                </a:lnTo>
                <a:lnTo>
                  <a:pt x="180" y="2563"/>
                </a:lnTo>
                <a:lnTo>
                  <a:pt x="194" y="2570"/>
                </a:lnTo>
                <a:lnTo>
                  <a:pt x="208" y="2578"/>
                </a:lnTo>
                <a:lnTo>
                  <a:pt x="223" y="2586"/>
                </a:lnTo>
                <a:lnTo>
                  <a:pt x="238" y="2593"/>
                </a:lnTo>
                <a:lnTo>
                  <a:pt x="252" y="2600"/>
                </a:lnTo>
                <a:lnTo>
                  <a:pt x="268" y="2606"/>
                </a:lnTo>
                <a:lnTo>
                  <a:pt x="283" y="2611"/>
                </a:lnTo>
                <a:lnTo>
                  <a:pt x="299" y="2617"/>
                </a:lnTo>
                <a:lnTo>
                  <a:pt x="313" y="2621"/>
                </a:lnTo>
                <a:lnTo>
                  <a:pt x="329" y="2624"/>
                </a:lnTo>
                <a:lnTo>
                  <a:pt x="343" y="2629"/>
                </a:lnTo>
                <a:lnTo>
                  <a:pt x="359" y="2631"/>
                </a:lnTo>
                <a:lnTo>
                  <a:pt x="373" y="2634"/>
                </a:lnTo>
                <a:lnTo>
                  <a:pt x="387" y="2637"/>
                </a:lnTo>
                <a:lnTo>
                  <a:pt x="401" y="2638"/>
                </a:lnTo>
                <a:lnTo>
                  <a:pt x="415" y="2639"/>
                </a:lnTo>
                <a:lnTo>
                  <a:pt x="428" y="2640"/>
                </a:lnTo>
                <a:lnTo>
                  <a:pt x="442" y="2640"/>
                </a:lnTo>
                <a:lnTo>
                  <a:pt x="455" y="2639"/>
                </a:lnTo>
                <a:lnTo>
                  <a:pt x="468" y="2638"/>
                </a:lnTo>
                <a:lnTo>
                  <a:pt x="480" y="2637"/>
                </a:lnTo>
                <a:lnTo>
                  <a:pt x="492" y="2634"/>
                </a:lnTo>
                <a:lnTo>
                  <a:pt x="503" y="2632"/>
                </a:lnTo>
                <a:lnTo>
                  <a:pt x="515" y="2630"/>
                </a:lnTo>
                <a:lnTo>
                  <a:pt x="526" y="2627"/>
                </a:lnTo>
                <a:lnTo>
                  <a:pt x="536" y="2622"/>
                </a:lnTo>
                <a:lnTo>
                  <a:pt x="545" y="2618"/>
                </a:lnTo>
                <a:lnTo>
                  <a:pt x="555" y="2613"/>
                </a:lnTo>
                <a:lnTo>
                  <a:pt x="564" y="2608"/>
                </a:lnTo>
                <a:lnTo>
                  <a:pt x="572" y="2602"/>
                </a:lnTo>
                <a:lnTo>
                  <a:pt x="580" y="2596"/>
                </a:lnTo>
                <a:lnTo>
                  <a:pt x="586" y="2589"/>
                </a:lnTo>
                <a:lnTo>
                  <a:pt x="593" y="2581"/>
                </a:lnTo>
                <a:lnTo>
                  <a:pt x="593" y="2580"/>
                </a:lnTo>
                <a:lnTo>
                  <a:pt x="670" y="2617"/>
                </a:lnTo>
                <a:lnTo>
                  <a:pt x="665" y="2660"/>
                </a:lnTo>
                <a:lnTo>
                  <a:pt x="659" y="2708"/>
                </a:lnTo>
                <a:lnTo>
                  <a:pt x="656" y="2759"/>
                </a:lnTo>
                <a:lnTo>
                  <a:pt x="656" y="2809"/>
                </a:lnTo>
                <a:lnTo>
                  <a:pt x="657" y="2871"/>
                </a:lnTo>
                <a:lnTo>
                  <a:pt x="662" y="2932"/>
                </a:lnTo>
                <a:lnTo>
                  <a:pt x="668" y="2993"/>
                </a:lnTo>
                <a:lnTo>
                  <a:pt x="679" y="3051"/>
                </a:lnTo>
                <a:lnTo>
                  <a:pt x="691" y="3111"/>
                </a:lnTo>
                <a:lnTo>
                  <a:pt x="708" y="3170"/>
                </a:lnTo>
                <a:lnTo>
                  <a:pt x="726" y="3227"/>
                </a:lnTo>
                <a:lnTo>
                  <a:pt x="747" y="3284"/>
                </a:lnTo>
                <a:lnTo>
                  <a:pt x="767" y="3329"/>
                </a:lnTo>
                <a:lnTo>
                  <a:pt x="685" y="3315"/>
                </a:lnTo>
                <a:lnTo>
                  <a:pt x="685" y="3312"/>
                </a:lnTo>
                <a:lnTo>
                  <a:pt x="685" y="3302"/>
                </a:lnTo>
                <a:lnTo>
                  <a:pt x="683" y="3294"/>
                </a:lnTo>
                <a:lnTo>
                  <a:pt x="681" y="3284"/>
                </a:lnTo>
                <a:lnTo>
                  <a:pt x="678" y="3274"/>
                </a:lnTo>
                <a:lnTo>
                  <a:pt x="674" y="3264"/>
                </a:lnTo>
                <a:lnTo>
                  <a:pt x="669" y="3255"/>
                </a:lnTo>
                <a:lnTo>
                  <a:pt x="664" y="3245"/>
                </a:lnTo>
                <a:lnTo>
                  <a:pt x="658" y="3236"/>
                </a:lnTo>
                <a:lnTo>
                  <a:pt x="652" y="3227"/>
                </a:lnTo>
                <a:lnTo>
                  <a:pt x="644" y="3218"/>
                </a:lnTo>
                <a:lnTo>
                  <a:pt x="636" y="3209"/>
                </a:lnTo>
                <a:lnTo>
                  <a:pt x="627" y="3201"/>
                </a:lnTo>
                <a:lnTo>
                  <a:pt x="617" y="3192"/>
                </a:lnTo>
                <a:lnTo>
                  <a:pt x="609" y="3184"/>
                </a:lnTo>
                <a:lnTo>
                  <a:pt x="597" y="3175"/>
                </a:lnTo>
                <a:lnTo>
                  <a:pt x="586" y="3167"/>
                </a:lnTo>
                <a:lnTo>
                  <a:pt x="574" y="3161"/>
                </a:lnTo>
                <a:lnTo>
                  <a:pt x="562" y="3153"/>
                </a:lnTo>
                <a:lnTo>
                  <a:pt x="550" y="3145"/>
                </a:lnTo>
                <a:lnTo>
                  <a:pt x="537" y="3139"/>
                </a:lnTo>
                <a:lnTo>
                  <a:pt x="522" y="3133"/>
                </a:lnTo>
                <a:lnTo>
                  <a:pt x="509" y="3127"/>
                </a:lnTo>
                <a:lnTo>
                  <a:pt x="494" y="3121"/>
                </a:lnTo>
                <a:lnTo>
                  <a:pt x="479" y="3115"/>
                </a:lnTo>
                <a:lnTo>
                  <a:pt x="464" y="3110"/>
                </a:lnTo>
                <a:lnTo>
                  <a:pt x="448" y="3106"/>
                </a:lnTo>
                <a:lnTo>
                  <a:pt x="432" y="3101"/>
                </a:lnTo>
                <a:lnTo>
                  <a:pt x="415" y="3097"/>
                </a:lnTo>
                <a:lnTo>
                  <a:pt x="398" y="3093"/>
                </a:lnTo>
                <a:lnTo>
                  <a:pt x="381" y="3090"/>
                </a:lnTo>
                <a:lnTo>
                  <a:pt x="364" y="3088"/>
                </a:lnTo>
                <a:lnTo>
                  <a:pt x="348" y="3086"/>
                </a:lnTo>
                <a:lnTo>
                  <a:pt x="330" y="3085"/>
                </a:lnTo>
                <a:lnTo>
                  <a:pt x="313" y="3083"/>
                </a:lnTo>
                <a:lnTo>
                  <a:pt x="297" y="3082"/>
                </a:lnTo>
                <a:lnTo>
                  <a:pt x="281" y="3082"/>
                </a:lnTo>
                <a:lnTo>
                  <a:pt x="265" y="3082"/>
                </a:lnTo>
                <a:lnTo>
                  <a:pt x="249" y="3083"/>
                </a:lnTo>
                <a:lnTo>
                  <a:pt x="234" y="3085"/>
                </a:lnTo>
                <a:lnTo>
                  <a:pt x="218" y="3087"/>
                </a:lnTo>
                <a:lnTo>
                  <a:pt x="203" y="3088"/>
                </a:lnTo>
                <a:lnTo>
                  <a:pt x="188" y="3091"/>
                </a:lnTo>
                <a:lnTo>
                  <a:pt x="175" y="3093"/>
                </a:lnTo>
                <a:lnTo>
                  <a:pt x="161" y="3098"/>
                </a:lnTo>
                <a:lnTo>
                  <a:pt x="147" y="3101"/>
                </a:lnTo>
                <a:lnTo>
                  <a:pt x="135" y="3106"/>
                </a:lnTo>
                <a:lnTo>
                  <a:pt x="123" y="3110"/>
                </a:lnTo>
                <a:lnTo>
                  <a:pt x="111" y="3114"/>
                </a:lnTo>
                <a:lnTo>
                  <a:pt x="100" y="3120"/>
                </a:lnTo>
                <a:lnTo>
                  <a:pt x="89" y="3125"/>
                </a:lnTo>
                <a:lnTo>
                  <a:pt x="79" y="3132"/>
                </a:lnTo>
                <a:lnTo>
                  <a:pt x="69" y="3139"/>
                </a:lnTo>
                <a:lnTo>
                  <a:pt x="60" y="3145"/>
                </a:lnTo>
                <a:lnTo>
                  <a:pt x="51" y="3152"/>
                </a:lnTo>
                <a:lnTo>
                  <a:pt x="44" y="3160"/>
                </a:lnTo>
                <a:lnTo>
                  <a:pt x="37" y="3167"/>
                </a:lnTo>
                <a:lnTo>
                  <a:pt x="30" y="3175"/>
                </a:lnTo>
                <a:lnTo>
                  <a:pt x="25" y="3184"/>
                </a:lnTo>
                <a:lnTo>
                  <a:pt x="20" y="3193"/>
                </a:lnTo>
                <a:lnTo>
                  <a:pt x="16" y="3202"/>
                </a:lnTo>
                <a:lnTo>
                  <a:pt x="14" y="3211"/>
                </a:lnTo>
                <a:lnTo>
                  <a:pt x="11" y="3221"/>
                </a:lnTo>
                <a:lnTo>
                  <a:pt x="9" y="3230"/>
                </a:lnTo>
                <a:lnTo>
                  <a:pt x="9" y="3240"/>
                </a:lnTo>
                <a:lnTo>
                  <a:pt x="9" y="3249"/>
                </a:lnTo>
                <a:lnTo>
                  <a:pt x="10" y="3259"/>
                </a:lnTo>
                <a:lnTo>
                  <a:pt x="14" y="3269"/>
                </a:lnTo>
                <a:lnTo>
                  <a:pt x="16" y="3279"/>
                </a:lnTo>
                <a:lnTo>
                  <a:pt x="20" y="3289"/>
                </a:lnTo>
                <a:lnTo>
                  <a:pt x="25" y="3298"/>
                </a:lnTo>
                <a:lnTo>
                  <a:pt x="29" y="3308"/>
                </a:lnTo>
                <a:lnTo>
                  <a:pt x="36" y="3317"/>
                </a:lnTo>
                <a:lnTo>
                  <a:pt x="42" y="3327"/>
                </a:lnTo>
                <a:lnTo>
                  <a:pt x="50" y="3336"/>
                </a:lnTo>
                <a:lnTo>
                  <a:pt x="58" y="3344"/>
                </a:lnTo>
                <a:lnTo>
                  <a:pt x="67" y="3352"/>
                </a:lnTo>
                <a:lnTo>
                  <a:pt x="77" y="3361"/>
                </a:lnTo>
                <a:lnTo>
                  <a:pt x="87" y="3370"/>
                </a:lnTo>
                <a:lnTo>
                  <a:pt x="97" y="3378"/>
                </a:lnTo>
                <a:lnTo>
                  <a:pt x="108" y="3385"/>
                </a:lnTo>
                <a:lnTo>
                  <a:pt x="120" y="3393"/>
                </a:lnTo>
                <a:lnTo>
                  <a:pt x="132" y="3401"/>
                </a:lnTo>
                <a:lnTo>
                  <a:pt x="144" y="3407"/>
                </a:lnTo>
                <a:lnTo>
                  <a:pt x="157" y="3414"/>
                </a:lnTo>
                <a:lnTo>
                  <a:pt x="172" y="3421"/>
                </a:lnTo>
                <a:lnTo>
                  <a:pt x="185" y="3426"/>
                </a:lnTo>
                <a:lnTo>
                  <a:pt x="201" y="3433"/>
                </a:lnTo>
                <a:lnTo>
                  <a:pt x="215" y="3438"/>
                </a:lnTo>
                <a:lnTo>
                  <a:pt x="230" y="3443"/>
                </a:lnTo>
                <a:lnTo>
                  <a:pt x="246" y="3447"/>
                </a:lnTo>
                <a:lnTo>
                  <a:pt x="262" y="3452"/>
                </a:lnTo>
                <a:lnTo>
                  <a:pt x="279" y="3456"/>
                </a:lnTo>
                <a:lnTo>
                  <a:pt x="296" y="3459"/>
                </a:lnTo>
                <a:lnTo>
                  <a:pt x="312" y="3463"/>
                </a:lnTo>
                <a:lnTo>
                  <a:pt x="330" y="3465"/>
                </a:lnTo>
                <a:lnTo>
                  <a:pt x="346" y="3467"/>
                </a:lnTo>
                <a:lnTo>
                  <a:pt x="364" y="3468"/>
                </a:lnTo>
                <a:lnTo>
                  <a:pt x="381" y="3470"/>
                </a:lnTo>
                <a:lnTo>
                  <a:pt x="397" y="3470"/>
                </a:lnTo>
                <a:lnTo>
                  <a:pt x="414" y="3470"/>
                </a:lnTo>
                <a:lnTo>
                  <a:pt x="429" y="3470"/>
                </a:lnTo>
                <a:lnTo>
                  <a:pt x="445" y="3469"/>
                </a:lnTo>
                <a:lnTo>
                  <a:pt x="460" y="3468"/>
                </a:lnTo>
                <a:lnTo>
                  <a:pt x="476" y="3467"/>
                </a:lnTo>
                <a:lnTo>
                  <a:pt x="491" y="3465"/>
                </a:lnTo>
                <a:lnTo>
                  <a:pt x="506" y="3463"/>
                </a:lnTo>
                <a:lnTo>
                  <a:pt x="519" y="3459"/>
                </a:lnTo>
                <a:lnTo>
                  <a:pt x="533" y="3456"/>
                </a:lnTo>
                <a:lnTo>
                  <a:pt x="547" y="3452"/>
                </a:lnTo>
                <a:lnTo>
                  <a:pt x="559" y="3448"/>
                </a:lnTo>
                <a:lnTo>
                  <a:pt x="571" y="3444"/>
                </a:lnTo>
                <a:lnTo>
                  <a:pt x="583" y="3438"/>
                </a:lnTo>
                <a:lnTo>
                  <a:pt x="594" y="3433"/>
                </a:lnTo>
                <a:lnTo>
                  <a:pt x="605" y="3427"/>
                </a:lnTo>
                <a:lnTo>
                  <a:pt x="615" y="3422"/>
                </a:lnTo>
                <a:lnTo>
                  <a:pt x="625" y="3415"/>
                </a:lnTo>
                <a:lnTo>
                  <a:pt x="634" y="3409"/>
                </a:lnTo>
                <a:lnTo>
                  <a:pt x="643" y="3401"/>
                </a:lnTo>
                <a:lnTo>
                  <a:pt x="651" y="3393"/>
                </a:lnTo>
                <a:lnTo>
                  <a:pt x="657" y="3386"/>
                </a:lnTo>
                <a:lnTo>
                  <a:pt x="664" y="3378"/>
                </a:lnTo>
                <a:lnTo>
                  <a:pt x="669" y="3369"/>
                </a:lnTo>
                <a:lnTo>
                  <a:pt x="674" y="3360"/>
                </a:lnTo>
                <a:lnTo>
                  <a:pt x="678" y="3351"/>
                </a:lnTo>
                <a:lnTo>
                  <a:pt x="678" y="3350"/>
                </a:lnTo>
                <a:lnTo>
                  <a:pt x="784" y="3368"/>
                </a:lnTo>
                <a:lnTo>
                  <a:pt x="796" y="3394"/>
                </a:lnTo>
                <a:lnTo>
                  <a:pt x="825" y="3447"/>
                </a:lnTo>
                <a:lnTo>
                  <a:pt x="856" y="3500"/>
                </a:lnTo>
                <a:lnTo>
                  <a:pt x="889" y="3552"/>
                </a:lnTo>
                <a:lnTo>
                  <a:pt x="926" y="3603"/>
                </a:lnTo>
                <a:lnTo>
                  <a:pt x="963" y="3653"/>
                </a:lnTo>
                <a:lnTo>
                  <a:pt x="1003" y="3700"/>
                </a:lnTo>
                <a:lnTo>
                  <a:pt x="1046" y="3748"/>
                </a:lnTo>
                <a:lnTo>
                  <a:pt x="1091" y="3794"/>
                </a:lnTo>
                <a:lnTo>
                  <a:pt x="1101" y="3803"/>
                </a:lnTo>
                <a:lnTo>
                  <a:pt x="1033" y="3823"/>
                </a:lnTo>
                <a:lnTo>
                  <a:pt x="1029" y="3814"/>
                </a:lnTo>
                <a:lnTo>
                  <a:pt x="1023" y="3807"/>
                </a:lnTo>
                <a:lnTo>
                  <a:pt x="1016" y="3799"/>
                </a:lnTo>
                <a:lnTo>
                  <a:pt x="1009" y="3791"/>
                </a:lnTo>
                <a:lnTo>
                  <a:pt x="1001" y="3785"/>
                </a:lnTo>
                <a:lnTo>
                  <a:pt x="993" y="3778"/>
                </a:lnTo>
                <a:lnTo>
                  <a:pt x="984" y="3772"/>
                </a:lnTo>
                <a:lnTo>
                  <a:pt x="974" y="3767"/>
                </a:lnTo>
                <a:lnTo>
                  <a:pt x="965" y="3761"/>
                </a:lnTo>
                <a:lnTo>
                  <a:pt x="953" y="3756"/>
                </a:lnTo>
                <a:lnTo>
                  <a:pt x="942" y="3751"/>
                </a:lnTo>
                <a:lnTo>
                  <a:pt x="930" y="3748"/>
                </a:lnTo>
                <a:lnTo>
                  <a:pt x="918" y="3745"/>
                </a:lnTo>
                <a:lnTo>
                  <a:pt x="906" y="3741"/>
                </a:lnTo>
                <a:lnTo>
                  <a:pt x="893" y="3739"/>
                </a:lnTo>
                <a:lnTo>
                  <a:pt x="878" y="3737"/>
                </a:lnTo>
                <a:lnTo>
                  <a:pt x="865" y="3735"/>
                </a:lnTo>
                <a:lnTo>
                  <a:pt x="851" y="3734"/>
                </a:lnTo>
                <a:lnTo>
                  <a:pt x="836" y="3733"/>
                </a:lnTo>
                <a:lnTo>
                  <a:pt x="821" y="3733"/>
                </a:lnTo>
                <a:lnTo>
                  <a:pt x="805" y="3733"/>
                </a:lnTo>
                <a:lnTo>
                  <a:pt x="790" y="3733"/>
                </a:lnTo>
                <a:lnTo>
                  <a:pt x="774" y="3734"/>
                </a:lnTo>
                <a:lnTo>
                  <a:pt x="759" y="3736"/>
                </a:lnTo>
                <a:lnTo>
                  <a:pt x="742" y="3738"/>
                </a:lnTo>
                <a:lnTo>
                  <a:pt x="726" y="3740"/>
                </a:lnTo>
                <a:lnTo>
                  <a:pt x="709" y="3744"/>
                </a:lnTo>
                <a:lnTo>
                  <a:pt x="693" y="3747"/>
                </a:lnTo>
                <a:lnTo>
                  <a:pt x="676" y="3751"/>
                </a:lnTo>
                <a:lnTo>
                  <a:pt x="659" y="3756"/>
                </a:lnTo>
                <a:lnTo>
                  <a:pt x="643" y="3761"/>
                </a:lnTo>
                <a:lnTo>
                  <a:pt x="626" y="3766"/>
                </a:lnTo>
                <a:lnTo>
                  <a:pt x="611" y="3772"/>
                </a:lnTo>
                <a:lnTo>
                  <a:pt x="595" y="3778"/>
                </a:lnTo>
                <a:lnTo>
                  <a:pt x="580" y="3785"/>
                </a:lnTo>
                <a:lnTo>
                  <a:pt x="565" y="3792"/>
                </a:lnTo>
                <a:lnTo>
                  <a:pt x="551" y="3799"/>
                </a:lnTo>
                <a:lnTo>
                  <a:pt x="537" y="3807"/>
                </a:lnTo>
                <a:lnTo>
                  <a:pt x="523" y="3814"/>
                </a:lnTo>
                <a:lnTo>
                  <a:pt x="510" y="3822"/>
                </a:lnTo>
                <a:lnTo>
                  <a:pt x="498" y="3831"/>
                </a:lnTo>
                <a:lnTo>
                  <a:pt x="486" y="3839"/>
                </a:lnTo>
                <a:lnTo>
                  <a:pt x="475" y="3848"/>
                </a:lnTo>
                <a:lnTo>
                  <a:pt x="464" y="3856"/>
                </a:lnTo>
                <a:lnTo>
                  <a:pt x="454" y="3865"/>
                </a:lnTo>
                <a:lnTo>
                  <a:pt x="444" y="3875"/>
                </a:lnTo>
                <a:lnTo>
                  <a:pt x="435" y="3884"/>
                </a:lnTo>
                <a:lnTo>
                  <a:pt x="426" y="3894"/>
                </a:lnTo>
                <a:lnTo>
                  <a:pt x="418" y="3904"/>
                </a:lnTo>
                <a:lnTo>
                  <a:pt x="412" y="3913"/>
                </a:lnTo>
                <a:lnTo>
                  <a:pt x="405" y="3923"/>
                </a:lnTo>
                <a:lnTo>
                  <a:pt x="400" y="3933"/>
                </a:lnTo>
                <a:lnTo>
                  <a:pt x="394" y="3943"/>
                </a:lnTo>
                <a:lnTo>
                  <a:pt x="390" y="3953"/>
                </a:lnTo>
                <a:lnTo>
                  <a:pt x="386" y="3963"/>
                </a:lnTo>
                <a:lnTo>
                  <a:pt x="384" y="3973"/>
                </a:lnTo>
                <a:lnTo>
                  <a:pt x="382" y="3983"/>
                </a:lnTo>
                <a:lnTo>
                  <a:pt x="381" y="3992"/>
                </a:lnTo>
                <a:lnTo>
                  <a:pt x="381" y="4002"/>
                </a:lnTo>
                <a:lnTo>
                  <a:pt x="381" y="4012"/>
                </a:lnTo>
                <a:lnTo>
                  <a:pt x="382" y="4022"/>
                </a:lnTo>
                <a:lnTo>
                  <a:pt x="384" y="4031"/>
                </a:lnTo>
                <a:lnTo>
                  <a:pt x="387" y="4041"/>
                </a:lnTo>
                <a:lnTo>
                  <a:pt x="392" y="4050"/>
                </a:lnTo>
                <a:lnTo>
                  <a:pt x="397" y="4059"/>
                </a:lnTo>
                <a:lnTo>
                  <a:pt x="402" y="4067"/>
                </a:lnTo>
                <a:lnTo>
                  <a:pt x="408" y="4074"/>
                </a:lnTo>
                <a:lnTo>
                  <a:pt x="416" y="4082"/>
                </a:lnTo>
                <a:lnTo>
                  <a:pt x="424" y="4089"/>
                </a:lnTo>
                <a:lnTo>
                  <a:pt x="432" y="4095"/>
                </a:lnTo>
                <a:lnTo>
                  <a:pt x="442" y="4102"/>
                </a:lnTo>
                <a:lnTo>
                  <a:pt x="450" y="4107"/>
                </a:lnTo>
                <a:lnTo>
                  <a:pt x="460" y="4112"/>
                </a:lnTo>
                <a:lnTo>
                  <a:pt x="471" y="4117"/>
                </a:lnTo>
                <a:lnTo>
                  <a:pt x="484" y="4122"/>
                </a:lnTo>
                <a:lnTo>
                  <a:pt x="495" y="4125"/>
                </a:lnTo>
                <a:lnTo>
                  <a:pt x="507" y="4128"/>
                </a:lnTo>
                <a:lnTo>
                  <a:pt x="520" y="4132"/>
                </a:lnTo>
                <a:lnTo>
                  <a:pt x="532" y="4135"/>
                </a:lnTo>
                <a:lnTo>
                  <a:pt x="547" y="4137"/>
                </a:lnTo>
                <a:lnTo>
                  <a:pt x="561" y="4138"/>
                </a:lnTo>
                <a:lnTo>
                  <a:pt x="574" y="4140"/>
                </a:lnTo>
                <a:lnTo>
                  <a:pt x="590" y="4141"/>
                </a:lnTo>
                <a:lnTo>
                  <a:pt x="604" y="4142"/>
                </a:lnTo>
                <a:lnTo>
                  <a:pt x="620" y="4141"/>
                </a:lnTo>
                <a:lnTo>
                  <a:pt x="635" y="4141"/>
                </a:lnTo>
                <a:lnTo>
                  <a:pt x="651" y="4140"/>
                </a:lnTo>
                <a:lnTo>
                  <a:pt x="667" y="4137"/>
                </a:lnTo>
                <a:lnTo>
                  <a:pt x="683" y="4135"/>
                </a:lnTo>
                <a:lnTo>
                  <a:pt x="699" y="4133"/>
                </a:lnTo>
                <a:lnTo>
                  <a:pt x="716" y="4130"/>
                </a:lnTo>
                <a:lnTo>
                  <a:pt x="732" y="4126"/>
                </a:lnTo>
                <a:lnTo>
                  <a:pt x="749" y="4122"/>
                </a:lnTo>
                <a:lnTo>
                  <a:pt x="766" y="4117"/>
                </a:lnTo>
                <a:lnTo>
                  <a:pt x="782" y="4113"/>
                </a:lnTo>
                <a:lnTo>
                  <a:pt x="799" y="4107"/>
                </a:lnTo>
                <a:lnTo>
                  <a:pt x="814" y="4102"/>
                </a:lnTo>
                <a:lnTo>
                  <a:pt x="831" y="4095"/>
                </a:lnTo>
                <a:lnTo>
                  <a:pt x="845" y="4089"/>
                </a:lnTo>
                <a:lnTo>
                  <a:pt x="861" y="4082"/>
                </a:lnTo>
                <a:lnTo>
                  <a:pt x="875" y="4074"/>
                </a:lnTo>
                <a:lnTo>
                  <a:pt x="888" y="4067"/>
                </a:lnTo>
                <a:lnTo>
                  <a:pt x="901" y="4059"/>
                </a:lnTo>
                <a:lnTo>
                  <a:pt x="915" y="4051"/>
                </a:lnTo>
                <a:lnTo>
                  <a:pt x="927" y="4043"/>
                </a:lnTo>
                <a:lnTo>
                  <a:pt x="939" y="4034"/>
                </a:lnTo>
                <a:lnTo>
                  <a:pt x="950" y="4026"/>
                </a:lnTo>
                <a:lnTo>
                  <a:pt x="961" y="4017"/>
                </a:lnTo>
                <a:lnTo>
                  <a:pt x="971" y="4008"/>
                </a:lnTo>
                <a:lnTo>
                  <a:pt x="981" y="3998"/>
                </a:lnTo>
                <a:lnTo>
                  <a:pt x="990" y="3989"/>
                </a:lnTo>
                <a:lnTo>
                  <a:pt x="999" y="3979"/>
                </a:lnTo>
                <a:lnTo>
                  <a:pt x="1007" y="3970"/>
                </a:lnTo>
                <a:lnTo>
                  <a:pt x="1013" y="3960"/>
                </a:lnTo>
                <a:lnTo>
                  <a:pt x="1020" y="3950"/>
                </a:lnTo>
                <a:lnTo>
                  <a:pt x="1025" y="3940"/>
                </a:lnTo>
                <a:lnTo>
                  <a:pt x="1031" y="3931"/>
                </a:lnTo>
                <a:lnTo>
                  <a:pt x="1035" y="3921"/>
                </a:lnTo>
                <a:lnTo>
                  <a:pt x="1039" y="3911"/>
                </a:lnTo>
                <a:lnTo>
                  <a:pt x="1042" y="3901"/>
                </a:lnTo>
                <a:lnTo>
                  <a:pt x="1043" y="3891"/>
                </a:lnTo>
                <a:lnTo>
                  <a:pt x="1044" y="3881"/>
                </a:lnTo>
                <a:lnTo>
                  <a:pt x="1045" y="3871"/>
                </a:lnTo>
                <a:lnTo>
                  <a:pt x="1044" y="3861"/>
                </a:lnTo>
                <a:lnTo>
                  <a:pt x="1043" y="3856"/>
                </a:lnTo>
                <a:lnTo>
                  <a:pt x="1129" y="3832"/>
                </a:lnTo>
                <a:lnTo>
                  <a:pt x="1137" y="3839"/>
                </a:lnTo>
                <a:lnTo>
                  <a:pt x="1186" y="3882"/>
                </a:lnTo>
                <a:lnTo>
                  <a:pt x="1236" y="3924"/>
                </a:lnTo>
                <a:lnTo>
                  <a:pt x="1288" y="3965"/>
                </a:lnTo>
                <a:lnTo>
                  <a:pt x="1343" y="4004"/>
                </a:lnTo>
                <a:lnTo>
                  <a:pt x="1399" y="4041"/>
                </a:lnTo>
                <a:lnTo>
                  <a:pt x="1457" y="4077"/>
                </a:lnTo>
                <a:lnTo>
                  <a:pt x="1516" y="4111"/>
                </a:lnTo>
                <a:lnTo>
                  <a:pt x="1578" y="4144"/>
                </a:lnTo>
                <a:lnTo>
                  <a:pt x="1640" y="4175"/>
                </a:lnTo>
                <a:lnTo>
                  <a:pt x="1705" y="4205"/>
                </a:lnTo>
                <a:lnTo>
                  <a:pt x="1771" y="4232"/>
                </a:lnTo>
                <a:lnTo>
                  <a:pt x="1838" y="4258"/>
                </a:lnTo>
                <a:lnTo>
                  <a:pt x="1876" y="4271"/>
                </a:lnTo>
                <a:lnTo>
                  <a:pt x="1867" y="4277"/>
                </a:lnTo>
                <a:lnTo>
                  <a:pt x="1857" y="4283"/>
                </a:lnTo>
                <a:lnTo>
                  <a:pt x="1847" y="4289"/>
                </a:lnTo>
                <a:lnTo>
                  <a:pt x="1838" y="4294"/>
                </a:lnTo>
                <a:lnTo>
                  <a:pt x="1784" y="4326"/>
                </a:lnTo>
                <a:lnTo>
                  <a:pt x="1855" y="4329"/>
                </a:lnTo>
                <a:lnTo>
                  <a:pt x="1862" y="4330"/>
                </a:lnTo>
                <a:lnTo>
                  <a:pt x="1870" y="4331"/>
                </a:lnTo>
                <a:lnTo>
                  <a:pt x="1877" y="4332"/>
                </a:lnTo>
                <a:lnTo>
                  <a:pt x="1884" y="4333"/>
                </a:lnTo>
                <a:lnTo>
                  <a:pt x="1891" y="4334"/>
                </a:lnTo>
                <a:lnTo>
                  <a:pt x="1898" y="4336"/>
                </a:lnTo>
                <a:lnTo>
                  <a:pt x="1905" y="4339"/>
                </a:lnTo>
                <a:lnTo>
                  <a:pt x="1912" y="4341"/>
                </a:lnTo>
                <a:lnTo>
                  <a:pt x="1925" y="4345"/>
                </a:lnTo>
                <a:lnTo>
                  <a:pt x="1932" y="4349"/>
                </a:lnTo>
                <a:lnTo>
                  <a:pt x="1944" y="4355"/>
                </a:lnTo>
                <a:lnTo>
                  <a:pt x="1951" y="4359"/>
                </a:lnTo>
                <a:lnTo>
                  <a:pt x="1963" y="4366"/>
                </a:lnTo>
                <a:lnTo>
                  <a:pt x="1967" y="4370"/>
                </a:lnTo>
                <a:lnTo>
                  <a:pt x="1973" y="4374"/>
                </a:lnTo>
                <a:lnTo>
                  <a:pt x="1978" y="4378"/>
                </a:lnTo>
                <a:lnTo>
                  <a:pt x="1984" y="4383"/>
                </a:lnTo>
                <a:lnTo>
                  <a:pt x="1989" y="4388"/>
                </a:lnTo>
                <a:lnTo>
                  <a:pt x="1995" y="4393"/>
                </a:lnTo>
                <a:lnTo>
                  <a:pt x="1999" y="4398"/>
                </a:lnTo>
                <a:lnTo>
                  <a:pt x="2004" y="4404"/>
                </a:lnTo>
                <a:lnTo>
                  <a:pt x="2009" y="4409"/>
                </a:lnTo>
                <a:lnTo>
                  <a:pt x="2014" y="4415"/>
                </a:lnTo>
                <a:lnTo>
                  <a:pt x="2018" y="4422"/>
                </a:lnTo>
                <a:lnTo>
                  <a:pt x="2023" y="4427"/>
                </a:lnTo>
                <a:lnTo>
                  <a:pt x="2027" y="4434"/>
                </a:lnTo>
                <a:lnTo>
                  <a:pt x="2062" y="4493"/>
                </a:lnTo>
                <a:lnTo>
                  <a:pt x="2060" y="4424"/>
                </a:lnTo>
                <a:lnTo>
                  <a:pt x="2059" y="4416"/>
                </a:lnTo>
                <a:lnTo>
                  <a:pt x="2059" y="4392"/>
                </a:lnTo>
                <a:lnTo>
                  <a:pt x="2060" y="4383"/>
                </a:lnTo>
                <a:lnTo>
                  <a:pt x="2060" y="4374"/>
                </a:lnTo>
                <a:lnTo>
                  <a:pt x="2061" y="4365"/>
                </a:lnTo>
                <a:lnTo>
                  <a:pt x="2062" y="4356"/>
                </a:lnTo>
                <a:lnTo>
                  <a:pt x="2064" y="4347"/>
                </a:lnTo>
                <a:lnTo>
                  <a:pt x="2065" y="4340"/>
                </a:lnTo>
                <a:lnTo>
                  <a:pt x="2067" y="4332"/>
                </a:lnTo>
                <a:lnTo>
                  <a:pt x="2068" y="4329"/>
                </a:lnTo>
                <a:lnTo>
                  <a:pt x="2069" y="4325"/>
                </a:lnTo>
                <a:lnTo>
                  <a:pt x="2070" y="4323"/>
                </a:lnTo>
                <a:lnTo>
                  <a:pt x="2071" y="4320"/>
                </a:lnTo>
                <a:lnTo>
                  <a:pt x="2072" y="4318"/>
                </a:lnTo>
                <a:lnTo>
                  <a:pt x="2073" y="4315"/>
                </a:lnTo>
                <a:lnTo>
                  <a:pt x="2075" y="4313"/>
                </a:lnTo>
                <a:lnTo>
                  <a:pt x="2077" y="4311"/>
                </a:lnTo>
                <a:lnTo>
                  <a:pt x="2081" y="4305"/>
                </a:lnTo>
                <a:lnTo>
                  <a:pt x="2086" y="4300"/>
                </a:lnTo>
                <a:lnTo>
                  <a:pt x="2090" y="4295"/>
                </a:lnTo>
                <a:lnTo>
                  <a:pt x="2096" y="4291"/>
                </a:lnTo>
                <a:lnTo>
                  <a:pt x="2101" y="4288"/>
                </a:lnTo>
                <a:lnTo>
                  <a:pt x="2112" y="4280"/>
                </a:lnTo>
                <a:lnTo>
                  <a:pt x="2119" y="4277"/>
                </a:lnTo>
                <a:lnTo>
                  <a:pt x="2125" y="4273"/>
                </a:lnTo>
                <a:lnTo>
                  <a:pt x="2132" y="4270"/>
                </a:lnTo>
                <a:lnTo>
                  <a:pt x="2139" y="4267"/>
                </a:lnTo>
                <a:lnTo>
                  <a:pt x="2146" y="4263"/>
                </a:lnTo>
                <a:lnTo>
                  <a:pt x="2163" y="4257"/>
                </a:lnTo>
                <a:lnTo>
                  <a:pt x="2169" y="4255"/>
                </a:lnTo>
                <a:close/>
                <a:moveTo>
                  <a:pt x="2443" y="3608"/>
                </a:moveTo>
                <a:lnTo>
                  <a:pt x="2477" y="3608"/>
                </a:lnTo>
                <a:lnTo>
                  <a:pt x="2502" y="3608"/>
                </a:lnTo>
                <a:lnTo>
                  <a:pt x="2501" y="3625"/>
                </a:lnTo>
                <a:lnTo>
                  <a:pt x="2499" y="3643"/>
                </a:lnTo>
                <a:lnTo>
                  <a:pt x="2496" y="3661"/>
                </a:lnTo>
                <a:lnTo>
                  <a:pt x="2492" y="3677"/>
                </a:lnTo>
                <a:lnTo>
                  <a:pt x="2488" y="3695"/>
                </a:lnTo>
                <a:lnTo>
                  <a:pt x="2484" y="3712"/>
                </a:lnTo>
                <a:lnTo>
                  <a:pt x="2478" y="3728"/>
                </a:lnTo>
                <a:lnTo>
                  <a:pt x="2473" y="3745"/>
                </a:lnTo>
                <a:lnTo>
                  <a:pt x="2466" y="3760"/>
                </a:lnTo>
                <a:lnTo>
                  <a:pt x="2458" y="3776"/>
                </a:lnTo>
                <a:lnTo>
                  <a:pt x="2450" y="3791"/>
                </a:lnTo>
                <a:lnTo>
                  <a:pt x="2442" y="3807"/>
                </a:lnTo>
                <a:lnTo>
                  <a:pt x="2433" y="3821"/>
                </a:lnTo>
                <a:lnTo>
                  <a:pt x="2424" y="3835"/>
                </a:lnTo>
                <a:lnTo>
                  <a:pt x="2414" y="3850"/>
                </a:lnTo>
                <a:lnTo>
                  <a:pt x="2403" y="3864"/>
                </a:lnTo>
                <a:lnTo>
                  <a:pt x="2392" y="3877"/>
                </a:lnTo>
                <a:lnTo>
                  <a:pt x="2380" y="3890"/>
                </a:lnTo>
                <a:lnTo>
                  <a:pt x="2369" y="3903"/>
                </a:lnTo>
                <a:lnTo>
                  <a:pt x="2355" y="3915"/>
                </a:lnTo>
                <a:lnTo>
                  <a:pt x="2342" y="3926"/>
                </a:lnTo>
                <a:lnTo>
                  <a:pt x="2329" y="3937"/>
                </a:lnTo>
                <a:lnTo>
                  <a:pt x="2316" y="3948"/>
                </a:lnTo>
                <a:lnTo>
                  <a:pt x="2301" y="3958"/>
                </a:lnTo>
                <a:lnTo>
                  <a:pt x="2287" y="3968"/>
                </a:lnTo>
                <a:lnTo>
                  <a:pt x="2271" y="3978"/>
                </a:lnTo>
                <a:lnTo>
                  <a:pt x="2256" y="3987"/>
                </a:lnTo>
                <a:lnTo>
                  <a:pt x="2240" y="3995"/>
                </a:lnTo>
                <a:lnTo>
                  <a:pt x="2224" y="4002"/>
                </a:lnTo>
                <a:lnTo>
                  <a:pt x="2208" y="4010"/>
                </a:lnTo>
                <a:lnTo>
                  <a:pt x="2191" y="4017"/>
                </a:lnTo>
                <a:lnTo>
                  <a:pt x="2174" y="4022"/>
                </a:lnTo>
                <a:lnTo>
                  <a:pt x="2187" y="4005"/>
                </a:lnTo>
                <a:lnTo>
                  <a:pt x="2201" y="3986"/>
                </a:lnTo>
                <a:lnTo>
                  <a:pt x="2213" y="3965"/>
                </a:lnTo>
                <a:lnTo>
                  <a:pt x="2225" y="3943"/>
                </a:lnTo>
                <a:lnTo>
                  <a:pt x="2236" y="3921"/>
                </a:lnTo>
                <a:lnTo>
                  <a:pt x="2246" y="3896"/>
                </a:lnTo>
                <a:lnTo>
                  <a:pt x="2256" y="3871"/>
                </a:lnTo>
                <a:lnTo>
                  <a:pt x="2265" y="3845"/>
                </a:lnTo>
                <a:lnTo>
                  <a:pt x="2272" y="3818"/>
                </a:lnTo>
                <a:lnTo>
                  <a:pt x="2279" y="3790"/>
                </a:lnTo>
                <a:lnTo>
                  <a:pt x="2286" y="3761"/>
                </a:lnTo>
                <a:lnTo>
                  <a:pt x="2291" y="3731"/>
                </a:lnTo>
                <a:lnTo>
                  <a:pt x="2296" y="3702"/>
                </a:lnTo>
                <a:lnTo>
                  <a:pt x="2299" y="3671"/>
                </a:lnTo>
                <a:lnTo>
                  <a:pt x="2301" y="3640"/>
                </a:lnTo>
                <a:lnTo>
                  <a:pt x="2302" y="3608"/>
                </a:lnTo>
                <a:lnTo>
                  <a:pt x="2443" y="3608"/>
                </a:lnTo>
                <a:close/>
                <a:moveTo>
                  <a:pt x="2501" y="3545"/>
                </a:moveTo>
                <a:lnTo>
                  <a:pt x="2477" y="3545"/>
                </a:lnTo>
                <a:lnTo>
                  <a:pt x="2443" y="3545"/>
                </a:lnTo>
                <a:lnTo>
                  <a:pt x="2302" y="3545"/>
                </a:lnTo>
                <a:lnTo>
                  <a:pt x="2300" y="3514"/>
                </a:lnTo>
                <a:lnTo>
                  <a:pt x="2298" y="3483"/>
                </a:lnTo>
                <a:lnTo>
                  <a:pt x="2293" y="3453"/>
                </a:lnTo>
                <a:lnTo>
                  <a:pt x="2289" y="3424"/>
                </a:lnTo>
                <a:lnTo>
                  <a:pt x="2284" y="3395"/>
                </a:lnTo>
                <a:lnTo>
                  <a:pt x="2278" y="3368"/>
                </a:lnTo>
                <a:lnTo>
                  <a:pt x="2270" y="3340"/>
                </a:lnTo>
                <a:lnTo>
                  <a:pt x="2263" y="3315"/>
                </a:lnTo>
                <a:lnTo>
                  <a:pt x="2254" y="3289"/>
                </a:lnTo>
                <a:lnTo>
                  <a:pt x="2245" y="3265"/>
                </a:lnTo>
                <a:lnTo>
                  <a:pt x="2235" y="3242"/>
                </a:lnTo>
                <a:lnTo>
                  <a:pt x="2224" y="3219"/>
                </a:lnTo>
                <a:lnTo>
                  <a:pt x="2212" y="3198"/>
                </a:lnTo>
                <a:lnTo>
                  <a:pt x="2199" y="3179"/>
                </a:lnTo>
                <a:lnTo>
                  <a:pt x="2187" y="3160"/>
                </a:lnTo>
                <a:lnTo>
                  <a:pt x="2174" y="3142"/>
                </a:lnTo>
                <a:lnTo>
                  <a:pt x="2191" y="3148"/>
                </a:lnTo>
                <a:lnTo>
                  <a:pt x="2207" y="3154"/>
                </a:lnTo>
                <a:lnTo>
                  <a:pt x="2223" y="3162"/>
                </a:lnTo>
                <a:lnTo>
                  <a:pt x="2239" y="3169"/>
                </a:lnTo>
                <a:lnTo>
                  <a:pt x="2255" y="3177"/>
                </a:lnTo>
                <a:lnTo>
                  <a:pt x="2269" y="3185"/>
                </a:lnTo>
                <a:lnTo>
                  <a:pt x="2285" y="3195"/>
                </a:lnTo>
                <a:lnTo>
                  <a:pt x="2299" y="3204"/>
                </a:lnTo>
                <a:lnTo>
                  <a:pt x="2312" y="3214"/>
                </a:lnTo>
                <a:lnTo>
                  <a:pt x="2327" y="3225"/>
                </a:lnTo>
                <a:lnTo>
                  <a:pt x="2340" y="3235"/>
                </a:lnTo>
                <a:lnTo>
                  <a:pt x="2352" y="3247"/>
                </a:lnTo>
                <a:lnTo>
                  <a:pt x="2364" y="3258"/>
                </a:lnTo>
                <a:lnTo>
                  <a:pt x="2376" y="3270"/>
                </a:lnTo>
                <a:lnTo>
                  <a:pt x="2387" y="3284"/>
                </a:lnTo>
                <a:lnTo>
                  <a:pt x="2399" y="3296"/>
                </a:lnTo>
                <a:lnTo>
                  <a:pt x="2410" y="3309"/>
                </a:lnTo>
                <a:lnTo>
                  <a:pt x="2420" y="3323"/>
                </a:lnTo>
                <a:lnTo>
                  <a:pt x="2429" y="3337"/>
                </a:lnTo>
                <a:lnTo>
                  <a:pt x="2438" y="3351"/>
                </a:lnTo>
                <a:lnTo>
                  <a:pt x="2446" y="3365"/>
                </a:lnTo>
                <a:lnTo>
                  <a:pt x="2455" y="3381"/>
                </a:lnTo>
                <a:lnTo>
                  <a:pt x="2462" y="3396"/>
                </a:lnTo>
                <a:lnTo>
                  <a:pt x="2469" y="3412"/>
                </a:lnTo>
                <a:lnTo>
                  <a:pt x="2475" y="3427"/>
                </a:lnTo>
                <a:lnTo>
                  <a:pt x="2480" y="3444"/>
                </a:lnTo>
                <a:lnTo>
                  <a:pt x="2486" y="3459"/>
                </a:lnTo>
                <a:lnTo>
                  <a:pt x="2490" y="3476"/>
                </a:lnTo>
                <a:lnTo>
                  <a:pt x="2494" y="3493"/>
                </a:lnTo>
                <a:lnTo>
                  <a:pt x="2497" y="3510"/>
                </a:lnTo>
                <a:lnTo>
                  <a:pt x="2499" y="3527"/>
                </a:lnTo>
                <a:lnTo>
                  <a:pt x="2501" y="3545"/>
                </a:lnTo>
                <a:close/>
                <a:moveTo>
                  <a:pt x="2236" y="3545"/>
                </a:moveTo>
                <a:lnTo>
                  <a:pt x="2048" y="3545"/>
                </a:lnTo>
                <a:lnTo>
                  <a:pt x="2048" y="3368"/>
                </a:lnTo>
                <a:lnTo>
                  <a:pt x="2048" y="3342"/>
                </a:lnTo>
                <a:lnTo>
                  <a:pt x="2048" y="3122"/>
                </a:lnTo>
                <a:lnTo>
                  <a:pt x="2058" y="3127"/>
                </a:lnTo>
                <a:lnTo>
                  <a:pt x="2067" y="3131"/>
                </a:lnTo>
                <a:lnTo>
                  <a:pt x="2076" y="3136"/>
                </a:lnTo>
                <a:lnTo>
                  <a:pt x="2085" y="3142"/>
                </a:lnTo>
                <a:lnTo>
                  <a:pt x="2093" y="3149"/>
                </a:lnTo>
                <a:lnTo>
                  <a:pt x="2102" y="3156"/>
                </a:lnTo>
                <a:lnTo>
                  <a:pt x="2111" y="3164"/>
                </a:lnTo>
                <a:lnTo>
                  <a:pt x="2119" y="3173"/>
                </a:lnTo>
                <a:lnTo>
                  <a:pt x="2134" y="3193"/>
                </a:lnTo>
                <a:lnTo>
                  <a:pt x="2150" y="3215"/>
                </a:lnTo>
                <a:lnTo>
                  <a:pt x="2164" y="3240"/>
                </a:lnTo>
                <a:lnTo>
                  <a:pt x="2177" y="3267"/>
                </a:lnTo>
                <a:lnTo>
                  <a:pt x="2188" y="3296"/>
                </a:lnTo>
                <a:lnTo>
                  <a:pt x="2199" y="3327"/>
                </a:lnTo>
                <a:lnTo>
                  <a:pt x="2209" y="3359"/>
                </a:lnTo>
                <a:lnTo>
                  <a:pt x="2217" y="3393"/>
                </a:lnTo>
                <a:lnTo>
                  <a:pt x="2225" y="3430"/>
                </a:lnTo>
                <a:lnTo>
                  <a:pt x="2230" y="3467"/>
                </a:lnTo>
                <a:lnTo>
                  <a:pt x="2234" y="3505"/>
                </a:lnTo>
                <a:lnTo>
                  <a:pt x="2236" y="3545"/>
                </a:lnTo>
                <a:close/>
                <a:moveTo>
                  <a:pt x="1985" y="3545"/>
                </a:moveTo>
                <a:lnTo>
                  <a:pt x="1784" y="3545"/>
                </a:lnTo>
                <a:lnTo>
                  <a:pt x="1786" y="3504"/>
                </a:lnTo>
                <a:lnTo>
                  <a:pt x="1790" y="3463"/>
                </a:lnTo>
                <a:lnTo>
                  <a:pt x="1796" y="3425"/>
                </a:lnTo>
                <a:lnTo>
                  <a:pt x="1804" y="3388"/>
                </a:lnTo>
                <a:lnTo>
                  <a:pt x="1813" y="3352"/>
                </a:lnTo>
                <a:lnTo>
                  <a:pt x="1822" y="3318"/>
                </a:lnTo>
                <a:lnTo>
                  <a:pt x="1835" y="3287"/>
                </a:lnTo>
                <a:lnTo>
                  <a:pt x="1848" y="3257"/>
                </a:lnTo>
                <a:lnTo>
                  <a:pt x="1861" y="3229"/>
                </a:lnTo>
                <a:lnTo>
                  <a:pt x="1877" y="3205"/>
                </a:lnTo>
                <a:lnTo>
                  <a:pt x="1884" y="3194"/>
                </a:lnTo>
                <a:lnTo>
                  <a:pt x="1892" y="3183"/>
                </a:lnTo>
                <a:lnTo>
                  <a:pt x="1901" y="3173"/>
                </a:lnTo>
                <a:lnTo>
                  <a:pt x="1910" y="3164"/>
                </a:lnTo>
                <a:lnTo>
                  <a:pt x="1919" y="3155"/>
                </a:lnTo>
                <a:lnTo>
                  <a:pt x="1928" y="3148"/>
                </a:lnTo>
                <a:lnTo>
                  <a:pt x="1936" y="3141"/>
                </a:lnTo>
                <a:lnTo>
                  <a:pt x="1946" y="3134"/>
                </a:lnTo>
                <a:lnTo>
                  <a:pt x="1955" y="3130"/>
                </a:lnTo>
                <a:lnTo>
                  <a:pt x="1965" y="3125"/>
                </a:lnTo>
                <a:lnTo>
                  <a:pt x="1975" y="3121"/>
                </a:lnTo>
                <a:lnTo>
                  <a:pt x="1985" y="3119"/>
                </a:lnTo>
                <a:lnTo>
                  <a:pt x="1985" y="3342"/>
                </a:lnTo>
                <a:lnTo>
                  <a:pt x="1985" y="3368"/>
                </a:lnTo>
                <a:lnTo>
                  <a:pt x="1985" y="3545"/>
                </a:lnTo>
                <a:close/>
                <a:moveTo>
                  <a:pt x="1717" y="3545"/>
                </a:moveTo>
                <a:lnTo>
                  <a:pt x="1518" y="3545"/>
                </a:lnTo>
                <a:lnTo>
                  <a:pt x="1521" y="3527"/>
                </a:lnTo>
                <a:lnTo>
                  <a:pt x="1523" y="3510"/>
                </a:lnTo>
                <a:lnTo>
                  <a:pt x="1526" y="3493"/>
                </a:lnTo>
                <a:lnTo>
                  <a:pt x="1529" y="3476"/>
                </a:lnTo>
                <a:lnTo>
                  <a:pt x="1534" y="3459"/>
                </a:lnTo>
                <a:lnTo>
                  <a:pt x="1539" y="3444"/>
                </a:lnTo>
                <a:lnTo>
                  <a:pt x="1545" y="3427"/>
                </a:lnTo>
                <a:lnTo>
                  <a:pt x="1550" y="3412"/>
                </a:lnTo>
                <a:lnTo>
                  <a:pt x="1558" y="3396"/>
                </a:lnTo>
                <a:lnTo>
                  <a:pt x="1565" y="3381"/>
                </a:lnTo>
                <a:lnTo>
                  <a:pt x="1573" y="3365"/>
                </a:lnTo>
                <a:lnTo>
                  <a:pt x="1581" y="3351"/>
                </a:lnTo>
                <a:lnTo>
                  <a:pt x="1590" y="3337"/>
                </a:lnTo>
                <a:lnTo>
                  <a:pt x="1600" y="3323"/>
                </a:lnTo>
                <a:lnTo>
                  <a:pt x="1610" y="3309"/>
                </a:lnTo>
                <a:lnTo>
                  <a:pt x="1621" y="3296"/>
                </a:lnTo>
                <a:lnTo>
                  <a:pt x="1632" y="3284"/>
                </a:lnTo>
                <a:lnTo>
                  <a:pt x="1643" y="3270"/>
                </a:lnTo>
                <a:lnTo>
                  <a:pt x="1656" y="3258"/>
                </a:lnTo>
                <a:lnTo>
                  <a:pt x="1668" y="3247"/>
                </a:lnTo>
                <a:lnTo>
                  <a:pt x="1680" y="3236"/>
                </a:lnTo>
                <a:lnTo>
                  <a:pt x="1693" y="3225"/>
                </a:lnTo>
                <a:lnTo>
                  <a:pt x="1707" y="3214"/>
                </a:lnTo>
                <a:lnTo>
                  <a:pt x="1721" y="3204"/>
                </a:lnTo>
                <a:lnTo>
                  <a:pt x="1735" y="3195"/>
                </a:lnTo>
                <a:lnTo>
                  <a:pt x="1751" y="3185"/>
                </a:lnTo>
                <a:lnTo>
                  <a:pt x="1765" y="3177"/>
                </a:lnTo>
                <a:lnTo>
                  <a:pt x="1780" y="3169"/>
                </a:lnTo>
                <a:lnTo>
                  <a:pt x="1797" y="3162"/>
                </a:lnTo>
                <a:lnTo>
                  <a:pt x="1813" y="3154"/>
                </a:lnTo>
                <a:lnTo>
                  <a:pt x="1829" y="3148"/>
                </a:lnTo>
                <a:lnTo>
                  <a:pt x="1846" y="3142"/>
                </a:lnTo>
                <a:lnTo>
                  <a:pt x="1832" y="3160"/>
                </a:lnTo>
                <a:lnTo>
                  <a:pt x="1820" y="3179"/>
                </a:lnTo>
                <a:lnTo>
                  <a:pt x="1808" y="3198"/>
                </a:lnTo>
                <a:lnTo>
                  <a:pt x="1796" y="3219"/>
                </a:lnTo>
                <a:lnTo>
                  <a:pt x="1785" y="3242"/>
                </a:lnTo>
                <a:lnTo>
                  <a:pt x="1775" y="3265"/>
                </a:lnTo>
                <a:lnTo>
                  <a:pt x="1766" y="3289"/>
                </a:lnTo>
                <a:lnTo>
                  <a:pt x="1757" y="3315"/>
                </a:lnTo>
                <a:lnTo>
                  <a:pt x="1750" y="3340"/>
                </a:lnTo>
                <a:lnTo>
                  <a:pt x="1742" y="3368"/>
                </a:lnTo>
                <a:lnTo>
                  <a:pt x="1736" y="3395"/>
                </a:lnTo>
                <a:lnTo>
                  <a:pt x="1731" y="3424"/>
                </a:lnTo>
                <a:lnTo>
                  <a:pt x="1726" y="3453"/>
                </a:lnTo>
                <a:lnTo>
                  <a:pt x="1722" y="3483"/>
                </a:lnTo>
                <a:lnTo>
                  <a:pt x="1720" y="3514"/>
                </a:lnTo>
                <a:lnTo>
                  <a:pt x="1717" y="3545"/>
                </a:lnTo>
                <a:close/>
                <a:moveTo>
                  <a:pt x="1517" y="3608"/>
                </a:moveTo>
                <a:lnTo>
                  <a:pt x="1717" y="3608"/>
                </a:lnTo>
                <a:lnTo>
                  <a:pt x="1719" y="3640"/>
                </a:lnTo>
                <a:lnTo>
                  <a:pt x="1721" y="3671"/>
                </a:lnTo>
                <a:lnTo>
                  <a:pt x="1724" y="3702"/>
                </a:lnTo>
                <a:lnTo>
                  <a:pt x="1729" y="3731"/>
                </a:lnTo>
                <a:lnTo>
                  <a:pt x="1734" y="3761"/>
                </a:lnTo>
                <a:lnTo>
                  <a:pt x="1741" y="3790"/>
                </a:lnTo>
                <a:lnTo>
                  <a:pt x="1747" y="3818"/>
                </a:lnTo>
                <a:lnTo>
                  <a:pt x="1755" y="3845"/>
                </a:lnTo>
                <a:lnTo>
                  <a:pt x="1764" y="3871"/>
                </a:lnTo>
                <a:lnTo>
                  <a:pt x="1774" y="3896"/>
                </a:lnTo>
                <a:lnTo>
                  <a:pt x="1784" y="3921"/>
                </a:lnTo>
                <a:lnTo>
                  <a:pt x="1795" y="3943"/>
                </a:lnTo>
                <a:lnTo>
                  <a:pt x="1807" y="3965"/>
                </a:lnTo>
                <a:lnTo>
                  <a:pt x="1819" y="3986"/>
                </a:lnTo>
                <a:lnTo>
                  <a:pt x="1832" y="4005"/>
                </a:lnTo>
                <a:lnTo>
                  <a:pt x="1846" y="4022"/>
                </a:lnTo>
                <a:lnTo>
                  <a:pt x="1829" y="4017"/>
                </a:lnTo>
                <a:lnTo>
                  <a:pt x="1813" y="4010"/>
                </a:lnTo>
                <a:lnTo>
                  <a:pt x="1796" y="4002"/>
                </a:lnTo>
                <a:lnTo>
                  <a:pt x="1779" y="3995"/>
                </a:lnTo>
                <a:lnTo>
                  <a:pt x="1764" y="3987"/>
                </a:lnTo>
                <a:lnTo>
                  <a:pt x="1748" y="3978"/>
                </a:lnTo>
                <a:lnTo>
                  <a:pt x="1733" y="3968"/>
                </a:lnTo>
                <a:lnTo>
                  <a:pt x="1719" y="3958"/>
                </a:lnTo>
                <a:lnTo>
                  <a:pt x="1704" y="3948"/>
                </a:lnTo>
                <a:lnTo>
                  <a:pt x="1691" y="3937"/>
                </a:lnTo>
                <a:lnTo>
                  <a:pt x="1677" y="3926"/>
                </a:lnTo>
                <a:lnTo>
                  <a:pt x="1664" y="3915"/>
                </a:lnTo>
                <a:lnTo>
                  <a:pt x="1651" y="3903"/>
                </a:lnTo>
                <a:lnTo>
                  <a:pt x="1640" y="3890"/>
                </a:lnTo>
                <a:lnTo>
                  <a:pt x="1628" y="3877"/>
                </a:lnTo>
                <a:lnTo>
                  <a:pt x="1617" y="3864"/>
                </a:lnTo>
                <a:lnTo>
                  <a:pt x="1606" y="3850"/>
                </a:lnTo>
                <a:lnTo>
                  <a:pt x="1596" y="3835"/>
                </a:lnTo>
                <a:lnTo>
                  <a:pt x="1587" y="3821"/>
                </a:lnTo>
                <a:lnTo>
                  <a:pt x="1578" y="3807"/>
                </a:lnTo>
                <a:lnTo>
                  <a:pt x="1569" y="3791"/>
                </a:lnTo>
                <a:lnTo>
                  <a:pt x="1562" y="3776"/>
                </a:lnTo>
                <a:lnTo>
                  <a:pt x="1554" y="3760"/>
                </a:lnTo>
                <a:lnTo>
                  <a:pt x="1547" y="3745"/>
                </a:lnTo>
                <a:lnTo>
                  <a:pt x="1542" y="3728"/>
                </a:lnTo>
                <a:lnTo>
                  <a:pt x="1536" y="3712"/>
                </a:lnTo>
                <a:lnTo>
                  <a:pt x="1532" y="3695"/>
                </a:lnTo>
                <a:lnTo>
                  <a:pt x="1527" y="3677"/>
                </a:lnTo>
                <a:lnTo>
                  <a:pt x="1524" y="3661"/>
                </a:lnTo>
                <a:lnTo>
                  <a:pt x="1521" y="3643"/>
                </a:lnTo>
                <a:lnTo>
                  <a:pt x="1518" y="3625"/>
                </a:lnTo>
                <a:lnTo>
                  <a:pt x="1517" y="3608"/>
                </a:lnTo>
                <a:close/>
                <a:moveTo>
                  <a:pt x="1783" y="3608"/>
                </a:moveTo>
                <a:lnTo>
                  <a:pt x="1985" y="3608"/>
                </a:lnTo>
                <a:lnTo>
                  <a:pt x="1985" y="4046"/>
                </a:lnTo>
                <a:lnTo>
                  <a:pt x="1975" y="4043"/>
                </a:lnTo>
                <a:lnTo>
                  <a:pt x="1965" y="4040"/>
                </a:lnTo>
                <a:lnTo>
                  <a:pt x="1955" y="4034"/>
                </a:lnTo>
                <a:lnTo>
                  <a:pt x="1945" y="4029"/>
                </a:lnTo>
                <a:lnTo>
                  <a:pt x="1936" y="4023"/>
                </a:lnTo>
                <a:lnTo>
                  <a:pt x="1926" y="4016"/>
                </a:lnTo>
                <a:lnTo>
                  <a:pt x="1918" y="4008"/>
                </a:lnTo>
                <a:lnTo>
                  <a:pt x="1909" y="3999"/>
                </a:lnTo>
                <a:lnTo>
                  <a:pt x="1900" y="3990"/>
                </a:lnTo>
                <a:lnTo>
                  <a:pt x="1891" y="3979"/>
                </a:lnTo>
                <a:lnTo>
                  <a:pt x="1882" y="3968"/>
                </a:lnTo>
                <a:lnTo>
                  <a:pt x="1874" y="3957"/>
                </a:lnTo>
                <a:lnTo>
                  <a:pt x="1867" y="3944"/>
                </a:lnTo>
                <a:lnTo>
                  <a:pt x="1859" y="3932"/>
                </a:lnTo>
                <a:lnTo>
                  <a:pt x="1852" y="3917"/>
                </a:lnTo>
                <a:lnTo>
                  <a:pt x="1846" y="3903"/>
                </a:lnTo>
                <a:lnTo>
                  <a:pt x="1832" y="3873"/>
                </a:lnTo>
                <a:lnTo>
                  <a:pt x="1820" y="3840"/>
                </a:lnTo>
                <a:lnTo>
                  <a:pt x="1810" y="3806"/>
                </a:lnTo>
                <a:lnTo>
                  <a:pt x="1801" y="3769"/>
                </a:lnTo>
                <a:lnTo>
                  <a:pt x="1795" y="3730"/>
                </a:lnTo>
                <a:lnTo>
                  <a:pt x="1789" y="3691"/>
                </a:lnTo>
                <a:lnTo>
                  <a:pt x="1785" y="3650"/>
                </a:lnTo>
                <a:lnTo>
                  <a:pt x="1783" y="3608"/>
                </a:lnTo>
                <a:close/>
                <a:moveTo>
                  <a:pt x="2048" y="3608"/>
                </a:moveTo>
                <a:lnTo>
                  <a:pt x="2237" y="3608"/>
                </a:lnTo>
                <a:lnTo>
                  <a:pt x="2235" y="3647"/>
                </a:lnTo>
                <a:lnTo>
                  <a:pt x="2232" y="3687"/>
                </a:lnTo>
                <a:lnTo>
                  <a:pt x="2226" y="3726"/>
                </a:lnTo>
                <a:lnTo>
                  <a:pt x="2219" y="3762"/>
                </a:lnTo>
                <a:lnTo>
                  <a:pt x="2212" y="3798"/>
                </a:lnTo>
                <a:lnTo>
                  <a:pt x="2202" y="3831"/>
                </a:lnTo>
                <a:lnTo>
                  <a:pt x="2191" y="3863"/>
                </a:lnTo>
                <a:lnTo>
                  <a:pt x="2178" y="3893"/>
                </a:lnTo>
                <a:lnTo>
                  <a:pt x="2166" y="3921"/>
                </a:lnTo>
                <a:lnTo>
                  <a:pt x="2152" y="3946"/>
                </a:lnTo>
                <a:lnTo>
                  <a:pt x="2144" y="3958"/>
                </a:lnTo>
                <a:lnTo>
                  <a:pt x="2136" y="3969"/>
                </a:lnTo>
                <a:lnTo>
                  <a:pt x="2129" y="3980"/>
                </a:lnTo>
                <a:lnTo>
                  <a:pt x="2120" y="3989"/>
                </a:lnTo>
                <a:lnTo>
                  <a:pt x="2112" y="3999"/>
                </a:lnTo>
                <a:lnTo>
                  <a:pt x="2103" y="4007"/>
                </a:lnTo>
                <a:lnTo>
                  <a:pt x="2094" y="4015"/>
                </a:lnTo>
                <a:lnTo>
                  <a:pt x="2086" y="4022"/>
                </a:lnTo>
                <a:lnTo>
                  <a:pt x="2077" y="4028"/>
                </a:lnTo>
                <a:lnTo>
                  <a:pt x="2067" y="4033"/>
                </a:lnTo>
                <a:lnTo>
                  <a:pt x="2058" y="4038"/>
                </a:lnTo>
                <a:lnTo>
                  <a:pt x="2048" y="4042"/>
                </a:lnTo>
                <a:lnTo>
                  <a:pt x="2048" y="3608"/>
                </a:lnTo>
                <a:close/>
                <a:moveTo>
                  <a:pt x="2078" y="1066"/>
                </a:moveTo>
                <a:lnTo>
                  <a:pt x="2085" y="1068"/>
                </a:lnTo>
                <a:lnTo>
                  <a:pt x="2091" y="1072"/>
                </a:lnTo>
                <a:lnTo>
                  <a:pt x="2097" y="1075"/>
                </a:lnTo>
                <a:lnTo>
                  <a:pt x="2103" y="1079"/>
                </a:lnTo>
                <a:lnTo>
                  <a:pt x="2109" y="1083"/>
                </a:lnTo>
                <a:lnTo>
                  <a:pt x="2114" y="1087"/>
                </a:lnTo>
                <a:lnTo>
                  <a:pt x="2121" y="1092"/>
                </a:lnTo>
                <a:lnTo>
                  <a:pt x="2127" y="1097"/>
                </a:lnTo>
                <a:lnTo>
                  <a:pt x="2131" y="1102"/>
                </a:lnTo>
                <a:lnTo>
                  <a:pt x="2136" y="1107"/>
                </a:lnTo>
                <a:lnTo>
                  <a:pt x="2142" y="1113"/>
                </a:lnTo>
                <a:lnTo>
                  <a:pt x="2146" y="1118"/>
                </a:lnTo>
                <a:lnTo>
                  <a:pt x="2151" y="1125"/>
                </a:lnTo>
                <a:lnTo>
                  <a:pt x="2155" y="1130"/>
                </a:lnTo>
                <a:lnTo>
                  <a:pt x="2160" y="1137"/>
                </a:lnTo>
                <a:lnTo>
                  <a:pt x="2164" y="1144"/>
                </a:lnTo>
                <a:lnTo>
                  <a:pt x="2167" y="1150"/>
                </a:lnTo>
                <a:lnTo>
                  <a:pt x="2172" y="1157"/>
                </a:lnTo>
                <a:lnTo>
                  <a:pt x="2175" y="1164"/>
                </a:lnTo>
                <a:lnTo>
                  <a:pt x="2178" y="1171"/>
                </a:lnTo>
                <a:lnTo>
                  <a:pt x="2181" y="1178"/>
                </a:lnTo>
                <a:lnTo>
                  <a:pt x="2184" y="1186"/>
                </a:lnTo>
                <a:lnTo>
                  <a:pt x="2186" y="1193"/>
                </a:lnTo>
                <a:lnTo>
                  <a:pt x="2188" y="1201"/>
                </a:lnTo>
                <a:lnTo>
                  <a:pt x="2191" y="1210"/>
                </a:lnTo>
                <a:lnTo>
                  <a:pt x="2193" y="1218"/>
                </a:lnTo>
                <a:lnTo>
                  <a:pt x="2194" y="1225"/>
                </a:lnTo>
                <a:lnTo>
                  <a:pt x="2195" y="1234"/>
                </a:lnTo>
                <a:lnTo>
                  <a:pt x="2196" y="1242"/>
                </a:lnTo>
                <a:lnTo>
                  <a:pt x="2197" y="1251"/>
                </a:lnTo>
                <a:lnTo>
                  <a:pt x="2197" y="1260"/>
                </a:lnTo>
                <a:lnTo>
                  <a:pt x="2197" y="1269"/>
                </a:lnTo>
                <a:lnTo>
                  <a:pt x="2197" y="1280"/>
                </a:lnTo>
                <a:lnTo>
                  <a:pt x="2196" y="1291"/>
                </a:lnTo>
                <a:lnTo>
                  <a:pt x="2196" y="1302"/>
                </a:lnTo>
                <a:lnTo>
                  <a:pt x="2194" y="1312"/>
                </a:lnTo>
                <a:lnTo>
                  <a:pt x="2192" y="1323"/>
                </a:lnTo>
                <a:lnTo>
                  <a:pt x="2190" y="1333"/>
                </a:lnTo>
                <a:lnTo>
                  <a:pt x="2186" y="1343"/>
                </a:lnTo>
                <a:lnTo>
                  <a:pt x="2183" y="1353"/>
                </a:lnTo>
                <a:lnTo>
                  <a:pt x="2180" y="1363"/>
                </a:lnTo>
                <a:lnTo>
                  <a:pt x="2175" y="1371"/>
                </a:lnTo>
                <a:lnTo>
                  <a:pt x="2171" y="1380"/>
                </a:lnTo>
                <a:lnTo>
                  <a:pt x="2166" y="1389"/>
                </a:lnTo>
                <a:lnTo>
                  <a:pt x="2161" y="1398"/>
                </a:lnTo>
                <a:lnTo>
                  <a:pt x="2155" y="1406"/>
                </a:lnTo>
                <a:lnTo>
                  <a:pt x="2150" y="1415"/>
                </a:lnTo>
                <a:lnTo>
                  <a:pt x="2144" y="1421"/>
                </a:lnTo>
                <a:lnTo>
                  <a:pt x="2138" y="1429"/>
                </a:lnTo>
                <a:lnTo>
                  <a:pt x="2131" y="1436"/>
                </a:lnTo>
                <a:lnTo>
                  <a:pt x="2124" y="1442"/>
                </a:lnTo>
                <a:lnTo>
                  <a:pt x="2117" y="1449"/>
                </a:lnTo>
                <a:lnTo>
                  <a:pt x="2109" y="1454"/>
                </a:lnTo>
                <a:lnTo>
                  <a:pt x="2101" y="1459"/>
                </a:lnTo>
                <a:lnTo>
                  <a:pt x="2093" y="1464"/>
                </a:lnTo>
                <a:lnTo>
                  <a:pt x="2086" y="1469"/>
                </a:lnTo>
                <a:lnTo>
                  <a:pt x="2077" y="1472"/>
                </a:lnTo>
                <a:lnTo>
                  <a:pt x="2069" y="1475"/>
                </a:lnTo>
                <a:lnTo>
                  <a:pt x="2060" y="1479"/>
                </a:lnTo>
                <a:lnTo>
                  <a:pt x="2051" y="1481"/>
                </a:lnTo>
                <a:lnTo>
                  <a:pt x="2043" y="1483"/>
                </a:lnTo>
                <a:lnTo>
                  <a:pt x="2033" y="1484"/>
                </a:lnTo>
                <a:lnTo>
                  <a:pt x="2024" y="1485"/>
                </a:lnTo>
                <a:lnTo>
                  <a:pt x="2014" y="1485"/>
                </a:lnTo>
                <a:lnTo>
                  <a:pt x="2005" y="1485"/>
                </a:lnTo>
                <a:lnTo>
                  <a:pt x="1996" y="1484"/>
                </a:lnTo>
                <a:lnTo>
                  <a:pt x="1986" y="1483"/>
                </a:lnTo>
                <a:lnTo>
                  <a:pt x="1977" y="1481"/>
                </a:lnTo>
                <a:lnTo>
                  <a:pt x="1968" y="1479"/>
                </a:lnTo>
                <a:lnTo>
                  <a:pt x="1960" y="1475"/>
                </a:lnTo>
                <a:lnTo>
                  <a:pt x="1951" y="1472"/>
                </a:lnTo>
                <a:lnTo>
                  <a:pt x="1943" y="1469"/>
                </a:lnTo>
                <a:lnTo>
                  <a:pt x="1934" y="1464"/>
                </a:lnTo>
                <a:lnTo>
                  <a:pt x="1926" y="1459"/>
                </a:lnTo>
                <a:lnTo>
                  <a:pt x="1919" y="1454"/>
                </a:lnTo>
                <a:lnTo>
                  <a:pt x="1912" y="1449"/>
                </a:lnTo>
                <a:lnTo>
                  <a:pt x="1904" y="1442"/>
                </a:lnTo>
                <a:lnTo>
                  <a:pt x="1898" y="1436"/>
                </a:lnTo>
                <a:lnTo>
                  <a:pt x="1891" y="1429"/>
                </a:lnTo>
                <a:lnTo>
                  <a:pt x="1884" y="1421"/>
                </a:lnTo>
                <a:lnTo>
                  <a:pt x="1879" y="1415"/>
                </a:lnTo>
                <a:lnTo>
                  <a:pt x="1872" y="1406"/>
                </a:lnTo>
                <a:lnTo>
                  <a:pt x="1867" y="1398"/>
                </a:lnTo>
                <a:lnTo>
                  <a:pt x="1862" y="1389"/>
                </a:lnTo>
                <a:lnTo>
                  <a:pt x="1857" y="1380"/>
                </a:lnTo>
                <a:lnTo>
                  <a:pt x="1853" y="1371"/>
                </a:lnTo>
                <a:lnTo>
                  <a:pt x="1849" y="1363"/>
                </a:lnTo>
                <a:lnTo>
                  <a:pt x="1846" y="1353"/>
                </a:lnTo>
                <a:lnTo>
                  <a:pt x="1842" y="1343"/>
                </a:lnTo>
                <a:lnTo>
                  <a:pt x="1839" y="1333"/>
                </a:lnTo>
                <a:lnTo>
                  <a:pt x="1837" y="1323"/>
                </a:lnTo>
                <a:lnTo>
                  <a:pt x="1835" y="1312"/>
                </a:lnTo>
                <a:lnTo>
                  <a:pt x="1834" y="1302"/>
                </a:lnTo>
                <a:lnTo>
                  <a:pt x="1831" y="1291"/>
                </a:lnTo>
                <a:lnTo>
                  <a:pt x="1831" y="1280"/>
                </a:lnTo>
                <a:lnTo>
                  <a:pt x="1831" y="1269"/>
                </a:lnTo>
                <a:lnTo>
                  <a:pt x="1831" y="1259"/>
                </a:lnTo>
                <a:lnTo>
                  <a:pt x="1831" y="1250"/>
                </a:lnTo>
                <a:lnTo>
                  <a:pt x="1832" y="1241"/>
                </a:lnTo>
                <a:lnTo>
                  <a:pt x="1834" y="1232"/>
                </a:lnTo>
                <a:lnTo>
                  <a:pt x="1835" y="1223"/>
                </a:lnTo>
                <a:lnTo>
                  <a:pt x="1837" y="1214"/>
                </a:lnTo>
                <a:lnTo>
                  <a:pt x="1839" y="1206"/>
                </a:lnTo>
                <a:lnTo>
                  <a:pt x="1841" y="1197"/>
                </a:lnTo>
                <a:lnTo>
                  <a:pt x="1843" y="1189"/>
                </a:lnTo>
                <a:lnTo>
                  <a:pt x="1847" y="1180"/>
                </a:lnTo>
                <a:lnTo>
                  <a:pt x="1849" y="1172"/>
                </a:lnTo>
                <a:lnTo>
                  <a:pt x="1853" y="1165"/>
                </a:lnTo>
                <a:lnTo>
                  <a:pt x="1857" y="1157"/>
                </a:lnTo>
                <a:lnTo>
                  <a:pt x="1860" y="1150"/>
                </a:lnTo>
                <a:lnTo>
                  <a:pt x="1864" y="1143"/>
                </a:lnTo>
                <a:lnTo>
                  <a:pt x="1869" y="1136"/>
                </a:lnTo>
                <a:lnTo>
                  <a:pt x="1873" y="1129"/>
                </a:lnTo>
                <a:lnTo>
                  <a:pt x="1879" y="1123"/>
                </a:lnTo>
                <a:lnTo>
                  <a:pt x="1883" y="1116"/>
                </a:lnTo>
                <a:lnTo>
                  <a:pt x="1889" y="1109"/>
                </a:lnTo>
                <a:lnTo>
                  <a:pt x="1894" y="1104"/>
                </a:lnTo>
                <a:lnTo>
                  <a:pt x="1900" y="1098"/>
                </a:lnTo>
                <a:lnTo>
                  <a:pt x="1905" y="1093"/>
                </a:lnTo>
                <a:lnTo>
                  <a:pt x="1912" y="1088"/>
                </a:lnTo>
                <a:lnTo>
                  <a:pt x="1918" y="1084"/>
                </a:lnTo>
                <a:lnTo>
                  <a:pt x="1924" y="1079"/>
                </a:lnTo>
                <a:lnTo>
                  <a:pt x="1931" y="1075"/>
                </a:lnTo>
                <a:lnTo>
                  <a:pt x="1937" y="1071"/>
                </a:lnTo>
                <a:lnTo>
                  <a:pt x="1944" y="1067"/>
                </a:lnTo>
                <a:lnTo>
                  <a:pt x="1951" y="1064"/>
                </a:lnTo>
                <a:lnTo>
                  <a:pt x="1958" y="1062"/>
                </a:lnTo>
                <a:lnTo>
                  <a:pt x="1966" y="1060"/>
                </a:lnTo>
                <a:lnTo>
                  <a:pt x="1966" y="934"/>
                </a:lnTo>
                <a:lnTo>
                  <a:pt x="1966" y="806"/>
                </a:lnTo>
                <a:lnTo>
                  <a:pt x="1966" y="680"/>
                </a:lnTo>
                <a:lnTo>
                  <a:pt x="1966" y="554"/>
                </a:lnTo>
                <a:lnTo>
                  <a:pt x="1966" y="428"/>
                </a:lnTo>
                <a:lnTo>
                  <a:pt x="1966" y="302"/>
                </a:lnTo>
                <a:lnTo>
                  <a:pt x="1966" y="176"/>
                </a:lnTo>
                <a:lnTo>
                  <a:pt x="1966" y="51"/>
                </a:lnTo>
                <a:lnTo>
                  <a:pt x="1966" y="48"/>
                </a:lnTo>
                <a:lnTo>
                  <a:pt x="1966" y="45"/>
                </a:lnTo>
                <a:lnTo>
                  <a:pt x="1966" y="43"/>
                </a:lnTo>
                <a:lnTo>
                  <a:pt x="1967" y="41"/>
                </a:lnTo>
                <a:lnTo>
                  <a:pt x="1967" y="38"/>
                </a:lnTo>
                <a:lnTo>
                  <a:pt x="1968" y="36"/>
                </a:lnTo>
                <a:lnTo>
                  <a:pt x="1970" y="33"/>
                </a:lnTo>
                <a:lnTo>
                  <a:pt x="1971" y="31"/>
                </a:lnTo>
                <a:lnTo>
                  <a:pt x="1973" y="27"/>
                </a:lnTo>
                <a:lnTo>
                  <a:pt x="1975" y="22"/>
                </a:lnTo>
                <a:lnTo>
                  <a:pt x="1978" y="19"/>
                </a:lnTo>
                <a:lnTo>
                  <a:pt x="1983" y="14"/>
                </a:lnTo>
                <a:lnTo>
                  <a:pt x="1986" y="11"/>
                </a:lnTo>
                <a:lnTo>
                  <a:pt x="1991" y="9"/>
                </a:lnTo>
                <a:lnTo>
                  <a:pt x="1995" y="6"/>
                </a:lnTo>
                <a:lnTo>
                  <a:pt x="2000" y="5"/>
                </a:lnTo>
                <a:lnTo>
                  <a:pt x="2006" y="2"/>
                </a:lnTo>
                <a:lnTo>
                  <a:pt x="2010" y="1"/>
                </a:lnTo>
                <a:lnTo>
                  <a:pt x="2016" y="0"/>
                </a:lnTo>
                <a:lnTo>
                  <a:pt x="2021" y="0"/>
                </a:lnTo>
                <a:lnTo>
                  <a:pt x="2027" y="0"/>
                </a:lnTo>
                <a:lnTo>
                  <a:pt x="2033" y="1"/>
                </a:lnTo>
                <a:lnTo>
                  <a:pt x="2038" y="2"/>
                </a:lnTo>
                <a:lnTo>
                  <a:pt x="2044" y="5"/>
                </a:lnTo>
                <a:lnTo>
                  <a:pt x="2048" y="7"/>
                </a:lnTo>
                <a:lnTo>
                  <a:pt x="2052" y="9"/>
                </a:lnTo>
                <a:lnTo>
                  <a:pt x="2057" y="12"/>
                </a:lnTo>
                <a:lnTo>
                  <a:pt x="2061" y="16"/>
                </a:lnTo>
                <a:lnTo>
                  <a:pt x="2065" y="19"/>
                </a:lnTo>
                <a:lnTo>
                  <a:pt x="2068" y="22"/>
                </a:lnTo>
                <a:lnTo>
                  <a:pt x="2071" y="27"/>
                </a:lnTo>
                <a:lnTo>
                  <a:pt x="2073" y="31"/>
                </a:lnTo>
                <a:lnTo>
                  <a:pt x="2076" y="37"/>
                </a:lnTo>
                <a:lnTo>
                  <a:pt x="2077" y="41"/>
                </a:lnTo>
                <a:lnTo>
                  <a:pt x="2077" y="44"/>
                </a:lnTo>
                <a:lnTo>
                  <a:pt x="2078" y="47"/>
                </a:lnTo>
                <a:lnTo>
                  <a:pt x="2078" y="49"/>
                </a:lnTo>
                <a:lnTo>
                  <a:pt x="2078" y="52"/>
                </a:lnTo>
                <a:lnTo>
                  <a:pt x="2078" y="176"/>
                </a:lnTo>
                <a:lnTo>
                  <a:pt x="2078" y="302"/>
                </a:lnTo>
                <a:lnTo>
                  <a:pt x="2078" y="428"/>
                </a:lnTo>
                <a:lnTo>
                  <a:pt x="2078" y="555"/>
                </a:lnTo>
                <a:lnTo>
                  <a:pt x="2078" y="684"/>
                </a:lnTo>
                <a:lnTo>
                  <a:pt x="2078" y="811"/>
                </a:lnTo>
                <a:lnTo>
                  <a:pt x="2078" y="939"/>
                </a:lnTo>
                <a:lnTo>
                  <a:pt x="2078" y="1066"/>
                </a:lnTo>
                <a:close/>
                <a:moveTo>
                  <a:pt x="1517" y="1607"/>
                </a:moveTo>
                <a:lnTo>
                  <a:pt x="1518" y="1611"/>
                </a:lnTo>
                <a:lnTo>
                  <a:pt x="1520" y="1622"/>
                </a:lnTo>
                <a:lnTo>
                  <a:pt x="1522" y="1632"/>
                </a:lnTo>
                <a:lnTo>
                  <a:pt x="1525" y="1644"/>
                </a:lnTo>
                <a:lnTo>
                  <a:pt x="1527" y="1653"/>
                </a:lnTo>
                <a:lnTo>
                  <a:pt x="1528" y="1657"/>
                </a:lnTo>
                <a:lnTo>
                  <a:pt x="1479" y="1679"/>
                </a:lnTo>
                <a:lnTo>
                  <a:pt x="1437" y="1699"/>
                </a:lnTo>
                <a:lnTo>
                  <a:pt x="1397" y="1721"/>
                </a:lnTo>
                <a:lnTo>
                  <a:pt x="1357" y="1743"/>
                </a:lnTo>
                <a:lnTo>
                  <a:pt x="1319" y="1768"/>
                </a:lnTo>
                <a:lnTo>
                  <a:pt x="1282" y="1794"/>
                </a:lnTo>
                <a:lnTo>
                  <a:pt x="1246" y="1820"/>
                </a:lnTo>
                <a:lnTo>
                  <a:pt x="1211" y="1849"/>
                </a:lnTo>
                <a:lnTo>
                  <a:pt x="1178" y="1879"/>
                </a:lnTo>
                <a:lnTo>
                  <a:pt x="1145" y="1910"/>
                </a:lnTo>
                <a:lnTo>
                  <a:pt x="1114" y="1941"/>
                </a:lnTo>
                <a:lnTo>
                  <a:pt x="1083" y="1975"/>
                </a:lnTo>
                <a:lnTo>
                  <a:pt x="1054" y="2008"/>
                </a:lnTo>
                <a:lnTo>
                  <a:pt x="1026" y="2044"/>
                </a:lnTo>
                <a:lnTo>
                  <a:pt x="1000" y="2080"/>
                </a:lnTo>
                <a:lnTo>
                  <a:pt x="976" y="2117"/>
                </a:lnTo>
                <a:lnTo>
                  <a:pt x="951" y="2156"/>
                </a:lnTo>
                <a:lnTo>
                  <a:pt x="929" y="2194"/>
                </a:lnTo>
                <a:lnTo>
                  <a:pt x="908" y="2234"/>
                </a:lnTo>
                <a:lnTo>
                  <a:pt x="888" y="2274"/>
                </a:lnTo>
                <a:lnTo>
                  <a:pt x="871" y="2316"/>
                </a:lnTo>
                <a:lnTo>
                  <a:pt x="854" y="2357"/>
                </a:lnTo>
                <a:lnTo>
                  <a:pt x="838" y="2400"/>
                </a:lnTo>
                <a:lnTo>
                  <a:pt x="825" y="2443"/>
                </a:lnTo>
                <a:lnTo>
                  <a:pt x="813" y="2487"/>
                </a:lnTo>
                <a:lnTo>
                  <a:pt x="802" y="2532"/>
                </a:lnTo>
                <a:lnTo>
                  <a:pt x="793" y="2576"/>
                </a:lnTo>
                <a:lnTo>
                  <a:pt x="785" y="2621"/>
                </a:lnTo>
                <a:lnTo>
                  <a:pt x="780" y="2668"/>
                </a:lnTo>
                <a:lnTo>
                  <a:pt x="775" y="2713"/>
                </a:lnTo>
                <a:lnTo>
                  <a:pt x="773" y="2760"/>
                </a:lnTo>
                <a:lnTo>
                  <a:pt x="772" y="2807"/>
                </a:lnTo>
                <a:lnTo>
                  <a:pt x="774" y="2863"/>
                </a:lnTo>
                <a:lnTo>
                  <a:pt x="778" y="2920"/>
                </a:lnTo>
                <a:lnTo>
                  <a:pt x="785" y="2975"/>
                </a:lnTo>
                <a:lnTo>
                  <a:pt x="795" y="3030"/>
                </a:lnTo>
                <a:lnTo>
                  <a:pt x="808" y="3085"/>
                </a:lnTo>
                <a:lnTo>
                  <a:pt x="822" y="3139"/>
                </a:lnTo>
                <a:lnTo>
                  <a:pt x="840" y="3192"/>
                </a:lnTo>
                <a:lnTo>
                  <a:pt x="859" y="3244"/>
                </a:lnTo>
                <a:lnTo>
                  <a:pt x="883" y="3296"/>
                </a:lnTo>
                <a:lnTo>
                  <a:pt x="907" y="3347"/>
                </a:lnTo>
                <a:lnTo>
                  <a:pt x="935" y="3396"/>
                </a:lnTo>
                <a:lnTo>
                  <a:pt x="965" y="3446"/>
                </a:lnTo>
                <a:lnTo>
                  <a:pt x="995" y="3495"/>
                </a:lnTo>
                <a:lnTo>
                  <a:pt x="1030" y="3541"/>
                </a:lnTo>
                <a:lnTo>
                  <a:pt x="1066" y="3588"/>
                </a:lnTo>
                <a:lnTo>
                  <a:pt x="1104" y="3634"/>
                </a:lnTo>
                <a:lnTo>
                  <a:pt x="1144" y="3678"/>
                </a:lnTo>
                <a:lnTo>
                  <a:pt x="1187" y="3722"/>
                </a:lnTo>
                <a:lnTo>
                  <a:pt x="1230" y="3765"/>
                </a:lnTo>
                <a:lnTo>
                  <a:pt x="1276" y="3806"/>
                </a:lnTo>
                <a:lnTo>
                  <a:pt x="1324" y="3846"/>
                </a:lnTo>
                <a:lnTo>
                  <a:pt x="1374" y="3885"/>
                </a:lnTo>
                <a:lnTo>
                  <a:pt x="1424" y="3923"/>
                </a:lnTo>
                <a:lnTo>
                  <a:pt x="1478" y="3960"/>
                </a:lnTo>
                <a:lnTo>
                  <a:pt x="1532" y="3996"/>
                </a:lnTo>
                <a:lnTo>
                  <a:pt x="1588" y="4030"/>
                </a:lnTo>
                <a:lnTo>
                  <a:pt x="1646" y="4063"/>
                </a:lnTo>
                <a:lnTo>
                  <a:pt x="1705" y="4095"/>
                </a:lnTo>
                <a:lnTo>
                  <a:pt x="1766" y="4125"/>
                </a:lnTo>
                <a:lnTo>
                  <a:pt x="1828" y="4155"/>
                </a:lnTo>
                <a:lnTo>
                  <a:pt x="1891" y="4183"/>
                </a:lnTo>
                <a:lnTo>
                  <a:pt x="1967" y="4214"/>
                </a:lnTo>
                <a:lnTo>
                  <a:pt x="1978" y="4196"/>
                </a:lnTo>
                <a:lnTo>
                  <a:pt x="1984" y="4188"/>
                </a:lnTo>
                <a:lnTo>
                  <a:pt x="1992" y="4178"/>
                </a:lnTo>
                <a:lnTo>
                  <a:pt x="1999" y="4166"/>
                </a:lnTo>
                <a:lnTo>
                  <a:pt x="2002" y="4161"/>
                </a:lnTo>
                <a:lnTo>
                  <a:pt x="2005" y="4165"/>
                </a:lnTo>
                <a:lnTo>
                  <a:pt x="2008" y="4172"/>
                </a:lnTo>
                <a:lnTo>
                  <a:pt x="2014" y="4179"/>
                </a:lnTo>
                <a:lnTo>
                  <a:pt x="2018" y="4185"/>
                </a:lnTo>
                <a:lnTo>
                  <a:pt x="2024" y="4192"/>
                </a:lnTo>
                <a:lnTo>
                  <a:pt x="2029" y="4197"/>
                </a:lnTo>
                <a:lnTo>
                  <a:pt x="2035" y="4203"/>
                </a:lnTo>
                <a:lnTo>
                  <a:pt x="2041" y="4208"/>
                </a:lnTo>
                <a:lnTo>
                  <a:pt x="2048" y="4214"/>
                </a:lnTo>
                <a:lnTo>
                  <a:pt x="2054" y="4218"/>
                </a:lnTo>
                <a:lnTo>
                  <a:pt x="2060" y="4222"/>
                </a:lnTo>
                <a:lnTo>
                  <a:pt x="2068" y="4227"/>
                </a:lnTo>
                <a:lnTo>
                  <a:pt x="2076" y="4230"/>
                </a:lnTo>
                <a:lnTo>
                  <a:pt x="2083" y="4234"/>
                </a:lnTo>
                <a:lnTo>
                  <a:pt x="2090" y="4237"/>
                </a:lnTo>
                <a:lnTo>
                  <a:pt x="2098" y="4240"/>
                </a:lnTo>
                <a:lnTo>
                  <a:pt x="2107" y="4242"/>
                </a:lnTo>
                <a:lnTo>
                  <a:pt x="2112" y="4243"/>
                </a:lnTo>
                <a:lnTo>
                  <a:pt x="2111" y="4245"/>
                </a:lnTo>
                <a:lnTo>
                  <a:pt x="2103" y="4248"/>
                </a:lnTo>
                <a:lnTo>
                  <a:pt x="2096" y="4252"/>
                </a:lnTo>
                <a:lnTo>
                  <a:pt x="2082" y="4261"/>
                </a:lnTo>
                <a:lnTo>
                  <a:pt x="2076" y="4267"/>
                </a:lnTo>
                <a:lnTo>
                  <a:pt x="2069" y="4272"/>
                </a:lnTo>
                <a:lnTo>
                  <a:pt x="2062" y="4278"/>
                </a:lnTo>
                <a:lnTo>
                  <a:pt x="2057" y="4286"/>
                </a:lnTo>
                <a:lnTo>
                  <a:pt x="2051" y="4292"/>
                </a:lnTo>
                <a:lnTo>
                  <a:pt x="2048" y="4295"/>
                </a:lnTo>
                <a:lnTo>
                  <a:pt x="2046" y="4299"/>
                </a:lnTo>
                <a:lnTo>
                  <a:pt x="2045" y="4303"/>
                </a:lnTo>
                <a:lnTo>
                  <a:pt x="2043" y="4307"/>
                </a:lnTo>
                <a:lnTo>
                  <a:pt x="2040" y="4311"/>
                </a:lnTo>
                <a:lnTo>
                  <a:pt x="2039" y="4315"/>
                </a:lnTo>
                <a:lnTo>
                  <a:pt x="2037" y="4320"/>
                </a:lnTo>
                <a:lnTo>
                  <a:pt x="2036" y="4324"/>
                </a:lnTo>
                <a:lnTo>
                  <a:pt x="2034" y="4333"/>
                </a:lnTo>
                <a:lnTo>
                  <a:pt x="2033" y="4342"/>
                </a:lnTo>
                <a:lnTo>
                  <a:pt x="2030" y="4352"/>
                </a:lnTo>
                <a:lnTo>
                  <a:pt x="2029" y="4362"/>
                </a:lnTo>
                <a:lnTo>
                  <a:pt x="2028" y="4372"/>
                </a:lnTo>
                <a:lnTo>
                  <a:pt x="2028" y="4382"/>
                </a:lnTo>
                <a:lnTo>
                  <a:pt x="2028" y="4382"/>
                </a:lnTo>
                <a:lnTo>
                  <a:pt x="2023" y="4376"/>
                </a:lnTo>
                <a:lnTo>
                  <a:pt x="2017" y="4371"/>
                </a:lnTo>
                <a:lnTo>
                  <a:pt x="2012" y="4365"/>
                </a:lnTo>
                <a:lnTo>
                  <a:pt x="2006" y="4360"/>
                </a:lnTo>
                <a:lnTo>
                  <a:pt x="1999" y="4354"/>
                </a:lnTo>
                <a:lnTo>
                  <a:pt x="1993" y="4349"/>
                </a:lnTo>
                <a:lnTo>
                  <a:pt x="1987" y="4344"/>
                </a:lnTo>
                <a:lnTo>
                  <a:pt x="1981" y="4340"/>
                </a:lnTo>
                <a:lnTo>
                  <a:pt x="1966" y="4331"/>
                </a:lnTo>
                <a:lnTo>
                  <a:pt x="1960" y="4326"/>
                </a:lnTo>
                <a:lnTo>
                  <a:pt x="1952" y="4323"/>
                </a:lnTo>
                <a:lnTo>
                  <a:pt x="1945" y="4320"/>
                </a:lnTo>
                <a:lnTo>
                  <a:pt x="1937" y="4316"/>
                </a:lnTo>
                <a:lnTo>
                  <a:pt x="1922" y="4310"/>
                </a:lnTo>
                <a:lnTo>
                  <a:pt x="1914" y="4308"/>
                </a:lnTo>
                <a:lnTo>
                  <a:pt x="1907" y="4305"/>
                </a:lnTo>
                <a:lnTo>
                  <a:pt x="1899" y="4303"/>
                </a:lnTo>
                <a:lnTo>
                  <a:pt x="1890" y="4302"/>
                </a:lnTo>
                <a:lnTo>
                  <a:pt x="1888" y="4301"/>
                </a:lnTo>
                <a:lnTo>
                  <a:pt x="1894" y="4297"/>
                </a:lnTo>
                <a:lnTo>
                  <a:pt x="1904" y="4290"/>
                </a:lnTo>
                <a:lnTo>
                  <a:pt x="1913" y="4284"/>
                </a:lnTo>
                <a:lnTo>
                  <a:pt x="1949" y="4262"/>
                </a:lnTo>
                <a:lnTo>
                  <a:pt x="1849" y="4228"/>
                </a:lnTo>
                <a:lnTo>
                  <a:pt x="1783" y="4203"/>
                </a:lnTo>
                <a:lnTo>
                  <a:pt x="1717" y="4175"/>
                </a:lnTo>
                <a:lnTo>
                  <a:pt x="1654" y="4146"/>
                </a:lnTo>
                <a:lnTo>
                  <a:pt x="1593" y="4116"/>
                </a:lnTo>
                <a:lnTo>
                  <a:pt x="1532" y="4083"/>
                </a:lnTo>
                <a:lnTo>
                  <a:pt x="1473" y="4050"/>
                </a:lnTo>
                <a:lnTo>
                  <a:pt x="1417" y="4015"/>
                </a:lnTo>
                <a:lnTo>
                  <a:pt x="1361" y="3977"/>
                </a:lnTo>
                <a:lnTo>
                  <a:pt x="1307" y="3939"/>
                </a:lnTo>
                <a:lnTo>
                  <a:pt x="1256" y="3898"/>
                </a:lnTo>
                <a:lnTo>
                  <a:pt x="1207" y="3858"/>
                </a:lnTo>
                <a:lnTo>
                  <a:pt x="1159" y="3816"/>
                </a:lnTo>
                <a:lnTo>
                  <a:pt x="1113" y="3771"/>
                </a:lnTo>
                <a:lnTo>
                  <a:pt x="1070" y="3726"/>
                </a:lnTo>
                <a:lnTo>
                  <a:pt x="1028" y="3681"/>
                </a:lnTo>
                <a:lnTo>
                  <a:pt x="989" y="3633"/>
                </a:lnTo>
                <a:lnTo>
                  <a:pt x="951" y="3584"/>
                </a:lnTo>
                <a:lnTo>
                  <a:pt x="916" y="3535"/>
                </a:lnTo>
                <a:lnTo>
                  <a:pt x="884" y="3484"/>
                </a:lnTo>
                <a:lnTo>
                  <a:pt x="853" y="3432"/>
                </a:lnTo>
                <a:lnTo>
                  <a:pt x="825" y="3380"/>
                </a:lnTo>
                <a:lnTo>
                  <a:pt x="800" y="3326"/>
                </a:lnTo>
                <a:lnTo>
                  <a:pt x="777" y="3271"/>
                </a:lnTo>
                <a:lnTo>
                  <a:pt x="757" y="3216"/>
                </a:lnTo>
                <a:lnTo>
                  <a:pt x="738" y="3160"/>
                </a:lnTo>
                <a:lnTo>
                  <a:pt x="722" y="3103"/>
                </a:lnTo>
                <a:lnTo>
                  <a:pt x="710" y="3046"/>
                </a:lnTo>
                <a:lnTo>
                  <a:pt x="700" y="2987"/>
                </a:lnTo>
                <a:lnTo>
                  <a:pt x="694" y="2929"/>
                </a:lnTo>
                <a:lnTo>
                  <a:pt x="689" y="2870"/>
                </a:lnTo>
                <a:lnTo>
                  <a:pt x="687" y="2809"/>
                </a:lnTo>
                <a:lnTo>
                  <a:pt x="688" y="2760"/>
                </a:lnTo>
                <a:lnTo>
                  <a:pt x="691" y="2712"/>
                </a:lnTo>
                <a:lnTo>
                  <a:pt x="696" y="2663"/>
                </a:lnTo>
                <a:lnTo>
                  <a:pt x="702" y="2616"/>
                </a:lnTo>
                <a:lnTo>
                  <a:pt x="711" y="2569"/>
                </a:lnTo>
                <a:lnTo>
                  <a:pt x="722" y="2523"/>
                </a:lnTo>
                <a:lnTo>
                  <a:pt x="735" y="2477"/>
                </a:lnTo>
                <a:lnTo>
                  <a:pt x="748" y="2433"/>
                </a:lnTo>
                <a:lnTo>
                  <a:pt x="764" y="2389"/>
                </a:lnTo>
                <a:lnTo>
                  <a:pt x="781" y="2345"/>
                </a:lnTo>
                <a:lnTo>
                  <a:pt x="801" y="2303"/>
                </a:lnTo>
                <a:lnTo>
                  <a:pt x="821" y="2261"/>
                </a:lnTo>
                <a:lnTo>
                  <a:pt x="844" y="2219"/>
                </a:lnTo>
                <a:lnTo>
                  <a:pt x="868" y="2179"/>
                </a:lnTo>
                <a:lnTo>
                  <a:pt x="894" y="2139"/>
                </a:lnTo>
                <a:lnTo>
                  <a:pt x="920" y="2099"/>
                </a:lnTo>
                <a:lnTo>
                  <a:pt x="949" y="2062"/>
                </a:lnTo>
                <a:lnTo>
                  <a:pt x="980" y="2024"/>
                </a:lnTo>
                <a:lnTo>
                  <a:pt x="1012" y="1987"/>
                </a:lnTo>
                <a:lnTo>
                  <a:pt x="1045" y="1952"/>
                </a:lnTo>
                <a:lnTo>
                  <a:pt x="1080" y="1917"/>
                </a:lnTo>
                <a:lnTo>
                  <a:pt x="1115" y="1882"/>
                </a:lnTo>
                <a:lnTo>
                  <a:pt x="1152" y="1849"/>
                </a:lnTo>
                <a:lnTo>
                  <a:pt x="1191" y="1817"/>
                </a:lnTo>
                <a:lnTo>
                  <a:pt x="1231" y="1786"/>
                </a:lnTo>
                <a:lnTo>
                  <a:pt x="1273" y="1755"/>
                </a:lnTo>
                <a:lnTo>
                  <a:pt x="1315" y="1726"/>
                </a:lnTo>
                <a:lnTo>
                  <a:pt x="1359" y="1698"/>
                </a:lnTo>
                <a:lnTo>
                  <a:pt x="1405" y="1670"/>
                </a:lnTo>
                <a:lnTo>
                  <a:pt x="1450" y="1644"/>
                </a:lnTo>
                <a:lnTo>
                  <a:pt x="1497" y="1618"/>
                </a:lnTo>
                <a:lnTo>
                  <a:pt x="1517" y="1607"/>
                </a:lnTo>
                <a:close/>
                <a:moveTo>
                  <a:pt x="1486" y="1921"/>
                </a:moveTo>
                <a:lnTo>
                  <a:pt x="1485" y="1926"/>
                </a:lnTo>
                <a:lnTo>
                  <a:pt x="1485" y="1934"/>
                </a:lnTo>
                <a:lnTo>
                  <a:pt x="1485" y="1944"/>
                </a:lnTo>
                <a:lnTo>
                  <a:pt x="1485" y="1953"/>
                </a:lnTo>
                <a:lnTo>
                  <a:pt x="1485" y="1963"/>
                </a:lnTo>
                <a:lnTo>
                  <a:pt x="1486" y="1973"/>
                </a:lnTo>
                <a:lnTo>
                  <a:pt x="1487" y="1982"/>
                </a:lnTo>
                <a:lnTo>
                  <a:pt x="1487" y="1992"/>
                </a:lnTo>
                <a:lnTo>
                  <a:pt x="1489" y="2001"/>
                </a:lnTo>
                <a:lnTo>
                  <a:pt x="1491" y="2011"/>
                </a:lnTo>
                <a:lnTo>
                  <a:pt x="1492" y="2021"/>
                </a:lnTo>
                <a:lnTo>
                  <a:pt x="1493" y="2029"/>
                </a:lnTo>
                <a:lnTo>
                  <a:pt x="1493" y="2031"/>
                </a:lnTo>
                <a:lnTo>
                  <a:pt x="1225" y="1953"/>
                </a:lnTo>
                <a:lnTo>
                  <a:pt x="1228" y="1950"/>
                </a:lnTo>
                <a:lnTo>
                  <a:pt x="1231" y="1945"/>
                </a:lnTo>
                <a:lnTo>
                  <a:pt x="1235" y="1941"/>
                </a:lnTo>
                <a:lnTo>
                  <a:pt x="1240" y="1937"/>
                </a:lnTo>
                <a:lnTo>
                  <a:pt x="1244" y="1932"/>
                </a:lnTo>
                <a:lnTo>
                  <a:pt x="1250" y="1928"/>
                </a:lnTo>
                <a:lnTo>
                  <a:pt x="1256" y="1924"/>
                </a:lnTo>
                <a:lnTo>
                  <a:pt x="1262" y="1921"/>
                </a:lnTo>
                <a:lnTo>
                  <a:pt x="1269" y="1918"/>
                </a:lnTo>
                <a:lnTo>
                  <a:pt x="1276" y="1916"/>
                </a:lnTo>
                <a:lnTo>
                  <a:pt x="1284" y="1912"/>
                </a:lnTo>
                <a:lnTo>
                  <a:pt x="1292" y="1910"/>
                </a:lnTo>
                <a:lnTo>
                  <a:pt x="1300" y="1908"/>
                </a:lnTo>
                <a:lnTo>
                  <a:pt x="1308" y="1906"/>
                </a:lnTo>
                <a:lnTo>
                  <a:pt x="1317" y="1904"/>
                </a:lnTo>
                <a:lnTo>
                  <a:pt x="1326" y="1903"/>
                </a:lnTo>
                <a:lnTo>
                  <a:pt x="1336" y="1902"/>
                </a:lnTo>
                <a:lnTo>
                  <a:pt x="1346" y="1901"/>
                </a:lnTo>
                <a:lnTo>
                  <a:pt x="1356" y="1901"/>
                </a:lnTo>
                <a:lnTo>
                  <a:pt x="1377" y="1901"/>
                </a:lnTo>
                <a:lnTo>
                  <a:pt x="1387" y="1902"/>
                </a:lnTo>
                <a:lnTo>
                  <a:pt x="1398" y="1903"/>
                </a:lnTo>
                <a:lnTo>
                  <a:pt x="1409" y="1904"/>
                </a:lnTo>
                <a:lnTo>
                  <a:pt x="1420" y="1906"/>
                </a:lnTo>
                <a:lnTo>
                  <a:pt x="1431" y="1908"/>
                </a:lnTo>
                <a:lnTo>
                  <a:pt x="1442" y="1909"/>
                </a:lnTo>
                <a:lnTo>
                  <a:pt x="1454" y="1912"/>
                </a:lnTo>
                <a:lnTo>
                  <a:pt x="1465" y="1914"/>
                </a:lnTo>
                <a:lnTo>
                  <a:pt x="1476" y="1918"/>
                </a:lnTo>
                <a:lnTo>
                  <a:pt x="1486" y="1921"/>
                </a:lnTo>
                <a:close/>
                <a:moveTo>
                  <a:pt x="1501" y="2063"/>
                </a:moveTo>
                <a:lnTo>
                  <a:pt x="1502" y="2068"/>
                </a:lnTo>
                <a:lnTo>
                  <a:pt x="1505" y="2078"/>
                </a:lnTo>
                <a:lnTo>
                  <a:pt x="1510" y="2094"/>
                </a:lnTo>
                <a:lnTo>
                  <a:pt x="1515" y="2109"/>
                </a:lnTo>
                <a:lnTo>
                  <a:pt x="1521" y="2123"/>
                </a:lnTo>
                <a:lnTo>
                  <a:pt x="1527" y="2139"/>
                </a:lnTo>
                <a:lnTo>
                  <a:pt x="1533" y="2153"/>
                </a:lnTo>
                <a:lnTo>
                  <a:pt x="1536" y="2158"/>
                </a:lnTo>
                <a:lnTo>
                  <a:pt x="1528" y="2159"/>
                </a:lnTo>
                <a:lnTo>
                  <a:pt x="1517" y="2159"/>
                </a:lnTo>
                <a:lnTo>
                  <a:pt x="1507" y="2158"/>
                </a:lnTo>
                <a:lnTo>
                  <a:pt x="1496" y="2158"/>
                </a:lnTo>
                <a:lnTo>
                  <a:pt x="1485" y="2157"/>
                </a:lnTo>
                <a:lnTo>
                  <a:pt x="1475" y="2156"/>
                </a:lnTo>
                <a:lnTo>
                  <a:pt x="1464" y="2154"/>
                </a:lnTo>
                <a:lnTo>
                  <a:pt x="1452" y="2152"/>
                </a:lnTo>
                <a:lnTo>
                  <a:pt x="1441" y="2150"/>
                </a:lnTo>
                <a:lnTo>
                  <a:pt x="1430" y="2148"/>
                </a:lnTo>
                <a:lnTo>
                  <a:pt x="1419" y="2144"/>
                </a:lnTo>
                <a:lnTo>
                  <a:pt x="1407" y="2141"/>
                </a:lnTo>
                <a:lnTo>
                  <a:pt x="1396" y="2138"/>
                </a:lnTo>
                <a:lnTo>
                  <a:pt x="1384" y="2135"/>
                </a:lnTo>
                <a:lnTo>
                  <a:pt x="1374" y="2130"/>
                </a:lnTo>
                <a:lnTo>
                  <a:pt x="1363" y="2127"/>
                </a:lnTo>
                <a:lnTo>
                  <a:pt x="1351" y="2121"/>
                </a:lnTo>
                <a:lnTo>
                  <a:pt x="1342" y="2118"/>
                </a:lnTo>
                <a:lnTo>
                  <a:pt x="1333" y="2112"/>
                </a:lnTo>
                <a:lnTo>
                  <a:pt x="1323" y="2108"/>
                </a:lnTo>
                <a:lnTo>
                  <a:pt x="1313" y="2102"/>
                </a:lnTo>
                <a:lnTo>
                  <a:pt x="1305" y="2097"/>
                </a:lnTo>
                <a:lnTo>
                  <a:pt x="1296" y="2091"/>
                </a:lnTo>
                <a:lnTo>
                  <a:pt x="1288" y="2086"/>
                </a:lnTo>
                <a:lnTo>
                  <a:pt x="1281" y="2080"/>
                </a:lnTo>
                <a:lnTo>
                  <a:pt x="1273" y="2075"/>
                </a:lnTo>
                <a:lnTo>
                  <a:pt x="1266" y="2068"/>
                </a:lnTo>
                <a:lnTo>
                  <a:pt x="1260" y="2063"/>
                </a:lnTo>
                <a:lnTo>
                  <a:pt x="1253" y="2056"/>
                </a:lnTo>
                <a:lnTo>
                  <a:pt x="1248" y="2050"/>
                </a:lnTo>
                <a:lnTo>
                  <a:pt x="1242" y="2044"/>
                </a:lnTo>
                <a:lnTo>
                  <a:pt x="1238" y="2038"/>
                </a:lnTo>
                <a:lnTo>
                  <a:pt x="1233" y="2032"/>
                </a:lnTo>
                <a:lnTo>
                  <a:pt x="1230" y="2025"/>
                </a:lnTo>
                <a:lnTo>
                  <a:pt x="1227" y="2020"/>
                </a:lnTo>
                <a:lnTo>
                  <a:pt x="1223" y="2013"/>
                </a:lnTo>
                <a:lnTo>
                  <a:pt x="1221" y="2007"/>
                </a:lnTo>
                <a:lnTo>
                  <a:pt x="1219" y="2001"/>
                </a:lnTo>
                <a:lnTo>
                  <a:pt x="1218" y="1995"/>
                </a:lnTo>
                <a:lnTo>
                  <a:pt x="1218" y="1989"/>
                </a:lnTo>
                <a:lnTo>
                  <a:pt x="1217" y="1983"/>
                </a:lnTo>
                <a:lnTo>
                  <a:pt x="1218" y="1981"/>
                </a:lnTo>
                <a:lnTo>
                  <a:pt x="1501" y="2063"/>
                </a:lnTo>
                <a:close/>
                <a:moveTo>
                  <a:pt x="2858" y="1398"/>
                </a:moveTo>
                <a:lnTo>
                  <a:pt x="2863" y="1397"/>
                </a:lnTo>
                <a:lnTo>
                  <a:pt x="2867" y="1396"/>
                </a:lnTo>
                <a:lnTo>
                  <a:pt x="2873" y="1395"/>
                </a:lnTo>
                <a:lnTo>
                  <a:pt x="2877" y="1395"/>
                </a:lnTo>
                <a:lnTo>
                  <a:pt x="2883" y="1395"/>
                </a:lnTo>
                <a:lnTo>
                  <a:pt x="2888" y="1395"/>
                </a:lnTo>
                <a:lnTo>
                  <a:pt x="2894" y="1396"/>
                </a:lnTo>
                <a:lnTo>
                  <a:pt x="2899" y="1396"/>
                </a:lnTo>
                <a:lnTo>
                  <a:pt x="2905" y="1398"/>
                </a:lnTo>
                <a:lnTo>
                  <a:pt x="2912" y="1399"/>
                </a:lnTo>
                <a:lnTo>
                  <a:pt x="2917" y="1400"/>
                </a:lnTo>
                <a:lnTo>
                  <a:pt x="2924" y="1402"/>
                </a:lnTo>
                <a:lnTo>
                  <a:pt x="2929" y="1405"/>
                </a:lnTo>
                <a:lnTo>
                  <a:pt x="2936" y="1408"/>
                </a:lnTo>
                <a:lnTo>
                  <a:pt x="2942" y="1411"/>
                </a:lnTo>
                <a:lnTo>
                  <a:pt x="2949" y="1415"/>
                </a:lnTo>
                <a:lnTo>
                  <a:pt x="2956" y="1418"/>
                </a:lnTo>
                <a:lnTo>
                  <a:pt x="2962" y="1421"/>
                </a:lnTo>
                <a:lnTo>
                  <a:pt x="2968" y="1426"/>
                </a:lnTo>
                <a:lnTo>
                  <a:pt x="2975" y="1430"/>
                </a:lnTo>
                <a:lnTo>
                  <a:pt x="2981" y="1434"/>
                </a:lnTo>
                <a:lnTo>
                  <a:pt x="2988" y="1440"/>
                </a:lnTo>
                <a:lnTo>
                  <a:pt x="2994" y="1444"/>
                </a:lnTo>
                <a:lnTo>
                  <a:pt x="3001" y="1450"/>
                </a:lnTo>
                <a:lnTo>
                  <a:pt x="3007" y="1456"/>
                </a:lnTo>
                <a:lnTo>
                  <a:pt x="3013" y="1462"/>
                </a:lnTo>
                <a:lnTo>
                  <a:pt x="3019" y="1468"/>
                </a:lnTo>
                <a:lnTo>
                  <a:pt x="3025" y="1474"/>
                </a:lnTo>
                <a:lnTo>
                  <a:pt x="3031" y="1481"/>
                </a:lnTo>
                <a:lnTo>
                  <a:pt x="3036" y="1488"/>
                </a:lnTo>
                <a:lnTo>
                  <a:pt x="3042" y="1494"/>
                </a:lnTo>
                <a:lnTo>
                  <a:pt x="3048" y="1501"/>
                </a:lnTo>
                <a:lnTo>
                  <a:pt x="3052" y="1507"/>
                </a:lnTo>
                <a:lnTo>
                  <a:pt x="3056" y="1514"/>
                </a:lnTo>
                <a:lnTo>
                  <a:pt x="3061" y="1521"/>
                </a:lnTo>
                <a:lnTo>
                  <a:pt x="3064" y="1527"/>
                </a:lnTo>
                <a:lnTo>
                  <a:pt x="3069" y="1534"/>
                </a:lnTo>
                <a:lnTo>
                  <a:pt x="3072" y="1542"/>
                </a:lnTo>
                <a:lnTo>
                  <a:pt x="3075" y="1548"/>
                </a:lnTo>
                <a:lnTo>
                  <a:pt x="3077" y="1554"/>
                </a:lnTo>
                <a:lnTo>
                  <a:pt x="3081" y="1562"/>
                </a:lnTo>
                <a:lnTo>
                  <a:pt x="3083" y="1567"/>
                </a:lnTo>
                <a:lnTo>
                  <a:pt x="3084" y="1574"/>
                </a:lnTo>
                <a:lnTo>
                  <a:pt x="3086" y="1580"/>
                </a:lnTo>
                <a:lnTo>
                  <a:pt x="3087" y="1586"/>
                </a:lnTo>
                <a:lnTo>
                  <a:pt x="3088" y="1593"/>
                </a:lnTo>
                <a:lnTo>
                  <a:pt x="3090" y="1598"/>
                </a:lnTo>
                <a:lnTo>
                  <a:pt x="3090" y="1604"/>
                </a:lnTo>
                <a:lnTo>
                  <a:pt x="3091" y="1609"/>
                </a:lnTo>
                <a:lnTo>
                  <a:pt x="3091" y="1615"/>
                </a:lnTo>
                <a:lnTo>
                  <a:pt x="3090" y="1620"/>
                </a:lnTo>
                <a:lnTo>
                  <a:pt x="3088" y="1625"/>
                </a:lnTo>
                <a:lnTo>
                  <a:pt x="3087" y="1629"/>
                </a:lnTo>
                <a:lnTo>
                  <a:pt x="3086" y="1634"/>
                </a:lnTo>
                <a:lnTo>
                  <a:pt x="3085" y="1638"/>
                </a:lnTo>
                <a:lnTo>
                  <a:pt x="3083" y="1642"/>
                </a:lnTo>
                <a:lnTo>
                  <a:pt x="3081" y="1646"/>
                </a:lnTo>
                <a:lnTo>
                  <a:pt x="3078" y="1649"/>
                </a:lnTo>
                <a:lnTo>
                  <a:pt x="3077" y="1650"/>
                </a:lnTo>
                <a:lnTo>
                  <a:pt x="2850" y="1402"/>
                </a:lnTo>
                <a:lnTo>
                  <a:pt x="2851" y="1401"/>
                </a:lnTo>
                <a:lnTo>
                  <a:pt x="2854" y="1400"/>
                </a:lnTo>
                <a:lnTo>
                  <a:pt x="2858" y="1398"/>
                </a:lnTo>
                <a:close/>
                <a:moveTo>
                  <a:pt x="3048" y="1667"/>
                </a:moveTo>
                <a:lnTo>
                  <a:pt x="3043" y="1668"/>
                </a:lnTo>
                <a:lnTo>
                  <a:pt x="3038" y="1668"/>
                </a:lnTo>
                <a:lnTo>
                  <a:pt x="3032" y="1668"/>
                </a:lnTo>
                <a:lnTo>
                  <a:pt x="3027" y="1668"/>
                </a:lnTo>
                <a:lnTo>
                  <a:pt x="3021" y="1667"/>
                </a:lnTo>
                <a:lnTo>
                  <a:pt x="3015" y="1667"/>
                </a:lnTo>
                <a:lnTo>
                  <a:pt x="3010" y="1666"/>
                </a:lnTo>
                <a:lnTo>
                  <a:pt x="3004" y="1663"/>
                </a:lnTo>
                <a:lnTo>
                  <a:pt x="2998" y="1662"/>
                </a:lnTo>
                <a:lnTo>
                  <a:pt x="2991" y="1660"/>
                </a:lnTo>
                <a:lnTo>
                  <a:pt x="2986" y="1658"/>
                </a:lnTo>
                <a:lnTo>
                  <a:pt x="2979" y="1655"/>
                </a:lnTo>
                <a:lnTo>
                  <a:pt x="2972" y="1652"/>
                </a:lnTo>
                <a:lnTo>
                  <a:pt x="2966" y="1649"/>
                </a:lnTo>
                <a:lnTo>
                  <a:pt x="2959" y="1645"/>
                </a:lnTo>
                <a:lnTo>
                  <a:pt x="2954" y="1641"/>
                </a:lnTo>
                <a:lnTo>
                  <a:pt x="2947" y="1637"/>
                </a:lnTo>
                <a:lnTo>
                  <a:pt x="2940" y="1632"/>
                </a:lnTo>
                <a:lnTo>
                  <a:pt x="2934" y="1628"/>
                </a:lnTo>
                <a:lnTo>
                  <a:pt x="2927" y="1624"/>
                </a:lnTo>
                <a:lnTo>
                  <a:pt x="2920" y="1618"/>
                </a:lnTo>
                <a:lnTo>
                  <a:pt x="2915" y="1613"/>
                </a:lnTo>
                <a:lnTo>
                  <a:pt x="2908" y="1607"/>
                </a:lnTo>
                <a:lnTo>
                  <a:pt x="2902" y="1601"/>
                </a:lnTo>
                <a:lnTo>
                  <a:pt x="2896" y="1595"/>
                </a:lnTo>
                <a:lnTo>
                  <a:pt x="2889" y="1588"/>
                </a:lnTo>
                <a:lnTo>
                  <a:pt x="2884" y="1582"/>
                </a:lnTo>
                <a:lnTo>
                  <a:pt x="2878" y="1575"/>
                </a:lnTo>
                <a:lnTo>
                  <a:pt x="2873" y="1568"/>
                </a:lnTo>
                <a:lnTo>
                  <a:pt x="2868" y="1562"/>
                </a:lnTo>
                <a:lnTo>
                  <a:pt x="2863" y="1555"/>
                </a:lnTo>
                <a:lnTo>
                  <a:pt x="2858" y="1548"/>
                </a:lnTo>
                <a:lnTo>
                  <a:pt x="2854" y="1542"/>
                </a:lnTo>
                <a:lnTo>
                  <a:pt x="2851" y="1535"/>
                </a:lnTo>
                <a:lnTo>
                  <a:pt x="2846" y="1528"/>
                </a:lnTo>
                <a:lnTo>
                  <a:pt x="2843" y="1522"/>
                </a:lnTo>
                <a:lnTo>
                  <a:pt x="2840" y="1515"/>
                </a:lnTo>
                <a:lnTo>
                  <a:pt x="2837" y="1509"/>
                </a:lnTo>
                <a:lnTo>
                  <a:pt x="2832" y="1495"/>
                </a:lnTo>
                <a:lnTo>
                  <a:pt x="2831" y="1489"/>
                </a:lnTo>
                <a:lnTo>
                  <a:pt x="2829" y="1482"/>
                </a:lnTo>
                <a:lnTo>
                  <a:pt x="2827" y="1477"/>
                </a:lnTo>
                <a:lnTo>
                  <a:pt x="2826" y="1470"/>
                </a:lnTo>
                <a:lnTo>
                  <a:pt x="2825" y="1464"/>
                </a:lnTo>
                <a:lnTo>
                  <a:pt x="2825" y="1459"/>
                </a:lnTo>
                <a:lnTo>
                  <a:pt x="2825" y="1448"/>
                </a:lnTo>
                <a:lnTo>
                  <a:pt x="2825" y="1443"/>
                </a:lnTo>
                <a:lnTo>
                  <a:pt x="2826" y="1438"/>
                </a:lnTo>
                <a:lnTo>
                  <a:pt x="2827" y="1433"/>
                </a:lnTo>
                <a:lnTo>
                  <a:pt x="2829" y="1429"/>
                </a:lnTo>
                <a:lnTo>
                  <a:pt x="2830" y="1425"/>
                </a:lnTo>
                <a:lnTo>
                  <a:pt x="2832" y="1420"/>
                </a:lnTo>
                <a:lnTo>
                  <a:pt x="2833" y="1420"/>
                </a:lnTo>
                <a:lnTo>
                  <a:pt x="3057" y="1665"/>
                </a:lnTo>
                <a:lnTo>
                  <a:pt x="3056" y="1665"/>
                </a:lnTo>
                <a:lnTo>
                  <a:pt x="3052" y="1666"/>
                </a:lnTo>
                <a:lnTo>
                  <a:pt x="3048" y="1667"/>
                </a:lnTo>
                <a:close/>
                <a:moveTo>
                  <a:pt x="2779" y="1224"/>
                </a:moveTo>
                <a:lnTo>
                  <a:pt x="2776" y="1221"/>
                </a:lnTo>
                <a:lnTo>
                  <a:pt x="2772" y="1217"/>
                </a:lnTo>
                <a:lnTo>
                  <a:pt x="2769" y="1211"/>
                </a:lnTo>
                <a:lnTo>
                  <a:pt x="2766" y="1206"/>
                </a:lnTo>
                <a:lnTo>
                  <a:pt x="2762" y="1200"/>
                </a:lnTo>
                <a:lnTo>
                  <a:pt x="2760" y="1195"/>
                </a:lnTo>
                <a:lnTo>
                  <a:pt x="2757" y="1188"/>
                </a:lnTo>
                <a:lnTo>
                  <a:pt x="2755" y="1181"/>
                </a:lnTo>
                <a:lnTo>
                  <a:pt x="2752" y="1175"/>
                </a:lnTo>
                <a:lnTo>
                  <a:pt x="2751" y="1168"/>
                </a:lnTo>
                <a:lnTo>
                  <a:pt x="2749" y="1160"/>
                </a:lnTo>
                <a:lnTo>
                  <a:pt x="2748" y="1152"/>
                </a:lnTo>
                <a:lnTo>
                  <a:pt x="2747" y="1145"/>
                </a:lnTo>
                <a:lnTo>
                  <a:pt x="2746" y="1137"/>
                </a:lnTo>
                <a:lnTo>
                  <a:pt x="2745" y="1128"/>
                </a:lnTo>
                <a:lnTo>
                  <a:pt x="2745" y="1120"/>
                </a:lnTo>
                <a:lnTo>
                  <a:pt x="2745" y="1112"/>
                </a:lnTo>
                <a:lnTo>
                  <a:pt x="2745" y="1103"/>
                </a:lnTo>
                <a:lnTo>
                  <a:pt x="2745" y="1094"/>
                </a:lnTo>
                <a:lnTo>
                  <a:pt x="2746" y="1084"/>
                </a:lnTo>
                <a:lnTo>
                  <a:pt x="2747" y="1075"/>
                </a:lnTo>
                <a:lnTo>
                  <a:pt x="2748" y="1066"/>
                </a:lnTo>
                <a:lnTo>
                  <a:pt x="2750" y="1056"/>
                </a:lnTo>
                <a:lnTo>
                  <a:pt x="2751" y="1046"/>
                </a:lnTo>
                <a:lnTo>
                  <a:pt x="2753" y="1037"/>
                </a:lnTo>
                <a:lnTo>
                  <a:pt x="2756" y="1028"/>
                </a:lnTo>
                <a:lnTo>
                  <a:pt x="2759" y="1019"/>
                </a:lnTo>
                <a:lnTo>
                  <a:pt x="2761" y="1010"/>
                </a:lnTo>
                <a:lnTo>
                  <a:pt x="2764" y="1000"/>
                </a:lnTo>
                <a:lnTo>
                  <a:pt x="2768" y="991"/>
                </a:lnTo>
                <a:lnTo>
                  <a:pt x="2771" y="983"/>
                </a:lnTo>
                <a:lnTo>
                  <a:pt x="2776" y="974"/>
                </a:lnTo>
                <a:lnTo>
                  <a:pt x="2779" y="967"/>
                </a:lnTo>
                <a:lnTo>
                  <a:pt x="2783" y="959"/>
                </a:lnTo>
                <a:lnTo>
                  <a:pt x="2787" y="951"/>
                </a:lnTo>
                <a:lnTo>
                  <a:pt x="2795" y="938"/>
                </a:lnTo>
                <a:lnTo>
                  <a:pt x="2801" y="931"/>
                </a:lnTo>
                <a:lnTo>
                  <a:pt x="2805" y="925"/>
                </a:lnTo>
                <a:lnTo>
                  <a:pt x="2810" y="919"/>
                </a:lnTo>
                <a:lnTo>
                  <a:pt x="2815" y="912"/>
                </a:lnTo>
                <a:lnTo>
                  <a:pt x="2820" y="908"/>
                </a:lnTo>
                <a:lnTo>
                  <a:pt x="2825" y="903"/>
                </a:lnTo>
                <a:lnTo>
                  <a:pt x="2831" y="898"/>
                </a:lnTo>
                <a:lnTo>
                  <a:pt x="2835" y="894"/>
                </a:lnTo>
                <a:lnTo>
                  <a:pt x="2841" y="890"/>
                </a:lnTo>
                <a:lnTo>
                  <a:pt x="2846" y="887"/>
                </a:lnTo>
                <a:lnTo>
                  <a:pt x="2851" y="884"/>
                </a:lnTo>
                <a:lnTo>
                  <a:pt x="2856" y="882"/>
                </a:lnTo>
                <a:lnTo>
                  <a:pt x="2862" y="878"/>
                </a:lnTo>
                <a:lnTo>
                  <a:pt x="2867" y="877"/>
                </a:lnTo>
                <a:lnTo>
                  <a:pt x="2873" y="876"/>
                </a:lnTo>
                <a:lnTo>
                  <a:pt x="2877" y="875"/>
                </a:lnTo>
                <a:lnTo>
                  <a:pt x="2883" y="874"/>
                </a:lnTo>
                <a:lnTo>
                  <a:pt x="2887" y="874"/>
                </a:lnTo>
                <a:lnTo>
                  <a:pt x="2800" y="1240"/>
                </a:lnTo>
                <a:lnTo>
                  <a:pt x="2795" y="1238"/>
                </a:lnTo>
                <a:lnTo>
                  <a:pt x="2791" y="1235"/>
                </a:lnTo>
                <a:lnTo>
                  <a:pt x="2787" y="1232"/>
                </a:lnTo>
                <a:lnTo>
                  <a:pt x="2783" y="1229"/>
                </a:lnTo>
                <a:lnTo>
                  <a:pt x="2779" y="1224"/>
                </a:lnTo>
                <a:close/>
                <a:moveTo>
                  <a:pt x="3281" y="1155"/>
                </a:moveTo>
                <a:lnTo>
                  <a:pt x="3273" y="1158"/>
                </a:lnTo>
                <a:lnTo>
                  <a:pt x="3265" y="1162"/>
                </a:lnTo>
                <a:lnTo>
                  <a:pt x="3258" y="1166"/>
                </a:lnTo>
                <a:lnTo>
                  <a:pt x="3249" y="1168"/>
                </a:lnTo>
                <a:lnTo>
                  <a:pt x="3240" y="1170"/>
                </a:lnTo>
                <a:lnTo>
                  <a:pt x="3231" y="1172"/>
                </a:lnTo>
                <a:lnTo>
                  <a:pt x="3221" y="1172"/>
                </a:lnTo>
                <a:lnTo>
                  <a:pt x="3211" y="1173"/>
                </a:lnTo>
                <a:lnTo>
                  <a:pt x="3201" y="1173"/>
                </a:lnTo>
                <a:lnTo>
                  <a:pt x="3193" y="1173"/>
                </a:lnTo>
                <a:lnTo>
                  <a:pt x="3186" y="1172"/>
                </a:lnTo>
                <a:lnTo>
                  <a:pt x="3178" y="1170"/>
                </a:lnTo>
                <a:lnTo>
                  <a:pt x="3172" y="1169"/>
                </a:lnTo>
                <a:lnTo>
                  <a:pt x="3167" y="1167"/>
                </a:lnTo>
                <a:lnTo>
                  <a:pt x="3161" y="1166"/>
                </a:lnTo>
                <a:lnTo>
                  <a:pt x="3158" y="1164"/>
                </a:lnTo>
                <a:lnTo>
                  <a:pt x="3154" y="1160"/>
                </a:lnTo>
                <a:lnTo>
                  <a:pt x="3150" y="1158"/>
                </a:lnTo>
                <a:lnTo>
                  <a:pt x="3148" y="1156"/>
                </a:lnTo>
                <a:lnTo>
                  <a:pt x="3147" y="1154"/>
                </a:lnTo>
                <a:lnTo>
                  <a:pt x="3146" y="1151"/>
                </a:lnTo>
                <a:lnTo>
                  <a:pt x="3145" y="1149"/>
                </a:lnTo>
                <a:lnTo>
                  <a:pt x="3145" y="1147"/>
                </a:lnTo>
                <a:lnTo>
                  <a:pt x="3145" y="1146"/>
                </a:lnTo>
                <a:lnTo>
                  <a:pt x="3145" y="1144"/>
                </a:lnTo>
                <a:lnTo>
                  <a:pt x="3145" y="1141"/>
                </a:lnTo>
                <a:lnTo>
                  <a:pt x="3146" y="1139"/>
                </a:lnTo>
                <a:lnTo>
                  <a:pt x="3148" y="1137"/>
                </a:lnTo>
                <a:lnTo>
                  <a:pt x="3150" y="1135"/>
                </a:lnTo>
                <a:lnTo>
                  <a:pt x="3153" y="1131"/>
                </a:lnTo>
                <a:lnTo>
                  <a:pt x="3156" y="1129"/>
                </a:lnTo>
                <a:lnTo>
                  <a:pt x="3160" y="1127"/>
                </a:lnTo>
                <a:lnTo>
                  <a:pt x="3165" y="1125"/>
                </a:lnTo>
                <a:lnTo>
                  <a:pt x="3170" y="1123"/>
                </a:lnTo>
                <a:lnTo>
                  <a:pt x="3177" y="1122"/>
                </a:lnTo>
                <a:lnTo>
                  <a:pt x="3184" y="1120"/>
                </a:lnTo>
                <a:lnTo>
                  <a:pt x="3191" y="1119"/>
                </a:lnTo>
                <a:lnTo>
                  <a:pt x="3200" y="1118"/>
                </a:lnTo>
                <a:lnTo>
                  <a:pt x="3209" y="1118"/>
                </a:lnTo>
                <a:lnTo>
                  <a:pt x="3218" y="1118"/>
                </a:lnTo>
                <a:lnTo>
                  <a:pt x="3227" y="1119"/>
                </a:lnTo>
                <a:lnTo>
                  <a:pt x="3234" y="1120"/>
                </a:lnTo>
                <a:lnTo>
                  <a:pt x="3242" y="1122"/>
                </a:lnTo>
                <a:lnTo>
                  <a:pt x="3249" y="1124"/>
                </a:lnTo>
                <a:lnTo>
                  <a:pt x="3255" y="1126"/>
                </a:lnTo>
                <a:lnTo>
                  <a:pt x="3262" y="1129"/>
                </a:lnTo>
                <a:lnTo>
                  <a:pt x="3268" y="1131"/>
                </a:lnTo>
                <a:lnTo>
                  <a:pt x="3273" y="1135"/>
                </a:lnTo>
                <a:lnTo>
                  <a:pt x="3277" y="1138"/>
                </a:lnTo>
                <a:lnTo>
                  <a:pt x="3282" y="1143"/>
                </a:lnTo>
                <a:lnTo>
                  <a:pt x="3285" y="1147"/>
                </a:lnTo>
                <a:lnTo>
                  <a:pt x="3289" y="1149"/>
                </a:lnTo>
                <a:lnTo>
                  <a:pt x="3287" y="1149"/>
                </a:lnTo>
                <a:lnTo>
                  <a:pt x="3281" y="1155"/>
                </a:lnTo>
                <a:close/>
                <a:moveTo>
                  <a:pt x="421" y="3975"/>
                </a:moveTo>
                <a:lnTo>
                  <a:pt x="423" y="3967"/>
                </a:lnTo>
                <a:lnTo>
                  <a:pt x="426" y="3958"/>
                </a:lnTo>
                <a:lnTo>
                  <a:pt x="430" y="3950"/>
                </a:lnTo>
                <a:lnTo>
                  <a:pt x="435" y="3942"/>
                </a:lnTo>
                <a:lnTo>
                  <a:pt x="440" y="3934"/>
                </a:lnTo>
                <a:lnTo>
                  <a:pt x="446" y="3926"/>
                </a:lnTo>
                <a:lnTo>
                  <a:pt x="453" y="3917"/>
                </a:lnTo>
                <a:lnTo>
                  <a:pt x="459" y="3910"/>
                </a:lnTo>
                <a:lnTo>
                  <a:pt x="467" y="3901"/>
                </a:lnTo>
                <a:lnTo>
                  <a:pt x="475" y="3893"/>
                </a:lnTo>
                <a:lnTo>
                  <a:pt x="484" y="3885"/>
                </a:lnTo>
                <a:lnTo>
                  <a:pt x="492" y="3877"/>
                </a:lnTo>
                <a:lnTo>
                  <a:pt x="502" y="3870"/>
                </a:lnTo>
                <a:lnTo>
                  <a:pt x="512" y="3862"/>
                </a:lnTo>
                <a:lnTo>
                  <a:pt x="523" y="3855"/>
                </a:lnTo>
                <a:lnTo>
                  <a:pt x="534" y="3848"/>
                </a:lnTo>
                <a:lnTo>
                  <a:pt x="547" y="3841"/>
                </a:lnTo>
                <a:lnTo>
                  <a:pt x="559" y="3834"/>
                </a:lnTo>
                <a:lnTo>
                  <a:pt x="571" y="3828"/>
                </a:lnTo>
                <a:lnTo>
                  <a:pt x="584" y="3821"/>
                </a:lnTo>
                <a:lnTo>
                  <a:pt x="597" y="3816"/>
                </a:lnTo>
                <a:lnTo>
                  <a:pt x="611" y="3809"/>
                </a:lnTo>
                <a:lnTo>
                  <a:pt x="625" y="3804"/>
                </a:lnTo>
                <a:lnTo>
                  <a:pt x="639" y="3799"/>
                </a:lnTo>
                <a:lnTo>
                  <a:pt x="654" y="3793"/>
                </a:lnTo>
                <a:lnTo>
                  <a:pt x="669" y="3789"/>
                </a:lnTo>
                <a:lnTo>
                  <a:pt x="684" y="3785"/>
                </a:lnTo>
                <a:lnTo>
                  <a:pt x="699" y="3781"/>
                </a:lnTo>
                <a:lnTo>
                  <a:pt x="715" y="3778"/>
                </a:lnTo>
                <a:lnTo>
                  <a:pt x="729" y="3776"/>
                </a:lnTo>
                <a:lnTo>
                  <a:pt x="743" y="3772"/>
                </a:lnTo>
                <a:lnTo>
                  <a:pt x="758" y="3770"/>
                </a:lnTo>
                <a:lnTo>
                  <a:pt x="772" y="3769"/>
                </a:lnTo>
                <a:lnTo>
                  <a:pt x="787" y="3768"/>
                </a:lnTo>
                <a:lnTo>
                  <a:pt x="801" y="3767"/>
                </a:lnTo>
                <a:lnTo>
                  <a:pt x="814" y="3767"/>
                </a:lnTo>
                <a:lnTo>
                  <a:pt x="827" y="3767"/>
                </a:lnTo>
                <a:lnTo>
                  <a:pt x="841" y="3768"/>
                </a:lnTo>
                <a:lnTo>
                  <a:pt x="853" y="3768"/>
                </a:lnTo>
                <a:lnTo>
                  <a:pt x="866" y="3769"/>
                </a:lnTo>
                <a:lnTo>
                  <a:pt x="877" y="3771"/>
                </a:lnTo>
                <a:lnTo>
                  <a:pt x="889" y="3773"/>
                </a:lnTo>
                <a:lnTo>
                  <a:pt x="900" y="3776"/>
                </a:lnTo>
                <a:lnTo>
                  <a:pt x="911" y="3778"/>
                </a:lnTo>
                <a:lnTo>
                  <a:pt x="921" y="3781"/>
                </a:lnTo>
                <a:lnTo>
                  <a:pt x="931" y="3785"/>
                </a:lnTo>
                <a:lnTo>
                  <a:pt x="940" y="3789"/>
                </a:lnTo>
                <a:lnTo>
                  <a:pt x="949" y="3793"/>
                </a:lnTo>
                <a:lnTo>
                  <a:pt x="958" y="3798"/>
                </a:lnTo>
                <a:lnTo>
                  <a:pt x="966" y="3802"/>
                </a:lnTo>
                <a:lnTo>
                  <a:pt x="972" y="3808"/>
                </a:lnTo>
                <a:lnTo>
                  <a:pt x="979" y="3813"/>
                </a:lnTo>
                <a:lnTo>
                  <a:pt x="986" y="3819"/>
                </a:lnTo>
                <a:lnTo>
                  <a:pt x="990" y="3824"/>
                </a:lnTo>
                <a:lnTo>
                  <a:pt x="994" y="3831"/>
                </a:lnTo>
                <a:lnTo>
                  <a:pt x="997" y="3833"/>
                </a:lnTo>
                <a:lnTo>
                  <a:pt x="417" y="4001"/>
                </a:lnTo>
                <a:lnTo>
                  <a:pt x="417" y="3998"/>
                </a:lnTo>
                <a:lnTo>
                  <a:pt x="418" y="3990"/>
                </a:lnTo>
                <a:lnTo>
                  <a:pt x="419" y="3983"/>
                </a:lnTo>
                <a:lnTo>
                  <a:pt x="421" y="3975"/>
                </a:lnTo>
                <a:close/>
                <a:moveTo>
                  <a:pt x="813" y="1338"/>
                </a:moveTo>
                <a:lnTo>
                  <a:pt x="821" y="1338"/>
                </a:lnTo>
                <a:lnTo>
                  <a:pt x="830" y="1340"/>
                </a:lnTo>
                <a:lnTo>
                  <a:pt x="837" y="1342"/>
                </a:lnTo>
                <a:lnTo>
                  <a:pt x="845" y="1345"/>
                </a:lnTo>
                <a:lnTo>
                  <a:pt x="854" y="1348"/>
                </a:lnTo>
                <a:lnTo>
                  <a:pt x="862" y="1352"/>
                </a:lnTo>
                <a:lnTo>
                  <a:pt x="871" y="1355"/>
                </a:lnTo>
                <a:lnTo>
                  <a:pt x="879" y="1360"/>
                </a:lnTo>
                <a:lnTo>
                  <a:pt x="887" y="1365"/>
                </a:lnTo>
                <a:lnTo>
                  <a:pt x="896" y="1370"/>
                </a:lnTo>
                <a:lnTo>
                  <a:pt x="905" y="1376"/>
                </a:lnTo>
                <a:lnTo>
                  <a:pt x="913" y="1383"/>
                </a:lnTo>
                <a:lnTo>
                  <a:pt x="921" y="1389"/>
                </a:lnTo>
                <a:lnTo>
                  <a:pt x="938" y="1405"/>
                </a:lnTo>
                <a:lnTo>
                  <a:pt x="947" y="1412"/>
                </a:lnTo>
                <a:lnTo>
                  <a:pt x="955" y="1421"/>
                </a:lnTo>
                <a:lnTo>
                  <a:pt x="963" y="1430"/>
                </a:lnTo>
                <a:lnTo>
                  <a:pt x="971" y="1439"/>
                </a:lnTo>
                <a:lnTo>
                  <a:pt x="979" y="1449"/>
                </a:lnTo>
                <a:lnTo>
                  <a:pt x="987" y="1459"/>
                </a:lnTo>
                <a:lnTo>
                  <a:pt x="994" y="1469"/>
                </a:lnTo>
                <a:lnTo>
                  <a:pt x="1001" y="1480"/>
                </a:lnTo>
                <a:lnTo>
                  <a:pt x="1008" y="1491"/>
                </a:lnTo>
                <a:lnTo>
                  <a:pt x="1015" y="1502"/>
                </a:lnTo>
                <a:lnTo>
                  <a:pt x="1022" y="1514"/>
                </a:lnTo>
                <a:lnTo>
                  <a:pt x="1028" y="1525"/>
                </a:lnTo>
                <a:lnTo>
                  <a:pt x="1033" y="1536"/>
                </a:lnTo>
                <a:lnTo>
                  <a:pt x="1039" y="1548"/>
                </a:lnTo>
                <a:lnTo>
                  <a:pt x="1044" y="1559"/>
                </a:lnTo>
                <a:lnTo>
                  <a:pt x="1049" y="1571"/>
                </a:lnTo>
                <a:lnTo>
                  <a:pt x="1052" y="1583"/>
                </a:lnTo>
                <a:lnTo>
                  <a:pt x="1055" y="1594"/>
                </a:lnTo>
                <a:lnTo>
                  <a:pt x="1058" y="1605"/>
                </a:lnTo>
                <a:lnTo>
                  <a:pt x="1062" y="1616"/>
                </a:lnTo>
                <a:lnTo>
                  <a:pt x="1064" y="1627"/>
                </a:lnTo>
                <a:lnTo>
                  <a:pt x="1066" y="1637"/>
                </a:lnTo>
                <a:lnTo>
                  <a:pt x="1068" y="1648"/>
                </a:lnTo>
                <a:lnTo>
                  <a:pt x="1070" y="1658"/>
                </a:lnTo>
                <a:lnTo>
                  <a:pt x="1071" y="1668"/>
                </a:lnTo>
                <a:lnTo>
                  <a:pt x="1071" y="1678"/>
                </a:lnTo>
                <a:lnTo>
                  <a:pt x="1071" y="1688"/>
                </a:lnTo>
                <a:lnTo>
                  <a:pt x="1071" y="1697"/>
                </a:lnTo>
                <a:lnTo>
                  <a:pt x="1070" y="1707"/>
                </a:lnTo>
                <a:lnTo>
                  <a:pt x="1068" y="1714"/>
                </a:lnTo>
                <a:lnTo>
                  <a:pt x="1066" y="1723"/>
                </a:lnTo>
                <a:lnTo>
                  <a:pt x="1064" y="1731"/>
                </a:lnTo>
                <a:lnTo>
                  <a:pt x="1062" y="1739"/>
                </a:lnTo>
                <a:lnTo>
                  <a:pt x="1060" y="1746"/>
                </a:lnTo>
                <a:lnTo>
                  <a:pt x="1056" y="1753"/>
                </a:lnTo>
                <a:lnTo>
                  <a:pt x="1053" y="1759"/>
                </a:lnTo>
                <a:lnTo>
                  <a:pt x="1049" y="1765"/>
                </a:lnTo>
                <a:lnTo>
                  <a:pt x="1044" y="1771"/>
                </a:lnTo>
                <a:lnTo>
                  <a:pt x="1040" y="1775"/>
                </a:lnTo>
                <a:lnTo>
                  <a:pt x="1037" y="1777"/>
                </a:lnTo>
                <a:lnTo>
                  <a:pt x="781" y="1340"/>
                </a:lnTo>
                <a:lnTo>
                  <a:pt x="784" y="1339"/>
                </a:lnTo>
                <a:lnTo>
                  <a:pt x="792" y="1338"/>
                </a:lnTo>
                <a:lnTo>
                  <a:pt x="799" y="1337"/>
                </a:lnTo>
                <a:lnTo>
                  <a:pt x="806" y="1337"/>
                </a:lnTo>
                <a:lnTo>
                  <a:pt x="813" y="1338"/>
                </a:lnTo>
                <a:close/>
                <a:moveTo>
                  <a:pt x="982" y="1797"/>
                </a:moveTo>
                <a:lnTo>
                  <a:pt x="974" y="1796"/>
                </a:lnTo>
                <a:lnTo>
                  <a:pt x="967" y="1795"/>
                </a:lnTo>
                <a:lnTo>
                  <a:pt x="959" y="1794"/>
                </a:lnTo>
                <a:lnTo>
                  <a:pt x="951" y="1792"/>
                </a:lnTo>
                <a:lnTo>
                  <a:pt x="942" y="1789"/>
                </a:lnTo>
                <a:lnTo>
                  <a:pt x="935" y="1786"/>
                </a:lnTo>
                <a:lnTo>
                  <a:pt x="927" y="1783"/>
                </a:lnTo>
                <a:lnTo>
                  <a:pt x="918" y="1778"/>
                </a:lnTo>
                <a:lnTo>
                  <a:pt x="909" y="1774"/>
                </a:lnTo>
                <a:lnTo>
                  <a:pt x="900" y="1770"/>
                </a:lnTo>
                <a:lnTo>
                  <a:pt x="893" y="1764"/>
                </a:lnTo>
                <a:lnTo>
                  <a:pt x="884" y="1757"/>
                </a:lnTo>
                <a:lnTo>
                  <a:pt x="875" y="1752"/>
                </a:lnTo>
                <a:lnTo>
                  <a:pt x="867" y="1745"/>
                </a:lnTo>
                <a:lnTo>
                  <a:pt x="858" y="1738"/>
                </a:lnTo>
                <a:lnTo>
                  <a:pt x="850" y="1730"/>
                </a:lnTo>
                <a:lnTo>
                  <a:pt x="842" y="1722"/>
                </a:lnTo>
                <a:lnTo>
                  <a:pt x="833" y="1713"/>
                </a:lnTo>
                <a:lnTo>
                  <a:pt x="825" y="1704"/>
                </a:lnTo>
                <a:lnTo>
                  <a:pt x="817" y="1695"/>
                </a:lnTo>
                <a:lnTo>
                  <a:pt x="810" y="1686"/>
                </a:lnTo>
                <a:lnTo>
                  <a:pt x="802" y="1676"/>
                </a:lnTo>
                <a:lnTo>
                  <a:pt x="794" y="1666"/>
                </a:lnTo>
                <a:lnTo>
                  <a:pt x="788" y="1655"/>
                </a:lnTo>
                <a:lnTo>
                  <a:pt x="780" y="1644"/>
                </a:lnTo>
                <a:lnTo>
                  <a:pt x="773" y="1632"/>
                </a:lnTo>
                <a:lnTo>
                  <a:pt x="767" y="1620"/>
                </a:lnTo>
                <a:lnTo>
                  <a:pt x="761" y="1609"/>
                </a:lnTo>
                <a:lnTo>
                  <a:pt x="756" y="1597"/>
                </a:lnTo>
                <a:lnTo>
                  <a:pt x="750" y="1586"/>
                </a:lnTo>
                <a:lnTo>
                  <a:pt x="744" y="1575"/>
                </a:lnTo>
                <a:lnTo>
                  <a:pt x="740" y="1563"/>
                </a:lnTo>
                <a:lnTo>
                  <a:pt x="737" y="1552"/>
                </a:lnTo>
                <a:lnTo>
                  <a:pt x="732" y="1541"/>
                </a:lnTo>
                <a:lnTo>
                  <a:pt x="729" y="1530"/>
                </a:lnTo>
                <a:lnTo>
                  <a:pt x="727" y="1519"/>
                </a:lnTo>
                <a:lnTo>
                  <a:pt x="723" y="1507"/>
                </a:lnTo>
                <a:lnTo>
                  <a:pt x="722" y="1496"/>
                </a:lnTo>
                <a:lnTo>
                  <a:pt x="720" y="1486"/>
                </a:lnTo>
                <a:lnTo>
                  <a:pt x="719" y="1477"/>
                </a:lnTo>
                <a:lnTo>
                  <a:pt x="718" y="1467"/>
                </a:lnTo>
                <a:lnTo>
                  <a:pt x="718" y="1457"/>
                </a:lnTo>
                <a:lnTo>
                  <a:pt x="718" y="1447"/>
                </a:lnTo>
                <a:lnTo>
                  <a:pt x="718" y="1437"/>
                </a:lnTo>
                <a:lnTo>
                  <a:pt x="719" y="1428"/>
                </a:lnTo>
                <a:lnTo>
                  <a:pt x="720" y="1419"/>
                </a:lnTo>
                <a:lnTo>
                  <a:pt x="721" y="1411"/>
                </a:lnTo>
                <a:lnTo>
                  <a:pt x="723" y="1404"/>
                </a:lnTo>
                <a:lnTo>
                  <a:pt x="727" y="1396"/>
                </a:lnTo>
                <a:lnTo>
                  <a:pt x="729" y="1388"/>
                </a:lnTo>
                <a:lnTo>
                  <a:pt x="732" y="1381"/>
                </a:lnTo>
                <a:lnTo>
                  <a:pt x="736" y="1375"/>
                </a:lnTo>
                <a:lnTo>
                  <a:pt x="740" y="1369"/>
                </a:lnTo>
                <a:lnTo>
                  <a:pt x="744" y="1364"/>
                </a:lnTo>
                <a:lnTo>
                  <a:pt x="749" y="1359"/>
                </a:lnTo>
                <a:lnTo>
                  <a:pt x="752" y="1356"/>
                </a:lnTo>
                <a:lnTo>
                  <a:pt x="1008" y="1794"/>
                </a:lnTo>
                <a:lnTo>
                  <a:pt x="1004" y="1795"/>
                </a:lnTo>
                <a:lnTo>
                  <a:pt x="997" y="1796"/>
                </a:lnTo>
                <a:lnTo>
                  <a:pt x="990" y="1797"/>
                </a:lnTo>
                <a:lnTo>
                  <a:pt x="982" y="1797"/>
                </a:lnTo>
                <a:close/>
                <a:moveTo>
                  <a:pt x="78" y="2263"/>
                </a:moveTo>
                <a:lnTo>
                  <a:pt x="84" y="2258"/>
                </a:lnTo>
                <a:lnTo>
                  <a:pt x="92" y="2255"/>
                </a:lnTo>
                <a:lnTo>
                  <a:pt x="101" y="2252"/>
                </a:lnTo>
                <a:lnTo>
                  <a:pt x="110" y="2248"/>
                </a:lnTo>
                <a:lnTo>
                  <a:pt x="119" y="2246"/>
                </a:lnTo>
                <a:lnTo>
                  <a:pt x="129" y="2244"/>
                </a:lnTo>
                <a:lnTo>
                  <a:pt x="139" y="2242"/>
                </a:lnTo>
                <a:lnTo>
                  <a:pt x="149" y="2242"/>
                </a:lnTo>
                <a:lnTo>
                  <a:pt x="160" y="2240"/>
                </a:lnTo>
                <a:lnTo>
                  <a:pt x="171" y="2240"/>
                </a:lnTo>
                <a:lnTo>
                  <a:pt x="182" y="2240"/>
                </a:lnTo>
                <a:lnTo>
                  <a:pt x="194" y="2240"/>
                </a:lnTo>
                <a:lnTo>
                  <a:pt x="206" y="2241"/>
                </a:lnTo>
                <a:lnTo>
                  <a:pt x="218" y="2242"/>
                </a:lnTo>
                <a:lnTo>
                  <a:pt x="230" y="2244"/>
                </a:lnTo>
                <a:lnTo>
                  <a:pt x="244" y="2246"/>
                </a:lnTo>
                <a:lnTo>
                  <a:pt x="256" y="2248"/>
                </a:lnTo>
                <a:lnTo>
                  <a:pt x="269" y="2252"/>
                </a:lnTo>
                <a:lnTo>
                  <a:pt x="282" y="2255"/>
                </a:lnTo>
                <a:lnTo>
                  <a:pt x="296" y="2258"/>
                </a:lnTo>
                <a:lnTo>
                  <a:pt x="310" y="2263"/>
                </a:lnTo>
                <a:lnTo>
                  <a:pt x="323" y="2267"/>
                </a:lnTo>
                <a:lnTo>
                  <a:pt x="337" y="2273"/>
                </a:lnTo>
                <a:lnTo>
                  <a:pt x="350" y="2278"/>
                </a:lnTo>
                <a:lnTo>
                  <a:pt x="364" y="2284"/>
                </a:lnTo>
                <a:lnTo>
                  <a:pt x="377" y="2290"/>
                </a:lnTo>
                <a:lnTo>
                  <a:pt x="391" y="2297"/>
                </a:lnTo>
                <a:lnTo>
                  <a:pt x="404" y="2304"/>
                </a:lnTo>
                <a:lnTo>
                  <a:pt x="417" y="2311"/>
                </a:lnTo>
                <a:lnTo>
                  <a:pt x="429" y="2318"/>
                </a:lnTo>
                <a:lnTo>
                  <a:pt x="442" y="2326"/>
                </a:lnTo>
                <a:lnTo>
                  <a:pt x="453" y="2334"/>
                </a:lnTo>
                <a:lnTo>
                  <a:pt x="464" y="2342"/>
                </a:lnTo>
                <a:lnTo>
                  <a:pt x="475" y="2350"/>
                </a:lnTo>
                <a:lnTo>
                  <a:pt x="485" y="2359"/>
                </a:lnTo>
                <a:lnTo>
                  <a:pt x="495" y="2367"/>
                </a:lnTo>
                <a:lnTo>
                  <a:pt x="503" y="2376"/>
                </a:lnTo>
                <a:lnTo>
                  <a:pt x="512" y="2384"/>
                </a:lnTo>
                <a:lnTo>
                  <a:pt x="521" y="2393"/>
                </a:lnTo>
                <a:lnTo>
                  <a:pt x="529" y="2402"/>
                </a:lnTo>
                <a:lnTo>
                  <a:pt x="537" y="2411"/>
                </a:lnTo>
                <a:lnTo>
                  <a:pt x="543" y="2420"/>
                </a:lnTo>
                <a:lnTo>
                  <a:pt x="550" y="2429"/>
                </a:lnTo>
                <a:lnTo>
                  <a:pt x="555" y="2438"/>
                </a:lnTo>
                <a:lnTo>
                  <a:pt x="560" y="2446"/>
                </a:lnTo>
                <a:lnTo>
                  <a:pt x="564" y="2455"/>
                </a:lnTo>
                <a:lnTo>
                  <a:pt x="569" y="2464"/>
                </a:lnTo>
                <a:lnTo>
                  <a:pt x="572" y="2472"/>
                </a:lnTo>
                <a:lnTo>
                  <a:pt x="575" y="2481"/>
                </a:lnTo>
                <a:lnTo>
                  <a:pt x="576" y="2488"/>
                </a:lnTo>
                <a:lnTo>
                  <a:pt x="579" y="2497"/>
                </a:lnTo>
                <a:lnTo>
                  <a:pt x="579" y="2505"/>
                </a:lnTo>
                <a:lnTo>
                  <a:pt x="580" y="2513"/>
                </a:lnTo>
                <a:lnTo>
                  <a:pt x="579" y="2520"/>
                </a:lnTo>
                <a:lnTo>
                  <a:pt x="578" y="2528"/>
                </a:lnTo>
                <a:lnTo>
                  <a:pt x="576" y="2534"/>
                </a:lnTo>
                <a:lnTo>
                  <a:pt x="56" y="2282"/>
                </a:lnTo>
                <a:lnTo>
                  <a:pt x="59" y="2277"/>
                </a:lnTo>
                <a:lnTo>
                  <a:pt x="65" y="2273"/>
                </a:lnTo>
                <a:lnTo>
                  <a:pt x="71" y="2267"/>
                </a:lnTo>
                <a:lnTo>
                  <a:pt x="78" y="2263"/>
                </a:lnTo>
                <a:close/>
                <a:moveTo>
                  <a:pt x="539" y="2582"/>
                </a:moveTo>
                <a:lnTo>
                  <a:pt x="531" y="2586"/>
                </a:lnTo>
                <a:lnTo>
                  <a:pt x="523" y="2590"/>
                </a:lnTo>
                <a:lnTo>
                  <a:pt x="516" y="2593"/>
                </a:lnTo>
                <a:lnTo>
                  <a:pt x="507" y="2597"/>
                </a:lnTo>
                <a:lnTo>
                  <a:pt x="498" y="2599"/>
                </a:lnTo>
                <a:lnTo>
                  <a:pt x="488" y="2601"/>
                </a:lnTo>
                <a:lnTo>
                  <a:pt x="478" y="2603"/>
                </a:lnTo>
                <a:lnTo>
                  <a:pt x="467" y="2605"/>
                </a:lnTo>
                <a:lnTo>
                  <a:pt x="457" y="2606"/>
                </a:lnTo>
                <a:lnTo>
                  <a:pt x="445" y="2606"/>
                </a:lnTo>
                <a:lnTo>
                  <a:pt x="434" y="2606"/>
                </a:lnTo>
                <a:lnTo>
                  <a:pt x="422" y="2606"/>
                </a:lnTo>
                <a:lnTo>
                  <a:pt x="411" y="2605"/>
                </a:lnTo>
                <a:lnTo>
                  <a:pt x="398" y="2603"/>
                </a:lnTo>
                <a:lnTo>
                  <a:pt x="385" y="2601"/>
                </a:lnTo>
                <a:lnTo>
                  <a:pt x="372" y="2600"/>
                </a:lnTo>
                <a:lnTo>
                  <a:pt x="360" y="2597"/>
                </a:lnTo>
                <a:lnTo>
                  <a:pt x="346" y="2595"/>
                </a:lnTo>
                <a:lnTo>
                  <a:pt x="333" y="2591"/>
                </a:lnTo>
                <a:lnTo>
                  <a:pt x="320" y="2587"/>
                </a:lnTo>
                <a:lnTo>
                  <a:pt x="307" y="2582"/>
                </a:lnTo>
                <a:lnTo>
                  <a:pt x="293" y="2578"/>
                </a:lnTo>
                <a:lnTo>
                  <a:pt x="279" y="2574"/>
                </a:lnTo>
                <a:lnTo>
                  <a:pt x="266" y="2568"/>
                </a:lnTo>
                <a:lnTo>
                  <a:pt x="252" y="2561"/>
                </a:lnTo>
                <a:lnTo>
                  <a:pt x="238" y="2556"/>
                </a:lnTo>
                <a:lnTo>
                  <a:pt x="225" y="2548"/>
                </a:lnTo>
                <a:lnTo>
                  <a:pt x="212" y="2542"/>
                </a:lnTo>
                <a:lnTo>
                  <a:pt x="199" y="2535"/>
                </a:lnTo>
                <a:lnTo>
                  <a:pt x="187" y="2527"/>
                </a:lnTo>
                <a:lnTo>
                  <a:pt x="175" y="2519"/>
                </a:lnTo>
                <a:lnTo>
                  <a:pt x="163" y="2512"/>
                </a:lnTo>
                <a:lnTo>
                  <a:pt x="152" y="2504"/>
                </a:lnTo>
                <a:lnTo>
                  <a:pt x="142" y="2495"/>
                </a:lnTo>
                <a:lnTo>
                  <a:pt x="131" y="2487"/>
                </a:lnTo>
                <a:lnTo>
                  <a:pt x="121" y="2478"/>
                </a:lnTo>
                <a:lnTo>
                  <a:pt x="112" y="2470"/>
                </a:lnTo>
                <a:lnTo>
                  <a:pt x="103" y="2461"/>
                </a:lnTo>
                <a:lnTo>
                  <a:pt x="94" y="2452"/>
                </a:lnTo>
                <a:lnTo>
                  <a:pt x="88" y="2444"/>
                </a:lnTo>
                <a:lnTo>
                  <a:pt x="80" y="2434"/>
                </a:lnTo>
                <a:lnTo>
                  <a:pt x="73" y="2425"/>
                </a:lnTo>
                <a:lnTo>
                  <a:pt x="67" y="2417"/>
                </a:lnTo>
                <a:lnTo>
                  <a:pt x="61" y="2408"/>
                </a:lnTo>
                <a:lnTo>
                  <a:pt x="56" y="2399"/>
                </a:lnTo>
                <a:lnTo>
                  <a:pt x="51" y="2390"/>
                </a:lnTo>
                <a:lnTo>
                  <a:pt x="48" y="2382"/>
                </a:lnTo>
                <a:lnTo>
                  <a:pt x="45" y="2373"/>
                </a:lnTo>
                <a:lnTo>
                  <a:pt x="41" y="2365"/>
                </a:lnTo>
                <a:lnTo>
                  <a:pt x="39" y="2356"/>
                </a:lnTo>
                <a:lnTo>
                  <a:pt x="38" y="2348"/>
                </a:lnTo>
                <a:lnTo>
                  <a:pt x="37" y="2340"/>
                </a:lnTo>
                <a:lnTo>
                  <a:pt x="37" y="2332"/>
                </a:lnTo>
                <a:lnTo>
                  <a:pt x="37" y="2325"/>
                </a:lnTo>
                <a:lnTo>
                  <a:pt x="38" y="2317"/>
                </a:lnTo>
                <a:lnTo>
                  <a:pt x="39" y="2313"/>
                </a:lnTo>
                <a:lnTo>
                  <a:pt x="560" y="2565"/>
                </a:lnTo>
                <a:lnTo>
                  <a:pt x="558" y="2567"/>
                </a:lnTo>
                <a:lnTo>
                  <a:pt x="551" y="2572"/>
                </a:lnTo>
                <a:lnTo>
                  <a:pt x="545" y="2578"/>
                </a:lnTo>
                <a:lnTo>
                  <a:pt x="539" y="2582"/>
                </a:lnTo>
                <a:close/>
                <a:moveTo>
                  <a:pt x="909" y="2536"/>
                </a:moveTo>
                <a:lnTo>
                  <a:pt x="909" y="2527"/>
                </a:lnTo>
                <a:lnTo>
                  <a:pt x="910" y="2519"/>
                </a:lnTo>
                <a:lnTo>
                  <a:pt x="911" y="2512"/>
                </a:lnTo>
                <a:lnTo>
                  <a:pt x="914" y="2503"/>
                </a:lnTo>
                <a:lnTo>
                  <a:pt x="917" y="2495"/>
                </a:lnTo>
                <a:lnTo>
                  <a:pt x="920" y="2486"/>
                </a:lnTo>
                <a:lnTo>
                  <a:pt x="924" y="2477"/>
                </a:lnTo>
                <a:lnTo>
                  <a:pt x="928" y="2469"/>
                </a:lnTo>
                <a:lnTo>
                  <a:pt x="934" y="2460"/>
                </a:lnTo>
                <a:lnTo>
                  <a:pt x="939" y="2451"/>
                </a:lnTo>
                <a:lnTo>
                  <a:pt x="946" y="2442"/>
                </a:lnTo>
                <a:lnTo>
                  <a:pt x="952" y="2433"/>
                </a:lnTo>
                <a:lnTo>
                  <a:pt x="960" y="2424"/>
                </a:lnTo>
                <a:lnTo>
                  <a:pt x="968" y="2415"/>
                </a:lnTo>
                <a:lnTo>
                  <a:pt x="976" y="2407"/>
                </a:lnTo>
                <a:lnTo>
                  <a:pt x="984" y="2398"/>
                </a:lnTo>
                <a:lnTo>
                  <a:pt x="994" y="2390"/>
                </a:lnTo>
                <a:lnTo>
                  <a:pt x="1004" y="2381"/>
                </a:lnTo>
                <a:lnTo>
                  <a:pt x="1014" y="2372"/>
                </a:lnTo>
                <a:lnTo>
                  <a:pt x="1025" y="2365"/>
                </a:lnTo>
                <a:lnTo>
                  <a:pt x="1035" y="2357"/>
                </a:lnTo>
                <a:lnTo>
                  <a:pt x="1047" y="2349"/>
                </a:lnTo>
                <a:lnTo>
                  <a:pt x="1060" y="2341"/>
                </a:lnTo>
                <a:lnTo>
                  <a:pt x="1072" y="2334"/>
                </a:lnTo>
                <a:lnTo>
                  <a:pt x="1084" y="2327"/>
                </a:lnTo>
                <a:lnTo>
                  <a:pt x="1097" y="2319"/>
                </a:lnTo>
                <a:lnTo>
                  <a:pt x="1112" y="2313"/>
                </a:lnTo>
                <a:lnTo>
                  <a:pt x="1125" y="2306"/>
                </a:lnTo>
                <a:lnTo>
                  <a:pt x="1138" y="2300"/>
                </a:lnTo>
                <a:lnTo>
                  <a:pt x="1151" y="2295"/>
                </a:lnTo>
                <a:lnTo>
                  <a:pt x="1166" y="2289"/>
                </a:lnTo>
                <a:lnTo>
                  <a:pt x="1179" y="2285"/>
                </a:lnTo>
                <a:lnTo>
                  <a:pt x="1192" y="2281"/>
                </a:lnTo>
                <a:lnTo>
                  <a:pt x="1206" y="2277"/>
                </a:lnTo>
                <a:lnTo>
                  <a:pt x="1219" y="2274"/>
                </a:lnTo>
                <a:lnTo>
                  <a:pt x="1232" y="2271"/>
                </a:lnTo>
                <a:lnTo>
                  <a:pt x="1245" y="2268"/>
                </a:lnTo>
                <a:lnTo>
                  <a:pt x="1258" y="2266"/>
                </a:lnTo>
                <a:lnTo>
                  <a:pt x="1271" y="2265"/>
                </a:lnTo>
                <a:lnTo>
                  <a:pt x="1283" y="2264"/>
                </a:lnTo>
                <a:lnTo>
                  <a:pt x="1295" y="2263"/>
                </a:lnTo>
                <a:lnTo>
                  <a:pt x="1306" y="2262"/>
                </a:lnTo>
                <a:lnTo>
                  <a:pt x="1318" y="2263"/>
                </a:lnTo>
                <a:lnTo>
                  <a:pt x="1329" y="2263"/>
                </a:lnTo>
                <a:lnTo>
                  <a:pt x="1340" y="2264"/>
                </a:lnTo>
                <a:lnTo>
                  <a:pt x="1350" y="2265"/>
                </a:lnTo>
                <a:lnTo>
                  <a:pt x="1360" y="2267"/>
                </a:lnTo>
                <a:lnTo>
                  <a:pt x="1370" y="2269"/>
                </a:lnTo>
                <a:lnTo>
                  <a:pt x="1379" y="2272"/>
                </a:lnTo>
                <a:lnTo>
                  <a:pt x="1388" y="2274"/>
                </a:lnTo>
                <a:lnTo>
                  <a:pt x="1396" y="2277"/>
                </a:lnTo>
                <a:lnTo>
                  <a:pt x="1403" y="2282"/>
                </a:lnTo>
                <a:lnTo>
                  <a:pt x="1411" y="2286"/>
                </a:lnTo>
                <a:lnTo>
                  <a:pt x="1418" y="2290"/>
                </a:lnTo>
                <a:lnTo>
                  <a:pt x="1424" y="2295"/>
                </a:lnTo>
                <a:lnTo>
                  <a:pt x="1430" y="2300"/>
                </a:lnTo>
                <a:lnTo>
                  <a:pt x="1433" y="2304"/>
                </a:lnTo>
                <a:lnTo>
                  <a:pt x="913" y="2556"/>
                </a:lnTo>
                <a:lnTo>
                  <a:pt x="910" y="2550"/>
                </a:lnTo>
                <a:lnTo>
                  <a:pt x="910" y="2543"/>
                </a:lnTo>
                <a:lnTo>
                  <a:pt x="909" y="2536"/>
                </a:lnTo>
                <a:close/>
                <a:moveTo>
                  <a:pt x="1452" y="2355"/>
                </a:moveTo>
                <a:lnTo>
                  <a:pt x="1452" y="2362"/>
                </a:lnTo>
                <a:lnTo>
                  <a:pt x="1451" y="2371"/>
                </a:lnTo>
                <a:lnTo>
                  <a:pt x="1449" y="2379"/>
                </a:lnTo>
                <a:lnTo>
                  <a:pt x="1448" y="2387"/>
                </a:lnTo>
                <a:lnTo>
                  <a:pt x="1444" y="2396"/>
                </a:lnTo>
                <a:lnTo>
                  <a:pt x="1441" y="2404"/>
                </a:lnTo>
                <a:lnTo>
                  <a:pt x="1437" y="2413"/>
                </a:lnTo>
                <a:lnTo>
                  <a:pt x="1433" y="2422"/>
                </a:lnTo>
                <a:lnTo>
                  <a:pt x="1428" y="2431"/>
                </a:lnTo>
                <a:lnTo>
                  <a:pt x="1422" y="2440"/>
                </a:lnTo>
                <a:lnTo>
                  <a:pt x="1416" y="2449"/>
                </a:lnTo>
                <a:lnTo>
                  <a:pt x="1409" y="2457"/>
                </a:lnTo>
                <a:lnTo>
                  <a:pt x="1401" y="2466"/>
                </a:lnTo>
                <a:lnTo>
                  <a:pt x="1393" y="2475"/>
                </a:lnTo>
                <a:lnTo>
                  <a:pt x="1386" y="2484"/>
                </a:lnTo>
                <a:lnTo>
                  <a:pt x="1377" y="2492"/>
                </a:lnTo>
                <a:lnTo>
                  <a:pt x="1367" y="2501"/>
                </a:lnTo>
                <a:lnTo>
                  <a:pt x="1357" y="2509"/>
                </a:lnTo>
                <a:lnTo>
                  <a:pt x="1347" y="2517"/>
                </a:lnTo>
                <a:lnTo>
                  <a:pt x="1336" y="2526"/>
                </a:lnTo>
                <a:lnTo>
                  <a:pt x="1325" y="2534"/>
                </a:lnTo>
                <a:lnTo>
                  <a:pt x="1314" y="2542"/>
                </a:lnTo>
                <a:lnTo>
                  <a:pt x="1302" y="2549"/>
                </a:lnTo>
                <a:lnTo>
                  <a:pt x="1290" y="2557"/>
                </a:lnTo>
                <a:lnTo>
                  <a:pt x="1276" y="2564"/>
                </a:lnTo>
                <a:lnTo>
                  <a:pt x="1263" y="2571"/>
                </a:lnTo>
                <a:lnTo>
                  <a:pt x="1251" y="2578"/>
                </a:lnTo>
                <a:lnTo>
                  <a:pt x="1236" y="2585"/>
                </a:lnTo>
                <a:lnTo>
                  <a:pt x="1223" y="2590"/>
                </a:lnTo>
                <a:lnTo>
                  <a:pt x="1209" y="2596"/>
                </a:lnTo>
                <a:lnTo>
                  <a:pt x="1196" y="2601"/>
                </a:lnTo>
                <a:lnTo>
                  <a:pt x="1182" y="2606"/>
                </a:lnTo>
                <a:lnTo>
                  <a:pt x="1169" y="2610"/>
                </a:lnTo>
                <a:lnTo>
                  <a:pt x="1155" y="2613"/>
                </a:lnTo>
                <a:lnTo>
                  <a:pt x="1143" y="2617"/>
                </a:lnTo>
                <a:lnTo>
                  <a:pt x="1129" y="2620"/>
                </a:lnTo>
                <a:lnTo>
                  <a:pt x="1116" y="2622"/>
                </a:lnTo>
                <a:lnTo>
                  <a:pt x="1104" y="2624"/>
                </a:lnTo>
                <a:lnTo>
                  <a:pt x="1091" y="2626"/>
                </a:lnTo>
                <a:lnTo>
                  <a:pt x="1078" y="2627"/>
                </a:lnTo>
                <a:lnTo>
                  <a:pt x="1066" y="2628"/>
                </a:lnTo>
                <a:lnTo>
                  <a:pt x="1055" y="2628"/>
                </a:lnTo>
                <a:lnTo>
                  <a:pt x="1043" y="2628"/>
                </a:lnTo>
                <a:lnTo>
                  <a:pt x="1032" y="2628"/>
                </a:lnTo>
                <a:lnTo>
                  <a:pt x="1021" y="2627"/>
                </a:lnTo>
                <a:lnTo>
                  <a:pt x="1011" y="2626"/>
                </a:lnTo>
                <a:lnTo>
                  <a:pt x="1001" y="2623"/>
                </a:lnTo>
                <a:lnTo>
                  <a:pt x="991" y="2621"/>
                </a:lnTo>
                <a:lnTo>
                  <a:pt x="982" y="2619"/>
                </a:lnTo>
                <a:lnTo>
                  <a:pt x="973" y="2616"/>
                </a:lnTo>
                <a:lnTo>
                  <a:pt x="965" y="2612"/>
                </a:lnTo>
                <a:lnTo>
                  <a:pt x="957" y="2609"/>
                </a:lnTo>
                <a:lnTo>
                  <a:pt x="950" y="2605"/>
                </a:lnTo>
                <a:lnTo>
                  <a:pt x="944" y="2600"/>
                </a:lnTo>
                <a:lnTo>
                  <a:pt x="937" y="2596"/>
                </a:lnTo>
                <a:lnTo>
                  <a:pt x="931" y="2590"/>
                </a:lnTo>
                <a:lnTo>
                  <a:pt x="928" y="2587"/>
                </a:lnTo>
                <a:lnTo>
                  <a:pt x="1449" y="2335"/>
                </a:lnTo>
                <a:lnTo>
                  <a:pt x="1450" y="2339"/>
                </a:lnTo>
                <a:lnTo>
                  <a:pt x="1451" y="2347"/>
                </a:lnTo>
                <a:lnTo>
                  <a:pt x="1452" y="2355"/>
                </a:lnTo>
                <a:close/>
                <a:moveTo>
                  <a:pt x="69" y="3185"/>
                </a:moveTo>
                <a:lnTo>
                  <a:pt x="74" y="3179"/>
                </a:lnTo>
                <a:lnTo>
                  <a:pt x="81" y="3173"/>
                </a:lnTo>
                <a:lnTo>
                  <a:pt x="89" y="3167"/>
                </a:lnTo>
                <a:lnTo>
                  <a:pt x="97" y="3162"/>
                </a:lnTo>
                <a:lnTo>
                  <a:pt x="105" y="3156"/>
                </a:lnTo>
                <a:lnTo>
                  <a:pt x="113" y="3152"/>
                </a:lnTo>
                <a:lnTo>
                  <a:pt x="123" y="3146"/>
                </a:lnTo>
                <a:lnTo>
                  <a:pt x="133" y="3143"/>
                </a:lnTo>
                <a:lnTo>
                  <a:pt x="144" y="3139"/>
                </a:lnTo>
                <a:lnTo>
                  <a:pt x="154" y="3135"/>
                </a:lnTo>
                <a:lnTo>
                  <a:pt x="165" y="3132"/>
                </a:lnTo>
                <a:lnTo>
                  <a:pt x="177" y="3129"/>
                </a:lnTo>
                <a:lnTo>
                  <a:pt x="189" y="3127"/>
                </a:lnTo>
                <a:lnTo>
                  <a:pt x="203" y="3123"/>
                </a:lnTo>
                <a:lnTo>
                  <a:pt x="215" y="3122"/>
                </a:lnTo>
                <a:lnTo>
                  <a:pt x="228" y="3120"/>
                </a:lnTo>
                <a:lnTo>
                  <a:pt x="243" y="3119"/>
                </a:lnTo>
                <a:lnTo>
                  <a:pt x="256" y="3118"/>
                </a:lnTo>
                <a:lnTo>
                  <a:pt x="270" y="3118"/>
                </a:lnTo>
                <a:lnTo>
                  <a:pt x="285" y="3118"/>
                </a:lnTo>
                <a:lnTo>
                  <a:pt x="299" y="3118"/>
                </a:lnTo>
                <a:lnTo>
                  <a:pt x="314" y="3118"/>
                </a:lnTo>
                <a:lnTo>
                  <a:pt x="329" y="3119"/>
                </a:lnTo>
                <a:lnTo>
                  <a:pt x="344" y="3121"/>
                </a:lnTo>
                <a:lnTo>
                  <a:pt x="360" y="3122"/>
                </a:lnTo>
                <a:lnTo>
                  <a:pt x="375" y="3125"/>
                </a:lnTo>
                <a:lnTo>
                  <a:pt x="391" y="3128"/>
                </a:lnTo>
                <a:lnTo>
                  <a:pt x="406" y="3131"/>
                </a:lnTo>
                <a:lnTo>
                  <a:pt x="421" y="3134"/>
                </a:lnTo>
                <a:lnTo>
                  <a:pt x="435" y="3139"/>
                </a:lnTo>
                <a:lnTo>
                  <a:pt x="449" y="3142"/>
                </a:lnTo>
                <a:lnTo>
                  <a:pt x="463" y="3146"/>
                </a:lnTo>
                <a:lnTo>
                  <a:pt x="477" y="3152"/>
                </a:lnTo>
                <a:lnTo>
                  <a:pt x="490" y="3156"/>
                </a:lnTo>
                <a:lnTo>
                  <a:pt x="502" y="3162"/>
                </a:lnTo>
                <a:lnTo>
                  <a:pt x="515" y="3167"/>
                </a:lnTo>
                <a:lnTo>
                  <a:pt x="527" y="3173"/>
                </a:lnTo>
                <a:lnTo>
                  <a:pt x="538" y="3180"/>
                </a:lnTo>
                <a:lnTo>
                  <a:pt x="549" y="3185"/>
                </a:lnTo>
                <a:lnTo>
                  <a:pt x="560" y="3192"/>
                </a:lnTo>
                <a:lnTo>
                  <a:pt x="570" y="3198"/>
                </a:lnTo>
                <a:lnTo>
                  <a:pt x="579" y="3205"/>
                </a:lnTo>
                <a:lnTo>
                  <a:pt x="587" y="3213"/>
                </a:lnTo>
                <a:lnTo>
                  <a:pt x="596" y="3219"/>
                </a:lnTo>
                <a:lnTo>
                  <a:pt x="604" y="3227"/>
                </a:lnTo>
                <a:lnTo>
                  <a:pt x="612" y="3234"/>
                </a:lnTo>
                <a:lnTo>
                  <a:pt x="617" y="3242"/>
                </a:lnTo>
                <a:lnTo>
                  <a:pt x="624" y="3249"/>
                </a:lnTo>
                <a:lnTo>
                  <a:pt x="630" y="3257"/>
                </a:lnTo>
                <a:lnTo>
                  <a:pt x="634" y="3265"/>
                </a:lnTo>
                <a:lnTo>
                  <a:pt x="638" y="3273"/>
                </a:lnTo>
                <a:lnTo>
                  <a:pt x="642" y="3280"/>
                </a:lnTo>
                <a:lnTo>
                  <a:pt x="644" y="3288"/>
                </a:lnTo>
                <a:lnTo>
                  <a:pt x="646" y="3295"/>
                </a:lnTo>
                <a:lnTo>
                  <a:pt x="647" y="3303"/>
                </a:lnTo>
                <a:lnTo>
                  <a:pt x="647" y="3308"/>
                </a:lnTo>
                <a:lnTo>
                  <a:pt x="53" y="3209"/>
                </a:lnTo>
                <a:lnTo>
                  <a:pt x="56" y="3205"/>
                </a:lnTo>
                <a:lnTo>
                  <a:pt x="59" y="3197"/>
                </a:lnTo>
                <a:lnTo>
                  <a:pt x="63" y="3192"/>
                </a:lnTo>
                <a:lnTo>
                  <a:pt x="69" y="3185"/>
                </a:lnTo>
                <a:close/>
                <a:moveTo>
                  <a:pt x="625" y="3368"/>
                </a:moveTo>
                <a:lnTo>
                  <a:pt x="618" y="3374"/>
                </a:lnTo>
                <a:lnTo>
                  <a:pt x="613" y="3380"/>
                </a:lnTo>
                <a:lnTo>
                  <a:pt x="605" y="3385"/>
                </a:lnTo>
                <a:lnTo>
                  <a:pt x="597" y="3391"/>
                </a:lnTo>
                <a:lnTo>
                  <a:pt x="590" y="3396"/>
                </a:lnTo>
                <a:lnTo>
                  <a:pt x="581" y="3401"/>
                </a:lnTo>
                <a:lnTo>
                  <a:pt x="571" y="3406"/>
                </a:lnTo>
                <a:lnTo>
                  <a:pt x="561" y="3411"/>
                </a:lnTo>
                <a:lnTo>
                  <a:pt x="551" y="3414"/>
                </a:lnTo>
                <a:lnTo>
                  <a:pt x="540" y="3417"/>
                </a:lnTo>
                <a:lnTo>
                  <a:pt x="528" y="3422"/>
                </a:lnTo>
                <a:lnTo>
                  <a:pt x="517" y="3424"/>
                </a:lnTo>
                <a:lnTo>
                  <a:pt x="505" y="3427"/>
                </a:lnTo>
                <a:lnTo>
                  <a:pt x="491" y="3430"/>
                </a:lnTo>
                <a:lnTo>
                  <a:pt x="479" y="3432"/>
                </a:lnTo>
                <a:lnTo>
                  <a:pt x="466" y="3433"/>
                </a:lnTo>
                <a:lnTo>
                  <a:pt x="452" y="3434"/>
                </a:lnTo>
                <a:lnTo>
                  <a:pt x="438" y="3435"/>
                </a:lnTo>
                <a:lnTo>
                  <a:pt x="424" y="3436"/>
                </a:lnTo>
                <a:lnTo>
                  <a:pt x="409" y="3436"/>
                </a:lnTo>
                <a:lnTo>
                  <a:pt x="395" y="3435"/>
                </a:lnTo>
                <a:lnTo>
                  <a:pt x="380" y="3435"/>
                </a:lnTo>
                <a:lnTo>
                  <a:pt x="365" y="3434"/>
                </a:lnTo>
                <a:lnTo>
                  <a:pt x="350" y="3432"/>
                </a:lnTo>
                <a:lnTo>
                  <a:pt x="334" y="3431"/>
                </a:lnTo>
                <a:lnTo>
                  <a:pt x="319" y="3428"/>
                </a:lnTo>
                <a:lnTo>
                  <a:pt x="303" y="3425"/>
                </a:lnTo>
                <a:lnTo>
                  <a:pt x="289" y="3422"/>
                </a:lnTo>
                <a:lnTo>
                  <a:pt x="274" y="3418"/>
                </a:lnTo>
                <a:lnTo>
                  <a:pt x="259" y="3415"/>
                </a:lnTo>
                <a:lnTo>
                  <a:pt x="245" y="3411"/>
                </a:lnTo>
                <a:lnTo>
                  <a:pt x="230" y="3406"/>
                </a:lnTo>
                <a:lnTo>
                  <a:pt x="217" y="3402"/>
                </a:lnTo>
                <a:lnTo>
                  <a:pt x="204" y="3396"/>
                </a:lnTo>
                <a:lnTo>
                  <a:pt x="192" y="3391"/>
                </a:lnTo>
                <a:lnTo>
                  <a:pt x="180" y="3385"/>
                </a:lnTo>
                <a:lnTo>
                  <a:pt x="167" y="3380"/>
                </a:lnTo>
                <a:lnTo>
                  <a:pt x="156" y="3374"/>
                </a:lnTo>
                <a:lnTo>
                  <a:pt x="145" y="3368"/>
                </a:lnTo>
                <a:lnTo>
                  <a:pt x="134" y="3361"/>
                </a:lnTo>
                <a:lnTo>
                  <a:pt x="124" y="3354"/>
                </a:lnTo>
                <a:lnTo>
                  <a:pt x="115" y="3348"/>
                </a:lnTo>
                <a:lnTo>
                  <a:pt x="107" y="3340"/>
                </a:lnTo>
                <a:lnTo>
                  <a:pt x="98" y="3333"/>
                </a:lnTo>
                <a:lnTo>
                  <a:pt x="90" y="3327"/>
                </a:lnTo>
                <a:lnTo>
                  <a:pt x="82" y="3319"/>
                </a:lnTo>
                <a:lnTo>
                  <a:pt x="77" y="3311"/>
                </a:lnTo>
                <a:lnTo>
                  <a:pt x="70" y="3303"/>
                </a:lnTo>
                <a:lnTo>
                  <a:pt x="65" y="3296"/>
                </a:lnTo>
                <a:lnTo>
                  <a:pt x="60" y="3288"/>
                </a:lnTo>
                <a:lnTo>
                  <a:pt x="56" y="3280"/>
                </a:lnTo>
                <a:lnTo>
                  <a:pt x="53" y="3273"/>
                </a:lnTo>
                <a:lnTo>
                  <a:pt x="50" y="3265"/>
                </a:lnTo>
                <a:lnTo>
                  <a:pt x="48" y="3257"/>
                </a:lnTo>
                <a:lnTo>
                  <a:pt x="47" y="3249"/>
                </a:lnTo>
                <a:lnTo>
                  <a:pt x="47" y="3245"/>
                </a:lnTo>
                <a:lnTo>
                  <a:pt x="641" y="3343"/>
                </a:lnTo>
                <a:lnTo>
                  <a:pt x="638" y="3348"/>
                </a:lnTo>
                <a:lnTo>
                  <a:pt x="635" y="3354"/>
                </a:lnTo>
                <a:lnTo>
                  <a:pt x="631" y="3361"/>
                </a:lnTo>
                <a:lnTo>
                  <a:pt x="625" y="3368"/>
                </a:lnTo>
                <a:close/>
                <a:moveTo>
                  <a:pt x="1013" y="3213"/>
                </a:moveTo>
                <a:lnTo>
                  <a:pt x="1011" y="3204"/>
                </a:lnTo>
                <a:lnTo>
                  <a:pt x="1010" y="3196"/>
                </a:lnTo>
                <a:lnTo>
                  <a:pt x="1010" y="3187"/>
                </a:lnTo>
                <a:lnTo>
                  <a:pt x="1009" y="3179"/>
                </a:lnTo>
                <a:lnTo>
                  <a:pt x="1010" y="3170"/>
                </a:lnTo>
                <a:lnTo>
                  <a:pt x="1011" y="3160"/>
                </a:lnTo>
                <a:lnTo>
                  <a:pt x="1012" y="3151"/>
                </a:lnTo>
                <a:lnTo>
                  <a:pt x="1014" y="3141"/>
                </a:lnTo>
                <a:lnTo>
                  <a:pt x="1018" y="3131"/>
                </a:lnTo>
                <a:lnTo>
                  <a:pt x="1021" y="3120"/>
                </a:lnTo>
                <a:lnTo>
                  <a:pt x="1024" y="3110"/>
                </a:lnTo>
                <a:lnTo>
                  <a:pt x="1029" y="3099"/>
                </a:lnTo>
                <a:lnTo>
                  <a:pt x="1033" y="3089"/>
                </a:lnTo>
                <a:lnTo>
                  <a:pt x="1039" y="3078"/>
                </a:lnTo>
                <a:lnTo>
                  <a:pt x="1045" y="3067"/>
                </a:lnTo>
                <a:lnTo>
                  <a:pt x="1052" y="3056"/>
                </a:lnTo>
                <a:lnTo>
                  <a:pt x="1058" y="3045"/>
                </a:lnTo>
                <a:lnTo>
                  <a:pt x="1066" y="3034"/>
                </a:lnTo>
                <a:lnTo>
                  <a:pt x="1074" y="3024"/>
                </a:lnTo>
                <a:lnTo>
                  <a:pt x="1083" y="3013"/>
                </a:lnTo>
                <a:lnTo>
                  <a:pt x="1092" y="3002"/>
                </a:lnTo>
                <a:lnTo>
                  <a:pt x="1101" y="2991"/>
                </a:lnTo>
                <a:lnTo>
                  <a:pt x="1110" y="2981"/>
                </a:lnTo>
                <a:lnTo>
                  <a:pt x="1122" y="2969"/>
                </a:lnTo>
                <a:lnTo>
                  <a:pt x="1131" y="2960"/>
                </a:lnTo>
                <a:lnTo>
                  <a:pt x="1143" y="2948"/>
                </a:lnTo>
                <a:lnTo>
                  <a:pt x="1155" y="2939"/>
                </a:lnTo>
                <a:lnTo>
                  <a:pt x="1167" y="2929"/>
                </a:lnTo>
                <a:lnTo>
                  <a:pt x="1179" y="2920"/>
                </a:lnTo>
                <a:lnTo>
                  <a:pt x="1191" y="2911"/>
                </a:lnTo>
                <a:lnTo>
                  <a:pt x="1203" y="2902"/>
                </a:lnTo>
                <a:lnTo>
                  <a:pt x="1215" y="2894"/>
                </a:lnTo>
                <a:lnTo>
                  <a:pt x="1228" y="2887"/>
                </a:lnTo>
                <a:lnTo>
                  <a:pt x="1240" y="2879"/>
                </a:lnTo>
                <a:lnTo>
                  <a:pt x="1252" y="2872"/>
                </a:lnTo>
                <a:lnTo>
                  <a:pt x="1265" y="2867"/>
                </a:lnTo>
                <a:lnTo>
                  <a:pt x="1277" y="2861"/>
                </a:lnTo>
                <a:lnTo>
                  <a:pt x="1290" y="2856"/>
                </a:lnTo>
                <a:lnTo>
                  <a:pt x="1302" y="2851"/>
                </a:lnTo>
                <a:lnTo>
                  <a:pt x="1313" y="2847"/>
                </a:lnTo>
                <a:lnTo>
                  <a:pt x="1325" y="2842"/>
                </a:lnTo>
                <a:lnTo>
                  <a:pt x="1337" y="2839"/>
                </a:lnTo>
                <a:lnTo>
                  <a:pt x="1348" y="2837"/>
                </a:lnTo>
                <a:lnTo>
                  <a:pt x="1359" y="2835"/>
                </a:lnTo>
                <a:lnTo>
                  <a:pt x="1370" y="2832"/>
                </a:lnTo>
                <a:lnTo>
                  <a:pt x="1381" y="2831"/>
                </a:lnTo>
                <a:lnTo>
                  <a:pt x="1391" y="2830"/>
                </a:lnTo>
                <a:lnTo>
                  <a:pt x="1402" y="2830"/>
                </a:lnTo>
                <a:lnTo>
                  <a:pt x="1412" y="2830"/>
                </a:lnTo>
                <a:lnTo>
                  <a:pt x="1421" y="2831"/>
                </a:lnTo>
                <a:lnTo>
                  <a:pt x="1431" y="2832"/>
                </a:lnTo>
                <a:lnTo>
                  <a:pt x="1440" y="2833"/>
                </a:lnTo>
                <a:lnTo>
                  <a:pt x="1448" y="2837"/>
                </a:lnTo>
                <a:lnTo>
                  <a:pt x="1455" y="2839"/>
                </a:lnTo>
                <a:lnTo>
                  <a:pt x="1463" y="2842"/>
                </a:lnTo>
                <a:lnTo>
                  <a:pt x="1471" y="2847"/>
                </a:lnTo>
                <a:lnTo>
                  <a:pt x="1474" y="2849"/>
                </a:lnTo>
                <a:lnTo>
                  <a:pt x="1022" y="3233"/>
                </a:lnTo>
                <a:lnTo>
                  <a:pt x="1019" y="3227"/>
                </a:lnTo>
                <a:lnTo>
                  <a:pt x="1015" y="3219"/>
                </a:lnTo>
                <a:lnTo>
                  <a:pt x="1013" y="3213"/>
                </a:lnTo>
                <a:close/>
                <a:moveTo>
                  <a:pt x="1507" y="2895"/>
                </a:moveTo>
                <a:lnTo>
                  <a:pt x="1510" y="2903"/>
                </a:lnTo>
                <a:lnTo>
                  <a:pt x="1511" y="2912"/>
                </a:lnTo>
                <a:lnTo>
                  <a:pt x="1512" y="2921"/>
                </a:lnTo>
                <a:lnTo>
                  <a:pt x="1512" y="2930"/>
                </a:lnTo>
                <a:lnTo>
                  <a:pt x="1512" y="2939"/>
                </a:lnTo>
                <a:lnTo>
                  <a:pt x="1511" y="2948"/>
                </a:lnTo>
                <a:lnTo>
                  <a:pt x="1508" y="2957"/>
                </a:lnTo>
                <a:lnTo>
                  <a:pt x="1506" y="2967"/>
                </a:lnTo>
                <a:lnTo>
                  <a:pt x="1504" y="2977"/>
                </a:lnTo>
                <a:lnTo>
                  <a:pt x="1501" y="2988"/>
                </a:lnTo>
                <a:lnTo>
                  <a:pt x="1496" y="2998"/>
                </a:lnTo>
                <a:lnTo>
                  <a:pt x="1492" y="3009"/>
                </a:lnTo>
                <a:lnTo>
                  <a:pt x="1487" y="3019"/>
                </a:lnTo>
                <a:lnTo>
                  <a:pt x="1482" y="3030"/>
                </a:lnTo>
                <a:lnTo>
                  <a:pt x="1476" y="3041"/>
                </a:lnTo>
                <a:lnTo>
                  <a:pt x="1470" y="3052"/>
                </a:lnTo>
                <a:lnTo>
                  <a:pt x="1462" y="3063"/>
                </a:lnTo>
                <a:lnTo>
                  <a:pt x="1455" y="3073"/>
                </a:lnTo>
                <a:lnTo>
                  <a:pt x="1447" y="3085"/>
                </a:lnTo>
                <a:lnTo>
                  <a:pt x="1439" y="3096"/>
                </a:lnTo>
                <a:lnTo>
                  <a:pt x="1430" y="3107"/>
                </a:lnTo>
                <a:lnTo>
                  <a:pt x="1420" y="3118"/>
                </a:lnTo>
                <a:lnTo>
                  <a:pt x="1410" y="3128"/>
                </a:lnTo>
                <a:lnTo>
                  <a:pt x="1400" y="3139"/>
                </a:lnTo>
                <a:lnTo>
                  <a:pt x="1389" y="3149"/>
                </a:lnTo>
                <a:lnTo>
                  <a:pt x="1378" y="3160"/>
                </a:lnTo>
                <a:lnTo>
                  <a:pt x="1367" y="3170"/>
                </a:lnTo>
                <a:lnTo>
                  <a:pt x="1355" y="3180"/>
                </a:lnTo>
                <a:lnTo>
                  <a:pt x="1343" y="3188"/>
                </a:lnTo>
                <a:lnTo>
                  <a:pt x="1330" y="3197"/>
                </a:lnTo>
                <a:lnTo>
                  <a:pt x="1318" y="3206"/>
                </a:lnTo>
                <a:lnTo>
                  <a:pt x="1306" y="3214"/>
                </a:lnTo>
                <a:lnTo>
                  <a:pt x="1293" y="3222"/>
                </a:lnTo>
                <a:lnTo>
                  <a:pt x="1281" y="3229"/>
                </a:lnTo>
                <a:lnTo>
                  <a:pt x="1269" y="3235"/>
                </a:lnTo>
                <a:lnTo>
                  <a:pt x="1256" y="3242"/>
                </a:lnTo>
                <a:lnTo>
                  <a:pt x="1244" y="3247"/>
                </a:lnTo>
                <a:lnTo>
                  <a:pt x="1232" y="3253"/>
                </a:lnTo>
                <a:lnTo>
                  <a:pt x="1220" y="3257"/>
                </a:lnTo>
                <a:lnTo>
                  <a:pt x="1208" y="3261"/>
                </a:lnTo>
                <a:lnTo>
                  <a:pt x="1196" y="3266"/>
                </a:lnTo>
                <a:lnTo>
                  <a:pt x="1185" y="3269"/>
                </a:lnTo>
                <a:lnTo>
                  <a:pt x="1172" y="3271"/>
                </a:lnTo>
                <a:lnTo>
                  <a:pt x="1161" y="3274"/>
                </a:lnTo>
                <a:lnTo>
                  <a:pt x="1150" y="3276"/>
                </a:lnTo>
                <a:lnTo>
                  <a:pt x="1139" y="3277"/>
                </a:lnTo>
                <a:lnTo>
                  <a:pt x="1129" y="3278"/>
                </a:lnTo>
                <a:lnTo>
                  <a:pt x="1119" y="3278"/>
                </a:lnTo>
                <a:lnTo>
                  <a:pt x="1109" y="3278"/>
                </a:lnTo>
                <a:lnTo>
                  <a:pt x="1099" y="3277"/>
                </a:lnTo>
                <a:lnTo>
                  <a:pt x="1091" y="3276"/>
                </a:lnTo>
                <a:lnTo>
                  <a:pt x="1082" y="3274"/>
                </a:lnTo>
                <a:lnTo>
                  <a:pt x="1073" y="3271"/>
                </a:lnTo>
                <a:lnTo>
                  <a:pt x="1065" y="3268"/>
                </a:lnTo>
                <a:lnTo>
                  <a:pt x="1057" y="3266"/>
                </a:lnTo>
                <a:lnTo>
                  <a:pt x="1051" y="3261"/>
                </a:lnTo>
                <a:lnTo>
                  <a:pt x="1046" y="3258"/>
                </a:lnTo>
                <a:lnTo>
                  <a:pt x="1500" y="2875"/>
                </a:lnTo>
                <a:lnTo>
                  <a:pt x="1502" y="2881"/>
                </a:lnTo>
                <a:lnTo>
                  <a:pt x="1505" y="2888"/>
                </a:lnTo>
                <a:lnTo>
                  <a:pt x="1507" y="2895"/>
                </a:lnTo>
                <a:close/>
                <a:moveTo>
                  <a:pt x="1004" y="3898"/>
                </a:moveTo>
                <a:lnTo>
                  <a:pt x="1001" y="3906"/>
                </a:lnTo>
                <a:lnTo>
                  <a:pt x="999" y="3915"/>
                </a:lnTo>
                <a:lnTo>
                  <a:pt x="994" y="3923"/>
                </a:lnTo>
                <a:lnTo>
                  <a:pt x="990" y="3931"/>
                </a:lnTo>
                <a:lnTo>
                  <a:pt x="984" y="3939"/>
                </a:lnTo>
                <a:lnTo>
                  <a:pt x="979" y="3947"/>
                </a:lnTo>
                <a:lnTo>
                  <a:pt x="973" y="3956"/>
                </a:lnTo>
                <a:lnTo>
                  <a:pt x="966" y="3964"/>
                </a:lnTo>
                <a:lnTo>
                  <a:pt x="958" y="3973"/>
                </a:lnTo>
                <a:lnTo>
                  <a:pt x="950" y="3980"/>
                </a:lnTo>
                <a:lnTo>
                  <a:pt x="941" y="3988"/>
                </a:lnTo>
                <a:lnTo>
                  <a:pt x="932" y="3996"/>
                </a:lnTo>
                <a:lnTo>
                  <a:pt x="923" y="4004"/>
                </a:lnTo>
                <a:lnTo>
                  <a:pt x="913" y="4011"/>
                </a:lnTo>
                <a:lnTo>
                  <a:pt x="901" y="4018"/>
                </a:lnTo>
                <a:lnTo>
                  <a:pt x="890" y="4026"/>
                </a:lnTo>
                <a:lnTo>
                  <a:pt x="878" y="4032"/>
                </a:lnTo>
                <a:lnTo>
                  <a:pt x="866" y="4039"/>
                </a:lnTo>
                <a:lnTo>
                  <a:pt x="854" y="4046"/>
                </a:lnTo>
                <a:lnTo>
                  <a:pt x="841" y="4052"/>
                </a:lnTo>
                <a:lnTo>
                  <a:pt x="827" y="4058"/>
                </a:lnTo>
                <a:lnTo>
                  <a:pt x="814" y="4064"/>
                </a:lnTo>
                <a:lnTo>
                  <a:pt x="800" y="4070"/>
                </a:lnTo>
                <a:lnTo>
                  <a:pt x="785" y="4074"/>
                </a:lnTo>
                <a:lnTo>
                  <a:pt x="771" y="4080"/>
                </a:lnTo>
                <a:lnTo>
                  <a:pt x="756" y="4084"/>
                </a:lnTo>
                <a:lnTo>
                  <a:pt x="741" y="4089"/>
                </a:lnTo>
                <a:lnTo>
                  <a:pt x="726" y="4092"/>
                </a:lnTo>
                <a:lnTo>
                  <a:pt x="711" y="4095"/>
                </a:lnTo>
                <a:lnTo>
                  <a:pt x="696" y="4099"/>
                </a:lnTo>
                <a:lnTo>
                  <a:pt x="681" y="4101"/>
                </a:lnTo>
                <a:lnTo>
                  <a:pt x="667" y="4103"/>
                </a:lnTo>
                <a:lnTo>
                  <a:pt x="653" y="4104"/>
                </a:lnTo>
                <a:lnTo>
                  <a:pt x="638" y="4105"/>
                </a:lnTo>
                <a:lnTo>
                  <a:pt x="624" y="4106"/>
                </a:lnTo>
                <a:lnTo>
                  <a:pt x="611" y="4106"/>
                </a:lnTo>
                <a:lnTo>
                  <a:pt x="597" y="4106"/>
                </a:lnTo>
                <a:lnTo>
                  <a:pt x="584" y="4106"/>
                </a:lnTo>
                <a:lnTo>
                  <a:pt x="572" y="4105"/>
                </a:lnTo>
                <a:lnTo>
                  <a:pt x="560" y="4104"/>
                </a:lnTo>
                <a:lnTo>
                  <a:pt x="548" y="4102"/>
                </a:lnTo>
                <a:lnTo>
                  <a:pt x="536" y="4100"/>
                </a:lnTo>
                <a:lnTo>
                  <a:pt x="524" y="4098"/>
                </a:lnTo>
                <a:lnTo>
                  <a:pt x="513" y="4095"/>
                </a:lnTo>
                <a:lnTo>
                  <a:pt x="503" y="4092"/>
                </a:lnTo>
                <a:lnTo>
                  <a:pt x="494" y="4089"/>
                </a:lnTo>
                <a:lnTo>
                  <a:pt x="485" y="4084"/>
                </a:lnTo>
                <a:lnTo>
                  <a:pt x="476" y="4080"/>
                </a:lnTo>
                <a:lnTo>
                  <a:pt x="467" y="4075"/>
                </a:lnTo>
                <a:lnTo>
                  <a:pt x="459" y="4071"/>
                </a:lnTo>
                <a:lnTo>
                  <a:pt x="453" y="4065"/>
                </a:lnTo>
                <a:lnTo>
                  <a:pt x="446" y="4060"/>
                </a:lnTo>
                <a:lnTo>
                  <a:pt x="440" y="4054"/>
                </a:lnTo>
                <a:lnTo>
                  <a:pt x="435" y="4048"/>
                </a:lnTo>
                <a:lnTo>
                  <a:pt x="430" y="4042"/>
                </a:lnTo>
                <a:lnTo>
                  <a:pt x="426" y="4036"/>
                </a:lnTo>
                <a:lnTo>
                  <a:pt x="1008" y="3867"/>
                </a:lnTo>
                <a:lnTo>
                  <a:pt x="1008" y="3874"/>
                </a:lnTo>
                <a:lnTo>
                  <a:pt x="1007" y="3883"/>
                </a:lnTo>
                <a:lnTo>
                  <a:pt x="1005" y="3891"/>
                </a:lnTo>
                <a:lnTo>
                  <a:pt x="1004" y="3898"/>
                </a:lnTo>
                <a:close/>
              </a:path>
            </a:pathLst>
          </a:custGeom>
          <a:solidFill>
            <a:srgbClr val="FFFFFF"/>
          </a:solidFill>
          <a:ln w="9525">
            <a:noFill/>
            <a:round/>
            <a:headEnd/>
            <a:tailEnd/>
          </a:ln>
        </p:spPr>
        <p:txBody>
          <a:bodyPr/>
          <a:lstStyle/>
          <a:p>
            <a:pPr algn="r" rtl="1" fontAlgn="auto">
              <a:spcBef>
                <a:spcPts val="0"/>
              </a:spcBef>
              <a:spcAft>
                <a:spcPts val="0"/>
              </a:spcAft>
              <a:defRPr/>
            </a:pPr>
            <a:endParaRPr lang="ar-SA">
              <a:solidFill>
                <a:prstClr val="black"/>
              </a:solidFill>
              <a:latin typeface="+mn-lt"/>
              <a:cs typeface="+mn-cs"/>
            </a:endParaRPr>
          </a:p>
        </p:txBody>
      </p:sp>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9" name="Date Placeholder 21"/>
          <p:cNvSpPr>
            <a:spLocks noGrp="1"/>
          </p:cNvSpPr>
          <p:nvPr>
            <p:ph type="dt" sz="half" idx="10"/>
          </p:nvPr>
        </p:nvSpPr>
        <p:spPr/>
        <p:txBody>
          <a:bodyPr/>
          <a:lstStyle>
            <a:lvl1pPr>
              <a:defRPr/>
            </a:lvl1pPr>
          </a:lstStyle>
          <a:p>
            <a:pPr>
              <a:defRPr/>
            </a:pPr>
            <a:endParaRPr lang="ar-SA"/>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5C9B341E-6957-4214-8758-01DDA5B55DF4}"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Freeform 7"/>
          <p:cNvSpPr>
            <a:spLocks noChangeAspect="1" noEditPoints="1"/>
          </p:cNvSpPr>
          <p:nvPr userDrawn="1"/>
        </p:nvSpPr>
        <p:spPr bwMode="auto">
          <a:xfrm>
            <a:off x="431800" y="5534025"/>
            <a:ext cx="487363" cy="633413"/>
          </a:xfrm>
          <a:custGeom>
            <a:avLst/>
            <a:gdLst/>
            <a:ahLst/>
            <a:cxnLst>
              <a:cxn ang="0">
                <a:pos x="2614" y="3987"/>
              </a:cxn>
              <a:cxn ang="0">
                <a:pos x="2025" y="4132"/>
              </a:cxn>
              <a:cxn ang="0">
                <a:pos x="2235" y="4251"/>
              </a:cxn>
              <a:cxn ang="0">
                <a:pos x="2059" y="2780"/>
              </a:cxn>
              <a:cxn ang="0">
                <a:pos x="2559" y="2375"/>
              </a:cxn>
              <a:cxn ang="0">
                <a:pos x="2109" y="2499"/>
              </a:cxn>
              <a:cxn ang="0">
                <a:pos x="1643" y="2451"/>
              </a:cxn>
              <a:cxn ang="0">
                <a:pos x="1685" y="2807"/>
              </a:cxn>
              <a:cxn ang="0">
                <a:pos x="1493" y="3785"/>
              </a:cxn>
              <a:cxn ang="0">
                <a:pos x="1199" y="3301"/>
              </a:cxn>
              <a:cxn ang="0">
                <a:pos x="1171" y="2881"/>
              </a:cxn>
              <a:cxn ang="0">
                <a:pos x="1175" y="2643"/>
              </a:cxn>
              <a:cxn ang="0">
                <a:pos x="1025" y="2323"/>
              </a:cxn>
              <a:cxn ang="0">
                <a:pos x="1386" y="2165"/>
              </a:cxn>
              <a:cxn ang="0">
                <a:pos x="2037" y="2264"/>
              </a:cxn>
              <a:cxn ang="0">
                <a:pos x="2562" y="1934"/>
              </a:cxn>
              <a:cxn ang="0">
                <a:pos x="2145" y="1997"/>
              </a:cxn>
              <a:cxn ang="0">
                <a:pos x="1693" y="1983"/>
              </a:cxn>
              <a:cxn ang="0">
                <a:pos x="1199" y="1902"/>
              </a:cxn>
              <a:cxn ang="0">
                <a:pos x="2014" y="1822"/>
              </a:cxn>
              <a:cxn ang="0">
                <a:pos x="2512" y="1632"/>
              </a:cxn>
              <a:cxn ang="0">
                <a:pos x="2892" y="1625"/>
              </a:cxn>
              <a:cxn ang="0">
                <a:pos x="2941" y="1385"/>
              </a:cxn>
              <a:cxn ang="0">
                <a:pos x="3285" y="1308"/>
              </a:cxn>
              <a:cxn ang="0">
                <a:pos x="3306" y="1133"/>
              </a:cxn>
              <a:cxn ang="0">
                <a:pos x="3294" y="1253"/>
              </a:cxn>
              <a:cxn ang="0">
                <a:pos x="2903" y="1232"/>
              </a:cxn>
              <a:cxn ang="0">
                <a:pos x="2748" y="971"/>
              </a:cxn>
              <a:cxn ang="0">
                <a:pos x="2520" y="1235"/>
              </a:cxn>
              <a:cxn ang="0">
                <a:pos x="2161" y="1573"/>
              </a:cxn>
              <a:cxn ang="0">
                <a:pos x="1617" y="126"/>
              </a:cxn>
              <a:cxn ang="0">
                <a:pos x="1102" y="1662"/>
              </a:cxn>
              <a:cxn ang="0">
                <a:pos x="725" y="1609"/>
              </a:cxn>
              <a:cxn ang="0">
                <a:pos x="523" y="2347"/>
              </a:cxn>
              <a:cxn ang="0">
                <a:pos x="238" y="2593"/>
              </a:cxn>
              <a:cxn ang="0">
                <a:pos x="398" y="3093"/>
              </a:cxn>
              <a:cxn ang="0">
                <a:pos x="476" y="3467"/>
              </a:cxn>
              <a:cxn ang="0">
                <a:pos x="486" y="3839"/>
              </a:cxn>
              <a:cxn ang="0">
                <a:pos x="1031" y="3931"/>
              </a:cxn>
              <a:cxn ang="0">
                <a:pos x="2081" y="4305"/>
              </a:cxn>
              <a:cxn ang="0">
                <a:pos x="2270" y="3340"/>
              </a:cxn>
              <a:cxn ang="0">
                <a:pos x="1835" y="3287"/>
              </a:cxn>
              <a:cxn ang="0">
                <a:pos x="1734" y="3761"/>
              </a:cxn>
              <a:cxn ang="0">
                <a:pos x="2226" y="3726"/>
              </a:cxn>
              <a:cxn ang="0">
                <a:pos x="2101" y="1459"/>
              </a:cxn>
              <a:cxn ang="0">
                <a:pos x="1966" y="934"/>
              </a:cxn>
              <a:cxn ang="0">
                <a:pos x="1000" y="2080"/>
              </a:cxn>
              <a:cxn ang="0">
                <a:pos x="2096" y="4252"/>
              </a:cxn>
              <a:cxn ang="0">
                <a:pos x="689" y="2870"/>
              </a:cxn>
              <a:cxn ang="0">
                <a:pos x="1454" y="1912"/>
              </a:cxn>
              <a:cxn ang="0">
                <a:pos x="2968" y="1426"/>
              </a:cxn>
              <a:cxn ang="0">
                <a:pos x="2868" y="1562"/>
              </a:cxn>
              <a:cxn ang="0">
                <a:pos x="2851" y="884"/>
              </a:cxn>
              <a:cxn ang="0">
                <a:pos x="446" y="3926"/>
              </a:cxn>
              <a:cxn ang="0">
                <a:pos x="979" y="1449"/>
              </a:cxn>
              <a:cxn ang="0">
                <a:pos x="737" y="1552"/>
              </a:cxn>
              <a:cxn ang="0">
                <a:pos x="564" y="2455"/>
              </a:cxn>
              <a:cxn ang="0">
                <a:pos x="551" y="2572"/>
              </a:cxn>
              <a:cxn ang="0">
                <a:pos x="1422" y="2440"/>
              </a:cxn>
              <a:cxn ang="0">
                <a:pos x="329" y="3119"/>
              </a:cxn>
              <a:cxn ang="0">
                <a:pos x="180" y="3385"/>
              </a:cxn>
              <a:cxn ang="0">
                <a:pos x="1412" y="2830"/>
              </a:cxn>
              <a:cxn ang="0">
                <a:pos x="1004" y="3898"/>
              </a:cxn>
            </a:cxnLst>
            <a:rect l="0" t="0" r="r" b="b"/>
            <a:pathLst>
              <a:path w="3453" h="4493">
                <a:moveTo>
                  <a:pt x="2929" y="894"/>
                </a:moveTo>
                <a:lnTo>
                  <a:pt x="2933" y="898"/>
                </a:lnTo>
                <a:lnTo>
                  <a:pt x="2936" y="903"/>
                </a:lnTo>
                <a:lnTo>
                  <a:pt x="2939" y="907"/>
                </a:lnTo>
                <a:lnTo>
                  <a:pt x="2942" y="912"/>
                </a:lnTo>
                <a:lnTo>
                  <a:pt x="2946" y="918"/>
                </a:lnTo>
                <a:lnTo>
                  <a:pt x="2948" y="924"/>
                </a:lnTo>
                <a:lnTo>
                  <a:pt x="2951" y="930"/>
                </a:lnTo>
                <a:lnTo>
                  <a:pt x="2954" y="937"/>
                </a:lnTo>
                <a:lnTo>
                  <a:pt x="2956" y="943"/>
                </a:lnTo>
                <a:lnTo>
                  <a:pt x="2957" y="951"/>
                </a:lnTo>
                <a:lnTo>
                  <a:pt x="2959" y="958"/>
                </a:lnTo>
                <a:lnTo>
                  <a:pt x="2960" y="966"/>
                </a:lnTo>
                <a:lnTo>
                  <a:pt x="2961" y="973"/>
                </a:lnTo>
                <a:lnTo>
                  <a:pt x="2962" y="982"/>
                </a:lnTo>
                <a:lnTo>
                  <a:pt x="2963" y="990"/>
                </a:lnTo>
                <a:lnTo>
                  <a:pt x="2963" y="999"/>
                </a:lnTo>
                <a:lnTo>
                  <a:pt x="2963" y="1008"/>
                </a:lnTo>
                <a:lnTo>
                  <a:pt x="2963" y="1016"/>
                </a:lnTo>
                <a:lnTo>
                  <a:pt x="2962" y="1025"/>
                </a:lnTo>
                <a:lnTo>
                  <a:pt x="2962" y="1034"/>
                </a:lnTo>
                <a:lnTo>
                  <a:pt x="2961" y="1043"/>
                </a:lnTo>
                <a:lnTo>
                  <a:pt x="2960" y="1053"/>
                </a:lnTo>
                <a:lnTo>
                  <a:pt x="2958" y="1062"/>
                </a:lnTo>
                <a:lnTo>
                  <a:pt x="2957" y="1072"/>
                </a:lnTo>
                <a:lnTo>
                  <a:pt x="2955" y="1082"/>
                </a:lnTo>
                <a:lnTo>
                  <a:pt x="2952" y="1091"/>
                </a:lnTo>
                <a:lnTo>
                  <a:pt x="2949" y="1099"/>
                </a:lnTo>
                <a:lnTo>
                  <a:pt x="2947" y="1109"/>
                </a:lnTo>
                <a:lnTo>
                  <a:pt x="2944" y="1118"/>
                </a:lnTo>
                <a:lnTo>
                  <a:pt x="2940" y="1127"/>
                </a:lnTo>
                <a:lnTo>
                  <a:pt x="2937" y="1135"/>
                </a:lnTo>
                <a:lnTo>
                  <a:pt x="2933" y="1144"/>
                </a:lnTo>
                <a:lnTo>
                  <a:pt x="2929" y="1151"/>
                </a:lnTo>
                <a:lnTo>
                  <a:pt x="2925" y="1159"/>
                </a:lnTo>
                <a:lnTo>
                  <a:pt x="2920" y="1167"/>
                </a:lnTo>
                <a:lnTo>
                  <a:pt x="2916" y="1173"/>
                </a:lnTo>
                <a:lnTo>
                  <a:pt x="2913" y="1181"/>
                </a:lnTo>
                <a:lnTo>
                  <a:pt x="2907" y="1188"/>
                </a:lnTo>
                <a:lnTo>
                  <a:pt x="2903" y="1193"/>
                </a:lnTo>
                <a:lnTo>
                  <a:pt x="2898" y="1200"/>
                </a:lnTo>
                <a:lnTo>
                  <a:pt x="2893" y="1206"/>
                </a:lnTo>
                <a:lnTo>
                  <a:pt x="2888" y="1211"/>
                </a:lnTo>
                <a:lnTo>
                  <a:pt x="2883" y="1216"/>
                </a:lnTo>
                <a:lnTo>
                  <a:pt x="2877" y="1220"/>
                </a:lnTo>
                <a:lnTo>
                  <a:pt x="2873" y="1224"/>
                </a:lnTo>
                <a:lnTo>
                  <a:pt x="2867" y="1229"/>
                </a:lnTo>
                <a:lnTo>
                  <a:pt x="2862" y="1232"/>
                </a:lnTo>
                <a:lnTo>
                  <a:pt x="2857" y="1234"/>
                </a:lnTo>
                <a:lnTo>
                  <a:pt x="2852" y="1238"/>
                </a:lnTo>
                <a:lnTo>
                  <a:pt x="2846" y="1240"/>
                </a:lnTo>
                <a:lnTo>
                  <a:pt x="2841" y="1241"/>
                </a:lnTo>
                <a:lnTo>
                  <a:pt x="2836" y="1243"/>
                </a:lnTo>
                <a:lnTo>
                  <a:pt x="2831" y="1244"/>
                </a:lnTo>
                <a:lnTo>
                  <a:pt x="2826" y="1244"/>
                </a:lnTo>
                <a:lnTo>
                  <a:pt x="2914" y="882"/>
                </a:lnTo>
                <a:lnTo>
                  <a:pt x="2917" y="884"/>
                </a:lnTo>
                <a:lnTo>
                  <a:pt x="2920" y="886"/>
                </a:lnTo>
                <a:lnTo>
                  <a:pt x="2925" y="889"/>
                </a:lnTo>
                <a:lnTo>
                  <a:pt x="2929" y="894"/>
                </a:lnTo>
                <a:close/>
                <a:moveTo>
                  <a:pt x="2066" y="4112"/>
                </a:moveTo>
                <a:lnTo>
                  <a:pt x="2110" y="4110"/>
                </a:lnTo>
                <a:lnTo>
                  <a:pt x="2153" y="4106"/>
                </a:lnTo>
                <a:lnTo>
                  <a:pt x="2196" y="4102"/>
                </a:lnTo>
                <a:lnTo>
                  <a:pt x="2239" y="4096"/>
                </a:lnTo>
                <a:lnTo>
                  <a:pt x="2281" y="4090"/>
                </a:lnTo>
                <a:lnTo>
                  <a:pt x="2322" y="4082"/>
                </a:lnTo>
                <a:lnTo>
                  <a:pt x="2362" y="4073"/>
                </a:lnTo>
                <a:lnTo>
                  <a:pt x="2401" y="4064"/>
                </a:lnTo>
                <a:lnTo>
                  <a:pt x="2439" y="4053"/>
                </a:lnTo>
                <a:lnTo>
                  <a:pt x="2476" y="4042"/>
                </a:lnTo>
                <a:lnTo>
                  <a:pt x="2512" y="4029"/>
                </a:lnTo>
                <a:lnTo>
                  <a:pt x="2548" y="4016"/>
                </a:lnTo>
                <a:lnTo>
                  <a:pt x="2582" y="4001"/>
                </a:lnTo>
                <a:lnTo>
                  <a:pt x="2614" y="3987"/>
                </a:lnTo>
                <a:lnTo>
                  <a:pt x="2646" y="3971"/>
                </a:lnTo>
                <a:lnTo>
                  <a:pt x="2676" y="3955"/>
                </a:lnTo>
                <a:lnTo>
                  <a:pt x="2706" y="3937"/>
                </a:lnTo>
                <a:lnTo>
                  <a:pt x="2732" y="3919"/>
                </a:lnTo>
                <a:lnTo>
                  <a:pt x="2759" y="3901"/>
                </a:lnTo>
                <a:lnTo>
                  <a:pt x="2783" y="3881"/>
                </a:lnTo>
                <a:lnTo>
                  <a:pt x="2806" y="3861"/>
                </a:lnTo>
                <a:lnTo>
                  <a:pt x="2829" y="3840"/>
                </a:lnTo>
                <a:lnTo>
                  <a:pt x="2849" y="3819"/>
                </a:lnTo>
                <a:lnTo>
                  <a:pt x="2866" y="3798"/>
                </a:lnTo>
                <a:lnTo>
                  <a:pt x="2883" y="3776"/>
                </a:lnTo>
                <a:lnTo>
                  <a:pt x="2898" y="3752"/>
                </a:lnTo>
                <a:lnTo>
                  <a:pt x="2910" y="3729"/>
                </a:lnTo>
                <a:lnTo>
                  <a:pt x="2921" y="3706"/>
                </a:lnTo>
                <a:lnTo>
                  <a:pt x="2931" y="3682"/>
                </a:lnTo>
                <a:lnTo>
                  <a:pt x="2938" y="3657"/>
                </a:lnTo>
                <a:lnTo>
                  <a:pt x="2944" y="3632"/>
                </a:lnTo>
                <a:lnTo>
                  <a:pt x="2947" y="3608"/>
                </a:lnTo>
                <a:lnTo>
                  <a:pt x="3395" y="3608"/>
                </a:lnTo>
                <a:lnTo>
                  <a:pt x="3396" y="3612"/>
                </a:lnTo>
                <a:lnTo>
                  <a:pt x="3397" y="3618"/>
                </a:lnTo>
                <a:lnTo>
                  <a:pt x="3398" y="3623"/>
                </a:lnTo>
                <a:lnTo>
                  <a:pt x="3398" y="3629"/>
                </a:lnTo>
                <a:lnTo>
                  <a:pt x="3398" y="3634"/>
                </a:lnTo>
                <a:lnTo>
                  <a:pt x="3399" y="3639"/>
                </a:lnTo>
                <a:lnTo>
                  <a:pt x="3399" y="3644"/>
                </a:lnTo>
                <a:lnTo>
                  <a:pt x="3399" y="3650"/>
                </a:lnTo>
                <a:lnTo>
                  <a:pt x="3397" y="3678"/>
                </a:lnTo>
                <a:lnTo>
                  <a:pt x="3392" y="3706"/>
                </a:lnTo>
                <a:lnTo>
                  <a:pt x="3384" y="3734"/>
                </a:lnTo>
                <a:lnTo>
                  <a:pt x="3373" y="3760"/>
                </a:lnTo>
                <a:lnTo>
                  <a:pt x="3358" y="3787"/>
                </a:lnTo>
                <a:lnTo>
                  <a:pt x="3341" y="3812"/>
                </a:lnTo>
                <a:lnTo>
                  <a:pt x="3319" y="3838"/>
                </a:lnTo>
                <a:lnTo>
                  <a:pt x="3296" y="3863"/>
                </a:lnTo>
                <a:lnTo>
                  <a:pt x="3270" y="3887"/>
                </a:lnTo>
                <a:lnTo>
                  <a:pt x="3241" y="3911"/>
                </a:lnTo>
                <a:lnTo>
                  <a:pt x="3209" y="3934"/>
                </a:lnTo>
                <a:lnTo>
                  <a:pt x="3176" y="3956"/>
                </a:lnTo>
                <a:lnTo>
                  <a:pt x="3139" y="3978"/>
                </a:lnTo>
                <a:lnTo>
                  <a:pt x="3099" y="3999"/>
                </a:lnTo>
                <a:lnTo>
                  <a:pt x="3059" y="4019"/>
                </a:lnTo>
                <a:lnTo>
                  <a:pt x="3015" y="4038"/>
                </a:lnTo>
                <a:lnTo>
                  <a:pt x="2970" y="4057"/>
                </a:lnTo>
                <a:lnTo>
                  <a:pt x="2923" y="4073"/>
                </a:lnTo>
                <a:lnTo>
                  <a:pt x="2873" y="4090"/>
                </a:lnTo>
                <a:lnTo>
                  <a:pt x="2822" y="4105"/>
                </a:lnTo>
                <a:lnTo>
                  <a:pt x="2769" y="4120"/>
                </a:lnTo>
                <a:lnTo>
                  <a:pt x="2714" y="4133"/>
                </a:lnTo>
                <a:lnTo>
                  <a:pt x="2657" y="4145"/>
                </a:lnTo>
                <a:lnTo>
                  <a:pt x="2600" y="4156"/>
                </a:lnTo>
                <a:lnTo>
                  <a:pt x="2540" y="4167"/>
                </a:lnTo>
                <a:lnTo>
                  <a:pt x="2479" y="4176"/>
                </a:lnTo>
                <a:lnTo>
                  <a:pt x="2417" y="4183"/>
                </a:lnTo>
                <a:lnTo>
                  <a:pt x="2353" y="4189"/>
                </a:lnTo>
                <a:lnTo>
                  <a:pt x="2289" y="4195"/>
                </a:lnTo>
                <a:lnTo>
                  <a:pt x="2224" y="4198"/>
                </a:lnTo>
                <a:lnTo>
                  <a:pt x="2157" y="4200"/>
                </a:lnTo>
                <a:lnTo>
                  <a:pt x="2090" y="4201"/>
                </a:lnTo>
                <a:lnTo>
                  <a:pt x="2090" y="4201"/>
                </a:lnTo>
                <a:lnTo>
                  <a:pt x="2083" y="4198"/>
                </a:lnTo>
                <a:lnTo>
                  <a:pt x="2078" y="4195"/>
                </a:lnTo>
                <a:lnTo>
                  <a:pt x="2072" y="4192"/>
                </a:lnTo>
                <a:lnTo>
                  <a:pt x="2067" y="4187"/>
                </a:lnTo>
                <a:lnTo>
                  <a:pt x="2061" y="4184"/>
                </a:lnTo>
                <a:lnTo>
                  <a:pt x="2057" y="4179"/>
                </a:lnTo>
                <a:lnTo>
                  <a:pt x="2051" y="4175"/>
                </a:lnTo>
                <a:lnTo>
                  <a:pt x="2047" y="4169"/>
                </a:lnTo>
                <a:lnTo>
                  <a:pt x="2043" y="4165"/>
                </a:lnTo>
                <a:lnTo>
                  <a:pt x="2039" y="4161"/>
                </a:lnTo>
                <a:lnTo>
                  <a:pt x="2036" y="4155"/>
                </a:lnTo>
                <a:lnTo>
                  <a:pt x="2033" y="4149"/>
                </a:lnTo>
                <a:lnTo>
                  <a:pt x="2029" y="4144"/>
                </a:lnTo>
                <a:lnTo>
                  <a:pt x="2027" y="4138"/>
                </a:lnTo>
                <a:lnTo>
                  <a:pt x="2025" y="4132"/>
                </a:lnTo>
                <a:lnTo>
                  <a:pt x="2023" y="4126"/>
                </a:lnTo>
                <a:lnTo>
                  <a:pt x="2021" y="4120"/>
                </a:lnTo>
                <a:lnTo>
                  <a:pt x="2020" y="4114"/>
                </a:lnTo>
                <a:lnTo>
                  <a:pt x="2026" y="4114"/>
                </a:lnTo>
                <a:lnTo>
                  <a:pt x="2031" y="4114"/>
                </a:lnTo>
                <a:lnTo>
                  <a:pt x="2037" y="4114"/>
                </a:lnTo>
                <a:lnTo>
                  <a:pt x="2043" y="4114"/>
                </a:lnTo>
                <a:lnTo>
                  <a:pt x="2048" y="4113"/>
                </a:lnTo>
                <a:lnTo>
                  <a:pt x="2054" y="4113"/>
                </a:lnTo>
                <a:lnTo>
                  <a:pt x="2060" y="4113"/>
                </a:lnTo>
                <a:lnTo>
                  <a:pt x="2066" y="4112"/>
                </a:lnTo>
                <a:close/>
                <a:moveTo>
                  <a:pt x="2946" y="3545"/>
                </a:moveTo>
                <a:lnTo>
                  <a:pt x="2942" y="3528"/>
                </a:lnTo>
                <a:lnTo>
                  <a:pt x="2939" y="3511"/>
                </a:lnTo>
                <a:lnTo>
                  <a:pt x="2935" y="3495"/>
                </a:lnTo>
                <a:lnTo>
                  <a:pt x="2929" y="3478"/>
                </a:lnTo>
                <a:lnTo>
                  <a:pt x="2924" y="3463"/>
                </a:lnTo>
                <a:lnTo>
                  <a:pt x="2917" y="3447"/>
                </a:lnTo>
                <a:lnTo>
                  <a:pt x="2908" y="3431"/>
                </a:lnTo>
                <a:lnTo>
                  <a:pt x="2900" y="3415"/>
                </a:lnTo>
                <a:lnTo>
                  <a:pt x="2891" y="3401"/>
                </a:lnTo>
                <a:lnTo>
                  <a:pt x="2881" y="3385"/>
                </a:lnTo>
                <a:lnTo>
                  <a:pt x="2870" y="3371"/>
                </a:lnTo>
                <a:lnTo>
                  <a:pt x="2857" y="3355"/>
                </a:lnTo>
                <a:lnTo>
                  <a:pt x="2845" y="3341"/>
                </a:lnTo>
                <a:lnTo>
                  <a:pt x="2832" y="3328"/>
                </a:lnTo>
                <a:lnTo>
                  <a:pt x="2818" y="3313"/>
                </a:lnTo>
                <a:lnTo>
                  <a:pt x="2803" y="3300"/>
                </a:lnTo>
                <a:lnTo>
                  <a:pt x="2788" y="3287"/>
                </a:lnTo>
                <a:lnTo>
                  <a:pt x="2771" y="3274"/>
                </a:lnTo>
                <a:lnTo>
                  <a:pt x="2755" y="3260"/>
                </a:lnTo>
                <a:lnTo>
                  <a:pt x="2737" y="3248"/>
                </a:lnTo>
                <a:lnTo>
                  <a:pt x="2719" y="3236"/>
                </a:lnTo>
                <a:lnTo>
                  <a:pt x="2700" y="3224"/>
                </a:lnTo>
                <a:lnTo>
                  <a:pt x="2680" y="3213"/>
                </a:lnTo>
                <a:lnTo>
                  <a:pt x="2661" y="3202"/>
                </a:lnTo>
                <a:lnTo>
                  <a:pt x="2620" y="3180"/>
                </a:lnTo>
                <a:lnTo>
                  <a:pt x="2575" y="3160"/>
                </a:lnTo>
                <a:lnTo>
                  <a:pt x="2529" y="3141"/>
                </a:lnTo>
                <a:lnTo>
                  <a:pt x="2481" y="3124"/>
                </a:lnTo>
                <a:lnTo>
                  <a:pt x="2523" y="3131"/>
                </a:lnTo>
                <a:lnTo>
                  <a:pt x="2565" y="3138"/>
                </a:lnTo>
                <a:lnTo>
                  <a:pt x="2606" y="3144"/>
                </a:lnTo>
                <a:lnTo>
                  <a:pt x="2646" y="3152"/>
                </a:lnTo>
                <a:lnTo>
                  <a:pt x="2686" y="3160"/>
                </a:lnTo>
                <a:lnTo>
                  <a:pt x="2725" y="3169"/>
                </a:lnTo>
                <a:lnTo>
                  <a:pt x="2762" y="3179"/>
                </a:lnTo>
                <a:lnTo>
                  <a:pt x="2800" y="3188"/>
                </a:lnTo>
                <a:lnTo>
                  <a:pt x="2835" y="3198"/>
                </a:lnTo>
                <a:lnTo>
                  <a:pt x="2871" y="3209"/>
                </a:lnTo>
                <a:lnTo>
                  <a:pt x="2905" y="3221"/>
                </a:lnTo>
                <a:lnTo>
                  <a:pt x="2939" y="3232"/>
                </a:lnTo>
                <a:lnTo>
                  <a:pt x="2971" y="3244"/>
                </a:lnTo>
                <a:lnTo>
                  <a:pt x="3003" y="3257"/>
                </a:lnTo>
                <a:lnTo>
                  <a:pt x="3034" y="3270"/>
                </a:lnTo>
                <a:lnTo>
                  <a:pt x="3063" y="3284"/>
                </a:lnTo>
                <a:lnTo>
                  <a:pt x="3092" y="3297"/>
                </a:lnTo>
                <a:lnTo>
                  <a:pt x="3119" y="3311"/>
                </a:lnTo>
                <a:lnTo>
                  <a:pt x="3146" y="3326"/>
                </a:lnTo>
                <a:lnTo>
                  <a:pt x="3171" y="3341"/>
                </a:lnTo>
                <a:lnTo>
                  <a:pt x="3195" y="3357"/>
                </a:lnTo>
                <a:lnTo>
                  <a:pt x="3218" y="3372"/>
                </a:lnTo>
                <a:lnTo>
                  <a:pt x="3240" y="3388"/>
                </a:lnTo>
                <a:lnTo>
                  <a:pt x="3260" y="3404"/>
                </a:lnTo>
                <a:lnTo>
                  <a:pt x="3279" y="3421"/>
                </a:lnTo>
                <a:lnTo>
                  <a:pt x="3297" y="3437"/>
                </a:lnTo>
                <a:lnTo>
                  <a:pt x="3313" y="3455"/>
                </a:lnTo>
                <a:lnTo>
                  <a:pt x="3328" y="3472"/>
                </a:lnTo>
                <a:lnTo>
                  <a:pt x="3342" y="3490"/>
                </a:lnTo>
                <a:lnTo>
                  <a:pt x="3355" y="3508"/>
                </a:lnTo>
                <a:lnTo>
                  <a:pt x="3365" y="3526"/>
                </a:lnTo>
                <a:lnTo>
                  <a:pt x="3375" y="3545"/>
                </a:lnTo>
                <a:lnTo>
                  <a:pt x="2946" y="3545"/>
                </a:lnTo>
                <a:close/>
                <a:moveTo>
                  <a:pt x="2169" y="4255"/>
                </a:moveTo>
                <a:lnTo>
                  <a:pt x="2235" y="4251"/>
                </a:lnTo>
                <a:lnTo>
                  <a:pt x="2300" y="4248"/>
                </a:lnTo>
                <a:lnTo>
                  <a:pt x="2365" y="4242"/>
                </a:lnTo>
                <a:lnTo>
                  <a:pt x="2428" y="4236"/>
                </a:lnTo>
                <a:lnTo>
                  <a:pt x="2491" y="4227"/>
                </a:lnTo>
                <a:lnTo>
                  <a:pt x="2552" y="4218"/>
                </a:lnTo>
                <a:lnTo>
                  <a:pt x="2612" y="4208"/>
                </a:lnTo>
                <a:lnTo>
                  <a:pt x="2670" y="4196"/>
                </a:lnTo>
                <a:lnTo>
                  <a:pt x="2728" y="4183"/>
                </a:lnTo>
                <a:lnTo>
                  <a:pt x="2783" y="4169"/>
                </a:lnTo>
                <a:lnTo>
                  <a:pt x="2837" y="4154"/>
                </a:lnTo>
                <a:lnTo>
                  <a:pt x="2889" y="4138"/>
                </a:lnTo>
                <a:lnTo>
                  <a:pt x="2939" y="4121"/>
                </a:lnTo>
                <a:lnTo>
                  <a:pt x="2988" y="4103"/>
                </a:lnTo>
                <a:lnTo>
                  <a:pt x="3034" y="4084"/>
                </a:lnTo>
                <a:lnTo>
                  <a:pt x="3078" y="4064"/>
                </a:lnTo>
                <a:lnTo>
                  <a:pt x="3122" y="4043"/>
                </a:lnTo>
                <a:lnTo>
                  <a:pt x="3161" y="4022"/>
                </a:lnTo>
                <a:lnTo>
                  <a:pt x="3199" y="3999"/>
                </a:lnTo>
                <a:lnTo>
                  <a:pt x="3235" y="3976"/>
                </a:lnTo>
                <a:lnTo>
                  <a:pt x="3269" y="3953"/>
                </a:lnTo>
                <a:lnTo>
                  <a:pt x="3300" y="3927"/>
                </a:lnTo>
                <a:lnTo>
                  <a:pt x="3327" y="3902"/>
                </a:lnTo>
                <a:lnTo>
                  <a:pt x="3353" y="3876"/>
                </a:lnTo>
                <a:lnTo>
                  <a:pt x="3376" y="3850"/>
                </a:lnTo>
                <a:lnTo>
                  <a:pt x="3396" y="3822"/>
                </a:lnTo>
                <a:lnTo>
                  <a:pt x="3412" y="3794"/>
                </a:lnTo>
                <a:lnTo>
                  <a:pt x="3427" y="3767"/>
                </a:lnTo>
                <a:lnTo>
                  <a:pt x="3438" y="3738"/>
                </a:lnTo>
                <a:lnTo>
                  <a:pt x="3447" y="3709"/>
                </a:lnTo>
                <a:lnTo>
                  <a:pt x="3451" y="3679"/>
                </a:lnTo>
                <a:lnTo>
                  <a:pt x="3453" y="3650"/>
                </a:lnTo>
                <a:lnTo>
                  <a:pt x="3451" y="3619"/>
                </a:lnTo>
                <a:lnTo>
                  <a:pt x="3446" y="3588"/>
                </a:lnTo>
                <a:lnTo>
                  <a:pt x="3437" y="3558"/>
                </a:lnTo>
                <a:lnTo>
                  <a:pt x="3425" y="3528"/>
                </a:lnTo>
                <a:lnTo>
                  <a:pt x="3409" y="3499"/>
                </a:lnTo>
                <a:lnTo>
                  <a:pt x="3391" y="3470"/>
                </a:lnTo>
                <a:lnTo>
                  <a:pt x="3369" y="3442"/>
                </a:lnTo>
                <a:lnTo>
                  <a:pt x="3345" y="3414"/>
                </a:lnTo>
                <a:lnTo>
                  <a:pt x="3317" y="3388"/>
                </a:lnTo>
                <a:lnTo>
                  <a:pt x="3286" y="3361"/>
                </a:lnTo>
                <a:lnTo>
                  <a:pt x="3253" y="3336"/>
                </a:lnTo>
                <a:lnTo>
                  <a:pt x="3217" y="3311"/>
                </a:lnTo>
                <a:lnTo>
                  <a:pt x="3179" y="3288"/>
                </a:lnTo>
                <a:lnTo>
                  <a:pt x="3138" y="3265"/>
                </a:lnTo>
                <a:lnTo>
                  <a:pt x="3094" y="3243"/>
                </a:lnTo>
                <a:lnTo>
                  <a:pt x="3049" y="3222"/>
                </a:lnTo>
                <a:lnTo>
                  <a:pt x="3001" y="3202"/>
                </a:lnTo>
                <a:lnTo>
                  <a:pt x="2951" y="3183"/>
                </a:lnTo>
                <a:lnTo>
                  <a:pt x="2898" y="3164"/>
                </a:lnTo>
                <a:lnTo>
                  <a:pt x="2845" y="3148"/>
                </a:lnTo>
                <a:lnTo>
                  <a:pt x="2789" y="3132"/>
                </a:lnTo>
                <a:lnTo>
                  <a:pt x="2731" y="3118"/>
                </a:lnTo>
                <a:lnTo>
                  <a:pt x="2672" y="3103"/>
                </a:lnTo>
                <a:lnTo>
                  <a:pt x="2611" y="3091"/>
                </a:lnTo>
                <a:lnTo>
                  <a:pt x="2548" y="3081"/>
                </a:lnTo>
                <a:lnTo>
                  <a:pt x="2485" y="3071"/>
                </a:lnTo>
                <a:lnTo>
                  <a:pt x="2420" y="3063"/>
                </a:lnTo>
                <a:lnTo>
                  <a:pt x="2352" y="3056"/>
                </a:lnTo>
                <a:lnTo>
                  <a:pt x="2285" y="3051"/>
                </a:lnTo>
                <a:lnTo>
                  <a:pt x="2216" y="3047"/>
                </a:lnTo>
                <a:lnTo>
                  <a:pt x="2146" y="3045"/>
                </a:lnTo>
                <a:lnTo>
                  <a:pt x="2076" y="3044"/>
                </a:lnTo>
                <a:lnTo>
                  <a:pt x="2072" y="3044"/>
                </a:lnTo>
                <a:lnTo>
                  <a:pt x="2069" y="3044"/>
                </a:lnTo>
                <a:lnTo>
                  <a:pt x="2065" y="3044"/>
                </a:lnTo>
                <a:lnTo>
                  <a:pt x="2061" y="3044"/>
                </a:lnTo>
                <a:lnTo>
                  <a:pt x="2058" y="3044"/>
                </a:lnTo>
                <a:lnTo>
                  <a:pt x="2055" y="3044"/>
                </a:lnTo>
                <a:lnTo>
                  <a:pt x="2051" y="3044"/>
                </a:lnTo>
                <a:lnTo>
                  <a:pt x="2048" y="3044"/>
                </a:lnTo>
                <a:lnTo>
                  <a:pt x="2048" y="2767"/>
                </a:lnTo>
                <a:lnTo>
                  <a:pt x="2049" y="2769"/>
                </a:lnTo>
                <a:lnTo>
                  <a:pt x="2054" y="2775"/>
                </a:lnTo>
                <a:lnTo>
                  <a:pt x="2059" y="2780"/>
                </a:lnTo>
                <a:lnTo>
                  <a:pt x="2065" y="2786"/>
                </a:lnTo>
                <a:lnTo>
                  <a:pt x="2070" y="2791"/>
                </a:lnTo>
                <a:lnTo>
                  <a:pt x="2076" y="2797"/>
                </a:lnTo>
                <a:lnTo>
                  <a:pt x="2081" y="2801"/>
                </a:lnTo>
                <a:lnTo>
                  <a:pt x="2088" y="2806"/>
                </a:lnTo>
                <a:lnTo>
                  <a:pt x="2094" y="2810"/>
                </a:lnTo>
                <a:lnTo>
                  <a:pt x="2101" y="2815"/>
                </a:lnTo>
                <a:lnTo>
                  <a:pt x="2108" y="2818"/>
                </a:lnTo>
                <a:lnTo>
                  <a:pt x="2115" y="2822"/>
                </a:lnTo>
                <a:lnTo>
                  <a:pt x="2122" y="2826"/>
                </a:lnTo>
                <a:lnTo>
                  <a:pt x="2130" y="2829"/>
                </a:lnTo>
                <a:lnTo>
                  <a:pt x="2138" y="2831"/>
                </a:lnTo>
                <a:lnTo>
                  <a:pt x="2145" y="2835"/>
                </a:lnTo>
                <a:lnTo>
                  <a:pt x="2153" y="2837"/>
                </a:lnTo>
                <a:lnTo>
                  <a:pt x="2161" y="2839"/>
                </a:lnTo>
                <a:lnTo>
                  <a:pt x="2170" y="2840"/>
                </a:lnTo>
                <a:lnTo>
                  <a:pt x="2177" y="2842"/>
                </a:lnTo>
                <a:lnTo>
                  <a:pt x="2186" y="2843"/>
                </a:lnTo>
                <a:lnTo>
                  <a:pt x="2195" y="2845"/>
                </a:lnTo>
                <a:lnTo>
                  <a:pt x="2203" y="2846"/>
                </a:lnTo>
                <a:lnTo>
                  <a:pt x="2212" y="2846"/>
                </a:lnTo>
                <a:lnTo>
                  <a:pt x="2221" y="2846"/>
                </a:lnTo>
                <a:lnTo>
                  <a:pt x="2229" y="2846"/>
                </a:lnTo>
                <a:lnTo>
                  <a:pt x="2242" y="2846"/>
                </a:lnTo>
                <a:lnTo>
                  <a:pt x="2254" y="2845"/>
                </a:lnTo>
                <a:lnTo>
                  <a:pt x="2266" y="2842"/>
                </a:lnTo>
                <a:lnTo>
                  <a:pt x="2279" y="2840"/>
                </a:lnTo>
                <a:lnTo>
                  <a:pt x="2291" y="2838"/>
                </a:lnTo>
                <a:lnTo>
                  <a:pt x="2303" y="2833"/>
                </a:lnTo>
                <a:lnTo>
                  <a:pt x="2316" y="2830"/>
                </a:lnTo>
                <a:lnTo>
                  <a:pt x="2327" y="2825"/>
                </a:lnTo>
                <a:lnTo>
                  <a:pt x="2339" y="2820"/>
                </a:lnTo>
                <a:lnTo>
                  <a:pt x="2351" y="2814"/>
                </a:lnTo>
                <a:lnTo>
                  <a:pt x="2362" y="2807"/>
                </a:lnTo>
                <a:lnTo>
                  <a:pt x="2373" y="2800"/>
                </a:lnTo>
                <a:lnTo>
                  <a:pt x="2385" y="2794"/>
                </a:lnTo>
                <a:lnTo>
                  <a:pt x="2395" y="2785"/>
                </a:lnTo>
                <a:lnTo>
                  <a:pt x="2406" y="2777"/>
                </a:lnTo>
                <a:lnTo>
                  <a:pt x="2417" y="2768"/>
                </a:lnTo>
                <a:lnTo>
                  <a:pt x="2427" y="2758"/>
                </a:lnTo>
                <a:lnTo>
                  <a:pt x="2437" y="2748"/>
                </a:lnTo>
                <a:lnTo>
                  <a:pt x="2447" y="2737"/>
                </a:lnTo>
                <a:lnTo>
                  <a:pt x="2457" y="2726"/>
                </a:lnTo>
                <a:lnTo>
                  <a:pt x="2466" y="2715"/>
                </a:lnTo>
                <a:lnTo>
                  <a:pt x="2475" y="2704"/>
                </a:lnTo>
                <a:lnTo>
                  <a:pt x="2484" y="2692"/>
                </a:lnTo>
                <a:lnTo>
                  <a:pt x="2491" y="2679"/>
                </a:lnTo>
                <a:lnTo>
                  <a:pt x="2499" y="2665"/>
                </a:lnTo>
                <a:lnTo>
                  <a:pt x="2507" y="2652"/>
                </a:lnTo>
                <a:lnTo>
                  <a:pt x="2515" y="2638"/>
                </a:lnTo>
                <a:lnTo>
                  <a:pt x="2521" y="2623"/>
                </a:lnTo>
                <a:lnTo>
                  <a:pt x="2527" y="2609"/>
                </a:lnTo>
                <a:lnTo>
                  <a:pt x="2532" y="2593"/>
                </a:lnTo>
                <a:lnTo>
                  <a:pt x="2538" y="2579"/>
                </a:lnTo>
                <a:lnTo>
                  <a:pt x="2543" y="2563"/>
                </a:lnTo>
                <a:lnTo>
                  <a:pt x="2546" y="2554"/>
                </a:lnTo>
                <a:lnTo>
                  <a:pt x="2548" y="2544"/>
                </a:lnTo>
                <a:lnTo>
                  <a:pt x="2550" y="2535"/>
                </a:lnTo>
                <a:lnTo>
                  <a:pt x="2552" y="2525"/>
                </a:lnTo>
                <a:lnTo>
                  <a:pt x="2554" y="2515"/>
                </a:lnTo>
                <a:lnTo>
                  <a:pt x="2556" y="2505"/>
                </a:lnTo>
                <a:lnTo>
                  <a:pt x="2558" y="2496"/>
                </a:lnTo>
                <a:lnTo>
                  <a:pt x="2559" y="2486"/>
                </a:lnTo>
                <a:lnTo>
                  <a:pt x="2560" y="2477"/>
                </a:lnTo>
                <a:lnTo>
                  <a:pt x="2561" y="2467"/>
                </a:lnTo>
                <a:lnTo>
                  <a:pt x="2561" y="2457"/>
                </a:lnTo>
                <a:lnTo>
                  <a:pt x="2562" y="2449"/>
                </a:lnTo>
                <a:lnTo>
                  <a:pt x="2562" y="2439"/>
                </a:lnTo>
                <a:lnTo>
                  <a:pt x="2562" y="2430"/>
                </a:lnTo>
                <a:lnTo>
                  <a:pt x="2562" y="2420"/>
                </a:lnTo>
                <a:lnTo>
                  <a:pt x="2562" y="2411"/>
                </a:lnTo>
                <a:lnTo>
                  <a:pt x="2561" y="2401"/>
                </a:lnTo>
                <a:lnTo>
                  <a:pt x="2561" y="2392"/>
                </a:lnTo>
                <a:lnTo>
                  <a:pt x="2560" y="2383"/>
                </a:lnTo>
                <a:lnTo>
                  <a:pt x="2559" y="2375"/>
                </a:lnTo>
                <a:lnTo>
                  <a:pt x="2558" y="2366"/>
                </a:lnTo>
                <a:lnTo>
                  <a:pt x="2556" y="2356"/>
                </a:lnTo>
                <a:lnTo>
                  <a:pt x="2554" y="2347"/>
                </a:lnTo>
                <a:lnTo>
                  <a:pt x="2552" y="2338"/>
                </a:lnTo>
                <a:lnTo>
                  <a:pt x="2550" y="2330"/>
                </a:lnTo>
                <a:lnTo>
                  <a:pt x="2548" y="2321"/>
                </a:lnTo>
                <a:lnTo>
                  <a:pt x="2546" y="2313"/>
                </a:lnTo>
                <a:lnTo>
                  <a:pt x="2542" y="2305"/>
                </a:lnTo>
                <a:lnTo>
                  <a:pt x="2540" y="2297"/>
                </a:lnTo>
                <a:lnTo>
                  <a:pt x="2537" y="2288"/>
                </a:lnTo>
                <a:lnTo>
                  <a:pt x="2533" y="2281"/>
                </a:lnTo>
                <a:lnTo>
                  <a:pt x="2529" y="2273"/>
                </a:lnTo>
                <a:lnTo>
                  <a:pt x="2528" y="2284"/>
                </a:lnTo>
                <a:lnTo>
                  <a:pt x="2527" y="2294"/>
                </a:lnTo>
                <a:lnTo>
                  <a:pt x="2525" y="2304"/>
                </a:lnTo>
                <a:lnTo>
                  <a:pt x="2522" y="2314"/>
                </a:lnTo>
                <a:lnTo>
                  <a:pt x="2519" y="2324"/>
                </a:lnTo>
                <a:lnTo>
                  <a:pt x="2515" y="2334"/>
                </a:lnTo>
                <a:lnTo>
                  <a:pt x="2511" y="2342"/>
                </a:lnTo>
                <a:lnTo>
                  <a:pt x="2507" y="2351"/>
                </a:lnTo>
                <a:lnTo>
                  <a:pt x="2501" y="2360"/>
                </a:lnTo>
                <a:lnTo>
                  <a:pt x="2496" y="2370"/>
                </a:lnTo>
                <a:lnTo>
                  <a:pt x="2490" y="2378"/>
                </a:lnTo>
                <a:lnTo>
                  <a:pt x="2485" y="2386"/>
                </a:lnTo>
                <a:lnTo>
                  <a:pt x="2478" y="2394"/>
                </a:lnTo>
                <a:lnTo>
                  <a:pt x="2471" y="2401"/>
                </a:lnTo>
                <a:lnTo>
                  <a:pt x="2464" y="2409"/>
                </a:lnTo>
                <a:lnTo>
                  <a:pt x="2456" y="2415"/>
                </a:lnTo>
                <a:lnTo>
                  <a:pt x="2448" y="2422"/>
                </a:lnTo>
                <a:lnTo>
                  <a:pt x="2441" y="2429"/>
                </a:lnTo>
                <a:lnTo>
                  <a:pt x="2432" y="2434"/>
                </a:lnTo>
                <a:lnTo>
                  <a:pt x="2423" y="2441"/>
                </a:lnTo>
                <a:lnTo>
                  <a:pt x="2414" y="2445"/>
                </a:lnTo>
                <a:lnTo>
                  <a:pt x="2405" y="2451"/>
                </a:lnTo>
                <a:lnTo>
                  <a:pt x="2395" y="2455"/>
                </a:lnTo>
                <a:lnTo>
                  <a:pt x="2385" y="2459"/>
                </a:lnTo>
                <a:lnTo>
                  <a:pt x="2375" y="2462"/>
                </a:lnTo>
                <a:lnTo>
                  <a:pt x="2365" y="2465"/>
                </a:lnTo>
                <a:lnTo>
                  <a:pt x="2354" y="2469"/>
                </a:lnTo>
                <a:lnTo>
                  <a:pt x="2343" y="2471"/>
                </a:lnTo>
                <a:lnTo>
                  <a:pt x="2333" y="2472"/>
                </a:lnTo>
                <a:lnTo>
                  <a:pt x="2322" y="2473"/>
                </a:lnTo>
                <a:lnTo>
                  <a:pt x="2310" y="2474"/>
                </a:lnTo>
                <a:lnTo>
                  <a:pt x="2299" y="2474"/>
                </a:lnTo>
                <a:lnTo>
                  <a:pt x="2296" y="2474"/>
                </a:lnTo>
                <a:lnTo>
                  <a:pt x="2292" y="2474"/>
                </a:lnTo>
                <a:lnTo>
                  <a:pt x="2289" y="2474"/>
                </a:lnTo>
                <a:lnTo>
                  <a:pt x="2285" y="2474"/>
                </a:lnTo>
                <a:lnTo>
                  <a:pt x="2281" y="2473"/>
                </a:lnTo>
                <a:lnTo>
                  <a:pt x="2278" y="2473"/>
                </a:lnTo>
                <a:lnTo>
                  <a:pt x="2275" y="2473"/>
                </a:lnTo>
                <a:lnTo>
                  <a:pt x="2270" y="2473"/>
                </a:lnTo>
                <a:lnTo>
                  <a:pt x="2266" y="2472"/>
                </a:lnTo>
                <a:lnTo>
                  <a:pt x="2260" y="2471"/>
                </a:lnTo>
                <a:lnTo>
                  <a:pt x="2255" y="2470"/>
                </a:lnTo>
                <a:lnTo>
                  <a:pt x="2249" y="2470"/>
                </a:lnTo>
                <a:lnTo>
                  <a:pt x="2244" y="2469"/>
                </a:lnTo>
                <a:lnTo>
                  <a:pt x="2238" y="2469"/>
                </a:lnTo>
                <a:lnTo>
                  <a:pt x="2233" y="2469"/>
                </a:lnTo>
                <a:lnTo>
                  <a:pt x="2227" y="2469"/>
                </a:lnTo>
                <a:lnTo>
                  <a:pt x="2218" y="2469"/>
                </a:lnTo>
                <a:lnTo>
                  <a:pt x="2211" y="2469"/>
                </a:lnTo>
                <a:lnTo>
                  <a:pt x="2202" y="2470"/>
                </a:lnTo>
                <a:lnTo>
                  <a:pt x="2193" y="2471"/>
                </a:lnTo>
                <a:lnTo>
                  <a:pt x="2185" y="2472"/>
                </a:lnTo>
                <a:lnTo>
                  <a:pt x="2176" y="2474"/>
                </a:lnTo>
                <a:lnTo>
                  <a:pt x="2169" y="2475"/>
                </a:lnTo>
                <a:lnTo>
                  <a:pt x="2161" y="2477"/>
                </a:lnTo>
                <a:lnTo>
                  <a:pt x="2153" y="2480"/>
                </a:lnTo>
                <a:lnTo>
                  <a:pt x="2145" y="2483"/>
                </a:lnTo>
                <a:lnTo>
                  <a:pt x="2138" y="2485"/>
                </a:lnTo>
                <a:lnTo>
                  <a:pt x="2130" y="2488"/>
                </a:lnTo>
                <a:lnTo>
                  <a:pt x="2123" y="2492"/>
                </a:lnTo>
                <a:lnTo>
                  <a:pt x="2115" y="2496"/>
                </a:lnTo>
                <a:lnTo>
                  <a:pt x="2109" y="2499"/>
                </a:lnTo>
                <a:lnTo>
                  <a:pt x="2102" y="2504"/>
                </a:lnTo>
                <a:lnTo>
                  <a:pt x="2096" y="2508"/>
                </a:lnTo>
                <a:lnTo>
                  <a:pt x="2089" y="2513"/>
                </a:lnTo>
                <a:lnTo>
                  <a:pt x="2083" y="2517"/>
                </a:lnTo>
                <a:lnTo>
                  <a:pt x="2077" y="2523"/>
                </a:lnTo>
                <a:lnTo>
                  <a:pt x="2071" y="2528"/>
                </a:lnTo>
                <a:lnTo>
                  <a:pt x="2066" y="2533"/>
                </a:lnTo>
                <a:lnTo>
                  <a:pt x="2060" y="2538"/>
                </a:lnTo>
                <a:lnTo>
                  <a:pt x="2056" y="2544"/>
                </a:lnTo>
                <a:lnTo>
                  <a:pt x="2050" y="2550"/>
                </a:lnTo>
                <a:lnTo>
                  <a:pt x="2046" y="2556"/>
                </a:lnTo>
                <a:lnTo>
                  <a:pt x="2041" y="2563"/>
                </a:lnTo>
                <a:lnTo>
                  <a:pt x="2037" y="2568"/>
                </a:lnTo>
                <a:lnTo>
                  <a:pt x="2034" y="2575"/>
                </a:lnTo>
                <a:lnTo>
                  <a:pt x="2030" y="2581"/>
                </a:lnTo>
                <a:lnTo>
                  <a:pt x="2027" y="2588"/>
                </a:lnTo>
                <a:lnTo>
                  <a:pt x="2024" y="2596"/>
                </a:lnTo>
                <a:lnTo>
                  <a:pt x="2020" y="2588"/>
                </a:lnTo>
                <a:lnTo>
                  <a:pt x="2017" y="2581"/>
                </a:lnTo>
                <a:lnTo>
                  <a:pt x="2014" y="2575"/>
                </a:lnTo>
                <a:lnTo>
                  <a:pt x="2010" y="2568"/>
                </a:lnTo>
                <a:lnTo>
                  <a:pt x="2006" y="2563"/>
                </a:lnTo>
                <a:lnTo>
                  <a:pt x="2002" y="2556"/>
                </a:lnTo>
                <a:lnTo>
                  <a:pt x="1997" y="2550"/>
                </a:lnTo>
                <a:lnTo>
                  <a:pt x="1993" y="2544"/>
                </a:lnTo>
                <a:lnTo>
                  <a:pt x="1987" y="2538"/>
                </a:lnTo>
                <a:lnTo>
                  <a:pt x="1982" y="2533"/>
                </a:lnTo>
                <a:lnTo>
                  <a:pt x="1976" y="2528"/>
                </a:lnTo>
                <a:lnTo>
                  <a:pt x="1971" y="2523"/>
                </a:lnTo>
                <a:lnTo>
                  <a:pt x="1965" y="2517"/>
                </a:lnTo>
                <a:lnTo>
                  <a:pt x="1958" y="2513"/>
                </a:lnTo>
                <a:lnTo>
                  <a:pt x="1952" y="2508"/>
                </a:lnTo>
                <a:lnTo>
                  <a:pt x="1945" y="2504"/>
                </a:lnTo>
                <a:lnTo>
                  <a:pt x="1939" y="2499"/>
                </a:lnTo>
                <a:lnTo>
                  <a:pt x="1932" y="2496"/>
                </a:lnTo>
                <a:lnTo>
                  <a:pt x="1925" y="2492"/>
                </a:lnTo>
                <a:lnTo>
                  <a:pt x="1918" y="2488"/>
                </a:lnTo>
                <a:lnTo>
                  <a:pt x="1910" y="2485"/>
                </a:lnTo>
                <a:lnTo>
                  <a:pt x="1902" y="2483"/>
                </a:lnTo>
                <a:lnTo>
                  <a:pt x="1895" y="2480"/>
                </a:lnTo>
                <a:lnTo>
                  <a:pt x="1887" y="2477"/>
                </a:lnTo>
                <a:lnTo>
                  <a:pt x="1879" y="2475"/>
                </a:lnTo>
                <a:lnTo>
                  <a:pt x="1871" y="2474"/>
                </a:lnTo>
                <a:lnTo>
                  <a:pt x="1862" y="2472"/>
                </a:lnTo>
                <a:lnTo>
                  <a:pt x="1855" y="2471"/>
                </a:lnTo>
                <a:lnTo>
                  <a:pt x="1846" y="2470"/>
                </a:lnTo>
                <a:lnTo>
                  <a:pt x="1838" y="2469"/>
                </a:lnTo>
                <a:lnTo>
                  <a:pt x="1829" y="2469"/>
                </a:lnTo>
                <a:lnTo>
                  <a:pt x="1820" y="2469"/>
                </a:lnTo>
                <a:lnTo>
                  <a:pt x="1815" y="2469"/>
                </a:lnTo>
                <a:lnTo>
                  <a:pt x="1809" y="2469"/>
                </a:lnTo>
                <a:lnTo>
                  <a:pt x="1804" y="2469"/>
                </a:lnTo>
                <a:lnTo>
                  <a:pt x="1798" y="2470"/>
                </a:lnTo>
                <a:lnTo>
                  <a:pt x="1793" y="2470"/>
                </a:lnTo>
                <a:lnTo>
                  <a:pt x="1787" y="2471"/>
                </a:lnTo>
                <a:lnTo>
                  <a:pt x="1782" y="2472"/>
                </a:lnTo>
                <a:lnTo>
                  <a:pt x="1777" y="2473"/>
                </a:lnTo>
                <a:lnTo>
                  <a:pt x="1773" y="2473"/>
                </a:lnTo>
                <a:lnTo>
                  <a:pt x="1769" y="2473"/>
                </a:lnTo>
                <a:lnTo>
                  <a:pt x="1766" y="2473"/>
                </a:lnTo>
                <a:lnTo>
                  <a:pt x="1763" y="2474"/>
                </a:lnTo>
                <a:lnTo>
                  <a:pt x="1759" y="2474"/>
                </a:lnTo>
                <a:lnTo>
                  <a:pt x="1755" y="2474"/>
                </a:lnTo>
                <a:lnTo>
                  <a:pt x="1752" y="2474"/>
                </a:lnTo>
                <a:lnTo>
                  <a:pt x="1748" y="2474"/>
                </a:lnTo>
                <a:lnTo>
                  <a:pt x="1737" y="2474"/>
                </a:lnTo>
                <a:lnTo>
                  <a:pt x="1726" y="2473"/>
                </a:lnTo>
                <a:lnTo>
                  <a:pt x="1714" y="2472"/>
                </a:lnTo>
                <a:lnTo>
                  <a:pt x="1704" y="2471"/>
                </a:lnTo>
                <a:lnTo>
                  <a:pt x="1693" y="2469"/>
                </a:lnTo>
                <a:lnTo>
                  <a:pt x="1683" y="2465"/>
                </a:lnTo>
                <a:lnTo>
                  <a:pt x="1672" y="2462"/>
                </a:lnTo>
                <a:lnTo>
                  <a:pt x="1662" y="2459"/>
                </a:lnTo>
                <a:lnTo>
                  <a:pt x="1652" y="2455"/>
                </a:lnTo>
                <a:lnTo>
                  <a:pt x="1643" y="2451"/>
                </a:lnTo>
                <a:lnTo>
                  <a:pt x="1633" y="2445"/>
                </a:lnTo>
                <a:lnTo>
                  <a:pt x="1625" y="2441"/>
                </a:lnTo>
                <a:lnTo>
                  <a:pt x="1616" y="2434"/>
                </a:lnTo>
                <a:lnTo>
                  <a:pt x="1607" y="2429"/>
                </a:lnTo>
                <a:lnTo>
                  <a:pt x="1599" y="2422"/>
                </a:lnTo>
                <a:lnTo>
                  <a:pt x="1591" y="2415"/>
                </a:lnTo>
                <a:lnTo>
                  <a:pt x="1584" y="2409"/>
                </a:lnTo>
                <a:lnTo>
                  <a:pt x="1577" y="2401"/>
                </a:lnTo>
                <a:lnTo>
                  <a:pt x="1569" y="2394"/>
                </a:lnTo>
                <a:lnTo>
                  <a:pt x="1563" y="2386"/>
                </a:lnTo>
                <a:lnTo>
                  <a:pt x="1557" y="2378"/>
                </a:lnTo>
                <a:lnTo>
                  <a:pt x="1552" y="2370"/>
                </a:lnTo>
                <a:lnTo>
                  <a:pt x="1546" y="2360"/>
                </a:lnTo>
                <a:lnTo>
                  <a:pt x="1541" y="2351"/>
                </a:lnTo>
                <a:lnTo>
                  <a:pt x="1536" y="2342"/>
                </a:lnTo>
                <a:lnTo>
                  <a:pt x="1533" y="2334"/>
                </a:lnTo>
                <a:lnTo>
                  <a:pt x="1528" y="2324"/>
                </a:lnTo>
                <a:lnTo>
                  <a:pt x="1526" y="2314"/>
                </a:lnTo>
                <a:lnTo>
                  <a:pt x="1523" y="2304"/>
                </a:lnTo>
                <a:lnTo>
                  <a:pt x="1521" y="2294"/>
                </a:lnTo>
                <a:lnTo>
                  <a:pt x="1520" y="2284"/>
                </a:lnTo>
                <a:lnTo>
                  <a:pt x="1518" y="2273"/>
                </a:lnTo>
                <a:lnTo>
                  <a:pt x="1515" y="2281"/>
                </a:lnTo>
                <a:lnTo>
                  <a:pt x="1511" y="2288"/>
                </a:lnTo>
                <a:lnTo>
                  <a:pt x="1508" y="2297"/>
                </a:lnTo>
                <a:lnTo>
                  <a:pt x="1505" y="2305"/>
                </a:lnTo>
                <a:lnTo>
                  <a:pt x="1502" y="2313"/>
                </a:lnTo>
                <a:lnTo>
                  <a:pt x="1500" y="2321"/>
                </a:lnTo>
                <a:lnTo>
                  <a:pt x="1497" y="2330"/>
                </a:lnTo>
                <a:lnTo>
                  <a:pt x="1495" y="2338"/>
                </a:lnTo>
                <a:lnTo>
                  <a:pt x="1493" y="2347"/>
                </a:lnTo>
                <a:lnTo>
                  <a:pt x="1492" y="2356"/>
                </a:lnTo>
                <a:lnTo>
                  <a:pt x="1490" y="2366"/>
                </a:lnTo>
                <a:lnTo>
                  <a:pt x="1489" y="2375"/>
                </a:lnTo>
                <a:lnTo>
                  <a:pt x="1487" y="2383"/>
                </a:lnTo>
                <a:lnTo>
                  <a:pt x="1486" y="2392"/>
                </a:lnTo>
                <a:lnTo>
                  <a:pt x="1486" y="2401"/>
                </a:lnTo>
                <a:lnTo>
                  <a:pt x="1485" y="2411"/>
                </a:lnTo>
                <a:lnTo>
                  <a:pt x="1485" y="2420"/>
                </a:lnTo>
                <a:lnTo>
                  <a:pt x="1485" y="2430"/>
                </a:lnTo>
                <a:lnTo>
                  <a:pt x="1485" y="2439"/>
                </a:lnTo>
                <a:lnTo>
                  <a:pt x="1485" y="2449"/>
                </a:lnTo>
                <a:lnTo>
                  <a:pt x="1486" y="2457"/>
                </a:lnTo>
                <a:lnTo>
                  <a:pt x="1487" y="2467"/>
                </a:lnTo>
                <a:lnTo>
                  <a:pt x="1487" y="2477"/>
                </a:lnTo>
                <a:lnTo>
                  <a:pt x="1489" y="2486"/>
                </a:lnTo>
                <a:lnTo>
                  <a:pt x="1491" y="2496"/>
                </a:lnTo>
                <a:lnTo>
                  <a:pt x="1492" y="2505"/>
                </a:lnTo>
                <a:lnTo>
                  <a:pt x="1493" y="2515"/>
                </a:lnTo>
                <a:lnTo>
                  <a:pt x="1495" y="2525"/>
                </a:lnTo>
                <a:lnTo>
                  <a:pt x="1497" y="2535"/>
                </a:lnTo>
                <a:lnTo>
                  <a:pt x="1500" y="2544"/>
                </a:lnTo>
                <a:lnTo>
                  <a:pt x="1502" y="2554"/>
                </a:lnTo>
                <a:lnTo>
                  <a:pt x="1505" y="2563"/>
                </a:lnTo>
                <a:lnTo>
                  <a:pt x="1510" y="2579"/>
                </a:lnTo>
                <a:lnTo>
                  <a:pt x="1515" y="2593"/>
                </a:lnTo>
                <a:lnTo>
                  <a:pt x="1521" y="2609"/>
                </a:lnTo>
                <a:lnTo>
                  <a:pt x="1527" y="2623"/>
                </a:lnTo>
                <a:lnTo>
                  <a:pt x="1533" y="2638"/>
                </a:lnTo>
                <a:lnTo>
                  <a:pt x="1541" y="2652"/>
                </a:lnTo>
                <a:lnTo>
                  <a:pt x="1548" y="2665"/>
                </a:lnTo>
                <a:lnTo>
                  <a:pt x="1556" y="2679"/>
                </a:lnTo>
                <a:lnTo>
                  <a:pt x="1564" y="2692"/>
                </a:lnTo>
                <a:lnTo>
                  <a:pt x="1573" y="2704"/>
                </a:lnTo>
                <a:lnTo>
                  <a:pt x="1581" y="2715"/>
                </a:lnTo>
                <a:lnTo>
                  <a:pt x="1590" y="2726"/>
                </a:lnTo>
                <a:lnTo>
                  <a:pt x="1600" y="2737"/>
                </a:lnTo>
                <a:lnTo>
                  <a:pt x="1610" y="2748"/>
                </a:lnTo>
                <a:lnTo>
                  <a:pt x="1620" y="2758"/>
                </a:lnTo>
                <a:lnTo>
                  <a:pt x="1630" y="2768"/>
                </a:lnTo>
                <a:lnTo>
                  <a:pt x="1641" y="2777"/>
                </a:lnTo>
                <a:lnTo>
                  <a:pt x="1652" y="2785"/>
                </a:lnTo>
                <a:lnTo>
                  <a:pt x="1663" y="2794"/>
                </a:lnTo>
                <a:lnTo>
                  <a:pt x="1674" y="2800"/>
                </a:lnTo>
                <a:lnTo>
                  <a:pt x="1685" y="2807"/>
                </a:lnTo>
                <a:lnTo>
                  <a:pt x="1696" y="2814"/>
                </a:lnTo>
                <a:lnTo>
                  <a:pt x="1709" y="2820"/>
                </a:lnTo>
                <a:lnTo>
                  <a:pt x="1721" y="2825"/>
                </a:lnTo>
                <a:lnTo>
                  <a:pt x="1733" y="2830"/>
                </a:lnTo>
                <a:lnTo>
                  <a:pt x="1745" y="2833"/>
                </a:lnTo>
                <a:lnTo>
                  <a:pt x="1756" y="2838"/>
                </a:lnTo>
                <a:lnTo>
                  <a:pt x="1768" y="2840"/>
                </a:lnTo>
                <a:lnTo>
                  <a:pt x="1782" y="2842"/>
                </a:lnTo>
                <a:lnTo>
                  <a:pt x="1794" y="2845"/>
                </a:lnTo>
                <a:lnTo>
                  <a:pt x="1806" y="2846"/>
                </a:lnTo>
                <a:lnTo>
                  <a:pt x="1818" y="2846"/>
                </a:lnTo>
                <a:lnTo>
                  <a:pt x="1828" y="2846"/>
                </a:lnTo>
                <a:lnTo>
                  <a:pt x="1837" y="2846"/>
                </a:lnTo>
                <a:lnTo>
                  <a:pt x="1847" y="2846"/>
                </a:lnTo>
                <a:lnTo>
                  <a:pt x="1856" y="2845"/>
                </a:lnTo>
                <a:lnTo>
                  <a:pt x="1864" y="2843"/>
                </a:lnTo>
                <a:lnTo>
                  <a:pt x="1872" y="2842"/>
                </a:lnTo>
                <a:lnTo>
                  <a:pt x="1881" y="2840"/>
                </a:lnTo>
                <a:lnTo>
                  <a:pt x="1889" y="2839"/>
                </a:lnTo>
                <a:lnTo>
                  <a:pt x="1897" y="2837"/>
                </a:lnTo>
                <a:lnTo>
                  <a:pt x="1904" y="2833"/>
                </a:lnTo>
                <a:lnTo>
                  <a:pt x="1912" y="2831"/>
                </a:lnTo>
                <a:lnTo>
                  <a:pt x="1920" y="2829"/>
                </a:lnTo>
                <a:lnTo>
                  <a:pt x="1926" y="2825"/>
                </a:lnTo>
                <a:lnTo>
                  <a:pt x="1933" y="2821"/>
                </a:lnTo>
                <a:lnTo>
                  <a:pt x="1940" y="2818"/>
                </a:lnTo>
                <a:lnTo>
                  <a:pt x="1946" y="2815"/>
                </a:lnTo>
                <a:lnTo>
                  <a:pt x="1953" y="2810"/>
                </a:lnTo>
                <a:lnTo>
                  <a:pt x="1960" y="2806"/>
                </a:lnTo>
                <a:lnTo>
                  <a:pt x="1965" y="2801"/>
                </a:lnTo>
                <a:lnTo>
                  <a:pt x="1971" y="2797"/>
                </a:lnTo>
                <a:lnTo>
                  <a:pt x="1976" y="2791"/>
                </a:lnTo>
                <a:lnTo>
                  <a:pt x="1982" y="2786"/>
                </a:lnTo>
                <a:lnTo>
                  <a:pt x="1985" y="2781"/>
                </a:lnTo>
                <a:lnTo>
                  <a:pt x="1985" y="3050"/>
                </a:lnTo>
                <a:lnTo>
                  <a:pt x="1957" y="3052"/>
                </a:lnTo>
                <a:lnTo>
                  <a:pt x="1931" y="3055"/>
                </a:lnTo>
                <a:lnTo>
                  <a:pt x="1903" y="3059"/>
                </a:lnTo>
                <a:lnTo>
                  <a:pt x="1878" y="3065"/>
                </a:lnTo>
                <a:lnTo>
                  <a:pt x="1851" y="3071"/>
                </a:lnTo>
                <a:lnTo>
                  <a:pt x="1826" y="3079"/>
                </a:lnTo>
                <a:lnTo>
                  <a:pt x="1801" y="3089"/>
                </a:lnTo>
                <a:lnTo>
                  <a:pt x="1777" y="3099"/>
                </a:lnTo>
                <a:lnTo>
                  <a:pt x="1753" y="3110"/>
                </a:lnTo>
                <a:lnTo>
                  <a:pt x="1730" y="3122"/>
                </a:lnTo>
                <a:lnTo>
                  <a:pt x="1707" y="3134"/>
                </a:lnTo>
                <a:lnTo>
                  <a:pt x="1686" y="3149"/>
                </a:lnTo>
                <a:lnTo>
                  <a:pt x="1665" y="3164"/>
                </a:lnTo>
                <a:lnTo>
                  <a:pt x="1644" y="3180"/>
                </a:lnTo>
                <a:lnTo>
                  <a:pt x="1626" y="3196"/>
                </a:lnTo>
                <a:lnTo>
                  <a:pt x="1607" y="3214"/>
                </a:lnTo>
                <a:lnTo>
                  <a:pt x="1589" y="3233"/>
                </a:lnTo>
                <a:lnTo>
                  <a:pt x="1573" y="3251"/>
                </a:lnTo>
                <a:lnTo>
                  <a:pt x="1557" y="3271"/>
                </a:lnTo>
                <a:lnTo>
                  <a:pt x="1542" y="3291"/>
                </a:lnTo>
                <a:lnTo>
                  <a:pt x="1528" y="3313"/>
                </a:lnTo>
                <a:lnTo>
                  <a:pt x="1515" y="3334"/>
                </a:lnTo>
                <a:lnTo>
                  <a:pt x="1504" y="3358"/>
                </a:lnTo>
                <a:lnTo>
                  <a:pt x="1493" y="3381"/>
                </a:lnTo>
                <a:lnTo>
                  <a:pt x="1483" y="3404"/>
                </a:lnTo>
                <a:lnTo>
                  <a:pt x="1475" y="3428"/>
                </a:lnTo>
                <a:lnTo>
                  <a:pt x="1468" y="3453"/>
                </a:lnTo>
                <a:lnTo>
                  <a:pt x="1462" y="3478"/>
                </a:lnTo>
                <a:lnTo>
                  <a:pt x="1458" y="3504"/>
                </a:lnTo>
                <a:lnTo>
                  <a:pt x="1454" y="3529"/>
                </a:lnTo>
                <a:lnTo>
                  <a:pt x="1452" y="3556"/>
                </a:lnTo>
                <a:lnTo>
                  <a:pt x="1451" y="3582"/>
                </a:lnTo>
                <a:lnTo>
                  <a:pt x="1452" y="3609"/>
                </a:lnTo>
                <a:lnTo>
                  <a:pt x="1454" y="3635"/>
                </a:lnTo>
                <a:lnTo>
                  <a:pt x="1458" y="3661"/>
                </a:lnTo>
                <a:lnTo>
                  <a:pt x="1462" y="3686"/>
                </a:lnTo>
                <a:lnTo>
                  <a:pt x="1468" y="3712"/>
                </a:lnTo>
                <a:lnTo>
                  <a:pt x="1475" y="3736"/>
                </a:lnTo>
                <a:lnTo>
                  <a:pt x="1483" y="3760"/>
                </a:lnTo>
                <a:lnTo>
                  <a:pt x="1493" y="3785"/>
                </a:lnTo>
                <a:lnTo>
                  <a:pt x="1504" y="3808"/>
                </a:lnTo>
                <a:lnTo>
                  <a:pt x="1515" y="3830"/>
                </a:lnTo>
                <a:lnTo>
                  <a:pt x="1528" y="3852"/>
                </a:lnTo>
                <a:lnTo>
                  <a:pt x="1542" y="3873"/>
                </a:lnTo>
                <a:lnTo>
                  <a:pt x="1557" y="3893"/>
                </a:lnTo>
                <a:lnTo>
                  <a:pt x="1573" y="3913"/>
                </a:lnTo>
                <a:lnTo>
                  <a:pt x="1589" y="3933"/>
                </a:lnTo>
                <a:lnTo>
                  <a:pt x="1607" y="3950"/>
                </a:lnTo>
                <a:lnTo>
                  <a:pt x="1626" y="3968"/>
                </a:lnTo>
                <a:lnTo>
                  <a:pt x="1646" y="3985"/>
                </a:lnTo>
                <a:lnTo>
                  <a:pt x="1665" y="4001"/>
                </a:lnTo>
                <a:lnTo>
                  <a:pt x="1686" y="4016"/>
                </a:lnTo>
                <a:lnTo>
                  <a:pt x="1707" y="4030"/>
                </a:lnTo>
                <a:lnTo>
                  <a:pt x="1731" y="4043"/>
                </a:lnTo>
                <a:lnTo>
                  <a:pt x="1753" y="4055"/>
                </a:lnTo>
                <a:lnTo>
                  <a:pt x="1777" y="4067"/>
                </a:lnTo>
                <a:lnTo>
                  <a:pt x="1801" y="4077"/>
                </a:lnTo>
                <a:lnTo>
                  <a:pt x="1826" y="4085"/>
                </a:lnTo>
                <a:lnTo>
                  <a:pt x="1851" y="4093"/>
                </a:lnTo>
                <a:lnTo>
                  <a:pt x="1878" y="4100"/>
                </a:lnTo>
                <a:lnTo>
                  <a:pt x="1904" y="4105"/>
                </a:lnTo>
                <a:lnTo>
                  <a:pt x="1931" y="4110"/>
                </a:lnTo>
                <a:lnTo>
                  <a:pt x="1958" y="4112"/>
                </a:lnTo>
                <a:lnTo>
                  <a:pt x="1986" y="4114"/>
                </a:lnTo>
                <a:lnTo>
                  <a:pt x="1985" y="4117"/>
                </a:lnTo>
                <a:lnTo>
                  <a:pt x="1984" y="4120"/>
                </a:lnTo>
                <a:lnTo>
                  <a:pt x="1984" y="4123"/>
                </a:lnTo>
                <a:lnTo>
                  <a:pt x="1983" y="4126"/>
                </a:lnTo>
                <a:lnTo>
                  <a:pt x="1979" y="4133"/>
                </a:lnTo>
                <a:lnTo>
                  <a:pt x="1977" y="4138"/>
                </a:lnTo>
                <a:lnTo>
                  <a:pt x="1975" y="4144"/>
                </a:lnTo>
                <a:lnTo>
                  <a:pt x="1972" y="4149"/>
                </a:lnTo>
                <a:lnTo>
                  <a:pt x="1965" y="4161"/>
                </a:lnTo>
                <a:lnTo>
                  <a:pt x="1958" y="4171"/>
                </a:lnTo>
                <a:lnTo>
                  <a:pt x="1955" y="4174"/>
                </a:lnTo>
                <a:lnTo>
                  <a:pt x="1903" y="4153"/>
                </a:lnTo>
                <a:lnTo>
                  <a:pt x="1841" y="4126"/>
                </a:lnTo>
                <a:lnTo>
                  <a:pt x="1779" y="4096"/>
                </a:lnTo>
                <a:lnTo>
                  <a:pt x="1720" y="4067"/>
                </a:lnTo>
                <a:lnTo>
                  <a:pt x="1661" y="4036"/>
                </a:lnTo>
                <a:lnTo>
                  <a:pt x="1605" y="4002"/>
                </a:lnTo>
                <a:lnTo>
                  <a:pt x="1549" y="3968"/>
                </a:lnTo>
                <a:lnTo>
                  <a:pt x="1495" y="3934"/>
                </a:lnTo>
                <a:lnTo>
                  <a:pt x="1443" y="3897"/>
                </a:lnTo>
                <a:lnTo>
                  <a:pt x="1393" y="3860"/>
                </a:lnTo>
                <a:lnTo>
                  <a:pt x="1344" y="3821"/>
                </a:lnTo>
                <a:lnTo>
                  <a:pt x="1297" y="3781"/>
                </a:lnTo>
                <a:lnTo>
                  <a:pt x="1252" y="3741"/>
                </a:lnTo>
                <a:lnTo>
                  <a:pt x="1209" y="3699"/>
                </a:lnTo>
                <a:lnTo>
                  <a:pt x="1168" y="3656"/>
                </a:lnTo>
                <a:lnTo>
                  <a:pt x="1128" y="3613"/>
                </a:lnTo>
                <a:lnTo>
                  <a:pt x="1091" y="3568"/>
                </a:lnTo>
                <a:lnTo>
                  <a:pt x="1055" y="3522"/>
                </a:lnTo>
                <a:lnTo>
                  <a:pt x="1022" y="3476"/>
                </a:lnTo>
                <a:lnTo>
                  <a:pt x="991" y="3430"/>
                </a:lnTo>
                <a:lnTo>
                  <a:pt x="962" y="3381"/>
                </a:lnTo>
                <a:lnTo>
                  <a:pt x="944" y="3346"/>
                </a:lnTo>
                <a:lnTo>
                  <a:pt x="1018" y="3282"/>
                </a:lnTo>
                <a:lnTo>
                  <a:pt x="1019" y="3284"/>
                </a:lnTo>
                <a:lnTo>
                  <a:pt x="1026" y="3290"/>
                </a:lnTo>
                <a:lnTo>
                  <a:pt x="1035" y="3295"/>
                </a:lnTo>
                <a:lnTo>
                  <a:pt x="1045" y="3299"/>
                </a:lnTo>
                <a:lnTo>
                  <a:pt x="1055" y="3303"/>
                </a:lnTo>
                <a:lnTo>
                  <a:pt x="1065" y="3307"/>
                </a:lnTo>
                <a:lnTo>
                  <a:pt x="1075" y="3309"/>
                </a:lnTo>
                <a:lnTo>
                  <a:pt x="1086" y="3311"/>
                </a:lnTo>
                <a:lnTo>
                  <a:pt x="1098" y="3312"/>
                </a:lnTo>
                <a:lnTo>
                  <a:pt x="1109" y="3312"/>
                </a:lnTo>
                <a:lnTo>
                  <a:pt x="1122" y="3312"/>
                </a:lnTo>
                <a:lnTo>
                  <a:pt x="1134" y="3312"/>
                </a:lnTo>
                <a:lnTo>
                  <a:pt x="1146" y="3311"/>
                </a:lnTo>
                <a:lnTo>
                  <a:pt x="1159" y="3310"/>
                </a:lnTo>
                <a:lnTo>
                  <a:pt x="1172" y="3307"/>
                </a:lnTo>
                <a:lnTo>
                  <a:pt x="1186" y="3305"/>
                </a:lnTo>
                <a:lnTo>
                  <a:pt x="1199" y="3301"/>
                </a:lnTo>
                <a:lnTo>
                  <a:pt x="1212" y="3297"/>
                </a:lnTo>
                <a:lnTo>
                  <a:pt x="1225" y="3292"/>
                </a:lnTo>
                <a:lnTo>
                  <a:pt x="1240" y="3287"/>
                </a:lnTo>
                <a:lnTo>
                  <a:pt x="1253" y="3281"/>
                </a:lnTo>
                <a:lnTo>
                  <a:pt x="1267" y="3276"/>
                </a:lnTo>
                <a:lnTo>
                  <a:pt x="1281" y="3269"/>
                </a:lnTo>
                <a:lnTo>
                  <a:pt x="1295" y="3261"/>
                </a:lnTo>
                <a:lnTo>
                  <a:pt x="1308" y="3254"/>
                </a:lnTo>
                <a:lnTo>
                  <a:pt x="1323" y="3245"/>
                </a:lnTo>
                <a:lnTo>
                  <a:pt x="1336" y="3236"/>
                </a:lnTo>
                <a:lnTo>
                  <a:pt x="1349" y="3227"/>
                </a:lnTo>
                <a:lnTo>
                  <a:pt x="1364" y="3217"/>
                </a:lnTo>
                <a:lnTo>
                  <a:pt x="1377" y="3207"/>
                </a:lnTo>
                <a:lnTo>
                  <a:pt x="1390" y="3196"/>
                </a:lnTo>
                <a:lnTo>
                  <a:pt x="1402" y="3185"/>
                </a:lnTo>
                <a:lnTo>
                  <a:pt x="1416" y="3173"/>
                </a:lnTo>
                <a:lnTo>
                  <a:pt x="1427" y="3162"/>
                </a:lnTo>
                <a:lnTo>
                  <a:pt x="1439" y="3150"/>
                </a:lnTo>
                <a:lnTo>
                  <a:pt x="1450" y="3138"/>
                </a:lnTo>
                <a:lnTo>
                  <a:pt x="1460" y="3125"/>
                </a:lnTo>
                <a:lnTo>
                  <a:pt x="1470" y="3113"/>
                </a:lnTo>
                <a:lnTo>
                  <a:pt x="1480" y="3101"/>
                </a:lnTo>
                <a:lnTo>
                  <a:pt x="1487" y="3089"/>
                </a:lnTo>
                <a:lnTo>
                  <a:pt x="1496" y="3077"/>
                </a:lnTo>
                <a:lnTo>
                  <a:pt x="1504" y="3065"/>
                </a:lnTo>
                <a:lnTo>
                  <a:pt x="1511" y="3051"/>
                </a:lnTo>
                <a:lnTo>
                  <a:pt x="1517" y="3039"/>
                </a:lnTo>
                <a:lnTo>
                  <a:pt x="1523" y="3027"/>
                </a:lnTo>
                <a:lnTo>
                  <a:pt x="1528" y="3015"/>
                </a:lnTo>
                <a:lnTo>
                  <a:pt x="1533" y="3003"/>
                </a:lnTo>
                <a:lnTo>
                  <a:pt x="1537" y="2991"/>
                </a:lnTo>
                <a:lnTo>
                  <a:pt x="1541" y="2978"/>
                </a:lnTo>
                <a:lnTo>
                  <a:pt x="1543" y="2967"/>
                </a:lnTo>
                <a:lnTo>
                  <a:pt x="1545" y="2955"/>
                </a:lnTo>
                <a:lnTo>
                  <a:pt x="1547" y="2944"/>
                </a:lnTo>
                <a:lnTo>
                  <a:pt x="1548" y="2933"/>
                </a:lnTo>
                <a:lnTo>
                  <a:pt x="1548" y="2921"/>
                </a:lnTo>
                <a:lnTo>
                  <a:pt x="1547" y="2911"/>
                </a:lnTo>
                <a:lnTo>
                  <a:pt x="1546" y="2900"/>
                </a:lnTo>
                <a:lnTo>
                  <a:pt x="1544" y="2890"/>
                </a:lnTo>
                <a:lnTo>
                  <a:pt x="1542" y="2880"/>
                </a:lnTo>
                <a:lnTo>
                  <a:pt x="1538" y="2871"/>
                </a:lnTo>
                <a:lnTo>
                  <a:pt x="1534" y="2862"/>
                </a:lnTo>
                <a:lnTo>
                  <a:pt x="1529" y="2853"/>
                </a:lnTo>
                <a:lnTo>
                  <a:pt x="1523" y="2845"/>
                </a:lnTo>
                <a:lnTo>
                  <a:pt x="1517" y="2837"/>
                </a:lnTo>
                <a:lnTo>
                  <a:pt x="1510" y="2830"/>
                </a:lnTo>
                <a:lnTo>
                  <a:pt x="1502" y="2824"/>
                </a:lnTo>
                <a:lnTo>
                  <a:pt x="1494" y="2818"/>
                </a:lnTo>
                <a:lnTo>
                  <a:pt x="1485" y="2812"/>
                </a:lnTo>
                <a:lnTo>
                  <a:pt x="1476" y="2808"/>
                </a:lnTo>
                <a:lnTo>
                  <a:pt x="1466" y="2805"/>
                </a:lnTo>
                <a:lnTo>
                  <a:pt x="1457" y="2801"/>
                </a:lnTo>
                <a:lnTo>
                  <a:pt x="1445" y="2799"/>
                </a:lnTo>
                <a:lnTo>
                  <a:pt x="1434" y="2797"/>
                </a:lnTo>
                <a:lnTo>
                  <a:pt x="1423" y="2796"/>
                </a:lnTo>
                <a:lnTo>
                  <a:pt x="1411" y="2796"/>
                </a:lnTo>
                <a:lnTo>
                  <a:pt x="1399" y="2796"/>
                </a:lnTo>
                <a:lnTo>
                  <a:pt x="1387" y="2796"/>
                </a:lnTo>
                <a:lnTo>
                  <a:pt x="1375" y="2797"/>
                </a:lnTo>
                <a:lnTo>
                  <a:pt x="1363" y="2799"/>
                </a:lnTo>
                <a:lnTo>
                  <a:pt x="1349" y="2801"/>
                </a:lnTo>
                <a:lnTo>
                  <a:pt x="1336" y="2804"/>
                </a:lnTo>
                <a:lnTo>
                  <a:pt x="1323" y="2808"/>
                </a:lnTo>
                <a:lnTo>
                  <a:pt x="1309" y="2811"/>
                </a:lnTo>
                <a:lnTo>
                  <a:pt x="1295" y="2816"/>
                </a:lnTo>
                <a:lnTo>
                  <a:pt x="1282" y="2821"/>
                </a:lnTo>
                <a:lnTo>
                  <a:pt x="1269" y="2827"/>
                </a:lnTo>
                <a:lnTo>
                  <a:pt x="1254" y="2833"/>
                </a:lnTo>
                <a:lnTo>
                  <a:pt x="1240" y="2840"/>
                </a:lnTo>
                <a:lnTo>
                  <a:pt x="1227" y="2847"/>
                </a:lnTo>
                <a:lnTo>
                  <a:pt x="1212" y="2854"/>
                </a:lnTo>
                <a:lnTo>
                  <a:pt x="1199" y="2863"/>
                </a:lnTo>
                <a:lnTo>
                  <a:pt x="1185" y="2872"/>
                </a:lnTo>
                <a:lnTo>
                  <a:pt x="1171" y="2881"/>
                </a:lnTo>
                <a:lnTo>
                  <a:pt x="1158" y="2891"/>
                </a:lnTo>
                <a:lnTo>
                  <a:pt x="1145" y="2901"/>
                </a:lnTo>
                <a:lnTo>
                  <a:pt x="1131" y="2912"/>
                </a:lnTo>
                <a:lnTo>
                  <a:pt x="1118" y="2923"/>
                </a:lnTo>
                <a:lnTo>
                  <a:pt x="1106" y="2935"/>
                </a:lnTo>
                <a:lnTo>
                  <a:pt x="1094" y="2946"/>
                </a:lnTo>
                <a:lnTo>
                  <a:pt x="1083" y="2958"/>
                </a:lnTo>
                <a:lnTo>
                  <a:pt x="1072" y="2971"/>
                </a:lnTo>
                <a:lnTo>
                  <a:pt x="1061" y="2983"/>
                </a:lnTo>
                <a:lnTo>
                  <a:pt x="1051" y="2995"/>
                </a:lnTo>
                <a:lnTo>
                  <a:pt x="1042" y="3007"/>
                </a:lnTo>
                <a:lnTo>
                  <a:pt x="1033" y="3019"/>
                </a:lnTo>
                <a:lnTo>
                  <a:pt x="1025" y="3031"/>
                </a:lnTo>
                <a:lnTo>
                  <a:pt x="1018" y="3044"/>
                </a:lnTo>
                <a:lnTo>
                  <a:pt x="1010" y="3057"/>
                </a:lnTo>
                <a:lnTo>
                  <a:pt x="1004" y="3069"/>
                </a:lnTo>
                <a:lnTo>
                  <a:pt x="998" y="3081"/>
                </a:lnTo>
                <a:lnTo>
                  <a:pt x="992" y="3093"/>
                </a:lnTo>
                <a:lnTo>
                  <a:pt x="988" y="3106"/>
                </a:lnTo>
                <a:lnTo>
                  <a:pt x="984" y="3118"/>
                </a:lnTo>
                <a:lnTo>
                  <a:pt x="981" y="3130"/>
                </a:lnTo>
                <a:lnTo>
                  <a:pt x="978" y="3142"/>
                </a:lnTo>
                <a:lnTo>
                  <a:pt x="976" y="3153"/>
                </a:lnTo>
                <a:lnTo>
                  <a:pt x="974" y="3164"/>
                </a:lnTo>
                <a:lnTo>
                  <a:pt x="973" y="3175"/>
                </a:lnTo>
                <a:lnTo>
                  <a:pt x="973" y="3187"/>
                </a:lnTo>
                <a:lnTo>
                  <a:pt x="973" y="3197"/>
                </a:lnTo>
                <a:lnTo>
                  <a:pt x="974" y="3208"/>
                </a:lnTo>
                <a:lnTo>
                  <a:pt x="977" y="3218"/>
                </a:lnTo>
                <a:lnTo>
                  <a:pt x="980" y="3228"/>
                </a:lnTo>
                <a:lnTo>
                  <a:pt x="983" y="3237"/>
                </a:lnTo>
                <a:lnTo>
                  <a:pt x="987" y="3246"/>
                </a:lnTo>
                <a:lnTo>
                  <a:pt x="992" y="3255"/>
                </a:lnTo>
                <a:lnTo>
                  <a:pt x="993" y="3256"/>
                </a:lnTo>
                <a:lnTo>
                  <a:pt x="927" y="3313"/>
                </a:lnTo>
                <a:lnTo>
                  <a:pt x="911" y="3282"/>
                </a:lnTo>
                <a:lnTo>
                  <a:pt x="889" y="3232"/>
                </a:lnTo>
                <a:lnTo>
                  <a:pt x="871" y="3181"/>
                </a:lnTo>
                <a:lnTo>
                  <a:pt x="853" y="3130"/>
                </a:lnTo>
                <a:lnTo>
                  <a:pt x="838" y="3077"/>
                </a:lnTo>
                <a:lnTo>
                  <a:pt x="826" y="3024"/>
                </a:lnTo>
                <a:lnTo>
                  <a:pt x="816" y="2971"/>
                </a:lnTo>
                <a:lnTo>
                  <a:pt x="810" y="2916"/>
                </a:lnTo>
                <a:lnTo>
                  <a:pt x="806" y="2862"/>
                </a:lnTo>
                <a:lnTo>
                  <a:pt x="804" y="2807"/>
                </a:lnTo>
                <a:lnTo>
                  <a:pt x="805" y="2762"/>
                </a:lnTo>
                <a:lnTo>
                  <a:pt x="808" y="2715"/>
                </a:lnTo>
                <a:lnTo>
                  <a:pt x="812" y="2671"/>
                </a:lnTo>
                <a:lnTo>
                  <a:pt x="815" y="2641"/>
                </a:lnTo>
                <a:lnTo>
                  <a:pt x="895" y="2602"/>
                </a:lnTo>
                <a:lnTo>
                  <a:pt x="896" y="2603"/>
                </a:lnTo>
                <a:lnTo>
                  <a:pt x="903" y="2611"/>
                </a:lnTo>
                <a:lnTo>
                  <a:pt x="909" y="2618"/>
                </a:lnTo>
                <a:lnTo>
                  <a:pt x="917" y="2624"/>
                </a:lnTo>
                <a:lnTo>
                  <a:pt x="925" y="2630"/>
                </a:lnTo>
                <a:lnTo>
                  <a:pt x="934" y="2636"/>
                </a:lnTo>
                <a:lnTo>
                  <a:pt x="944" y="2641"/>
                </a:lnTo>
                <a:lnTo>
                  <a:pt x="952" y="2645"/>
                </a:lnTo>
                <a:lnTo>
                  <a:pt x="963" y="2649"/>
                </a:lnTo>
                <a:lnTo>
                  <a:pt x="973" y="2652"/>
                </a:lnTo>
                <a:lnTo>
                  <a:pt x="986" y="2655"/>
                </a:lnTo>
                <a:lnTo>
                  <a:pt x="997" y="2658"/>
                </a:lnTo>
                <a:lnTo>
                  <a:pt x="1009" y="2659"/>
                </a:lnTo>
                <a:lnTo>
                  <a:pt x="1021" y="2661"/>
                </a:lnTo>
                <a:lnTo>
                  <a:pt x="1034" y="2661"/>
                </a:lnTo>
                <a:lnTo>
                  <a:pt x="1046" y="2662"/>
                </a:lnTo>
                <a:lnTo>
                  <a:pt x="1061" y="2662"/>
                </a:lnTo>
                <a:lnTo>
                  <a:pt x="1074" y="2661"/>
                </a:lnTo>
                <a:lnTo>
                  <a:pt x="1087" y="2660"/>
                </a:lnTo>
                <a:lnTo>
                  <a:pt x="1102" y="2659"/>
                </a:lnTo>
                <a:lnTo>
                  <a:pt x="1116" y="2657"/>
                </a:lnTo>
                <a:lnTo>
                  <a:pt x="1130" y="2654"/>
                </a:lnTo>
                <a:lnTo>
                  <a:pt x="1146" y="2651"/>
                </a:lnTo>
                <a:lnTo>
                  <a:pt x="1160" y="2648"/>
                </a:lnTo>
                <a:lnTo>
                  <a:pt x="1175" y="2643"/>
                </a:lnTo>
                <a:lnTo>
                  <a:pt x="1190" y="2639"/>
                </a:lnTo>
                <a:lnTo>
                  <a:pt x="1206" y="2633"/>
                </a:lnTo>
                <a:lnTo>
                  <a:pt x="1220" y="2628"/>
                </a:lnTo>
                <a:lnTo>
                  <a:pt x="1235" y="2622"/>
                </a:lnTo>
                <a:lnTo>
                  <a:pt x="1251" y="2616"/>
                </a:lnTo>
                <a:lnTo>
                  <a:pt x="1266" y="2609"/>
                </a:lnTo>
                <a:lnTo>
                  <a:pt x="1281" y="2601"/>
                </a:lnTo>
                <a:lnTo>
                  <a:pt x="1295" y="2593"/>
                </a:lnTo>
                <a:lnTo>
                  <a:pt x="1309" y="2585"/>
                </a:lnTo>
                <a:lnTo>
                  <a:pt x="1323" y="2577"/>
                </a:lnTo>
                <a:lnTo>
                  <a:pt x="1336" y="2568"/>
                </a:lnTo>
                <a:lnTo>
                  <a:pt x="1349" y="2559"/>
                </a:lnTo>
                <a:lnTo>
                  <a:pt x="1361" y="2550"/>
                </a:lnTo>
                <a:lnTo>
                  <a:pt x="1374" y="2540"/>
                </a:lnTo>
                <a:lnTo>
                  <a:pt x="1385" y="2532"/>
                </a:lnTo>
                <a:lnTo>
                  <a:pt x="1396" y="2522"/>
                </a:lnTo>
                <a:lnTo>
                  <a:pt x="1406" y="2512"/>
                </a:lnTo>
                <a:lnTo>
                  <a:pt x="1416" y="2502"/>
                </a:lnTo>
                <a:lnTo>
                  <a:pt x="1424" y="2492"/>
                </a:lnTo>
                <a:lnTo>
                  <a:pt x="1433" y="2482"/>
                </a:lnTo>
                <a:lnTo>
                  <a:pt x="1441" y="2471"/>
                </a:lnTo>
                <a:lnTo>
                  <a:pt x="1449" y="2461"/>
                </a:lnTo>
                <a:lnTo>
                  <a:pt x="1455" y="2451"/>
                </a:lnTo>
                <a:lnTo>
                  <a:pt x="1462" y="2440"/>
                </a:lnTo>
                <a:lnTo>
                  <a:pt x="1468" y="2430"/>
                </a:lnTo>
                <a:lnTo>
                  <a:pt x="1472" y="2420"/>
                </a:lnTo>
                <a:lnTo>
                  <a:pt x="1476" y="2409"/>
                </a:lnTo>
                <a:lnTo>
                  <a:pt x="1481" y="2399"/>
                </a:lnTo>
                <a:lnTo>
                  <a:pt x="1483" y="2389"/>
                </a:lnTo>
                <a:lnTo>
                  <a:pt x="1485" y="2378"/>
                </a:lnTo>
                <a:lnTo>
                  <a:pt x="1487" y="2368"/>
                </a:lnTo>
                <a:lnTo>
                  <a:pt x="1487" y="2358"/>
                </a:lnTo>
                <a:lnTo>
                  <a:pt x="1487" y="2348"/>
                </a:lnTo>
                <a:lnTo>
                  <a:pt x="1487" y="2339"/>
                </a:lnTo>
                <a:lnTo>
                  <a:pt x="1485" y="2329"/>
                </a:lnTo>
                <a:lnTo>
                  <a:pt x="1483" y="2320"/>
                </a:lnTo>
                <a:lnTo>
                  <a:pt x="1480" y="2311"/>
                </a:lnTo>
                <a:lnTo>
                  <a:pt x="1475" y="2303"/>
                </a:lnTo>
                <a:lnTo>
                  <a:pt x="1471" y="2294"/>
                </a:lnTo>
                <a:lnTo>
                  <a:pt x="1465" y="2286"/>
                </a:lnTo>
                <a:lnTo>
                  <a:pt x="1459" y="2279"/>
                </a:lnTo>
                <a:lnTo>
                  <a:pt x="1452" y="2272"/>
                </a:lnTo>
                <a:lnTo>
                  <a:pt x="1444" y="2266"/>
                </a:lnTo>
                <a:lnTo>
                  <a:pt x="1437" y="2259"/>
                </a:lnTo>
                <a:lnTo>
                  <a:pt x="1428" y="2255"/>
                </a:lnTo>
                <a:lnTo>
                  <a:pt x="1419" y="2250"/>
                </a:lnTo>
                <a:lnTo>
                  <a:pt x="1409" y="2246"/>
                </a:lnTo>
                <a:lnTo>
                  <a:pt x="1398" y="2242"/>
                </a:lnTo>
                <a:lnTo>
                  <a:pt x="1388" y="2238"/>
                </a:lnTo>
                <a:lnTo>
                  <a:pt x="1377" y="2235"/>
                </a:lnTo>
                <a:lnTo>
                  <a:pt x="1365" y="2233"/>
                </a:lnTo>
                <a:lnTo>
                  <a:pt x="1353" y="2231"/>
                </a:lnTo>
                <a:lnTo>
                  <a:pt x="1340" y="2230"/>
                </a:lnTo>
                <a:lnTo>
                  <a:pt x="1328" y="2229"/>
                </a:lnTo>
                <a:lnTo>
                  <a:pt x="1315" y="2229"/>
                </a:lnTo>
                <a:lnTo>
                  <a:pt x="1302" y="2229"/>
                </a:lnTo>
                <a:lnTo>
                  <a:pt x="1287" y="2230"/>
                </a:lnTo>
                <a:lnTo>
                  <a:pt x="1274" y="2231"/>
                </a:lnTo>
                <a:lnTo>
                  <a:pt x="1260" y="2232"/>
                </a:lnTo>
                <a:lnTo>
                  <a:pt x="1245" y="2234"/>
                </a:lnTo>
                <a:lnTo>
                  <a:pt x="1231" y="2236"/>
                </a:lnTo>
                <a:lnTo>
                  <a:pt x="1217" y="2240"/>
                </a:lnTo>
                <a:lnTo>
                  <a:pt x="1201" y="2243"/>
                </a:lnTo>
                <a:lnTo>
                  <a:pt x="1186" y="2247"/>
                </a:lnTo>
                <a:lnTo>
                  <a:pt x="1171" y="2252"/>
                </a:lnTo>
                <a:lnTo>
                  <a:pt x="1156" y="2257"/>
                </a:lnTo>
                <a:lnTo>
                  <a:pt x="1141" y="2263"/>
                </a:lnTo>
                <a:lnTo>
                  <a:pt x="1126" y="2268"/>
                </a:lnTo>
                <a:lnTo>
                  <a:pt x="1110" y="2275"/>
                </a:lnTo>
                <a:lnTo>
                  <a:pt x="1095" y="2282"/>
                </a:lnTo>
                <a:lnTo>
                  <a:pt x="1081" y="2289"/>
                </a:lnTo>
                <a:lnTo>
                  <a:pt x="1066" y="2297"/>
                </a:lnTo>
                <a:lnTo>
                  <a:pt x="1052" y="2305"/>
                </a:lnTo>
                <a:lnTo>
                  <a:pt x="1037" y="2314"/>
                </a:lnTo>
                <a:lnTo>
                  <a:pt x="1025" y="2323"/>
                </a:lnTo>
                <a:lnTo>
                  <a:pt x="1012" y="2331"/>
                </a:lnTo>
                <a:lnTo>
                  <a:pt x="1000" y="2340"/>
                </a:lnTo>
                <a:lnTo>
                  <a:pt x="988" y="2350"/>
                </a:lnTo>
                <a:lnTo>
                  <a:pt x="977" y="2359"/>
                </a:lnTo>
                <a:lnTo>
                  <a:pt x="966" y="2369"/>
                </a:lnTo>
                <a:lnTo>
                  <a:pt x="956" y="2379"/>
                </a:lnTo>
                <a:lnTo>
                  <a:pt x="946" y="2389"/>
                </a:lnTo>
                <a:lnTo>
                  <a:pt x="937" y="2399"/>
                </a:lnTo>
                <a:lnTo>
                  <a:pt x="928" y="2409"/>
                </a:lnTo>
                <a:lnTo>
                  <a:pt x="920" y="2420"/>
                </a:lnTo>
                <a:lnTo>
                  <a:pt x="913" y="2430"/>
                </a:lnTo>
                <a:lnTo>
                  <a:pt x="906" y="2440"/>
                </a:lnTo>
                <a:lnTo>
                  <a:pt x="899" y="2451"/>
                </a:lnTo>
                <a:lnTo>
                  <a:pt x="894" y="2461"/>
                </a:lnTo>
                <a:lnTo>
                  <a:pt x="888" y="2471"/>
                </a:lnTo>
                <a:lnTo>
                  <a:pt x="885" y="2482"/>
                </a:lnTo>
                <a:lnTo>
                  <a:pt x="880" y="2492"/>
                </a:lnTo>
                <a:lnTo>
                  <a:pt x="878" y="2502"/>
                </a:lnTo>
                <a:lnTo>
                  <a:pt x="876" y="2512"/>
                </a:lnTo>
                <a:lnTo>
                  <a:pt x="874" y="2522"/>
                </a:lnTo>
                <a:lnTo>
                  <a:pt x="874" y="2532"/>
                </a:lnTo>
                <a:lnTo>
                  <a:pt x="874" y="2542"/>
                </a:lnTo>
                <a:lnTo>
                  <a:pt x="874" y="2551"/>
                </a:lnTo>
                <a:lnTo>
                  <a:pt x="876" y="2560"/>
                </a:lnTo>
                <a:lnTo>
                  <a:pt x="878" y="2570"/>
                </a:lnTo>
                <a:lnTo>
                  <a:pt x="879" y="2571"/>
                </a:lnTo>
                <a:lnTo>
                  <a:pt x="822" y="2599"/>
                </a:lnTo>
                <a:lnTo>
                  <a:pt x="824" y="2582"/>
                </a:lnTo>
                <a:lnTo>
                  <a:pt x="833" y="2538"/>
                </a:lnTo>
                <a:lnTo>
                  <a:pt x="844" y="2495"/>
                </a:lnTo>
                <a:lnTo>
                  <a:pt x="856" y="2452"/>
                </a:lnTo>
                <a:lnTo>
                  <a:pt x="869" y="2410"/>
                </a:lnTo>
                <a:lnTo>
                  <a:pt x="884" y="2369"/>
                </a:lnTo>
                <a:lnTo>
                  <a:pt x="900" y="2328"/>
                </a:lnTo>
                <a:lnTo>
                  <a:pt x="918" y="2287"/>
                </a:lnTo>
                <a:lnTo>
                  <a:pt x="937" y="2248"/>
                </a:lnTo>
                <a:lnTo>
                  <a:pt x="957" y="2210"/>
                </a:lnTo>
                <a:lnTo>
                  <a:pt x="979" y="2172"/>
                </a:lnTo>
                <a:lnTo>
                  <a:pt x="1002" y="2135"/>
                </a:lnTo>
                <a:lnTo>
                  <a:pt x="1026" y="2098"/>
                </a:lnTo>
                <a:lnTo>
                  <a:pt x="1052" y="2063"/>
                </a:lnTo>
                <a:lnTo>
                  <a:pt x="1080" y="2029"/>
                </a:lnTo>
                <a:lnTo>
                  <a:pt x="1107" y="1996"/>
                </a:lnTo>
                <a:lnTo>
                  <a:pt x="1137" y="1963"/>
                </a:lnTo>
                <a:lnTo>
                  <a:pt x="1140" y="1960"/>
                </a:lnTo>
                <a:lnTo>
                  <a:pt x="1187" y="1973"/>
                </a:lnTo>
                <a:lnTo>
                  <a:pt x="1187" y="1980"/>
                </a:lnTo>
                <a:lnTo>
                  <a:pt x="1187" y="1987"/>
                </a:lnTo>
                <a:lnTo>
                  <a:pt x="1188" y="1995"/>
                </a:lnTo>
                <a:lnTo>
                  <a:pt x="1189" y="2003"/>
                </a:lnTo>
                <a:lnTo>
                  <a:pt x="1190" y="2011"/>
                </a:lnTo>
                <a:lnTo>
                  <a:pt x="1193" y="2018"/>
                </a:lnTo>
                <a:lnTo>
                  <a:pt x="1197" y="2026"/>
                </a:lnTo>
                <a:lnTo>
                  <a:pt x="1200" y="2034"/>
                </a:lnTo>
                <a:lnTo>
                  <a:pt x="1204" y="2042"/>
                </a:lnTo>
                <a:lnTo>
                  <a:pt x="1210" y="2049"/>
                </a:lnTo>
                <a:lnTo>
                  <a:pt x="1214" y="2056"/>
                </a:lnTo>
                <a:lnTo>
                  <a:pt x="1221" y="2064"/>
                </a:lnTo>
                <a:lnTo>
                  <a:pt x="1227" y="2071"/>
                </a:lnTo>
                <a:lnTo>
                  <a:pt x="1234" y="2078"/>
                </a:lnTo>
                <a:lnTo>
                  <a:pt x="1241" y="2086"/>
                </a:lnTo>
                <a:lnTo>
                  <a:pt x="1249" y="2093"/>
                </a:lnTo>
                <a:lnTo>
                  <a:pt x="1258" y="2099"/>
                </a:lnTo>
                <a:lnTo>
                  <a:pt x="1266" y="2106"/>
                </a:lnTo>
                <a:lnTo>
                  <a:pt x="1275" y="2112"/>
                </a:lnTo>
                <a:lnTo>
                  <a:pt x="1284" y="2119"/>
                </a:lnTo>
                <a:lnTo>
                  <a:pt x="1294" y="2125"/>
                </a:lnTo>
                <a:lnTo>
                  <a:pt x="1305" y="2131"/>
                </a:lnTo>
                <a:lnTo>
                  <a:pt x="1315" y="2137"/>
                </a:lnTo>
                <a:lnTo>
                  <a:pt x="1326" y="2142"/>
                </a:lnTo>
                <a:lnTo>
                  <a:pt x="1337" y="2148"/>
                </a:lnTo>
                <a:lnTo>
                  <a:pt x="1349" y="2152"/>
                </a:lnTo>
                <a:lnTo>
                  <a:pt x="1360" y="2157"/>
                </a:lnTo>
                <a:lnTo>
                  <a:pt x="1374" y="2161"/>
                </a:lnTo>
                <a:lnTo>
                  <a:pt x="1386" y="2165"/>
                </a:lnTo>
                <a:lnTo>
                  <a:pt x="1398" y="2170"/>
                </a:lnTo>
                <a:lnTo>
                  <a:pt x="1411" y="2173"/>
                </a:lnTo>
                <a:lnTo>
                  <a:pt x="1424" y="2177"/>
                </a:lnTo>
                <a:lnTo>
                  <a:pt x="1437" y="2179"/>
                </a:lnTo>
                <a:lnTo>
                  <a:pt x="1449" y="2181"/>
                </a:lnTo>
                <a:lnTo>
                  <a:pt x="1462" y="2183"/>
                </a:lnTo>
                <a:lnTo>
                  <a:pt x="1474" y="2184"/>
                </a:lnTo>
                <a:lnTo>
                  <a:pt x="1486" y="2185"/>
                </a:lnTo>
                <a:lnTo>
                  <a:pt x="1499" y="2187"/>
                </a:lnTo>
                <a:lnTo>
                  <a:pt x="1511" y="2187"/>
                </a:lnTo>
                <a:lnTo>
                  <a:pt x="1523" y="2187"/>
                </a:lnTo>
                <a:lnTo>
                  <a:pt x="1534" y="2187"/>
                </a:lnTo>
                <a:lnTo>
                  <a:pt x="1545" y="2187"/>
                </a:lnTo>
                <a:lnTo>
                  <a:pt x="1552" y="2185"/>
                </a:lnTo>
                <a:lnTo>
                  <a:pt x="1556" y="2193"/>
                </a:lnTo>
                <a:lnTo>
                  <a:pt x="1564" y="2206"/>
                </a:lnTo>
                <a:lnTo>
                  <a:pt x="1573" y="2219"/>
                </a:lnTo>
                <a:lnTo>
                  <a:pt x="1581" y="2231"/>
                </a:lnTo>
                <a:lnTo>
                  <a:pt x="1590" y="2242"/>
                </a:lnTo>
                <a:lnTo>
                  <a:pt x="1600" y="2253"/>
                </a:lnTo>
                <a:lnTo>
                  <a:pt x="1610" y="2263"/>
                </a:lnTo>
                <a:lnTo>
                  <a:pt x="1620" y="2273"/>
                </a:lnTo>
                <a:lnTo>
                  <a:pt x="1630" y="2283"/>
                </a:lnTo>
                <a:lnTo>
                  <a:pt x="1641" y="2292"/>
                </a:lnTo>
                <a:lnTo>
                  <a:pt x="1652" y="2300"/>
                </a:lnTo>
                <a:lnTo>
                  <a:pt x="1663" y="2308"/>
                </a:lnTo>
                <a:lnTo>
                  <a:pt x="1674" y="2316"/>
                </a:lnTo>
                <a:lnTo>
                  <a:pt x="1685" y="2323"/>
                </a:lnTo>
                <a:lnTo>
                  <a:pt x="1696" y="2329"/>
                </a:lnTo>
                <a:lnTo>
                  <a:pt x="1709" y="2335"/>
                </a:lnTo>
                <a:lnTo>
                  <a:pt x="1721" y="2340"/>
                </a:lnTo>
                <a:lnTo>
                  <a:pt x="1733" y="2345"/>
                </a:lnTo>
                <a:lnTo>
                  <a:pt x="1745" y="2349"/>
                </a:lnTo>
                <a:lnTo>
                  <a:pt x="1756" y="2352"/>
                </a:lnTo>
                <a:lnTo>
                  <a:pt x="1768" y="2355"/>
                </a:lnTo>
                <a:lnTo>
                  <a:pt x="1782" y="2357"/>
                </a:lnTo>
                <a:lnTo>
                  <a:pt x="1794" y="2359"/>
                </a:lnTo>
                <a:lnTo>
                  <a:pt x="1806" y="2360"/>
                </a:lnTo>
                <a:lnTo>
                  <a:pt x="1818" y="2360"/>
                </a:lnTo>
                <a:lnTo>
                  <a:pt x="1828" y="2360"/>
                </a:lnTo>
                <a:lnTo>
                  <a:pt x="1837" y="2360"/>
                </a:lnTo>
                <a:lnTo>
                  <a:pt x="1847" y="2360"/>
                </a:lnTo>
                <a:lnTo>
                  <a:pt x="1856" y="2359"/>
                </a:lnTo>
                <a:lnTo>
                  <a:pt x="1864" y="2358"/>
                </a:lnTo>
                <a:lnTo>
                  <a:pt x="1872" y="2357"/>
                </a:lnTo>
                <a:lnTo>
                  <a:pt x="1881" y="2355"/>
                </a:lnTo>
                <a:lnTo>
                  <a:pt x="1889" y="2353"/>
                </a:lnTo>
                <a:lnTo>
                  <a:pt x="1897" y="2351"/>
                </a:lnTo>
                <a:lnTo>
                  <a:pt x="1904" y="2349"/>
                </a:lnTo>
                <a:lnTo>
                  <a:pt x="1912" y="2346"/>
                </a:lnTo>
                <a:lnTo>
                  <a:pt x="1920" y="2344"/>
                </a:lnTo>
                <a:lnTo>
                  <a:pt x="1926" y="2340"/>
                </a:lnTo>
                <a:lnTo>
                  <a:pt x="1933" y="2337"/>
                </a:lnTo>
                <a:lnTo>
                  <a:pt x="1940" y="2332"/>
                </a:lnTo>
                <a:lnTo>
                  <a:pt x="1946" y="2329"/>
                </a:lnTo>
                <a:lnTo>
                  <a:pt x="1953" y="2325"/>
                </a:lnTo>
                <a:lnTo>
                  <a:pt x="1960" y="2320"/>
                </a:lnTo>
                <a:lnTo>
                  <a:pt x="1965" y="2316"/>
                </a:lnTo>
                <a:lnTo>
                  <a:pt x="1971" y="2311"/>
                </a:lnTo>
                <a:lnTo>
                  <a:pt x="1976" y="2306"/>
                </a:lnTo>
                <a:lnTo>
                  <a:pt x="1982" y="2300"/>
                </a:lnTo>
                <a:lnTo>
                  <a:pt x="1986" y="2295"/>
                </a:lnTo>
                <a:lnTo>
                  <a:pt x="1992" y="2289"/>
                </a:lnTo>
                <a:lnTo>
                  <a:pt x="1996" y="2284"/>
                </a:lnTo>
                <a:lnTo>
                  <a:pt x="2000" y="2277"/>
                </a:lnTo>
                <a:lnTo>
                  <a:pt x="2005" y="2271"/>
                </a:lnTo>
                <a:lnTo>
                  <a:pt x="2009" y="2264"/>
                </a:lnTo>
                <a:lnTo>
                  <a:pt x="2014" y="2257"/>
                </a:lnTo>
                <a:lnTo>
                  <a:pt x="2017" y="2250"/>
                </a:lnTo>
                <a:lnTo>
                  <a:pt x="2020" y="2243"/>
                </a:lnTo>
                <a:lnTo>
                  <a:pt x="2025" y="2235"/>
                </a:lnTo>
                <a:lnTo>
                  <a:pt x="2027" y="2243"/>
                </a:lnTo>
                <a:lnTo>
                  <a:pt x="2030" y="2250"/>
                </a:lnTo>
                <a:lnTo>
                  <a:pt x="2033" y="2257"/>
                </a:lnTo>
                <a:lnTo>
                  <a:pt x="2037" y="2264"/>
                </a:lnTo>
                <a:lnTo>
                  <a:pt x="2040" y="2271"/>
                </a:lnTo>
                <a:lnTo>
                  <a:pt x="2045" y="2277"/>
                </a:lnTo>
                <a:lnTo>
                  <a:pt x="2049" y="2284"/>
                </a:lnTo>
                <a:lnTo>
                  <a:pt x="2054" y="2289"/>
                </a:lnTo>
                <a:lnTo>
                  <a:pt x="2059" y="2296"/>
                </a:lnTo>
                <a:lnTo>
                  <a:pt x="2065" y="2302"/>
                </a:lnTo>
                <a:lnTo>
                  <a:pt x="2070" y="2307"/>
                </a:lnTo>
                <a:lnTo>
                  <a:pt x="2076" y="2311"/>
                </a:lnTo>
                <a:lnTo>
                  <a:pt x="2081" y="2316"/>
                </a:lnTo>
                <a:lnTo>
                  <a:pt x="2088" y="2321"/>
                </a:lnTo>
                <a:lnTo>
                  <a:pt x="2094" y="2326"/>
                </a:lnTo>
                <a:lnTo>
                  <a:pt x="2101" y="2329"/>
                </a:lnTo>
                <a:lnTo>
                  <a:pt x="2108" y="2334"/>
                </a:lnTo>
                <a:lnTo>
                  <a:pt x="2115" y="2337"/>
                </a:lnTo>
                <a:lnTo>
                  <a:pt x="2122" y="2340"/>
                </a:lnTo>
                <a:lnTo>
                  <a:pt x="2130" y="2344"/>
                </a:lnTo>
                <a:lnTo>
                  <a:pt x="2138" y="2346"/>
                </a:lnTo>
                <a:lnTo>
                  <a:pt x="2145" y="2349"/>
                </a:lnTo>
                <a:lnTo>
                  <a:pt x="2153" y="2351"/>
                </a:lnTo>
                <a:lnTo>
                  <a:pt x="2161" y="2353"/>
                </a:lnTo>
                <a:lnTo>
                  <a:pt x="2170" y="2355"/>
                </a:lnTo>
                <a:lnTo>
                  <a:pt x="2177" y="2357"/>
                </a:lnTo>
                <a:lnTo>
                  <a:pt x="2186" y="2358"/>
                </a:lnTo>
                <a:lnTo>
                  <a:pt x="2195" y="2359"/>
                </a:lnTo>
                <a:lnTo>
                  <a:pt x="2203" y="2360"/>
                </a:lnTo>
                <a:lnTo>
                  <a:pt x="2212" y="2360"/>
                </a:lnTo>
                <a:lnTo>
                  <a:pt x="2221" y="2360"/>
                </a:lnTo>
                <a:lnTo>
                  <a:pt x="2229" y="2360"/>
                </a:lnTo>
                <a:lnTo>
                  <a:pt x="2242" y="2360"/>
                </a:lnTo>
                <a:lnTo>
                  <a:pt x="2254" y="2359"/>
                </a:lnTo>
                <a:lnTo>
                  <a:pt x="2266" y="2357"/>
                </a:lnTo>
                <a:lnTo>
                  <a:pt x="2279" y="2355"/>
                </a:lnTo>
                <a:lnTo>
                  <a:pt x="2291" y="2352"/>
                </a:lnTo>
                <a:lnTo>
                  <a:pt x="2303" y="2349"/>
                </a:lnTo>
                <a:lnTo>
                  <a:pt x="2316" y="2345"/>
                </a:lnTo>
                <a:lnTo>
                  <a:pt x="2327" y="2340"/>
                </a:lnTo>
                <a:lnTo>
                  <a:pt x="2339" y="2335"/>
                </a:lnTo>
                <a:lnTo>
                  <a:pt x="2351" y="2329"/>
                </a:lnTo>
                <a:lnTo>
                  <a:pt x="2362" y="2323"/>
                </a:lnTo>
                <a:lnTo>
                  <a:pt x="2373" y="2316"/>
                </a:lnTo>
                <a:lnTo>
                  <a:pt x="2385" y="2308"/>
                </a:lnTo>
                <a:lnTo>
                  <a:pt x="2395" y="2300"/>
                </a:lnTo>
                <a:lnTo>
                  <a:pt x="2406" y="2292"/>
                </a:lnTo>
                <a:lnTo>
                  <a:pt x="2417" y="2283"/>
                </a:lnTo>
                <a:lnTo>
                  <a:pt x="2427" y="2273"/>
                </a:lnTo>
                <a:lnTo>
                  <a:pt x="2437" y="2263"/>
                </a:lnTo>
                <a:lnTo>
                  <a:pt x="2447" y="2253"/>
                </a:lnTo>
                <a:lnTo>
                  <a:pt x="2457" y="2242"/>
                </a:lnTo>
                <a:lnTo>
                  <a:pt x="2466" y="2231"/>
                </a:lnTo>
                <a:lnTo>
                  <a:pt x="2475" y="2219"/>
                </a:lnTo>
                <a:lnTo>
                  <a:pt x="2484" y="2206"/>
                </a:lnTo>
                <a:lnTo>
                  <a:pt x="2491" y="2193"/>
                </a:lnTo>
                <a:lnTo>
                  <a:pt x="2499" y="2180"/>
                </a:lnTo>
                <a:lnTo>
                  <a:pt x="2507" y="2167"/>
                </a:lnTo>
                <a:lnTo>
                  <a:pt x="2515" y="2153"/>
                </a:lnTo>
                <a:lnTo>
                  <a:pt x="2521" y="2139"/>
                </a:lnTo>
                <a:lnTo>
                  <a:pt x="2527" y="2123"/>
                </a:lnTo>
                <a:lnTo>
                  <a:pt x="2532" y="2109"/>
                </a:lnTo>
                <a:lnTo>
                  <a:pt x="2538" y="2094"/>
                </a:lnTo>
                <a:lnTo>
                  <a:pt x="2543" y="2078"/>
                </a:lnTo>
                <a:lnTo>
                  <a:pt x="2546" y="2068"/>
                </a:lnTo>
                <a:lnTo>
                  <a:pt x="2548" y="2059"/>
                </a:lnTo>
                <a:lnTo>
                  <a:pt x="2550" y="2049"/>
                </a:lnTo>
                <a:lnTo>
                  <a:pt x="2552" y="2039"/>
                </a:lnTo>
                <a:lnTo>
                  <a:pt x="2554" y="2029"/>
                </a:lnTo>
                <a:lnTo>
                  <a:pt x="2556" y="2021"/>
                </a:lnTo>
                <a:lnTo>
                  <a:pt x="2558" y="2011"/>
                </a:lnTo>
                <a:lnTo>
                  <a:pt x="2559" y="2001"/>
                </a:lnTo>
                <a:lnTo>
                  <a:pt x="2560" y="1992"/>
                </a:lnTo>
                <a:lnTo>
                  <a:pt x="2561" y="1982"/>
                </a:lnTo>
                <a:lnTo>
                  <a:pt x="2561" y="1973"/>
                </a:lnTo>
                <a:lnTo>
                  <a:pt x="2562" y="1963"/>
                </a:lnTo>
                <a:lnTo>
                  <a:pt x="2562" y="1953"/>
                </a:lnTo>
                <a:lnTo>
                  <a:pt x="2562" y="1944"/>
                </a:lnTo>
                <a:lnTo>
                  <a:pt x="2562" y="1934"/>
                </a:lnTo>
                <a:lnTo>
                  <a:pt x="2562" y="1926"/>
                </a:lnTo>
                <a:lnTo>
                  <a:pt x="2561" y="1917"/>
                </a:lnTo>
                <a:lnTo>
                  <a:pt x="2561" y="1907"/>
                </a:lnTo>
                <a:lnTo>
                  <a:pt x="2560" y="1898"/>
                </a:lnTo>
                <a:lnTo>
                  <a:pt x="2559" y="1889"/>
                </a:lnTo>
                <a:lnTo>
                  <a:pt x="2558" y="1880"/>
                </a:lnTo>
                <a:lnTo>
                  <a:pt x="2556" y="1871"/>
                </a:lnTo>
                <a:lnTo>
                  <a:pt x="2554" y="1862"/>
                </a:lnTo>
                <a:lnTo>
                  <a:pt x="2552" y="1854"/>
                </a:lnTo>
                <a:lnTo>
                  <a:pt x="2550" y="1845"/>
                </a:lnTo>
                <a:lnTo>
                  <a:pt x="2548" y="1836"/>
                </a:lnTo>
                <a:lnTo>
                  <a:pt x="2546" y="1828"/>
                </a:lnTo>
                <a:lnTo>
                  <a:pt x="2542" y="1819"/>
                </a:lnTo>
                <a:lnTo>
                  <a:pt x="2540" y="1812"/>
                </a:lnTo>
                <a:lnTo>
                  <a:pt x="2537" y="1803"/>
                </a:lnTo>
                <a:lnTo>
                  <a:pt x="2533" y="1795"/>
                </a:lnTo>
                <a:lnTo>
                  <a:pt x="2529" y="1787"/>
                </a:lnTo>
                <a:lnTo>
                  <a:pt x="2528" y="1798"/>
                </a:lnTo>
                <a:lnTo>
                  <a:pt x="2527" y="1808"/>
                </a:lnTo>
                <a:lnTo>
                  <a:pt x="2525" y="1819"/>
                </a:lnTo>
                <a:lnTo>
                  <a:pt x="2522" y="1829"/>
                </a:lnTo>
                <a:lnTo>
                  <a:pt x="2519" y="1838"/>
                </a:lnTo>
                <a:lnTo>
                  <a:pt x="2515" y="1848"/>
                </a:lnTo>
                <a:lnTo>
                  <a:pt x="2511" y="1857"/>
                </a:lnTo>
                <a:lnTo>
                  <a:pt x="2507" y="1867"/>
                </a:lnTo>
                <a:lnTo>
                  <a:pt x="2501" y="1876"/>
                </a:lnTo>
                <a:lnTo>
                  <a:pt x="2496" y="1885"/>
                </a:lnTo>
                <a:lnTo>
                  <a:pt x="2490" y="1892"/>
                </a:lnTo>
                <a:lnTo>
                  <a:pt x="2485" y="1901"/>
                </a:lnTo>
                <a:lnTo>
                  <a:pt x="2478" y="1909"/>
                </a:lnTo>
                <a:lnTo>
                  <a:pt x="2471" y="1917"/>
                </a:lnTo>
                <a:lnTo>
                  <a:pt x="2464" y="1923"/>
                </a:lnTo>
                <a:lnTo>
                  <a:pt x="2456" y="1931"/>
                </a:lnTo>
                <a:lnTo>
                  <a:pt x="2448" y="1938"/>
                </a:lnTo>
                <a:lnTo>
                  <a:pt x="2441" y="1943"/>
                </a:lnTo>
                <a:lnTo>
                  <a:pt x="2432" y="1950"/>
                </a:lnTo>
                <a:lnTo>
                  <a:pt x="2423" y="1955"/>
                </a:lnTo>
                <a:lnTo>
                  <a:pt x="2414" y="1960"/>
                </a:lnTo>
                <a:lnTo>
                  <a:pt x="2405" y="1965"/>
                </a:lnTo>
                <a:lnTo>
                  <a:pt x="2395" y="1970"/>
                </a:lnTo>
                <a:lnTo>
                  <a:pt x="2385" y="1973"/>
                </a:lnTo>
                <a:lnTo>
                  <a:pt x="2375" y="1977"/>
                </a:lnTo>
                <a:lnTo>
                  <a:pt x="2365" y="1980"/>
                </a:lnTo>
                <a:lnTo>
                  <a:pt x="2354" y="1983"/>
                </a:lnTo>
                <a:lnTo>
                  <a:pt x="2343" y="1985"/>
                </a:lnTo>
                <a:lnTo>
                  <a:pt x="2333" y="1986"/>
                </a:lnTo>
                <a:lnTo>
                  <a:pt x="2322" y="1989"/>
                </a:lnTo>
                <a:lnTo>
                  <a:pt x="2310" y="1989"/>
                </a:lnTo>
                <a:lnTo>
                  <a:pt x="2299" y="1989"/>
                </a:lnTo>
                <a:lnTo>
                  <a:pt x="2296" y="1989"/>
                </a:lnTo>
                <a:lnTo>
                  <a:pt x="2292" y="1989"/>
                </a:lnTo>
                <a:lnTo>
                  <a:pt x="2289" y="1989"/>
                </a:lnTo>
                <a:lnTo>
                  <a:pt x="2285" y="1989"/>
                </a:lnTo>
                <a:lnTo>
                  <a:pt x="2281" y="1989"/>
                </a:lnTo>
                <a:lnTo>
                  <a:pt x="2278" y="1987"/>
                </a:lnTo>
                <a:lnTo>
                  <a:pt x="2275" y="1987"/>
                </a:lnTo>
                <a:lnTo>
                  <a:pt x="2270" y="1987"/>
                </a:lnTo>
                <a:lnTo>
                  <a:pt x="2266" y="1986"/>
                </a:lnTo>
                <a:lnTo>
                  <a:pt x="2260" y="1985"/>
                </a:lnTo>
                <a:lnTo>
                  <a:pt x="2255" y="1984"/>
                </a:lnTo>
                <a:lnTo>
                  <a:pt x="2249" y="1984"/>
                </a:lnTo>
                <a:lnTo>
                  <a:pt x="2244" y="1984"/>
                </a:lnTo>
                <a:lnTo>
                  <a:pt x="2238" y="1983"/>
                </a:lnTo>
                <a:lnTo>
                  <a:pt x="2233" y="1983"/>
                </a:lnTo>
                <a:lnTo>
                  <a:pt x="2227" y="1983"/>
                </a:lnTo>
                <a:lnTo>
                  <a:pt x="2218" y="1983"/>
                </a:lnTo>
                <a:lnTo>
                  <a:pt x="2211" y="1984"/>
                </a:lnTo>
                <a:lnTo>
                  <a:pt x="2202" y="1984"/>
                </a:lnTo>
                <a:lnTo>
                  <a:pt x="2193" y="1985"/>
                </a:lnTo>
                <a:lnTo>
                  <a:pt x="2185" y="1986"/>
                </a:lnTo>
                <a:lnTo>
                  <a:pt x="2176" y="1989"/>
                </a:lnTo>
                <a:lnTo>
                  <a:pt x="2169" y="1991"/>
                </a:lnTo>
                <a:lnTo>
                  <a:pt x="2161" y="1993"/>
                </a:lnTo>
                <a:lnTo>
                  <a:pt x="2153" y="1995"/>
                </a:lnTo>
                <a:lnTo>
                  <a:pt x="2145" y="1997"/>
                </a:lnTo>
                <a:lnTo>
                  <a:pt x="2138" y="2001"/>
                </a:lnTo>
                <a:lnTo>
                  <a:pt x="2130" y="2004"/>
                </a:lnTo>
                <a:lnTo>
                  <a:pt x="2123" y="2007"/>
                </a:lnTo>
                <a:lnTo>
                  <a:pt x="2115" y="2011"/>
                </a:lnTo>
                <a:lnTo>
                  <a:pt x="2109" y="2015"/>
                </a:lnTo>
                <a:lnTo>
                  <a:pt x="2102" y="2018"/>
                </a:lnTo>
                <a:lnTo>
                  <a:pt x="2096" y="2023"/>
                </a:lnTo>
                <a:lnTo>
                  <a:pt x="2089" y="2027"/>
                </a:lnTo>
                <a:lnTo>
                  <a:pt x="2083" y="2033"/>
                </a:lnTo>
                <a:lnTo>
                  <a:pt x="2077" y="2037"/>
                </a:lnTo>
                <a:lnTo>
                  <a:pt x="2071" y="2043"/>
                </a:lnTo>
                <a:lnTo>
                  <a:pt x="2066" y="2047"/>
                </a:lnTo>
                <a:lnTo>
                  <a:pt x="2060" y="2054"/>
                </a:lnTo>
                <a:lnTo>
                  <a:pt x="2056" y="2059"/>
                </a:lnTo>
                <a:lnTo>
                  <a:pt x="2050" y="2065"/>
                </a:lnTo>
                <a:lnTo>
                  <a:pt x="2046" y="2070"/>
                </a:lnTo>
                <a:lnTo>
                  <a:pt x="2041" y="2077"/>
                </a:lnTo>
                <a:lnTo>
                  <a:pt x="2037" y="2084"/>
                </a:lnTo>
                <a:lnTo>
                  <a:pt x="2034" y="2090"/>
                </a:lnTo>
                <a:lnTo>
                  <a:pt x="2030" y="2097"/>
                </a:lnTo>
                <a:lnTo>
                  <a:pt x="2027" y="2104"/>
                </a:lnTo>
                <a:lnTo>
                  <a:pt x="2024" y="2110"/>
                </a:lnTo>
                <a:lnTo>
                  <a:pt x="2020" y="2104"/>
                </a:lnTo>
                <a:lnTo>
                  <a:pt x="2017" y="2097"/>
                </a:lnTo>
                <a:lnTo>
                  <a:pt x="2014" y="2090"/>
                </a:lnTo>
                <a:lnTo>
                  <a:pt x="2010" y="2084"/>
                </a:lnTo>
                <a:lnTo>
                  <a:pt x="2006" y="2077"/>
                </a:lnTo>
                <a:lnTo>
                  <a:pt x="2002" y="2070"/>
                </a:lnTo>
                <a:lnTo>
                  <a:pt x="1997" y="2065"/>
                </a:lnTo>
                <a:lnTo>
                  <a:pt x="1993" y="2059"/>
                </a:lnTo>
                <a:lnTo>
                  <a:pt x="1987" y="2054"/>
                </a:lnTo>
                <a:lnTo>
                  <a:pt x="1982" y="2047"/>
                </a:lnTo>
                <a:lnTo>
                  <a:pt x="1976" y="2043"/>
                </a:lnTo>
                <a:lnTo>
                  <a:pt x="1971" y="2037"/>
                </a:lnTo>
                <a:lnTo>
                  <a:pt x="1965" y="2033"/>
                </a:lnTo>
                <a:lnTo>
                  <a:pt x="1958" y="2027"/>
                </a:lnTo>
                <a:lnTo>
                  <a:pt x="1952" y="2023"/>
                </a:lnTo>
                <a:lnTo>
                  <a:pt x="1945" y="2018"/>
                </a:lnTo>
                <a:lnTo>
                  <a:pt x="1939" y="2015"/>
                </a:lnTo>
                <a:lnTo>
                  <a:pt x="1932" y="2011"/>
                </a:lnTo>
                <a:lnTo>
                  <a:pt x="1925" y="2007"/>
                </a:lnTo>
                <a:lnTo>
                  <a:pt x="1918" y="2004"/>
                </a:lnTo>
                <a:lnTo>
                  <a:pt x="1910" y="2001"/>
                </a:lnTo>
                <a:lnTo>
                  <a:pt x="1902" y="1997"/>
                </a:lnTo>
                <a:lnTo>
                  <a:pt x="1895" y="1995"/>
                </a:lnTo>
                <a:lnTo>
                  <a:pt x="1887" y="1993"/>
                </a:lnTo>
                <a:lnTo>
                  <a:pt x="1879" y="1991"/>
                </a:lnTo>
                <a:lnTo>
                  <a:pt x="1871" y="1989"/>
                </a:lnTo>
                <a:lnTo>
                  <a:pt x="1862" y="1986"/>
                </a:lnTo>
                <a:lnTo>
                  <a:pt x="1855" y="1985"/>
                </a:lnTo>
                <a:lnTo>
                  <a:pt x="1846" y="1984"/>
                </a:lnTo>
                <a:lnTo>
                  <a:pt x="1838" y="1984"/>
                </a:lnTo>
                <a:lnTo>
                  <a:pt x="1829" y="1983"/>
                </a:lnTo>
                <a:lnTo>
                  <a:pt x="1820" y="1983"/>
                </a:lnTo>
                <a:lnTo>
                  <a:pt x="1815" y="1983"/>
                </a:lnTo>
                <a:lnTo>
                  <a:pt x="1809" y="1983"/>
                </a:lnTo>
                <a:lnTo>
                  <a:pt x="1804" y="1984"/>
                </a:lnTo>
                <a:lnTo>
                  <a:pt x="1798" y="1984"/>
                </a:lnTo>
                <a:lnTo>
                  <a:pt x="1793" y="1984"/>
                </a:lnTo>
                <a:lnTo>
                  <a:pt x="1787" y="1985"/>
                </a:lnTo>
                <a:lnTo>
                  <a:pt x="1782" y="1986"/>
                </a:lnTo>
                <a:lnTo>
                  <a:pt x="1777" y="1987"/>
                </a:lnTo>
                <a:lnTo>
                  <a:pt x="1773" y="1987"/>
                </a:lnTo>
                <a:lnTo>
                  <a:pt x="1769" y="1987"/>
                </a:lnTo>
                <a:lnTo>
                  <a:pt x="1766" y="1989"/>
                </a:lnTo>
                <a:lnTo>
                  <a:pt x="1763" y="1989"/>
                </a:lnTo>
                <a:lnTo>
                  <a:pt x="1759" y="1989"/>
                </a:lnTo>
                <a:lnTo>
                  <a:pt x="1755" y="1989"/>
                </a:lnTo>
                <a:lnTo>
                  <a:pt x="1752" y="1989"/>
                </a:lnTo>
                <a:lnTo>
                  <a:pt x="1748" y="1989"/>
                </a:lnTo>
                <a:lnTo>
                  <a:pt x="1737" y="1989"/>
                </a:lnTo>
                <a:lnTo>
                  <a:pt x="1726" y="1989"/>
                </a:lnTo>
                <a:lnTo>
                  <a:pt x="1714" y="1986"/>
                </a:lnTo>
                <a:lnTo>
                  <a:pt x="1704" y="1985"/>
                </a:lnTo>
                <a:lnTo>
                  <a:pt x="1693" y="1983"/>
                </a:lnTo>
                <a:lnTo>
                  <a:pt x="1683" y="1980"/>
                </a:lnTo>
                <a:lnTo>
                  <a:pt x="1672" y="1977"/>
                </a:lnTo>
                <a:lnTo>
                  <a:pt x="1662" y="1973"/>
                </a:lnTo>
                <a:lnTo>
                  <a:pt x="1652" y="1970"/>
                </a:lnTo>
                <a:lnTo>
                  <a:pt x="1643" y="1965"/>
                </a:lnTo>
                <a:lnTo>
                  <a:pt x="1633" y="1960"/>
                </a:lnTo>
                <a:lnTo>
                  <a:pt x="1625" y="1955"/>
                </a:lnTo>
                <a:lnTo>
                  <a:pt x="1616" y="1950"/>
                </a:lnTo>
                <a:lnTo>
                  <a:pt x="1607" y="1943"/>
                </a:lnTo>
                <a:lnTo>
                  <a:pt x="1599" y="1938"/>
                </a:lnTo>
                <a:lnTo>
                  <a:pt x="1591" y="1931"/>
                </a:lnTo>
                <a:lnTo>
                  <a:pt x="1584" y="1923"/>
                </a:lnTo>
                <a:lnTo>
                  <a:pt x="1577" y="1917"/>
                </a:lnTo>
                <a:lnTo>
                  <a:pt x="1569" y="1909"/>
                </a:lnTo>
                <a:lnTo>
                  <a:pt x="1563" y="1901"/>
                </a:lnTo>
                <a:lnTo>
                  <a:pt x="1557" y="1892"/>
                </a:lnTo>
                <a:lnTo>
                  <a:pt x="1552" y="1885"/>
                </a:lnTo>
                <a:lnTo>
                  <a:pt x="1546" y="1876"/>
                </a:lnTo>
                <a:lnTo>
                  <a:pt x="1541" y="1867"/>
                </a:lnTo>
                <a:lnTo>
                  <a:pt x="1536" y="1857"/>
                </a:lnTo>
                <a:lnTo>
                  <a:pt x="1533" y="1848"/>
                </a:lnTo>
                <a:lnTo>
                  <a:pt x="1528" y="1838"/>
                </a:lnTo>
                <a:lnTo>
                  <a:pt x="1526" y="1829"/>
                </a:lnTo>
                <a:lnTo>
                  <a:pt x="1523" y="1819"/>
                </a:lnTo>
                <a:lnTo>
                  <a:pt x="1521" y="1808"/>
                </a:lnTo>
                <a:lnTo>
                  <a:pt x="1520" y="1798"/>
                </a:lnTo>
                <a:lnTo>
                  <a:pt x="1518" y="1787"/>
                </a:lnTo>
                <a:lnTo>
                  <a:pt x="1515" y="1795"/>
                </a:lnTo>
                <a:lnTo>
                  <a:pt x="1511" y="1803"/>
                </a:lnTo>
                <a:lnTo>
                  <a:pt x="1508" y="1812"/>
                </a:lnTo>
                <a:lnTo>
                  <a:pt x="1505" y="1819"/>
                </a:lnTo>
                <a:lnTo>
                  <a:pt x="1502" y="1828"/>
                </a:lnTo>
                <a:lnTo>
                  <a:pt x="1500" y="1836"/>
                </a:lnTo>
                <a:lnTo>
                  <a:pt x="1497" y="1845"/>
                </a:lnTo>
                <a:lnTo>
                  <a:pt x="1495" y="1854"/>
                </a:lnTo>
                <a:lnTo>
                  <a:pt x="1493" y="1862"/>
                </a:lnTo>
                <a:lnTo>
                  <a:pt x="1492" y="1871"/>
                </a:lnTo>
                <a:lnTo>
                  <a:pt x="1490" y="1880"/>
                </a:lnTo>
                <a:lnTo>
                  <a:pt x="1489" y="1889"/>
                </a:lnTo>
                <a:lnTo>
                  <a:pt x="1489" y="1891"/>
                </a:lnTo>
                <a:lnTo>
                  <a:pt x="1485" y="1890"/>
                </a:lnTo>
                <a:lnTo>
                  <a:pt x="1472" y="1887"/>
                </a:lnTo>
                <a:lnTo>
                  <a:pt x="1460" y="1883"/>
                </a:lnTo>
                <a:lnTo>
                  <a:pt x="1447" y="1881"/>
                </a:lnTo>
                <a:lnTo>
                  <a:pt x="1434" y="1878"/>
                </a:lnTo>
                <a:lnTo>
                  <a:pt x="1421" y="1877"/>
                </a:lnTo>
                <a:lnTo>
                  <a:pt x="1409" y="1875"/>
                </a:lnTo>
                <a:lnTo>
                  <a:pt x="1397" y="1874"/>
                </a:lnTo>
                <a:lnTo>
                  <a:pt x="1385" y="1874"/>
                </a:lnTo>
                <a:lnTo>
                  <a:pt x="1374" y="1872"/>
                </a:lnTo>
                <a:lnTo>
                  <a:pt x="1361" y="1872"/>
                </a:lnTo>
                <a:lnTo>
                  <a:pt x="1349" y="1872"/>
                </a:lnTo>
                <a:lnTo>
                  <a:pt x="1338" y="1874"/>
                </a:lnTo>
                <a:lnTo>
                  <a:pt x="1327" y="1875"/>
                </a:lnTo>
                <a:lnTo>
                  <a:pt x="1316" y="1876"/>
                </a:lnTo>
                <a:lnTo>
                  <a:pt x="1306" y="1878"/>
                </a:lnTo>
                <a:lnTo>
                  <a:pt x="1296" y="1879"/>
                </a:lnTo>
                <a:lnTo>
                  <a:pt x="1286" y="1882"/>
                </a:lnTo>
                <a:lnTo>
                  <a:pt x="1276" y="1885"/>
                </a:lnTo>
                <a:lnTo>
                  <a:pt x="1267" y="1888"/>
                </a:lnTo>
                <a:lnTo>
                  <a:pt x="1259" y="1891"/>
                </a:lnTo>
                <a:lnTo>
                  <a:pt x="1251" y="1895"/>
                </a:lnTo>
                <a:lnTo>
                  <a:pt x="1242" y="1899"/>
                </a:lnTo>
                <a:lnTo>
                  <a:pt x="1234" y="1903"/>
                </a:lnTo>
                <a:lnTo>
                  <a:pt x="1228" y="1908"/>
                </a:lnTo>
                <a:lnTo>
                  <a:pt x="1221" y="1913"/>
                </a:lnTo>
                <a:lnTo>
                  <a:pt x="1215" y="1918"/>
                </a:lnTo>
                <a:lnTo>
                  <a:pt x="1210" y="1924"/>
                </a:lnTo>
                <a:lnTo>
                  <a:pt x="1204" y="1930"/>
                </a:lnTo>
                <a:lnTo>
                  <a:pt x="1200" y="1937"/>
                </a:lnTo>
                <a:lnTo>
                  <a:pt x="1197" y="1943"/>
                </a:lnTo>
                <a:lnTo>
                  <a:pt x="1196" y="1944"/>
                </a:lnTo>
                <a:lnTo>
                  <a:pt x="1165" y="1935"/>
                </a:lnTo>
                <a:lnTo>
                  <a:pt x="1167" y="1932"/>
                </a:lnTo>
                <a:lnTo>
                  <a:pt x="1199" y="1902"/>
                </a:lnTo>
                <a:lnTo>
                  <a:pt x="1232" y="1874"/>
                </a:lnTo>
                <a:lnTo>
                  <a:pt x="1265" y="1846"/>
                </a:lnTo>
                <a:lnTo>
                  <a:pt x="1301" y="1819"/>
                </a:lnTo>
                <a:lnTo>
                  <a:pt x="1337" y="1795"/>
                </a:lnTo>
                <a:lnTo>
                  <a:pt x="1374" y="1771"/>
                </a:lnTo>
                <a:lnTo>
                  <a:pt x="1412" y="1749"/>
                </a:lnTo>
                <a:lnTo>
                  <a:pt x="1452" y="1728"/>
                </a:lnTo>
                <a:lnTo>
                  <a:pt x="1492" y="1708"/>
                </a:lnTo>
                <a:lnTo>
                  <a:pt x="1539" y="1687"/>
                </a:lnTo>
                <a:lnTo>
                  <a:pt x="1543" y="1694"/>
                </a:lnTo>
                <a:lnTo>
                  <a:pt x="1547" y="1704"/>
                </a:lnTo>
                <a:lnTo>
                  <a:pt x="1552" y="1714"/>
                </a:lnTo>
                <a:lnTo>
                  <a:pt x="1557" y="1723"/>
                </a:lnTo>
                <a:lnTo>
                  <a:pt x="1563" y="1733"/>
                </a:lnTo>
                <a:lnTo>
                  <a:pt x="1568" y="1742"/>
                </a:lnTo>
                <a:lnTo>
                  <a:pt x="1574" y="1752"/>
                </a:lnTo>
                <a:lnTo>
                  <a:pt x="1580" y="1761"/>
                </a:lnTo>
                <a:lnTo>
                  <a:pt x="1587" y="1770"/>
                </a:lnTo>
                <a:lnTo>
                  <a:pt x="1594" y="1777"/>
                </a:lnTo>
                <a:lnTo>
                  <a:pt x="1600" y="1786"/>
                </a:lnTo>
                <a:lnTo>
                  <a:pt x="1608" y="1794"/>
                </a:lnTo>
                <a:lnTo>
                  <a:pt x="1616" y="1802"/>
                </a:lnTo>
                <a:lnTo>
                  <a:pt x="1623" y="1809"/>
                </a:lnTo>
                <a:lnTo>
                  <a:pt x="1631" y="1817"/>
                </a:lnTo>
                <a:lnTo>
                  <a:pt x="1640" y="1825"/>
                </a:lnTo>
                <a:lnTo>
                  <a:pt x="1648" y="1832"/>
                </a:lnTo>
                <a:lnTo>
                  <a:pt x="1657" y="1838"/>
                </a:lnTo>
                <a:lnTo>
                  <a:pt x="1665" y="1845"/>
                </a:lnTo>
                <a:lnTo>
                  <a:pt x="1674" y="1850"/>
                </a:lnTo>
                <a:lnTo>
                  <a:pt x="1683" y="1856"/>
                </a:lnTo>
                <a:lnTo>
                  <a:pt x="1691" y="1860"/>
                </a:lnTo>
                <a:lnTo>
                  <a:pt x="1699" y="1865"/>
                </a:lnTo>
                <a:lnTo>
                  <a:pt x="1706" y="1868"/>
                </a:lnTo>
                <a:lnTo>
                  <a:pt x="1714" y="1871"/>
                </a:lnTo>
                <a:lnTo>
                  <a:pt x="1722" y="1875"/>
                </a:lnTo>
                <a:lnTo>
                  <a:pt x="1731" y="1878"/>
                </a:lnTo>
                <a:lnTo>
                  <a:pt x="1738" y="1880"/>
                </a:lnTo>
                <a:lnTo>
                  <a:pt x="1747" y="1883"/>
                </a:lnTo>
                <a:lnTo>
                  <a:pt x="1756" y="1886"/>
                </a:lnTo>
                <a:lnTo>
                  <a:pt x="1764" y="1888"/>
                </a:lnTo>
                <a:lnTo>
                  <a:pt x="1773" y="1889"/>
                </a:lnTo>
                <a:lnTo>
                  <a:pt x="1782" y="1891"/>
                </a:lnTo>
                <a:lnTo>
                  <a:pt x="1790" y="1892"/>
                </a:lnTo>
                <a:lnTo>
                  <a:pt x="1799" y="1893"/>
                </a:lnTo>
                <a:lnTo>
                  <a:pt x="1809" y="1893"/>
                </a:lnTo>
                <a:lnTo>
                  <a:pt x="1818" y="1895"/>
                </a:lnTo>
                <a:lnTo>
                  <a:pt x="1827" y="1895"/>
                </a:lnTo>
                <a:lnTo>
                  <a:pt x="1836" y="1895"/>
                </a:lnTo>
                <a:lnTo>
                  <a:pt x="1845" y="1895"/>
                </a:lnTo>
                <a:lnTo>
                  <a:pt x="1853" y="1895"/>
                </a:lnTo>
                <a:lnTo>
                  <a:pt x="1862" y="1893"/>
                </a:lnTo>
                <a:lnTo>
                  <a:pt x="1871" y="1892"/>
                </a:lnTo>
                <a:lnTo>
                  <a:pt x="1880" y="1891"/>
                </a:lnTo>
                <a:lnTo>
                  <a:pt x="1889" y="1890"/>
                </a:lnTo>
                <a:lnTo>
                  <a:pt x="1898" y="1888"/>
                </a:lnTo>
                <a:lnTo>
                  <a:pt x="1905" y="1887"/>
                </a:lnTo>
                <a:lnTo>
                  <a:pt x="1914" y="1885"/>
                </a:lnTo>
                <a:lnTo>
                  <a:pt x="1922" y="1881"/>
                </a:lnTo>
                <a:lnTo>
                  <a:pt x="1931" y="1879"/>
                </a:lnTo>
                <a:lnTo>
                  <a:pt x="1939" y="1876"/>
                </a:lnTo>
                <a:lnTo>
                  <a:pt x="1946" y="1872"/>
                </a:lnTo>
                <a:lnTo>
                  <a:pt x="1954" y="1869"/>
                </a:lnTo>
                <a:lnTo>
                  <a:pt x="1962" y="1866"/>
                </a:lnTo>
                <a:lnTo>
                  <a:pt x="1971" y="1860"/>
                </a:lnTo>
                <a:lnTo>
                  <a:pt x="1974" y="1858"/>
                </a:lnTo>
                <a:lnTo>
                  <a:pt x="1978" y="1855"/>
                </a:lnTo>
                <a:lnTo>
                  <a:pt x="1983" y="1851"/>
                </a:lnTo>
                <a:lnTo>
                  <a:pt x="1987" y="1848"/>
                </a:lnTo>
                <a:lnTo>
                  <a:pt x="1991" y="1845"/>
                </a:lnTo>
                <a:lnTo>
                  <a:pt x="1995" y="1841"/>
                </a:lnTo>
                <a:lnTo>
                  <a:pt x="1998" y="1838"/>
                </a:lnTo>
                <a:lnTo>
                  <a:pt x="2003" y="1834"/>
                </a:lnTo>
                <a:lnTo>
                  <a:pt x="2006" y="1830"/>
                </a:lnTo>
                <a:lnTo>
                  <a:pt x="2010" y="1826"/>
                </a:lnTo>
                <a:lnTo>
                  <a:pt x="2014" y="1822"/>
                </a:lnTo>
                <a:lnTo>
                  <a:pt x="2017" y="1816"/>
                </a:lnTo>
                <a:lnTo>
                  <a:pt x="2020" y="1822"/>
                </a:lnTo>
                <a:lnTo>
                  <a:pt x="2025" y="1826"/>
                </a:lnTo>
                <a:lnTo>
                  <a:pt x="2028" y="1830"/>
                </a:lnTo>
                <a:lnTo>
                  <a:pt x="2031" y="1834"/>
                </a:lnTo>
                <a:lnTo>
                  <a:pt x="2036" y="1838"/>
                </a:lnTo>
                <a:lnTo>
                  <a:pt x="2040" y="1841"/>
                </a:lnTo>
                <a:lnTo>
                  <a:pt x="2044" y="1845"/>
                </a:lnTo>
                <a:lnTo>
                  <a:pt x="2048" y="1848"/>
                </a:lnTo>
                <a:lnTo>
                  <a:pt x="2052" y="1851"/>
                </a:lnTo>
                <a:lnTo>
                  <a:pt x="2056" y="1855"/>
                </a:lnTo>
                <a:lnTo>
                  <a:pt x="2060" y="1858"/>
                </a:lnTo>
                <a:lnTo>
                  <a:pt x="2065" y="1860"/>
                </a:lnTo>
                <a:lnTo>
                  <a:pt x="2069" y="1862"/>
                </a:lnTo>
                <a:lnTo>
                  <a:pt x="2072" y="1866"/>
                </a:lnTo>
                <a:lnTo>
                  <a:pt x="2077" y="1868"/>
                </a:lnTo>
                <a:lnTo>
                  <a:pt x="2081" y="1869"/>
                </a:lnTo>
                <a:lnTo>
                  <a:pt x="2089" y="1872"/>
                </a:lnTo>
                <a:lnTo>
                  <a:pt x="2097" y="1876"/>
                </a:lnTo>
                <a:lnTo>
                  <a:pt x="2104" y="1879"/>
                </a:lnTo>
                <a:lnTo>
                  <a:pt x="2112" y="1881"/>
                </a:lnTo>
                <a:lnTo>
                  <a:pt x="2121" y="1885"/>
                </a:lnTo>
                <a:lnTo>
                  <a:pt x="2129" y="1887"/>
                </a:lnTo>
                <a:lnTo>
                  <a:pt x="2138" y="1888"/>
                </a:lnTo>
                <a:lnTo>
                  <a:pt x="2146" y="1890"/>
                </a:lnTo>
                <a:lnTo>
                  <a:pt x="2154" y="1891"/>
                </a:lnTo>
                <a:lnTo>
                  <a:pt x="2163" y="1892"/>
                </a:lnTo>
                <a:lnTo>
                  <a:pt x="2172" y="1893"/>
                </a:lnTo>
                <a:lnTo>
                  <a:pt x="2181" y="1895"/>
                </a:lnTo>
                <a:lnTo>
                  <a:pt x="2190" y="1895"/>
                </a:lnTo>
                <a:lnTo>
                  <a:pt x="2199" y="1895"/>
                </a:lnTo>
                <a:lnTo>
                  <a:pt x="2208" y="1895"/>
                </a:lnTo>
                <a:lnTo>
                  <a:pt x="2217" y="1895"/>
                </a:lnTo>
                <a:lnTo>
                  <a:pt x="2226" y="1893"/>
                </a:lnTo>
                <a:lnTo>
                  <a:pt x="2235" y="1893"/>
                </a:lnTo>
                <a:lnTo>
                  <a:pt x="2244" y="1892"/>
                </a:lnTo>
                <a:lnTo>
                  <a:pt x="2253" y="1891"/>
                </a:lnTo>
                <a:lnTo>
                  <a:pt x="2261" y="1889"/>
                </a:lnTo>
                <a:lnTo>
                  <a:pt x="2270" y="1888"/>
                </a:lnTo>
                <a:lnTo>
                  <a:pt x="2279" y="1886"/>
                </a:lnTo>
                <a:lnTo>
                  <a:pt x="2288" y="1883"/>
                </a:lnTo>
                <a:lnTo>
                  <a:pt x="2296" y="1880"/>
                </a:lnTo>
                <a:lnTo>
                  <a:pt x="2305" y="1878"/>
                </a:lnTo>
                <a:lnTo>
                  <a:pt x="2312" y="1875"/>
                </a:lnTo>
                <a:lnTo>
                  <a:pt x="2320" y="1871"/>
                </a:lnTo>
                <a:lnTo>
                  <a:pt x="2328" y="1868"/>
                </a:lnTo>
                <a:lnTo>
                  <a:pt x="2335" y="1865"/>
                </a:lnTo>
                <a:lnTo>
                  <a:pt x="2343" y="1860"/>
                </a:lnTo>
                <a:lnTo>
                  <a:pt x="2351" y="1856"/>
                </a:lnTo>
                <a:lnTo>
                  <a:pt x="2360" y="1850"/>
                </a:lnTo>
                <a:lnTo>
                  <a:pt x="2369" y="1845"/>
                </a:lnTo>
                <a:lnTo>
                  <a:pt x="2378" y="1838"/>
                </a:lnTo>
                <a:lnTo>
                  <a:pt x="2386" y="1832"/>
                </a:lnTo>
                <a:lnTo>
                  <a:pt x="2395" y="1825"/>
                </a:lnTo>
                <a:lnTo>
                  <a:pt x="2403" y="1817"/>
                </a:lnTo>
                <a:lnTo>
                  <a:pt x="2411" y="1809"/>
                </a:lnTo>
                <a:lnTo>
                  <a:pt x="2418" y="1802"/>
                </a:lnTo>
                <a:lnTo>
                  <a:pt x="2426" y="1794"/>
                </a:lnTo>
                <a:lnTo>
                  <a:pt x="2434" y="1786"/>
                </a:lnTo>
                <a:lnTo>
                  <a:pt x="2441" y="1777"/>
                </a:lnTo>
                <a:lnTo>
                  <a:pt x="2448" y="1770"/>
                </a:lnTo>
                <a:lnTo>
                  <a:pt x="2454" y="1761"/>
                </a:lnTo>
                <a:lnTo>
                  <a:pt x="2460" y="1752"/>
                </a:lnTo>
                <a:lnTo>
                  <a:pt x="2467" y="1742"/>
                </a:lnTo>
                <a:lnTo>
                  <a:pt x="2473" y="1733"/>
                </a:lnTo>
                <a:lnTo>
                  <a:pt x="2478" y="1723"/>
                </a:lnTo>
                <a:lnTo>
                  <a:pt x="2483" y="1714"/>
                </a:lnTo>
                <a:lnTo>
                  <a:pt x="2488" y="1704"/>
                </a:lnTo>
                <a:lnTo>
                  <a:pt x="2492" y="1694"/>
                </a:lnTo>
                <a:lnTo>
                  <a:pt x="2496" y="1684"/>
                </a:lnTo>
                <a:lnTo>
                  <a:pt x="2500" y="1674"/>
                </a:lnTo>
                <a:lnTo>
                  <a:pt x="2504" y="1663"/>
                </a:lnTo>
                <a:lnTo>
                  <a:pt x="2507" y="1653"/>
                </a:lnTo>
                <a:lnTo>
                  <a:pt x="2510" y="1644"/>
                </a:lnTo>
                <a:lnTo>
                  <a:pt x="2512" y="1632"/>
                </a:lnTo>
                <a:lnTo>
                  <a:pt x="2515" y="1622"/>
                </a:lnTo>
                <a:lnTo>
                  <a:pt x="2516" y="1611"/>
                </a:lnTo>
                <a:lnTo>
                  <a:pt x="2518" y="1601"/>
                </a:lnTo>
                <a:lnTo>
                  <a:pt x="2519" y="1590"/>
                </a:lnTo>
                <a:lnTo>
                  <a:pt x="2519" y="1579"/>
                </a:lnTo>
                <a:lnTo>
                  <a:pt x="2519" y="1569"/>
                </a:lnTo>
                <a:lnTo>
                  <a:pt x="2519" y="1568"/>
                </a:lnTo>
                <a:lnTo>
                  <a:pt x="2520" y="1568"/>
                </a:lnTo>
                <a:lnTo>
                  <a:pt x="2520" y="1567"/>
                </a:lnTo>
                <a:lnTo>
                  <a:pt x="2520" y="1567"/>
                </a:lnTo>
                <a:lnTo>
                  <a:pt x="2520" y="1566"/>
                </a:lnTo>
                <a:lnTo>
                  <a:pt x="2520" y="1565"/>
                </a:lnTo>
                <a:lnTo>
                  <a:pt x="2520" y="1565"/>
                </a:lnTo>
                <a:lnTo>
                  <a:pt x="2520" y="1564"/>
                </a:lnTo>
                <a:lnTo>
                  <a:pt x="2520" y="1408"/>
                </a:lnTo>
                <a:lnTo>
                  <a:pt x="2520" y="1386"/>
                </a:lnTo>
                <a:lnTo>
                  <a:pt x="2527" y="1386"/>
                </a:lnTo>
                <a:lnTo>
                  <a:pt x="2537" y="1385"/>
                </a:lnTo>
                <a:lnTo>
                  <a:pt x="2548" y="1384"/>
                </a:lnTo>
                <a:lnTo>
                  <a:pt x="2559" y="1383"/>
                </a:lnTo>
                <a:lnTo>
                  <a:pt x="2580" y="1380"/>
                </a:lnTo>
                <a:lnTo>
                  <a:pt x="2591" y="1379"/>
                </a:lnTo>
                <a:lnTo>
                  <a:pt x="2602" y="1378"/>
                </a:lnTo>
                <a:lnTo>
                  <a:pt x="2612" y="1377"/>
                </a:lnTo>
                <a:lnTo>
                  <a:pt x="2623" y="1376"/>
                </a:lnTo>
                <a:lnTo>
                  <a:pt x="2634" y="1375"/>
                </a:lnTo>
                <a:lnTo>
                  <a:pt x="2644" y="1374"/>
                </a:lnTo>
                <a:lnTo>
                  <a:pt x="2655" y="1373"/>
                </a:lnTo>
                <a:lnTo>
                  <a:pt x="2666" y="1371"/>
                </a:lnTo>
                <a:lnTo>
                  <a:pt x="2676" y="1370"/>
                </a:lnTo>
                <a:lnTo>
                  <a:pt x="2687" y="1370"/>
                </a:lnTo>
                <a:lnTo>
                  <a:pt x="2698" y="1369"/>
                </a:lnTo>
                <a:lnTo>
                  <a:pt x="2708" y="1368"/>
                </a:lnTo>
                <a:lnTo>
                  <a:pt x="2719" y="1367"/>
                </a:lnTo>
                <a:lnTo>
                  <a:pt x="2730" y="1366"/>
                </a:lnTo>
                <a:lnTo>
                  <a:pt x="2740" y="1366"/>
                </a:lnTo>
                <a:lnTo>
                  <a:pt x="2751" y="1365"/>
                </a:lnTo>
                <a:lnTo>
                  <a:pt x="2762" y="1364"/>
                </a:lnTo>
                <a:lnTo>
                  <a:pt x="2772" y="1363"/>
                </a:lnTo>
                <a:lnTo>
                  <a:pt x="2773" y="1363"/>
                </a:lnTo>
                <a:lnTo>
                  <a:pt x="2779" y="1363"/>
                </a:lnTo>
                <a:lnTo>
                  <a:pt x="2815" y="1400"/>
                </a:lnTo>
                <a:lnTo>
                  <a:pt x="2814" y="1401"/>
                </a:lnTo>
                <a:lnTo>
                  <a:pt x="2811" y="1407"/>
                </a:lnTo>
                <a:lnTo>
                  <a:pt x="2809" y="1411"/>
                </a:lnTo>
                <a:lnTo>
                  <a:pt x="2806" y="1417"/>
                </a:lnTo>
                <a:lnTo>
                  <a:pt x="2804" y="1423"/>
                </a:lnTo>
                <a:lnTo>
                  <a:pt x="2803" y="1429"/>
                </a:lnTo>
                <a:lnTo>
                  <a:pt x="2802" y="1436"/>
                </a:lnTo>
                <a:lnTo>
                  <a:pt x="2801" y="1441"/>
                </a:lnTo>
                <a:lnTo>
                  <a:pt x="2801" y="1448"/>
                </a:lnTo>
                <a:lnTo>
                  <a:pt x="2801" y="1454"/>
                </a:lnTo>
                <a:lnTo>
                  <a:pt x="2801" y="1462"/>
                </a:lnTo>
                <a:lnTo>
                  <a:pt x="2802" y="1469"/>
                </a:lnTo>
                <a:lnTo>
                  <a:pt x="2802" y="1477"/>
                </a:lnTo>
                <a:lnTo>
                  <a:pt x="2804" y="1483"/>
                </a:lnTo>
                <a:lnTo>
                  <a:pt x="2805" y="1491"/>
                </a:lnTo>
                <a:lnTo>
                  <a:pt x="2808" y="1498"/>
                </a:lnTo>
                <a:lnTo>
                  <a:pt x="2810" y="1505"/>
                </a:lnTo>
                <a:lnTo>
                  <a:pt x="2813" y="1513"/>
                </a:lnTo>
                <a:lnTo>
                  <a:pt x="2816" y="1521"/>
                </a:lnTo>
                <a:lnTo>
                  <a:pt x="2820" y="1528"/>
                </a:lnTo>
                <a:lnTo>
                  <a:pt x="2823" y="1536"/>
                </a:lnTo>
                <a:lnTo>
                  <a:pt x="2827" y="1544"/>
                </a:lnTo>
                <a:lnTo>
                  <a:pt x="2832" y="1552"/>
                </a:lnTo>
                <a:lnTo>
                  <a:pt x="2836" y="1559"/>
                </a:lnTo>
                <a:lnTo>
                  <a:pt x="2842" y="1567"/>
                </a:lnTo>
                <a:lnTo>
                  <a:pt x="2847" y="1575"/>
                </a:lnTo>
                <a:lnTo>
                  <a:pt x="2853" y="1583"/>
                </a:lnTo>
                <a:lnTo>
                  <a:pt x="2858" y="1589"/>
                </a:lnTo>
                <a:lnTo>
                  <a:pt x="2865" y="1597"/>
                </a:lnTo>
                <a:lnTo>
                  <a:pt x="2872" y="1605"/>
                </a:lnTo>
                <a:lnTo>
                  <a:pt x="2878" y="1611"/>
                </a:lnTo>
                <a:lnTo>
                  <a:pt x="2885" y="1619"/>
                </a:lnTo>
                <a:lnTo>
                  <a:pt x="2892" y="1625"/>
                </a:lnTo>
                <a:lnTo>
                  <a:pt x="2899" y="1631"/>
                </a:lnTo>
                <a:lnTo>
                  <a:pt x="2906" y="1638"/>
                </a:lnTo>
                <a:lnTo>
                  <a:pt x="2914" y="1644"/>
                </a:lnTo>
                <a:lnTo>
                  <a:pt x="2921" y="1649"/>
                </a:lnTo>
                <a:lnTo>
                  <a:pt x="2928" y="1653"/>
                </a:lnTo>
                <a:lnTo>
                  <a:pt x="2936" y="1659"/>
                </a:lnTo>
                <a:lnTo>
                  <a:pt x="2944" y="1663"/>
                </a:lnTo>
                <a:lnTo>
                  <a:pt x="2951" y="1668"/>
                </a:lnTo>
                <a:lnTo>
                  <a:pt x="2958" y="1671"/>
                </a:lnTo>
                <a:lnTo>
                  <a:pt x="2966" y="1674"/>
                </a:lnTo>
                <a:lnTo>
                  <a:pt x="2973" y="1679"/>
                </a:lnTo>
                <a:lnTo>
                  <a:pt x="2981" y="1681"/>
                </a:lnTo>
                <a:lnTo>
                  <a:pt x="2988" y="1683"/>
                </a:lnTo>
                <a:lnTo>
                  <a:pt x="2996" y="1686"/>
                </a:lnTo>
                <a:lnTo>
                  <a:pt x="3002" y="1688"/>
                </a:lnTo>
                <a:lnTo>
                  <a:pt x="3010" y="1690"/>
                </a:lnTo>
                <a:lnTo>
                  <a:pt x="3017" y="1691"/>
                </a:lnTo>
                <a:lnTo>
                  <a:pt x="3023" y="1691"/>
                </a:lnTo>
                <a:lnTo>
                  <a:pt x="3031" y="1692"/>
                </a:lnTo>
                <a:lnTo>
                  <a:pt x="3038" y="1692"/>
                </a:lnTo>
                <a:lnTo>
                  <a:pt x="3044" y="1692"/>
                </a:lnTo>
                <a:lnTo>
                  <a:pt x="3050" y="1691"/>
                </a:lnTo>
                <a:lnTo>
                  <a:pt x="3056" y="1690"/>
                </a:lnTo>
                <a:lnTo>
                  <a:pt x="3062" y="1688"/>
                </a:lnTo>
                <a:lnTo>
                  <a:pt x="3069" y="1687"/>
                </a:lnTo>
                <a:lnTo>
                  <a:pt x="3074" y="1684"/>
                </a:lnTo>
                <a:lnTo>
                  <a:pt x="3080" y="1681"/>
                </a:lnTo>
                <a:lnTo>
                  <a:pt x="3084" y="1678"/>
                </a:lnTo>
                <a:lnTo>
                  <a:pt x="3088" y="1674"/>
                </a:lnTo>
                <a:lnTo>
                  <a:pt x="3093" y="1670"/>
                </a:lnTo>
                <a:lnTo>
                  <a:pt x="3097" y="1666"/>
                </a:lnTo>
                <a:lnTo>
                  <a:pt x="3101" y="1661"/>
                </a:lnTo>
                <a:lnTo>
                  <a:pt x="3104" y="1657"/>
                </a:lnTo>
                <a:lnTo>
                  <a:pt x="3106" y="1651"/>
                </a:lnTo>
                <a:lnTo>
                  <a:pt x="3108" y="1646"/>
                </a:lnTo>
                <a:lnTo>
                  <a:pt x="3111" y="1640"/>
                </a:lnTo>
                <a:lnTo>
                  <a:pt x="3112" y="1634"/>
                </a:lnTo>
                <a:lnTo>
                  <a:pt x="3113" y="1628"/>
                </a:lnTo>
                <a:lnTo>
                  <a:pt x="3114" y="1621"/>
                </a:lnTo>
                <a:lnTo>
                  <a:pt x="3114" y="1615"/>
                </a:lnTo>
                <a:lnTo>
                  <a:pt x="3114" y="1608"/>
                </a:lnTo>
                <a:lnTo>
                  <a:pt x="3114" y="1601"/>
                </a:lnTo>
                <a:lnTo>
                  <a:pt x="3114" y="1594"/>
                </a:lnTo>
                <a:lnTo>
                  <a:pt x="3113" y="1587"/>
                </a:lnTo>
                <a:lnTo>
                  <a:pt x="3111" y="1579"/>
                </a:lnTo>
                <a:lnTo>
                  <a:pt x="3109" y="1573"/>
                </a:lnTo>
                <a:lnTo>
                  <a:pt x="3107" y="1565"/>
                </a:lnTo>
                <a:lnTo>
                  <a:pt x="3105" y="1557"/>
                </a:lnTo>
                <a:lnTo>
                  <a:pt x="3102" y="1550"/>
                </a:lnTo>
                <a:lnTo>
                  <a:pt x="3098" y="1542"/>
                </a:lnTo>
                <a:lnTo>
                  <a:pt x="3095" y="1534"/>
                </a:lnTo>
                <a:lnTo>
                  <a:pt x="3092" y="1526"/>
                </a:lnTo>
                <a:lnTo>
                  <a:pt x="3087" y="1519"/>
                </a:lnTo>
                <a:lnTo>
                  <a:pt x="3083" y="1511"/>
                </a:lnTo>
                <a:lnTo>
                  <a:pt x="3078" y="1503"/>
                </a:lnTo>
                <a:lnTo>
                  <a:pt x="3073" y="1495"/>
                </a:lnTo>
                <a:lnTo>
                  <a:pt x="3069" y="1489"/>
                </a:lnTo>
                <a:lnTo>
                  <a:pt x="3062" y="1481"/>
                </a:lnTo>
                <a:lnTo>
                  <a:pt x="3056" y="1473"/>
                </a:lnTo>
                <a:lnTo>
                  <a:pt x="3050" y="1465"/>
                </a:lnTo>
                <a:lnTo>
                  <a:pt x="3043" y="1458"/>
                </a:lnTo>
                <a:lnTo>
                  <a:pt x="3036" y="1451"/>
                </a:lnTo>
                <a:lnTo>
                  <a:pt x="3030" y="1444"/>
                </a:lnTo>
                <a:lnTo>
                  <a:pt x="3023" y="1438"/>
                </a:lnTo>
                <a:lnTo>
                  <a:pt x="3015" y="1431"/>
                </a:lnTo>
                <a:lnTo>
                  <a:pt x="3009" y="1426"/>
                </a:lnTo>
                <a:lnTo>
                  <a:pt x="3001" y="1419"/>
                </a:lnTo>
                <a:lnTo>
                  <a:pt x="2993" y="1413"/>
                </a:lnTo>
                <a:lnTo>
                  <a:pt x="2987" y="1409"/>
                </a:lnTo>
                <a:lnTo>
                  <a:pt x="2979" y="1404"/>
                </a:lnTo>
                <a:lnTo>
                  <a:pt x="2971" y="1399"/>
                </a:lnTo>
                <a:lnTo>
                  <a:pt x="2963" y="1396"/>
                </a:lnTo>
                <a:lnTo>
                  <a:pt x="2957" y="1391"/>
                </a:lnTo>
                <a:lnTo>
                  <a:pt x="2949" y="1388"/>
                </a:lnTo>
                <a:lnTo>
                  <a:pt x="2941" y="1385"/>
                </a:lnTo>
                <a:lnTo>
                  <a:pt x="2935" y="1381"/>
                </a:lnTo>
                <a:lnTo>
                  <a:pt x="2927" y="1379"/>
                </a:lnTo>
                <a:lnTo>
                  <a:pt x="2919" y="1377"/>
                </a:lnTo>
                <a:lnTo>
                  <a:pt x="2913" y="1375"/>
                </a:lnTo>
                <a:lnTo>
                  <a:pt x="2905" y="1374"/>
                </a:lnTo>
                <a:lnTo>
                  <a:pt x="2898" y="1373"/>
                </a:lnTo>
                <a:lnTo>
                  <a:pt x="2891" y="1371"/>
                </a:lnTo>
                <a:lnTo>
                  <a:pt x="2884" y="1371"/>
                </a:lnTo>
                <a:lnTo>
                  <a:pt x="2877" y="1370"/>
                </a:lnTo>
                <a:lnTo>
                  <a:pt x="2871" y="1371"/>
                </a:lnTo>
                <a:lnTo>
                  <a:pt x="2865" y="1371"/>
                </a:lnTo>
                <a:lnTo>
                  <a:pt x="2858" y="1373"/>
                </a:lnTo>
                <a:lnTo>
                  <a:pt x="2853" y="1375"/>
                </a:lnTo>
                <a:lnTo>
                  <a:pt x="2847" y="1376"/>
                </a:lnTo>
                <a:lnTo>
                  <a:pt x="2842" y="1378"/>
                </a:lnTo>
                <a:lnTo>
                  <a:pt x="2836" y="1381"/>
                </a:lnTo>
                <a:lnTo>
                  <a:pt x="2833" y="1384"/>
                </a:lnTo>
                <a:lnTo>
                  <a:pt x="2811" y="1360"/>
                </a:lnTo>
                <a:lnTo>
                  <a:pt x="2819" y="1360"/>
                </a:lnTo>
                <a:lnTo>
                  <a:pt x="2826" y="1359"/>
                </a:lnTo>
                <a:lnTo>
                  <a:pt x="2835" y="1359"/>
                </a:lnTo>
                <a:lnTo>
                  <a:pt x="2844" y="1358"/>
                </a:lnTo>
                <a:lnTo>
                  <a:pt x="2852" y="1358"/>
                </a:lnTo>
                <a:lnTo>
                  <a:pt x="2861" y="1357"/>
                </a:lnTo>
                <a:lnTo>
                  <a:pt x="2870" y="1357"/>
                </a:lnTo>
                <a:lnTo>
                  <a:pt x="2877" y="1357"/>
                </a:lnTo>
                <a:lnTo>
                  <a:pt x="2886" y="1356"/>
                </a:lnTo>
                <a:lnTo>
                  <a:pt x="2895" y="1356"/>
                </a:lnTo>
                <a:lnTo>
                  <a:pt x="2904" y="1355"/>
                </a:lnTo>
                <a:lnTo>
                  <a:pt x="2912" y="1355"/>
                </a:lnTo>
                <a:lnTo>
                  <a:pt x="2920" y="1355"/>
                </a:lnTo>
                <a:lnTo>
                  <a:pt x="2929" y="1355"/>
                </a:lnTo>
                <a:lnTo>
                  <a:pt x="2937" y="1354"/>
                </a:lnTo>
                <a:lnTo>
                  <a:pt x="2946" y="1354"/>
                </a:lnTo>
                <a:lnTo>
                  <a:pt x="2955" y="1354"/>
                </a:lnTo>
                <a:lnTo>
                  <a:pt x="2963" y="1354"/>
                </a:lnTo>
                <a:lnTo>
                  <a:pt x="2972" y="1353"/>
                </a:lnTo>
                <a:lnTo>
                  <a:pt x="2980" y="1353"/>
                </a:lnTo>
                <a:lnTo>
                  <a:pt x="2989" y="1353"/>
                </a:lnTo>
                <a:lnTo>
                  <a:pt x="2998" y="1353"/>
                </a:lnTo>
                <a:lnTo>
                  <a:pt x="3007" y="1353"/>
                </a:lnTo>
                <a:lnTo>
                  <a:pt x="3015" y="1353"/>
                </a:lnTo>
                <a:lnTo>
                  <a:pt x="3024" y="1353"/>
                </a:lnTo>
                <a:lnTo>
                  <a:pt x="3033" y="1353"/>
                </a:lnTo>
                <a:lnTo>
                  <a:pt x="3042" y="1353"/>
                </a:lnTo>
                <a:lnTo>
                  <a:pt x="3051" y="1353"/>
                </a:lnTo>
                <a:lnTo>
                  <a:pt x="3060" y="1353"/>
                </a:lnTo>
                <a:lnTo>
                  <a:pt x="3069" y="1353"/>
                </a:lnTo>
                <a:lnTo>
                  <a:pt x="3077" y="1353"/>
                </a:lnTo>
                <a:lnTo>
                  <a:pt x="3086" y="1353"/>
                </a:lnTo>
                <a:lnTo>
                  <a:pt x="3094" y="1353"/>
                </a:lnTo>
                <a:lnTo>
                  <a:pt x="3103" y="1353"/>
                </a:lnTo>
                <a:lnTo>
                  <a:pt x="3111" y="1353"/>
                </a:lnTo>
                <a:lnTo>
                  <a:pt x="3119" y="1353"/>
                </a:lnTo>
                <a:lnTo>
                  <a:pt x="3128" y="1353"/>
                </a:lnTo>
                <a:lnTo>
                  <a:pt x="3137" y="1352"/>
                </a:lnTo>
                <a:lnTo>
                  <a:pt x="3145" y="1352"/>
                </a:lnTo>
                <a:lnTo>
                  <a:pt x="3154" y="1352"/>
                </a:lnTo>
                <a:lnTo>
                  <a:pt x="3162" y="1350"/>
                </a:lnTo>
                <a:lnTo>
                  <a:pt x="3171" y="1349"/>
                </a:lnTo>
                <a:lnTo>
                  <a:pt x="3180" y="1348"/>
                </a:lnTo>
                <a:lnTo>
                  <a:pt x="3188" y="1347"/>
                </a:lnTo>
                <a:lnTo>
                  <a:pt x="3197" y="1346"/>
                </a:lnTo>
                <a:lnTo>
                  <a:pt x="3205" y="1345"/>
                </a:lnTo>
                <a:lnTo>
                  <a:pt x="3213" y="1343"/>
                </a:lnTo>
                <a:lnTo>
                  <a:pt x="3221" y="1340"/>
                </a:lnTo>
                <a:lnTo>
                  <a:pt x="3229" y="1338"/>
                </a:lnTo>
                <a:lnTo>
                  <a:pt x="3238" y="1336"/>
                </a:lnTo>
                <a:lnTo>
                  <a:pt x="3244" y="1333"/>
                </a:lnTo>
                <a:lnTo>
                  <a:pt x="3252" y="1329"/>
                </a:lnTo>
                <a:lnTo>
                  <a:pt x="3260" y="1326"/>
                </a:lnTo>
                <a:lnTo>
                  <a:pt x="3266" y="1323"/>
                </a:lnTo>
                <a:lnTo>
                  <a:pt x="3273" y="1318"/>
                </a:lnTo>
                <a:lnTo>
                  <a:pt x="3280" y="1313"/>
                </a:lnTo>
                <a:lnTo>
                  <a:pt x="3285" y="1308"/>
                </a:lnTo>
                <a:lnTo>
                  <a:pt x="3292" y="1303"/>
                </a:lnTo>
                <a:lnTo>
                  <a:pt x="3297" y="1296"/>
                </a:lnTo>
                <a:lnTo>
                  <a:pt x="3302" y="1291"/>
                </a:lnTo>
                <a:lnTo>
                  <a:pt x="3307" y="1283"/>
                </a:lnTo>
                <a:lnTo>
                  <a:pt x="3311" y="1276"/>
                </a:lnTo>
                <a:lnTo>
                  <a:pt x="3315" y="1269"/>
                </a:lnTo>
                <a:lnTo>
                  <a:pt x="3317" y="1264"/>
                </a:lnTo>
                <a:lnTo>
                  <a:pt x="3318" y="1260"/>
                </a:lnTo>
                <a:lnTo>
                  <a:pt x="3321" y="1255"/>
                </a:lnTo>
                <a:lnTo>
                  <a:pt x="3322" y="1251"/>
                </a:lnTo>
                <a:lnTo>
                  <a:pt x="3323" y="1246"/>
                </a:lnTo>
                <a:lnTo>
                  <a:pt x="3324" y="1242"/>
                </a:lnTo>
                <a:lnTo>
                  <a:pt x="3325" y="1239"/>
                </a:lnTo>
                <a:lnTo>
                  <a:pt x="3326" y="1234"/>
                </a:lnTo>
                <a:lnTo>
                  <a:pt x="3327" y="1230"/>
                </a:lnTo>
                <a:lnTo>
                  <a:pt x="3328" y="1227"/>
                </a:lnTo>
                <a:lnTo>
                  <a:pt x="3329" y="1222"/>
                </a:lnTo>
                <a:lnTo>
                  <a:pt x="3329" y="1218"/>
                </a:lnTo>
                <a:lnTo>
                  <a:pt x="3329" y="1214"/>
                </a:lnTo>
                <a:lnTo>
                  <a:pt x="3331" y="1211"/>
                </a:lnTo>
                <a:lnTo>
                  <a:pt x="3331" y="1207"/>
                </a:lnTo>
                <a:lnTo>
                  <a:pt x="3331" y="1203"/>
                </a:lnTo>
                <a:lnTo>
                  <a:pt x="3331" y="1197"/>
                </a:lnTo>
                <a:lnTo>
                  <a:pt x="3331" y="1189"/>
                </a:lnTo>
                <a:lnTo>
                  <a:pt x="3329" y="1182"/>
                </a:lnTo>
                <a:lnTo>
                  <a:pt x="3328" y="1176"/>
                </a:lnTo>
                <a:lnTo>
                  <a:pt x="3326" y="1168"/>
                </a:lnTo>
                <a:lnTo>
                  <a:pt x="3324" y="1161"/>
                </a:lnTo>
                <a:lnTo>
                  <a:pt x="3321" y="1155"/>
                </a:lnTo>
                <a:lnTo>
                  <a:pt x="3324" y="1150"/>
                </a:lnTo>
                <a:lnTo>
                  <a:pt x="3331" y="1144"/>
                </a:lnTo>
                <a:lnTo>
                  <a:pt x="3336" y="1136"/>
                </a:lnTo>
                <a:lnTo>
                  <a:pt x="3342" y="1127"/>
                </a:lnTo>
                <a:lnTo>
                  <a:pt x="3346" y="1119"/>
                </a:lnTo>
                <a:lnTo>
                  <a:pt x="3350" y="1110"/>
                </a:lnTo>
                <a:lnTo>
                  <a:pt x="3353" y="1102"/>
                </a:lnTo>
                <a:lnTo>
                  <a:pt x="3356" y="1092"/>
                </a:lnTo>
                <a:lnTo>
                  <a:pt x="3357" y="1083"/>
                </a:lnTo>
                <a:lnTo>
                  <a:pt x="3359" y="1073"/>
                </a:lnTo>
                <a:lnTo>
                  <a:pt x="3359" y="1063"/>
                </a:lnTo>
                <a:lnTo>
                  <a:pt x="3359" y="1054"/>
                </a:lnTo>
                <a:lnTo>
                  <a:pt x="3358" y="1044"/>
                </a:lnTo>
                <a:lnTo>
                  <a:pt x="3357" y="1033"/>
                </a:lnTo>
                <a:lnTo>
                  <a:pt x="3354" y="1023"/>
                </a:lnTo>
                <a:lnTo>
                  <a:pt x="3350" y="1013"/>
                </a:lnTo>
                <a:lnTo>
                  <a:pt x="3347" y="1004"/>
                </a:lnTo>
                <a:lnTo>
                  <a:pt x="3343" y="994"/>
                </a:lnTo>
                <a:lnTo>
                  <a:pt x="3337" y="984"/>
                </a:lnTo>
                <a:lnTo>
                  <a:pt x="3331" y="976"/>
                </a:lnTo>
                <a:lnTo>
                  <a:pt x="3324" y="967"/>
                </a:lnTo>
                <a:lnTo>
                  <a:pt x="3316" y="958"/>
                </a:lnTo>
                <a:lnTo>
                  <a:pt x="3313" y="953"/>
                </a:lnTo>
                <a:lnTo>
                  <a:pt x="3275" y="953"/>
                </a:lnTo>
                <a:lnTo>
                  <a:pt x="3297" y="974"/>
                </a:lnTo>
                <a:lnTo>
                  <a:pt x="3304" y="982"/>
                </a:lnTo>
                <a:lnTo>
                  <a:pt x="3310" y="990"/>
                </a:lnTo>
                <a:lnTo>
                  <a:pt x="3315" y="998"/>
                </a:lnTo>
                <a:lnTo>
                  <a:pt x="3319" y="1007"/>
                </a:lnTo>
                <a:lnTo>
                  <a:pt x="3324" y="1014"/>
                </a:lnTo>
                <a:lnTo>
                  <a:pt x="3327" y="1022"/>
                </a:lnTo>
                <a:lnTo>
                  <a:pt x="3329" y="1031"/>
                </a:lnTo>
                <a:lnTo>
                  <a:pt x="3332" y="1039"/>
                </a:lnTo>
                <a:lnTo>
                  <a:pt x="3333" y="1046"/>
                </a:lnTo>
                <a:lnTo>
                  <a:pt x="3334" y="1055"/>
                </a:lnTo>
                <a:lnTo>
                  <a:pt x="3334" y="1063"/>
                </a:lnTo>
                <a:lnTo>
                  <a:pt x="3334" y="1071"/>
                </a:lnTo>
                <a:lnTo>
                  <a:pt x="3333" y="1078"/>
                </a:lnTo>
                <a:lnTo>
                  <a:pt x="3331" y="1086"/>
                </a:lnTo>
                <a:lnTo>
                  <a:pt x="3328" y="1094"/>
                </a:lnTo>
                <a:lnTo>
                  <a:pt x="3326" y="1101"/>
                </a:lnTo>
                <a:lnTo>
                  <a:pt x="3323" y="1108"/>
                </a:lnTo>
                <a:lnTo>
                  <a:pt x="3319" y="1115"/>
                </a:lnTo>
                <a:lnTo>
                  <a:pt x="3315" y="1122"/>
                </a:lnTo>
                <a:lnTo>
                  <a:pt x="3311" y="1127"/>
                </a:lnTo>
                <a:lnTo>
                  <a:pt x="3306" y="1133"/>
                </a:lnTo>
                <a:lnTo>
                  <a:pt x="3304" y="1129"/>
                </a:lnTo>
                <a:lnTo>
                  <a:pt x="3300" y="1125"/>
                </a:lnTo>
                <a:lnTo>
                  <a:pt x="3294" y="1119"/>
                </a:lnTo>
                <a:lnTo>
                  <a:pt x="3287" y="1114"/>
                </a:lnTo>
                <a:lnTo>
                  <a:pt x="3280" y="1110"/>
                </a:lnTo>
                <a:lnTo>
                  <a:pt x="3273" y="1106"/>
                </a:lnTo>
                <a:lnTo>
                  <a:pt x="3265" y="1103"/>
                </a:lnTo>
                <a:lnTo>
                  <a:pt x="3256" y="1099"/>
                </a:lnTo>
                <a:lnTo>
                  <a:pt x="3249" y="1097"/>
                </a:lnTo>
                <a:lnTo>
                  <a:pt x="3239" y="1095"/>
                </a:lnTo>
                <a:lnTo>
                  <a:pt x="3229" y="1094"/>
                </a:lnTo>
                <a:lnTo>
                  <a:pt x="3219" y="1093"/>
                </a:lnTo>
                <a:lnTo>
                  <a:pt x="3209" y="1093"/>
                </a:lnTo>
                <a:lnTo>
                  <a:pt x="3199" y="1093"/>
                </a:lnTo>
                <a:lnTo>
                  <a:pt x="3189" y="1094"/>
                </a:lnTo>
                <a:lnTo>
                  <a:pt x="3179" y="1095"/>
                </a:lnTo>
                <a:lnTo>
                  <a:pt x="3171" y="1097"/>
                </a:lnTo>
                <a:lnTo>
                  <a:pt x="3162" y="1098"/>
                </a:lnTo>
                <a:lnTo>
                  <a:pt x="3156" y="1102"/>
                </a:lnTo>
                <a:lnTo>
                  <a:pt x="3149" y="1105"/>
                </a:lnTo>
                <a:lnTo>
                  <a:pt x="3143" y="1108"/>
                </a:lnTo>
                <a:lnTo>
                  <a:pt x="3137" y="1113"/>
                </a:lnTo>
                <a:lnTo>
                  <a:pt x="3132" y="1116"/>
                </a:lnTo>
                <a:lnTo>
                  <a:pt x="3128" y="1122"/>
                </a:lnTo>
                <a:lnTo>
                  <a:pt x="3125" y="1126"/>
                </a:lnTo>
                <a:lnTo>
                  <a:pt x="3122" y="1131"/>
                </a:lnTo>
                <a:lnTo>
                  <a:pt x="3119" y="1138"/>
                </a:lnTo>
                <a:lnTo>
                  <a:pt x="3119" y="1144"/>
                </a:lnTo>
                <a:lnTo>
                  <a:pt x="3119" y="1149"/>
                </a:lnTo>
                <a:lnTo>
                  <a:pt x="3120" y="1156"/>
                </a:lnTo>
                <a:lnTo>
                  <a:pt x="3123" y="1161"/>
                </a:lnTo>
                <a:lnTo>
                  <a:pt x="3125" y="1167"/>
                </a:lnTo>
                <a:lnTo>
                  <a:pt x="3129" y="1172"/>
                </a:lnTo>
                <a:lnTo>
                  <a:pt x="3134" y="1177"/>
                </a:lnTo>
                <a:lnTo>
                  <a:pt x="3138" y="1181"/>
                </a:lnTo>
                <a:lnTo>
                  <a:pt x="3144" y="1185"/>
                </a:lnTo>
                <a:lnTo>
                  <a:pt x="3150" y="1188"/>
                </a:lnTo>
                <a:lnTo>
                  <a:pt x="3157" y="1191"/>
                </a:lnTo>
                <a:lnTo>
                  <a:pt x="3165" y="1193"/>
                </a:lnTo>
                <a:lnTo>
                  <a:pt x="3174" y="1196"/>
                </a:lnTo>
                <a:lnTo>
                  <a:pt x="3182" y="1197"/>
                </a:lnTo>
                <a:lnTo>
                  <a:pt x="3191" y="1198"/>
                </a:lnTo>
                <a:lnTo>
                  <a:pt x="3201" y="1199"/>
                </a:lnTo>
                <a:lnTo>
                  <a:pt x="3211" y="1199"/>
                </a:lnTo>
                <a:lnTo>
                  <a:pt x="3223" y="1198"/>
                </a:lnTo>
                <a:lnTo>
                  <a:pt x="3234" y="1197"/>
                </a:lnTo>
                <a:lnTo>
                  <a:pt x="3245" y="1195"/>
                </a:lnTo>
                <a:lnTo>
                  <a:pt x="3255" y="1192"/>
                </a:lnTo>
                <a:lnTo>
                  <a:pt x="3266" y="1189"/>
                </a:lnTo>
                <a:lnTo>
                  <a:pt x="3276" y="1186"/>
                </a:lnTo>
                <a:lnTo>
                  <a:pt x="3285" y="1181"/>
                </a:lnTo>
                <a:lnTo>
                  <a:pt x="3294" y="1176"/>
                </a:lnTo>
                <a:lnTo>
                  <a:pt x="3301" y="1171"/>
                </a:lnTo>
                <a:lnTo>
                  <a:pt x="3302" y="1176"/>
                </a:lnTo>
                <a:lnTo>
                  <a:pt x="3303" y="1180"/>
                </a:lnTo>
                <a:lnTo>
                  <a:pt x="3304" y="1186"/>
                </a:lnTo>
                <a:lnTo>
                  <a:pt x="3305" y="1192"/>
                </a:lnTo>
                <a:lnTo>
                  <a:pt x="3305" y="1198"/>
                </a:lnTo>
                <a:lnTo>
                  <a:pt x="3305" y="1203"/>
                </a:lnTo>
                <a:lnTo>
                  <a:pt x="3305" y="1207"/>
                </a:lnTo>
                <a:lnTo>
                  <a:pt x="3305" y="1209"/>
                </a:lnTo>
                <a:lnTo>
                  <a:pt x="3305" y="1212"/>
                </a:lnTo>
                <a:lnTo>
                  <a:pt x="3304" y="1216"/>
                </a:lnTo>
                <a:lnTo>
                  <a:pt x="3304" y="1219"/>
                </a:lnTo>
                <a:lnTo>
                  <a:pt x="3303" y="1222"/>
                </a:lnTo>
                <a:lnTo>
                  <a:pt x="3303" y="1225"/>
                </a:lnTo>
                <a:lnTo>
                  <a:pt x="3302" y="1229"/>
                </a:lnTo>
                <a:lnTo>
                  <a:pt x="3302" y="1232"/>
                </a:lnTo>
                <a:lnTo>
                  <a:pt x="3301" y="1234"/>
                </a:lnTo>
                <a:lnTo>
                  <a:pt x="3300" y="1238"/>
                </a:lnTo>
                <a:lnTo>
                  <a:pt x="3298" y="1241"/>
                </a:lnTo>
                <a:lnTo>
                  <a:pt x="3297" y="1244"/>
                </a:lnTo>
                <a:lnTo>
                  <a:pt x="3296" y="1246"/>
                </a:lnTo>
                <a:lnTo>
                  <a:pt x="3295" y="1250"/>
                </a:lnTo>
                <a:lnTo>
                  <a:pt x="3294" y="1253"/>
                </a:lnTo>
                <a:lnTo>
                  <a:pt x="3291" y="1261"/>
                </a:lnTo>
                <a:lnTo>
                  <a:pt x="3286" y="1267"/>
                </a:lnTo>
                <a:lnTo>
                  <a:pt x="3283" y="1274"/>
                </a:lnTo>
                <a:lnTo>
                  <a:pt x="3277" y="1280"/>
                </a:lnTo>
                <a:lnTo>
                  <a:pt x="3273" y="1285"/>
                </a:lnTo>
                <a:lnTo>
                  <a:pt x="3268" y="1291"/>
                </a:lnTo>
                <a:lnTo>
                  <a:pt x="3262" y="1295"/>
                </a:lnTo>
                <a:lnTo>
                  <a:pt x="3256" y="1300"/>
                </a:lnTo>
                <a:lnTo>
                  <a:pt x="3251" y="1304"/>
                </a:lnTo>
                <a:lnTo>
                  <a:pt x="3244" y="1307"/>
                </a:lnTo>
                <a:lnTo>
                  <a:pt x="3238" y="1311"/>
                </a:lnTo>
                <a:lnTo>
                  <a:pt x="3231" y="1313"/>
                </a:lnTo>
                <a:lnTo>
                  <a:pt x="3223" y="1316"/>
                </a:lnTo>
                <a:lnTo>
                  <a:pt x="3217" y="1318"/>
                </a:lnTo>
                <a:lnTo>
                  <a:pt x="3209" y="1319"/>
                </a:lnTo>
                <a:lnTo>
                  <a:pt x="3202" y="1322"/>
                </a:lnTo>
                <a:lnTo>
                  <a:pt x="3195" y="1323"/>
                </a:lnTo>
                <a:lnTo>
                  <a:pt x="3187" y="1324"/>
                </a:lnTo>
                <a:lnTo>
                  <a:pt x="3178" y="1325"/>
                </a:lnTo>
                <a:lnTo>
                  <a:pt x="3170" y="1326"/>
                </a:lnTo>
                <a:lnTo>
                  <a:pt x="3162" y="1326"/>
                </a:lnTo>
                <a:lnTo>
                  <a:pt x="3155" y="1327"/>
                </a:lnTo>
                <a:lnTo>
                  <a:pt x="3146" y="1327"/>
                </a:lnTo>
                <a:lnTo>
                  <a:pt x="3138" y="1327"/>
                </a:lnTo>
                <a:lnTo>
                  <a:pt x="3129" y="1327"/>
                </a:lnTo>
                <a:lnTo>
                  <a:pt x="3122" y="1327"/>
                </a:lnTo>
                <a:lnTo>
                  <a:pt x="3114" y="1327"/>
                </a:lnTo>
                <a:lnTo>
                  <a:pt x="3106" y="1327"/>
                </a:lnTo>
                <a:lnTo>
                  <a:pt x="3097" y="1327"/>
                </a:lnTo>
                <a:lnTo>
                  <a:pt x="3090" y="1327"/>
                </a:lnTo>
                <a:lnTo>
                  <a:pt x="3082" y="1327"/>
                </a:lnTo>
                <a:lnTo>
                  <a:pt x="3074" y="1327"/>
                </a:lnTo>
                <a:lnTo>
                  <a:pt x="3066" y="1326"/>
                </a:lnTo>
                <a:lnTo>
                  <a:pt x="3057" y="1326"/>
                </a:lnTo>
                <a:lnTo>
                  <a:pt x="3049" y="1326"/>
                </a:lnTo>
                <a:lnTo>
                  <a:pt x="3040" y="1326"/>
                </a:lnTo>
                <a:lnTo>
                  <a:pt x="3031" y="1326"/>
                </a:lnTo>
                <a:lnTo>
                  <a:pt x="3023" y="1326"/>
                </a:lnTo>
                <a:lnTo>
                  <a:pt x="3014" y="1325"/>
                </a:lnTo>
                <a:lnTo>
                  <a:pt x="2998" y="1325"/>
                </a:lnTo>
                <a:lnTo>
                  <a:pt x="2989" y="1325"/>
                </a:lnTo>
                <a:lnTo>
                  <a:pt x="2980" y="1325"/>
                </a:lnTo>
                <a:lnTo>
                  <a:pt x="2972" y="1324"/>
                </a:lnTo>
                <a:lnTo>
                  <a:pt x="2963" y="1324"/>
                </a:lnTo>
                <a:lnTo>
                  <a:pt x="2955" y="1324"/>
                </a:lnTo>
                <a:lnTo>
                  <a:pt x="2946" y="1324"/>
                </a:lnTo>
                <a:lnTo>
                  <a:pt x="2938" y="1323"/>
                </a:lnTo>
                <a:lnTo>
                  <a:pt x="2929" y="1323"/>
                </a:lnTo>
                <a:lnTo>
                  <a:pt x="2921" y="1323"/>
                </a:lnTo>
                <a:lnTo>
                  <a:pt x="2913" y="1323"/>
                </a:lnTo>
                <a:lnTo>
                  <a:pt x="2904" y="1322"/>
                </a:lnTo>
                <a:lnTo>
                  <a:pt x="2896" y="1322"/>
                </a:lnTo>
                <a:lnTo>
                  <a:pt x="2887" y="1322"/>
                </a:lnTo>
                <a:lnTo>
                  <a:pt x="2878" y="1322"/>
                </a:lnTo>
                <a:lnTo>
                  <a:pt x="2871" y="1321"/>
                </a:lnTo>
                <a:lnTo>
                  <a:pt x="2853" y="1321"/>
                </a:lnTo>
                <a:lnTo>
                  <a:pt x="2845" y="1321"/>
                </a:lnTo>
                <a:lnTo>
                  <a:pt x="2836" y="1319"/>
                </a:lnTo>
                <a:lnTo>
                  <a:pt x="2820" y="1319"/>
                </a:lnTo>
                <a:lnTo>
                  <a:pt x="2811" y="1319"/>
                </a:lnTo>
                <a:lnTo>
                  <a:pt x="2809" y="1319"/>
                </a:lnTo>
                <a:lnTo>
                  <a:pt x="2820" y="1271"/>
                </a:lnTo>
                <a:lnTo>
                  <a:pt x="2824" y="1271"/>
                </a:lnTo>
                <a:lnTo>
                  <a:pt x="2831" y="1271"/>
                </a:lnTo>
                <a:lnTo>
                  <a:pt x="2837" y="1270"/>
                </a:lnTo>
                <a:lnTo>
                  <a:pt x="2844" y="1269"/>
                </a:lnTo>
                <a:lnTo>
                  <a:pt x="2852" y="1265"/>
                </a:lnTo>
                <a:lnTo>
                  <a:pt x="2858" y="1263"/>
                </a:lnTo>
                <a:lnTo>
                  <a:pt x="2865" y="1260"/>
                </a:lnTo>
                <a:lnTo>
                  <a:pt x="2871" y="1256"/>
                </a:lnTo>
                <a:lnTo>
                  <a:pt x="2877" y="1253"/>
                </a:lnTo>
                <a:lnTo>
                  <a:pt x="2884" y="1249"/>
                </a:lnTo>
                <a:lnTo>
                  <a:pt x="2891" y="1243"/>
                </a:lnTo>
                <a:lnTo>
                  <a:pt x="2896" y="1239"/>
                </a:lnTo>
                <a:lnTo>
                  <a:pt x="2903" y="1232"/>
                </a:lnTo>
                <a:lnTo>
                  <a:pt x="2908" y="1227"/>
                </a:lnTo>
                <a:lnTo>
                  <a:pt x="2915" y="1220"/>
                </a:lnTo>
                <a:lnTo>
                  <a:pt x="2920" y="1213"/>
                </a:lnTo>
                <a:lnTo>
                  <a:pt x="2926" y="1207"/>
                </a:lnTo>
                <a:lnTo>
                  <a:pt x="2931" y="1199"/>
                </a:lnTo>
                <a:lnTo>
                  <a:pt x="2937" y="1191"/>
                </a:lnTo>
                <a:lnTo>
                  <a:pt x="2941" y="1183"/>
                </a:lnTo>
                <a:lnTo>
                  <a:pt x="2947" y="1175"/>
                </a:lnTo>
                <a:lnTo>
                  <a:pt x="2951" y="1166"/>
                </a:lnTo>
                <a:lnTo>
                  <a:pt x="2956" y="1157"/>
                </a:lnTo>
                <a:lnTo>
                  <a:pt x="2960" y="1148"/>
                </a:lnTo>
                <a:lnTo>
                  <a:pt x="2965" y="1138"/>
                </a:lnTo>
                <a:lnTo>
                  <a:pt x="2968" y="1128"/>
                </a:lnTo>
                <a:lnTo>
                  <a:pt x="2971" y="1118"/>
                </a:lnTo>
                <a:lnTo>
                  <a:pt x="2975" y="1108"/>
                </a:lnTo>
                <a:lnTo>
                  <a:pt x="2978" y="1097"/>
                </a:lnTo>
                <a:lnTo>
                  <a:pt x="2980" y="1087"/>
                </a:lnTo>
                <a:lnTo>
                  <a:pt x="2982" y="1076"/>
                </a:lnTo>
                <a:lnTo>
                  <a:pt x="2984" y="1065"/>
                </a:lnTo>
                <a:lnTo>
                  <a:pt x="2987" y="1055"/>
                </a:lnTo>
                <a:lnTo>
                  <a:pt x="2988" y="1044"/>
                </a:lnTo>
                <a:lnTo>
                  <a:pt x="2989" y="1034"/>
                </a:lnTo>
                <a:lnTo>
                  <a:pt x="2989" y="1024"/>
                </a:lnTo>
                <a:lnTo>
                  <a:pt x="2990" y="1014"/>
                </a:lnTo>
                <a:lnTo>
                  <a:pt x="2990" y="1004"/>
                </a:lnTo>
                <a:lnTo>
                  <a:pt x="2990" y="994"/>
                </a:lnTo>
                <a:lnTo>
                  <a:pt x="2989" y="984"/>
                </a:lnTo>
                <a:lnTo>
                  <a:pt x="2988" y="976"/>
                </a:lnTo>
                <a:lnTo>
                  <a:pt x="2987" y="966"/>
                </a:lnTo>
                <a:lnTo>
                  <a:pt x="2986" y="957"/>
                </a:lnTo>
                <a:lnTo>
                  <a:pt x="2983" y="948"/>
                </a:lnTo>
                <a:lnTo>
                  <a:pt x="2981" y="940"/>
                </a:lnTo>
                <a:lnTo>
                  <a:pt x="2979" y="931"/>
                </a:lnTo>
                <a:lnTo>
                  <a:pt x="2977" y="924"/>
                </a:lnTo>
                <a:lnTo>
                  <a:pt x="2973" y="916"/>
                </a:lnTo>
                <a:lnTo>
                  <a:pt x="2970" y="909"/>
                </a:lnTo>
                <a:lnTo>
                  <a:pt x="2967" y="901"/>
                </a:lnTo>
                <a:lnTo>
                  <a:pt x="2962" y="895"/>
                </a:lnTo>
                <a:lnTo>
                  <a:pt x="2959" y="888"/>
                </a:lnTo>
                <a:lnTo>
                  <a:pt x="2955" y="883"/>
                </a:lnTo>
                <a:lnTo>
                  <a:pt x="2950" y="877"/>
                </a:lnTo>
                <a:lnTo>
                  <a:pt x="2945" y="872"/>
                </a:lnTo>
                <a:lnTo>
                  <a:pt x="2940" y="867"/>
                </a:lnTo>
                <a:lnTo>
                  <a:pt x="2935" y="863"/>
                </a:lnTo>
                <a:lnTo>
                  <a:pt x="2929" y="859"/>
                </a:lnTo>
                <a:lnTo>
                  <a:pt x="2923" y="856"/>
                </a:lnTo>
                <a:lnTo>
                  <a:pt x="2917" y="853"/>
                </a:lnTo>
                <a:lnTo>
                  <a:pt x="2910" y="851"/>
                </a:lnTo>
                <a:lnTo>
                  <a:pt x="2904" y="849"/>
                </a:lnTo>
                <a:lnTo>
                  <a:pt x="2897" y="848"/>
                </a:lnTo>
                <a:lnTo>
                  <a:pt x="2891" y="847"/>
                </a:lnTo>
                <a:lnTo>
                  <a:pt x="2884" y="847"/>
                </a:lnTo>
                <a:lnTo>
                  <a:pt x="2877" y="848"/>
                </a:lnTo>
                <a:lnTo>
                  <a:pt x="2871" y="849"/>
                </a:lnTo>
                <a:lnTo>
                  <a:pt x="2864" y="851"/>
                </a:lnTo>
                <a:lnTo>
                  <a:pt x="2856" y="853"/>
                </a:lnTo>
                <a:lnTo>
                  <a:pt x="2850" y="855"/>
                </a:lnTo>
                <a:lnTo>
                  <a:pt x="2843" y="858"/>
                </a:lnTo>
                <a:lnTo>
                  <a:pt x="2836" y="862"/>
                </a:lnTo>
                <a:lnTo>
                  <a:pt x="2830" y="866"/>
                </a:lnTo>
                <a:lnTo>
                  <a:pt x="2824" y="870"/>
                </a:lnTo>
                <a:lnTo>
                  <a:pt x="2818" y="875"/>
                </a:lnTo>
                <a:lnTo>
                  <a:pt x="2811" y="880"/>
                </a:lnTo>
                <a:lnTo>
                  <a:pt x="2805" y="886"/>
                </a:lnTo>
                <a:lnTo>
                  <a:pt x="2799" y="891"/>
                </a:lnTo>
                <a:lnTo>
                  <a:pt x="2793" y="898"/>
                </a:lnTo>
                <a:lnTo>
                  <a:pt x="2788" y="905"/>
                </a:lnTo>
                <a:lnTo>
                  <a:pt x="2782" y="912"/>
                </a:lnTo>
                <a:lnTo>
                  <a:pt x="2777" y="919"/>
                </a:lnTo>
                <a:lnTo>
                  <a:pt x="2771" y="927"/>
                </a:lnTo>
                <a:lnTo>
                  <a:pt x="2766" y="936"/>
                </a:lnTo>
                <a:lnTo>
                  <a:pt x="2761" y="943"/>
                </a:lnTo>
                <a:lnTo>
                  <a:pt x="2757" y="952"/>
                </a:lnTo>
                <a:lnTo>
                  <a:pt x="2752" y="961"/>
                </a:lnTo>
                <a:lnTo>
                  <a:pt x="2748" y="971"/>
                </a:lnTo>
                <a:lnTo>
                  <a:pt x="2743" y="980"/>
                </a:lnTo>
                <a:lnTo>
                  <a:pt x="2740" y="990"/>
                </a:lnTo>
                <a:lnTo>
                  <a:pt x="2737" y="1000"/>
                </a:lnTo>
                <a:lnTo>
                  <a:pt x="2734" y="1010"/>
                </a:lnTo>
                <a:lnTo>
                  <a:pt x="2730" y="1021"/>
                </a:lnTo>
                <a:lnTo>
                  <a:pt x="2728" y="1031"/>
                </a:lnTo>
                <a:lnTo>
                  <a:pt x="2726" y="1042"/>
                </a:lnTo>
                <a:lnTo>
                  <a:pt x="2724" y="1053"/>
                </a:lnTo>
                <a:lnTo>
                  <a:pt x="2721" y="1063"/>
                </a:lnTo>
                <a:lnTo>
                  <a:pt x="2720" y="1074"/>
                </a:lnTo>
                <a:lnTo>
                  <a:pt x="2719" y="1084"/>
                </a:lnTo>
                <a:lnTo>
                  <a:pt x="2718" y="1094"/>
                </a:lnTo>
                <a:lnTo>
                  <a:pt x="2718" y="1105"/>
                </a:lnTo>
                <a:lnTo>
                  <a:pt x="2718" y="1115"/>
                </a:lnTo>
                <a:lnTo>
                  <a:pt x="2718" y="1125"/>
                </a:lnTo>
                <a:lnTo>
                  <a:pt x="2719" y="1134"/>
                </a:lnTo>
                <a:lnTo>
                  <a:pt x="2720" y="1144"/>
                </a:lnTo>
                <a:lnTo>
                  <a:pt x="2721" y="1152"/>
                </a:lnTo>
                <a:lnTo>
                  <a:pt x="2722" y="1161"/>
                </a:lnTo>
                <a:lnTo>
                  <a:pt x="2725" y="1170"/>
                </a:lnTo>
                <a:lnTo>
                  <a:pt x="2727" y="1179"/>
                </a:lnTo>
                <a:lnTo>
                  <a:pt x="2729" y="1187"/>
                </a:lnTo>
                <a:lnTo>
                  <a:pt x="2731" y="1195"/>
                </a:lnTo>
                <a:lnTo>
                  <a:pt x="2735" y="1202"/>
                </a:lnTo>
                <a:lnTo>
                  <a:pt x="2738" y="1210"/>
                </a:lnTo>
                <a:lnTo>
                  <a:pt x="2741" y="1217"/>
                </a:lnTo>
                <a:lnTo>
                  <a:pt x="2745" y="1223"/>
                </a:lnTo>
                <a:lnTo>
                  <a:pt x="2749" y="1230"/>
                </a:lnTo>
                <a:lnTo>
                  <a:pt x="2753" y="1235"/>
                </a:lnTo>
                <a:lnTo>
                  <a:pt x="2758" y="1241"/>
                </a:lnTo>
                <a:lnTo>
                  <a:pt x="2763" y="1246"/>
                </a:lnTo>
                <a:lnTo>
                  <a:pt x="2768" y="1251"/>
                </a:lnTo>
                <a:lnTo>
                  <a:pt x="2773" y="1255"/>
                </a:lnTo>
                <a:lnTo>
                  <a:pt x="2779" y="1260"/>
                </a:lnTo>
                <a:lnTo>
                  <a:pt x="2785" y="1262"/>
                </a:lnTo>
                <a:lnTo>
                  <a:pt x="2791" y="1265"/>
                </a:lnTo>
                <a:lnTo>
                  <a:pt x="2793" y="1266"/>
                </a:lnTo>
                <a:lnTo>
                  <a:pt x="2781" y="1318"/>
                </a:lnTo>
                <a:lnTo>
                  <a:pt x="2777" y="1318"/>
                </a:lnTo>
                <a:lnTo>
                  <a:pt x="2774" y="1318"/>
                </a:lnTo>
                <a:lnTo>
                  <a:pt x="2771" y="1318"/>
                </a:lnTo>
                <a:lnTo>
                  <a:pt x="2769" y="1318"/>
                </a:lnTo>
                <a:lnTo>
                  <a:pt x="2761" y="1318"/>
                </a:lnTo>
                <a:lnTo>
                  <a:pt x="2753" y="1318"/>
                </a:lnTo>
                <a:lnTo>
                  <a:pt x="2745" y="1318"/>
                </a:lnTo>
                <a:lnTo>
                  <a:pt x="2737" y="1318"/>
                </a:lnTo>
                <a:lnTo>
                  <a:pt x="2729" y="1318"/>
                </a:lnTo>
                <a:lnTo>
                  <a:pt x="2721" y="1318"/>
                </a:lnTo>
                <a:lnTo>
                  <a:pt x="2713" y="1318"/>
                </a:lnTo>
                <a:lnTo>
                  <a:pt x="2705" y="1318"/>
                </a:lnTo>
                <a:lnTo>
                  <a:pt x="2697" y="1318"/>
                </a:lnTo>
                <a:lnTo>
                  <a:pt x="2689" y="1318"/>
                </a:lnTo>
                <a:lnTo>
                  <a:pt x="2680" y="1318"/>
                </a:lnTo>
                <a:lnTo>
                  <a:pt x="2673" y="1318"/>
                </a:lnTo>
                <a:lnTo>
                  <a:pt x="2665" y="1318"/>
                </a:lnTo>
                <a:lnTo>
                  <a:pt x="2657" y="1318"/>
                </a:lnTo>
                <a:lnTo>
                  <a:pt x="2648" y="1319"/>
                </a:lnTo>
                <a:lnTo>
                  <a:pt x="2641" y="1319"/>
                </a:lnTo>
                <a:lnTo>
                  <a:pt x="2633" y="1319"/>
                </a:lnTo>
                <a:lnTo>
                  <a:pt x="2625" y="1319"/>
                </a:lnTo>
                <a:lnTo>
                  <a:pt x="2616" y="1319"/>
                </a:lnTo>
                <a:lnTo>
                  <a:pt x="2609" y="1321"/>
                </a:lnTo>
                <a:lnTo>
                  <a:pt x="2601" y="1321"/>
                </a:lnTo>
                <a:lnTo>
                  <a:pt x="2593" y="1321"/>
                </a:lnTo>
                <a:lnTo>
                  <a:pt x="2584" y="1321"/>
                </a:lnTo>
                <a:lnTo>
                  <a:pt x="2577" y="1322"/>
                </a:lnTo>
                <a:lnTo>
                  <a:pt x="2569" y="1322"/>
                </a:lnTo>
                <a:lnTo>
                  <a:pt x="2561" y="1322"/>
                </a:lnTo>
                <a:lnTo>
                  <a:pt x="2553" y="1323"/>
                </a:lnTo>
                <a:lnTo>
                  <a:pt x="2544" y="1323"/>
                </a:lnTo>
                <a:lnTo>
                  <a:pt x="2537" y="1323"/>
                </a:lnTo>
                <a:lnTo>
                  <a:pt x="2529" y="1324"/>
                </a:lnTo>
                <a:lnTo>
                  <a:pt x="2521" y="1324"/>
                </a:lnTo>
                <a:lnTo>
                  <a:pt x="2520" y="1324"/>
                </a:lnTo>
                <a:lnTo>
                  <a:pt x="2520" y="1235"/>
                </a:lnTo>
                <a:lnTo>
                  <a:pt x="2520" y="1050"/>
                </a:lnTo>
                <a:lnTo>
                  <a:pt x="2520" y="859"/>
                </a:lnTo>
                <a:lnTo>
                  <a:pt x="2520" y="668"/>
                </a:lnTo>
                <a:lnTo>
                  <a:pt x="2520" y="482"/>
                </a:lnTo>
                <a:lnTo>
                  <a:pt x="2520" y="310"/>
                </a:lnTo>
                <a:lnTo>
                  <a:pt x="2520" y="154"/>
                </a:lnTo>
                <a:lnTo>
                  <a:pt x="2520" y="152"/>
                </a:lnTo>
                <a:lnTo>
                  <a:pt x="2520" y="148"/>
                </a:lnTo>
                <a:lnTo>
                  <a:pt x="2519" y="146"/>
                </a:lnTo>
                <a:lnTo>
                  <a:pt x="2519" y="144"/>
                </a:lnTo>
                <a:lnTo>
                  <a:pt x="2517" y="138"/>
                </a:lnTo>
                <a:lnTo>
                  <a:pt x="2516" y="134"/>
                </a:lnTo>
                <a:lnTo>
                  <a:pt x="2512" y="130"/>
                </a:lnTo>
                <a:lnTo>
                  <a:pt x="2510" y="126"/>
                </a:lnTo>
                <a:lnTo>
                  <a:pt x="2507" y="122"/>
                </a:lnTo>
                <a:lnTo>
                  <a:pt x="2504" y="118"/>
                </a:lnTo>
                <a:lnTo>
                  <a:pt x="2499" y="115"/>
                </a:lnTo>
                <a:lnTo>
                  <a:pt x="2495" y="112"/>
                </a:lnTo>
                <a:lnTo>
                  <a:pt x="2490" y="110"/>
                </a:lnTo>
                <a:lnTo>
                  <a:pt x="2485" y="107"/>
                </a:lnTo>
                <a:lnTo>
                  <a:pt x="2480" y="105"/>
                </a:lnTo>
                <a:lnTo>
                  <a:pt x="2475" y="104"/>
                </a:lnTo>
                <a:lnTo>
                  <a:pt x="2469" y="103"/>
                </a:lnTo>
                <a:lnTo>
                  <a:pt x="2464" y="103"/>
                </a:lnTo>
                <a:lnTo>
                  <a:pt x="2458" y="103"/>
                </a:lnTo>
                <a:lnTo>
                  <a:pt x="2453" y="104"/>
                </a:lnTo>
                <a:lnTo>
                  <a:pt x="2448" y="105"/>
                </a:lnTo>
                <a:lnTo>
                  <a:pt x="2443" y="107"/>
                </a:lnTo>
                <a:lnTo>
                  <a:pt x="2438" y="110"/>
                </a:lnTo>
                <a:lnTo>
                  <a:pt x="2433" y="112"/>
                </a:lnTo>
                <a:lnTo>
                  <a:pt x="2428" y="115"/>
                </a:lnTo>
                <a:lnTo>
                  <a:pt x="2425" y="118"/>
                </a:lnTo>
                <a:lnTo>
                  <a:pt x="2421" y="122"/>
                </a:lnTo>
                <a:lnTo>
                  <a:pt x="2417" y="126"/>
                </a:lnTo>
                <a:lnTo>
                  <a:pt x="2415" y="131"/>
                </a:lnTo>
                <a:lnTo>
                  <a:pt x="2412" y="135"/>
                </a:lnTo>
                <a:lnTo>
                  <a:pt x="2411" y="137"/>
                </a:lnTo>
                <a:lnTo>
                  <a:pt x="2411" y="139"/>
                </a:lnTo>
                <a:lnTo>
                  <a:pt x="2410" y="142"/>
                </a:lnTo>
                <a:lnTo>
                  <a:pt x="2408" y="145"/>
                </a:lnTo>
                <a:lnTo>
                  <a:pt x="2408" y="147"/>
                </a:lnTo>
                <a:lnTo>
                  <a:pt x="2408" y="149"/>
                </a:lnTo>
                <a:lnTo>
                  <a:pt x="2407" y="153"/>
                </a:lnTo>
                <a:lnTo>
                  <a:pt x="2407" y="155"/>
                </a:lnTo>
                <a:lnTo>
                  <a:pt x="2407" y="294"/>
                </a:lnTo>
                <a:lnTo>
                  <a:pt x="2407" y="451"/>
                </a:lnTo>
                <a:lnTo>
                  <a:pt x="2407" y="622"/>
                </a:lnTo>
                <a:lnTo>
                  <a:pt x="2407" y="801"/>
                </a:lnTo>
                <a:lnTo>
                  <a:pt x="2407" y="981"/>
                </a:lnTo>
                <a:lnTo>
                  <a:pt x="2407" y="1159"/>
                </a:lnTo>
                <a:lnTo>
                  <a:pt x="2407" y="1329"/>
                </a:lnTo>
                <a:lnTo>
                  <a:pt x="2407" y="1485"/>
                </a:lnTo>
                <a:lnTo>
                  <a:pt x="2296" y="1485"/>
                </a:lnTo>
                <a:lnTo>
                  <a:pt x="2289" y="1486"/>
                </a:lnTo>
                <a:lnTo>
                  <a:pt x="2282" y="1486"/>
                </a:lnTo>
                <a:lnTo>
                  <a:pt x="2275" y="1488"/>
                </a:lnTo>
                <a:lnTo>
                  <a:pt x="2268" y="1490"/>
                </a:lnTo>
                <a:lnTo>
                  <a:pt x="2261" y="1492"/>
                </a:lnTo>
                <a:lnTo>
                  <a:pt x="2255" y="1494"/>
                </a:lnTo>
                <a:lnTo>
                  <a:pt x="2249" y="1498"/>
                </a:lnTo>
                <a:lnTo>
                  <a:pt x="2243" y="1500"/>
                </a:lnTo>
                <a:lnTo>
                  <a:pt x="2236" y="1504"/>
                </a:lnTo>
                <a:lnTo>
                  <a:pt x="2230" y="1507"/>
                </a:lnTo>
                <a:lnTo>
                  <a:pt x="2225" y="1511"/>
                </a:lnTo>
                <a:lnTo>
                  <a:pt x="2221" y="1515"/>
                </a:lnTo>
                <a:lnTo>
                  <a:pt x="2215" y="1520"/>
                </a:lnTo>
                <a:lnTo>
                  <a:pt x="2211" y="1524"/>
                </a:lnTo>
                <a:lnTo>
                  <a:pt x="2207" y="1527"/>
                </a:lnTo>
                <a:lnTo>
                  <a:pt x="2204" y="1532"/>
                </a:lnTo>
                <a:lnTo>
                  <a:pt x="2197" y="1540"/>
                </a:lnTo>
                <a:lnTo>
                  <a:pt x="2191" y="1547"/>
                </a:lnTo>
                <a:lnTo>
                  <a:pt x="2184" y="1554"/>
                </a:lnTo>
                <a:lnTo>
                  <a:pt x="2176" y="1561"/>
                </a:lnTo>
                <a:lnTo>
                  <a:pt x="2169" y="1567"/>
                </a:lnTo>
                <a:lnTo>
                  <a:pt x="2161" y="1573"/>
                </a:lnTo>
                <a:lnTo>
                  <a:pt x="2153" y="1578"/>
                </a:lnTo>
                <a:lnTo>
                  <a:pt x="2145" y="1584"/>
                </a:lnTo>
                <a:lnTo>
                  <a:pt x="2136" y="1589"/>
                </a:lnTo>
                <a:lnTo>
                  <a:pt x="2128" y="1594"/>
                </a:lnTo>
                <a:lnTo>
                  <a:pt x="2118" y="1598"/>
                </a:lnTo>
                <a:lnTo>
                  <a:pt x="2109" y="1603"/>
                </a:lnTo>
                <a:lnTo>
                  <a:pt x="2099" y="1606"/>
                </a:lnTo>
                <a:lnTo>
                  <a:pt x="2089" y="1609"/>
                </a:lnTo>
                <a:lnTo>
                  <a:pt x="2079" y="1613"/>
                </a:lnTo>
                <a:lnTo>
                  <a:pt x="2069" y="1615"/>
                </a:lnTo>
                <a:lnTo>
                  <a:pt x="2062" y="1618"/>
                </a:lnTo>
                <a:lnTo>
                  <a:pt x="2056" y="1620"/>
                </a:lnTo>
                <a:lnTo>
                  <a:pt x="2048" y="1624"/>
                </a:lnTo>
                <a:lnTo>
                  <a:pt x="2041" y="1627"/>
                </a:lnTo>
                <a:lnTo>
                  <a:pt x="2035" y="1630"/>
                </a:lnTo>
                <a:lnTo>
                  <a:pt x="2028" y="1635"/>
                </a:lnTo>
                <a:lnTo>
                  <a:pt x="2023" y="1639"/>
                </a:lnTo>
                <a:lnTo>
                  <a:pt x="2017" y="1644"/>
                </a:lnTo>
                <a:lnTo>
                  <a:pt x="2012" y="1639"/>
                </a:lnTo>
                <a:lnTo>
                  <a:pt x="2005" y="1635"/>
                </a:lnTo>
                <a:lnTo>
                  <a:pt x="1999" y="1630"/>
                </a:lnTo>
                <a:lnTo>
                  <a:pt x="1993" y="1627"/>
                </a:lnTo>
                <a:lnTo>
                  <a:pt x="1986" y="1624"/>
                </a:lnTo>
                <a:lnTo>
                  <a:pt x="1979" y="1620"/>
                </a:lnTo>
                <a:lnTo>
                  <a:pt x="1973" y="1618"/>
                </a:lnTo>
                <a:lnTo>
                  <a:pt x="1965" y="1615"/>
                </a:lnTo>
                <a:lnTo>
                  <a:pt x="1955" y="1613"/>
                </a:lnTo>
                <a:lnTo>
                  <a:pt x="1945" y="1609"/>
                </a:lnTo>
                <a:lnTo>
                  <a:pt x="1935" y="1606"/>
                </a:lnTo>
                <a:lnTo>
                  <a:pt x="1925" y="1603"/>
                </a:lnTo>
                <a:lnTo>
                  <a:pt x="1916" y="1598"/>
                </a:lnTo>
                <a:lnTo>
                  <a:pt x="1908" y="1594"/>
                </a:lnTo>
                <a:lnTo>
                  <a:pt x="1899" y="1589"/>
                </a:lnTo>
                <a:lnTo>
                  <a:pt x="1890" y="1584"/>
                </a:lnTo>
                <a:lnTo>
                  <a:pt x="1881" y="1578"/>
                </a:lnTo>
                <a:lnTo>
                  <a:pt x="1873" y="1573"/>
                </a:lnTo>
                <a:lnTo>
                  <a:pt x="1866" y="1567"/>
                </a:lnTo>
                <a:lnTo>
                  <a:pt x="1858" y="1561"/>
                </a:lnTo>
                <a:lnTo>
                  <a:pt x="1850" y="1554"/>
                </a:lnTo>
                <a:lnTo>
                  <a:pt x="1843" y="1547"/>
                </a:lnTo>
                <a:lnTo>
                  <a:pt x="1837" y="1540"/>
                </a:lnTo>
                <a:lnTo>
                  <a:pt x="1831" y="1532"/>
                </a:lnTo>
                <a:lnTo>
                  <a:pt x="1828" y="1527"/>
                </a:lnTo>
                <a:lnTo>
                  <a:pt x="1824" y="1524"/>
                </a:lnTo>
                <a:lnTo>
                  <a:pt x="1819" y="1520"/>
                </a:lnTo>
                <a:lnTo>
                  <a:pt x="1815" y="1515"/>
                </a:lnTo>
                <a:lnTo>
                  <a:pt x="1809" y="1511"/>
                </a:lnTo>
                <a:lnTo>
                  <a:pt x="1804" y="1507"/>
                </a:lnTo>
                <a:lnTo>
                  <a:pt x="1798" y="1504"/>
                </a:lnTo>
                <a:lnTo>
                  <a:pt x="1792" y="1500"/>
                </a:lnTo>
                <a:lnTo>
                  <a:pt x="1786" y="1498"/>
                </a:lnTo>
                <a:lnTo>
                  <a:pt x="1779" y="1494"/>
                </a:lnTo>
                <a:lnTo>
                  <a:pt x="1773" y="1492"/>
                </a:lnTo>
                <a:lnTo>
                  <a:pt x="1766" y="1490"/>
                </a:lnTo>
                <a:lnTo>
                  <a:pt x="1759" y="1488"/>
                </a:lnTo>
                <a:lnTo>
                  <a:pt x="1753" y="1486"/>
                </a:lnTo>
                <a:lnTo>
                  <a:pt x="1746" y="1486"/>
                </a:lnTo>
                <a:lnTo>
                  <a:pt x="1740" y="1485"/>
                </a:lnTo>
                <a:lnTo>
                  <a:pt x="1627" y="1485"/>
                </a:lnTo>
                <a:lnTo>
                  <a:pt x="1627" y="1329"/>
                </a:lnTo>
                <a:lnTo>
                  <a:pt x="1627" y="1159"/>
                </a:lnTo>
                <a:lnTo>
                  <a:pt x="1627" y="981"/>
                </a:lnTo>
                <a:lnTo>
                  <a:pt x="1627" y="801"/>
                </a:lnTo>
                <a:lnTo>
                  <a:pt x="1627" y="622"/>
                </a:lnTo>
                <a:lnTo>
                  <a:pt x="1627" y="451"/>
                </a:lnTo>
                <a:lnTo>
                  <a:pt x="1627" y="294"/>
                </a:lnTo>
                <a:lnTo>
                  <a:pt x="1627" y="155"/>
                </a:lnTo>
                <a:lnTo>
                  <a:pt x="1627" y="153"/>
                </a:lnTo>
                <a:lnTo>
                  <a:pt x="1627" y="149"/>
                </a:lnTo>
                <a:lnTo>
                  <a:pt x="1626" y="147"/>
                </a:lnTo>
                <a:lnTo>
                  <a:pt x="1626" y="145"/>
                </a:lnTo>
                <a:lnTo>
                  <a:pt x="1625" y="139"/>
                </a:lnTo>
                <a:lnTo>
                  <a:pt x="1622" y="135"/>
                </a:lnTo>
                <a:lnTo>
                  <a:pt x="1620" y="131"/>
                </a:lnTo>
                <a:lnTo>
                  <a:pt x="1617" y="126"/>
                </a:lnTo>
                <a:lnTo>
                  <a:pt x="1614" y="122"/>
                </a:lnTo>
                <a:lnTo>
                  <a:pt x="1610" y="118"/>
                </a:lnTo>
                <a:lnTo>
                  <a:pt x="1606" y="115"/>
                </a:lnTo>
                <a:lnTo>
                  <a:pt x="1601" y="112"/>
                </a:lnTo>
                <a:lnTo>
                  <a:pt x="1597" y="110"/>
                </a:lnTo>
                <a:lnTo>
                  <a:pt x="1593" y="107"/>
                </a:lnTo>
                <a:lnTo>
                  <a:pt x="1587" y="105"/>
                </a:lnTo>
                <a:lnTo>
                  <a:pt x="1581" y="104"/>
                </a:lnTo>
                <a:lnTo>
                  <a:pt x="1576" y="103"/>
                </a:lnTo>
                <a:lnTo>
                  <a:pt x="1570" y="103"/>
                </a:lnTo>
                <a:lnTo>
                  <a:pt x="1565" y="103"/>
                </a:lnTo>
                <a:lnTo>
                  <a:pt x="1559" y="104"/>
                </a:lnTo>
                <a:lnTo>
                  <a:pt x="1554" y="105"/>
                </a:lnTo>
                <a:lnTo>
                  <a:pt x="1549" y="107"/>
                </a:lnTo>
                <a:lnTo>
                  <a:pt x="1544" y="110"/>
                </a:lnTo>
                <a:lnTo>
                  <a:pt x="1539" y="112"/>
                </a:lnTo>
                <a:lnTo>
                  <a:pt x="1535" y="115"/>
                </a:lnTo>
                <a:lnTo>
                  <a:pt x="1532" y="118"/>
                </a:lnTo>
                <a:lnTo>
                  <a:pt x="1527" y="122"/>
                </a:lnTo>
                <a:lnTo>
                  <a:pt x="1524" y="126"/>
                </a:lnTo>
                <a:lnTo>
                  <a:pt x="1522" y="130"/>
                </a:lnTo>
                <a:lnTo>
                  <a:pt x="1520" y="134"/>
                </a:lnTo>
                <a:lnTo>
                  <a:pt x="1518" y="136"/>
                </a:lnTo>
                <a:lnTo>
                  <a:pt x="1517" y="138"/>
                </a:lnTo>
                <a:lnTo>
                  <a:pt x="1516" y="142"/>
                </a:lnTo>
                <a:lnTo>
                  <a:pt x="1515" y="144"/>
                </a:lnTo>
                <a:lnTo>
                  <a:pt x="1515" y="146"/>
                </a:lnTo>
                <a:lnTo>
                  <a:pt x="1515" y="148"/>
                </a:lnTo>
                <a:lnTo>
                  <a:pt x="1514" y="152"/>
                </a:lnTo>
                <a:lnTo>
                  <a:pt x="1514" y="154"/>
                </a:lnTo>
                <a:lnTo>
                  <a:pt x="1514" y="310"/>
                </a:lnTo>
                <a:lnTo>
                  <a:pt x="1514" y="482"/>
                </a:lnTo>
                <a:lnTo>
                  <a:pt x="1514" y="668"/>
                </a:lnTo>
                <a:lnTo>
                  <a:pt x="1514" y="859"/>
                </a:lnTo>
                <a:lnTo>
                  <a:pt x="1514" y="1050"/>
                </a:lnTo>
                <a:lnTo>
                  <a:pt x="1514" y="1235"/>
                </a:lnTo>
                <a:lnTo>
                  <a:pt x="1514" y="1408"/>
                </a:lnTo>
                <a:lnTo>
                  <a:pt x="1514" y="1543"/>
                </a:lnTo>
                <a:lnTo>
                  <a:pt x="1514" y="1547"/>
                </a:lnTo>
                <a:lnTo>
                  <a:pt x="1514" y="1551"/>
                </a:lnTo>
                <a:lnTo>
                  <a:pt x="1514" y="1554"/>
                </a:lnTo>
                <a:lnTo>
                  <a:pt x="1515" y="1558"/>
                </a:lnTo>
                <a:lnTo>
                  <a:pt x="1515" y="1562"/>
                </a:lnTo>
                <a:lnTo>
                  <a:pt x="1515" y="1565"/>
                </a:lnTo>
                <a:lnTo>
                  <a:pt x="1515" y="1569"/>
                </a:lnTo>
                <a:lnTo>
                  <a:pt x="1515" y="1573"/>
                </a:lnTo>
                <a:lnTo>
                  <a:pt x="1483" y="1589"/>
                </a:lnTo>
                <a:lnTo>
                  <a:pt x="1434" y="1616"/>
                </a:lnTo>
                <a:lnTo>
                  <a:pt x="1388" y="1642"/>
                </a:lnTo>
                <a:lnTo>
                  <a:pt x="1342" y="1670"/>
                </a:lnTo>
                <a:lnTo>
                  <a:pt x="1297" y="1700"/>
                </a:lnTo>
                <a:lnTo>
                  <a:pt x="1254" y="1730"/>
                </a:lnTo>
                <a:lnTo>
                  <a:pt x="1212" y="1761"/>
                </a:lnTo>
                <a:lnTo>
                  <a:pt x="1171" y="1793"/>
                </a:lnTo>
                <a:lnTo>
                  <a:pt x="1131" y="1825"/>
                </a:lnTo>
                <a:lnTo>
                  <a:pt x="1094" y="1859"/>
                </a:lnTo>
                <a:lnTo>
                  <a:pt x="1088" y="1864"/>
                </a:lnTo>
                <a:lnTo>
                  <a:pt x="1054" y="1807"/>
                </a:lnTo>
                <a:lnTo>
                  <a:pt x="1054" y="1806"/>
                </a:lnTo>
                <a:lnTo>
                  <a:pt x="1061" y="1801"/>
                </a:lnTo>
                <a:lnTo>
                  <a:pt x="1067" y="1794"/>
                </a:lnTo>
                <a:lnTo>
                  <a:pt x="1073" y="1787"/>
                </a:lnTo>
                <a:lnTo>
                  <a:pt x="1078" y="1781"/>
                </a:lnTo>
                <a:lnTo>
                  <a:pt x="1083" y="1773"/>
                </a:lnTo>
                <a:lnTo>
                  <a:pt x="1087" y="1764"/>
                </a:lnTo>
                <a:lnTo>
                  <a:pt x="1091" y="1756"/>
                </a:lnTo>
                <a:lnTo>
                  <a:pt x="1094" y="1746"/>
                </a:lnTo>
                <a:lnTo>
                  <a:pt x="1096" y="1738"/>
                </a:lnTo>
                <a:lnTo>
                  <a:pt x="1098" y="1728"/>
                </a:lnTo>
                <a:lnTo>
                  <a:pt x="1101" y="1718"/>
                </a:lnTo>
                <a:lnTo>
                  <a:pt x="1102" y="1707"/>
                </a:lnTo>
                <a:lnTo>
                  <a:pt x="1103" y="1697"/>
                </a:lnTo>
                <a:lnTo>
                  <a:pt x="1103" y="1684"/>
                </a:lnTo>
                <a:lnTo>
                  <a:pt x="1103" y="1673"/>
                </a:lnTo>
                <a:lnTo>
                  <a:pt x="1102" y="1662"/>
                </a:lnTo>
                <a:lnTo>
                  <a:pt x="1101" y="1650"/>
                </a:lnTo>
                <a:lnTo>
                  <a:pt x="1099" y="1638"/>
                </a:lnTo>
                <a:lnTo>
                  <a:pt x="1097" y="1626"/>
                </a:lnTo>
                <a:lnTo>
                  <a:pt x="1094" y="1614"/>
                </a:lnTo>
                <a:lnTo>
                  <a:pt x="1092" y="1601"/>
                </a:lnTo>
                <a:lnTo>
                  <a:pt x="1088" y="1589"/>
                </a:lnTo>
                <a:lnTo>
                  <a:pt x="1084" y="1576"/>
                </a:lnTo>
                <a:lnTo>
                  <a:pt x="1080" y="1564"/>
                </a:lnTo>
                <a:lnTo>
                  <a:pt x="1075" y="1551"/>
                </a:lnTo>
                <a:lnTo>
                  <a:pt x="1070" y="1538"/>
                </a:lnTo>
                <a:lnTo>
                  <a:pt x="1064" y="1525"/>
                </a:lnTo>
                <a:lnTo>
                  <a:pt x="1057" y="1512"/>
                </a:lnTo>
                <a:lnTo>
                  <a:pt x="1051" y="1500"/>
                </a:lnTo>
                <a:lnTo>
                  <a:pt x="1043" y="1486"/>
                </a:lnTo>
                <a:lnTo>
                  <a:pt x="1035" y="1474"/>
                </a:lnTo>
                <a:lnTo>
                  <a:pt x="1028" y="1462"/>
                </a:lnTo>
                <a:lnTo>
                  <a:pt x="1020" y="1450"/>
                </a:lnTo>
                <a:lnTo>
                  <a:pt x="1011" y="1438"/>
                </a:lnTo>
                <a:lnTo>
                  <a:pt x="1003" y="1428"/>
                </a:lnTo>
                <a:lnTo>
                  <a:pt x="993" y="1417"/>
                </a:lnTo>
                <a:lnTo>
                  <a:pt x="984" y="1407"/>
                </a:lnTo>
                <a:lnTo>
                  <a:pt x="976" y="1397"/>
                </a:lnTo>
                <a:lnTo>
                  <a:pt x="967" y="1387"/>
                </a:lnTo>
                <a:lnTo>
                  <a:pt x="957" y="1378"/>
                </a:lnTo>
                <a:lnTo>
                  <a:pt x="947" y="1370"/>
                </a:lnTo>
                <a:lnTo>
                  <a:pt x="937" y="1361"/>
                </a:lnTo>
                <a:lnTo>
                  <a:pt x="928" y="1355"/>
                </a:lnTo>
                <a:lnTo>
                  <a:pt x="918" y="1347"/>
                </a:lnTo>
                <a:lnTo>
                  <a:pt x="908" y="1340"/>
                </a:lnTo>
                <a:lnTo>
                  <a:pt x="898" y="1335"/>
                </a:lnTo>
                <a:lnTo>
                  <a:pt x="888" y="1329"/>
                </a:lnTo>
                <a:lnTo>
                  <a:pt x="878" y="1324"/>
                </a:lnTo>
                <a:lnTo>
                  <a:pt x="868" y="1321"/>
                </a:lnTo>
                <a:lnTo>
                  <a:pt x="858" y="1316"/>
                </a:lnTo>
                <a:lnTo>
                  <a:pt x="848" y="1313"/>
                </a:lnTo>
                <a:lnTo>
                  <a:pt x="838" y="1311"/>
                </a:lnTo>
                <a:lnTo>
                  <a:pt x="829" y="1307"/>
                </a:lnTo>
                <a:lnTo>
                  <a:pt x="820" y="1306"/>
                </a:lnTo>
                <a:lnTo>
                  <a:pt x="810" y="1305"/>
                </a:lnTo>
                <a:lnTo>
                  <a:pt x="801" y="1305"/>
                </a:lnTo>
                <a:lnTo>
                  <a:pt x="791" y="1306"/>
                </a:lnTo>
                <a:lnTo>
                  <a:pt x="782" y="1306"/>
                </a:lnTo>
                <a:lnTo>
                  <a:pt x="774" y="1308"/>
                </a:lnTo>
                <a:lnTo>
                  <a:pt x="766" y="1311"/>
                </a:lnTo>
                <a:lnTo>
                  <a:pt x="757" y="1314"/>
                </a:lnTo>
                <a:lnTo>
                  <a:pt x="749" y="1317"/>
                </a:lnTo>
                <a:lnTo>
                  <a:pt x="741" y="1323"/>
                </a:lnTo>
                <a:lnTo>
                  <a:pt x="735" y="1327"/>
                </a:lnTo>
                <a:lnTo>
                  <a:pt x="728" y="1334"/>
                </a:lnTo>
                <a:lnTo>
                  <a:pt x="721" y="1339"/>
                </a:lnTo>
                <a:lnTo>
                  <a:pt x="716" y="1346"/>
                </a:lnTo>
                <a:lnTo>
                  <a:pt x="710" y="1354"/>
                </a:lnTo>
                <a:lnTo>
                  <a:pt x="706" y="1361"/>
                </a:lnTo>
                <a:lnTo>
                  <a:pt x="701" y="1369"/>
                </a:lnTo>
                <a:lnTo>
                  <a:pt x="698" y="1379"/>
                </a:lnTo>
                <a:lnTo>
                  <a:pt x="695" y="1388"/>
                </a:lnTo>
                <a:lnTo>
                  <a:pt x="691" y="1397"/>
                </a:lnTo>
                <a:lnTo>
                  <a:pt x="690" y="1407"/>
                </a:lnTo>
                <a:lnTo>
                  <a:pt x="688" y="1417"/>
                </a:lnTo>
                <a:lnTo>
                  <a:pt x="687" y="1428"/>
                </a:lnTo>
                <a:lnTo>
                  <a:pt x="686" y="1438"/>
                </a:lnTo>
                <a:lnTo>
                  <a:pt x="686" y="1449"/>
                </a:lnTo>
                <a:lnTo>
                  <a:pt x="686" y="1461"/>
                </a:lnTo>
                <a:lnTo>
                  <a:pt x="687" y="1472"/>
                </a:lnTo>
                <a:lnTo>
                  <a:pt x="688" y="1484"/>
                </a:lnTo>
                <a:lnTo>
                  <a:pt x="689" y="1495"/>
                </a:lnTo>
                <a:lnTo>
                  <a:pt x="691" y="1509"/>
                </a:lnTo>
                <a:lnTo>
                  <a:pt x="694" y="1521"/>
                </a:lnTo>
                <a:lnTo>
                  <a:pt x="697" y="1533"/>
                </a:lnTo>
                <a:lnTo>
                  <a:pt x="700" y="1545"/>
                </a:lnTo>
                <a:lnTo>
                  <a:pt x="705" y="1558"/>
                </a:lnTo>
                <a:lnTo>
                  <a:pt x="709" y="1571"/>
                </a:lnTo>
                <a:lnTo>
                  <a:pt x="714" y="1584"/>
                </a:lnTo>
                <a:lnTo>
                  <a:pt x="719" y="1597"/>
                </a:lnTo>
                <a:lnTo>
                  <a:pt x="725" y="1609"/>
                </a:lnTo>
                <a:lnTo>
                  <a:pt x="731" y="1622"/>
                </a:lnTo>
                <a:lnTo>
                  <a:pt x="738" y="1635"/>
                </a:lnTo>
                <a:lnTo>
                  <a:pt x="744" y="1648"/>
                </a:lnTo>
                <a:lnTo>
                  <a:pt x="752" y="1660"/>
                </a:lnTo>
                <a:lnTo>
                  <a:pt x="761" y="1672"/>
                </a:lnTo>
                <a:lnTo>
                  <a:pt x="769" y="1684"/>
                </a:lnTo>
                <a:lnTo>
                  <a:pt x="777" y="1695"/>
                </a:lnTo>
                <a:lnTo>
                  <a:pt x="785" y="1707"/>
                </a:lnTo>
                <a:lnTo>
                  <a:pt x="794" y="1718"/>
                </a:lnTo>
                <a:lnTo>
                  <a:pt x="803" y="1728"/>
                </a:lnTo>
                <a:lnTo>
                  <a:pt x="813" y="1738"/>
                </a:lnTo>
                <a:lnTo>
                  <a:pt x="822" y="1747"/>
                </a:lnTo>
                <a:lnTo>
                  <a:pt x="832" y="1756"/>
                </a:lnTo>
                <a:lnTo>
                  <a:pt x="841" y="1764"/>
                </a:lnTo>
                <a:lnTo>
                  <a:pt x="851" y="1773"/>
                </a:lnTo>
                <a:lnTo>
                  <a:pt x="861" y="1780"/>
                </a:lnTo>
                <a:lnTo>
                  <a:pt x="871" y="1787"/>
                </a:lnTo>
                <a:lnTo>
                  <a:pt x="880" y="1794"/>
                </a:lnTo>
                <a:lnTo>
                  <a:pt x="890" y="1799"/>
                </a:lnTo>
                <a:lnTo>
                  <a:pt x="900" y="1805"/>
                </a:lnTo>
                <a:lnTo>
                  <a:pt x="910" y="1810"/>
                </a:lnTo>
                <a:lnTo>
                  <a:pt x="920" y="1815"/>
                </a:lnTo>
                <a:lnTo>
                  <a:pt x="930" y="1818"/>
                </a:lnTo>
                <a:lnTo>
                  <a:pt x="940" y="1822"/>
                </a:lnTo>
                <a:lnTo>
                  <a:pt x="950" y="1825"/>
                </a:lnTo>
                <a:lnTo>
                  <a:pt x="960" y="1826"/>
                </a:lnTo>
                <a:lnTo>
                  <a:pt x="969" y="1828"/>
                </a:lnTo>
                <a:lnTo>
                  <a:pt x="979" y="1828"/>
                </a:lnTo>
                <a:lnTo>
                  <a:pt x="988" y="1829"/>
                </a:lnTo>
                <a:lnTo>
                  <a:pt x="997" y="1828"/>
                </a:lnTo>
                <a:lnTo>
                  <a:pt x="1005" y="1827"/>
                </a:lnTo>
                <a:lnTo>
                  <a:pt x="1015" y="1826"/>
                </a:lnTo>
                <a:lnTo>
                  <a:pt x="1023" y="1823"/>
                </a:lnTo>
                <a:lnTo>
                  <a:pt x="1025" y="1823"/>
                </a:lnTo>
                <a:lnTo>
                  <a:pt x="1064" y="1887"/>
                </a:lnTo>
                <a:lnTo>
                  <a:pt x="1057" y="1893"/>
                </a:lnTo>
                <a:lnTo>
                  <a:pt x="1022" y="1930"/>
                </a:lnTo>
                <a:lnTo>
                  <a:pt x="988" y="1966"/>
                </a:lnTo>
                <a:lnTo>
                  <a:pt x="956" y="2004"/>
                </a:lnTo>
                <a:lnTo>
                  <a:pt x="925" y="2042"/>
                </a:lnTo>
                <a:lnTo>
                  <a:pt x="895" y="2080"/>
                </a:lnTo>
                <a:lnTo>
                  <a:pt x="867" y="2121"/>
                </a:lnTo>
                <a:lnTo>
                  <a:pt x="841" y="2162"/>
                </a:lnTo>
                <a:lnTo>
                  <a:pt x="816" y="2203"/>
                </a:lnTo>
                <a:lnTo>
                  <a:pt x="793" y="2245"/>
                </a:lnTo>
                <a:lnTo>
                  <a:pt x="772" y="2288"/>
                </a:lnTo>
                <a:lnTo>
                  <a:pt x="752" y="2332"/>
                </a:lnTo>
                <a:lnTo>
                  <a:pt x="733" y="2377"/>
                </a:lnTo>
                <a:lnTo>
                  <a:pt x="718" y="2422"/>
                </a:lnTo>
                <a:lnTo>
                  <a:pt x="704" y="2469"/>
                </a:lnTo>
                <a:lnTo>
                  <a:pt x="691" y="2516"/>
                </a:lnTo>
                <a:lnTo>
                  <a:pt x="680" y="2563"/>
                </a:lnTo>
                <a:lnTo>
                  <a:pt x="677" y="2581"/>
                </a:lnTo>
                <a:lnTo>
                  <a:pt x="610" y="2549"/>
                </a:lnTo>
                <a:lnTo>
                  <a:pt x="611" y="2547"/>
                </a:lnTo>
                <a:lnTo>
                  <a:pt x="613" y="2538"/>
                </a:lnTo>
                <a:lnTo>
                  <a:pt x="614" y="2529"/>
                </a:lnTo>
                <a:lnTo>
                  <a:pt x="615" y="2519"/>
                </a:lnTo>
                <a:lnTo>
                  <a:pt x="615" y="2509"/>
                </a:lnTo>
                <a:lnTo>
                  <a:pt x="614" y="2499"/>
                </a:lnTo>
                <a:lnTo>
                  <a:pt x="613" y="2490"/>
                </a:lnTo>
                <a:lnTo>
                  <a:pt x="611" y="2480"/>
                </a:lnTo>
                <a:lnTo>
                  <a:pt x="607" y="2470"/>
                </a:lnTo>
                <a:lnTo>
                  <a:pt x="604" y="2459"/>
                </a:lnTo>
                <a:lnTo>
                  <a:pt x="600" y="2449"/>
                </a:lnTo>
                <a:lnTo>
                  <a:pt x="595" y="2439"/>
                </a:lnTo>
                <a:lnTo>
                  <a:pt x="590" y="2428"/>
                </a:lnTo>
                <a:lnTo>
                  <a:pt x="583" y="2418"/>
                </a:lnTo>
                <a:lnTo>
                  <a:pt x="576" y="2407"/>
                </a:lnTo>
                <a:lnTo>
                  <a:pt x="569" y="2397"/>
                </a:lnTo>
                <a:lnTo>
                  <a:pt x="561" y="2387"/>
                </a:lnTo>
                <a:lnTo>
                  <a:pt x="552" y="2377"/>
                </a:lnTo>
                <a:lnTo>
                  <a:pt x="543" y="2367"/>
                </a:lnTo>
                <a:lnTo>
                  <a:pt x="533" y="2357"/>
                </a:lnTo>
                <a:lnTo>
                  <a:pt x="523" y="2347"/>
                </a:lnTo>
                <a:lnTo>
                  <a:pt x="512" y="2337"/>
                </a:lnTo>
                <a:lnTo>
                  <a:pt x="501" y="2327"/>
                </a:lnTo>
                <a:lnTo>
                  <a:pt x="489" y="2318"/>
                </a:lnTo>
                <a:lnTo>
                  <a:pt x="477" y="2309"/>
                </a:lnTo>
                <a:lnTo>
                  <a:pt x="464" y="2300"/>
                </a:lnTo>
                <a:lnTo>
                  <a:pt x="450" y="2292"/>
                </a:lnTo>
                <a:lnTo>
                  <a:pt x="437" y="2283"/>
                </a:lnTo>
                <a:lnTo>
                  <a:pt x="423" y="2275"/>
                </a:lnTo>
                <a:lnTo>
                  <a:pt x="408" y="2267"/>
                </a:lnTo>
                <a:lnTo>
                  <a:pt x="393" y="2259"/>
                </a:lnTo>
                <a:lnTo>
                  <a:pt x="379" y="2253"/>
                </a:lnTo>
                <a:lnTo>
                  <a:pt x="363" y="2246"/>
                </a:lnTo>
                <a:lnTo>
                  <a:pt x="348" y="2240"/>
                </a:lnTo>
                <a:lnTo>
                  <a:pt x="333" y="2234"/>
                </a:lnTo>
                <a:lnTo>
                  <a:pt x="318" y="2230"/>
                </a:lnTo>
                <a:lnTo>
                  <a:pt x="302" y="2225"/>
                </a:lnTo>
                <a:lnTo>
                  <a:pt x="288" y="2221"/>
                </a:lnTo>
                <a:lnTo>
                  <a:pt x="272" y="2217"/>
                </a:lnTo>
                <a:lnTo>
                  <a:pt x="258" y="2214"/>
                </a:lnTo>
                <a:lnTo>
                  <a:pt x="244" y="2212"/>
                </a:lnTo>
                <a:lnTo>
                  <a:pt x="229" y="2210"/>
                </a:lnTo>
                <a:lnTo>
                  <a:pt x="215" y="2208"/>
                </a:lnTo>
                <a:lnTo>
                  <a:pt x="202" y="2208"/>
                </a:lnTo>
                <a:lnTo>
                  <a:pt x="187" y="2206"/>
                </a:lnTo>
                <a:lnTo>
                  <a:pt x="174" y="2206"/>
                </a:lnTo>
                <a:lnTo>
                  <a:pt x="161" y="2206"/>
                </a:lnTo>
                <a:lnTo>
                  <a:pt x="149" y="2208"/>
                </a:lnTo>
                <a:lnTo>
                  <a:pt x="136" y="2209"/>
                </a:lnTo>
                <a:lnTo>
                  <a:pt x="124" y="2211"/>
                </a:lnTo>
                <a:lnTo>
                  <a:pt x="112" y="2213"/>
                </a:lnTo>
                <a:lnTo>
                  <a:pt x="101" y="2216"/>
                </a:lnTo>
                <a:lnTo>
                  <a:pt x="90" y="2220"/>
                </a:lnTo>
                <a:lnTo>
                  <a:pt x="80" y="2223"/>
                </a:lnTo>
                <a:lnTo>
                  <a:pt x="70" y="2227"/>
                </a:lnTo>
                <a:lnTo>
                  <a:pt x="61" y="2232"/>
                </a:lnTo>
                <a:lnTo>
                  <a:pt x="52" y="2237"/>
                </a:lnTo>
                <a:lnTo>
                  <a:pt x="45" y="2243"/>
                </a:lnTo>
                <a:lnTo>
                  <a:pt x="37" y="2250"/>
                </a:lnTo>
                <a:lnTo>
                  <a:pt x="30" y="2256"/>
                </a:lnTo>
                <a:lnTo>
                  <a:pt x="24" y="2264"/>
                </a:lnTo>
                <a:lnTo>
                  <a:pt x="18" y="2272"/>
                </a:lnTo>
                <a:lnTo>
                  <a:pt x="14" y="2279"/>
                </a:lnTo>
                <a:lnTo>
                  <a:pt x="9" y="2288"/>
                </a:lnTo>
                <a:lnTo>
                  <a:pt x="6" y="2297"/>
                </a:lnTo>
                <a:lnTo>
                  <a:pt x="4" y="2307"/>
                </a:lnTo>
                <a:lnTo>
                  <a:pt x="2" y="2316"/>
                </a:lnTo>
                <a:lnTo>
                  <a:pt x="0" y="2326"/>
                </a:lnTo>
                <a:lnTo>
                  <a:pt x="0" y="2336"/>
                </a:lnTo>
                <a:lnTo>
                  <a:pt x="2" y="2346"/>
                </a:lnTo>
                <a:lnTo>
                  <a:pt x="3" y="2356"/>
                </a:lnTo>
                <a:lnTo>
                  <a:pt x="5" y="2366"/>
                </a:lnTo>
                <a:lnTo>
                  <a:pt x="8" y="2377"/>
                </a:lnTo>
                <a:lnTo>
                  <a:pt x="11" y="2387"/>
                </a:lnTo>
                <a:lnTo>
                  <a:pt x="16" y="2397"/>
                </a:lnTo>
                <a:lnTo>
                  <a:pt x="21" y="2408"/>
                </a:lnTo>
                <a:lnTo>
                  <a:pt x="27" y="2418"/>
                </a:lnTo>
                <a:lnTo>
                  <a:pt x="32" y="2428"/>
                </a:lnTo>
                <a:lnTo>
                  <a:pt x="40" y="2439"/>
                </a:lnTo>
                <a:lnTo>
                  <a:pt x="47" y="2449"/>
                </a:lnTo>
                <a:lnTo>
                  <a:pt x="56" y="2459"/>
                </a:lnTo>
                <a:lnTo>
                  <a:pt x="65" y="2470"/>
                </a:lnTo>
                <a:lnTo>
                  <a:pt x="73" y="2480"/>
                </a:lnTo>
                <a:lnTo>
                  <a:pt x="83" y="2490"/>
                </a:lnTo>
                <a:lnTo>
                  <a:pt x="93" y="2499"/>
                </a:lnTo>
                <a:lnTo>
                  <a:pt x="104" y="2508"/>
                </a:lnTo>
                <a:lnTo>
                  <a:pt x="115" y="2518"/>
                </a:lnTo>
                <a:lnTo>
                  <a:pt x="128" y="2527"/>
                </a:lnTo>
                <a:lnTo>
                  <a:pt x="140" y="2537"/>
                </a:lnTo>
                <a:lnTo>
                  <a:pt x="152" y="2546"/>
                </a:lnTo>
                <a:lnTo>
                  <a:pt x="165" y="2554"/>
                </a:lnTo>
                <a:lnTo>
                  <a:pt x="180" y="2563"/>
                </a:lnTo>
                <a:lnTo>
                  <a:pt x="194" y="2570"/>
                </a:lnTo>
                <a:lnTo>
                  <a:pt x="208" y="2578"/>
                </a:lnTo>
                <a:lnTo>
                  <a:pt x="223" y="2586"/>
                </a:lnTo>
                <a:lnTo>
                  <a:pt x="238" y="2593"/>
                </a:lnTo>
                <a:lnTo>
                  <a:pt x="252" y="2600"/>
                </a:lnTo>
                <a:lnTo>
                  <a:pt x="268" y="2606"/>
                </a:lnTo>
                <a:lnTo>
                  <a:pt x="283" y="2611"/>
                </a:lnTo>
                <a:lnTo>
                  <a:pt x="299" y="2617"/>
                </a:lnTo>
                <a:lnTo>
                  <a:pt x="313" y="2621"/>
                </a:lnTo>
                <a:lnTo>
                  <a:pt x="329" y="2624"/>
                </a:lnTo>
                <a:lnTo>
                  <a:pt x="343" y="2629"/>
                </a:lnTo>
                <a:lnTo>
                  <a:pt x="359" y="2631"/>
                </a:lnTo>
                <a:lnTo>
                  <a:pt x="373" y="2634"/>
                </a:lnTo>
                <a:lnTo>
                  <a:pt x="387" y="2637"/>
                </a:lnTo>
                <a:lnTo>
                  <a:pt x="401" y="2638"/>
                </a:lnTo>
                <a:lnTo>
                  <a:pt x="415" y="2639"/>
                </a:lnTo>
                <a:lnTo>
                  <a:pt x="428" y="2640"/>
                </a:lnTo>
                <a:lnTo>
                  <a:pt x="442" y="2640"/>
                </a:lnTo>
                <a:lnTo>
                  <a:pt x="455" y="2639"/>
                </a:lnTo>
                <a:lnTo>
                  <a:pt x="468" y="2638"/>
                </a:lnTo>
                <a:lnTo>
                  <a:pt x="480" y="2637"/>
                </a:lnTo>
                <a:lnTo>
                  <a:pt x="492" y="2634"/>
                </a:lnTo>
                <a:lnTo>
                  <a:pt x="503" y="2632"/>
                </a:lnTo>
                <a:lnTo>
                  <a:pt x="515" y="2630"/>
                </a:lnTo>
                <a:lnTo>
                  <a:pt x="526" y="2627"/>
                </a:lnTo>
                <a:lnTo>
                  <a:pt x="536" y="2622"/>
                </a:lnTo>
                <a:lnTo>
                  <a:pt x="545" y="2618"/>
                </a:lnTo>
                <a:lnTo>
                  <a:pt x="555" y="2613"/>
                </a:lnTo>
                <a:lnTo>
                  <a:pt x="564" y="2608"/>
                </a:lnTo>
                <a:lnTo>
                  <a:pt x="572" y="2602"/>
                </a:lnTo>
                <a:lnTo>
                  <a:pt x="580" y="2596"/>
                </a:lnTo>
                <a:lnTo>
                  <a:pt x="586" y="2589"/>
                </a:lnTo>
                <a:lnTo>
                  <a:pt x="593" y="2581"/>
                </a:lnTo>
                <a:lnTo>
                  <a:pt x="593" y="2580"/>
                </a:lnTo>
                <a:lnTo>
                  <a:pt x="670" y="2617"/>
                </a:lnTo>
                <a:lnTo>
                  <a:pt x="665" y="2660"/>
                </a:lnTo>
                <a:lnTo>
                  <a:pt x="659" y="2708"/>
                </a:lnTo>
                <a:lnTo>
                  <a:pt x="656" y="2759"/>
                </a:lnTo>
                <a:lnTo>
                  <a:pt x="656" y="2809"/>
                </a:lnTo>
                <a:lnTo>
                  <a:pt x="657" y="2871"/>
                </a:lnTo>
                <a:lnTo>
                  <a:pt x="662" y="2932"/>
                </a:lnTo>
                <a:lnTo>
                  <a:pt x="668" y="2993"/>
                </a:lnTo>
                <a:lnTo>
                  <a:pt x="679" y="3051"/>
                </a:lnTo>
                <a:lnTo>
                  <a:pt x="691" y="3111"/>
                </a:lnTo>
                <a:lnTo>
                  <a:pt x="708" y="3170"/>
                </a:lnTo>
                <a:lnTo>
                  <a:pt x="726" y="3227"/>
                </a:lnTo>
                <a:lnTo>
                  <a:pt x="747" y="3284"/>
                </a:lnTo>
                <a:lnTo>
                  <a:pt x="767" y="3329"/>
                </a:lnTo>
                <a:lnTo>
                  <a:pt x="685" y="3315"/>
                </a:lnTo>
                <a:lnTo>
                  <a:pt x="685" y="3312"/>
                </a:lnTo>
                <a:lnTo>
                  <a:pt x="685" y="3302"/>
                </a:lnTo>
                <a:lnTo>
                  <a:pt x="683" y="3294"/>
                </a:lnTo>
                <a:lnTo>
                  <a:pt x="681" y="3284"/>
                </a:lnTo>
                <a:lnTo>
                  <a:pt x="678" y="3274"/>
                </a:lnTo>
                <a:lnTo>
                  <a:pt x="674" y="3264"/>
                </a:lnTo>
                <a:lnTo>
                  <a:pt x="669" y="3255"/>
                </a:lnTo>
                <a:lnTo>
                  <a:pt x="664" y="3245"/>
                </a:lnTo>
                <a:lnTo>
                  <a:pt x="658" y="3236"/>
                </a:lnTo>
                <a:lnTo>
                  <a:pt x="652" y="3227"/>
                </a:lnTo>
                <a:lnTo>
                  <a:pt x="644" y="3218"/>
                </a:lnTo>
                <a:lnTo>
                  <a:pt x="636" y="3209"/>
                </a:lnTo>
                <a:lnTo>
                  <a:pt x="627" y="3201"/>
                </a:lnTo>
                <a:lnTo>
                  <a:pt x="617" y="3192"/>
                </a:lnTo>
                <a:lnTo>
                  <a:pt x="609" y="3184"/>
                </a:lnTo>
                <a:lnTo>
                  <a:pt x="597" y="3175"/>
                </a:lnTo>
                <a:lnTo>
                  <a:pt x="586" y="3167"/>
                </a:lnTo>
                <a:lnTo>
                  <a:pt x="574" y="3161"/>
                </a:lnTo>
                <a:lnTo>
                  <a:pt x="562" y="3153"/>
                </a:lnTo>
                <a:lnTo>
                  <a:pt x="550" y="3145"/>
                </a:lnTo>
                <a:lnTo>
                  <a:pt x="537" y="3139"/>
                </a:lnTo>
                <a:lnTo>
                  <a:pt x="522" y="3133"/>
                </a:lnTo>
                <a:lnTo>
                  <a:pt x="509" y="3127"/>
                </a:lnTo>
                <a:lnTo>
                  <a:pt x="494" y="3121"/>
                </a:lnTo>
                <a:lnTo>
                  <a:pt x="479" y="3115"/>
                </a:lnTo>
                <a:lnTo>
                  <a:pt x="464" y="3110"/>
                </a:lnTo>
                <a:lnTo>
                  <a:pt x="448" y="3106"/>
                </a:lnTo>
                <a:lnTo>
                  <a:pt x="432" y="3101"/>
                </a:lnTo>
                <a:lnTo>
                  <a:pt x="415" y="3097"/>
                </a:lnTo>
                <a:lnTo>
                  <a:pt x="398" y="3093"/>
                </a:lnTo>
                <a:lnTo>
                  <a:pt x="381" y="3090"/>
                </a:lnTo>
                <a:lnTo>
                  <a:pt x="364" y="3088"/>
                </a:lnTo>
                <a:lnTo>
                  <a:pt x="348" y="3086"/>
                </a:lnTo>
                <a:lnTo>
                  <a:pt x="330" y="3085"/>
                </a:lnTo>
                <a:lnTo>
                  <a:pt x="313" y="3083"/>
                </a:lnTo>
                <a:lnTo>
                  <a:pt x="297" y="3082"/>
                </a:lnTo>
                <a:lnTo>
                  <a:pt x="281" y="3082"/>
                </a:lnTo>
                <a:lnTo>
                  <a:pt x="265" y="3082"/>
                </a:lnTo>
                <a:lnTo>
                  <a:pt x="249" y="3083"/>
                </a:lnTo>
                <a:lnTo>
                  <a:pt x="234" y="3085"/>
                </a:lnTo>
                <a:lnTo>
                  <a:pt x="218" y="3087"/>
                </a:lnTo>
                <a:lnTo>
                  <a:pt x="203" y="3088"/>
                </a:lnTo>
                <a:lnTo>
                  <a:pt x="188" y="3091"/>
                </a:lnTo>
                <a:lnTo>
                  <a:pt x="175" y="3093"/>
                </a:lnTo>
                <a:lnTo>
                  <a:pt x="161" y="3098"/>
                </a:lnTo>
                <a:lnTo>
                  <a:pt x="147" y="3101"/>
                </a:lnTo>
                <a:lnTo>
                  <a:pt x="135" y="3106"/>
                </a:lnTo>
                <a:lnTo>
                  <a:pt x="123" y="3110"/>
                </a:lnTo>
                <a:lnTo>
                  <a:pt x="111" y="3114"/>
                </a:lnTo>
                <a:lnTo>
                  <a:pt x="100" y="3120"/>
                </a:lnTo>
                <a:lnTo>
                  <a:pt x="89" y="3125"/>
                </a:lnTo>
                <a:lnTo>
                  <a:pt x="79" y="3132"/>
                </a:lnTo>
                <a:lnTo>
                  <a:pt x="69" y="3139"/>
                </a:lnTo>
                <a:lnTo>
                  <a:pt x="60" y="3145"/>
                </a:lnTo>
                <a:lnTo>
                  <a:pt x="51" y="3152"/>
                </a:lnTo>
                <a:lnTo>
                  <a:pt x="44" y="3160"/>
                </a:lnTo>
                <a:lnTo>
                  <a:pt x="37" y="3167"/>
                </a:lnTo>
                <a:lnTo>
                  <a:pt x="30" y="3175"/>
                </a:lnTo>
                <a:lnTo>
                  <a:pt x="25" y="3184"/>
                </a:lnTo>
                <a:lnTo>
                  <a:pt x="20" y="3193"/>
                </a:lnTo>
                <a:lnTo>
                  <a:pt x="16" y="3202"/>
                </a:lnTo>
                <a:lnTo>
                  <a:pt x="14" y="3211"/>
                </a:lnTo>
                <a:lnTo>
                  <a:pt x="11" y="3221"/>
                </a:lnTo>
                <a:lnTo>
                  <a:pt x="9" y="3230"/>
                </a:lnTo>
                <a:lnTo>
                  <a:pt x="9" y="3240"/>
                </a:lnTo>
                <a:lnTo>
                  <a:pt x="9" y="3249"/>
                </a:lnTo>
                <a:lnTo>
                  <a:pt x="10" y="3259"/>
                </a:lnTo>
                <a:lnTo>
                  <a:pt x="14" y="3269"/>
                </a:lnTo>
                <a:lnTo>
                  <a:pt x="16" y="3279"/>
                </a:lnTo>
                <a:lnTo>
                  <a:pt x="20" y="3289"/>
                </a:lnTo>
                <a:lnTo>
                  <a:pt x="25" y="3298"/>
                </a:lnTo>
                <a:lnTo>
                  <a:pt x="29" y="3308"/>
                </a:lnTo>
                <a:lnTo>
                  <a:pt x="36" y="3317"/>
                </a:lnTo>
                <a:lnTo>
                  <a:pt x="42" y="3327"/>
                </a:lnTo>
                <a:lnTo>
                  <a:pt x="50" y="3336"/>
                </a:lnTo>
                <a:lnTo>
                  <a:pt x="58" y="3344"/>
                </a:lnTo>
                <a:lnTo>
                  <a:pt x="67" y="3352"/>
                </a:lnTo>
                <a:lnTo>
                  <a:pt x="77" y="3361"/>
                </a:lnTo>
                <a:lnTo>
                  <a:pt x="87" y="3370"/>
                </a:lnTo>
                <a:lnTo>
                  <a:pt x="97" y="3378"/>
                </a:lnTo>
                <a:lnTo>
                  <a:pt x="108" y="3385"/>
                </a:lnTo>
                <a:lnTo>
                  <a:pt x="120" y="3393"/>
                </a:lnTo>
                <a:lnTo>
                  <a:pt x="132" y="3401"/>
                </a:lnTo>
                <a:lnTo>
                  <a:pt x="144" y="3407"/>
                </a:lnTo>
                <a:lnTo>
                  <a:pt x="157" y="3414"/>
                </a:lnTo>
                <a:lnTo>
                  <a:pt x="172" y="3421"/>
                </a:lnTo>
                <a:lnTo>
                  <a:pt x="185" y="3426"/>
                </a:lnTo>
                <a:lnTo>
                  <a:pt x="201" y="3433"/>
                </a:lnTo>
                <a:lnTo>
                  <a:pt x="215" y="3438"/>
                </a:lnTo>
                <a:lnTo>
                  <a:pt x="230" y="3443"/>
                </a:lnTo>
                <a:lnTo>
                  <a:pt x="246" y="3447"/>
                </a:lnTo>
                <a:lnTo>
                  <a:pt x="262" y="3452"/>
                </a:lnTo>
                <a:lnTo>
                  <a:pt x="279" y="3456"/>
                </a:lnTo>
                <a:lnTo>
                  <a:pt x="296" y="3459"/>
                </a:lnTo>
                <a:lnTo>
                  <a:pt x="312" y="3463"/>
                </a:lnTo>
                <a:lnTo>
                  <a:pt x="330" y="3465"/>
                </a:lnTo>
                <a:lnTo>
                  <a:pt x="346" y="3467"/>
                </a:lnTo>
                <a:lnTo>
                  <a:pt x="364" y="3468"/>
                </a:lnTo>
                <a:lnTo>
                  <a:pt x="381" y="3470"/>
                </a:lnTo>
                <a:lnTo>
                  <a:pt x="397" y="3470"/>
                </a:lnTo>
                <a:lnTo>
                  <a:pt x="414" y="3470"/>
                </a:lnTo>
                <a:lnTo>
                  <a:pt x="429" y="3470"/>
                </a:lnTo>
                <a:lnTo>
                  <a:pt x="445" y="3469"/>
                </a:lnTo>
                <a:lnTo>
                  <a:pt x="460" y="3468"/>
                </a:lnTo>
                <a:lnTo>
                  <a:pt x="476" y="3467"/>
                </a:lnTo>
                <a:lnTo>
                  <a:pt x="491" y="3465"/>
                </a:lnTo>
                <a:lnTo>
                  <a:pt x="506" y="3463"/>
                </a:lnTo>
                <a:lnTo>
                  <a:pt x="519" y="3459"/>
                </a:lnTo>
                <a:lnTo>
                  <a:pt x="533" y="3456"/>
                </a:lnTo>
                <a:lnTo>
                  <a:pt x="547" y="3452"/>
                </a:lnTo>
                <a:lnTo>
                  <a:pt x="559" y="3448"/>
                </a:lnTo>
                <a:lnTo>
                  <a:pt x="571" y="3444"/>
                </a:lnTo>
                <a:lnTo>
                  <a:pt x="583" y="3438"/>
                </a:lnTo>
                <a:lnTo>
                  <a:pt x="594" y="3433"/>
                </a:lnTo>
                <a:lnTo>
                  <a:pt x="605" y="3427"/>
                </a:lnTo>
                <a:lnTo>
                  <a:pt x="615" y="3422"/>
                </a:lnTo>
                <a:lnTo>
                  <a:pt x="625" y="3415"/>
                </a:lnTo>
                <a:lnTo>
                  <a:pt x="634" y="3409"/>
                </a:lnTo>
                <a:lnTo>
                  <a:pt x="643" y="3401"/>
                </a:lnTo>
                <a:lnTo>
                  <a:pt x="651" y="3393"/>
                </a:lnTo>
                <a:lnTo>
                  <a:pt x="657" y="3386"/>
                </a:lnTo>
                <a:lnTo>
                  <a:pt x="664" y="3378"/>
                </a:lnTo>
                <a:lnTo>
                  <a:pt x="669" y="3369"/>
                </a:lnTo>
                <a:lnTo>
                  <a:pt x="674" y="3360"/>
                </a:lnTo>
                <a:lnTo>
                  <a:pt x="678" y="3351"/>
                </a:lnTo>
                <a:lnTo>
                  <a:pt x="678" y="3350"/>
                </a:lnTo>
                <a:lnTo>
                  <a:pt x="784" y="3368"/>
                </a:lnTo>
                <a:lnTo>
                  <a:pt x="796" y="3394"/>
                </a:lnTo>
                <a:lnTo>
                  <a:pt x="825" y="3447"/>
                </a:lnTo>
                <a:lnTo>
                  <a:pt x="856" y="3500"/>
                </a:lnTo>
                <a:lnTo>
                  <a:pt x="889" y="3552"/>
                </a:lnTo>
                <a:lnTo>
                  <a:pt x="926" y="3603"/>
                </a:lnTo>
                <a:lnTo>
                  <a:pt x="963" y="3653"/>
                </a:lnTo>
                <a:lnTo>
                  <a:pt x="1003" y="3700"/>
                </a:lnTo>
                <a:lnTo>
                  <a:pt x="1046" y="3748"/>
                </a:lnTo>
                <a:lnTo>
                  <a:pt x="1091" y="3794"/>
                </a:lnTo>
                <a:lnTo>
                  <a:pt x="1101" y="3803"/>
                </a:lnTo>
                <a:lnTo>
                  <a:pt x="1033" y="3823"/>
                </a:lnTo>
                <a:lnTo>
                  <a:pt x="1029" y="3814"/>
                </a:lnTo>
                <a:lnTo>
                  <a:pt x="1023" y="3807"/>
                </a:lnTo>
                <a:lnTo>
                  <a:pt x="1016" y="3799"/>
                </a:lnTo>
                <a:lnTo>
                  <a:pt x="1009" y="3791"/>
                </a:lnTo>
                <a:lnTo>
                  <a:pt x="1001" y="3785"/>
                </a:lnTo>
                <a:lnTo>
                  <a:pt x="993" y="3778"/>
                </a:lnTo>
                <a:lnTo>
                  <a:pt x="984" y="3772"/>
                </a:lnTo>
                <a:lnTo>
                  <a:pt x="974" y="3767"/>
                </a:lnTo>
                <a:lnTo>
                  <a:pt x="965" y="3761"/>
                </a:lnTo>
                <a:lnTo>
                  <a:pt x="953" y="3756"/>
                </a:lnTo>
                <a:lnTo>
                  <a:pt x="942" y="3751"/>
                </a:lnTo>
                <a:lnTo>
                  <a:pt x="930" y="3748"/>
                </a:lnTo>
                <a:lnTo>
                  <a:pt x="918" y="3745"/>
                </a:lnTo>
                <a:lnTo>
                  <a:pt x="906" y="3741"/>
                </a:lnTo>
                <a:lnTo>
                  <a:pt x="893" y="3739"/>
                </a:lnTo>
                <a:lnTo>
                  <a:pt x="878" y="3737"/>
                </a:lnTo>
                <a:lnTo>
                  <a:pt x="865" y="3735"/>
                </a:lnTo>
                <a:lnTo>
                  <a:pt x="851" y="3734"/>
                </a:lnTo>
                <a:lnTo>
                  <a:pt x="836" y="3733"/>
                </a:lnTo>
                <a:lnTo>
                  <a:pt x="821" y="3733"/>
                </a:lnTo>
                <a:lnTo>
                  <a:pt x="805" y="3733"/>
                </a:lnTo>
                <a:lnTo>
                  <a:pt x="790" y="3733"/>
                </a:lnTo>
                <a:lnTo>
                  <a:pt x="774" y="3734"/>
                </a:lnTo>
                <a:lnTo>
                  <a:pt x="759" y="3736"/>
                </a:lnTo>
                <a:lnTo>
                  <a:pt x="742" y="3738"/>
                </a:lnTo>
                <a:lnTo>
                  <a:pt x="726" y="3740"/>
                </a:lnTo>
                <a:lnTo>
                  <a:pt x="709" y="3744"/>
                </a:lnTo>
                <a:lnTo>
                  <a:pt x="693" y="3747"/>
                </a:lnTo>
                <a:lnTo>
                  <a:pt x="676" y="3751"/>
                </a:lnTo>
                <a:lnTo>
                  <a:pt x="659" y="3756"/>
                </a:lnTo>
                <a:lnTo>
                  <a:pt x="643" y="3761"/>
                </a:lnTo>
                <a:lnTo>
                  <a:pt x="626" y="3766"/>
                </a:lnTo>
                <a:lnTo>
                  <a:pt x="611" y="3772"/>
                </a:lnTo>
                <a:lnTo>
                  <a:pt x="595" y="3778"/>
                </a:lnTo>
                <a:lnTo>
                  <a:pt x="580" y="3785"/>
                </a:lnTo>
                <a:lnTo>
                  <a:pt x="565" y="3792"/>
                </a:lnTo>
                <a:lnTo>
                  <a:pt x="551" y="3799"/>
                </a:lnTo>
                <a:lnTo>
                  <a:pt x="537" y="3807"/>
                </a:lnTo>
                <a:lnTo>
                  <a:pt x="523" y="3814"/>
                </a:lnTo>
                <a:lnTo>
                  <a:pt x="510" y="3822"/>
                </a:lnTo>
                <a:lnTo>
                  <a:pt x="498" y="3831"/>
                </a:lnTo>
                <a:lnTo>
                  <a:pt x="486" y="3839"/>
                </a:lnTo>
                <a:lnTo>
                  <a:pt x="475" y="3848"/>
                </a:lnTo>
                <a:lnTo>
                  <a:pt x="464" y="3856"/>
                </a:lnTo>
                <a:lnTo>
                  <a:pt x="454" y="3865"/>
                </a:lnTo>
                <a:lnTo>
                  <a:pt x="444" y="3875"/>
                </a:lnTo>
                <a:lnTo>
                  <a:pt x="435" y="3884"/>
                </a:lnTo>
                <a:lnTo>
                  <a:pt x="426" y="3894"/>
                </a:lnTo>
                <a:lnTo>
                  <a:pt x="418" y="3904"/>
                </a:lnTo>
                <a:lnTo>
                  <a:pt x="412" y="3913"/>
                </a:lnTo>
                <a:lnTo>
                  <a:pt x="405" y="3923"/>
                </a:lnTo>
                <a:lnTo>
                  <a:pt x="400" y="3933"/>
                </a:lnTo>
                <a:lnTo>
                  <a:pt x="394" y="3943"/>
                </a:lnTo>
                <a:lnTo>
                  <a:pt x="390" y="3953"/>
                </a:lnTo>
                <a:lnTo>
                  <a:pt x="386" y="3963"/>
                </a:lnTo>
                <a:lnTo>
                  <a:pt x="384" y="3973"/>
                </a:lnTo>
                <a:lnTo>
                  <a:pt x="382" y="3983"/>
                </a:lnTo>
                <a:lnTo>
                  <a:pt x="381" y="3992"/>
                </a:lnTo>
                <a:lnTo>
                  <a:pt x="381" y="4002"/>
                </a:lnTo>
                <a:lnTo>
                  <a:pt x="381" y="4012"/>
                </a:lnTo>
                <a:lnTo>
                  <a:pt x="382" y="4022"/>
                </a:lnTo>
                <a:lnTo>
                  <a:pt x="384" y="4031"/>
                </a:lnTo>
                <a:lnTo>
                  <a:pt x="387" y="4041"/>
                </a:lnTo>
                <a:lnTo>
                  <a:pt x="392" y="4050"/>
                </a:lnTo>
                <a:lnTo>
                  <a:pt x="397" y="4059"/>
                </a:lnTo>
                <a:lnTo>
                  <a:pt x="402" y="4067"/>
                </a:lnTo>
                <a:lnTo>
                  <a:pt x="408" y="4074"/>
                </a:lnTo>
                <a:lnTo>
                  <a:pt x="416" y="4082"/>
                </a:lnTo>
                <a:lnTo>
                  <a:pt x="424" y="4089"/>
                </a:lnTo>
                <a:lnTo>
                  <a:pt x="432" y="4095"/>
                </a:lnTo>
                <a:lnTo>
                  <a:pt x="442" y="4102"/>
                </a:lnTo>
                <a:lnTo>
                  <a:pt x="450" y="4107"/>
                </a:lnTo>
                <a:lnTo>
                  <a:pt x="460" y="4112"/>
                </a:lnTo>
                <a:lnTo>
                  <a:pt x="471" y="4117"/>
                </a:lnTo>
                <a:lnTo>
                  <a:pt x="484" y="4122"/>
                </a:lnTo>
                <a:lnTo>
                  <a:pt x="495" y="4125"/>
                </a:lnTo>
                <a:lnTo>
                  <a:pt x="507" y="4128"/>
                </a:lnTo>
                <a:lnTo>
                  <a:pt x="520" y="4132"/>
                </a:lnTo>
                <a:lnTo>
                  <a:pt x="532" y="4135"/>
                </a:lnTo>
                <a:lnTo>
                  <a:pt x="547" y="4137"/>
                </a:lnTo>
                <a:lnTo>
                  <a:pt x="561" y="4138"/>
                </a:lnTo>
                <a:lnTo>
                  <a:pt x="574" y="4140"/>
                </a:lnTo>
                <a:lnTo>
                  <a:pt x="590" y="4141"/>
                </a:lnTo>
                <a:lnTo>
                  <a:pt x="604" y="4142"/>
                </a:lnTo>
                <a:lnTo>
                  <a:pt x="620" y="4141"/>
                </a:lnTo>
                <a:lnTo>
                  <a:pt x="635" y="4141"/>
                </a:lnTo>
                <a:lnTo>
                  <a:pt x="651" y="4140"/>
                </a:lnTo>
                <a:lnTo>
                  <a:pt x="667" y="4137"/>
                </a:lnTo>
                <a:lnTo>
                  <a:pt x="683" y="4135"/>
                </a:lnTo>
                <a:lnTo>
                  <a:pt x="699" y="4133"/>
                </a:lnTo>
                <a:lnTo>
                  <a:pt x="716" y="4130"/>
                </a:lnTo>
                <a:lnTo>
                  <a:pt x="732" y="4126"/>
                </a:lnTo>
                <a:lnTo>
                  <a:pt x="749" y="4122"/>
                </a:lnTo>
                <a:lnTo>
                  <a:pt x="766" y="4117"/>
                </a:lnTo>
                <a:lnTo>
                  <a:pt x="782" y="4113"/>
                </a:lnTo>
                <a:lnTo>
                  <a:pt x="799" y="4107"/>
                </a:lnTo>
                <a:lnTo>
                  <a:pt x="814" y="4102"/>
                </a:lnTo>
                <a:lnTo>
                  <a:pt x="831" y="4095"/>
                </a:lnTo>
                <a:lnTo>
                  <a:pt x="845" y="4089"/>
                </a:lnTo>
                <a:lnTo>
                  <a:pt x="861" y="4082"/>
                </a:lnTo>
                <a:lnTo>
                  <a:pt x="875" y="4074"/>
                </a:lnTo>
                <a:lnTo>
                  <a:pt x="888" y="4067"/>
                </a:lnTo>
                <a:lnTo>
                  <a:pt x="901" y="4059"/>
                </a:lnTo>
                <a:lnTo>
                  <a:pt x="915" y="4051"/>
                </a:lnTo>
                <a:lnTo>
                  <a:pt x="927" y="4043"/>
                </a:lnTo>
                <a:lnTo>
                  <a:pt x="939" y="4034"/>
                </a:lnTo>
                <a:lnTo>
                  <a:pt x="950" y="4026"/>
                </a:lnTo>
                <a:lnTo>
                  <a:pt x="961" y="4017"/>
                </a:lnTo>
                <a:lnTo>
                  <a:pt x="971" y="4008"/>
                </a:lnTo>
                <a:lnTo>
                  <a:pt x="981" y="3998"/>
                </a:lnTo>
                <a:lnTo>
                  <a:pt x="990" y="3989"/>
                </a:lnTo>
                <a:lnTo>
                  <a:pt x="999" y="3979"/>
                </a:lnTo>
                <a:lnTo>
                  <a:pt x="1007" y="3970"/>
                </a:lnTo>
                <a:lnTo>
                  <a:pt x="1013" y="3960"/>
                </a:lnTo>
                <a:lnTo>
                  <a:pt x="1020" y="3950"/>
                </a:lnTo>
                <a:lnTo>
                  <a:pt x="1025" y="3940"/>
                </a:lnTo>
                <a:lnTo>
                  <a:pt x="1031" y="3931"/>
                </a:lnTo>
                <a:lnTo>
                  <a:pt x="1035" y="3921"/>
                </a:lnTo>
                <a:lnTo>
                  <a:pt x="1039" y="3911"/>
                </a:lnTo>
                <a:lnTo>
                  <a:pt x="1042" y="3901"/>
                </a:lnTo>
                <a:lnTo>
                  <a:pt x="1043" y="3891"/>
                </a:lnTo>
                <a:lnTo>
                  <a:pt x="1044" y="3881"/>
                </a:lnTo>
                <a:lnTo>
                  <a:pt x="1045" y="3871"/>
                </a:lnTo>
                <a:lnTo>
                  <a:pt x="1044" y="3861"/>
                </a:lnTo>
                <a:lnTo>
                  <a:pt x="1043" y="3856"/>
                </a:lnTo>
                <a:lnTo>
                  <a:pt x="1129" y="3832"/>
                </a:lnTo>
                <a:lnTo>
                  <a:pt x="1137" y="3839"/>
                </a:lnTo>
                <a:lnTo>
                  <a:pt x="1186" y="3882"/>
                </a:lnTo>
                <a:lnTo>
                  <a:pt x="1236" y="3924"/>
                </a:lnTo>
                <a:lnTo>
                  <a:pt x="1288" y="3965"/>
                </a:lnTo>
                <a:lnTo>
                  <a:pt x="1343" y="4004"/>
                </a:lnTo>
                <a:lnTo>
                  <a:pt x="1399" y="4041"/>
                </a:lnTo>
                <a:lnTo>
                  <a:pt x="1457" y="4077"/>
                </a:lnTo>
                <a:lnTo>
                  <a:pt x="1516" y="4111"/>
                </a:lnTo>
                <a:lnTo>
                  <a:pt x="1578" y="4144"/>
                </a:lnTo>
                <a:lnTo>
                  <a:pt x="1640" y="4175"/>
                </a:lnTo>
                <a:lnTo>
                  <a:pt x="1705" y="4205"/>
                </a:lnTo>
                <a:lnTo>
                  <a:pt x="1771" y="4232"/>
                </a:lnTo>
                <a:lnTo>
                  <a:pt x="1838" y="4258"/>
                </a:lnTo>
                <a:lnTo>
                  <a:pt x="1876" y="4271"/>
                </a:lnTo>
                <a:lnTo>
                  <a:pt x="1867" y="4277"/>
                </a:lnTo>
                <a:lnTo>
                  <a:pt x="1857" y="4283"/>
                </a:lnTo>
                <a:lnTo>
                  <a:pt x="1847" y="4289"/>
                </a:lnTo>
                <a:lnTo>
                  <a:pt x="1838" y="4294"/>
                </a:lnTo>
                <a:lnTo>
                  <a:pt x="1784" y="4326"/>
                </a:lnTo>
                <a:lnTo>
                  <a:pt x="1855" y="4329"/>
                </a:lnTo>
                <a:lnTo>
                  <a:pt x="1862" y="4330"/>
                </a:lnTo>
                <a:lnTo>
                  <a:pt x="1870" y="4331"/>
                </a:lnTo>
                <a:lnTo>
                  <a:pt x="1877" y="4332"/>
                </a:lnTo>
                <a:lnTo>
                  <a:pt x="1884" y="4333"/>
                </a:lnTo>
                <a:lnTo>
                  <a:pt x="1891" y="4334"/>
                </a:lnTo>
                <a:lnTo>
                  <a:pt x="1898" y="4336"/>
                </a:lnTo>
                <a:lnTo>
                  <a:pt x="1905" y="4339"/>
                </a:lnTo>
                <a:lnTo>
                  <a:pt x="1912" y="4341"/>
                </a:lnTo>
                <a:lnTo>
                  <a:pt x="1925" y="4345"/>
                </a:lnTo>
                <a:lnTo>
                  <a:pt x="1932" y="4349"/>
                </a:lnTo>
                <a:lnTo>
                  <a:pt x="1944" y="4355"/>
                </a:lnTo>
                <a:lnTo>
                  <a:pt x="1951" y="4359"/>
                </a:lnTo>
                <a:lnTo>
                  <a:pt x="1963" y="4366"/>
                </a:lnTo>
                <a:lnTo>
                  <a:pt x="1967" y="4370"/>
                </a:lnTo>
                <a:lnTo>
                  <a:pt x="1973" y="4374"/>
                </a:lnTo>
                <a:lnTo>
                  <a:pt x="1978" y="4378"/>
                </a:lnTo>
                <a:lnTo>
                  <a:pt x="1984" y="4383"/>
                </a:lnTo>
                <a:lnTo>
                  <a:pt x="1989" y="4388"/>
                </a:lnTo>
                <a:lnTo>
                  <a:pt x="1995" y="4393"/>
                </a:lnTo>
                <a:lnTo>
                  <a:pt x="1999" y="4398"/>
                </a:lnTo>
                <a:lnTo>
                  <a:pt x="2004" y="4404"/>
                </a:lnTo>
                <a:lnTo>
                  <a:pt x="2009" y="4409"/>
                </a:lnTo>
                <a:lnTo>
                  <a:pt x="2014" y="4415"/>
                </a:lnTo>
                <a:lnTo>
                  <a:pt x="2018" y="4422"/>
                </a:lnTo>
                <a:lnTo>
                  <a:pt x="2023" y="4427"/>
                </a:lnTo>
                <a:lnTo>
                  <a:pt x="2027" y="4434"/>
                </a:lnTo>
                <a:lnTo>
                  <a:pt x="2062" y="4493"/>
                </a:lnTo>
                <a:lnTo>
                  <a:pt x="2060" y="4424"/>
                </a:lnTo>
                <a:lnTo>
                  <a:pt x="2059" y="4416"/>
                </a:lnTo>
                <a:lnTo>
                  <a:pt x="2059" y="4392"/>
                </a:lnTo>
                <a:lnTo>
                  <a:pt x="2060" y="4383"/>
                </a:lnTo>
                <a:lnTo>
                  <a:pt x="2060" y="4374"/>
                </a:lnTo>
                <a:lnTo>
                  <a:pt x="2061" y="4365"/>
                </a:lnTo>
                <a:lnTo>
                  <a:pt x="2062" y="4356"/>
                </a:lnTo>
                <a:lnTo>
                  <a:pt x="2064" y="4347"/>
                </a:lnTo>
                <a:lnTo>
                  <a:pt x="2065" y="4340"/>
                </a:lnTo>
                <a:lnTo>
                  <a:pt x="2067" y="4332"/>
                </a:lnTo>
                <a:lnTo>
                  <a:pt x="2068" y="4329"/>
                </a:lnTo>
                <a:lnTo>
                  <a:pt x="2069" y="4325"/>
                </a:lnTo>
                <a:lnTo>
                  <a:pt x="2070" y="4323"/>
                </a:lnTo>
                <a:lnTo>
                  <a:pt x="2071" y="4320"/>
                </a:lnTo>
                <a:lnTo>
                  <a:pt x="2072" y="4318"/>
                </a:lnTo>
                <a:lnTo>
                  <a:pt x="2073" y="4315"/>
                </a:lnTo>
                <a:lnTo>
                  <a:pt x="2075" y="4313"/>
                </a:lnTo>
                <a:lnTo>
                  <a:pt x="2077" y="4311"/>
                </a:lnTo>
                <a:lnTo>
                  <a:pt x="2081" y="4305"/>
                </a:lnTo>
                <a:lnTo>
                  <a:pt x="2086" y="4300"/>
                </a:lnTo>
                <a:lnTo>
                  <a:pt x="2090" y="4295"/>
                </a:lnTo>
                <a:lnTo>
                  <a:pt x="2096" y="4291"/>
                </a:lnTo>
                <a:lnTo>
                  <a:pt x="2101" y="4288"/>
                </a:lnTo>
                <a:lnTo>
                  <a:pt x="2112" y="4280"/>
                </a:lnTo>
                <a:lnTo>
                  <a:pt x="2119" y="4277"/>
                </a:lnTo>
                <a:lnTo>
                  <a:pt x="2125" y="4273"/>
                </a:lnTo>
                <a:lnTo>
                  <a:pt x="2132" y="4270"/>
                </a:lnTo>
                <a:lnTo>
                  <a:pt x="2139" y="4267"/>
                </a:lnTo>
                <a:lnTo>
                  <a:pt x="2146" y="4263"/>
                </a:lnTo>
                <a:lnTo>
                  <a:pt x="2163" y="4257"/>
                </a:lnTo>
                <a:lnTo>
                  <a:pt x="2169" y="4255"/>
                </a:lnTo>
                <a:close/>
                <a:moveTo>
                  <a:pt x="2443" y="3608"/>
                </a:moveTo>
                <a:lnTo>
                  <a:pt x="2477" y="3608"/>
                </a:lnTo>
                <a:lnTo>
                  <a:pt x="2502" y="3608"/>
                </a:lnTo>
                <a:lnTo>
                  <a:pt x="2501" y="3625"/>
                </a:lnTo>
                <a:lnTo>
                  <a:pt x="2499" y="3643"/>
                </a:lnTo>
                <a:lnTo>
                  <a:pt x="2496" y="3661"/>
                </a:lnTo>
                <a:lnTo>
                  <a:pt x="2492" y="3677"/>
                </a:lnTo>
                <a:lnTo>
                  <a:pt x="2488" y="3695"/>
                </a:lnTo>
                <a:lnTo>
                  <a:pt x="2484" y="3712"/>
                </a:lnTo>
                <a:lnTo>
                  <a:pt x="2478" y="3728"/>
                </a:lnTo>
                <a:lnTo>
                  <a:pt x="2473" y="3745"/>
                </a:lnTo>
                <a:lnTo>
                  <a:pt x="2466" y="3760"/>
                </a:lnTo>
                <a:lnTo>
                  <a:pt x="2458" y="3776"/>
                </a:lnTo>
                <a:lnTo>
                  <a:pt x="2450" y="3791"/>
                </a:lnTo>
                <a:lnTo>
                  <a:pt x="2442" y="3807"/>
                </a:lnTo>
                <a:lnTo>
                  <a:pt x="2433" y="3821"/>
                </a:lnTo>
                <a:lnTo>
                  <a:pt x="2424" y="3835"/>
                </a:lnTo>
                <a:lnTo>
                  <a:pt x="2414" y="3850"/>
                </a:lnTo>
                <a:lnTo>
                  <a:pt x="2403" y="3864"/>
                </a:lnTo>
                <a:lnTo>
                  <a:pt x="2392" y="3877"/>
                </a:lnTo>
                <a:lnTo>
                  <a:pt x="2380" y="3890"/>
                </a:lnTo>
                <a:lnTo>
                  <a:pt x="2369" y="3903"/>
                </a:lnTo>
                <a:lnTo>
                  <a:pt x="2355" y="3915"/>
                </a:lnTo>
                <a:lnTo>
                  <a:pt x="2342" y="3926"/>
                </a:lnTo>
                <a:lnTo>
                  <a:pt x="2329" y="3937"/>
                </a:lnTo>
                <a:lnTo>
                  <a:pt x="2316" y="3948"/>
                </a:lnTo>
                <a:lnTo>
                  <a:pt x="2301" y="3958"/>
                </a:lnTo>
                <a:lnTo>
                  <a:pt x="2287" y="3968"/>
                </a:lnTo>
                <a:lnTo>
                  <a:pt x="2271" y="3978"/>
                </a:lnTo>
                <a:lnTo>
                  <a:pt x="2256" y="3987"/>
                </a:lnTo>
                <a:lnTo>
                  <a:pt x="2240" y="3995"/>
                </a:lnTo>
                <a:lnTo>
                  <a:pt x="2224" y="4002"/>
                </a:lnTo>
                <a:lnTo>
                  <a:pt x="2208" y="4010"/>
                </a:lnTo>
                <a:lnTo>
                  <a:pt x="2191" y="4017"/>
                </a:lnTo>
                <a:lnTo>
                  <a:pt x="2174" y="4022"/>
                </a:lnTo>
                <a:lnTo>
                  <a:pt x="2187" y="4005"/>
                </a:lnTo>
                <a:lnTo>
                  <a:pt x="2201" y="3986"/>
                </a:lnTo>
                <a:lnTo>
                  <a:pt x="2213" y="3965"/>
                </a:lnTo>
                <a:lnTo>
                  <a:pt x="2225" y="3943"/>
                </a:lnTo>
                <a:lnTo>
                  <a:pt x="2236" y="3921"/>
                </a:lnTo>
                <a:lnTo>
                  <a:pt x="2246" y="3896"/>
                </a:lnTo>
                <a:lnTo>
                  <a:pt x="2256" y="3871"/>
                </a:lnTo>
                <a:lnTo>
                  <a:pt x="2265" y="3845"/>
                </a:lnTo>
                <a:lnTo>
                  <a:pt x="2272" y="3818"/>
                </a:lnTo>
                <a:lnTo>
                  <a:pt x="2279" y="3790"/>
                </a:lnTo>
                <a:lnTo>
                  <a:pt x="2286" y="3761"/>
                </a:lnTo>
                <a:lnTo>
                  <a:pt x="2291" y="3731"/>
                </a:lnTo>
                <a:lnTo>
                  <a:pt x="2296" y="3702"/>
                </a:lnTo>
                <a:lnTo>
                  <a:pt x="2299" y="3671"/>
                </a:lnTo>
                <a:lnTo>
                  <a:pt x="2301" y="3640"/>
                </a:lnTo>
                <a:lnTo>
                  <a:pt x="2302" y="3608"/>
                </a:lnTo>
                <a:lnTo>
                  <a:pt x="2443" y="3608"/>
                </a:lnTo>
                <a:close/>
                <a:moveTo>
                  <a:pt x="2501" y="3545"/>
                </a:moveTo>
                <a:lnTo>
                  <a:pt x="2477" y="3545"/>
                </a:lnTo>
                <a:lnTo>
                  <a:pt x="2443" y="3545"/>
                </a:lnTo>
                <a:lnTo>
                  <a:pt x="2302" y="3545"/>
                </a:lnTo>
                <a:lnTo>
                  <a:pt x="2300" y="3514"/>
                </a:lnTo>
                <a:lnTo>
                  <a:pt x="2298" y="3483"/>
                </a:lnTo>
                <a:lnTo>
                  <a:pt x="2293" y="3453"/>
                </a:lnTo>
                <a:lnTo>
                  <a:pt x="2289" y="3424"/>
                </a:lnTo>
                <a:lnTo>
                  <a:pt x="2284" y="3395"/>
                </a:lnTo>
                <a:lnTo>
                  <a:pt x="2278" y="3368"/>
                </a:lnTo>
                <a:lnTo>
                  <a:pt x="2270" y="3340"/>
                </a:lnTo>
                <a:lnTo>
                  <a:pt x="2263" y="3315"/>
                </a:lnTo>
                <a:lnTo>
                  <a:pt x="2254" y="3289"/>
                </a:lnTo>
                <a:lnTo>
                  <a:pt x="2245" y="3265"/>
                </a:lnTo>
                <a:lnTo>
                  <a:pt x="2235" y="3242"/>
                </a:lnTo>
                <a:lnTo>
                  <a:pt x="2224" y="3219"/>
                </a:lnTo>
                <a:lnTo>
                  <a:pt x="2212" y="3198"/>
                </a:lnTo>
                <a:lnTo>
                  <a:pt x="2199" y="3179"/>
                </a:lnTo>
                <a:lnTo>
                  <a:pt x="2187" y="3160"/>
                </a:lnTo>
                <a:lnTo>
                  <a:pt x="2174" y="3142"/>
                </a:lnTo>
                <a:lnTo>
                  <a:pt x="2191" y="3148"/>
                </a:lnTo>
                <a:lnTo>
                  <a:pt x="2207" y="3154"/>
                </a:lnTo>
                <a:lnTo>
                  <a:pt x="2223" y="3162"/>
                </a:lnTo>
                <a:lnTo>
                  <a:pt x="2239" y="3169"/>
                </a:lnTo>
                <a:lnTo>
                  <a:pt x="2255" y="3177"/>
                </a:lnTo>
                <a:lnTo>
                  <a:pt x="2269" y="3185"/>
                </a:lnTo>
                <a:lnTo>
                  <a:pt x="2285" y="3195"/>
                </a:lnTo>
                <a:lnTo>
                  <a:pt x="2299" y="3204"/>
                </a:lnTo>
                <a:lnTo>
                  <a:pt x="2312" y="3214"/>
                </a:lnTo>
                <a:lnTo>
                  <a:pt x="2327" y="3225"/>
                </a:lnTo>
                <a:lnTo>
                  <a:pt x="2340" y="3235"/>
                </a:lnTo>
                <a:lnTo>
                  <a:pt x="2352" y="3247"/>
                </a:lnTo>
                <a:lnTo>
                  <a:pt x="2364" y="3258"/>
                </a:lnTo>
                <a:lnTo>
                  <a:pt x="2376" y="3270"/>
                </a:lnTo>
                <a:lnTo>
                  <a:pt x="2387" y="3284"/>
                </a:lnTo>
                <a:lnTo>
                  <a:pt x="2399" y="3296"/>
                </a:lnTo>
                <a:lnTo>
                  <a:pt x="2410" y="3309"/>
                </a:lnTo>
                <a:lnTo>
                  <a:pt x="2420" y="3323"/>
                </a:lnTo>
                <a:lnTo>
                  <a:pt x="2429" y="3337"/>
                </a:lnTo>
                <a:lnTo>
                  <a:pt x="2438" y="3351"/>
                </a:lnTo>
                <a:lnTo>
                  <a:pt x="2446" y="3365"/>
                </a:lnTo>
                <a:lnTo>
                  <a:pt x="2455" y="3381"/>
                </a:lnTo>
                <a:lnTo>
                  <a:pt x="2462" y="3396"/>
                </a:lnTo>
                <a:lnTo>
                  <a:pt x="2469" y="3412"/>
                </a:lnTo>
                <a:lnTo>
                  <a:pt x="2475" y="3427"/>
                </a:lnTo>
                <a:lnTo>
                  <a:pt x="2480" y="3444"/>
                </a:lnTo>
                <a:lnTo>
                  <a:pt x="2486" y="3459"/>
                </a:lnTo>
                <a:lnTo>
                  <a:pt x="2490" y="3476"/>
                </a:lnTo>
                <a:lnTo>
                  <a:pt x="2494" y="3493"/>
                </a:lnTo>
                <a:lnTo>
                  <a:pt x="2497" y="3510"/>
                </a:lnTo>
                <a:lnTo>
                  <a:pt x="2499" y="3527"/>
                </a:lnTo>
                <a:lnTo>
                  <a:pt x="2501" y="3545"/>
                </a:lnTo>
                <a:close/>
                <a:moveTo>
                  <a:pt x="2236" y="3545"/>
                </a:moveTo>
                <a:lnTo>
                  <a:pt x="2048" y="3545"/>
                </a:lnTo>
                <a:lnTo>
                  <a:pt x="2048" y="3368"/>
                </a:lnTo>
                <a:lnTo>
                  <a:pt x="2048" y="3342"/>
                </a:lnTo>
                <a:lnTo>
                  <a:pt x="2048" y="3122"/>
                </a:lnTo>
                <a:lnTo>
                  <a:pt x="2058" y="3127"/>
                </a:lnTo>
                <a:lnTo>
                  <a:pt x="2067" y="3131"/>
                </a:lnTo>
                <a:lnTo>
                  <a:pt x="2076" y="3136"/>
                </a:lnTo>
                <a:lnTo>
                  <a:pt x="2085" y="3142"/>
                </a:lnTo>
                <a:lnTo>
                  <a:pt x="2093" y="3149"/>
                </a:lnTo>
                <a:lnTo>
                  <a:pt x="2102" y="3156"/>
                </a:lnTo>
                <a:lnTo>
                  <a:pt x="2111" y="3164"/>
                </a:lnTo>
                <a:lnTo>
                  <a:pt x="2119" y="3173"/>
                </a:lnTo>
                <a:lnTo>
                  <a:pt x="2134" y="3193"/>
                </a:lnTo>
                <a:lnTo>
                  <a:pt x="2150" y="3215"/>
                </a:lnTo>
                <a:lnTo>
                  <a:pt x="2164" y="3240"/>
                </a:lnTo>
                <a:lnTo>
                  <a:pt x="2177" y="3267"/>
                </a:lnTo>
                <a:lnTo>
                  <a:pt x="2188" y="3296"/>
                </a:lnTo>
                <a:lnTo>
                  <a:pt x="2199" y="3327"/>
                </a:lnTo>
                <a:lnTo>
                  <a:pt x="2209" y="3359"/>
                </a:lnTo>
                <a:lnTo>
                  <a:pt x="2217" y="3393"/>
                </a:lnTo>
                <a:lnTo>
                  <a:pt x="2225" y="3430"/>
                </a:lnTo>
                <a:lnTo>
                  <a:pt x="2230" y="3467"/>
                </a:lnTo>
                <a:lnTo>
                  <a:pt x="2234" y="3505"/>
                </a:lnTo>
                <a:lnTo>
                  <a:pt x="2236" y="3545"/>
                </a:lnTo>
                <a:close/>
                <a:moveTo>
                  <a:pt x="1985" y="3545"/>
                </a:moveTo>
                <a:lnTo>
                  <a:pt x="1784" y="3545"/>
                </a:lnTo>
                <a:lnTo>
                  <a:pt x="1786" y="3504"/>
                </a:lnTo>
                <a:lnTo>
                  <a:pt x="1790" y="3463"/>
                </a:lnTo>
                <a:lnTo>
                  <a:pt x="1796" y="3425"/>
                </a:lnTo>
                <a:lnTo>
                  <a:pt x="1804" y="3388"/>
                </a:lnTo>
                <a:lnTo>
                  <a:pt x="1813" y="3352"/>
                </a:lnTo>
                <a:lnTo>
                  <a:pt x="1822" y="3318"/>
                </a:lnTo>
                <a:lnTo>
                  <a:pt x="1835" y="3287"/>
                </a:lnTo>
                <a:lnTo>
                  <a:pt x="1848" y="3257"/>
                </a:lnTo>
                <a:lnTo>
                  <a:pt x="1861" y="3229"/>
                </a:lnTo>
                <a:lnTo>
                  <a:pt x="1877" y="3205"/>
                </a:lnTo>
                <a:lnTo>
                  <a:pt x="1884" y="3194"/>
                </a:lnTo>
                <a:lnTo>
                  <a:pt x="1892" y="3183"/>
                </a:lnTo>
                <a:lnTo>
                  <a:pt x="1901" y="3173"/>
                </a:lnTo>
                <a:lnTo>
                  <a:pt x="1910" y="3164"/>
                </a:lnTo>
                <a:lnTo>
                  <a:pt x="1919" y="3155"/>
                </a:lnTo>
                <a:lnTo>
                  <a:pt x="1928" y="3148"/>
                </a:lnTo>
                <a:lnTo>
                  <a:pt x="1936" y="3141"/>
                </a:lnTo>
                <a:lnTo>
                  <a:pt x="1946" y="3134"/>
                </a:lnTo>
                <a:lnTo>
                  <a:pt x="1955" y="3130"/>
                </a:lnTo>
                <a:lnTo>
                  <a:pt x="1965" y="3125"/>
                </a:lnTo>
                <a:lnTo>
                  <a:pt x="1975" y="3121"/>
                </a:lnTo>
                <a:lnTo>
                  <a:pt x="1985" y="3119"/>
                </a:lnTo>
                <a:lnTo>
                  <a:pt x="1985" y="3342"/>
                </a:lnTo>
                <a:lnTo>
                  <a:pt x="1985" y="3368"/>
                </a:lnTo>
                <a:lnTo>
                  <a:pt x="1985" y="3545"/>
                </a:lnTo>
                <a:close/>
                <a:moveTo>
                  <a:pt x="1717" y="3545"/>
                </a:moveTo>
                <a:lnTo>
                  <a:pt x="1518" y="3545"/>
                </a:lnTo>
                <a:lnTo>
                  <a:pt x="1521" y="3527"/>
                </a:lnTo>
                <a:lnTo>
                  <a:pt x="1523" y="3510"/>
                </a:lnTo>
                <a:lnTo>
                  <a:pt x="1526" y="3493"/>
                </a:lnTo>
                <a:lnTo>
                  <a:pt x="1529" y="3476"/>
                </a:lnTo>
                <a:lnTo>
                  <a:pt x="1534" y="3459"/>
                </a:lnTo>
                <a:lnTo>
                  <a:pt x="1539" y="3444"/>
                </a:lnTo>
                <a:lnTo>
                  <a:pt x="1545" y="3427"/>
                </a:lnTo>
                <a:lnTo>
                  <a:pt x="1550" y="3412"/>
                </a:lnTo>
                <a:lnTo>
                  <a:pt x="1558" y="3396"/>
                </a:lnTo>
                <a:lnTo>
                  <a:pt x="1565" y="3381"/>
                </a:lnTo>
                <a:lnTo>
                  <a:pt x="1573" y="3365"/>
                </a:lnTo>
                <a:lnTo>
                  <a:pt x="1581" y="3351"/>
                </a:lnTo>
                <a:lnTo>
                  <a:pt x="1590" y="3337"/>
                </a:lnTo>
                <a:lnTo>
                  <a:pt x="1600" y="3323"/>
                </a:lnTo>
                <a:lnTo>
                  <a:pt x="1610" y="3309"/>
                </a:lnTo>
                <a:lnTo>
                  <a:pt x="1621" y="3296"/>
                </a:lnTo>
                <a:lnTo>
                  <a:pt x="1632" y="3284"/>
                </a:lnTo>
                <a:lnTo>
                  <a:pt x="1643" y="3270"/>
                </a:lnTo>
                <a:lnTo>
                  <a:pt x="1656" y="3258"/>
                </a:lnTo>
                <a:lnTo>
                  <a:pt x="1668" y="3247"/>
                </a:lnTo>
                <a:lnTo>
                  <a:pt x="1680" y="3236"/>
                </a:lnTo>
                <a:lnTo>
                  <a:pt x="1693" y="3225"/>
                </a:lnTo>
                <a:lnTo>
                  <a:pt x="1707" y="3214"/>
                </a:lnTo>
                <a:lnTo>
                  <a:pt x="1721" y="3204"/>
                </a:lnTo>
                <a:lnTo>
                  <a:pt x="1735" y="3195"/>
                </a:lnTo>
                <a:lnTo>
                  <a:pt x="1751" y="3185"/>
                </a:lnTo>
                <a:lnTo>
                  <a:pt x="1765" y="3177"/>
                </a:lnTo>
                <a:lnTo>
                  <a:pt x="1780" y="3169"/>
                </a:lnTo>
                <a:lnTo>
                  <a:pt x="1797" y="3162"/>
                </a:lnTo>
                <a:lnTo>
                  <a:pt x="1813" y="3154"/>
                </a:lnTo>
                <a:lnTo>
                  <a:pt x="1829" y="3148"/>
                </a:lnTo>
                <a:lnTo>
                  <a:pt x="1846" y="3142"/>
                </a:lnTo>
                <a:lnTo>
                  <a:pt x="1832" y="3160"/>
                </a:lnTo>
                <a:lnTo>
                  <a:pt x="1820" y="3179"/>
                </a:lnTo>
                <a:lnTo>
                  <a:pt x="1808" y="3198"/>
                </a:lnTo>
                <a:lnTo>
                  <a:pt x="1796" y="3219"/>
                </a:lnTo>
                <a:lnTo>
                  <a:pt x="1785" y="3242"/>
                </a:lnTo>
                <a:lnTo>
                  <a:pt x="1775" y="3265"/>
                </a:lnTo>
                <a:lnTo>
                  <a:pt x="1766" y="3289"/>
                </a:lnTo>
                <a:lnTo>
                  <a:pt x="1757" y="3315"/>
                </a:lnTo>
                <a:lnTo>
                  <a:pt x="1750" y="3340"/>
                </a:lnTo>
                <a:lnTo>
                  <a:pt x="1742" y="3368"/>
                </a:lnTo>
                <a:lnTo>
                  <a:pt x="1736" y="3395"/>
                </a:lnTo>
                <a:lnTo>
                  <a:pt x="1731" y="3424"/>
                </a:lnTo>
                <a:lnTo>
                  <a:pt x="1726" y="3453"/>
                </a:lnTo>
                <a:lnTo>
                  <a:pt x="1722" y="3483"/>
                </a:lnTo>
                <a:lnTo>
                  <a:pt x="1720" y="3514"/>
                </a:lnTo>
                <a:lnTo>
                  <a:pt x="1717" y="3545"/>
                </a:lnTo>
                <a:close/>
                <a:moveTo>
                  <a:pt x="1517" y="3608"/>
                </a:moveTo>
                <a:lnTo>
                  <a:pt x="1717" y="3608"/>
                </a:lnTo>
                <a:lnTo>
                  <a:pt x="1719" y="3640"/>
                </a:lnTo>
                <a:lnTo>
                  <a:pt x="1721" y="3671"/>
                </a:lnTo>
                <a:lnTo>
                  <a:pt x="1724" y="3702"/>
                </a:lnTo>
                <a:lnTo>
                  <a:pt x="1729" y="3731"/>
                </a:lnTo>
                <a:lnTo>
                  <a:pt x="1734" y="3761"/>
                </a:lnTo>
                <a:lnTo>
                  <a:pt x="1741" y="3790"/>
                </a:lnTo>
                <a:lnTo>
                  <a:pt x="1747" y="3818"/>
                </a:lnTo>
                <a:lnTo>
                  <a:pt x="1755" y="3845"/>
                </a:lnTo>
                <a:lnTo>
                  <a:pt x="1764" y="3871"/>
                </a:lnTo>
                <a:lnTo>
                  <a:pt x="1774" y="3896"/>
                </a:lnTo>
                <a:lnTo>
                  <a:pt x="1784" y="3921"/>
                </a:lnTo>
                <a:lnTo>
                  <a:pt x="1795" y="3943"/>
                </a:lnTo>
                <a:lnTo>
                  <a:pt x="1807" y="3965"/>
                </a:lnTo>
                <a:lnTo>
                  <a:pt x="1819" y="3986"/>
                </a:lnTo>
                <a:lnTo>
                  <a:pt x="1832" y="4005"/>
                </a:lnTo>
                <a:lnTo>
                  <a:pt x="1846" y="4022"/>
                </a:lnTo>
                <a:lnTo>
                  <a:pt x="1829" y="4017"/>
                </a:lnTo>
                <a:lnTo>
                  <a:pt x="1813" y="4010"/>
                </a:lnTo>
                <a:lnTo>
                  <a:pt x="1796" y="4002"/>
                </a:lnTo>
                <a:lnTo>
                  <a:pt x="1779" y="3995"/>
                </a:lnTo>
                <a:lnTo>
                  <a:pt x="1764" y="3987"/>
                </a:lnTo>
                <a:lnTo>
                  <a:pt x="1748" y="3978"/>
                </a:lnTo>
                <a:lnTo>
                  <a:pt x="1733" y="3968"/>
                </a:lnTo>
                <a:lnTo>
                  <a:pt x="1719" y="3958"/>
                </a:lnTo>
                <a:lnTo>
                  <a:pt x="1704" y="3948"/>
                </a:lnTo>
                <a:lnTo>
                  <a:pt x="1691" y="3937"/>
                </a:lnTo>
                <a:lnTo>
                  <a:pt x="1677" y="3926"/>
                </a:lnTo>
                <a:lnTo>
                  <a:pt x="1664" y="3915"/>
                </a:lnTo>
                <a:lnTo>
                  <a:pt x="1651" y="3903"/>
                </a:lnTo>
                <a:lnTo>
                  <a:pt x="1640" y="3890"/>
                </a:lnTo>
                <a:lnTo>
                  <a:pt x="1628" y="3877"/>
                </a:lnTo>
                <a:lnTo>
                  <a:pt x="1617" y="3864"/>
                </a:lnTo>
                <a:lnTo>
                  <a:pt x="1606" y="3850"/>
                </a:lnTo>
                <a:lnTo>
                  <a:pt x="1596" y="3835"/>
                </a:lnTo>
                <a:lnTo>
                  <a:pt x="1587" y="3821"/>
                </a:lnTo>
                <a:lnTo>
                  <a:pt x="1578" y="3807"/>
                </a:lnTo>
                <a:lnTo>
                  <a:pt x="1569" y="3791"/>
                </a:lnTo>
                <a:lnTo>
                  <a:pt x="1562" y="3776"/>
                </a:lnTo>
                <a:lnTo>
                  <a:pt x="1554" y="3760"/>
                </a:lnTo>
                <a:lnTo>
                  <a:pt x="1547" y="3745"/>
                </a:lnTo>
                <a:lnTo>
                  <a:pt x="1542" y="3728"/>
                </a:lnTo>
                <a:lnTo>
                  <a:pt x="1536" y="3712"/>
                </a:lnTo>
                <a:lnTo>
                  <a:pt x="1532" y="3695"/>
                </a:lnTo>
                <a:lnTo>
                  <a:pt x="1527" y="3677"/>
                </a:lnTo>
                <a:lnTo>
                  <a:pt x="1524" y="3661"/>
                </a:lnTo>
                <a:lnTo>
                  <a:pt x="1521" y="3643"/>
                </a:lnTo>
                <a:lnTo>
                  <a:pt x="1518" y="3625"/>
                </a:lnTo>
                <a:lnTo>
                  <a:pt x="1517" y="3608"/>
                </a:lnTo>
                <a:close/>
                <a:moveTo>
                  <a:pt x="1783" y="3608"/>
                </a:moveTo>
                <a:lnTo>
                  <a:pt x="1985" y="3608"/>
                </a:lnTo>
                <a:lnTo>
                  <a:pt x="1985" y="4046"/>
                </a:lnTo>
                <a:lnTo>
                  <a:pt x="1975" y="4043"/>
                </a:lnTo>
                <a:lnTo>
                  <a:pt x="1965" y="4040"/>
                </a:lnTo>
                <a:lnTo>
                  <a:pt x="1955" y="4034"/>
                </a:lnTo>
                <a:lnTo>
                  <a:pt x="1945" y="4029"/>
                </a:lnTo>
                <a:lnTo>
                  <a:pt x="1936" y="4023"/>
                </a:lnTo>
                <a:lnTo>
                  <a:pt x="1926" y="4016"/>
                </a:lnTo>
                <a:lnTo>
                  <a:pt x="1918" y="4008"/>
                </a:lnTo>
                <a:lnTo>
                  <a:pt x="1909" y="3999"/>
                </a:lnTo>
                <a:lnTo>
                  <a:pt x="1900" y="3990"/>
                </a:lnTo>
                <a:lnTo>
                  <a:pt x="1891" y="3979"/>
                </a:lnTo>
                <a:lnTo>
                  <a:pt x="1882" y="3968"/>
                </a:lnTo>
                <a:lnTo>
                  <a:pt x="1874" y="3957"/>
                </a:lnTo>
                <a:lnTo>
                  <a:pt x="1867" y="3944"/>
                </a:lnTo>
                <a:lnTo>
                  <a:pt x="1859" y="3932"/>
                </a:lnTo>
                <a:lnTo>
                  <a:pt x="1852" y="3917"/>
                </a:lnTo>
                <a:lnTo>
                  <a:pt x="1846" y="3903"/>
                </a:lnTo>
                <a:lnTo>
                  <a:pt x="1832" y="3873"/>
                </a:lnTo>
                <a:lnTo>
                  <a:pt x="1820" y="3840"/>
                </a:lnTo>
                <a:lnTo>
                  <a:pt x="1810" y="3806"/>
                </a:lnTo>
                <a:lnTo>
                  <a:pt x="1801" y="3769"/>
                </a:lnTo>
                <a:lnTo>
                  <a:pt x="1795" y="3730"/>
                </a:lnTo>
                <a:lnTo>
                  <a:pt x="1789" y="3691"/>
                </a:lnTo>
                <a:lnTo>
                  <a:pt x="1785" y="3650"/>
                </a:lnTo>
                <a:lnTo>
                  <a:pt x="1783" y="3608"/>
                </a:lnTo>
                <a:close/>
                <a:moveTo>
                  <a:pt x="2048" y="3608"/>
                </a:moveTo>
                <a:lnTo>
                  <a:pt x="2237" y="3608"/>
                </a:lnTo>
                <a:lnTo>
                  <a:pt x="2235" y="3647"/>
                </a:lnTo>
                <a:lnTo>
                  <a:pt x="2232" y="3687"/>
                </a:lnTo>
                <a:lnTo>
                  <a:pt x="2226" y="3726"/>
                </a:lnTo>
                <a:lnTo>
                  <a:pt x="2219" y="3762"/>
                </a:lnTo>
                <a:lnTo>
                  <a:pt x="2212" y="3798"/>
                </a:lnTo>
                <a:lnTo>
                  <a:pt x="2202" y="3831"/>
                </a:lnTo>
                <a:lnTo>
                  <a:pt x="2191" y="3863"/>
                </a:lnTo>
                <a:lnTo>
                  <a:pt x="2178" y="3893"/>
                </a:lnTo>
                <a:lnTo>
                  <a:pt x="2166" y="3921"/>
                </a:lnTo>
                <a:lnTo>
                  <a:pt x="2152" y="3946"/>
                </a:lnTo>
                <a:lnTo>
                  <a:pt x="2144" y="3958"/>
                </a:lnTo>
                <a:lnTo>
                  <a:pt x="2136" y="3969"/>
                </a:lnTo>
                <a:lnTo>
                  <a:pt x="2129" y="3980"/>
                </a:lnTo>
                <a:lnTo>
                  <a:pt x="2120" y="3989"/>
                </a:lnTo>
                <a:lnTo>
                  <a:pt x="2112" y="3999"/>
                </a:lnTo>
                <a:lnTo>
                  <a:pt x="2103" y="4007"/>
                </a:lnTo>
                <a:lnTo>
                  <a:pt x="2094" y="4015"/>
                </a:lnTo>
                <a:lnTo>
                  <a:pt x="2086" y="4022"/>
                </a:lnTo>
                <a:lnTo>
                  <a:pt x="2077" y="4028"/>
                </a:lnTo>
                <a:lnTo>
                  <a:pt x="2067" y="4033"/>
                </a:lnTo>
                <a:lnTo>
                  <a:pt x="2058" y="4038"/>
                </a:lnTo>
                <a:lnTo>
                  <a:pt x="2048" y="4042"/>
                </a:lnTo>
                <a:lnTo>
                  <a:pt x="2048" y="3608"/>
                </a:lnTo>
                <a:close/>
                <a:moveTo>
                  <a:pt x="2078" y="1066"/>
                </a:moveTo>
                <a:lnTo>
                  <a:pt x="2085" y="1068"/>
                </a:lnTo>
                <a:lnTo>
                  <a:pt x="2091" y="1072"/>
                </a:lnTo>
                <a:lnTo>
                  <a:pt x="2097" y="1075"/>
                </a:lnTo>
                <a:lnTo>
                  <a:pt x="2103" y="1079"/>
                </a:lnTo>
                <a:lnTo>
                  <a:pt x="2109" y="1083"/>
                </a:lnTo>
                <a:lnTo>
                  <a:pt x="2114" y="1087"/>
                </a:lnTo>
                <a:lnTo>
                  <a:pt x="2121" y="1092"/>
                </a:lnTo>
                <a:lnTo>
                  <a:pt x="2127" y="1097"/>
                </a:lnTo>
                <a:lnTo>
                  <a:pt x="2131" y="1102"/>
                </a:lnTo>
                <a:lnTo>
                  <a:pt x="2136" y="1107"/>
                </a:lnTo>
                <a:lnTo>
                  <a:pt x="2142" y="1113"/>
                </a:lnTo>
                <a:lnTo>
                  <a:pt x="2146" y="1118"/>
                </a:lnTo>
                <a:lnTo>
                  <a:pt x="2151" y="1125"/>
                </a:lnTo>
                <a:lnTo>
                  <a:pt x="2155" y="1130"/>
                </a:lnTo>
                <a:lnTo>
                  <a:pt x="2160" y="1137"/>
                </a:lnTo>
                <a:lnTo>
                  <a:pt x="2164" y="1144"/>
                </a:lnTo>
                <a:lnTo>
                  <a:pt x="2167" y="1150"/>
                </a:lnTo>
                <a:lnTo>
                  <a:pt x="2172" y="1157"/>
                </a:lnTo>
                <a:lnTo>
                  <a:pt x="2175" y="1164"/>
                </a:lnTo>
                <a:lnTo>
                  <a:pt x="2178" y="1171"/>
                </a:lnTo>
                <a:lnTo>
                  <a:pt x="2181" y="1178"/>
                </a:lnTo>
                <a:lnTo>
                  <a:pt x="2184" y="1186"/>
                </a:lnTo>
                <a:lnTo>
                  <a:pt x="2186" y="1193"/>
                </a:lnTo>
                <a:lnTo>
                  <a:pt x="2188" y="1201"/>
                </a:lnTo>
                <a:lnTo>
                  <a:pt x="2191" y="1210"/>
                </a:lnTo>
                <a:lnTo>
                  <a:pt x="2193" y="1218"/>
                </a:lnTo>
                <a:lnTo>
                  <a:pt x="2194" y="1225"/>
                </a:lnTo>
                <a:lnTo>
                  <a:pt x="2195" y="1234"/>
                </a:lnTo>
                <a:lnTo>
                  <a:pt x="2196" y="1242"/>
                </a:lnTo>
                <a:lnTo>
                  <a:pt x="2197" y="1251"/>
                </a:lnTo>
                <a:lnTo>
                  <a:pt x="2197" y="1260"/>
                </a:lnTo>
                <a:lnTo>
                  <a:pt x="2197" y="1269"/>
                </a:lnTo>
                <a:lnTo>
                  <a:pt x="2197" y="1280"/>
                </a:lnTo>
                <a:lnTo>
                  <a:pt x="2196" y="1291"/>
                </a:lnTo>
                <a:lnTo>
                  <a:pt x="2196" y="1302"/>
                </a:lnTo>
                <a:lnTo>
                  <a:pt x="2194" y="1312"/>
                </a:lnTo>
                <a:lnTo>
                  <a:pt x="2192" y="1323"/>
                </a:lnTo>
                <a:lnTo>
                  <a:pt x="2190" y="1333"/>
                </a:lnTo>
                <a:lnTo>
                  <a:pt x="2186" y="1343"/>
                </a:lnTo>
                <a:lnTo>
                  <a:pt x="2183" y="1353"/>
                </a:lnTo>
                <a:lnTo>
                  <a:pt x="2180" y="1363"/>
                </a:lnTo>
                <a:lnTo>
                  <a:pt x="2175" y="1371"/>
                </a:lnTo>
                <a:lnTo>
                  <a:pt x="2171" y="1380"/>
                </a:lnTo>
                <a:lnTo>
                  <a:pt x="2166" y="1389"/>
                </a:lnTo>
                <a:lnTo>
                  <a:pt x="2161" y="1398"/>
                </a:lnTo>
                <a:lnTo>
                  <a:pt x="2155" y="1406"/>
                </a:lnTo>
                <a:lnTo>
                  <a:pt x="2150" y="1415"/>
                </a:lnTo>
                <a:lnTo>
                  <a:pt x="2144" y="1421"/>
                </a:lnTo>
                <a:lnTo>
                  <a:pt x="2138" y="1429"/>
                </a:lnTo>
                <a:lnTo>
                  <a:pt x="2131" y="1436"/>
                </a:lnTo>
                <a:lnTo>
                  <a:pt x="2124" y="1442"/>
                </a:lnTo>
                <a:lnTo>
                  <a:pt x="2117" y="1449"/>
                </a:lnTo>
                <a:lnTo>
                  <a:pt x="2109" y="1454"/>
                </a:lnTo>
                <a:lnTo>
                  <a:pt x="2101" y="1459"/>
                </a:lnTo>
                <a:lnTo>
                  <a:pt x="2093" y="1464"/>
                </a:lnTo>
                <a:lnTo>
                  <a:pt x="2086" y="1469"/>
                </a:lnTo>
                <a:lnTo>
                  <a:pt x="2077" y="1472"/>
                </a:lnTo>
                <a:lnTo>
                  <a:pt x="2069" y="1475"/>
                </a:lnTo>
                <a:lnTo>
                  <a:pt x="2060" y="1479"/>
                </a:lnTo>
                <a:lnTo>
                  <a:pt x="2051" y="1481"/>
                </a:lnTo>
                <a:lnTo>
                  <a:pt x="2043" y="1483"/>
                </a:lnTo>
                <a:lnTo>
                  <a:pt x="2033" y="1484"/>
                </a:lnTo>
                <a:lnTo>
                  <a:pt x="2024" y="1485"/>
                </a:lnTo>
                <a:lnTo>
                  <a:pt x="2014" y="1485"/>
                </a:lnTo>
                <a:lnTo>
                  <a:pt x="2005" y="1485"/>
                </a:lnTo>
                <a:lnTo>
                  <a:pt x="1996" y="1484"/>
                </a:lnTo>
                <a:lnTo>
                  <a:pt x="1986" y="1483"/>
                </a:lnTo>
                <a:lnTo>
                  <a:pt x="1977" y="1481"/>
                </a:lnTo>
                <a:lnTo>
                  <a:pt x="1968" y="1479"/>
                </a:lnTo>
                <a:lnTo>
                  <a:pt x="1960" y="1475"/>
                </a:lnTo>
                <a:lnTo>
                  <a:pt x="1951" y="1472"/>
                </a:lnTo>
                <a:lnTo>
                  <a:pt x="1943" y="1469"/>
                </a:lnTo>
                <a:lnTo>
                  <a:pt x="1934" y="1464"/>
                </a:lnTo>
                <a:lnTo>
                  <a:pt x="1926" y="1459"/>
                </a:lnTo>
                <a:lnTo>
                  <a:pt x="1919" y="1454"/>
                </a:lnTo>
                <a:lnTo>
                  <a:pt x="1912" y="1449"/>
                </a:lnTo>
                <a:lnTo>
                  <a:pt x="1904" y="1442"/>
                </a:lnTo>
                <a:lnTo>
                  <a:pt x="1898" y="1436"/>
                </a:lnTo>
                <a:lnTo>
                  <a:pt x="1891" y="1429"/>
                </a:lnTo>
                <a:lnTo>
                  <a:pt x="1884" y="1421"/>
                </a:lnTo>
                <a:lnTo>
                  <a:pt x="1879" y="1415"/>
                </a:lnTo>
                <a:lnTo>
                  <a:pt x="1872" y="1406"/>
                </a:lnTo>
                <a:lnTo>
                  <a:pt x="1867" y="1398"/>
                </a:lnTo>
                <a:lnTo>
                  <a:pt x="1862" y="1389"/>
                </a:lnTo>
                <a:lnTo>
                  <a:pt x="1857" y="1380"/>
                </a:lnTo>
                <a:lnTo>
                  <a:pt x="1853" y="1371"/>
                </a:lnTo>
                <a:lnTo>
                  <a:pt x="1849" y="1363"/>
                </a:lnTo>
                <a:lnTo>
                  <a:pt x="1846" y="1353"/>
                </a:lnTo>
                <a:lnTo>
                  <a:pt x="1842" y="1343"/>
                </a:lnTo>
                <a:lnTo>
                  <a:pt x="1839" y="1333"/>
                </a:lnTo>
                <a:lnTo>
                  <a:pt x="1837" y="1323"/>
                </a:lnTo>
                <a:lnTo>
                  <a:pt x="1835" y="1312"/>
                </a:lnTo>
                <a:lnTo>
                  <a:pt x="1834" y="1302"/>
                </a:lnTo>
                <a:lnTo>
                  <a:pt x="1831" y="1291"/>
                </a:lnTo>
                <a:lnTo>
                  <a:pt x="1831" y="1280"/>
                </a:lnTo>
                <a:lnTo>
                  <a:pt x="1831" y="1269"/>
                </a:lnTo>
                <a:lnTo>
                  <a:pt x="1831" y="1259"/>
                </a:lnTo>
                <a:lnTo>
                  <a:pt x="1831" y="1250"/>
                </a:lnTo>
                <a:lnTo>
                  <a:pt x="1832" y="1241"/>
                </a:lnTo>
                <a:lnTo>
                  <a:pt x="1834" y="1232"/>
                </a:lnTo>
                <a:lnTo>
                  <a:pt x="1835" y="1223"/>
                </a:lnTo>
                <a:lnTo>
                  <a:pt x="1837" y="1214"/>
                </a:lnTo>
                <a:lnTo>
                  <a:pt x="1839" y="1206"/>
                </a:lnTo>
                <a:lnTo>
                  <a:pt x="1841" y="1197"/>
                </a:lnTo>
                <a:lnTo>
                  <a:pt x="1843" y="1189"/>
                </a:lnTo>
                <a:lnTo>
                  <a:pt x="1847" y="1180"/>
                </a:lnTo>
                <a:lnTo>
                  <a:pt x="1849" y="1172"/>
                </a:lnTo>
                <a:lnTo>
                  <a:pt x="1853" y="1165"/>
                </a:lnTo>
                <a:lnTo>
                  <a:pt x="1857" y="1157"/>
                </a:lnTo>
                <a:lnTo>
                  <a:pt x="1860" y="1150"/>
                </a:lnTo>
                <a:lnTo>
                  <a:pt x="1864" y="1143"/>
                </a:lnTo>
                <a:lnTo>
                  <a:pt x="1869" y="1136"/>
                </a:lnTo>
                <a:lnTo>
                  <a:pt x="1873" y="1129"/>
                </a:lnTo>
                <a:lnTo>
                  <a:pt x="1879" y="1123"/>
                </a:lnTo>
                <a:lnTo>
                  <a:pt x="1883" y="1116"/>
                </a:lnTo>
                <a:lnTo>
                  <a:pt x="1889" y="1109"/>
                </a:lnTo>
                <a:lnTo>
                  <a:pt x="1894" y="1104"/>
                </a:lnTo>
                <a:lnTo>
                  <a:pt x="1900" y="1098"/>
                </a:lnTo>
                <a:lnTo>
                  <a:pt x="1905" y="1093"/>
                </a:lnTo>
                <a:lnTo>
                  <a:pt x="1912" y="1088"/>
                </a:lnTo>
                <a:lnTo>
                  <a:pt x="1918" y="1084"/>
                </a:lnTo>
                <a:lnTo>
                  <a:pt x="1924" y="1079"/>
                </a:lnTo>
                <a:lnTo>
                  <a:pt x="1931" y="1075"/>
                </a:lnTo>
                <a:lnTo>
                  <a:pt x="1937" y="1071"/>
                </a:lnTo>
                <a:lnTo>
                  <a:pt x="1944" y="1067"/>
                </a:lnTo>
                <a:lnTo>
                  <a:pt x="1951" y="1064"/>
                </a:lnTo>
                <a:lnTo>
                  <a:pt x="1958" y="1062"/>
                </a:lnTo>
                <a:lnTo>
                  <a:pt x="1966" y="1060"/>
                </a:lnTo>
                <a:lnTo>
                  <a:pt x="1966" y="934"/>
                </a:lnTo>
                <a:lnTo>
                  <a:pt x="1966" y="806"/>
                </a:lnTo>
                <a:lnTo>
                  <a:pt x="1966" y="680"/>
                </a:lnTo>
                <a:lnTo>
                  <a:pt x="1966" y="554"/>
                </a:lnTo>
                <a:lnTo>
                  <a:pt x="1966" y="428"/>
                </a:lnTo>
                <a:lnTo>
                  <a:pt x="1966" y="302"/>
                </a:lnTo>
                <a:lnTo>
                  <a:pt x="1966" y="176"/>
                </a:lnTo>
                <a:lnTo>
                  <a:pt x="1966" y="51"/>
                </a:lnTo>
                <a:lnTo>
                  <a:pt x="1966" y="48"/>
                </a:lnTo>
                <a:lnTo>
                  <a:pt x="1966" y="45"/>
                </a:lnTo>
                <a:lnTo>
                  <a:pt x="1966" y="43"/>
                </a:lnTo>
                <a:lnTo>
                  <a:pt x="1967" y="41"/>
                </a:lnTo>
                <a:lnTo>
                  <a:pt x="1967" y="38"/>
                </a:lnTo>
                <a:lnTo>
                  <a:pt x="1968" y="36"/>
                </a:lnTo>
                <a:lnTo>
                  <a:pt x="1970" y="33"/>
                </a:lnTo>
                <a:lnTo>
                  <a:pt x="1971" y="31"/>
                </a:lnTo>
                <a:lnTo>
                  <a:pt x="1973" y="27"/>
                </a:lnTo>
                <a:lnTo>
                  <a:pt x="1975" y="22"/>
                </a:lnTo>
                <a:lnTo>
                  <a:pt x="1978" y="19"/>
                </a:lnTo>
                <a:lnTo>
                  <a:pt x="1983" y="14"/>
                </a:lnTo>
                <a:lnTo>
                  <a:pt x="1986" y="11"/>
                </a:lnTo>
                <a:lnTo>
                  <a:pt x="1991" y="9"/>
                </a:lnTo>
                <a:lnTo>
                  <a:pt x="1995" y="6"/>
                </a:lnTo>
                <a:lnTo>
                  <a:pt x="2000" y="5"/>
                </a:lnTo>
                <a:lnTo>
                  <a:pt x="2006" y="2"/>
                </a:lnTo>
                <a:lnTo>
                  <a:pt x="2010" y="1"/>
                </a:lnTo>
                <a:lnTo>
                  <a:pt x="2016" y="0"/>
                </a:lnTo>
                <a:lnTo>
                  <a:pt x="2021" y="0"/>
                </a:lnTo>
                <a:lnTo>
                  <a:pt x="2027" y="0"/>
                </a:lnTo>
                <a:lnTo>
                  <a:pt x="2033" y="1"/>
                </a:lnTo>
                <a:lnTo>
                  <a:pt x="2038" y="2"/>
                </a:lnTo>
                <a:lnTo>
                  <a:pt x="2044" y="5"/>
                </a:lnTo>
                <a:lnTo>
                  <a:pt x="2048" y="7"/>
                </a:lnTo>
                <a:lnTo>
                  <a:pt x="2052" y="9"/>
                </a:lnTo>
                <a:lnTo>
                  <a:pt x="2057" y="12"/>
                </a:lnTo>
                <a:lnTo>
                  <a:pt x="2061" y="16"/>
                </a:lnTo>
                <a:lnTo>
                  <a:pt x="2065" y="19"/>
                </a:lnTo>
                <a:lnTo>
                  <a:pt x="2068" y="22"/>
                </a:lnTo>
                <a:lnTo>
                  <a:pt x="2071" y="27"/>
                </a:lnTo>
                <a:lnTo>
                  <a:pt x="2073" y="31"/>
                </a:lnTo>
                <a:lnTo>
                  <a:pt x="2076" y="37"/>
                </a:lnTo>
                <a:lnTo>
                  <a:pt x="2077" y="41"/>
                </a:lnTo>
                <a:lnTo>
                  <a:pt x="2077" y="44"/>
                </a:lnTo>
                <a:lnTo>
                  <a:pt x="2078" y="47"/>
                </a:lnTo>
                <a:lnTo>
                  <a:pt x="2078" y="49"/>
                </a:lnTo>
                <a:lnTo>
                  <a:pt x="2078" y="52"/>
                </a:lnTo>
                <a:lnTo>
                  <a:pt x="2078" y="176"/>
                </a:lnTo>
                <a:lnTo>
                  <a:pt x="2078" y="302"/>
                </a:lnTo>
                <a:lnTo>
                  <a:pt x="2078" y="428"/>
                </a:lnTo>
                <a:lnTo>
                  <a:pt x="2078" y="555"/>
                </a:lnTo>
                <a:lnTo>
                  <a:pt x="2078" y="684"/>
                </a:lnTo>
                <a:lnTo>
                  <a:pt x="2078" y="811"/>
                </a:lnTo>
                <a:lnTo>
                  <a:pt x="2078" y="939"/>
                </a:lnTo>
                <a:lnTo>
                  <a:pt x="2078" y="1066"/>
                </a:lnTo>
                <a:close/>
                <a:moveTo>
                  <a:pt x="1517" y="1607"/>
                </a:moveTo>
                <a:lnTo>
                  <a:pt x="1518" y="1611"/>
                </a:lnTo>
                <a:lnTo>
                  <a:pt x="1520" y="1622"/>
                </a:lnTo>
                <a:lnTo>
                  <a:pt x="1522" y="1632"/>
                </a:lnTo>
                <a:lnTo>
                  <a:pt x="1525" y="1644"/>
                </a:lnTo>
                <a:lnTo>
                  <a:pt x="1527" y="1653"/>
                </a:lnTo>
                <a:lnTo>
                  <a:pt x="1528" y="1657"/>
                </a:lnTo>
                <a:lnTo>
                  <a:pt x="1479" y="1679"/>
                </a:lnTo>
                <a:lnTo>
                  <a:pt x="1437" y="1699"/>
                </a:lnTo>
                <a:lnTo>
                  <a:pt x="1397" y="1721"/>
                </a:lnTo>
                <a:lnTo>
                  <a:pt x="1357" y="1743"/>
                </a:lnTo>
                <a:lnTo>
                  <a:pt x="1319" y="1768"/>
                </a:lnTo>
                <a:lnTo>
                  <a:pt x="1282" y="1794"/>
                </a:lnTo>
                <a:lnTo>
                  <a:pt x="1246" y="1820"/>
                </a:lnTo>
                <a:lnTo>
                  <a:pt x="1211" y="1849"/>
                </a:lnTo>
                <a:lnTo>
                  <a:pt x="1178" y="1879"/>
                </a:lnTo>
                <a:lnTo>
                  <a:pt x="1145" y="1910"/>
                </a:lnTo>
                <a:lnTo>
                  <a:pt x="1114" y="1941"/>
                </a:lnTo>
                <a:lnTo>
                  <a:pt x="1083" y="1975"/>
                </a:lnTo>
                <a:lnTo>
                  <a:pt x="1054" y="2008"/>
                </a:lnTo>
                <a:lnTo>
                  <a:pt x="1026" y="2044"/>
                </a:lnTo>
                <a:lnTo>
                  <a:pt x="1000" y="2080"/>
                </a:lnTo>
                <a:lnTo>
                  <a:pt x="976" y="2117"/>
                </a:lnTo>
                <a:lnTo>
                  <a:pt x="951" y="2156"/>
                </a:lnTo>
                <a:lnTo>
                  <a:pt x="929" y="2194"/>
                </a:lnTo>
                <a:lnTo>
                  <a:pt x="908" y="2234"/>
                </a:lnTo>
                <a:lnTo>
                  <a:pt x="888" y="2274"/>
                </a:lnTo>
                <a:lnTo>
                  <a:pt x="871" y="2316"/>
                </a:lnTo>
                <a:lnTo>
                  <a:pt x="854" y="2357"/>
                </a:lnTo>
                <a:lnTo>
                  <a:pt x="838" y="2400"/>
                </a:lnTo>
                <a:lnTo>
                  <a:pt x="825" y="2443"/>
                </a:lnTo>
                <a:lnTo>
                  <a:pt x="813" y="2487"/>
                </a:lnTo>
                <a:lnTo>
                  <a:pt x="802" y="2532"/>
                </a:lnTo>
                <a:lnTo>
                  <a:pt x="793" y="2576"/>
                </a:lnTo>
                <a:lnTo>
                  <a:pt x="785" y="2621"/>
                </a:lnTo>
                <a:lnTo>
                  <a:pt x="780" y="2668"/>
                </a:lnTo>
                <a:lnTo>
                  <a:pt x="775" y="2713"/>
                </a:lnTo>
                <a:lnTo>
                  <a:pt x="773" y="2760"/>
                </a:lnTo>
                <a:lnTo>
                  <a:pt x="772" y="2807"/>
                </a:lnTo>
                <a:lnTo>
                  <a:pt x="774" y="2863"/>
                </a:lnTo>
                <a:lnTo>
                  <a:pt x="778" y="2920"/>
                </a:lnTo>
                <a:lnTo>
                  <a:pt x="785" y="2975"/>
                </a:lnTo>
                <a:lnTo>
                  <a:pt x="795" y="3030"/>
                </a:lnTo>
                <a:lnTo>
                  <a:pt x="808" y="3085"/>
                </a:lnTo>
                <a:lnTo>
                  <a:pt x="822" y="3139"/>
                </a:lnTo>
                <a:lnTo>
                  <a:pt x="840" y="3192"/>
                </a:lnTo>
                <a:lnTo>
                  <a:pt x="859" y="3244"/>
                </a:lnTo>
                <a:lnTo>
                  <a:pt x="883" y="3296"/>
                </a:lnTo>
                <a:lnTo>
                  <a:pt x="907" y="3347"/>
                </a:lnTo>
                <a:lnTo>
                  <a:pt x="935" y="3396"/>
                </a:lnTo>
                <a:lnTo>
                  <a:pt x="965" y="3446"/>
                </a:lnTo>
                <a:lnTo>
                  <a:pt x="995" y="3495"/>
                </a:lnTo>
                <a:lnTo>
                  <a:pt x="1030" y="3541"/>
                </a:lnTo>
                <a:lnTo>
                  <a:pt x="1066" y="3588"/>
                </a:lnTo>
                <a:lnTo>
                  <a:pt x="1104" y="3634"/>
                </a:lnTo>
                <a:lnTo>
                  <a:pt x="1144" y="3678"/>
                </a:lnTo>
                <a:lnTo>
                  <a:pt x="1187" y="3722"/>
                </a:lnTo>
                <a:lnTo>
                  <a:pt x="1230" y="3765"/>
                </a:lnTo>
                <a:lnTo>
                  <a:pt x="1276" y="3806"/>
                </a:lnTo>
                <a:lnTo>
                  <a:pt x="1324" y="3846"/>
                </a:lnTo>
                <a:lnTo>
                  <a:pt x="1374" y="3885"/>
                </a:lnTo>
                <a:lnTo>
                  <a:pt x="1424" y="3923"/>
                </a:lnTo>
                <a:lnTo>
                  <a:pt x="1478" y="3960"/>
                </a:lnTo>
                <a:lnTo>
                  <a:pt x="1532" y="3996"/>
                </a:lnTo>
                <a:lnTo>
                  <a:pt x="1588" y="4030"/>
                </a:lnTo>
                <a:lnTo>
                  <a:pt x="1646" y="4063"/>
                </a:lnTo>
                <a:lnTo>
                  <a:pt x="1705" y="4095"/>
                </a:lnTo>
                <a:lnTo>
                  <a:pt x="1766" y="4125"/>
                </a:lnTo>
                <a:lnTo>
                  <a:pt x="1828" y="4155"/>
                </a:lnTo>
                <a:lnTo>
                  <a:pt x="1891" y="4183"/>
                </a:lnTo>
                <a:lnTo>
                  <a:pt x="1967" y="4214"/>
                </a:lnTo>
                <a:lnTo>
                  <a:pt x="1978" y="4196"/>
                </a:lnTo>
                <a:lnTo>
                  <a:pt x="1984" y="4188"/>
                </a:lnTo>
                <a:lnTo>
                  <a:pt x="1992" y="4178"/>
                </a:lnTo>
                <a:lnTo>
                  <a:pt x="1999" y="4166"/>
                </a:lnTo>
                <a:lnTo>
                  <a:pt x="2002" y="4161"/>
                </a:lnTo>
                <a:lnTo>
                  <a:pt x="2005" y="4165"/>
                </a:lnTo>
                <a:lnTo>
                  <a:pt x="2008" y="4172"/>
                </a:lnTo>
                <a:lnTo>
                  <a:pt x="2014" y="4179"/>
                </a:lnTo>
                <a:lnTo>
                  <a:pt x="2018" y="4185"/>
                </a:lnTo>
                <a:lnTo>
                  <a:pt x="2024" y="4192"/>
                </a:lnTo>
                <a:lnTo>
                  <a:pt x="2029" y="4197"/>
                </a:lnTo>
                <a:lnTo>
                  <a:pt x="2035" y="4203"/>
                </a:lnTo>
                <a:lnTo>
                  <a:pt x="2041" y="4208"/>
                </a:lnTo>
                <a:lnTo>
                  <a:pt x="2048" y="4214"/>
                </a:lnTo>
                <a:lnTo>
                  <a:pt x="2054" y="4218"/>
                </a:lnTo>
                <a:lnTo>
                  <a:pt x="2060" y="4222"/>
                </a:lnTo>
                <a:lnTo>
                  <a:pt x="2068" y="4227"/>
                </a:lnTo>
                <a:lnTo>
                  <a:pt x="2076" y="4230"/>
                </a:lnTo>
                <a:lnTo>
                  <a:pt x="2083" y="4234"/>
                </a:lnTo>
                <a:lnTo>
                  <a:pt x="2090" y="4237"/>
                </a:lnTo>
                <a:lnTo>
                  <a:pt x="2098" y="4240"/>
                </a:lnTo>
                <a:lnTo>
                  <a:pt x="2107" y="4242"/>
                </a:lnTo>
                <a:lnTo>
                  <a:pt x="2112" y="4243"/>
                </a:lnTo>
                <a:lnTo>
                  <a:pt x="2111" y="4245"/>
                </a:lnTo>
                <a:lnTo>
                  <a:pt x="2103" y="4248"/>
                </a:lnTo>
                <a:lnTo>
                  <a:pt x="2096" y="4252"/>
                </a:lnTo>
                <a:lnTo>
                  <a:pt x="2082" y="4261"/>
                </a:lnTo>
                <a:lnTo>
                  <a:pt x="2076" y="4267"/>
                </a:lnTo>
                <a:lnTo>
                  <a:pt x="2069" y="4272"/>
                </a:lnTo>
                <a:lnTo>
                  <a:pt x="2062" y="4278"/>
                </a:lnTo>
                <a:lnTo>
                  <a:pt x="2057" y="4286"/>
                </a:lnTo>
                <a:lnTo>
                  <a:pt x="2051" y="4292"/>
                </a:lnTo>
                <a:lnTo>
                  <a:pt x="2048" y="4295"/>
                </a:lnTo>
                <a:lnTo>
                  <a:pt x="2046" y="4299"/>
                </a:lnTo>
                <a:lnTo>
                  <a:pt x="2045" y="4303"/>
                </a:lnTo>
                <a:lnTo>
                  <a:pt x="2043" y="4307"/>
                </a:lnTo>
                <a:lnTo>
                  <a:pt x="2040" y="4311"/>
                </a:lnTo>
                <a:lnTo>
                  <a:pt x="2039" y="4315"/>
                </a:lnTo>
                <a:lnTo>
                  <a:pt x="2037" y="4320"/>
                </a:lnTo>
                <a:lnTo>
                  <a:pt x="2036" y="4324"/>
                </a:lnTo>
                <a:lnTo>
                  <a:pt x="2034" y="4333"/>
                </a:lnTo>
                <a:lnTo>
                  <a:pt x="2033" y="4342"/>
                </a:lnTo>
                <a:lnTo>
                  <a:pt x="2030" y="4352"/>
                </a:lnTo>
                <a:lnTo>
                  <a:pt x="2029" y="4362"/>
                </a:lnTo>
                <a:lnTo>
                  <a:pt x="2028" y="4372"/>
                </a:lnTo>
                <a:lnTo>
                  <a:pt x="2028" y="4382"/>
                </a:lnTo>
                <a:lnTo>
                  <a:pt x="2028" y="4382"/>
                </a:lnTo>
                <a:lnTo>
                  <a:pt x="2023" y="4376"/>
                </a:lnTo>
                <a:lnTo>
                  <a:pt x="2017" y="4371"/>
                </a:lnTo>
                <a:lnTo>
                  <a:pt x="2012" y="4365"/>
                </a:lnTo>
                <a:lnTo>
                  <a:pt x="2006" y="4360"/>
                </a:lnTo>
                <a:lnTo>
                  <a:pt x="1999" y="4354"/>
                </a:lnTo>
                <a:lnTo>
                  <a:pt x="1993" y="4349"/>
                </a:lnTo>
                <a:lnTo>
                  <a:pt x="1987" y="4344"/>
                </a:lnTo>
                <a:lnTo>
                  <a:pt x="1981" y="4340"/>
                </a:lnTo>
                <a:lnTo>
                  <a:pt x="1966" y="4331"/>
                </a:lnTo>
                <a:lnTo>
                  <a:pt x="1960" y="4326"/>
                </a:lnTo>
                <a:lnTo>
                  <a:pt x="1952" y="4323"/>
                </a:lnTo>
                <a:lnTo>
                  <a:pt x="1945" y="4320"/>
                </a:lnTo>
                <a:lnTo>
                  <a:pt x="1937" y="4316"/>
                </a:lnTo>
                <a:lnTo>
                  <a:pt x="1922" y="4310"/>
                </a:lnTo>
                <a:lnTo>
                  <a:pt x="1914" y="4308"/>
                </a:lnTo>
                <a:lnTo>
                  <a:pt x="1907" y="4305"/>
                </a:lnTo>
                <a:lnTo>
                  <a:pt x="1899" y="4303"/>
                </a:lnTo>
                <a:lnTo>
                  <a:pt x="1890" y="4302"/>
                </a:lnTo>
                <a:lnTo>
                  <a:pt x="1888" y="4301"/>
                </a:lnTo>
                <a:lnTo>
                  <a:pt x="1894" y="4297"/>
                </a:lnTo>
                <a:lnTo>
                  <a:pt x="1904" y="4290"/>
                </a:lnTo>
                <a:lnTo>
                  <a:pt x="1913" y="4284"/>
                </a:lnTo>
                <a:lnTo>
                  <a:pt x="1949" y="4262"/>
                </a:lnTo>
                <a:lnTo>
                  <a:pt x="1849" y="4228"/>
                </a:lnTo>
                <a:lnTo>
                  <a:pt x="1783" y="4203"/>
                </a:lnTo>
                <a:lnTo>
                  <a:pt x="1717" y="4175"/>
                </a:lnTo>
                <a:lnTo>
                  <a:pt x="1654" y="4146"/>
                </a:lnTo>
                <a:lnTo>
                  <a:pt x="1593" y="4116"/>
                </a:lnTo>
                <a:lnTo>
                  <a:pt x="1532" y="4083"/>
                </a:lnTo>
                <a:lnTo>
                  <a:pt x="1473" y="4050"/>
                </a:lnTo>
                <a:lnTo>
                  <a:pt x="1417" y="4015"/>
                </a:lnTo>
                <a:lnTo>
                  <a:pt x="1361" y="3977"/>
                </a:lnTo>
                <a:lnTo>
                  <a:pt x="1307" y="3939"/>
                </a:lnTo>
                <a:lnTo>
                  <a:pt x="1256" y="3898"/>
                </a:lnTo>
                <a:lnTo>
                  <a:pt x="1207" y="3858"/>
                </a:lnTo>
                <a:lnTo>
                  <a:pt x="1159" y="3816"/>
                </a:lnTo>
                <a:lnTo>
                  <a:pt x="1113" y="3771"/>
                </a:lnTo>
                <a:lnTo>
                  <a:pt x="1070" y="3726"/>
                </a:lnTo>
                <a:lnTo>
                  <a:pt x="1028" y="3681"/>
                </a:lnTo>
                <a:lnTo>
                  <a:pt x="989" y="3633"/>
                </a:lnTo>
                <a:lnTo>
                  <a:pt x="951" y="3584"/>
                </a:lnTo>
                <a:lnTo>
                  <a:pt x="916" y="3535"/>
                </a:lnTo>
                <a:lnTo>
                  <a:pt x="884" y="3484"/>
                </a:lnTo>
                <a:lnTo>
                  <a:pt x="853" y="3432"/>
                </a:lnTo>
                <a:lnTo>
                  <a:pt x="825" y="3380"/>
                </a:lnTo>
                <a:lnTo>
                  <a:pt x="800" y="3326"/>
                </a:lnTo>
                <a:lnTo>
                  <a:pt x="777" y="3271"/>
                </a:lnTo>
                <a:lnTo>
                  <a:pt x="757" y="3216"/>
                </a:lnTo>
                <a:lnTo>
                  <a:pt x="738" y="3160"/>
                </a:lnTo>
                <a:lnTo>
                  <a:pt x="722" y="3103"/>
                </a:lnTo>
                <a:lnTo>
                  <a:pt x="710" y="3046"/>
                </a:lnTo>
                <a:lnTo>
                  <a:pt x="700" y="2987"/>
                </a:lnTo>
                <a:lnTo>
                  <a:pt x="694" y="2929"/>
                </a:lnTo>
                <a:lnTo>
                  <a:pt x="689" y="2870"/>
                </a:lnTo>
                <a:lnTo>
                  <a:pt x="687" y="2809"/>
                </a:lnTo>
                <a:lnTo>
                  <a:pt x="688" y="2760"/>
                </a:lnTo>
                <a:lnTo>
                  <a:pt x="691" y="2712"/>
                </a:lnTo>
                <a:lnTo>
                  <a:pt x="696" y="2663"/>
                </a:lnTo>
                <a:lnTo>
                  <a:pt x="702" y="2616"/>
                </a:lnTo>
                <a:lnTo>
                  <a:pt x="711" y="2569"/>
                </a:lnTo>
                <a:lnTo>
                  <a:pt x="722" y="2523"/>
                </a:lnTo>
                <a:lnTo>
                  <a:pt x="735" y="2477"/>
                </a:lnTo>
                <a:lnTo>
                  <a:pt x="748" y="2433"/>
                </a:lnTo>
                <a:lnTo>
                  <a:pt x="764" y="2389"/>
                </a:lnTo>
                <a:lnTo>
                  <a:pt x="781" y="2345"/>
                </a:lnTo>
                <a:lnTo>
                  <a:pt x="801" y="2303"/>
                </a:lnTo>
                <a:lnTo>
                  <a:pt x="821" y="2261"/>
                </a:lnTo>
                <a:lnTo>
                  <a:pt x="844" y="2219"/>
                </a:lnTo>
                <a:lnTo>
                  <a:pt x="868" y="2179"/>
                </a:lnTo>
                <a:lnTo>
                  <a:pt x="894" y="2139"/>
                </a:lnTo>
                <a:lnTo>
                  <a:pt x="920" y="2099"/>
                </a:lnTo>
                <a:lnTo>
                  <a:pt x="949" y="2062"/>
                </a:lnTo>
                <a:lnTo>
                  <a:pt x="980" y="2024"/>
                </a:lnTo>
                <a:lnTo>
                  <a:pt x="1012" y="1987"/>
                </a:lnTo>
                <a:lnTo>
                  <a:pt x="1045" y="1952"/>
                </a:lnTo>
                <a:lnTo>
                  <a:pt x="1080" y="1917"/>
                </a:lnTo>
                <a:lnTo>
                  <a:pt x="1115" y="1882"/>
                </a:lnTo>
                <a:lnTo>
                  <a:pt x="1152" y="1849"/>
                </a:lnTo>
                <a:lnTo>
                  <a:pt x="1191" y="1817"/>
                </a:lnTo>
                <a:lnTo>
                  <a:pt x="1231" y="1786"/>
                </a:lnTo>
                <a:lnTo>
                  <a:pt x="1273" y="1755"/>
                </a:lnTo>
                <a:lnTo>
                  <a:pt x="1315" y="1726"/>
                </a:lnTo>
                <a:lnTo>
                  <a:pt x="1359" y="1698"/>
                </a:lnTo>
                <a:lnTo>
                  <a:pt x="1405" y="1670"/>
                </a:lnTo>
                <a:lnTo>
                  <a:pt x="1450" y="1644"/>
                </a:lnTo>
                <a:lnTo>
                  <a:pt x="1497" y="1618"/>
                </a:lnTo>
                <a:lnTo>
                  <a:pt x="1517" y="1607"/>
                </a:lnTo>
                <a:close/>
                <a:moveTo>
                  <a:pt x="1486" y="1921"/>
                </a:moveTo>
                <a:lnTo>
                  <a:pt x="1485" y="1926"/>
                </a:lnTo>
                <a:lnTo>
                  <a:pt x="1485" y="1934"/>
                </a:lnTo>
                <a:lnTo>
                  <a:pt x="1485" y="1944"/>
                </a:lnTo>
                <a:lnTo>
                  <a:pt x="1485" y="1953"/>
                </a:lnTo>
                <a:lnTo>
                  <a:pt x="1485" y="1963"/>
                </a:lnTo>
                <a:lnTo>
                  <a:pt x="1486" y="1973"/>
                </a:lnTo>
                <a:lnTo>
                  <a:pt x="1487" y="1982"/>
                </a:lnTo>
                <a:lnTo>
                  <a:pt x="1487" y="1992"/>
                </a:lnTo>
                <a:lnTo>
                  <a:pt x="1489" y="2001"/>
                </a:lnTo>
                <a:lnTo>
                  <a:pt x="1491" y="2011"/>
                </a:lnTo>
                <a:lnTo>
                  <a:pt x="1492" y="2021"/>
                </a:lnTo>
                <a:lnTo>
                  <a:pt x="1493" y="2029"/>
                </a:lnTo>
                <a:lnTo>
                  <a:pt x="1493" y="2031"/>
                </a:lnTo>
                <a:lnTo>
                  <a:pt x="1225" y="1953"/>
                </a:lnTo>
                <a:lnTo>
                  <a:pt x="1228" y="1950"/>
                </a:lnTo>
                <a:lnTo>
                  <a:pt x="1231" y="1945"/>
                </a:lnTo>
                <a:lnTo>
                  <a:pt x="1235" y="1941"/>
                </a:lnTo>
                <a:lnTo>
                  <a:pt x="1240" y="1937"/>
                </a:lnTo>
                <a:lnTo>
                  <a:pt x="1244" y="1932"/>
                </a:lnTo>
                <a:lnTo>
                  <a:pt x="1250" y="1928"/>
                </a:lnTo>
                <a:lnTo>
                  <a:pt x="1256" y="1924"/>
                </a:lnTo>
                <a:lnTo>
                  <a:pt x="1262" y="1921"/>
                </a:lnTo>
                <a:lnTo>
                  <a:pt x="1269" y="1918"/>
                </a:lnTo>
                <a:lnTo>
                  <a:pt x="1276" y="1916"/>
                </a:lnTo>
                <a:lnTo>
                  <a:pt x="1284" y="1912"/>
                </a:lnTo>
                <a:lnTo>
                  <a:pt x="1292" y="1910"/>
                </a:lnTo>
                <a:lnTo>
                  <a:pt x="1300" y="1908"/>
                </a:lnTo>
                <a:lnTo>
                  <a:pt x="1308" y="1906"/>
                </a:lnTo>
                <a:lnTo>
                  <a:pt x="1317" y="1904"/>
                </a:lnTo>
                <a:lnTo>
                  <a:pt x="1326" y="1903"/>
                </a:lnTo>
                <a:lnTo>
                  <a:pt x="1336" y="1902"/>
                </a:lnTo>
                <a:lnTo>
                  <a:pt x="1346" y="1901"/>
                </a:lnTo>
                <a:lnTo>
                  <a:pt x="1356" y="1901"/>
                </a:lnTo>
                <a:lnTo>
                  <a:pt x="1377" y="1901"/>
                </a:lnTo>
                <a:lnTo>
                  <a:pt x="1387" y="1902"/>
                </a:lnTo>
                <a:lnTo>
                  <a:pt x="1398" y="1903"/>
                </a:lnTo>
                <a:lnTo>
                  <a:pt x="1409" y="1904"/>
                </a:lnTo>
                <a:lnTo>
                  <a:pt x="1420" y="1906"/>
                </a:lnTo>
                <a:lnTo>
                  <a:pt x="1431" y="1908"/>
                </a:lnTo>
                <a:lnTo>
                  <a:pt x="1442" y="1909"/>
                </a:lnTo>
                <a:lnTo>
                  <a:pt x="1454" y="1912"/>
                </a:lnTo>
                <a:lnTo>
                  <a:pt x="1465" y="1914"/>
                </a:lnTo>
                <a:lnTo>
                  <a:pt x="1476" y="1918"/>
                </a:lnTo>
                <a:lnTo>
                  <a:pt x="1486" y="1921"/>
                </a:lnTo>
                <a:close/>
                <a:moveTo>
                  <a:pt x="1501" y="2063"/>
                </a:moveTo>
                <a:lnTo>
                  <a:pt x="1502" y="2068"/>
                </a:lnTo>
                <a:lnTo>
                  <a:pt x="1505" y="2078"/>
                </a:lnTo>
                <a:lnTo>
                  <a:pt x="1510" y="2094"/>
                </a:lnTo>
                <a:lnTo>
                  <a:pt x="1515" y="2109"/>
                </a:lnTo>
                <a:lnTo>
                  <a:pt x="1521" y="2123"/>
                </a:lnTo>
                <a:lnTo>
                  <a:pt x="1527" y="2139"/>
                </a:lnTo>
                <a:lnTo>
                  <a:pt x="1533" y="2153"/>
                </a:lnTo>
                <a:lnTo>
                  <a:pt x="1536" y="2158"/>
                </a:lnTo>
                <a:lnTo>
                  <a:pt x="1528" y="2159"/>
                </a:lnTo>
                <a:lnTo>
                  <a:pt x="1517" y="2159"/>
                </a:lnTo>
                <a:lnTo>
                  <a:pt x="1507" y="2158"/>
                </a:lnTo>
                <a:lnTo>
                  <a:pt x="1496" y="2158"/>
                </a:lnTo>
                <a:lnTo>
                  <a:pt x="1485" y="2157"/>
                </a:lnTo>
                <a:lnTo>
                  <a:pt x="1475" y="2156"/>
                </a:lnTo>
                <a:lnTo>
                  <a:pt x="1464" y="2154"/>
                </a:lnTo>
                <a:lnTo>
                  <a:pt x="1452" y="2152"/>
                </a:lnTo>
                <a:lnTo>
                  <a:pt x="1441" y="2150"/>
                </a:lnTo>
                <a:lnTo>
                  <a:pt x="1430" y="2148"/>
                </a:lnTo>
                <a:lnTo>
                  <a:pt x="1419" y="2144"/>
                </a:lnTo>
                <a:lnTo>
                  <a:pt x="1407" y="2141"/>
                </a:lnTo>
                <a:lnTo>
                  <a:pt x="1396" y="2138"/>
                </a:lnTo>
                <a:lnTo>
                  <a:pt x="1384" y="2135"/>
                </a:lnTo>
                <a:lnTo>
                  <a:pt x="1374" y="2130"/>
                </a:lnTo>
                <a:lnTo>
                  <a:pt x="1363" y="2127"/>
                </a:lnTo>
                <a:lnTo>
                  <a:pt x="1351" y="2121"/>
                </a:lnTo>
                <a:lnTo>
                  <a:pt x="1342" y="2118"/>
                </a:lnTo>
                <a:lnTo>
                  <a:pt x="1333" y="2112"/>
                </a:lnTo>
                <a:lnTo>
                  <a:pt x="1323" y="2108"/>
                </a:lnTo>
                <a:lnTo>
                  <a:pt x="1313" y="2102"/>
                </a:lnTo>
                <a:lnTo>
                  <a:pt x="1305" y="2097"/>
                </a:lnTo>
                <a:lnTo>
                  <a:pt x="1296" y="2091"/>
                </a:lnTo>
                <a:lnTo>
                  <a:pt x="1288" y="2086"/>
                </a:lnTo>
                <a:lnTo>
                  <a:pt x="1281" y="2080"/>
                </a:lnTo>
                <a:lnTo>
                  <a:pt x="1273" y="2075"/>
                </a:lnTo>
                <a:lnTo>
                  <a:pt x="1266" y="2068"/>
                </a:lnTo>
                <a:lnTo>
                  <a:pt x="1260" y="2063"/>
                </a:lnTo>
                <a:lnTo>
                  <a:pt x="1253" y="2056"/>
                </a:lnTo>
                <a:lnTo>
                  <a:pt x="1248" y="2050"/>
                </a:lnTo>
                <a:lnTo>
                  <a:pt x="1242" y="2044"/>
                </a:lnTo>
                <a:lnTo>
                  <a:pt x="1238" y="2038"/>
                </a:lnTo>
                <a:lnTo>
                  <a:pt x="1233" y="2032"/>
                </a:lnTo>
                <a:lnTo>
                  <a:pt x="1230" y="2025"/>
                </a:lnTo>
                <a:lnTo>
                  <a:pt x="1227" y="2020"/>
                </a:lnTo>
                <a:lnTo>
                  <a:pt x="1223" y="2013"/>
                </a:lnTo>
                <a:lnTo>
                  <a:pt x="1221" y="2007"/>
                </a:lnTo>
                <a:lnTo>
                  <a:pt x="1219" y="2001"/>
                </a:lnTo>
                <a:lnTo>
                  <a:pt x="1218" y="1995"/>
                </a:lnTo>
                <a:lnTo>
                  <a:pt x="1218" y="1989"/>
                </a:lnTo>
                <a:lnTo>
                  <a:pt x="1217" y="1983"/>
                </a:lnTo>
                <a:lnTo>
                  <a:pt x="1218" y="1981"/>
                </a:lnTo>
                <a:lnTo>
                  <a:pt x="1501" y="2063"/>
                </a:lnTo>
                <a:close/>
                <a:moveTo>
                  <a:pt x="2858" y="1398"/>
                </a:moveTo>
                <a:lnTo>
                  <a:pt x="2863" y="1397"/>
                </a:lnTo>
                <a:lnTo>
                  <a:pt x="2867" y="1396"/>
                </a:lnTo>
                <a:lnTo>
                  <a:pt x="2873" y="1395"/>
                </a:lnTo>
                <a:lnTo>
                  <a:pt x="2877" y="1395"/>
                </a:lnTo>
                <a:lnTo>
                  <a:pt x="2883" y="1395"/>
                </a:lnTo>
                <a:lnTo>
                  <a:pt x="2888" y="1395"/>
                </a:lnTo>
                <a:lnTo>
                  <a:pt x="2894" y="1396"/>
                </a:lnTo>
                <a:lnTo>
                  <a:pt x="2899" y="1396"/>
                </a:lnTo>
                <a:lnTo>
                  <a:pt x="2905" y="1398"/>
                </a:lnTo>
                <a:lnTo>
                  <a:pt x="2912" y="1399"/>
                </a:lnTo>
                <a:lnTo>
                  <a:pt x="2917" y="1400"/>
                </a:lnTo>
                <a:lnTo>
                  <a:pt x="2924" y="1402"/>
                </a:lnTo>
                <a:lnTo>
                  <a:pt x="2929" y="1405"/>
                </a:lnTo>
                <a:lnTo>
                  <a:pt x="2936" y="1408"/>
                </a:lnTo>
                <a:lnTo>
                  <a:pt x="2942" y="1411"/>
                </a:lnTo>
                <a:lnTo>
                  <a:pt x="2949" y="1415"/>
                </a:lnTo>
                <a:lnTo>
                  <a:pt x="2956" y="1418"/>
                </a:lnTo>
                <a:lnTo>
                  <a:pt x="2962" y="1421"/>
                </a:lnTo>
                <a:lnTo>
                  <a:pt x="2968" y="1426"/>
                </a:lnTo>
                <a:lnTo>
                  <a:pt x="2975" y="1430"/>
                </a:lnTo>
                <a:lnTo>
                  <a:pt x="2981" y="1434"/>
                </a:lnTo>
                <a:lnTo>
                  <a:pt x="2988" y="1440"/>
                </a:lnTo>
                <a:lnTo>
                  <a:pt x="2994" y="1444"/>
                </a:lnTo>
                <a:lnTo>
                  <a:pt x="3001" y="1450"/>
                </a:lnTo>
                <a:lnTo>
                  <a:pt x="3007" y="1456"/>
                </a:lnTo>
                <a:lnTo>
                  <a:pt x="3013" y="1462"/>
                </a:lnTo>
                <a:lnTo>
                  <a:pt x="3019" y="1468"/>
                </a:lnTo>
                <a:lnTo>
                  <a:pt x="3025" y="1474"/>
                </a:lnTo>
                <a:lnTo>
                  <a:pt x="3031" y="1481"/>
                </a:lnTo>
                <a:lnTo>
                  <a:pt x="3036" y="1488"/>
                </a:lnTo>
                <a:lnTo>
                  <a:pt x="3042" y="1494"/>
                </a:lnTo>
                <a:lnTo>
                  <a:pt x="3048" y="1501"/>
                </a:lnTo>
                <a:lnTo>
                  <a:pt x="3052" y="1507"/>
                </a:lnTo>
                <a:lnTo>
                  <a:pt x="3056" y="1514"/>
                </a:lnTo>
                <a:lnTo>
                  <a:pt x="3061" y="1521"/>
                </a:lnTo>
                <a:lnTo>
                  <a:pt x="3064" y="1527"/>
                </a:lnTo>
                <a:lnTo>
                  <a:pt x="3069" y="1534"/>
                </a:lnTo>
                <a:lnTo>
                  <a:pt x="3072" y="1542"/>
                </a:lnTo>
                <a:lnTo>
                  <a:pt x="3075" y="1548"/>
                </a:lnTo>
                <a:lnTo>
                  <a:pt x="3077" y="1554"/>
                </a:lnTo>
                <a:lnTo>
                  <a:pt x="3081" y="1562"/>
                </a:lnTo>
                <a:lnTo>
                  <a:pt x="3083" y="1567"/>
                </a:lnTo>
                <a:lnTo>
                  <a:pt x="3084" y="1574"/>
                </a:lnTo>
                <a:lnTo>
                  <a:pt x="3086" y="1580"/>
                </a:lnTo>
                <a:lnTo>
                  <a:pt x="3087" y="1586"/>
                </a:lnTo>
                <a:lnTo>
                  <a:pt x="3088" y="1593"/>
                </a:lnTo>
                <a:lnTo>
                  <a:pt x="3090" y="1598"/>
                </a:lnTo>
                <a:lnTo>
                  <a:pt x="3090" y="1604"/>
                </a:lnTo>
                <a:lnTo>
                  <a:pt x="3091" y="1609"/>
                </a:lnTo>
                <a:lnTo>
                  <a:pt x="3091" y="1615"/>
                </a:lnTo>
                <a:lnTo>
                  <a:pt x="3090" y="1620"/>
                </a:lnTo>
                <a:lnTo>
                  <a:pt x="3088" y="1625"/>
                </a:lnTo>
                <a:lnTo>
                  <a:pt x="3087" y="1629"/>
                </a:lnTo>
                <a:lnTo>
                  <a:pt x="3086" y="1634"/>
                </a:lnTo>
                <a:lnTo>
                  <a:pt x="3085" y="1638"/>
                </a:lnTo>
                <a:lnTo>
                  <a:pt x="3083" y="1642"/>
                </a:lnTo>
                <a:lnTo>
                  <a:pt x="3081" y="1646"/>
                </a:lnTo>
                <a:lnTo>
                  <a:pt x="3078" y="1649"/>
                </a:lnTo>
                <a:lnTo>
                  <a:pt x="3077" y="1650"/>
                </a:lnTo>
                <a:lnTo>
                  <a:pt x="2850" y="1402"/>
                </a:lnTo>
                <a:lnTo>
                  <a:pt x="2851" y="1401"/>
                </a:lnTo>
                <a:lnTo>
                  <a:pt x="2854" y="1400"/>
                </a:lnTo>
                <a:lnTo>
                  <a:pt x="2858" y="1398"/>
                </a:lnTo>
                <a:close/>
                <a:moveTo>
                  <a:pt x="3048" y="1667"/>
                </a:moveTo>
                <a:lnTo>
                  <a:pt x="3043" y="1668"/>
                </a:lnTo>
                <a:lnTo>
                  <a:pt x="3038" y="1668"/>
                </a:lnTo>
                <a:lnTo>
                  <a:pt x="3032" y="1668"/>
                </a:lnTo>
                <a:lnTo>
                  <a:pt x="3027" y="1668"/>
                </a:lnTo>
                <a:lnTo>
                  <a:pt x="3021" y="1667"/>
                </a:lnTo>
                <a:lnTo>
                  <a:pt x="3015" y="1667"/>
                </a:lnTo>
                <a:lnTo>
                  <a:pt x="3010" y="1666"/>
                </a:lnTo>
                <a:lnTo>
                  <a:pt x="3004" y="1663"/>
                </a:lnTo>
                <a:lnTo>
                  <a:pt x="2998" y="1662"/>
                </a:lnTo>
                <a:lnTo>
                  <a:pt x="2991" y="1660"/>
                </a:lnTo>
                <a:lnTo>
                  <a:pt x="2986" y="1658"/>
                </a:lnTo>
                <a:lnTo>
                  <a:pt x="2979" y="1655"/>
                </a:lnTo>
                <a:lnTo>
                  <a:pt x="2972" y="1652"/>
                </a:lnTo>
                <a:lnTo>
                  <a:pt x="2966" y="1649"/>
                </a:lnTo>
                <a:lnTo>
                  <a:pt x="2959" y="1645"/>
                </a:lnTo>
                <a:lnTo>
                  <a:pt x="2954" y="1641"/>
                </a:lnTo>
                <a:lnTo>
                  <a:pt x="2947" y="1637"/>
                </a:lnTo>
                <a:lnTo>
                  <a:pt x="2940" y="1632"/>
                </a:lnTo>
                <a:lnTo>
                  <a:pt x="2934" y="1628"/>
                </a:lnTo>
                <a:lnTo>
                  <a:pt x="2927" y="1624"/>
                </a:lnTo>
                <a:lnTo>
                  <a:pt x="2920" y="1618"/>
                </a:lnTo>
                <a:lnTo>
                  <a:pt x="2915" y="1613"/>
                </a:lnTo>
                <a:lnTo>
                  <a:pt x="2908" y="1607"/>
                </a:lnTo>
                <a:lnTo>
                  <a:pt x="2902" y="1601"/>
                </a:lnTo>
                <a:lnTo>
                  <a:pt x="2896" y="1595"/>
                </a:lnTo>
                <a:lnTo>
                  <a:pt x="2889" y="1588"/>
                </a:lnTo>
                <a:lnTo>
                  <a:pt x="2884" y="1582"/>
                </a:lnTo>
                <a:lnTo>
                  <a:pt x="2878" y="1575"/>
                </a:lnTo>
                <a:lnTo>
                  <a:pt x="2873" y="1568"/>
                </a:lnTo>
                <a:lnTo>
                  <a:pt x="2868" y="1562"/>
                </a:lnTo>
                <a:lnTo>
                  <a:pt x="2863" y="1555"/>
                </a:lnTo>
                <a:lnTo>
                  <a:pt x="2858" y="1548"/>
                </a:lnTo>
                <a:lnTo>
                  <a:pt x="2854" y="1542"/>
                </a:lnTo>
                <a:lnTo>
                  <a:pt x="2851" y="1535"/>
                </a:lnTo>
                <a:lnTo>
                  <a:pt x="2846" y="1528"/>
                </a:lnTo>
                <a:lnTo>
                  <a:pt x="2843" y="1522"/>
                </a:lnTo>
                <a:lnTo>
                  <a:pt x="2840" y="1515"/>
                </a:lnTo>
                <a:lnTo>
                  <a:pt x="2837" y="1509"/>
                </a:lnTo>
                <a:lnTo>
                  <a:pt x="2832" y="1495"/>
                </a:lnTo>
                <a:lnTo>
                  <a:pt x="2831" y="1489"/>
                </a:lnTo>
                <a:lnTo>
                  <a:pt x="2829" y="1482"/>
                </a:lnTo>
                <a:lnTo>
                  <a:pt x="2827" y="1477"/>
                </a:lnTo>
                <a:lnTo>
                  <a:pt x="2826" y="1470"/>
                </a:lnTo>
                <a:lnTo>
                  <a:pt x="2825" y="1464"/>
                </a:lnTo>
                <a:lnTo>
                  <a:pt x="2825" y="1459"/>
                </a:lnTo>
                <a:lnTo>
                  <a:pt x="2825" y="1448"/>
                </a:lnTo>
                <a:lnTo>
                  <a:pt x="2825" y="1443"/>
                </a:lnTo>
                <a:lnTo>
                  <a:pt x="2826" y="1438"/>
                </a:lnTo>
                <a:lnTo>
                  <a:pt x="2827" y="1433"/>
                </a:lnTo>
                <a:lnTo>
                  <a:pt x="2829" y="1429"/>
                </a:lnTo>
                <a:lnTo>
                  <a:pt x="2830" y="1425"/>
                </a:lnTo>
                <a:lnTo>
                  <a:pt x="2832" y="1420"/>
                </a:lnTo>
                <a:lnTo>
                  <a:pt x="2833" y="1420"/>
                </a:lnTo>
                <a:lnTo>
                  <a:pt x="3057" y="1665"/>
                </a:lnTo>
                <a:lnTo>
                  <a:pt x="3056" y="1665"/>
                </a:lnTo>
                <a:lnTo>
                  <a:pt x="3052" y="1666"/>
                </a:lnTo>
                <a:lnTo>
                  <a:pt x="3048" y="1667"/>
                </a:lnTo>
                <a:close/>
                <a:moveTo>
                  <a:pt x="2779" y="1224"/>
                </a:moveTo>
                <a:lnTo>
                  <a:pt x="2776" y="1221"/>
                </a:lnTo>
                <a:lnTo>
                  <a:pt x="2772" y="1217"/>
                </a:lnTo>
                <a:lnTo>
                  <a:pt x="2769" y="1211"/>
                </a:lnTo>
                <a:lnTo>
                  <a:pt x="2766" y="1206"/>
                </a:lnTo>
                <a:lnTo>
                  <a:pt x="2762" y="1200"/>
                </a:lnTo>
                <a:lnTo>
                  <a:pt x="2760" y="1195"/>
                </a:lnTo>
                <a:lnTo>
                  <a:pt x="2757" y="1188"/>
                </a:lnTo>
                <a:lnTo>
                  <a:pt x="2755" y="1181"/>
                </a:lnTo>
                <a:lnTo>
                  <a:pt x="2752" y="1175"/>
                </a:lnTo>
                <a:lnTo>
                  <a:pt x="2751" y="1168"/>
                </a:lnTo>
                <a:lnTo>
                  <a:pt x="2749" y="1160"/>
                </a:lnTo>
                <a:lnTo>
                  <a:pt x="2748" y="1152"/>
                </a:lnTo>
                <a:lnTo>
                  <a:pt x="2747" y="1145"/>
                </a:lnTo>
                <a:lnTo>
                  <a:pt x="2746" y="1137"/>
                </a:lnTo>
                <a:lnTo>
                  <a:pt x="2745" y="1128"/>
                </a:lnTo>
                <a:lnTo>
                  <a:pt x="2745" y="1120"/>
                </a:lnTo>
                <a:lnTo>
                  <a:pt x="2745" y="1112"/>
                </a:lnTo>
                <a:lnTo>
                  <a:pt x="2745" y="1103"/>
                </a:lnTo>
                <a:lnTo>
                  <a:pt x="2745" y="1094"/>
                </a:lnTo>
                <a:lnTo>
                  <a:pt x="2746" y="1084"/>
                </a:lnTo>
                <a:lnTo>
                  <a:pt x="2747" y="1075"/>
                </a:lnTo>
                <a:lnTo>
                  <a:pt x="2748" y="1066"/>
                </a:lnTo>
                <a:lnTo>
                  <a:pt x="2750" y="1056"/>
                </a:lnTo>
                <a:lnTo>
                  <a:pt x="2751" y="1046"/>
                </a:lnTo>
                <a:lnTo>
                  <a:pt x="2753" y="1037"/>
                </a:lnTo>
                <a:lnTo>
                  <a:pt x="2756" y="1028"/>
                </a:lnTo>
                <a:lnTo>
                  <a:pt x="2759" y="1019"/>
                </a:lnTo>
                <a:lnTo>
                  <a:pt x="2761" y="1010"/>
                </a:lnTo>
                <a:lnTo>
                  <a:pt x="2764" y="1000"/>
                </a:lnTo>
                <a:lnTo>
                  <a:pt x="2768" y="991"/>
                </a:lnTo>
                <a:lnTo>
                  <a:pt x="2771" y="983"/>
                </a:lnTo>
                <a:lnTo>
                  <a:pt x="2776" y="974"/>
                </a:lnTo>
                <a:lnTo>
                  <a:pt x="2779" y="967"/>
                </a:lnTo>
                <a:lnTo>
                  <a:pt x="2783" y="959"/>
                </a:lnTo>
                <a:lnTo>
                  <a:pt x="2787" y="951"/>
                </a:lnTo>
                <a:lnTo>
                  <a:pt x="2795" y="938"/>
                </a:lnTo>
                <a:lnTo>
                  <a:pt x="2801" y="931"/>
                </a:lnTo>
                <a:lnTo>
                  <a:pt x="2805" y="925"/>
                </a:lnTo>
                <a:lnTo>
                  <a:pt x="2810" y="919"/>
                </a:lnTo>
                <a:lnTo>
                  <a:pt x="2815" y="912"/>
                </a:lnTo>
                <a:lnTo>
                  <a:pt x="2820" y="908"/>
                </a:lnTo>
                <a:lnTo>
                  <a:pt x="2825" y="903"/>
                </a:lnTo>
                <a:lnTo>
                  <a:pt x="2831" y="898"/>
                </a:lnTo>
                <a:lnTo>
                  <a:pt x="2835" y="894"/>
                </a:lnTo>
                <a:lnTo>
                  <a:pt x="2841" y="890"/>
                </a:lnTo>
                <a:lnTo>
                  <a:pt x="2846" y="887"/>
                </a:lnTo>
                <a:lnTo>
                  <a:pt x="2851" y="884"/>
                </a:lnTo>
                <a:lnTo>
                  <a:pt x="2856" y="882"/>
                </a:lnTo>
                <a:lnTo>
                  <a:pt x="2862" y="878"/>
                </a:lnTo>
                <a:lnTo>
                  <a:pt x="2867" y="877"/>
                </a:lnTo>
                <a:lnTo>
                  <a:pt x="2873" y="876"/>
                </a:lnTo>
                <a:lnTo>
                  <a:pt x="2877" y="875"/>
                </a:lnTo>
                <a:lnTo>
                  <a:pt x="2883" y="874"/>
                </a:lnTo>
                <a:lnTo>
                  <a:pt x="2887" y="874"/>
                </a:lnTo>
                <a:lnTo>
                  <a:pt x="2800" y="1240"/>
                </a:lnTo>
                <a:lnTo>
                  <a:pt x="2795" y="1238"/>
                </a:lnTo>
                <a:lnTo>
                  <a:pt x="2791" y="1235"/>
                </a:lnTo>
                <a:lnTo>
                  <a:pt x="2787" y="1232"/>
                </a:lnTo>
                <a:lnTo>
                  <a:pt x="2783" y="1229"/>
                </a:lnTo>
                <a:lnTo>
                  <a:pt x="2779" y="1224"/>
                </a:lnTo>
                <a:close/>
                <a:moveTo>
                  <a:pt x="3281" y="1155"/>
                </a:moveTo>
                <a:lnTo>
                  <a:pt x="3273" y="1158"/>
                </a:lnTo>
                <a:lnTo>
                  <a:pt x="3265" y="1162"/>
                </a:lnTo>
                <a:lnTo>
                  <a:pt x="3258" y="1166"/>
                </a:lnTo>
                <a:lnTo>
                  <a:pt x="3249" y="1168"/>
                </a:lnTo>
                <a:lnTo>
                  <a:pt x="3240" y="1170"/>
                </a:lnTo>
                <a:lnTo>
                  <a:pt x="3231" y="1172"/>
                </a:lnTo>
                <a:lnTo>
                  <a:pt x="3221" y="1172"/>
                </a:lnTo>
                <a:lnTo>
                  <a:pt x="3211" y="1173"/>
                </a:lnTo>
                <a:lnTo>
                  <a:pt x="3201" y="1173"/>
                </a:lnTo>
                <a:lnTo>
                  <a:pt x="3193" y="1173"/>
                </a:lnTo>
                <a:lnTo>
                  <a:pt x="3186" y="1172"/>
                </a:lnTo>
                <a:lnTo>
                  <a:pt x="3178" y="1170"/>
                </a:lnTo>
                <a:lnTo>
                  <a:pt x="3172" y="1169"/>
                </a:lnTo>
                <a:lnTo>
                  <a:pt x="3167" y="1167"/>
                </a:lnTo>
                <a:lnTo>
                  <a:pt x="3161" y="1166"/>
                </a:lnTo>
                <a:lnTo>
                  <a:pt x="3158" y="1164"/>
                </a:lnTo>
                <a:lnTo>
                  <a:pt x="3154" y="1160"/>
                </a:lnTo>
                <a:lnTo>
                  <a:pt x="3150" y="1158"/>
                </a:lnTo>
                <a:lnTo>
                  <a:pt x="3148" y="1156"/>
                </a:lnTo>
                <a:lnTo>
                  <a:pt x="3147" y="1154"/>
                </a:lnTo>
                <a:lnTo>
                  <a:pt x="3146" y="1151"/>
                </a:lnTo>
                <a:lnTo>
                  <a:pt x="3145" y="1149"/>
                </a:lnTo>
                <a:lnTo>
                  <a:pt x="3145" y="1147"/>
                </a:lnTo>
                <a:lnTo>
                  <a:pt x="3145" y="1146"/>
                </a:lnTo>
                <a:lnTo>
                  <a:pt x="3145" y="1144"/>
                </a:lnTo>
                <a:lnTo>
                  <a:pt x="3145" y="1141"/>
                </a:lnTo>
                <a:lnTo>
                  <a:pt x="3146" y="1139"/>
                </a:lnTo>
                <a:lnTo>
                  <a:pt x="3148" y="1137"/>
                </a:lnTo>
                <a:lnTo>
                  <a:pt x="3150" y="1135"/>
                </a:lnTo>
                <a:lnTo>
                  <a:pt x="3153" y="1131"/>
                </a:lnTo>
                <a:lnTo>
                  <a:pt x="3156" y="1129"/>
                </a:lnTo>
                <a:lnTo>
                  <a:pt x="3160" y="1127"/>
                </a:lnTo>
                <a:lnTo>
                  <a:pt x="3165" y="1125"/>
                </a:lnTo>
                <a:lnTo>
                  <a:pt x="3170" y="1123"/>
                </a:lnTo>
                <a:lnTo>
                  <a:pt x="3177" y="1122"/>
                </a:lnTo>
                <a:lnTo>
                  <a:pt x="3184" y="1120"/>
                </a:lnTo>
                <a:lnTo>
                  <a:pt x="3191" y="1119"/>
                </a:lnTo>
                <a:lnTo>
                  <a:pt x="3200" y="1118"/>
                </a:lnTo>
                <a:lnTo>
                  <a:pt x="3209" y="1118"/>
                </a:lnTo>
                <a:lnTo>
                  <a:pt x="3218" y="1118"/>
                </a:lnTo>
                <a:lnTo>
                  <a:pt x="3227" y="1119"/>
                </a:lnTo>
                <a:lnTo>
                  <a:pt x="3234" y="1120"/>
                </a:lnTo>
                <a:lnTo>
                  <a:pt x="3242" y="1122"/>
                </a:lnTo>
                <a:lnTo>
                  <a:pt x="3249" y="1124"/>
                </a:lnTo>
                <a:lnTo>
                  <a:pt x="3255" y="1126"/>
                </a:lnTo>
                <a:lnTo>
                  <a:pt x="3262" y="1129"/>
                </a:lnTo>
                <a:lnTo>
                  <a:pt x="3268" y="1131"/>
                </a:lnTo>
                <a:lnTo>
                  <a:pt x="3273" y="1135"/>
                </a:lnTo>
                <a:lnTo>
                  <a:pt x="3277" y="1138"/>
                </a:lnTo>
                <a:lnTo>
                  <a:pt x="3282" y="1143"/>
                </a:lnTo>
                <a:lnTo>
                  <a:pt x="3285" y="1147"/>
                </a:lnTo>
                <a:lnTo>
                  <a:pt x="3289" y="1149"/>
                </a:lnTo>
                <a:lnTo>
                  <a:pt x="3287" y="1149"/>
                </a:lnTo>
                <a:lnTo>
                  <a:pt x="3281" y="1155"/>
                </a:lnTo>
                <a:close/>
                <a:moveTo>
                  <a:pt x="421" y="3975"/>
                </a:moveTo>
                <a:lnTo>
                  <a:pt x="423" y="3967"/>
                </a:lnTo>
                <a:lnTo>
                  <a:pt x="426" y="3958"/>
                </a:lnTo>
                <a:lnTo>
                  <a:pt x="430" y="3950"/>
                </a:lnTo>
                <a:lnTo>
                  <a:pt x="435" y="3942"/>
                </a:lnTo>
                <a:lnTo>
                  <a:pt x="440" y="3934"/>
                </a:lnTo>
                <a:lnTo>
                  <a:pt x="446" y="3926"/>
                </a:lnTo>
                <a:lnTo>
                  <a:pt x="453" y="3917"/>
                </a:lnTo>
                <a:lnTo>
                  <a:pt x="459" y="3910"/>
                </a:lnTo>
                <a:lnTo>
                  <a:pt x="467" y="3901"/>
                </a:lnTo>
                <a:lnTo>
                  <a:pt x="475" y="3893"/>
                </a:lnTo>
                <a:lnTo>
                  <a:pt x="484" y="3885"/>
                </a:lnTo>
                <a:lnTo>
                  <a:pt x="492" y="3877"/>
                </a:lnTo>
                <a:lnTo>
                  <a:pt x="502" y="3870"/>
                </a:lnTo>
                <a:lnTo>
                  <a:pt x="512" y="3862"/>
                </a:lnTo>
                <a:lnTo>
                  <a:pt x="523" y="3855"/>
                </a:lnTo>
                <a:lnTo>
                  <a:pt x="534" y="3848"/>
                </a:lnTo>
                <a:lnTo>
                  <a:pt x="547" y="3841"/>
                </a:lnTo>
                <a:lnTo>
                  <a:pt x="559" y="3834"/>
                </a:lnTo>
                <a:lnTo>
                  <a:pt x="571" y="3828"/>
                </a:lnTo>
                <a:lnTo>
                  <a:pt x="584" y="3821"/>
                </a:lnTo>
                <a:lnTo>
                  <a:pt x="597" y="3816"/>
                </a:lnTo>
                <a:lnTo>
                  <a:pt x="611" y="3809"/>
                </a:lnTo>
                <a:lnTo>
                  <a:pt x="625" y="3804"/>
                </a:lnTo>
                <a:lnTo>
                  <a:pt x="639" y="3799"/>
                </a:lnTo>
                <a:lnTo>
                  <a:pt x="654" y="3793"/>
                </a:lnTo>
                <a:lnTo>
                  <a:pt x="669" y="3789"/>
                </a:lnTo>
                <a:lnTo>
                  <a:pt x="684" y="3785"/>
                </a:lnTo>
                <a:lnTo>
                  <a:pt x="699" y="3781"/>
                </a:lnTo>
                <a:lnTo>
                  <a:pt x="715" y="3778"/>
                </a:lnTo>
                <a:lnTo>
                  <a:pt x="729" y="3776"/>
                </a:lnTo>
                <a:lnTo>
                  <a:pt x="743" y="3772"/>
                </a:lnTo>
                <a:lnTo>
                  <a:pt x="758" y="3770"/>
                </a:lnTo>
                <a:lnTo>
                  <a:pt x="772" y="3769"/>
                </a:lnTo>
                <a:lnTo>
                  <a:pt x="787" y="3768"/>
                </a:lnTo>
                <a:lnTo>
                  <a:pt x="801" y="3767"/>
                </a:lnTo>
                <a:lnTo>
                  <a:pt x="814" y="3767"/>
                </a:lnTo>
                <a:lnTo>
                  <a:pt x="827" y="3767"/>
                </a:lnTo>
                <a:lnTo>
                  <a:pt x="841" y="3768"/>
                </a:lnTo>
                <a:lnTo>
                  <a:pt x="853" y="3768"/>
                </a:lnTo>
                <a:lnTo>
                  <a:pt x="866" y="3769"/>
                </a:lnTo>
                <a:lnTo>
                  <a:pt x="877" y="3771"/>
                </a:lnTo>
                <a:lnTo>
                  <a:pt x="889" y="3773"/>
                </a:lnTo>
                <a:lnTo>
                  <a:pt x="900" y="3776"/>
                </a:lnTo>
                <a:lnTo>
                  <a:pt x="911" y="3778"/>
                </a:lnTo>
                <a:lnTo>
                  <a:pt x="921" y="3781"/>
                </a:lnTo>
                <a:lnTo>
                  <a:pt x="931" y="3785"/>
                </a:lnTo>
                <a:lnTo>
                  <a:pt x="940" y="3789"/>
                </a:lnTo>
                <a:lnTo>
                  <a:pt x="949" y="3793"/>
                </a:lnTo>
                <a:lnTo>
                  <a:pt x="958" y="3798"/>
                </a:lnTo>
                <a:lnTo>
                  <a:pt x="966" y="3802"/>
                </a:lnTo>
                <a:lnTo>
                  <a:pt x="972" y="3808"/>
                </a:lnTo>
                <a:lnTo>
                  <a:pt x="979" y="3813"/>
                </a:lnTo>
                <a:lnTo>
                  <a:pt x="986" y="3819"/>
                </a:lnTo>
                <a:lnTo>
                  <a:pt x="990" y="3824"/>
                </a:lnTo>
                <a:lnTo>
                  <a:pt x="994" y="3831"/>
                </a:lnTo>
                <a:lnTo>
                  <a:pt x="997" y="3833"/>
                </a:lnTo>
                <a:lnTo>
                  <a:pt x="417" y="4001"/>
                </a:lnTo>
                <a:lnTo>
                  <a:pt x="417" y="3998"/>
                </a:lnTo>
                <a:lnTo>
                  <a:pt x="418" y="3990"/>
                </a:lnTo>
                <a:lnTo>
                  <a:pt x="419" y="3983"/>
                </a:lnTo>
                <a:lnTo>
                  <a:pt x="421" y="3975"/>
                </a:lnTo>
                <a:close/>
                <a:moveTo>
                  <a:pt x="813" y="1338"/>
                </a:moveTo>
                <a:lnTo>
                  <a:pt x="821" y="1338"/>
                </a:lnTo>
                <a:lnTo>
                  <a:pt x="830" y="1340"/>
                </a:lnTo>
                <a:lnTo>
                  <a:pt x="837" y="1342"/>
                </a:lnTo>
                <a:lnTo>
                  <a:pt x="845" y="1345"/>
                </a:lnTo>
                <a:lnTo>
                  <a:pt x="854" y="1348"/>
                </a:lnTo>
                <a:lnTo>
                  <a:pt x="862" y="1352"/>
                </a:lnTo>
                <a:lnTo>
                  <a:pt x="871" y="1355"/>
                </a:lnTo>
                <a:lnTo>
                  <a:pt x="879" y="1360"/>
                </a:lnTo>
                <a:lnTo>
                  <a:pt x="887" y="1365"/>
                </a:lnTo>
                <a:lnTo>
                  <a:pt x="896" y="1370"/>
                </a:lnTo>
                <a:lnTo>
                  <a:pt x="905" y="1376"/>
                </a:lnTo>
                <a:lnTo>
                  <a:pt x="913" y="1383"/>
                </a:lnTo>
                <a:lnTo>
                  <a:pt x="921" y="1389"/>
                </a:lnTo>
                <a:lnTo>
                  <a:pt x="938" y="1405"/>
                </a:lnTo>
                <a:lnTo>
                  <a:pt x="947" y="1412"/>
                </a:lnTo>
                <a:lnTo>
                  <a:pt x="955" y="1421"/>
                </a:lnTo>
                <a:lnTo>
                  <a:pt x="963" y="1430"/>
                </a:lnTo>
                <a:lnTo>
                  <a:pt x="971" y="1439"/>
                </a:lnTo>
                <a:lnTo>
                  <a:pt x="979" y="1449"/>
                </a:lnTo>
                <a:lnTo>
                  <a:pt x="987" y="1459"/>
                </a:lnTo>
                <a:lnTo>
                  <a:pt x="994" y="1469"/>
                </a:lnTo>
                <a:lnTo>
                  <a:pt x="1001" y="1480"/>
                </a:lnTo>
                <a:lnTo>
                  <a:pt x="1008" y="1491"/>
                </a:lnTo>
                <a:lnTo>
                  <a:pt x="1015" y="1502"/>
                </a:lnTo>
                <a:lnTo>
                  <a:pt x="1022" y="1514"/>
                </a:lnTo>
                <a:lnTo>
                  <a:pt x="1028" y="1525"/>
                </a:lnTo>
                <a:lnTo>
                  <a:pt x="1033" y="1536"/>
                </a:lnTo>
                <a:lnTo>
                  <a:pt x="1039" y="1548"/>
                </a:lnTo>
                <a:lnTo>
                  <a:pt x="1044" y="1559"/>
                </a:lnTo>
                <a:lnTo>
                  <a:pt x="1049" y="1571"/>
                </a:lnTo>
                <a:lnTo>
                  <a:pt x="1052" y="1583"/>
                </a:lnTo>
                <a:lnTo>
                  <a:pt x="1055" y="1594"/>
                </a:lnTo>
                <a:lnTo>
                  <a:pt x="1058" y="1605"/>
                </a:lnTo>
                <a:lnTo>
                  <a:pt x="1062" y="1616"/>
                </a:lnTo>
                <a:lnTo>
                  <a:pt x="1064" y="1627"/>
                </a:lnTo>
                <a:lnTo>
                  <a:pt x="1066" y="1637"/>
                </a:lnTo>
                <a:lnTo>
                  <a:pt x="1068" y="1648"/>
                </a:lnTo>
                <a:lnTo>
                  <a:pt x="1070" y="1658"/>
                </a:lnTo>
                <a:lnTo>
                  <a:pt x="1071" y="1668"/>
                </a:lnTo>
                <a:lnTo>
                  <a:pt x="1071" y="1678"/>
                </a:lnTo>
                <a:lnTo>
                  <a:pt x="1071" y="1688"/>
                </a:lnTo>
                <a:lnTo>
                  <a:pt x="1071" y="1697"/>
                </a:lnTo>
                <a:lnTo>
                  <a:pt x="1070" y="1707"/>
                </a:lnTo>
                <a:lnTo>
                  <a:pt x="1068" y="1714"/>
                </a:lnTo>
                <a:lnTo>
                  <a:pt x="1066" y="1723"/>
                </a:lnTo>
                <a:lnTo>
                  <a:pt x="1064" y="1731"/>
                </a:lnTo>
                <a:lnTo>
                  <a:pt x="1062" y="1739"/>
                </a:lnTo>
                <a:lnTo>
                  <a:pt x="1060" y="1746"/>
                </a:lnTo>
                <a:lnTo>
                  <a:pt x="1056" y="1753"/>
                </a:lnTo>
                <a:lnTo>
                  <a:pt x="1053" y="1759"/>
                </a:lnTo>
                <a:lnTo>
                  <a:pt x="1049" y="1765"/>
                </a:lnTo>
                <a:lnTo>
                  <a:pt x="1044" y="1771"/>
                </a:lnTo>
                <a:lnTo>
                  <a:pt x="1040" y="1775"/>
                </a:lnTo>
                <a:lnTo>
                  <a:pt x="1037" y="1777"/>
                </a:lnTo>
                <a:lnTo>
                  <a:pt x="781" y="1340"/>
                </a:lnTo>
                <a:lnTo>
                  <a:pt x="784" y="1339"/>
                </a:lnTo>
                <a:lnTo>
                  <a:pt x="792" y="1338"/>
                </a:lnTo>
                <a:lnTo>
                  <a:pt x="799" y="1337"/>
                </a:lnTo>
                <a:lnTo>
                  <a:pt x="806" y="1337"/>
                </a:lnTo>
                <a:lnTo>
                  <a:pt x="813" y="1338"/>
                </a:lnTo>
                <a:close/>
                <a:moveTo>
                  <a:pt x="982" y="1797"/>
                </a:moveTo>
                <a:lnTo>
                  <a:pt x="974" y="1796"/>
                </a:lnTo>
                <a:lnTo>
                  <a:pt x="967" y="1795"/>
                </a:lnTo>
                <a:lnTo>
                  <a:pt x="959" y="1794"/>
                </a:lnTo>
                <a:lnTo>
                  <a:pt x="951" y="1792"/>
                </a:lnTo>
                <a:lnTo>
                  <a:pt x="942" y="1789"/>
                </a:lnTo>
                <a:lnTo>
                  <a:pt x="935" y="1786"/>
                </a:lnTo>
                <a:lnTo>
                  <a:pt x="927" y="1783"/>
                </a:lnTo>
                <a:lnTo>
                  <a:pt x="918" y="1778"/>
                </a:lnTo>
                <a:lnTo>
                  <a:pt x="909" y="1774"/>
                </a:lnTo>
                <a:lnTo>
                  <a:pt x="900" y="1770"/>
                </a:lnTo>
                <a:lnTo>
                  <a:pt x="893" y="1764"/>
                </a:lnTo>
                <a:lnTo>
                  <a:pt x="884" y="1757"/>
                </a:lnTo>
                <a:lnTo>
                  <a:pt x="875" y="1752"/>
                </a:lnTo>
                <a:lnTo>
                  <a:pt x="867" y="1745"/>
                </a:lnTo>
                <a:lnTo>
                  <a:pt x="858" y="1738"/>
                </a:lnTo>
                <a:lnTo>
                  <a:pt x="850" y="1730"/>
                </a:lnTo>
                <a:lnTo>
                  <a:pt x="842" y="1722"/>
                </a:lnTo>
                <a:lnTo>
                  <a:pt x="833" y="1713"/>
                </a:lnTo>
                <a:lnTo>
                  <a:pt x="825" y="1704"/>
                </a:lnTo>
                <a:lnTo>
                  <a:pt x="817" y="1695"/>
                </a:lnTo>
                <a:lnTo>
                  <a:pt x="810" y="1686"/>
                </a:lnTo>
                <a:lnTo>
                  <a:pt x="802" y="1676"/>
                </a:lnTo>
                <a:lnTo>
                  <a:pt x="794" y="1666"/>
                </a:lnTo>
                <a:lnTo>
                  <a:pt x="788" y="1655"/>
                </a:lnTo>
                <a:lnTo>
                  <a:pt x="780" y="1644"/>
                </a:lnTo>
                <a:lnTo>
                  <a:pt x="773" y="1632"/>
                </a:lnTo>
                <a:lnTo>
                  <a:pt x="767" y="1620"/>
                </a:lnTo>
                <a:lnTo>
                  <a:pt x="761" y="1609"/>
                </a:lnTo>
                <a:lnTo>
                  <a:pt x="756" y="1597"/>
                </a:lnTo>
                <a:lnTo>
                  <a:pt x="750" y="1586"/>
                </a:lnTo>
                <a:lnTo>
                  <a:pt x="744" y="1575"/>
                </a:lnTo>
                <a:lnTo>
                  <a:pt x="740" y="1563"/>
                </a:lnTo>
                <a:lnTo>
                  <a:pt x="737" y="1552"/>
                </a:lnTo>
                <a:lnTo>
                  <a:pt x="732" y="1541"/>
                </a:lnTo>
                <a:lnTo>
                  <a:pt x="729" y="1530"/>
                </a:lnTo>
                <a:lnTo>
                  <a:pt x="727" y="1519"/>
                </a:lnTo>
                <a:lnTo>
                  <a:pt x="723" y="1507"/>
                </a:lnTo>
                <a:lnTo>
                  <a:pt x="722" y="1496"/>
                </a:lnTo>
                <a:lnTo>
                  <a:pt x="720" y="1486"/>
                </a:lnTo>
                <a:lnTo>
                  <a:pt x="719" y="1477"/>
                </a:lnTo>
                <a:lnTo>
                  <a:pt x="718" y="1467"/>
                </a:lnTo>
                <a:lnTo>
                  <a:pt x="718" y="1457"/>
                </a:lnTo>
                <a:lnTo>
                  <a:pt x="718" y="1447"/>
                </a:lnTo>
                <a:lnTo>
                  <a:pt x="718" y="1437"/>
                </a:lnTo>
                <a:lnTo>
                  <a:pt x="719" y="1428"/>
                </a:lnTo>
                <a:lnTo>
                  <a:pt x="720" y="1419"/>
                </a:lnTo>
                <a:lnTo>
                  <a:pt x="721" y="1411"/>
                </a:lnTo>
                <a:lnTo>
                  <a:pt x="723" y="1404"/>
                </a:lnTo>
                <a:lnTo>
                  <a:pt x="727" y="1396"/>
                </a:lnTo>
                <a:lnTo>
                  <a:pt x="729" y="1388"/>
                </a:lnTo>
                <a:lnTo>
                  <a:pt x="732" y="1381"/>
                </a:lnTo>
                <a:lnTo>
                  <a:pt x="736" y="1375"/>
                </a:lnTo>
                <a:lnTo>
                  <a:pt x="740" y="1369"/>
                </a:lnTo>
                <a:lnTo>
                  <a:pt x="744" y="1364"/>
                </a:lnTo>
                <a:lnTo>
                  <a:pt x="749" y="1359"/>
                </a:lnTo>
                <a:lnTo>
                  <a:pt x="752" y="1356"/>
                </a:lnTo>
                <a:lnTo>
                  <a:pt x="1008" y="1794"/>
                </a:lnTo>
                <a:lnTo>
                  <a:pt x="1004" y="1795"/>
                </a:lnTo>
                <a:lnTo>
                  <a:pt x="997" y="1796"/>
                </a:lnTo>
                <a:lnTo>
                  <a:pt x="990" y="1797"/>
                </a:lnTo>
                <a:lnTo>
                  <a:pt x="982" y="1797"/>
                </a:lnTo>
                <a:close/>
                <a:moveTo>
                  <a:pt x="78" y="2263"/>
                </a:moveTo>
                <a:lnTo>
                  <a:pt x="84" y="2258"/>
                </a:lnTo>
                <a:lnTo>
                  <a:pt x="92" y="2255"/>
                </a:lnTo>
                <a:lnTo>
                  <a:pt x="101" y="2252"/>
                </a:lnTo>
                <a:lnTo>
                  <a:pt x="110" y="2248"/>
                </a:lnTo>
                <a:lnTo>
                  <a:pt x="119" y="2246"/>
                </a:lnTo>
                <a:lnTo>
                  <a:pt x="129" y="2244"/>
                </a:lnTo>
                <a:lnTo>
                  <a:pt x="139" y="2242"/>
                </a:lnTo>
                <a:lnTo>
                  <a:pt x="149" y="2242"/>
                </a:lnTo>
                <a:lnTo>
                  <a:pt x="160" y="2240"/>
                </a:lnTo>
                <a:lnTo>
                  <a:pt x="171" y="2240"/>
                </a:lnTo>
                <a:lnTo>
                  <a:pt x="182" y="2240"/>
                </a:lnTo>
                <a:lnTo>
                  <a:pt x="194" y="2240"/>
                </a:lnTo>
                <a:lnTo>
                  <a:pt x="206" y="2241"/>
                </a:lnTo>
                <a:lnTo>
                  <a:pt x="218" y="2242"/>
                </a:lnTo>
                <a:lnTo>
                  <a:pt x="230" y="2244"/>
                </a:lnTo>
                <a:lnTo>
                  <a:pt x="244" y="2246"/>
                </a:lnTo>
                <a:lnTo>
                  <a:pt x="256" y="2248"/>
                </a:lnTo>
                <a:lnTo>
                  <a:pt x="269" y="2252"/>
                </a:lnTo>
                <a:lnTo>
                  <a:pt x="282" y="2255"/>
                </a:lnTo>
                <a:lnTo>
                  <a:pt x="296" y="2258"/>
                </a:lnTo>
                <a:lnTo>
                  <a:pt x="310" y="2263"/>
                </a:lnTo>
                <a:lnTo>
                  <a:pt x="323" y="2267"/>
                </a:lnTo>
                <a:lnTo>
                  <a:pt x="337" y="2273"/>
                </a:lnTo>
                <a:lnTo>
                  <a:pt x="350" y="2278"/>
                </a:lnTo>
                <a:lnTo>
                  <a:pt x="364" y="2284"/>
                </a:lnTo>
                <a:lnTo>
                  <a:pt x="377" y="2290"/>
                </a:lnTo>
                <a:lnTo>
                  <a:pt x="391" y="2297"/>
                </a:lnTo>
                <a:lnTo>
                  <a:pt x="404" y="2304"/>
                </a:lnTo>
                <a:lnTo>
                  <a:pt x="417" y="2311"/>
                </a:lnTo>
                <a:lnTo>
                  <a:pt x="429" y="2318"/>
                </a:lnTo>
                <a:lnTo>
                  <a:pt x="442" y="2326"/>
                </a:lnTo>
                <a:lnTo>
                  <a:pt x="453" y="2334"/>
                </a:lnTo>
                <a:lnTo>
                  <a:pt x="464" y="2342"/>
                </a:lnTo>
                <a:lnTo>
                  <a:pt x="475" y="2350"/>
                </a:lnTo>
                <a:lnTo>
                  <a:pt x="485" y="2359"/>
                </a:lnTo>
                <a:lnTo>
                  <a:pt x="495" y="2367"/>
                </a:lnTo>
                <a:lnTo>
                  <a:pt x="503" y="2376"/>
                </a:lnTo>
                <a:lnTo>
                  <a:pt x="512" y="2384"/>
                </a:lnTo>
                <a:lnTo>
                  <a:pt x="521" y="2393"/>
                </a:lnTo>
                <a:lnTo>
                  <a:pt x="529" y="2402"/>
                </a:lnTo>
                <a:lnTo>
                  <a:pt x="537" y="2411"/>
                </a:lnTo>
                <a:lnTo>
                  <a:pt x="543" y="2420"/>
                </a:lnTo>
                <a:lnTo>
                  <a:pt x="550" y="2429"/>
                </a:lnTo>
                <a:lnTo>
                  <a:pt x="555" y="2438"/>
                </a:lnTo>
                <a:lnTo>
                  <a:pt x="560" y="2446"/>
                </a:lnTo>
                <a:lnTo>
                  <a:pt x="564" y="2455"/>
                </a:lnTo>
                <a:lnTo>
                  <a:pt x="569" y="2464"/>
                </a:lnTo>
                <a:lnTo>
                  <a:pt x="572" y="2472"/>
                </a:lnTo>
                <a:lnTo>
                  <a:pt x="575" y="2481"/>
                </a:lnTo>
                <a:lnTo>
                  <a:pt x="576" y="2488"/>
                </a:lnTo>
                <a:lnTo>
                  <a:pt x="579" y="2497"/>
                </a:lnTo>
                <a:lnTo>
                  <a:pt x="579" y="2505"/>
                </a:lnTo>
                <a:lnTo>
                  <a:pt x="580" y="2513"/>
                </a:lnTo>
                <a:lnTo>
                  <a:pt x="579" y="2520"/>
                </a:lnTo>
                <a:lnTo>
                  <a:pt x="578" y="2528"/>
                </a:lnTo>
                <a:lnTo>
                  <a:pt x="576" y="2534"/>
                </a:lnTo>
                <a:lnTo>
                  <a:pt x="56" y="2282"/>
                </a:lnTo>
                <a:lnTo>
                  <a:pt x="59" y="2277"/>
                </a:lnTo>
                <a:lnTo>
                  <a:pt x="65" y="2273"/>
                </a:lnTo>
                <a:lnTo>
                  <a:pt x="71" y="2267"/>
                </a:lnTo>
                <a:lnTo>
                  <a:pt x="78" y="2263"/>
                </a:lnTo>
                <a:close/>
                <a:moveTo>
                  <a:pt x="539" y="2582"/>
                </a:moveTo>
                <a:lnTo>
                  <a:pt x="531" y="2586"/>
                </a:lnTo>
                <a:lnTo>
                  <a:pt x="523" y="2590"/>
                </a:lnTo>
                <a:lnTo>
                  <a:pt x="516" y="2593"/>
                </a:lnTo>
                <a:lnTo>
                  <a:pt x="507" y="2597"/>
                </a:lnTo>
                <a:lnTo>
                  <a:pt x="498" y="2599"/>
                </a:lnTo>
                <a:lnTo>
                  <a:pt x="488" y="2601"/>
                </a:lnTo>
                <a:lnTo>
                  <a:pt x="478" y="2603"/>
                </a:lnTo>
                <a:lnTo>
                  <a:pt x="467" y="2605"/>
                </a:lnTo>
                <a:lnTo>
                  <a:pt x="457" y="2606"/>
                </a:lnTo>
                <a:lnTo>
                  <a:pt x="445" y="2606"/>
                </a:lnTo>
                <a:lnTo>
                  <a:pt x="434" y="2606"/>
                </a:lnTo>
                <a:lnTo>
                  <a:pt x="422" y="2606"/>
                </a:lnTo>
                <a:lnTo>
                  <a:pt x="411" y="2605"/>
                </a:lnTo>
                <a:lnTo>
                  <a:pt x="398" y="2603"/>
                </a:lnTo>
                <a:lnTo>
                  <a:pt x="385" y="2601"/>
                </a:lnTo>
                <a:lnTo>
                  <a:pt x="372" y="2600"/>
                </a:lnTo>
                <a:lnTo>
                  <a:pt x="360" y="2597"/>
                </a:lnTo>
                <a:lnTo>
                  <a:pt x="346" y="2595"/>
                </a:lnTo>
                <a:lnTo>
                  <a:pt x="333" y="2591"/>
                </a:lnTo>
                <a:lnTo>
                  <a:pt x="320" y="2587"/>
                </a:lnTo>
                <a:lnTo>
                  <a:pt x="307" y="2582"/>
                </a:lnTo>
                <a:lnTo>
                  <a:pt x="293" y="2578"/>
                </a:lnTo>
                <a:lnTo>
                  <a:pt x="279" y="2574"/>
                </a:lnTo>
                <a:lnTo>
                  <a:pt x="266" y="2568"/>
                </a:lnTo>
                <a:lnTo>
                  <a:pt x="252" y="2561"/>
                </a:lnTo>
                <a:lnTo>
                  <a:pt x="238" y="2556"/>
                </a:lnTo>
                <a:lnTo>
                  <a:pt x="225" y="2548"/>
                </a:lnTo>
                <a:lnTo>
                  <a:pt x="212" y="2542"/>
                </a:lnTo>
                <a:lnTo>
                  <a:pt x="199" y="2535"/>
                </a:lnTo>
                <a:lnTo>
                  <a:pt x="187" y="2527"/>
                </a:lnTo>
                <a:lnTo>
                  <a:pt x="175" y="2519"/>
                </a:lnTo>
                <a:lnTo>
                  <a:pt x="163" y="2512"/>
                </a:lnTo>
                <a:lnTo>
                  <a:pt x="152" y="2504"/>
                </a:lnTo>
                <a:lnTo>
                  <a:pt x="142" y="2495"/>
                </a:lnTo>
                <a:lnTo>
                  <a:pt x="131" y="2487"/>
                </a:lnTo>
                <a:lnTo>
                  <a:pt x="121" y="2478"/>
                </a:lnTo>
                <a:lnTo>
                  <a:pt x="112" y="2470"/>
                </a:lnTo>
                <a:lnTo>
                  <a:pt x="103" y="2461"/>
                </a:lnTo>
                <a:lnTo>
                  <a:pt x="94" y="2452"/>
                </a:lnTo>
                <a:lnTo>
                  <a:pt x="88" y="2444"/>
                </a:lnTo>
                <a:lnTo>
                  <a:pt x="80" y="2434"/>
                </a:lnTo>
                <a:lnTo>
                  <a:pt x="73" y="2425"/>
                </a:lnTo>
                <a:lnTo>
                  <a:pt x="67" y="2417"/>
                </a:lnTo>
                <a:lnTo>
                  <a:pt x="61" y="2408"/>
                </a:lnTo>
                <a:lnTo>
                  <a:pt x="56" y="2399"/>
                </a:lnTo>
                <a:lnTo>
                  <a:pt x="51" y="2390"/>
                </a:lnTo>
                <a:lnTo>
                  <a:pt x="48" y="2382"/>
                </a:lnTo>
                <a:lnTo>
                  <a:pt x="45" y="2373"/>
                </a:lnTo>
                <a:lnTo>
                  <a:pt x="41" y="2365"/>
                </a:lnTo>
                <a:lnTo>
                  <a:pt x="39" y="2356"/>
                </a:lnTo>
                <a:lnTo>
                  <a:pt x="38" y="2348"/>
                </a:lnTo>
                <a:lnTo>
                  <a:pt x="37" y="2340"/>
                </a:lnTo>
                <a:lnTo>
                  <a:pt x="37" y="2332"/>
                </a:lnTo>
                <a:lnTo>
                  <a:pt x="37" y="2325"/>
                </a:lnTo>
                <a:lnTo>
                  <a:pt x="38" y="2317"/>
                </a:lnTo>
                <a:lnTo>
                  <a:pt x="39" y="2313"/>
                </a:lnTo>
                <a:lnTo>
                  <a:pt x="560" y="2565"/>
                </a:lnTo>
                <a:lnTo>
                  <a:pt x="558" y="2567"/>
                </a:lnTo>
                <a:lnTo>
                  <a:pt x="551" y="2572"/>
                </a:lnTo>
                <a:lnTo>
                  <a:pt x="545" y="2578"/>
                </a:lnTo>
                <a:lnTo>
                  <a:pt x="539" y="2582"/>
                </a:lnTo>
                <a:close/>
                <a:moveTo>
                  <a:pt x="909" y="2536"/>
                </a:moveTo>
                <a:lnTo>
                  <a:pt x="909" y="2527"/>
                </a:lnTo>
                <a:lnTo>
                  <a:pt x="910" y="2519"/>
                </a:lnTo>
                <a:lnTo>
                  <a:pt x="911" y="2512"/>
                </a:lnTo>
                <a:lnTo>
                  <a:pt x="914" y="2503"/>
                </a:lnTo>
                <a:lnTo>
                  <a:pt x="917" y="2495"/>
                </a:lnTo>
                <a:lnTo>
                  <a:pt x="920" y="2486"/>
                </a:lnTo>
                <a:lnTo>
                  <a:pt x="924" y="2477"/>
                </a:lnTo>
                <a:lnTo>
                  <a:pt x="928" y="2469"/>
                </a:lnTo>
                <a:lnTo>
                  <a:pt x="934" y="2460"/>
                </a:lnTo>
                <a:lnTo>
                  <a:pt x="939" y="2451"/>
                </a:lnTo>
                <a:lnTo>
                  <a:pt x="946" y="2442"/>
                </a:lnTo>
                <a:lnTo>
                  <a:pt x="952" y="2433"/>
                </a:lnTo>
                <a:lnTo>
                  <a:pt x="960" y="2424"/>
                </a:lnTo>
                <a:lnTo>
                  <a:pt x="968" y="2415"/>
                </a:lnTo>
                <a:lnTo>
                  <a:pt x="976" y="2407"/>
                </a:lnTo>
                <a:lnTo>
                  <a:pt x="984" y="2398"/>
                </a:lnTo>
                <a:lnTo>
                  <a:pt x="994" y="2390"/>
                </a:lnTo>
                <a:lnTo>
                  <a:pt x="1004" y="2381"/>
                </a:lnTo>
                <a:lnTo>
                  <a:pt x="1014" y="2372"/>
                </a:lnTo>
                <a:lnTo>
                  <a:pt x="1025" y="2365"/>
                </a:lnTo>
                <a:lnTo>
                  <a:pt x="1035" y="2357"/>
                </a:lnTo>
                <a:lnTo>
                  <a:pt x="1047" y="2349"/>
                </a:lnTo>
                <a:lnTo>
                  <a:pt x="1060" y="2341"/>
                </a:lnTo>
                <a:lnTo>
                  <a:pt x="1072" y="2334"/>
                </a:lnTo>
                <a:lnTo>
                  <a:pt x="1084" y="2327"/>
                </a:lnTo>
                <a:lnTo>
                  <a:pt x="1097" y="2319"/>
                </a:lnTo>
                <a:lnTo>
                  <a:pt x="1112" y="2313"/>
                </a:lnTo>
                <a:lnTo>
                  <a:pt x="1125" y="2306"/>
                </a:lnTo>
                <a:lnTo>
                  <a:pt x="1138" y="2300"/>
                </a:lnTo>
                <a:lnTo>
                  <a:pt x="1151" y="2295"/>
                </a:lnTo>
                <a:lnTo>
                  <a:pt x="1166" y="2289"/>
                </a:lnTo>
                <a:lnTo>
                  <a:pt x="1179" y="2285"/>
                </a:lnTo>
                <a:lnTo>
                  <a:pt x="1192" y="2281"/>
                </a:lnTo>
                <a:lnTo>
                  <a:pt x="1206" y="2277"/>
                </a:lnTo>
                <a:lnTo>
                  <a:pt x="1219" y="2274"/>
                </a:lnTo>
                <a:lnTo>
                  <a:pt x="1232" y="2271"/>
                </a:lnTo>
                <a:lnTo>
                  <a:pt x="1245" y="2268"/>
                </a:lnTo>
                <a:lnTo>
                  <a:pt x="1258" y="2266"/>
                </a:lnTo>
                <a:lnTo>
                  <a:pt x="1271" y="2265"/>
                </a:lnTo>
                <a:lnTo>
                  <a:pt x="1283" y="2264"/>
                </a:lnTo>
                <a:lnTo>
                  <a:pt x="1295" y="2263"/>
                </a:lnTo>
                <a:lnTo>
                  <a:pt x="1306" y="2262"/>
                </a:lnTo>
                <a:lnTo>
                  <a:pt x="1318" y="2263"/>
                </a:lnTo>
                <a:lnTo>
                  <a:pt x="1329" y="2263"/>
                </a:lnTo>
                <a:lnTo>
                  <a:pt x="1340" y="2264"/>
                </a:lnTo>
                <a:lnTo>
                  <a:pt x="1350" y="2265"/>
                </a:lnTo>
                <a:lnTo>
                  <a:pt x="1360" y="2267"/>
                </a:lnTo>
                <a:lnTo>
                  <a:pt x="1370" y="2269"/>
                </a:lnTo>
                <a:lnTo>
                  <a:pt x="1379" y="2272"/>
                </a:lnTo>
                <a:lnTo>
                  <a:pt x="1388" y="2274"/>
                </a:lnTo>
                <a:lnTo>
                  <a:pt x="1396" y="2277"/>
                </a:lnTo>
                <a:lnTo>
                  <a:pt x="1403" y="2282"/>
                </a:lnTo>
                <a:lnTo>
                  <a:pt x="1411" y="2286"/>
                </a:lnTo>
                <a:lnTo>
                  <a:pt x="1418" y="2290"/>
                </a:lnTo>
                <a:lnTo>
                  <a:pt x="1424" y="2295"/>
                </a:lnTo>
                <a:lnTo>
                  <a:pt x="1430" y="2300"/>
                </a:lnTo>
                <a:lnTo>
                  <a:pt x="1433" y="2304"/>
                </a:lnTo>
                <a:lnTo>
                  <a:pt x="913" y="2556"/>
                </a:lnTo>
                <a:lnTo>
                  <a:pt x="910" y="2550"/>
                </a:lnTo>
                <a:lnTo>
                  <a:pt x="910" y="2543"/>
                </a:lnTo>
                <a:lnTo>
                  <a:pt x="909" y="2536"/>
                </a:lnTo>
                <a:close/>
                <a:moveTo>
                  <a:pt x="1452" y="2355"/>
                </a:moveTo>
                <a:lnTo>
                  <a:pt x="1452" y="2362"/>
                </a:lnTo>
                <a:lnTo>
                  <a:pt x="1451" y="2371"/>
                </a:lnTo>
                <a:lnTo>
                  <a:pt x="1449" y="2379"/>
                </a:lnTo>
                <a:lnTo>
                  <a:pt x="1448" y="2387"/>
                </a:lnTo>
                <a:lnTo>
                  <a:pt x="1444" y="2396"/>
                </a:lnTo>
                <a:lnTo>
                  <a:pt x="1441" y="2404"/>
                </a:lnTo>
                <a:lnTo>
                  <a:pt x="1437" y="2413"/>
                </a:lnTo>
                <a:lnTo>
                  <a:pt x="1433" y="2422"/>
                </a:lnTo>
                <a:lnTo>
                  <a:pt x="1428" y="2431"/>
                </a:lnTo>
                <a:lnTo>
                  <a:pt x="1422" y="2440"/>
                </a:lnTo>
                <a:lnTo>
                  <a:pt x="1416" y="2449"/>
                </a:lnTo>
                <a:lnTo>
                  <a:pt x="1409" y="2457"/>
                </a:lnTo>
                <a:lnTo>
                  <a:pt x="1401" y="2466"/>
                </a:lnTo>
                <a:lnTo>
                  <a:pt x="1393" y="2475"/>
                </a:lnTo>
                <a:lnTo>
                  <a:pt x="1386" y="2484"/>
                </a:lnTo>
                <a:lnTo>
                  <a:pt x="1377" y="2492"/>
                </a:lnTo>
                <a:lnTo>
                  <a:pt x="1367" y="2501"/>
                </a:lnTo>
                <a:lnTo>
                  <a:pt x="1357" y="2509"/>
                </a:lnTo>
                <a:lnTo>
                  <a:pt x="1347" y="2517"/>
                </a:lnTo>
                <a:lnTo>
                  <a:pt x="1336" y="2526"/>
                </a:lnTo>
                <a:lnTo>
                  <a:pt x="1325" y="2534"/>
                </a:lnTo>
                <a:lnTo>
                  <a:pt x="1314" y="2542"/>
                </a:lnTo>
                <a:lnTo>
                  <a:pt x="1302" y="2549"/>
                </a:lnTo>
                <a:lnTo>
                  <a:pt x="1290" y="2557"/>
                </a:lnTo>
                <a:lnTo>
                  <a:pt x="1276" y="2564"/>
                </a:lnTo>
                <a:lnTo>
                  <a:pt x="1263" y="2571"/>
                </a:lnTo>
                <a:lnTo>
                  <a:pt x="1251" y="2578"/>
                </a:lnTo>
                <a:lnTo>
                  <a:pt x="1236" y="2585"/>
                </a:lnTo>
                <a:lnTo>
                  <a:pt x="1223" y="2590"/>
                </a:lnTo>
                <a:lnTo>
                  <a:pt x="1209" y="2596"/>
                </a:lnTo>
                <a:lnTo>
                  <a:pt x="1196" y="2601"/>
                </a:lnTo>
                <a:lnTo>
                  <a:pt x="1182" y="2606"/>
                </a:lnTo>
                <a:lnTo>
                  <a:pt x="1169" y="2610"/>
                </a:lnTo>
                <a:lnTo>
                  <a:pt x="1155" y="2613"/>
                </a:lnTo>
                <a:lnTo>
                  <a:pt x="1143" y="2617"/>
                </a:lnTo>
                <a:lnTo>
                  <a:pt x="1129" y="2620"/>
                </a:lnTo>
                <a:lnTo>
                  <a:pt x="1116" y="2622"/>
                </a:lnTo>
                <a:lnTo>
                  <a:pt x="1104" y="2624"/>
                </a:lnTo>
                <a:lnTo>
                  <a:pt x="1091" y="2626"/>
                </a:lnTo>
                <a:lnTo>
                  <a:pt x="1078" y="2627"/>
                </a:lnTo>
                <a:lnTo>
                  <a:pt x="1066" y="2628"/>
                </a:lnTo>
                <a:lnTo>
                  <a:pt x="1055" y="2628"/>
                </a:lnTo>
                <a:lnTo>
                  <a:pt x="1043" y="2628"/>
                </a:lnTo>
                <a:lnTo>
                  <a:pt x="1032" y="2628"/>
                </a:lnTo>
                <a:lnTo>
                  <a:pt x="1021" y="2627"/>
                </a:lnTo>
                <a:lnTo>
                  <a:pt x="1011" y="2626"/>
                </a:lnTo>
                <a:lnTo>
                  <a:pt x="1001" y="2623"/>
                </a:lnTo>
                <a:lnTo>
                  <a:pt x="991" y="2621"/>
                </a:lnTo>
                <a:lnTo>
                  <a:pt x="982" y="2619"/>
                </a:lnTo>
                <a:lnTo>
                  <a:pt x="973" y="2616"/>
                </a:lnTo>
                <a:lnTo>
                  <a:pt x="965" y="2612"/>
                </a:lnTo>
                <a:lnTo>
                  <a:pt x="957" y="2609"/>
                </a:lnTo>
                <a:lnTo>
                  <a:pt x="950" y="2605"/>
                </a:lnTo>
                <a:lnTo>
                  <a:pt x="944" y="2600"/>
                </a:lnTo>
                <a:lnTo>
                  <a:pt x="937" y="2596"/>
                </a:lnTo>
                <a:lnTo>
                  <a:pt x="931" y="2590"/>
                </a:lnTo>
                <a:lnTo>
                  <a:pt x="928" y="2587"/>
                </a:lnTo>
                <a:lnTo>
                  <a:pt x="1449" y="2335"/>
                </a:lnTo>
                <a:lnTo>
                  <a:pt x="1450" y="2339"/>
                </a:lnTo>
                <a:lnTo>
                  <a:pt x="1451" y="2347"/>
                </a:lnTo>
                <a:lnTo>
                  <a:pt x="1452" y="2355"/>
                </a:lnTo>
                <a:close/>
                <a:moveTo>
                  <a:pt x="69" y="3185"/>
                </a:moveTo>
                <a:lnTo>
                  <a:pt x="74" y="3179"/>
                </a:lnTo>
                <a:lnTo>
                  <a:pt x="81" y="3173"/>
                </a:lnTo>
                <a:lnTo>
                  <a:pt x="89" y="3167"/>
                </a:lnTo>
                <a:lnTo>
                  <a:pt x="97" y="3162"/>
                </a:lnTo>
                <a:lnTo>
                  <a:pt x="105" y="3156"/>
                </a:lnTo>
                <a:lnTo>
                  <a:pt x="113" y="3152"/>
                </a:lnTo>
                <a:lnTo>
                  <a:pt x="123" y="3146"/>
                </a:lnTo>
                <a:lnTo>
                  <a:pt x="133" y="3143"/>
                </a:lnTo>
                <a:lnTo>
                  <a:pt x="144" y="3139"/>
                </a:lnTo>
                <a:lnTo>
                  <a:pt x="154" y="3135"/>
                </a:lnTo>
                <a:lnTo>
                  <a:pt x="165" y="3132"/>
                </a:lnTo>
                <a:lnTo>
                  <a:pt x="177" y="3129"/>
                </a:lnTo>
                <a:lnTo>
                  <a:pt x="189" y="3127"/>
                </a:lnTo>
                <a:lnTo>
                  <a:pt x="203" y="3123"/>
                </a:lnTo>
                <a:lnTo>
                  <a:pt x="215" y="3122"/>
                </a:lnTo>
                <a:lnTo>
                  <a:pt x="228" y="3120"/>
                </a:lnTo>
                <a:lnTo>
                  <a:pt x="243" y="3119"/>
                </a:lnTo>
                <a:lnTo>
                  <a:pt x="256" y="3118"/>
                </a:lnTo>
                <a:lnTo>
                  <a:pt x="270" y="3118"/>
                </a:lnTo>
                <a:lnTo>
                  <a:pt x="285" y="3118"/>
                </a:lnTo>
                <a:lnTo>
                  <a:pt x="299" y="3118"/>
                </a:lnTo>
                <a:lnTo>
                  <a:pt x="314" y="3118"/>
                </a:lnTo>
                <a:lnTo>
                  <a:pt x="329" y="3119"/>
                </a:lnTo>
                <a:lnTo>
                  <a:pt x="344" y="3121"/>
                </a:lnTo>
                <a:lnTo>
                  <a:pt x="360" y="3122"/>
                </a:lnTo>
                <a:lnTo>
                  <a:pt x="375" y="3125"/>
                </a:lnTo>
                <a:lnTo>
                  <a:pt x="391" y="3128"/>
                </a:lnTo>
                <a:lnTo>
                  <a:pt x="406" y="3131"/>
                </a:lnTo>
                <a:lnTo>
                  <a:pt x="421" y="3134"/>
                </a:lnTo>
                <a:lnTo>
                  <a:pt x="435" y="3139"/>
                </a:lnTo>
                <a:lnTo>
                  <a:pt x="449" y="3142"/>
                </a:lnTo>
                <a:lnTo>
                  <a:pt x="463" y="3146"/>
                </a:lnTo>
                <a:lnTo>
                  <a:pt x="477" y="3152"/>
                </a:lnTo>
                <a:lnTo>
                  <a:pt x="490" y="3156"/>
                </a:lnTo>
                <a:lnTo>
                  <a:pt x="502" y="3162"/>
                </a:lnTo>
                <a:lnTo>
                  <a:pt x="515" y="3167"/>
                </a:lnTo>
                <a:lnTo>
                  <a:pt x="527" y="3173"/>
                </a:lnTo>
                <a:lnTo>
                  <a:pt x="538" y="3180"/>
                </a:lnTo>
                <a:lnTo>
                  <a:pt x="549" y="3185"/>
                </a:lnTo>
                <a:lnTo>
                  <a:pt x="560" y="3192"/>
                </a:lnTo>
                <a:lnTo>
                  <a:pt x="570" y="3198"/>
                </a:lnTo>
                <a:lnTo>
                  <a:pt x="579" y="3205"/>
                </a:lnTo>
                <a:lnTo>
                  <a:pt x="587" y="3213"/>
                </a:lnTo>
                <a:lnTo>
                  <a:pt x="596" y="3219"/>
                </a:lnTo>
                <a:lnTo>
                  <a:pt x="604" y="3227"/>
                </a:lnTo>
                <a:lnTo>
                  <a:pt x="612" y="3234"/>
                </a:lnTo>
                <a:lnTo>
                  <a:pt x="617" y="3242"/>
                </a:lnTo>
                <a:lnTo>
                  <a:pt x="624" y="3249"/>
                </a:lnTo>
                <a:lnTo>
                  <a:pt x="630" y="3257"/>
                </a:lnTo>
                <a:lnTo>
                  <a:pt x="634" y="3265"/>
                </a:lnTo>
                <a:lnTo>
                  <a:pt x="638" y="3273"/>
                </a:lnTo>
                <a:lnTo>
                  <a:pt x="642" y="3280"/>
                </a:lnTo>
                <a:lnTo>
                  <a:pt x="644" y="3288"/>
                </a:lnTo>
                <a:lnTo>
                  <a:pt x="646" y="3295"/>
                </a:lnTo>
                <a:lnTo>
                  <a:pt x="647" y="3303"/>
                </a:lnTo>
                <a:lnTo>
                  <a:pt x="647" y="3308"/>
                </a:lnTo>
                <a:lnTo>
                  <a:pt x="53" y="3209"/>
                </a:lnTo>
                <a:lnTo>
                  <a:pt x="56" y="3205"/>
                </a:lnTo>
                <a:lnTo>
                  <a:pt x="59" y="3197"/>
                </a:lnTo>
                <a:lnTo>
                  <a:pt x="63" y="3192"/>
                </a:lnTo>
                <a:lnTo>
                  <a:pt x="69" y="3185"/>
                </a:lnTo>
                <a:close/>
                <a:moveTo>
                  <a:pt x="625" y="3368"/>
                </a:moveTo>
                <a:lnTo>
                  <a:pt x="618" y="3374"/>
                </a:lnTo>
                <a:lnTo>
                  <a:pt x="613" y="3380"/>
                </a:lnTo>
                <a:lnTo>
                  <a:pt x="605" y="3385"/>
                </a:lnTo>
                <a:lnTo>
                  <a:pt x="597" y="3391"/>
                </a:lnTo>
                <a:lnTo>
                  <a:pt x="590" y="3396"/>
                </a:lnTo>
                <a:lnTo>
                  <a:pt x="581" y="3401"/>
                </a:lnTo>
                <a:lnTo>
                  <a:pt x="571" y="3406"/>
                </a:lnTo>
                <a:lnTo>
                  <a:pt x="561" y="3411"/>
                </a:lnTo>
                <a:lnTo>
                  <a:pt x="551" y="3414"/>
                </a:lnTo>
                <a:lnTo>
                  <a:pt x="540" y="3417"/>
                </a:lnTo>
                <a:lnTo>
                  <a:pt x="528" y="3422"/>
                </a:lnTo>
                <a:lnTo>
                  <a:pt x="517" y="3424"/>
                </a:lnTo>
                <a:lnTo>
                  <a:pt x="505" y="3427"/>
                </a:lnTo>
                <a:lnTo>
                  <a:pt x="491" y="3430"/>
                </a:lnTo>
                <a:lnTo>
                  <a:pt x="479" y="3432"/>
                </a:lnTo>
                <a:lnTo>
                  <a:pt x="466" y="3433"/>
                </a:lnTo>
                <a:lnTo>
                  <a:pt x="452" y="3434"/>
                </a:lnTo>
                <a:lnTo>
                  <a:pt x="438" y="3435"/>
                </a:lnTo>
                <a:lnTo>
                  <a:pt x="424" y="3436"/>
                </a:lnTo>
                <a:lnTo>
                  <a:pt x="409" y="3436"/>
                </a:lnTo>
                <a:lnTo>
                  <a:pt x="395" y="3435"/>
                </a:lnTo>
                <a:lnTo>
                  <a:pt x="380" y="3435"/>
                </a:lnTo>
                <a:lnTo>
                  <a:pt x="365" y="3434"/>
                </a:lnTo>
                <a:lnTo>
                  <a:pt x="350" y="3432"/>
                </a:lnTo>
                <a:lnTo>
                  <a:pt x="334" y="3431"/>
                </a:lnTo>
                <a:lnTo>
                  <a:pt x="319" y="3428"/>
                </a:lnTo>
                <a:lnTo>
                  <a:pt x="303" y="3425"/>
                </a:lnTo>
                <a:lnTo>
                  <a:pt x="289" y="3422"/>
                </a:lnTo>
                <a:lnTo>
                  <a:pt x="274" y="3418"/>
                </a:lnTo>
                <a:lnTo>
                  <a:pt x="259" y="3415"/>
                </a:lnTo>
                <a:lnTo>
                  <a:pt x="245" y="3411"/>
                </a:lnTo>
                <a:lnTo>
                  <a:pt x="230" y="3406"/>
                </a:lnTo>
                <a:lnTo>
                  <a:pt x="217" y="3402"/>
                </a:lnTo>
                <a:lnTo>
                  <a:pt x="204" y="3396"/>
                </a:lnTo>
                <a:lnTo>
                  <a:pt x="192" y="3391"/>
                </a:lnTo>
                <a:lnTo>
                  <a:pt x="180" y="3385"/>
                </a:lnTo>
                <a:lnTo>
                  <a:pt x="167" y="3380"/>
                </a:lnTo>
                <a:lnTo>
                  <a:pt x="156" y="3374"/>
                </a:lnTo>
                <a:lnTo>
                  <a:pt x="145" y="3368"/>
                </a:lnTo>
                <a:lnTo>
                  <a:pt x="134" y="3361"/>
                </a:lnTo>
                <a:lnTo>
                  <a:pt x="124" y="3354"/>
                </a:lnTo>
                <a:lnTo>
                  <a:pt x="115" y="3348"/>
                </a:lnTo>
                <a:lnTo>
                  <a:pt x="107" y="3340"/>
                </a:lnTo>
                <a:lnTo>
                  <a:pt x="98" y="3333"/>
                </a:lnTo>
                <a:lnTo>
                  <a:pt x="90" y="3327"/>
                </a:lnTo>
                <a:lnTo>
                  <a:pt x="82" y="3319"/>
                </a:lnTo>
                <a:lnTo>
                  <a:pt x="77" y="3311"/>
                </a:lnTo>
                <a:lnTo>
                  <a:pt x="70" y="3303"/>
                </a:lnTo>
                <a:lnTo>
                  <a:pt x="65" y="3296"/>
                </a:lnTo>
                <a:lnTo>
                  <a:pt x="60" y="3288"/>
                </a:lnTo>
                <a:lnTo>
                  <a:pt x="56" y="3280"/>
                </a:lnTo>
                <a:lnTo>
                  <a:pt x="53" y="3273"/>
                </a:lnTo>
                <a:lnTo>
                  <a:pt x="50" y="3265"/>
                </a:lnTo>
                <a:lnTo>
                  <a:pt x="48" y="3257"/>
                </a:lnTo>
                <a:lnTo>
                  <a:pt x="47" y="3249"/>
                </a:lnTo>
                <a:lnTo>
                  <a:pt x="47" y="3245"/>
                </a:lnTo>
                <a:lnTo>
                  <a:pt x="641" y="3343"/>
                </a:lnTo>
                <a:lnTo>
                  <a:pt x="638" y="3348"/>
                </a:lnTo>
                <a:lnTo>
                  <a:pt x="635" y="3354"/>
                </a:lnTo>
                <a:lnTo>
                  <a:pt x="631" y="3361"/>
                </a:lnTo>
                <a:lnTo>
                  <a:pt x="625" y="3368"/>
                </a:lnTo>
                <a:close/>
                <a:moveTo>
                  <a:pt x="1013" y="3213"/>
                </a:moveTo>
                <a:lnTo>
                  <a:pt x="1011" y="3204"/>
                </a:lnTo>
                <a:lnTo>
                  <a:pt x="1010" y="3196"/>
                </a:lnTo>
                <a:lnTo>
                  <a:pt x="1010" y="3187"/>
                </a:lnTo>
                <a:lnTo>
                  <a:pt x="1009" y="3179"/>
                </a:lnTo>
                <a:lnTo>
                  <a:pt x="1010" y="3170"/>
                </a:lnTo>
                <a:lnTo>
                  <a:pt x="1011" y="3160"/>
                </a:lnTo>
                <a:lnTo>
                  <a:pt x="1012" y="3151"/>
                </a:lnTo>
                <a:lnTo>
                  <a:pt x="1014" y="3141"/>
                </a:lnTo>
                <a:lnTo>
                  <a:pt x="1018" y="3131"/>
                </a:lnTo>
                <a:lnTo>
                  <a:pt x="1021" y="3120"/>
                </a:lnTo>
                <a:lnTo>
                  <a:pt x="1024" y="3110"/>
                </a:lnTo>
                <a:lnTo>
                  <a:pt x="1029" y="3099"/>
                </a:lnTo>
                <a:lnTo>
                  <a:pt x="1033" y="3089"/>
                </a:lnTo>
                <a:lnTo>
                  <a:pt x="1039" y="3078"/>
                </a:lnTo>
                <a:lnTo>
                  <a:pt x="1045" y="3067"/>
                </a:lnTo>
                <a:lnTo>
                  <a:pt x="1052" y="3056"/>
                </a:lnTo>
                <a:lnTo>
                  <a:pt x="1058" y="3045"/>
                </a:lnTo>
                <a:lnTo>
                  <a:pt x="1066" y="3034"/>
                </a:lnTo>
                <a:lnTo>
                  <a:pt x="1074" y="3024"/>
                </a:lnTo>
                <a:lnTo>
                  <a:pt x="1083" y="3013"/>
                </a:lnTo>
                <a:lnTo>
                  <a:pt x="1092" y="3002"/>
                </a:lnTo>
                <a:lnTo>
                  <a:pt x="1101" y="2991"/>
                </a:lnTo>
                <a:lnTo>
                  <a:pt x="1110" y="2981"/>
                </a:lnTo>
                <a:lnTo>
                  <a:pt x="1122" y="2969"/>
                </a:lnTo>
                <a:lnTo>
                  <a:pt x="1131" y="2960"/>
                </a:lnTo>
                <a:lnTo>
                  <a:pt x="1143" y="2948"/>
                </a:lnTo>
                <a:lnTo>
                  <a:pt x="1155" y="2939"/>
                </a:lnTo>
                <a:lnTo>
                  <a:pt x="1167" y="2929"/>
                </a:lnTo>
                <a:lnTo>
                  <a:pt x="1179" y="2920"/>
                </a:lnTo>
                <a:lnTo>
                  <a:pt x="1191" y="2911"/>
                </a:lnTo>
                <a:lnTo>
                  <a:pt x="1203" y="2902"/>
                </a:lnTo>
                <a:lnTo>
                  <a:pt x="1215" y="2894"/>
                </a:lnTo>
                <a:lnTo>
                  <a:pt x="1228" y="2887"/>
                </a:lnTo>
                <a:lnTo>
                  <a:pt x="1240" y="2879"/>
                </a:lnTo>
                <a:lnTo>
                  <a:pt x="1252" y="2872"/>
                </a:lnTo>
                <a:lnTo>
                  <a:pt x="1265" y="2867"/>
                </a:lnTo>
                <a:lnTo>
                  <a:pt x="1277" y="2861"/>
                </a:lnTo>
                <a:lnTo>
                  <a:pt x="1290" y="2856"/>
                </a:lnTo>
                <a:lnTo>
                  <a:pt x="1302" y="2851"/>
                </a:lnTo>
                <a:lnTo>
                  <a:pt x="1313" y="2847"/>
                </a:lnTo>
                <a:lnTo>
                  <a:pt x="1325" y="2842"/>
                </a:lnTo>
                <a:lnTo>
                  <a:pt x="1337" y="2839"/>
                </a:lnTo>
                <a:lnTo>
                  <a:pt x="1348" y="2837"/>
                </a:lnTo>
                <a:lnTo>
                  <a:pt x="1359" y="2835"/>
                </a:lnTo>
                <a:lnTo>
                  <a:pt x="1370" y="2832"/>
                </a:lnTo>
                <a:lnTo>
                  <a:pt x="1381" y="2831"/>
                </a:lnTo>
                <a:lnTo>
                  <a:pt x="1391" y="2830"/>
                </a:lnTo>
                <a:lnTo>
                  <a:pt x="1402" y="2830"/>
                </a:lnTo>
                <a:lnTo>
                  <a:pt x="1412" y="2830"/>
                </a:lnTo>
                <a:lnTo>
                  <a:pt x="1421" y="2831"/>
                </a:lnTo>
                <a:lnTo>
                  <a:pt x="1431" y="2832"/>
                </a:lnTo>
                <a:lnTo>
                  <a:pt x="1440" y="2833"/>
                </a:lnTo>
                <a:lnTo>
                  <a:pt x="1448" y="2837"/>
                </a:lnTo>
                <a:lnTo>
                  <a:pt x="1455" y="2839"/>
                </a:lnTo>
                <a:lnTo>
                  <a:pt x="1463" y="2842"/>
                </a:lnTo>
                <a:lnTo>
                  <a:pt x="1471" y="2847"/>
                </a:lnTo>
                <a:lnTo>
                  <a:pt x="1474" y="2849"/>
                </a:lnTo>
                <a:lnTo>
                  <a:pt x="1022" y="3233"/>
                </a:lnTo>
                <a:lnTo>
                  <a:pt x="1019" y="3227"/>
                </a:lnTo>
                <a:lnTo>
                  <a:pt x="1015" y="3219"/>
                </a:lnTo>
                <a:lnTo>
                  <a:pt x="1013" y="3213"/>
                </a:lnTo>
                <a:close/>
                <a:moveTo>
                  <a:pt x="1507" y="2895"/>
                </a:moveTo>
                <a:lnTo>
                  <a:pt x="1510" y="2903"/>
                </a:lnTo>
                <a:lnTo>
                  <a:pt x="1511" y="2912"/>
                </a:lnTo>
                <a:lnTo>
                  <a:pt x="1512" y="2921"/>
                </a:lnTo>
                <a:lnTo>
                  <a:pt x="1512" y="2930"/>
                </a:lnTo>
                <a:lnTo>
                  <a:pt x="1512" y="2939"/>
                </a:lnTo>
                <a:lnTo>
                  <a:pt x="1511" y="2948"/>
                </a:lnTo>
                <a:lnTo>
                  <a:pt x="1508" y="2957"/>
                </a:lnTo>
                <a:lnTo>
                  <a:pt x="1506" y="2967"/>
                </a:lnTo>
                <a:lnTo>
                  <a:pt x="1504" y="2977"/>
                </a:lnTo>
                <a:lnTo>
                  <a:pt x="1501" y="2988"/>
                </a:lnTo>
                <a:lnTo>
                  <a:pt x="1496" y="2998"/>
                </a:lnTo>
                <a:lnTo>
                  <a:pt x="1492" y="3009"/>
                </a:lnTo>
                <a:lnTo>
                  <a:pt x="1487" y="3019"/>
                </a:lnTo>
                <a:lnTo>
                  <a:pt x="1482" y="3030"/>
                </a:lnTo>
                <a:lnTo>
                  <a:pt x="1476" y="3041"/>
                </a:lnTo>
                <a:lnTo>
                  <a:pt x="1470" y="3052"/>
                </a:lnTo>
                <a:lnTo>
                  <a:pt x="1462" y="3063"/>
                </a:lnTo>
                <a:lnTo>
                  <a:pt x="1455" y="3073"/>
                </a:lnTo>
                <a:lnTo>
                  <a:pt x="1447" y="3085"/>
                </a:lnTo>
                <a:lnTo>
                  <a:pt x="1439" y="3096"/>
                </a:lnTo>
                <a:lnTo>
                  <a:pt x="1430" y="3107"/>
                </a:lnTo>
                <a:lnTo>
                  <a:pt x="1420" y="3118"/>
                </a:lnTo>
                <a:lnTo>
                  <a:pt x="1410" y="3128"/>
                </a:lnTo>
                <a:lnTo>
                  <a:pt x="1400" y="3139"/>
                </a:lnTo>
                <a:lnTo>
                  <a:pt x="1389" y="3149"/>
                </a:lnTo>
                <a:lnTo>
                  <a:pt x="1378" y="3160"/>
                </a:lnTo>
                <a:lnTo>
                  <a:pt x="1367" y="3170"/>
                </a:lnTo>
                <a:lnTo>
                  <a:pt x="1355" y="3180"/>
                </a:lnTo>
                <a:lnTo>
                  <a:pt x="1343" y="3188"/>
                </a:lnTo>
                <a:lnTo>
                  <a:pt x="1330" y="3197"/>
                </a:lnTo>
                <a:lnTo>
                  <a:pt x="1318" y="3206"/>
                </a:lnTo>
                <a:lnTo>
                  <a:pt x="1306" y="3214"/>
                </a:lnTo>
                <a:lnTo>
                  <a:pt x="1293" y="3222"/>
                </a:lnTo>
                <a:lnTo>
                  <a:pt x="1281" y="3229"/>
                </a:lnTo>
                <a:lnTo>
                  <a:pt x="1269" y="3235"/>
                </a:lnTo>
                <a:lnTo>
                  <a:pt x="1256" y="3242"/>
                </a:lnTo>
                <a:lnTo>
                  <a:pt x="1244" y="3247"/>
                </a:lnTo>
                <a:lnTo>
                  <a:pt x="1232" y="3253"/>
                </a:lnTo>
                <a:lnTo>
                  <a:pt x="1220" y="3257"/>
                </a:lnTo>
                <a:lnTo>
                  <a:pt x="1208" y="3261"/>
                </a:lnTo>
                <a:lnTo>
                  <a:pt x="1196" y="3266"/>
                </a:lnTo>
                <a:lnTo>
                  <a:pt x="1185" y="3269"/>
                </a:lnTo>
                <a:lnTo>
                  <a:pt x="1172" y="3271"/>
                </a:lnTo>
                <a:lnTo>
                  <a:pt x="1161" y="3274"/>
                </a:lnTo>
                <a:lnTo>
                  <a:pt x="1150" y="3276"/>
                </a:lnTo>
                <a:lnTo>
                  <a:pt x="1139" y="3277"/>
                </a:lnTo>
                <a:lnTo>
                  <a:pt x="1129" y="3278"/>
                </a:lnTo>
                <a:lnTo>
                  <a:pt x="1119" y="3278"/>
                </a:lnTo>
                <a:lnTo>
                  <a:pt x="1109" y="3278"/>
                </a:lnTo>
                <a:lnTo>
                  <a:pt x="1099" y="3277"/>
                </a:lnTo>
                <a:lnTo>
                  <a:pt x="1091" y="3276"/>
                </a:lnTo>
                <a:lnTo>
                  <a:pt x="1082" y="3274"/>
                </a:lnTo>
                <a:lnTo>
                  <a:pt x="1073" y="3271"/>
                </a:lnTo>
                <a:lnTo>
                  <a:pt x="1065" y="3268"/>
                </a:lnTo>
                <a:lnTo>
                  <a:pt x="1057" y="3266"/>
                </a:lnTo>
                <a:lnTo>
                  <a:pt x="1051" y="3261"/>
                </a:lnTo>
                <a:lnTo>
                  <a:pt x="1046" y="3258"/>
                </a:lnTo>
                <a:lnTo>
                  <a:pt x="1500" y="2875"/>
                </a:lnTo>
                <a:lnTo>
                  <a:pt x="1502" y="2881"/>
                </a:lnTo>
                <a:lnTo>
                  <a:pt x="1505" y="2888"/>
                </a:lnTo>
                <a:lnTo>
                  <a:pt x="1507" y="2895"/>
                </a:lnTo>
                <a:close/>
                <a:moveTo>
                  <a:pt x="1004" y="3898"/>
                </a:moveTo>
                <a:lnTo>
                  <a:pt x="1001" y="3906"/>
                </a:lnTo>
                <a:lnTo>
                  <a:pt x="999" y="3915"/>
                </a:lnTo>
                <a:lnTo>
                  <a:pt x="994" y="3923"/>
                </a:lnTo>
                <a:lnTo>
                  <a:pt x="990" y="3931"/>
                </a:lnTo>
                <a:lnTo>
                  <a:pt x="984" y="3939"/>
                </a:lnTo>
                <a:lnTo>
                  <a:pt x="979" y="3947"/>
                </a:lnTo>
                <a:lnTo>
                  <a:pt x="973" y="3956"/>
                </a:lnTo>
                <a:lnTo>
                  <a:pt x="966" y="3964"/>
                </a:lnTo>
                <a:lnTo>
                  <a:pt x="958" y="3973"/>
                </a:lnTo>
                <a:lnTo>
                  <a:pt x="950" y="3980"/>
                </a:lnTo>
                <a:lnTo>
                  <a:pt x="941" y="3988"/>
                </a:lnTo>
                <a:lnTo>
                  <a:pt x="932" y="3996"/>
                </a:lnTo>
                <a:lnTo>
                  <a:pt x="923" y="4004"/>
                </a:lnTo>
                <a:lnTo>
                  <a:pt x="913" y="4011"/>
                </a:lnTo>
                <a:lnTo>
                  <a:pt x="901" y="4018"/>
                </a:lnTo>
                <a:lnTo>
                  <a:pt x="890" y="4026"/>
                </a:lnTo>
                <a:lnTo>
                  <a:pt x="878" y="4032"/>
                </a:lnTo>
                <a:lnTo>
                  <a:pt x="866" y="4039"/>
                </a:lnTo>
                <a:lnTo>
                  <a:pt x="854" y="4046"/>
                </a:lnTo>
                <a:lnTo>
                  <a:pt x="841" y="4052"/>
                </a:lnTo>
                <a:lnTo>
                  <a:pt x="827" y="4058"/>
                </a:lnTo>
                <a:lnTo>
                  <a:pt x="814" y="4064"/>
                </a:lnTo>
                <a:lnTo>
                  <a:pt x="800" y="4070"/>
                </a:lnTo>
                <a:lnTo>
                  <a:pt x="785" y="4074"/>
                </a:lnTo>
                <a:lnTo>
                  <a:pt x="771" y="4080"/>
                </a:lnTo>
                <a:lnTo>
                  <a:pt x="756" y="4084"/>
                </a:lnTo>
                <a:lnTo>
                  <a:pt x="741" y="4089"/>
                </a:lnTo>
                <a:lnTo>
                  <a:pt x="726" y="4092"/>
                </a:lnTo>
                <a:lnTo>
                  <a:pt x="711" y="4095"/>
                </a:lnTo>
                <a:lnTo>
                  <a:pt x="696" y="4099"/>
                </a:lnTo>
                <a:lnTo>
                  <a:pt x="681" y="4101"/>
                </a:lnTo>
                <a:lnTo>
                  <a:pt x="667" y="4103"/>
                </a:lnTo>
                <a:lnTo>
                  <a:pt x="653" y="4104"/>
                </a:lnTo>
                <a:lnTo>
                  <a:pt x="638" y="4105"/>
                </a:lnTo>
                <a:lnTo>
                  <a:pt x="624" y="4106"/>
                </a:lnTo>
                <a:lnTo>
                  <a:pt x="611" y="4106"/>
                </a:lnTo>
                <a:lnTo>
                  <a:pt x="597" y="4106"/>
                </a:lnTo>
                <a:lnTo>
                  <a:pt x="584" y="4106"/>
                </a:lnTo>
                <a:lnTo>
                  <a:pt x="572" y="4105"/>
                </a:lnTo>
                <a:lnTo>
                  <a:pt x="560" y="4104"/>
                </a:lnTo>
                <a:lnTo>
                  <a:pt x="548" y="4102"/>
                </a:lnTo>
                <a:lnTo>
                  <a:pt x="536" y="4100"/>
                </a:lnTo>
                <a:lnTo>
                  <a:pt x="524" y="4098"/>
                </a:lnTo>
                <a:lnTo>
                  <a:pt x="513" y="4095"/>
                </a:lnTo>
                <a:lnTo>
                  <a:pt x="503" y="4092"/>
                </a:lnTo>
                <a:lnTo>
                  <a:pt x="494" y="4089"/>
                </a:lnTo>
                <a:lnTo>
                  <a:pt x="485" y="4084"/>
                </a:lnTo>
                <a:lnTo>
                  <a:pt x="476" y="4080"/>
                </a:lnTo>
                <a:lnTo>
                  <a:pt x="467" y="4075"/>
                </a:lnTo>
                <a:lnTo>
                  <a:pt x="459" y="4071"/>
                </a:lnTo>
                <a:lnTo>
                  <a:pt x="453" y="4065"/>
                </a:lnTo>
                <a:lnTo>
                  <a:pt x="446" y="4060"/>
                </a:lnTo>
                <a:lnTo>
                  <a:pt x="440" y="4054"/>
                </a:lnTo>
                <a:lnTo>
                  <a:pt x="435" y="4048"/>
                </a:lnTo>
                <a:lnTo>
                  <a:pt x="430" y="4042"/>
                </a:lnTo>
                <a:lnTo>
                  <a:pt x="426" y="4036"/>
                </a:lnTo>
                <a:lnTo>
                  <a:pt x="1008" y="3867"/>
                </a:lnTo>
                <a:lnTo>
                  <a:pt x="1008" y="3874"/>
                </a:lnTo>
                <a:lnTo>
                  <a:pt x="1007" y="3883"/>
                </a:lnTo>
                <a:lnTo>
                  <a:pt x="1005" y="3891"/>
                </a:lnTo>
                <a:lnTo>
                  <a:pt x="1004" y="3898"/>
                </a:lnTo>
                <a:close/>
              </a:path>
            </a:pathLst>
          </a:custGeom>
          <a:solidFill>
            <a:srgbClr val="FFFFFF"/>
          </a:solidFill>
          <a:ln w="9525">
            <a:noFill/>
            <a:round/>
            <a:headEnd/>
            <a:tailEnd/>
          </a:ln>
        </p:spPr>
        <p:txBody>
          <a:bodyPr/>
          <a:lstStyle/>
          <a:p>
            <a:pPr algn="r" rtl="1" fontAlgn="auto">
              <a:spcBef>
                <a:spcPts val="0"/>
              </a:spcBef>
              <a:spcAft>
                <a:spcPts val="0"/>
              </a:spcAft>
              <a:defRPr/>
            </a:pPr>
            <a:endParaRPr lang="ar-SA">
              <a:solidFill>
                <a:prstClr val="black"/>
              </a:solidFill>
              <a:latin typeface="+mn-lt"/>
              <a:cs typeface="+mn-cs"/>
            </a:endParaRPr>
          </a:p>
        </p:txBody>
      </p:sp>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9" name="Date Placeholder 21"/>
          <p:cNvSpPr>
            <a:spLocks noGrp="1"/>
          </p:cNvSpPr>
          <p:nvPr>
            <p:ph type="dt" sz="half" idx="10"/>
          </p:nvPr>
        </p:nvSpPr>
        <p:spPr/>
        <p:txBody>
          <a:bodyPr/>
          <a:lstStyle>
            <a:lvl1pPr>
              <a:defRPr/>
            </a:lvl1pPr>
          </a:lstStyle>
          <a:p>
            <a:pPr>
              <a:defRPr/>
            </a:pPr>
            <a:endParaRPr lang="ar-SA"/>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C6ACAEF7-502F-4532-AAF7-4BE59587C0F5}"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9" name="Date Placeholder 21"/>
          <p:cNvSpPr>
            <a:spLocks noGrp="1"/>
          </p:cNvSpPr>
          <p:nvPr>
            <p:ph type="dt" sz="half" idx="10"/>
          </p:nvPr>
        </p:nvSpPr>
        <p:spPr/>
        <p:txBody>
          <a:bodyPr/>
          <a:lstStyle>
            <a:lvl1pPr>
              <a:defRPr/>
            </a:lvl1pPr>
          </a:lstStyle>
          <a:p>
            <a:pPr>
              <a:defRPr/>
            </a:pPr>
            <a:endParaRPr lang="ar-SA"/>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9A6E5BFE-CA04-4A2F-B6DF-61CF36BA9DC0}"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9" name="Date Placeholder 21"/>
          <p:cNvSpPr>
            <a:spLocks noGrp="1"/>
          </p:cNvSpPr>
          <p:nvPr>
            <p:ph type="dt" sz="half" idx="10"/>
          </p:nvPr>
        </p:nvSpPr>
        <p:spPr/>
        <p:txBody>
          <a:bodyPr/>
          <a:lstStyle>
            <a:lvl1pPr>
              <a:defRPr/>
            </a:lvl1pPr>
          </a:lstStyle>
          <a:p>
            <a:pPr>
              <a:defRPr/>
            </a:pPr>
            <a:endParaRPr lang="ar-SA"/>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254E2D69-FF7C-4D53-9E15-403D8F27728F}"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4586C5-1331-48BD-9D30-060E13B8AE12}"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DEB23-E345-4F5F-ABA5-A02611E026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9" name="Date Placeholder 21"/>
          <p:cNvSpPr>
            <a:spLocks noGrp="1"/>
          </p:cNvSpPr>
          <p:nvPr>
            <p:ph type="dt" sz="half" idx="10"/>
          </p:nvPr>
        </p:nvSpPr>
        <p:spPr/>
        <p:txBody>
          <a:bodyPr/>
          <a:lstStyle>
            <a:lvl1pPr>
              <a:defRPr/>
            </a:lvl1pPr>
          </a:lstStyle>
          <a:p>
            <a:pPr>
              <a:defRPr/>
            </a:pPr>
            <a:endParaRPr lang="ar-SA"/>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77C1EB39-33BD-4FC5-B51D-F20E9FA8464F}"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prstClr val="white"/>
                </a:solidFill>
                <a:cs typeface="+mn-cs"/>
              </a:rPr>
              <a:t>International Center for Agricultural Research in the Dry Areas</a:t>
            </a:r>
            <a:endParaRPr lang="en-US" sz="1000" dirty="0">
              <a:solidFill>
                <a:prstClr val="white"/>
              </a:solidFill>
              <a:latin typeface="+mn-lt"/>
              <a:cs typeface="+mn-cs"/>
            </a:endParaRPr>
          </a:p>
        </p:txBody>
      </p:sp>
      <p:sp>
        <p:nvSpPr>
          <p:cNvPr id="9" name="Date Placeholder 21"/>
          <p:cNvSpPr>
            <a:spLocks noGrp="1"/>
          </p:cNvSpPr>
          <p:nvPr>
            <p:ph type="dt" sz="half" idx="10"/>
          </p:nvPr>
        </p:nvSpPr>
        <p:spPr/>
        <p:txBody>
          <a:bodyPr/>
          <a:lstStyle>
            <a:lvl1pPr>
              <a:defRPr/>
            </a:lvl1pPr>
          </a:lstStyle>
          <a:p>
            <a:pPr>
              <a:defRPr/>
            </a:pPr>
            <a:endParaRPr lang="ar-SA" dirty="0"/>
          </a:p>
        </p:txBody>
      </p:sp>
      <p:sp>
        <p:nvSpPr>
          <p:cNvPr id="10"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3BEC3828-A184-4678-A244-5E527B48DC9E}" type="slidenum">
              <a:rPr lang="ar-SA"/>
              <a:pPr>
                <a:defRPr/>
              </a:pPr>
              <a:t>‹#›</a:t>
            </a:fld>
            <a:endParaRPr lang="ar-SA"/>
          </a:p>
        </p:txBody>
      </p:sp>
      <p:sp>
        <p:nvSpPr>
          <p:cNvPr id="11"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Box 17"/>
          <p:cNvSpPr txBox="1"/>
          <p:nvPr userDrawn="1"/>
        </p:nvSpPr>
        <p:spPr>
          <a:xfrm rot="16200000">
            <a:off x="5544343" y="3275807"/>
            <a:ext cx="6875463" cy="323850"/>
          </a:xfrm>
          <a:prstGeom prst="rect">
            <a:avLst/>
          </a:prstGeom>
          <a:solidFill>
            <a:schemeClr val="tx2"/>
          </a:solidFill>
        </p:spPr>
        <p:txBody>
          <a:bodyPr>
            <a:spAutoFit/>
          </a:bodyPr>
          <a:lstStyle/>
          <a:p>
            <a:pPr algn="ctr" fontAlgn="auto">
              <a:spcBef>
                <a:spcPts val="0"/>
              </a:spcBef>
              <a:spcAft>
                <a:spcPts val="0"/>
              </a:spcAft>
              <a:defRPr/>
            </a:pPr>
            <a:r>
              <a:rPr lang="en-US" sz="1000" b="1" dirty="0">
                <a:solidFill>
                  <a:schemeClr val="bg1"/>
                </a:solidFill>
                <a:cs typeface="+mn-cs"/>
              </a:rPr>
              <a:t>International Center for Agricultural Research in the Dry Areas</a:t>
            </a:r>
            <a:endParaRPr lang="en-US" sz="1000" dirty="0">
              <a:solidFill>
                <a:schemeClr val="bg1"/>
              </a:solidFill>
              <a:latin typeface="+mn-lt"/>
              <a:cs typeface="+mn-cs"/>
            </a:endParaRPr>
          </a:p>
        </p:txBody>
      </p:sp>
      <p:sp>
        <p:nvSpPr>
          <p:cNvPr id="8" name="Date Placeholder 21"/>
          <p:cNvSpPr>
            <a:spLocks noGrp="1"/>
          </p:cNvSpPr>
          <p:nvPr>
            <p:ph type="dt" sz="half" idx="10"/>
          </p:nvPr>
        </p:nvSpPr>
        <p:spPr/>
        <p:txBody>
          <a:bodyPr/>
          <a:lstStyle>
            <a:lvl1pPr>
              <a:defRPr/>
            </a:lvl1pPr>
          </a:lstStyle>
          <a:p>
            <a:pPr>
              <a:defRPr/>
            </a:pPr>
            <a:endParaRPr lang="ar-SA"/>
          </a:p>
        </p:txBody>
      </p:sp>
      <p:sp>
        <p:nvSpPr>
          <p:cNvPr id="9" name="Slide Number Placeholder 22"/>
          <p:cNvSpPr>
            <a:spLocks noGrp="1"/>
          </p:cNvSpPr>
          <p:nvPr>
            <p:ph type="sldNum" sz="quarter" idx="11"/>
          </p:nvPr>
        </p:nvSpPr>
        <p:spPr>
          <a:xfrm>
            <a:off x="6572250" y="6408738"/>
            <a:ext cx="2133600" cy="365125"/>
          </a:xfrm>
        </p:spPr>
        <p:txBody>
          <a:bodyPr/>
          <a:lstStyle>
            <a:lvl1pPr algn="r" rtl="0">
              <a:defRPr/>
            </a:lvl1pPr>
          </a:lstStyle>
          <a:p>
            <a:pPr>
              <a:defRPr/>
            </a:pPr>
            <a:fld id="{64D83D67-8ADB-4CB3-B9D0-7F86EE0FFAE8}" type="slidenum">
              <a:rPr lang="ar-SA"/>
              <a:pPr>
                <a:defRPr/>
              </a:pPr>
              <a:t>‹#›</a:t>
            </a:fld>
            <a:endParaRPr lang="ar-SA"/>
          </a:p>
        </p:txBody>
      </p:sp>
      <p:sp>
        <p:nvSpPr>
          <p:cNvPr id="10" name="Footer Placeholder 23"/>
          <p:cNvSpPr>
            <a:spLocks noGrp="1"/>
          </p:cNvSpPr>
          <p:nvPr>
            <p:ph type="ftr" sz="quarter" idx="12"/>
          </p:nvPr>
        </p:nvSpPr>
        <p:spPr/>
        <p:txBody>
          <a:bodyPr/>
          <a:lstStyle>
            <a:lvl1pPr>
              <a:defRPr/>
            </a:lvl1pPr>
          </a:lstStyle>
          <a:p>
            <a:pPr>
              <a:defRPr/>
            </a:pPr>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8959F8-8ACF-4179-9704-71F55BA381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FB0ECF2-27F7-4116-9318-56C6DC504FF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BF4C63F-4F43-4224-B3D9-2FEB20607BB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8052874-DE5D-461C-80DA-28A0B45360F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7DD52E2-254B-4C6D-BC49-8BE5A746BB7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35F1442-D897-4339-B745-9B25ECE83B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7716EA-A3CA-476E-A4EC-3749CAF895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EC80A2D3-0812-4CA1-8F98-CBCBC0BA1868}" type="slidenum">
              <a:rPr lang="en-US"/>
              <a:pPr>
                <a:defRPr/>
              </a:pPr>
              <a:t>‹#›</a:t>
            </a:fld>
            <a:endParaRPr lang="en-US"/>
          </a:p>
        </p:txBody>
      </p:sp>
      <p:sp>
        <p:nvSpPr>
          <p:cNvPr id="19" name="Freeform 6"/>
          <p:cNvSpPr>
            <a:spLocks noChangeAspect="1" noEditPoints="1"/>
          </p:cNvSpPr>
          <p:nvPr userDrawn="1"/>
        </p:nvSpPr>
        <p:spPr bwMode="auto">
          <a:xfrm>
            <a:off x="61913" y="6643513"/>
            <a:ext cx="863600" cy="169863"/>
          </a:xfrm>
          <a:custGeom>
            <a:avLst/>
            <a:gdLst/>
            <a:ahLst/>
            <a:cxnLst>
              <a:cxn ang="0">
                <a:pos x="665" y="410"/>
              </a:cxn>
              <a:cxn ang="0">
                <a:pos x="576" y="532"/>
              </a:cxn>
              <a:cxn ang="0">
                <a:pos x="432" y="565"/>
              </a:cxn>
              <a:cxn ang="0">
                <a:pos x="335" y="542"/>
              </a:cxn>
              <a:cxn ang="0">
                <a:pos x="258" y="481"/>
              </a:cxn>
              <a:cxn ang="0">
                <a:pos x="210" y="390"/>
              </a:cxn>
              <a:cxn ang="0">
                <a:pos x="196" y="271"/>
              </a:cxn>
              <a:cxn ang="0">
                <a:pos x="218" y="153"/>
              </a:cxn>
              <a:cxn ang="0">
                <a:pos x="276" y="66"/>
              </a:cxn>
              <a:cxn ang="0">
                <a:pos x="360" y="14"/>
              </a:cxn>
              <a:cxn ang="0">
                <a:pos x="476" y="1"/>
              </a:cxn>
              <a:cxn ang="0">
                <a:pos x="624" y="68"/>
              </a:cxn>
              <a:cxn ang="0">
                <a:pos x="561" y="186"/>
              </a:cxn>
              <a:cxn ang="0">
                <a:pos x="521" y="119"/>
              </a:cxn>
              <a:cxn ang="0">
                <a:pos x="446" y="94"/>
              </a:cxn>
              <a:cxn ang="0">
                <a:pos x="348" y="138"/>
              </a:cxn>
              <a:cxn ang="0">
                <a:pos x="310" y="280"/>
              </a:cxn>
              <a:cxn ang="0">
                <a:pos x="347" y="427"/>
              </a:cxn>
              <a:cxn ang="0">
                <a:pos x="444" y="471"/>
              </a:cxn>
              <a:cxn ang="0">
                <a:pos x="519" y="443"/>
              </a:cxn>
              <a:cxn ang="0">
                <a:pos x="566" y="355"/>
              </a:cxn>
              <a:cxn ang="0">
                <a:pos x="1041" y="10"/>
              </a:cxn>
              <a:cxn ang="0">
                <a:pos x="1551" y="10"/>
              </a:cxn>
              <a:cxn ang="0">
                <a:pos x="1678" y="24"/>
              </a:cxn>
              <a:cxn ang="0">
                <a:pos x="1741" y="76"/>
              </a:cxn>
              <a:cxn ang="0">
                <a:pos x="1765" y="162"/>
              </a:cxn>
              <a:cxn ang="0">
                <a:pos x="1729" y="264"/>
              </a:cxn>
              <a:cxn ang="0">
                <a:pos x="1620" y="315"/>
              </a:cxn>
              <a:cxn ang="0">
                <a:pos x="1680" y="360"/>
              </a:cxn>
              <a:cxn ang="0">
                <a:pos x="1742" y="449"/>
              </a:cxn>
              <a:cxn ang="0">
                <a:pos x="1555" y="376"/>
              </a:cxn>
              <a:cxn ang="0">
                <a:pos x="1519" y="340"/>
              </a:cxn>
              <a:cxn ang="0">
                <a:pos x="1477" y="328"/>
              </a:cxn>
              <a:cxn ang="0">
                <a:pos x="1510" y="240"/>
              </a:cxn>
              <a:cxn ang="0">
                <a:pos x="1609" y="233"/>
              </a:cxn>
              <a:cxn ang="0">
                <a:pos x="1640" y="211"/>
              </a:cxn>
              <a:cxn ang="0">
                <a:pos x="1651" y="170"/>
              </a:cxn>
              <a:cxn ang="0">
                <a:pos x="1637" y="125"/>
              </a:cxn>
              <a:cxn ang="0">
                <a:pos x="1595" y="104"/>
              </a:cxn>
              <a:cxn ang="0">
                <a:pos x="1514" y="102"/>
              </a:cxn>
              <a:cxn ang="0">
                <a:pos x="2130" y="12"/>
              </a:cxn>
              <a:cxn ang="0">
                <a:pos x="2219" y="40"/>
              </a:cxn>
              <a:cxn ang="0">
                <a:pos x="2286" y="110"/>
              </a:cxn>
              <a:cxn ang="0">
                <a:pos x="2321" y="217"/>
              </a:cxn>
              <a:cxn ang="0">
                <a:pos x="2322" y="350"/>
              </a:cxn>
              <a:cxn ang="0">
                <a:pos x="2285" y="458"/>
              </a:cxn>
              <a:cxn ang="0">
                <a:pos x="2217" y="525"/>
              </a:cxn>
              <a:cxn ang="0">
                <a:pos x="2131" y="553"/>
              </a:cxn>
              <a:cxn ang="0">
                <a:pos x="1979" y="463"/>
              </a:cxn>
              <a:cxn ang="0">
                <a:pos x="2122" y="460"/>
              </a:cxn>
              <a:cxn ang="0">
                <a:pos x="2168" y="440"/>
              </a:cxn>
              <a:cxn ang="0">
                <a:pos x="2199" y="391"/>
              </a:cxn>
              <a:cxn ang="0">
                <a:pos x="2212" y="298"/>
              </a:cxn>
              <a:cxn ang="0">
                <a:pos x="2204" y="194"/>
              </a:cxn>
              <a:cxn ang="0">
                <a:pos x="2174" y="138"/>
              </a:cxn>
              <a:cxn ang="0">
                <a:pos x="2127" y="109"/>
              </a:cxn>
              <a:cxn ang="0">
                <a:pos x="2044" y="102"/>
              </a:cxn>
              <a:cxn ang="0">
                <a:pos x="2364" y="556"/>
              </a:cxn>
            </a:cxnLst>
            <a:rect l="0" t="0" r="r" b="b"/>
            <a:pathLst>
              <a:path w="2913" h="565">
                <a:moveTo>
                  <a:pt x="0" y="556"/>
                </a:moveTo>
                <a:lnTo>
                  <a:pt x="0" y="10"/>
                </a:lnTo>
                <a:lnTo>
                  <a:pt x="110" y="10"/>
                </a:lnTo>
                <a:lnTo>
                  <a:pt x="110" y="556"/>
                </a:lnTo>
                <a:lnTo>
                  <a:pt x="0" y="556"/>
                </a:lnTo>
                <a:close/>
                <a:moveTo>
                  <a:pt x="566" y="355"/>
                </a:moveTo>
                <a:lnTo>
                  <a:pt x="672" y="389"/>
                </a:lnTo>
                <a:lnTo>
                  <a:pt x="665" y="410"/>
                </a:lnTo>
                <a:lnTo>
                  <a:pt x="657" y="431"/>
                </a:lnTo>
                <a:lnTo>
                  <a:pt x="649" y="450"/>
                </a:lnTo>
                <a:lnTo>
                  <a:pt x="640" y="466"/>
                </a:lnTo>
                <a:lnTo>
                  <a:pt x="629" y="483"/>
                </a:lnTo>
                <a:lnTo>
                  <a:pt x="616" y="497"/>
                </a:lnTo>
                <a:lnTo>
                  <a:pt x="604" y="510"/>
                </a:lnTo>
                <a:lnTo>
                  <a:pt x="590" y="522"/>
                </a:lnTo>
                <a:lnTo>
                  <a:pt x="576" y="532"/>
                </a:lnTo>
                <a:lnTo>
                  <a:pt x="560" y="541"/>
                </a:lnTo>
                <a:lnTo>
                  <a:pt x="544" y="548"/>
                </a:lnTo>
                <a:lnTo>
                  <a:pt x="526" y="554"/>
                </a:lnTo>
                <a:lnTo>
                  <a:pt x="507" y="559"/>
                </a:lnTo>
                <a:lnTo>
                  <a:pt x="487" y="563"/>
                </a:lnTo>
                <a:lnTo>
                  <a:pt x="466" y="565"/>
                </a:lnTo>
                <a:lnTo>
                  <a:pt x="445" y="565"/>
                </a:lnTo>
                <a:lnTo>
                  <a:pt x="432" y="565"/>
                </a:lnTo>
                <a:lnTo>
                  <a:pt x="419" y="564"/>
                </a:lnTo>
                <a:lnTo>
                  <a:pt x="405" y="563"/>
                </a:lnTo>
                <a:lnTo>
                  <a:pt x="393" y="560"/>
                </a:lnTo>
                <a:lnTo>
                  <a:pt x="381" y="558"/>
                </a:lnTo>
                <a:lnTo>
                  <a:pt x="369" y="555"/>
                </a:lnTo>
                <a:lnTo>
                  <a:pt x="358" y="551"/>
                </a:lnTo>
                <a:lnTo>
                  <a:pt x="346" y="546"/>
                </a:lnTo>
                <a:lnTo>
                  <a:pt x="335" y="542"/>
                </a:lnTo>
                <a:lnTo>
                  <a:pt x="325" y="536"/>
                </a:lnTo>
                <a:lnTo>
                  <a:pt x="314" y="529"/>
                </a:lnTo>
                <a:lnTo>
                  <a:pt x="304" y="523"/>
                </a:lnTo>
                <a:lnTo>
                  <a:pt x="294" y="516"/>
                </a:lnTo>
                <a:lnTo>
                  <a:pt x="285" y="508"/>
                </a:lnTo>
                <a:lnTo>
                  <a:pt x="275" y="500"/>
                </a:lnTo>
                <a:lnTo>
                  <a:pt x="266" y="491"/>
                </a:lnTo>
                <a:lnTo>
                  <a:pt x="258" y="481"/>
                </a:lnTo>
                <a:lnTo>
                  <a:pt x="249" y="471"/>
                </a:lnTo>
                <a:lnTo>
                  <a:pt x="243" y="461"/>
                </a:lnTo>
                <a:lnTo>
                  <a:pt x="236" y="450"/>
                </a:lnTo>
                <a:lnTo>
                  <a:pt x="230" y="439"/>
                </a:lnTo>
                <a:lnTo>
                  <a:pt x="224" y="428"/>
                </a:lnTo>
                <a:lnTo>
                  <a:pt x="218" y="416"/>
                </a:lnTo>
                <a:lnTo>
                  <a:pt x="214" y="402"/>
                </a:lnTo>
                <a:lnTo>
                  <a:pt x="210" y="390"/>
                </a:lnTo>
                <a:lnTo>
                  <a:pt x="206" y="377"/>
                </a:lnTo>
                <a:lnTo>
                  <a:pt x="203" y="362"/>
                </a:lnTo>
                <a:lnTo>
                  <a:pt x="201" y="348"/>
                </a:lnTo>
                <a:lnTo>
                  <a:pt x="199" y="334"/>
                </a:lnTo>
                <a:lnTo>
                  <a:pt x="197" y="318"/>
                </a:lnTo>
                <a:lnTo>
                  <a:pt x="196" y="303"/>
                </a:lnTo>
                <a:lnTo>
                  <a:pt x="196" y="287"/>
                </a:lnTo>
                <a:lnTo>
                  <a:pt x="196" y="271"/>
                </a:lnTo>
                <a:lnTo>
                  <a:pt x="197" y="254"/>
                </a:lnTo>
                <a:lnTo>
                  <a:pt x="199" y="239"/>
                </a:lnTo>
                <a:lnTo>
                  <a:pt x="201" y="223"/>
                </a:lnTo>
                <a:lnTo>
                  <a:pt x="203" y="208"/>
                </a:lnTo>
                <a:lnTo>
                  <a:pt x="206" y="193"/>
                </a:lnTo>
                <a:lnTo>
                  <a:pt x="210" y="180"/>
                </a:lnTo>
                <a:lnTo>
                  <a:pt x="214" y="166"/>
                </a:lnTo>
                <a:lnTo>
                  <a:pt x="218" y="153"/>
                </a:lnTo>
                <a:lnTo>
                  <a:pt x="224" y="140"/>
                </a:lnTo>
                <a:lnTo>
                  <a:pt x="230" y="128"/>
                </a:lnTo>
                <a:lnTo>
                  <a:pt x="236" y="117"/>
                </a:lnTo>
                <a:lnTo>
                  <a:pt x="243" y="106"/>
                </a:lnTo>
                <a:lnTo>
                  <a:pt x="251" y="95"/>
                </a:lnTo>
                <a:lnTo>
                  <a:pt x="258" y="85"/>
                </a:lnTo>
                <a:lnTo>
                  <a:pt x="267" y="75"/>
                </a:lnTo>
                <a:lnTo>
                  <a:pt x="276" y="66"/>
                </a:lnTo>
                <a:lnTo>
                  <a:pt x="285" y="57"/>
                </a:lnTo>
                <a:lnTo>
                  <a:pt x="295" y="50"/>
                </a:lnTo>
                <a:lnTo>
                  <a:pt x="305" y="43"/>
                </a:lnTo>
                <a:lnTo>
                  <a:pt x="315" y="35"/>
                </a:lnTo>
                <a:lnTo>
                  <a:pt x="326" y="30"/>
                </a:lnTo>
                <a:lnTo>
                  <a:pt x="337" y="24"/>
                </a:lnTo>
                <a:lnTo>
                  <a:pt x="348" y="19"/>
                </a:lnTo>
                <a:lnTo>
                  <a:pt x="360" y="14"/>
                </a:lnTo>
                <a:lnTo>
                  <a:pt x="372" y="11"/>
                </a:lnTo>
                <a:lnTo>
                  <a:pt x="384" y="7"/>
                </a:lnTo>
                <a:lnTo>
                  <a:pt x="398" y="4"/>
                </a:lnTo>
                <a:lnTo>
                  <a:pt x="411" y="3"/>
                </a:lnTo>
                <a:lnTo>
                  <a:pt x="424" y="1"/>
                </a:lnTo>
                <a:lnTo>
                  <a:pt x="437" y="0"/>
                </a:lnTo>
                <a:lnTo>
                  <a:pt x="452" y="0"/>
                </a:lnTo>
                <a:lnTo>
                  <a:pt x="476" y="1"/>
                </a:lnTo>
                <a:lnTo>
                  <a:pt x="499" y="4"/>
                </a:lnTo>
                <a:lnTo>
                  <a:pt x="521" y="9"/>
                </a:lnTo>
                <a:lnTo>
                  <a:pt x="542" y="15"/>
                </a:lnTo>
                <a:lnTo>
                  <a:pt x="562" y="23"/>
                </a:lnTo>
                <a:lnTo>
                  <a:pt x="581" y="33"/>
                </a:lnTo>
                <a:lnTo>
                  <a:pt x="599" y="45"/>
                </a:lnTo>
                <a:lnTo>
                  <a:pt x="614" y="59"/>
                </a:lnTo>
                <a:lnTo>
                  <a:pt x="624" y="68"/>
                </a:lnTo>
                <a:lnTo>
                  <a:pt x="632" y="78"/>
                </a:lnTo>
                <a:lnTo>
                  <a:pt x="640" y="89"/>
                </a:lnTo>
                <a:lnTo>
                  <a:pt x="647" y="102"/>
                </a:lnTo>
                <a:lnTo>
                  <a:pt x="654" y="115"/>
                </a:lnTo>
                <a:lnTo>
                  <a:pt x="660" y="129"/>
                </a:lnTo>
                <a:lnTo>
                  <a:pt x="665" y="144"/>
                </a:lnTo>
                <a:lnTo>
                  <a:pt x="671" y="160"/>
                </a:lnTo>
                <a:lnTo>
                  <a:pt x="561" y="186"/>
                </a:lnTo>
                <a:lnTo>
                  <a:pt x="559" y="176"/>
                </a:lnTo>
                <a:lnTo>
                  <a:pt x="556" y="166"/>
                </a:lnTo>
                <a:lnTo>
                  <a:pt x="551" y="157"/>
                </a:lnTo>
                <a:lnTo>
                  <a:pt x="547" y="148"/>
                </a:lnTo>
                <a:lnTo>
                  <a:pt x="541" y="140"/>
                </a:lnTo>
                <a:lnTo>
                  <a:pt x="535" y="132"/>
                </a:lnTo>
                <a:lnTo>
                  <a:pt x="528" y="125"/>
                </a:lnTo>
                <a:lnTo>
                  <a:pt x="521" y="119"/>
                </a:lnTo>
                <a:lnTo>
                  <a:pt x="513" y="113"/>
                </a:lnTo>
                <a:lnTo>
                  <a:pt x="505" y="108"/>
                </a:lnTo>
                <a:lnTo>
                  <a:pt x="496" y="104"/>
                </a:lnTo>
                <a:lnTo>
                  <a:pt x="487" y="100"/>
                </a:lnTo>
                <a:lnTo>
                  <a:pt x="477" y="98"/>
                </a:lnTo>
                <a:lnTo>
                  <a:pt x="467" y="96"/>
                </a:lnTo>
                <a:lnTo>
                  <a:pt x="457" y="95"/>
                </a:lnTo>
                <a:lnTo>
                  <a:pt x="446" y="94"/>
                </a:lnTo>
                <a:lnTo>
                  <a:pt x="432" y="95"/>
                </a:lnTo>
                <a:lnTo>
                  <a:pt x="417" y="97"/>
                </a:lnTo>
                <a:lnTo>
                  <a:pt x="404" y="100"/>
                </a:lnTo>
                <a:lnTo>
                  <a:pt x="391" y="105"/>
                </a:lnTo>
                <a:lnTo>
                  <a:pt x="379" y="111"/>
                </a:lnTo>
                <a:lnTo>
                  <a:pt x="368" y="119"/>
                </a:lnTo>
                <a:lnTo>
                  <a:pt x="358" y="128"/>
                </a:lnTo>
                <a:lnTo>
                  <a:pt x="348" y="138"/>
                </a:lnTo>
                <a:lnTo>
                  <a:pt x="339" y="149"/>
                </a:lnTo>
                <a:lnTo>
                  <a:pt x="331" y="163"/>
                </a:lnTo>
                <a:lnTo>
                  <a:pt x="325" y="178"/>
                </a:lnTo>
                <a:lnTo>
                  <a:pt x="319" y="194"/>
                </a:lnTo>
                <a:lnTo>
                  <a:pt x="316" y="213"/>
                </a:lnTo>
                <a:lnTo>
                  <a:pt x="312" y="233"/>
                </a:lnTo>
                <a:lnTo>
                  <a:pt x="310" y="255"/>
                </a:lnTo>
                <a:lnTo>
                  <a:pt x="310" y="280"/>
                </a:lnTo>
                <a:lnTo>
                  <a:pt x="310" y="304"/>
                </a:lnTo>
                <a:lnTo>
                  <a:pt x="312" y="327"/>
                </a:lnTo>
                <a:lnTo>
                  <a:pt x="315" y="348"/>
                </a:lnTo>
                <a:lnTo>
                  <a:pt x="319" y="368"/>
                </a:lnTo>
                <a:lnTo>
                  <a:pt x="325" y="386"/>
                </a:lnTo>
                <a:lnTo>
                  <a:pt x="331" y="401"/>
                </a:lnTo>
                <a:lnTo>
                  <a:pt x="339" y="414"/>
                </a:lnTo>
                <a:lnTo>
                  <a:pt x="347" y="427"/>
                </a:lnTo>
                <a:lnTo>
                  <a:pt x="357" y="437"/>
                </a:lnTo>
                <a:lnTo>
                  <a:pt x="368" y="445"/>
                </a:lnTo>
                <a:lnTo>
                  <a:pt x="379" y="453"/>
                </a:lnTo>
                <a:lnTo>
                  <a:pt x="390" y="460"/>
                </a:lnTo>
                <a:lnTo>
                  <a:pt x="402" y="464"/>
                </a:lnTo>
                <a:lnTo>
                  <a:pt x="415" y="468"/>
                </a:lnTo>
                <a:lnTo>
                  <a:pt x="430" y="470"/>
                </a:lnTo>
                <a:lnTo>
                  <a:pt x="444" y="471"/>
                </a:lnTo>
                <a:lnTo>
                  <a:pt x="455" y="470"/>
                </a:lnTo>
                <a:lnTo>
                  <a:pt x="465" y="469"/>
                </a:lnTo>
                <a:lnTo>
                  <a:pt x="475" y="466"/>
                </a:lnTo>
                <a:lnTo>
                  <a:pt x="485" y="464"/>
                </a:lnTo>
                <a:lnTo>
                  <a:pt x="494" y="460"/>
                </a:lnTo>
                <a:lnTo>
                  <a:pt x="503" y="455"/>
                </a:lnTo>
                <a:lnTo>
                  <a:pt x="511" y="450"/>
                </a:lnTo>
                <a:lnTo>
                  <a:pt x="519" y="443"/>
                </a:lnTo>
                <a:lnTo>
                  <a:pt x="527" y="435"/>
                </a:lnTo>
                <a:lnTo>
                  <a:pt x="535" y="427"/>
                </a:lnTo>
                <a:lnTo>
                  <a:pt x="541" y="418"/>
                </a:lnTo>
                <a:lnTo>
                  <a:pt x="547" y="407"/>
                </a:lnTo>
                <a:lnTo>
                  <a:pt x="552" y="396"/>
                </a:lnTo>
                <a:lnTo>
                  <a:pt x="557" y="382"/>
                </a:lnTo>
                <a:lnTo>
                  <a:pt x="561" y="369"/>
                </a:lnTo>
                <a:lnTo>
                  <a:pt x="566" y="355"/>
                </a:lnTo>
                <a:close/>
                <a:moveTo>
                  <a:pt x="1259" y="556"/>
                </a:moveTo>
                <a:lnTo>
                  <a:pt x="1139" y="556"/>
                </a:lnTo>
                <a:lnTo>
                  <a:pt x="1092" y="431"/>
                </a:lnTo>
                <a:lnTo>
                  <a:pt x="873" y="431"/>
                </a:lnTo>
                <a:lnTo>
                  <a:pt x="828" y="556"/>
                </a:lnTo>
                <a:lnTo>
                  <a:pt x="712" y="556"/>
                </a:lnTo>
                <a:lnTo>
                  <a:pt x="924" y="10"/>
                </a:lnTo>
                <a:lnTo>
                  <a:pt x="1041" y="10"/>
                </a:lnTo>
                <a:lnTo>
                  <a:pt x="1259" y="556"/>
                </a:lnTo>
                <a:close/>
                <a:moveTo>
                  <a:pt x="1057" y="339"/>
                </a:moveTo>
                <a:lnTo>
                  <a:pt x="981" y="137"/>
                </a:lnTo>
                <a:lnTo>
                  <a:pt x="907" y="339"/>
                </a:lnTo>
                <a:lnTo>
                  <a:pt x="1057" y="339"/>
                </a:lnTo>
                <a:close/>
                <a:moveTo>
                  <a:pt x="1319" y="556"/>
                </a:moveTo>
                <a:lnTo>
                  <a:pt x="1319" y="10"/>
                </a:lnTo>
                <a:lnTo>
                  <a:pt x="1551" y="10"/>
                </a:lnTo>
                <a:lnTo>
                  <a:pt x="1572" y="10"/>
                </a:lnTo>
                <a:lnTo>
                  <a:pt x="1591" y="10"/>
                </a:lnTo>
                <a:lnTo>
                  <a:pt x="1609" y="11"/>
                </a:lnTo>
                <a:lnTo>
                  <a:pt x="1626" y="13"/>
                </a:lnTo>
                <a:lnTo>
                  <a:pt x="1641" y="15"/>
                </a:lnTo>
                <a:lnTo>
                  <a:pt x="1655" y="17"/>
                </a:lnTo>
                <a:lnTo>
                  <a:pt x="1667" y="21"/>
                </a:lnTo>
                <a:lnTo>
                  <a:pt x="1678" y="24"/>
                </a:lnTo>
                <a:lnTo>
                  <a:pt x="1687" y="29"/>
                </a:lnTo>
                <a:lnTo>
                  <a:pt x="1697" y="33"/>
                </a:lnTo>
                <a:lnTo>
                  <a:pt x="1706" y="38"/>
                </a:lnTo>
                <a:lnTo>
                  <a:pt x="1713" y="44"/>
                </a:lnTo>
                <a:lnTo>
                  <a:pt x="1721" y="52"/>
                </a:lnTo>
                <a:lnTo>
                  <a:pt x="1728" y="59"/>
                </a:lnTo>
                <a:lnTo>
                  <a:pt x="1735" y="67"/>
                </a:lnTo>
                <a:lnTo>
                  <a:pt x="1741" y="76"/>
                </a:lnTo>
                <a:lnTo>
                  <a:pt x="1746" y="86"/>
                </a:lnTo>
                <a:lnTo>
                  <a:pt x="1752" y="96"/>
                </a:lnTo>
                <a:lnTo>
                  <a:pt x="1755" y="106"/>
                </a:lnTo>
                <a:lnTo>
                  <a:pt x="1759" y="117"/>
                </a:lnTo>
                <a:lnTo>
                  <a:pt x="1762" y="128"/>
                </a:lnTo>
                <a:lnTo>
                  <a:pt x="1763" y="139"/>
                </a:lnTo>
                <a:lnTo>
                  <a:pt x="1764" y="150"/>
                </a:lnTo>
                <a:lnTo>
                  <a:pt x="1765" y="162"/>
                </a:lnTo>
                <a:lnTo>
                  <a:pt x="1764" y="178"/>
                </a:lnTo>
                <a:lnTo>
                  <a:pt x="1763" y="192"/>
                </a:lnTo>
                <a:lnTo>
                  <a:pt x="1760" y="205"/>
                </a:lnTo>
                <a:lnTo>
                  <a:pt x="1755" y="219"/>
                </a:lnTo>
                <a:lnTo>
                  <a:pt x="1751" y="231"/>
                </a:lnTo>
                <a:lnTo>
                  <a:pt x="1744" y="243"/>
                </a:lnTo>
                <a:lnTo>
                  <a:pt x="1738" y="254"/>
                </a:lnTo>
                <a:lnTo>
                  <a:pt x="1729" y="264"/>
                </a:lnTo>
                <a:lnTo>
                  <a:pt x="1719" y="274"/>
                </a:lnTo>
                <a:lnTo>
                  <a:pt x="1709" y="282"/>
                </a:lnTo>
                <a:lnTo>
                  <a:pt x="1697" y="290"/>
                </a:lnTo>
                <a:lnTo>
                  <a:pt x="1683" y="296"/>
                </a:lnTo>
                <a:lnTo>
                  <a:pt x="1669" y="303"/>
                </a:lnTo>
                <a:lnTo>
                  <a:pt x="1655" y="307"/>
                </a:lnTo>
                <a:lnTo>
                  <a:pt x="1638" y="312"/>
                </a:lnTo>
                <a:lnTo>
                  <a:pt x="1620" y="315"/>
                </a:lnTo>
                <a:lnTo>
                  <a:pt x="1629" y="319"/>
                </a:lnTo>
                <a:lnTo>
                  <a:pt x="1638" y="325"/>
                </a:lnTo>
                <a:lnTo>
                  <a:pt x="1646" y="330"/>
                </a:lnTo>
                <a:lnTo>
                  <a:pt x="1654" y="336"/>
                </a:lnTo>
                <a:lnTo>
                  <a:pt x="1660" y="343"/>
                </a:lnTo>
                <a:lnTo>
                  <a:pt x="1667" y="348"/>
                </a:lnTo>
                <a:lnTo>
                  <a:pt x="1673" y="355"/>
                </a:lnTo>
                <a:lnTo>
                  <a:pt x="1680" y="360"/>
                </a:lnTo>
                <a:lnTo>
                  <a:pt x="1686" y="367"/>
                </a:lnTo>
                <a:lnTo>
                  <a:pt x="1692" y="376"/>
                </a:lnTo>
                <a:lnTo>
                  <a:pt x="1700" y="385"/>
                </a:lnTo>
                <a:lnTo>
                  <a:pt x="1707" y="395"/>
                </a:lnTo>
                <a:lnTo>
                  <a:pt x="1715" y="407"/>
                </a:lnTo>
                <a:lnTo>
                  <a:pt x="1723" y="420"/>
                </a:lnTo>
                <a:lnTo>
                  <a:pt x="1733" y="433"/>
                </a:lnTo>
                <a:lnTo>
                  <a:pt x="1742" y="449"/>
                </a:lnTo>
                <a:lnTo>
                  <a:pt x="1809" y="556"/>
                </a:lnTo>
                <a:lnTo>
                  <a:pt x="1678" y="556"/>
                </a:lnTo>
                <a:lnTo>
                  <a:pt x="1597" y="437"/>
                </a:lnTo>
                <a:lnTo>
                  <a:pt x="1587" y="421"/>
                </a:lnTo>
                <a:lnTo>
                  <a:pt x="1578" y="408"/>
                </a:lnTo>
                <a:lnTo>
                  <a:pt x="1570" y="396"/>
                </a:lnTo>
                <a:lnTo>
                  <a:pt x="1562" y="385"/>
                </a:lnTo>
                <a:lnTo>
                  <a:pt x="1555" y="376"/>
                </a:lnTo>
                <a:lnTo>
                  <a:pt x="1549" y="368"/>
                </a:lnTo>
                <a:lnTo>
                  <a:pt x="1544" y="361"/>
                </a:lnTo>
                <a:lnTo>
                  <a:pt x="1540" y="357"/>
                </a:lnTo>
                <a:lnTo>
                  <a:pt x="1535" y="353"/>
                </a:lnTo>
                <a:lnTo>
                  <a:pt x="1532" y="349"/>
                </a:lnTo>
                <a:lnTo>
                  <a:pt x="1528" y="346"/>
                </a:lnTo>
                <a:lnTo>
                  <a:pt x="1523" y="343"/>
                </a:lnTo>
                <a:lnTo>
                  <a:pt x="1519" y="340"/>
                </a:lnTo>
                <a:lnTo>
                  <a:pt x="1515" y="337"/>
                </a:lnTo>
                <a:lnTo>
                  <a:pt x="1511" y="336"/>
                </a:lnTo>
                <a:lnTo>
                  <a:pt x="1507" y="334"/>
                </a:lnTo>
                <a:lnTo>
                  <a:pt x="1502" y="333"/>
                </a:lnTo>
                <a:lnTo>
                  <a:pt x="1497" y="332"/>
                </a:lnTo>
                <a:lnTo>
                  <a:pt x="1490" y="330"/>
                </a:lnTo>
                <a:lnTo>
                  <a:pt x="1483" y="329"/>
                </a:lnTo>
                <a:lnTo>
                  <a:pt x="1477" y="328"/>
                </a:lnTo>
                <a:lnTo>
                  <a:pt x="1469" y="328"/>
                </a:lnTo>
                <a:lnTo>
                  <a:pt x="1460" y="328"/>
                </a:lnTo>
                <a:lnTo>
                  <a:pt x="1451" y="327"/>
                </a:lnTo>
                <a:lnTo>
                  <a:pt x="1428" y="327"/>
                </a:lnTo>
                <a:lnTo>
                  <a:pt x="1428" y="556"/>
                </a:lnTo>
                <a:lnTo>
                  <a:pt x="1319" y="556"/>
                </a:lnTo>
                <a:close/>
                <a:moveTo>
                  <a:pt x="1428" y="240"/>
                </a:moveTo>
                <a:lnTo>
                  <a:pt x="1510" y="240"/>
                </a:lnTo>
                <a:lnTo>
                  <a:pt x="1529" y="240"/>
                </a:lnTo>
                <a:lnTo>
                  <a:pt x="1546" y="240"/>
                </a:lnTo>
                <a:lnTo>
                  <a:pt x="1561" y="240"/>
                </a:lnTo>
                <a:lnTo>
                  <a:pt x="1574" y="239"/>
                </a:lnTo>
                <a:lnTo>
                  <a:pt x="1586" y="238"/>
                </a:lnTo>
                <a:lnTo>
                  <a:pt x="1596" y="236"/>
                </a:lnTo>
                <a:lnTo>
                  <a:pt x="1604" y="235"/>
                </a:lnTo>
                <a:lnTo>
                  <a:pt x="1609" y="233"/>
                </a:lnTo>
                <a:lnTo>
                  <a:pt x="1614" y="232"/>
                </a:lnTo>
                <a:lnTo>
                  <a:pt x="1618" y="230"/>
                </a:lnTo>
                <a:lnTo>
                  <a:pt x="1623" y="228"/>
                </a:lnTo>
                <a:lnTo>
                  <a:pt x="1627" y="224"/>
                </a:lnTo>
                <a:lnTo>
                  <a:pt x="1630" y="222"/>
                </a:lnTo>
                <a:lnTo>
                  <a:pt x="1634" y="218"/>
                </a:lnTo>
                <a:lnTo>
                  <a:pt x="1637" y="214"/>
                </a:lnTo>
                <a:lnTo>
                  <a:pt x="1640" y="211"/>
                </a:lnTo>
                <a:lnTo>
                  <a:pt x="1643" y="207"/>
                </a:lnTo>
                <a:lnTo>
                  <a:pt x="1645" y="202"/>
                </a:lnTo>
                <a:lnTo>
                  <a:pt x="1647" y="197"/>
                </a:lnTo>
                <a:lnTo>
                  <a:pt x="1648" y="192"/>
                </a:lnTo>
                <a:lnTo>
                  <a:pt x="1649" y="187"/>
                </a:lnTo>
                <a:lnTo>
                  <a:pt x="1650" y="181"/>
                </a:lnTo>
                <a:lnTo>
                  <a:pt x="1651" y="176"/>
                </a:lnTo>
                <a:lnTo>
                  <a:pt x="1651" y="170"/>
                </a:lnTo>
                <a:lnTo>
                  <a:pt x="1651" y="162"/>
                </a:lnTo>
                <a:lnTo>
                  <a:pt x="1650" y="157"/>
                </a:lnTo>
                <a:lnTo>
                  <a:pt x="1649" y="150"/>
                </a:lnTo>
                <a:lnTo>
                  <a:pt x="1648" y="145"/>
                </a:lnTo>
                <a:lnTo>
                  <a:pt x="1646" y="139"/>
                </a:lnTo>
                <a:lnTo>
                  <a:pt x="1643" y="135"/>
                </a:lnTo>
                <a:lnTo>
                  <a:pt x="1640" y="129"/>
                </a:lnTo>
                <a:lnTo>
                  <a:pt x="1637" y="125"/>
                </a:lnTo>
                <a:lnTo>
                  <a:pt x="1633" y="121"/>
                </a:lnTo>
                <a:lnTo>
                  <a:pt x="1628" y="117"/>
                </a:lnTo>
                <a:lnTo>
                  <a:pt x="1624" y="114"/>
                </a:lnTo>
                <a:lnTo>
                  <a:pt x="1619" y="111"/>
                </a:lnTo>
                <a:lnTo>
                  <a:pt x="1614" y="108"/>
                </a:lnTo>
                <a:lnTo>
                  <a:pt x="1607" y="107"/>
                </a:lnTo>
                <a:lnTo>
                  <a:pt x="1602" y="105"/>
                </a:lnTo>
                <a:lnTo>
                  <a:pt x="1595" y="104"/>
                </a:lnTo>
                <a:lnTo>
                  <a:pt x="1591" y="103"/>
                </a:lnTo>
                <a:lnTo>
                  <a:pt x="1585" y="103"/>
                </a:lnTo>
                <a:lnTo>
                  <a:pt x="1577" y="103"/>
                </a:lnTo>
                <a:lnTo>
                  <a:pt x="1568" y="103"/>
                </a:lnTo>
                <a:lnTo>
                  <a:pt x="1557" y="102"/>
                </a:lnTo>
                <a:lnTo>
                  <a:pt x="1544" y="102"/>
                </a:lnTo>
                <a:lnTo>
                  <a:pt x="1531" y="102"/>
                </a:lnTo>
                <a:lnTo>
                  <a:pt x="1514" y="102"/>
                </a:lnTo>
                <a:lnTo>
                  <a:pt x="1428" y="102"/>
                </a:lnTo>
                <a:lnTo>
                  <a:pt x="1428" y="240"/>
                </a:lnTo>
                <a:close/>
                <a:moveTo>
                  <a:pt x="1868" y="10"/>
                </a:moveTo>
                <a:lnTo>
                  <a:pt x="2070" y="10"/>
                </a:lnTo>
                <a:lnTo>
                  <a:pt x="2087" y="10"/>
                </a:lnTo>
                <a:lnTo>
                  <a:pt x="2102" y="10"/>
                </a:lnTo>
                <a:lnTo>
                  <a:pt x="2117" y="11"/>
                </a:lnTo>
                <a:lnTo>
                  <a:pt x="2130" y="12"/>
                </a:lnTo>
                <a:lnTo>
                  <a:pt x="2142" y="13"/>
                </a:lnTo>
                <a:lnTo>
                  <a:pt x="2154" y="15"/>
                </a:lnTo>
                <a:lnTo>
                  <a:pt x="2164" y="17"/>
                </a:lnTo>
                <a:lnTo>
                  <a:pt x="2174" y="20"/>
                </a:lnTo>
                <a:lnTo>
                  <a:pt x="2185" y="24"/>
                </a:lnTo>
                <a:lnTo>
                  <a:pt x="2198" y="29"/>
                </a:lnTo>
                <a:lnTo>
                  <a:pt x="2209" y="33"/>
                </a:lnTo>
                <a:lnTo>
                  <a:pt x="2219" y="40"/>
                </a:lnTo>
                <a:lnTo>
                  <a:pt x="2229" y="46"/>
                </a:lnTo>
                <a:lnTo>
                  <a:pt x="2238" y="53"/>
                </a:lnTo>
                <a:lnTo>
                  <a:pt x="2247" y="62"/>
                </a:lnTo>
                <a:lnTo>
                  <a:pt x="2256" y="71"/>
                </a:lnTo>
                <a:lnTo>
                  <a:pt x="2265" y="79"/>
                </a:lnTo>
                <a:lnTo>
                  <a:pt x="2273" y="89"/>
                </a:lnTo>
                <a:lnTo>
                  <a:pt x="2279" y="99"/>
                </a:lnTo>
                <a:lnTo>
                  <a:pt x="2286" y="110"/>
                </a:lnTo>
                <a:lnTo>
                  <a:pt x="2293" y="121"/>
                </a:lnTo>
                <a:lnTo>
                  <a:pt x="2298" y="134"/>
                </a:lnTo>
                <a:lnTo>
                  <a:pt x="2304" y="146"/>
                </a:lnTo>
                <a:lnTo>
                  <a:pt x="2308" y="159"/>
                </a:lnTo>
                <a:lnTo>
                  <a:pt x="2313" y="172"/>
                </a:lnTo>
                <a:lnTo>
                  <a:pt x="2316" y="187"/>
                </a:lnTo>
                <a:lnTo>
                  <a:pt x="2319" y="201"/>
                </a:lnTo>
                <a:lnTo>
                  <a:pt x="2321" y="217"/>
                </a:lnTo>
                <a:lnTo>
                  <a:pt x="2324" y="233"/>
                </a:lnTo>
                <a:lnTo>
                  <a:pt x="2326" y="251"/>
                </a:lnTo>
                <a:lnTo>
                  <a:pt x="2326" y="268"/>
                </a:lnTo>
                <a:lnTo>
                  <a:pt x="2327" y="287"/>
                </a:lnTo>
                <a:lnTo>
                  <a:pt x="2326" y="304"/>
                </a:lnTo>
                <a:lnTo>
                  <a:pt x="2326" y="320"/>
                </a:lnTo>
                <a:lnTo>
                  <a:pt x="2324" y="336"/>
                </a:lnTo>
                <a:lnTo>
                  <a:pt x="2322" y="350"/>
                </a:lnTo>
                <a:lnTo>
                  <a:pt x="2320" y="365"/>
                </a:lnTo>
                <a:lnTo>
                  <a:pt x="2317" y="378"/>
                </a:lnTo>
                <a:lnTo>
                  <a:pt x="2314" y="391"/>
                </a:lnTo>
                <a:lnTo>
                  <a:pt x="2309" y="405"/>
                </a:lnTo>
                <a:lnTo>
                  <a:pt x="2304" y="419"/>
                </a:lnTo>
                <a:lnTo>
                  <a:pt x="2298" y="432"/>
                </a:lnTo>
                <a:lnTo>
                  <a:pt x="2292" y="445"/>
                </a:lnTo>
                <a:lnTo>
                  <a:pt x="2285" y="458"/>
                </a:lnTo>
                <a:lnTo>
                  <a:pt x="2277" y="470"/>
                </a:lnTo>
                <a:lnTo>
                  <a:pt x="2269" y="481"/>
                </a:lnTo>
                <a:lnTo>
                  <a:pt x="2261" y="491"/>
                </a:lnTo>
                <a:lnTo>
                  <a:pt x="2251" y="501"/>
                </a:lnTo>
                <a:lnTo>
                  <a:pt x="2244" y="507"/>
                </a:lnTo>
                <a:lnTo>
                  <a:pt x="2235" y="514"/>
                </a:lnTo>
                <a:lnTo>
                  <a:pt x="2226" y="520"/>
                </a:lnTo>
                <a:lnTo>
                  <a:pt x="2217" y="525"/>
                </a:lnTo>
                <a:lnTo>
                  <a:pt x="2207" y="531"/>
                </a:lnTo>
                <a:lnTo>
                  <a:pt x="2196" y="535"/>
                </a:lnTo>
                <a:lnTo>
                  <a:pt x="2185" y="541"/>
                </a:lnTo>
                <a:lnTo>
                  <a:pt x="2173" y="544"/>
                </a:lnTo>
                <a:lnTo>
                  <a:pt x="2164" y="547"/>
                </a:lnTo>
                <a:lnTo>
                  <a:pt x="2153" y="549"/>
                </a:lnTo>
                <a:lnTo>
                  <a:pt x="2142" y="552"/>
                </a:lnTo>
                <a:lnTo>
                  <a:pt x="2131" y="553"/>
                </a:lnTo>
                <a:lnTo>
                  <a:pt x="2118" y="554"/>
                </a:lnTo>
                <a:lnTo>
                  <a:pt x="2105" y="555"/>
                </a:lnTo>
                <a:lnTo>
                  <a:pt x="2090" y="556"/>
                </a:lnTo>
                <a:lnTo>
                  <a:pt x="2076" y="556"/>
                </a:lnTo>
                <a:lnTo>
                  <a:pt x="1868" y="556"/>
                </a:lnTo>
                <a:lnTo>
                  <a:pt x="1868" y="10"/>
                </a:lnTo>
                <a:close/>
                <a:moveTo>
                  <a:pt x="1979" y="102"/>
                </a:moveTo>
                <a:lnTo>
                  <a:pt x="1979" y="463"/>
                </a:lnTo>
                <a:lnTo>
                  <a:pt x="2062" y="463"/>
                </a:lnTo>
                <a:lnTo>
                  <a:pt x="2073" y="463"/>
                </a:lnTo>
                <a:lnTo>
                  <a:pt x="2083" y="463"/>
                </a:lnTo>
                <a:lnTo>
                  <a:pt x="2093" y="463"/>
                </a:lnTo>
                <a:lnTo>
                  <a:pt x="2101" y="462"/>
                </a:lnTo>
                <a:lnTo>
                  <a:pt x="2109" y="462"/>
                </a:lnTo>
                <a:lnTo>
                  <a:pt x="2116" y="461"/>
                </a:lnTo>
                <a:lnTo>
                  <a:pt x="2122" y="460"/>
                </a:lnTo>
                <a:lnTo>
                  <a:pt x="2128" y="459"/>
                </a:lnTo>
                <a:lnTo>
                  <a:pt x="2135" y="456"/>
                </a:lnTo>
                <a:lnTo>
                  <a:pt x="2140" y="454"/>
                </a:lnTo>
                <a:lnTo>
                  <a:pt x="2147" y="452"/>
                </a:lnTo>
                <a:lnTo>
                  <a:pt x="2152" y="450"/>
                </a:lnTo>
                <a:lnTo>
                  <a:pt x="2158" y="447"/>
                </a:lnTo>
                <a:lnTo>
                  <a:pt x="2163" y="443"/>
                </a:lnTo>
                <a:lnTo>
                  <a:pt x="2168" y="440"/>
                </a:lnTo>
                <a:lnTo>
                  <a:pt x="2172" y="435"/>
                </a:lnTo>
                <a:lnTo>
                  <a:pt x="2177" y="431"/>
                </a:lnTo>
                <a:lnTo>
                  <a:pt x="2181" y="427"/>
                </a:lnTo>
                <a:lnTo>
                  <a:pt x="2184" y="421"/>
                </a:lnTo>
                <a:lnTo>
                  <a:pt x="2189" y="414"/>
                </a:lnTo>
                <a:lnTo>
                  <a:pt x="2192" y="408"/>
                </a:lnTo>
                <a:lnTo>
                  <a:pt x="2195" y="400"/>
                </a:lnTo>
                <a:lnTo>
                  <a:pt x="2199" y="391"/>
                </a:lnTo>
                <a:lnTo>
                  <a:pt x="2201" y="382"/>
                </a:lnTo>
                <a:lnTo>
                  <a:pt x="2204" y="374"/>
                </a:lnTo>
                <a:lnTo>
                  <a:pt x="2206" y="362"/>
                </a:lnTo>
                <a:lnTo>
                  <a:pt x="2207" y="351"/>
                </a:lnTo>
                <a:lnTo>
                  <a:pt x="2210" y="339"/>
                </a:lnTo>
                <a:lnTo>
                  <a:pt x="2211" y="327"/>
                </a:lnTo>
                <a:lnTo>
                  <a:pt x="2212" y="313"/>
                </a:lnTo>
                <a:lnTo>
                  <a:pt x="2212" y="298"/>
                </a:lnTo>
                <a:lnTo>
                  <a:pt x="2212" y="283"/>
                </a:lnTo>
                <a:lnTo>
                  <a:pt x="2212" y="267"/>
                </a:lnTo>
                <a:lnTo>
                  <a:pt x="2212" y="253"/>
                </a:lnTo>
                <a:lnTo>
                  <a:pt x="2211" y="240"/>
                </a:lnTo>
                <a:lnTo>
                  <a:pt x="2210" y="226"/>
                </a:lnTo>
                <a:lnTo>
                  <a:pt x="2207" y="215"/>
                </a:lnTo>
                <a:lnTo>
                  <a:pt x="2206" y="204"/>
                </a:lnTo>
                <a:lnTo>
                  <a:pt x="2204" y="194"/>
                </a:lnTo>
                <a:lnTo>
                  <a:pt x="2201" y="186"/>
                </a:lnTo>
                <a:lnTo>
                  <a:pt x="2199" y="178"/>
                </a:lnTo>
                <a:lnTo>
                  <a:pt x="2195" y="170"/>
                </a:lnTo>
                <a:lnTo>
                  <a:pt x="2192" y="162"/>
                </a:lnTo>
                <a:lnTo>
                  <a:pt x="2188" y="156"/>
                </a:lnTo>
                <a:lnTo>
                  <a:pt x="2183" y="149"/>
                </a:lnTo>
                <a:lnTo>
                  <a:pt x="2180" y="144"/>
                </a:lnTo>
                <a:lnTo>
                  <a:pt x="2174" y="138"/>
                </a:lnTo>
                <a:lnTo>
                  <a:pt x="2170" y="132"/>
                </a:lnTo>
                <a:lnTo>
                  <a:pt x="2164" y="128"/>
                </a:lnTo>
                <a:lnTo>
                  <a:pt x="2159" y="124"/>
                </a:lnTo>
                <a:lnTo>
                  <a:pt x="2153" y="120"/>
                </a:lnTo>
                <a:lnTo>
                  <a:pt x="2147" y="117"/>
                </a:lnTo>
                <a:lnTo>
                  <a:pt x="2140" y="114"/>
                </a:lnTo>
                <a:lnTo>
                  <a:pt x="2133" y="111"/>
                </a:lnTo>
                <a:lnTo>
                  <a:pt x="2127" y="109"/>
                </a:lnTo>
                <a:lnTo>
                  <a:pt x="2119" y="107"/>
                </a:lnTo>
                <a:lnTo>
                  <a:pt x="2112" y="106"/>
                </a:lnTo>
                <a:lnTo>
                  <a:pt x="2105" y="105"/>
                </a:lnTo>
                <a:lnTo>
                  <a:pt x="2095" y="104"/>
                </a:lnTo>
                <a:lnTo>
                  <a:pt x="2085" y="103"/>
                </a:lnTo>
                <a:lnTo>
                  <a:pt x="2073" y="103"/>
                </a:lnTo>
                <a:lnTo>
                  <a:pt x="2059" y="103"/>
                </a:lnTo>
                <a:lnTo>
                  <a:pt x="2044" y="102"/>
                </a:lnTo>
                <a:lnTo>
                  <a:pt x="2028" y="102"/>
                </a:lnTo>
                <a:lnTo>
                  <a:pt x="1979" y="102"/>
                </a:lnTo>
                <a:close/>
                <a:moveTo>
                  <a:pt x="2913" y="556"/>
                </a:moveTo>
                <a:lnTo>
                  <a:pt x="2792" y="556"/>
                </a:lnTo>
                <a:lnTo>
                  <a:pt x="2745" y="431"/>
                </a:lnTo>
                <a:lnTo>
                  <a:pt x="2526" y="431"/>
                </a:lnTo>
                <a:lnTo>
                  <a:pt x="2482" y="556"/>
                </a:lnTo>
                <a:lnTo>
                  <a:pt x="2364" y="556"/>
                </a:lnTo>
                <a:lnTo>
                  <a:pt x="2577" y="10"/>
                </a:lnTo>
                <a:lnTo>
                  <a:pt x="2694" y="10"/>
                </a:lnTo>
                <a:lnTo>
                  <a:pt x="2913" y="556"/>
                </a:lnTo>
                <a:close/>
                <a:moveTo>
                  <a:pt x="2709" y="339"/>
                </a:moveTo>
                <a:lnTo>
                  <a:pt x="2634" y="137"/>
                </a:lnTo>
                <a:lnTo>
                  <a:pt x="2560" y="339"/>
                </a:lnTo>
                <a:lnTo>
                  <a:pt x="2709" y="339"/>
                </a:lnTo>
                <a:close/>
              </a:path>
            </a:pathLst>
          </a:custGeom>
          <a:solidFill>
            <a:srgbClr val="009999"/>
          </a:solidFill>
          <a:ln w="9525">
            <a:noFill/>
            <a:round/>
            <a:headEnd/>
            <a:tailEnd/>
          </a:ln>
        </p:spPr>
        <p:txBody>
          <a:bodyPr/>
          <a:lstStyle/>
          <a:p>
            <a:pPr algn="r" rtl="1" fontAlgn="auto">
              <a:spcBef>
                <a:spcPts val="0"/>
              </a:spcBef>
              <a:spcAft>
                <a:spcPts val="0"/>
              </a:spcAft>
              <a:defRPr/>
            </a:pPr>
            <a:endParaRPr lang="ar-SA">
              <a:solidFill>
                <a:prstClr val="black"/>
              </a:solidFill>
              <a:latin typeface="+mn-lt"/>
              <a:cs typeface="+mn-cs"/>
            </a:endParaRPr>
          </a:p>
        </p:txBody>
      </p:sp>
      <p:sp>
        <p:nvSpPr>
          <p:cNvPr id="20" name="Freeform 7"/>
          <p:cNvSpPr>
            <a:spLocks noChangeAspect="1" noEditPoints="1"/>
          </p:cNvSpPr>
          <p:nvPr userDrawn="1"/>
        </p:nvSpPr>
        <p:spPr bwMode="auto">
          <a:xfrm>
            <a:off x="52189" y="5986288"/>
            <a:ext cx="487363" cy="633413"/>
          </a:xfrm>
          <a:custGeom>
            <a:avLst/>
            <a:gdLst/>
            <a:ahLst/>
            <a:cxnLst>
              <a:cxn ang="0">
                <a:pos x="2614" y="3987"/>
              </a:cxn>
              <a:cxn ang="0">
                <a:pos x="2025" y="4132"/>
              </a:cxn>
              <a:cxn ang="0">
                <a:pos x="2235" y="4251"/>
              </a:cxn>
              <a:cxn ang="0">
                <a:pos x="2059" y="2780"/>
              </a:cxn>
              <a:cxn ang="0">
                <a:pos x="2559" y="2375"/>
              </a:cxn>
              <a:cxn ang="0">
                <a:pos x="2109" y="2499"/>
              </a:cxn>
              <a:cxn ang="0">
                <a:pos x="1643" y="2451"/>
              </a:cxn>
              <a:cxn ang="0">
                <a:pos x="1685" y="2807"/>
              </a:cxn>
              <a:cxn ang="0">
                <a:pos x="1493" y="3785"/>
              </a:cxn>
              <a:cxn ang="0">
                <a:pos x="1199" y="3301"/>
              </a:cxn>
              <a:cxn ang="0">
                <a:pos x="1171" y="2881"/>
              </a:cxn>
              <a:cxn ang="0">
                <a:pos x="1175" y="2643"/>
              </a:cxn>
              <a:cxn ang="0">
                <a:pos x="1025" y="2323"/>
              </a:cxn>
              <a:cxn ang="0">
                <a:pos x="1386" y="2165"/>
              </a:cxn>
              <a:cxn ang="0">
                <a:pos x="2037" y="2264"/>
              </a:cxn>
              <a:cxn ang="0">
                <a:pos x="2562" y="1934"/>
              </a:cxn>
              <a:cxn ang="0">
                <a:pos x="2145" y="1997"/>
              </a:cxn>
              <a:cxn ang="0">
                <a:pos x="1693" y="1983"/>
              </a:cxn>
              <a:cxn ang="0">
                <a:pos x="1199" y="1902"/>
              </a:cxn>
              <a:cxn ang="0">
                <a:pos x="2014" y="1822"/>
              </a:cxn>
              <a:cxn ang="0">
                <a:pos x="2512" y="1632"/>
              </a:cxn>
              <a:cxn ang="0">
                <a:pos x="2892" y="1625"/>
              </a:cxn>
              <a:cxn ang="0">
                <a:pos x="2941" y="1385"/>
              </a:cxn>
              <a:cxn ang="0">
                <a:pos x="3285" y="1308"/>
              </a:cxn>
              <a:cxn ang="0">
                <a:pos x="3306" y="1133"/>
              </a:cxn>
              <a:cxn ang="0">
                <a:pos x="3294" y="1253"/>
              </a:cxn>
              <a:cxn ang="0">
                <a:pos x="2903" y="1232"/>
              </a:cxn>
              <a:cxn ang="0">
                <a:pos x="2748" y="971"/>
              </a:cxn>
              <a:cxn ang="0">
                <a:pos x="2520" y="1235"/>
              </a:cxn>
              <a:cxn ang="0">
                <a:pos x="2161" y="1573"/>
              </a:cxn>
              <a:cxn ang="0">
                <a:pos x="1617" y="126"/>
              </a:cxn>
              <a:cxn ang="0">
                <a:pos x="1102" y="1662"/>
              </a:cxn>
              <a:cxn ang="0">
                <a:pos x="725" y="1609"/>
              </a:cxn>
              <a:cxn ang="0">
                <a:pos x="523" y="2347"/>
              </a:cxn>
              <a:cxn ang="0">
                <a:pos x="238" y="2593"/>
              </a:cxn>
              <a:cxn ang="0">
                <a:pos x="398" y="3093"/>
              </a:cxn>
              <a:cxn ang="0">
                <a:pos x="476" y="3467"/>
              </a:cxn>
              <a:cxn ang="0">
                <a:pos x="486" y="3839"/>
              </a:cxn>
              <a:cxn ang="0">
                <a:pos x="1031" y="3931"/>
              </a:cxn>
              <a:cxn ang="0">
                <a:pos x="2081" y="4305"/>
              </a:cxn>
              <a:cxn ang="0">
                <a:pos x="2270" y="3340"/>
              </a:cxn>
              <a:cxn ang="0">
                <a:pos x="1835" y="3287"/>
              </a:cxn>
              <a:cxn ang="0">
                <a:pos x="1734" y="3761"/>
              </a:cxn>
              <a:cxn ang="0">
                <a:pos x="2226" y="3726"/>
              </a:cxn>
              <a:cxn ang="0">
                <a:pos x="2101" y="1459"/>
              </a:cxn>
              <a:cxn ang="0">
                <a:pos x="1966" y="934"/>
              </a:cxn>
              <a:cxn ang="0">
                <a:pos x="1000" y="2080"/>
              </a:cxn>
              <a:cxn ang="0">
                <a:pos x="2096" y="4252"/>
              </a:cxn>
              <a:cxn ang="0">
                <a:pos x="689" y="2870"/>
              </a:cxn>
              <a:cxn ang="0">
                <a:pos x="1454" y="1912"/>
              </a:cxn>
              <a:cxn ang="0">
                <a:pos x="2968" y="1426"/>
              </a:cxn>
              <a:cxn ang="0">
                <a:pos x="2868" y="1562"/>
              </a:cxn>
              <a:cxn ang="0">
                <a:pos x="2851" y="884"/>
              </a:cxn>
              <a:cxn ang="0">
                <a:pos x="446" y="3926"/>
              </a:cxn>
              <a:cxn ang="0">
                <a:pos x="979" y="1449"/>
              </a:cxn>
              <a:cxn ang="0">
                <a:pos x="737" y="1552"/>
              </a:cxn>
              <a:cxn ang="0">
                <a:pos x="564" y="2455"/>
              </a:cxn>
              <a:cxn ang="0">
                <a:pos x="551" y="2572"/>
              </a:cxn>
              <a:cxn ang="0">
                <a:pos x="1422" y="2440"/>
              </a:cxn>
              <a:cxn ang="0">
                <a:pos x="329" y="3119"/>
              </a:cxn>
              <a:cxn ang="0">
                <a:pos x="180" y="3385"/>
              </a:cxn>
              <a:cxn ang="0">
                <a:pos x="1412" y="2830"/>
              </a:cxn>
              <a:cxn ang="0">
                <a:pos x="1004" y="3898"/>
              </a:cxn>
            </a:cxnLst>
            <a:rect l="0" t="0" r="r" b="b"/>
            <a:pathLst>
              <a:path w="3453" h="4493">
                <a:moveTo>
                  <a:pt x="2929" y="894"/>
                </a:moveTo>
                <a:lnTo>
                  <a:pt x="2933" y="898"/>
                </a:lnTo>
                <a:lnTo>
                  <a:pt x="2936" y="903"/>
                </a:lnTo>
                <a:lnTo>
                  <a:pt x="2939" y="907"/>
                </a:lnTo>
                <a:lnTo>
                  <a:pt x="2942" y="912"/>
                </a:lnTo>
                <a:lnTo>
                  <a:pt x="2946" y="918"/>
                </a:lnTo>
                <a:lnTo>
                  <a:pt x="2948" y="924"/>
                </a:lnTo>
                <a:lnTo>
                  <a:pt x="2951" y="930"/>
                </a:lnTo>
                <a:lnTo>
                  <a:pt x="2954" y="937"/>
                </a:lnTo>
                <a:lnTo>
                  <a:pt x="2956" y="943"/>
                </a:lnTo>
                <a:lnTo>
                  <a:pt x="2957" y="951"/>
                </a:lnTo>
                <a:lnTo>
                  <a:pt x="2959" y="958"/>
                </a:lnTo>
                <a:lnTo>
                  <a:pt x="2960" y="966"/>
                </a:lnTo>
                <a:lnTo>
                  <a:pt x="2961" y="973"/>
                </a:lnTo>
                <a:lnTo>
                  <a:pt x="2962" y="982"/>
                </a:lnTo>
                <a:lnTo>
                  <a:pt x="2963" y="990"/>
                </a:lnTo>
                <a:lnTo>
                  <a:pt x="2963" y="999"/>
                </a:lnTo>
                <a:lnTo>
                  <a:pt x="2963" y="1008"/>
                </a:lnTo>
                <a:lnTo>
                  <a:pt x="2963" y="1016"/>
                </a:lnTo>
                <a:lnTo>
                  <a:pt x="2962" y="1025"/>
                </a:lnTo>
                <a:lnTo>
                  <a:pt x="2962" y="1034"/>
                </a:lnTo>
                <a:lnTo>
                  <a:pt x="2961" y="1043"/>
                </a:lnTo>
                <a:lnTo>
                  <a:pt x="2960" y="1053"/>
                </a:lnTo>
                <a:lnTo>
                  <a:pt x="2958" y="1062"/>
                </a:lnTo>
                <a:lnTo>
                  <a:pt x="2957" y="1072"/>
                </a:lnTo>
                <a:lnTo>
                  <a:pt x="2955" y="1082"/>
                </a:lnTo>
                <a:lnTo>
                  <a:pt x="2952" y="1091"/>
                </a:lnTo>
                <a:lnTo>
                  <a:pt x="2949" y="1099"/>
                </a:lnTo>
                <a:lnTo>
                  <a:pt x="2947" y="1109"/>
                </a:lnTo>
                <a:lnTo>
                  <a:pt x="2944" y="1118"/>
                </a:lnTo>
                <a:lnTo>
                  <a:pt x="2940" y="1127"/>
                </a:lnTo>
                <a:lnTo>
                  <a:pt x="2937" y="1135"/>
                </a:lnTo>
                <a:lnTo>
                  <a:pt x="2933" y="1144"/>
                </a:lnTo>
                <a:lnTo>
                  <a:pt x="2929" y="1151"/>
                </a:lnTo>
                <a:lnTo>
                  <a:pt x="2925" y="1159"/>
                </a:lnTo>
                <a:lnTo>
                  <a:pt x="2920" y="1167"/>
                </a:lnTo>
                <a:lnTo>
                  <a:pt x="2916" y="1173"/>
                </a:lnTo>
                <a:lnTo>
                  <a:pt x="2913" y="1181"/>
                </a:lnTo>
                <a:lnTo>
                  <a:pt x="2907" y="1188"/>
                </a:lnTo>
                <a:lnTo>
                  <a:pt x="2903" y="1193"/>
                </a:lnTo>
                <a:lnTo>
                  <a:pt x="2898" y="1200"/>
                </a:lnTo>
                <a:lnTo>
                  <a:pt x="2893" y="1206"/>
                </a:lnTo>
                <a:lnTo>
                  <a:pt x="2888" y="1211"/>
                </a:lnTo>
                <a:lnTo>
                  <a:pt x="2883" y="1216"/>
                </a:lnTo>
                <a:lnTo>
                  <a:pt x="2877" y="1220"/>
                </a:lnTo>
                <a:lnTo>
                  <a:pt x="2873" y="1224"/>
                </a:lnTo>
                <a:lnTo>
                  <a:pt x="2867" y="1229"/>
                </a:lnTo>
                <a:lnTo>
                  <a:pt x="2862" y="1232"/>
                </a:lnTo>
                <a:lnTo>
                  <a:pt x="2857" y="1234"/>
                </a:lnTo>
                <a:lnTo>
                  <a:pt x="2852" y="1238"/>
                </a:lnTo>
                <a:lnTo>
                  <a:pt x="2846" y="1240"/>
                </a:lnTo>
                <a:lnTo>
                  <a:pt x="2841" y="1241"/>
                </a:lnTo>
                <a:lnTo>
                  <a:pt x="2836" y="1243"/>
                </a:lnTo>
                <a:lnTo>
                  <a:pt x="2831" y="1244"/>
                </a:lnTo>
                <a:lnTo>
                  <a:pt x="2826" y="1244"/>
                </a:lnTo>
                <a:lnTo>
                  <a:pt x="2914" y="882"/>
                </a:lnTo>
                <a:lnTo>
                  <a:pt x="2917" y="884"/>
                </a:lnTo>
                <a:lnTo>
                  <a:pt x="2920" y="886"/>
                </a:lnTo>
                <a:lnTo>
                  <a:pt x="2925" y="889"/>
                </a:lnTo>
                <a:lnTo>
                  <a:pt x="2929" y="894"/>
                </a:lnTo>
                <a:close/>
                <a:moveTo>
                  <a:pt x="2066" y="4112"/>
                </a:moveTo>
                <a:lnTo>
                  <a:pt x="2110" y="4110"/>
                </a:lnTo>
                <a:lnTo>
                  <a:pt x="2153" y="4106"/>
                </a:lnTo>
                <a:lnTo>
                  <a:pt x="2196" y="4102"/>
                </a:lnTo>
                <a:lnTo>
                  <a:pt x="2239" y="4096"/>
                </a:lnTo>
                <a:lnTo>
                  <a:pt x="2281" y="4090"/>
                </a:lnTo>
                <a:lnTo>
                  <a:pt x="2322" y="4082"/>
                </a:lnTo>
                <a:lnTo>
                  <a:pt x="2362" y="4073"/>
                </a:lnTo>
                <a:lnTo>
                  <a:pt x="2401" y="4064"/>
                </a:lnTo>
                <a:lnTo>
                  <a:pt x="2439" y="4053"/>
                </a:lnTo>
                <a:lnTo>
                  <a:pt x="2476" y="4042"/>
                </a:lnTo>
                <a:lnTo>
                  <a:pt x="2512" y="4029"/>
                </a:lnTo>
                <a:lnTo>
                  <a:pt x="2548" y="4016"/>
                </a:lnTo>
                <a:lnTo>
                  <a:pt x="2582" y="4001"/>
                </a:lnTo>
                <a:lnTo>
                  <a:pt x="2614" y="3987"/>
                </a:lnTo>
                <a:lnTo>
                  <a:pt x="2646" y="3971"/>
                </a:lnTo>
                <a:lnTo>
                  <a:pt x="2676" y="3955"/>
                </a:lnTo>
                <a:lnTo>
                  <a:pt x="2706" y="3937"/>
                </a:lnTo>
                <a:lnTo>
                  <a:pt x="2732" y="3919"/>
                </a:lnTo>
                <a:lnTo>
                  <a:pt x="2759" y="3901"/>
                </a:lnTo>
                <a:lnTo>
                  <a:pt x="2783" y="3881"/>
                </a:lnTo>
                <a:lnTo>
                  <a:pt x="2806" y="3861"/>
                </a:lnTo>
                <a:lnTo>
                  <a:pt x="2829" y="3840"/>
                </a:lnTo>
                <a:lnTo>
                  <a:pt x="2849" y="3819"/>
                </a:lnTo>
                <a:lnTo>
                  <a:pt x="2866" y="3798"/>
                </a:lnTo>
                <a:lnTo>
                  <a:pt x="2883" y="3776"/>
                </a:lnTo>
                <a:lnTo>
                  <a:pt x="2898" y="3752"/>
                </a:lnTo>
                <a:lnTo>
                  <a:pt x="2910" y="3729"/>
                </a:lnTo>
                <a:lnTo>
                  <a:pt x="2921" y="3706"/>
                </a:lnTo>
                <a:lnTo>
                  <a:pt x="2931" y="3682"/>
                </a:lnTo>
                <a:lnTo>
                  <a:pt x="2938" y="3657"/>
                </a:lnTo>
                <a:lnTo>
                  <a:pt x="2944" y="3632"/>
                </a:lnTo>
                <a:lnTo>
                  <a:pt x="2947" y="3608"/>
                </a:lnTo>
                <a:lnTo>
                  <a:pt x="3395" y="3608"/>
                </a:lnTo>
                <a:lnTo>
                  <a:pt x="3396" y="3612"/>
                </a:lnTo>
                <a:lnTo>
                  <a:pt x="3397" y="3618"/>
                </a:lnTo>
                <a:lnTo>
                  <a:pt x="3398" y="3623"/>
                </a:lnTo>
                <a:lnTo>
                  <a:pt x="3398" y="3629"/>
                </a:lnTo>
                <a:lnTo>
                  <a:pt x="3398" y="3634"/>
                </a:lnTo>
                <a:lnTo>
                  <a:pt x="3399" y="3639"/>
                </a:lnTo>
                <a:lnTo>
                  <a:pt x="3399" y="3644"/>
                </a:lnTo>
                <a:lnTo>
                  <a:pt x="3399" y="3650"/>
                </a:lnTo>
                <a:lnTo>
                  <a:pt x="3397" y="3678"/>
                </a:lnTo>
                <a:lnTo>
                  <a:pt x="3392" y="3706"/>
                </a:lnTo>
                <a:lnTo>
                  <a:pt x="3384" y="3734"/>
                </a:lnTo>
                <a:lnTo>
                  <a:pt x="3373" y="3760"/>
                </a:lnTo>
                <a:lnTo>
                  <a:pt x="3358" y="3787"/>
                </a:lnTo>
                <a:lnTo>
                  <a:pt x="3341" y="3812"/>
                </a:lnTo>
                <a:lnTo>
                  <a:pt x="3319" y="3838"/>
                </a:lnTo>
                <a:lnTo>
                  <a:pt x="3296" y="3863"/>
                </a:lnTo>
                <a:lnTo>
                  <a:pt x="3270" y="3887"/>
                </a:lnTo>
                <a:lnTo>
                  <a:pt x="3241" y="3911"/>
                </a:lnTo>
                <a:lnTo>
                  <a:pt x="3209" y="3934"/>
                </a:lnTo>
                <a:lnTo>
                  <a:pt x="3176" y="3956"/>
                </a:lnTo>
                <a:lnTo>
                  <a:pt x="3139" y="3978"/>
                </a:lnTo>
                <a:lnTo>
                  <a:pt x="3099" y="3999"/>
                </a:lnTo>
                <a:lnTo>
                  <a:pt x="3059" y="4019"/>
                </a:lnTo>
                <a:lnTo>
                  <a:pt x="3015" y="4038"/>
                </a:lnTo>
                <a:lnTo>
                  <a:pt x="2970" y="4057"/>
                </a:lnTo>
                <a:lnTo>
                  <a:pt x="2923" y="4073"/>
                </a:lnTo>
                <a:lnTo>
                  <a:pt x="2873" y="4090"/>
                </a:lnTo>
                <a:lnTo>
                  <a:pt x="2822" y="4105"/>
                </a:lnTo>
                <a:lnTo>
                  <a:pt x="2769" y="4120"/>
                </a:lnTo>
                <a:lnTo>
                  <a:pt x="2714" y="4133"/>
                </a:lnTo>
                <a:lnTo>
                  <a:pt x="2657" y="4145"/>
                </a:lnTo>
                <a:lnTo>
                  <a:pt x="2600" y="4156"/>
                </a:lnTo>
                <a:lnTo>
                  <a:pt x="2540" y="4167"/>
                </a:lnTo>
                <a:lnTo>
                  <a:pt x="2479" y="4176"/>
                </a:lnTo>
                <a:lnTo>
                  <a:pt x="2417" y="4183"/>
                </a:lnTo>
                <a:lnTo>
                  <a:pt x="2353" y="4189"/>
                </a:lnTo>
                <a:lnTo>
                  <a:pt x="2289" y="4195"/>
                </a:lnTo>
                <a:lnTo>
                  <a:pt x="2224" y="4198"/>
                </a:lnTo>
                <a:lnTo>
                  <a:pt x="2157" y="4200"/>
                </a:lnTo>
                <a:lnTo>
                  <a:pt x="2090" y="4201"/>
                </a:lnTo>
                <a:lnTo>
                  <a:pt x="2090" y="4201"/>
                </a:lnTo>
                <a:lnTo>
                  <a:pt x="2083" y="4198"/>
                </a:lnTo>
                <a:lnTo>
                  <a:pt x="2078" y="4195"/>
                </a:lnTo>
                <a:lnTo>
                  <a:pt x="2072" y="4192"/>
                </a:lnTo>
                <a:lnTo>
                  <a:pt x="2067" y="4187"/>
                </a:lnTo>
                <a:lnTo>
                  <a:pt x="2061" y="4184"/>
                </a:lnTo>
                <a:lnTo>
                  <a:pt x="2057" y="4179"/>
                </a:lnTo>
                <a:lnTo>
                  <a:pt x="2051" y="4175"/>
                </a:lnTo>
                <a:lnTo>
                  <a:pt x="2047" y="4169"/>
                </a:lnTo>
                <a:lnTo>
                  <a:pt x="2043" y="4165"/>
                </a:lnTo>
                <a:lnTo>
                  <a:pt x="2039" y="4161"/>
                </a:lnTo>
                <a:lnTo>
                  <a:pt x="2036" y="4155"/>
                </a:lnTo>
                <a:lnTo>
                  <a:pt x="2033" y="4149"/>
                </a:lnTo>
                <a:lnTo>
                  <a:pt x="2029" y="4144"/>
                </a:lnTo>
                <a:lnTo>
                  <a:pt x="2027" y="4138"/>
                </a:lnTo>
                <a:lnTo>
                  <a:pt x="2025" y="4132"/>
                </a:lnTo>
                <a:lnTo>
                  <a:pt x="2023" y="4126"/>
                </a:lnTo>
                <a:lnTo>
                  <a:pt x="2021" y="4120"/>
                </a:lnTo>
                <a:lnTo>
                  <a:pt x="2020" y="4114"/>
                </a:lnTo>
                <a:lnTo>
                  <a:pt x="2026" y="4114"/>
                </a:lnTo>
                <a:lnTo>
                  <a:pt x="2031" y="4114"/>
                </a:lnTo>
                <a:lnTo>
                  <a:pt x="2037" y="4114"/>
                </a:lnTo>
                <a:lnTo>
                  <a:pt x="2043" y="4114"/>
                </a:lnTo>
                <a:lnTo>
                  <a:pt x="2048" y="4113"/>
                </a:lnTo>
                <a:lnTo>
                  <a:pt x="2054" y="4113"/>
                </a:lnTo>
                <a:lnTo>
                  <a:pt x="2060" y="4113"/>
                </a:lnTo>
                <a:lnTo>
                  <a:pt x="2066" y="4112"/>
                </a:lnTo>
                <a:close/>
                <a:moveTo>
                  <a:pt x="2946" y="3545"/>
                </a:moveTo>
                <a:lnTo>
                  <a:pt x="2942" y="3528"/>
                </a:lnTo>
                <a:lnTo>
                  <a:pt x="2939" y="3511"/>
                </a:lnTo>
                <a:lnTo>
                  <a:pt x="2935" y="3495"/>
                </a:lnTo>
                <a:lnTo>
                  <a:pt x="2929" y="3478"/>
                </a:lnTo>
                <a:lnTo>
                  <a:pt x="2924" y="3463"/>
                </a:lnTo>
                <a:lnTo>
                  <a:pt x="2917" y="3447"/>
                </a:lnTo>
                <a:lnTo>
                  <a:pt x="2908" y="3431"/>
                </a:lnTo>
                <a:lnTo>
                  <a:pt x="2900" y="3415"/>
                </a:lnTo>
                <a:lnTo>
                  <a:pt x="2891" y="3401"/>
                </a:lnTo>
                <a:lnTo>
                  <a:pt x="2881" y="3385"/>
                </a:lnTo>
                <a:lnTo>
                  <a:pt x="2870" y="3371"/>
                </a:lnTo>
                <a:lnTo>
                  <a:pt x="2857" y="3355"/>
                </a:lnTo>
                <a:lnTo>
                  <a:pt x="2845" y="3341"/>
                </a:lnTo>
                <a:lnTo>
                  <a:pt x="2832" y="3328"/>
                </a:lnTo>
                <a:lnTo>
                  <a:pt x="2818" y="3313"/>
                </a:lnTo>
                <a:lnTo>
                  <a:pt x="2803" y="3300"/>
                </a:lnTo>
                <a:lnTo>
                  <a:pt x="2788" y="3287"/>
                </a:lnTo>
                <a:lnTo>
                  <a:pt x="2771" y="3274"/>
                </a:lnTo>
                <a:lnTo>
                  <a:pt x="2755" y="3260"/>
                </a:lnTo>
                <a:lnTo>
                  <a:pt x="2737" y="3248"/>
                </a:lnTo>
                <a:lnTo>
                  <a:pt x="2719" y="3236"/>
                </a:lnTo>
                <a:lnTo>
                  <a:pt x="2700" y="3224"/>
                </a:lnTo>
                <a:lnTo>
                  <a:pt x="2680" y="3213"/>
                </a:lnTo>
                <a:lnTo>
                  <a:pt x="2661" y="3202"/>
                </a:lnTo>
                <a:lnTo>
                  <a:pt x="2620" y="3180"/>
                </a:lnTo>
                <a:lnTo>
                  <a:pt x="2575" y="3160"/>
                </a:lnTo>
                <a:lnTo>
                  <a:pt x="2529" y="3141"/>
                </a:lnTo>
                <a:lnTo>
                  <a:pt x="2481" y="3124"/>
                </a:lnTo>
                <a:lnTo>
                  <a:pt x="2523" y="3131"/>
                </a:lnTo>
                <a:lnTo>
                  <a:pt x="2565" y="3138"/>
                </a:lnTo>
                <a:lnTo>
                  <a:pt x="2606" y="3144"/>
                </a:lnTo>
                <a:lnTo>
                  <a:pt x="2646" y="3152"/>
                </a:lnTo>
                <a:lnTo>
                  <a:pt x="2686" y="3160"/>
                </a:lnTo>
                <a:lnTo>
                  <a:pt x="2725" y="3169"/>
                </a:lnTo>
                <a:lnTo>
                  <a:pt x="2762" y="3179"/>
                </a:lnTo>
                <a:lnTo>
                  <a:pt x="2800" y="3188"/>
                </a:lnTo>
                <a:lnTo>
                  <a:pt x="2835" y="3198"/>
                </a:lnTo>
                <a:lnTo>
                  <a:pt x="2871" y="3209"/>
                </a:lnTo>
                <a:lnTo>
                  <a:pt x="2905" y="3221"/>
                </a:lnTo>
                <a:lnTo>
                  <a:pt x="2939" y="3232"/>
                </a:lnTo>
                <a:lnTo>
                  <a:pt x="2971" y="3244"/>
                </a:lnTo>
                <a:lnTo>
                  <a:pt x="3003" y="3257"/>
                </a:lnTo>
                <a:lnTo>
                  <a:pt x="3034" y="3270"/>
                </a:lnTo>
                <a:lnTo>
                  <a:pt x="3063" y="3284"/>
                </a:lnTo>
                <a:lnTo>
                  <a:pt x="3092" y="3297"/>
                </a:lnTo>
                <a:lnTo>
                  <a:pt x="3119" y="3311"/>
                </a:lnTo>
                <a:lnTo>
                  <a:pt x="3146" y="3326"/>
                </a:lnTo>
                <a:lnTo>
                  <a:pt x="3171" y="3341"/>
                </a:lnTo>
                <a:lnTo>
                  <a:pt x="3195" y="3357"/>
                </a:lnTo>
                <a:lnTo>
                  <a:pt x="3218" y="3372"/>
                </a:lnTo>
                <a:lnTo>
                  <a:pt x="3240" y="3388"/>
                </a:lnTo>
                <a:lnTo>
                  <a:pt x="3260" y="3404"/>
                </a:lnTo>
                <a:lnTo>
                  <a:pt x="3279" y="3421"/>
                </a:lnTo>
                <a:lnTo>
                  <a:pt x="3297" y="3437"/>
                </a:lnTo>
                <a:lnTo>
                  <a:pt x="3313" y="3455"/>
                </a:lnTo>
                <a:lnTo>
                  <a:pt x="3328" y="3472"/>
                </a:lnTo>
                <a:lnTo>
                  <a:pt x="3342" y="3490"/>
                </a:lnTo>
                <a:lnTo>
                  <a:pt x="3355" y="3508"/>
                </a:lnTo>
                <a:lnTo>
                  <a:pt x="3365" y="3526"/>
                </a:lnTo>
                <a:lnTo>
                  <a:pt x="3375" y="3545"/>
                </a:lnTo>
                <a:lnTo>
                  <a:pt x="2946" y="3545"/>
                </a:lnTo>
                <a:close/>
                <a:moveTo>
                  <a:pt x="2169" y="4255"/>
                </a:moveTo>
                <a:lnTo>
                  <a:pt x="2235" y="4251"/>
                </a:lnTo>
                <a:lnTo>
                  <a:pt x="2300" y="4248"/>
                </a:lnTo>
                <a:lnTo>
                  <a:pt x="2365" y="4242"/>
                </a:lnTo>
                <a:lnTo>
                  <a:pt x="2428" y="4236"/>
                </a:lnTo>
                <a:lnTo>
                  <a:pt x="2491" y="4227"/>
                </a:lnTo>
                <a:lnTo>
                  <a:pt x="2552" y="4218"/>
                </a:lnTo>
                <a:lnTo>
                  <a:pt x="2612" y="4208"/>
                </a:lnTo>
                <a:lnTo>
                  <a:pt x="2670" y="4196"/>
                </a:lnTo>
                <a:lnTo>
                  <a:pt x="2728" y="4183"/>
                </a:lnTo>
                <a:lnTo>
                  <a:pt x="2783" y="4169"/>
                </a:lnTo>
                <a:lnTo>
                  <a:pt x="2837" y="4154"/>
                </a:lnTo>
                <a:lnTo>
                  <a:pt x="2889" y="4138"/>
                </a:lnTo>
                <a:lnTo>
                  <a:pt x="2939" y="4121"/>
                </a:lnTo>
                <a:lnTo>
                  <a:pt x="2988" y="4103"/>
                </a:lnTo>
                <a:lnTo>
                  <a:pt x="3034" y="4084"/>
                </a:lnTo>
                <a:lnTo>
                  <a:pt x="3078" y="4064"/>
                </a:lnTo>
                <a:lnTo>
                  <a:pt x="3122" y="4043"/>
                </a:lnTo>
                <a:lnTo>
                  <a:pt x="3161" y="4022"/>
                </a:lnTo>
                <a:lnTo>
                  <a:pt x="3199" y="3999"/>
                </a:lnTo>
                <a:lnTo>
                  <a:pt x="3235" y="3976"/>
                </a:lnTo>
                <a:lnTo>
                  <a:pt x="3269" y="3953"/>
                </a:lnTo>
                <a:lnTo>
                  <a:pt x="3300" y="3927"/>
                </a:lnTo>
                <a:lnTo>
                  <a:pt x="3327" y="3902"/>
                </a:lnTo>
                <a:lnTo>
                  <a:pt x="3353" y="3876"/>
                </a:lnTo>
                <a:lnTo>
                  <a:pt x="3376" y="3850"/>
                </a:lnTo>
                <a:lnTo>
                  <a:pt x="3396" y="3822"/>
                </a:lnTo>
                <a:lnTo>
                  <a:pt x="3412" y="3794"/>
                </a:lnTo>
                <a:lnTo>
                  <a:pt x="3427" y="3767"/>
                </a:lnTo>
                <a:lnTo>
                  <a:pt x="3438" y="3738"/>
                </a:lnTo>
                <a:lnTo>
                  <a:pt x="3447" y="3709"/>
                </a:lnTo>
                <a:lnTo>
                  <a:pt x="3451" y="3679"/>
                </a:lnTo>
                <a:lnTo>
                  <a:pt x="3453" y="3650"/>
                </a:lnTo>
                <a:lnTo>
                  <a:pt x="3451" y="3619"/>
                </a:lnTo>
                <a:lnTo>
                  <a:pt x="3446" y="3588"/>
                </a:lnTo>
                <a:lnTo>
                  <a:pt x="3437" y="3558"/>
                </a:lnTo>
                <a:lnTo>
                  <a:pt x="3425" y="3528"/>
                </a:lnTo>
                <a:lnTo>
                  <a:pt x="3409" y="3499"/>
                </a:lnTo>
                <a:lnTo>
                  <a:pt x="3391" y="3470"/>
                </a:lnTo>
                <a:lnTo>
                  <a:pt x="3369" y="3442"/>
                </a:lnTo>
                <a:lnTo>
                  <a:pt x="3345" y="3414"/>
                </a:lnTo>
                <a:lnTo>
                  <a:pt x="3317" y="3388"/>
                </a:lnTo>
                <a:lnTo>
                  <a:pt x="3286" y="3361"/>
                </a:lnTo>
                <a:lnTo>
                  <a:pt x="3253" y="3336"/>
                </a:lnTo>
                <a:lnTo>
                  <a:pt x="3217" y="3311"/>
                </a:lnTo>
                <a:lnTo>
                  <a:pt x="3179" y="3288"/>
                </a:lnTo>
                <a:lnTo>
                  <a:pt x="3138" y="3265"/>
                </a:lnTo>
                <a:lnTo>
                  <a:pt x="3094" y="3243"/>
                </a:lnTo>
                <a:lnTo>
                  <a:pt x="3049" y="3222"/>
                </a:lnTo>
                <a:lnTo>
                  <a:pt x="3001" y="3202"/>
                </a:lnTo>
                <a:lnTo>
                  <a:pt x="2951" y="3183"/>
                </a:lnTo>
                <a:lnTo>
                  <a:pt x="2898" y="3164"/>
                </a:lnTo>
                <a:lnTo>
                  <a:pt x="2845" y="3148"/>
                </a:lnTo>
                <a:lnTo>
                  <a:pt x="2789" y="3132"/>
                </a:lnTo>
                <a:lnTo>
                  <a:pt x="2731" y="3118"/>
                </a:lnTo>
                <a:lnTo>
                  <a:pt x="2672" y="3103"/>
                </a:lnTo>
                <a:lnTo>
                  <a:pt x="2611" y="3091"/>
                </a:lnTo>
                <a:lnTo>
                  <a:pt x="2548" y="3081"/>
                </a:lnTo>
                <a:lnTo>
                  <a:pt x="2485" y="3071"/>
                </a:lnTo>
                <a:lnTo>
                  <a:pt x="2420" y="3063"/>
                </a:lnTo>
                <a:lnTo>
                  <a:pt x="2352" y="3056"/>
                </a:lnTo>
                <a:lnTo>
                  <a:pt x="2285" y="3051"/>
                </a:lnTo>
                <a:lnTo>
                  <a:pt x="2216" y="3047"/>
                </a:lnTo>
                <a:lnTo>
                  <a:pt x="2146" y="3045"/>
                </a:lnTo>
                <a:lnTo>
                  <a:pt x="2076" y="3044"/>
                </a:lnTo>
                <a:lnTo>
                  <a:pt x="2072" y="3044"/>
                </a:lnTo>
                <a:lnTo>
                  <a:pt x="2069" y="3044"/>
                </a:lnTo>
                <a:lnTo>
                  <a:pt x="2065" y="3044"/>
                </a:lnTo>
                <a:lnTo>
                  <a:pt x="2061" y="3044"/>
                </a:lnTo>
                <a:lnTo>
                  <a:pt x="2058" y="3044"/>
                </a:lnTo>
                <a:lnTo>
                  <a:pt x="2055" y="3044"/>
                </a:lnTo>
                <a:lnTo>
                  <a:pt x="2051" y="3044"/>
                </a:lnTo>
                <a:lnTo>
                  <a:pt x="2048" y="3044"/>
                </a:lnTo>
                <a:lnTo>
                  <a:pt x="2048" y="2767"/>
                </a:lnTo>
                <a:lnTo>
                  <a:pt x="2049" y="2769"/>
                </a:lnTo>
                <a:lnTo>
                  <a:pt x="2054" y="2775"/>
                </a:lnTo>
                <a:lnTo>
                  <a:pt x="2059" y="2780"/>
                </a:lnTo>
                <a:lnTo>
                  <a:pt x="2065" y="2786"/>
                </a:lnTo>
                <a:lnTo>
                  <a:pt x="2070" y="2791"/>
                </a:lnTo>
                <a:lnTo>
                  <a:pt x="2076" y="2797"/>
                </a:lnTo>
                <a:lnTo>
                  <a:pt x="2081" y="2801"/>
                </a:lnTo>
                <a:lnTo>
                  <a:pt x="2088" y="2806"/>
                </a:lnTo>
                <a:lnTo>
                  <a:pt x="2094" y="2810"/>
                </a:lnTo>
                <a:lnTo>
                  <a:pt x="2101" y="2815"/>
                </a:lnTo>
                <a:lnTo>
                  <a:pt x="2108" y="2818"/>
                </a:lnTo>
                <a:lnTo>
                  <a:pt x="2115" y="2822"/>
                </a:lnTo>
                <a:lnTo>
                  <a:pt x="2122" y="2826"/>
                </a:lnTo>
                <a:lnTo>
                  <a:pt x="2130" y="2829"/>
                </a:lnTo>
                <a:lnTo>
                  <a:pt x="2138" y="2831"/>
                </a:lnTo>
                <a:lnTo>
                  <a:pt x="2145" y="2835"/>
                </a:lnTo>
                <a:lnTo>
                  <a:pt x="2153" y="2837"/>
                </a:lnTo>
                <a:lnTo>
                  <a:pt x="2161" y="2839"/>
                </a:lnTo>
                <a:lnTo>
                  <a:pt x="2170" y="2840"/>
                </a:lnTo>
                <a:lnTo>
                  <a:pt x="2177" y="2842"/>
                </a:lnTo>
                <a:lnTo>
                  <a:pt x="2186" y="2843"/>
                </a:lnTo>
                <a:lnTo>
                  <a:pt x="2195" y="2845"/>
                </a:lnTo>
                <a:lnTo>
                  <a:pt x="2203" y="2846"/>
                </a:lnTo>
                <a:lnTo>
                  <a:pt x="2212" y="2846"/>
                </a:lnTo>
                <a:lnTo>
                  <a:pt x="2221" y="2846"/>
                </a:lnTo>
                <a:lnTo>
                  <a:pt x="2229" y="2846"/>
                </a:lnTo>
                <a:lnTo>
                  <a:pt x="2242" y="2846"/>
                </a:lnTo>
                <a:lnTo>
                  <a:pt x="2254" y="2845"/>
                </a:lnTo>
                <a:lnTo>
                  <a:pt x="2266" y="2842"/>
                </a:lnTo>
                <a:lnTo>
                  <a:pt x="2279" y="2840"/>
                </a:lnTo>
                <a:lnTo>
                  <a:pt x="2291" y="2838"/>
                </a:lnTo>
                <a:lnTo>
                  <a:pt x="2303" y="2833"/>
                </a:lnTo>
                <a:lnTo>
                  <a:pt x="2316" y="2830"/>
                </a:lnTo>
                <a:lnTo>
                  <a:pt x="2327" y="2825"/>
                </a:lnTo>
                <a:lnTo>
                  <a:pt x="2339" y="2820"/>
                </a:lnTo>
                <a:lnTo>
                  <a:pt x="2351" y="2814"/>
                </a:lnTo>
                <a:lnTo>
                  <a:pt x="2362" y="2807"/>
                </a:lnTo>
                <a:lnTo>
                  <a:pt x="2373" y="2800"/>
                </a:lnTo>
                <a:lnTo>
                  <a:pt x="2385" y="2794"/>
                </a:lnTo>
                <a:lnTo>
                  <a:pt x="2395" y="2785"/>
                </a:lnTo>
                <a:lnTo>
                  <a:pt x="2406" y="2777"/>
                </a:lnTo>
                <a:lnTo>
                  <a:pt x="2417" y="2768"/>
                </a:lnTo>
                <a:lnTo>
                  <a:pt x="2427" y="2758"/>
                </a:lnTo>
                <a:lnTo>
                  <a:pt x="2437" y="2748"/>
                </a:lnTo>
                <a:lnTo>
                  <a:pt x="2447" y="2737"/>
                </a:lnTo>
                <a:lnTo>
                  <a:pt x="2457" y="2726"/>
                </a:lnTo>
                <a:lnTo>
                  <a:pt x="2466" y="2715"/>
                </a:lnTo>
                <a:lnTo>
                  <a:pt x="2475" y="2704"/>
                </a:lnTo>
                <a:lnTo>
                  <a:pt x="2484" y="2692"/>
                </a:lnTo>
                <a:lnTo>
                  <a:pt x="2491" y="2679"/>
                </a:lnTo>
                <a:lnTo>
                  <a:pt x="2499" y="2665"/>
                </a:lnTo>
                <a:lnTo>
                  <a:pt x="2507" y="2652"/>
                </a:lnTo>
                <a:lnTo>
                  <a:pt x="2515" y="2638"/>
                </a:lnTo>
                <a:lnTo>
                  <a:pt x="2521" y="2623"/>
                </a:lnTo>
                <a:lnTo>
                  <a:pt x="2527" y="2609"/>
                </a:lnTo>
                <a:lnTo>
                  <a:pt x="2532" y="2593"/>
                </a:lnTo>
                <a:lnTo>
                  <a:pt x="2538" y="2579"/>
                </a:lnTo>
                <a:lnTo>
                  <a:pt x="2543" y="2563"/>
                </a:lnTo>
                <a:lnTo>
                  <a:pt x="2546" y="2554"/>
                </a:lnTo>
                <a:lnTo>
                  <a:pt x="2548" y="2544"/>
                </a:lnTo>
                <a:lnTo>
                  <a:pt x="2550" y="2535"/>
                </a:lnTo>
                <a:lnTo>
                  <a:pt x="2552" y="2525"/>
                </a:lnTo>
                <a:lnTo>
                  <a:pt x="2554" y="2515"/>
                </a:lnTo>
                <a:lnTo>
                  <a:pt x="2556" y="2505"/>
                </a:lnTo>
                <a:lnTo>
                  <a:pt x="2558" y="2496"/>
                </a:lnTo>
                <a:lnTo>
                  <a:pt x="2559" y="2486"/>
                </a:lnTo>
                <a:lnTo>
                  <a:pt x="2560" y="2477"/>
                </a:lnTo>
                <a:lnTo>
                  <a:pt x="2561" y="2467"/>
                </a:lnTo>
                <a:lnTo>
                  <a:pt x="2561" y="2457"/>
                </a:lnTo>
                <a:lnTo>
                  <a:pt x="2562" y="2449"/>
                </a:lnTo>
                <a:lnTo>
                  <a:pt x="2562" y="2439"/>
                </a:lnTo>
                <a:lnTo>
                  <a:pt x="2562" y="2430"/>
                </a:lnTo>
                <a:lnTo>
                  <a:pt x="2562" y="2420"/>
                </a:lnTo>
                <a:lnTo>
                  <a:pt x="2562" y="2411"/>
                </a:lnTo>
                <a:lnTo>
                  <a:pt x="2561" y="2401"/>
                </a:lnTo>
                <a:lnTo>
                  <a:pt x="2561" y="2392"/>
                </a:lnTo>
                <a:lnTo>
                  <a:pt x="2560" y="2383"/>
                </a:lnTo>
                <a:lnTo>
                  <a:pt x="2559" y="2375"/>
                </a:lnTo>
                <a:lnTo>
                  <a:pt x="2558" y="2366"/>
                </a:lnTo>
                <a:lnTo>
                  <a:pt x="2556" y="2356"/>
                </a:lnTo>
                <a:lnTo>
                  <a:pt x="2554" y="2347"/>
                </a:lnTo>
                <a:lnTo>
                  <a:pt x="2552" y="2338"/>
                </a:lnTo>
                <a:lnTo>
                  <a:pt x="2550" y="2330"/>
                </a:lnTo>
                <a:lnTo>
                  <a:pt x="2548" y="2321"/>
                </a:lnTo>
                <a:lnTo>
                  <a:pt x="2546" y="2313"/>
                </a:lnTo>
                <a:lnTo>
                  <a:pt x="2542" y="2305"/>
                </a:lnTo>
                <a:lnTo>
                  <a:pt x="2540" y="2297"/>
                </a:lnTo>
                <a:lnTo>
                  <a:pt x="2537" y="2288"/>
                </a:lnTo>
                <a:lnTo>
                  <a:pt x="2533" y="2281"/>
                </a:lnTo>
                <a:lnTo>
                  <a:pt x="2529" y="2273"/>
                </a:lnTo>
                <a:lnTo>
                  <a:pt x="2528" y="2284"/>
                </a:lnTo>
                <a:lnTo>
                  <a:pt x="2527" y="2294"/>
                </a:lnTo>
                <a:lnTo>
                  <a:pt x="2525" y="2304"/>
                </a:lnTo>
                <a:lnTo>
                  <a:pt x="2522" y="2314"/>
                </a:lnTo>
                <a:lnTo>
                  <a:pt x="2519" y="2324"/>
                </a:lnTo>
                <a:lnTo>
                  <a:pt x="2515" y="2334"/>
                </a:lnTo>
                <a:lnTo>
                  <a:pt x="2511" y="2342"/>
                </a:lnTo>
                <a:lnTo>
                  <a:pt x="2507" y="2351"/>
                </a:lnTo>
                <a:lnTo>
                  <a:pt x="2501" y="2360"/>
                </a:lnTo>
                <a:lnTo>
                  <a:pt x="2496" y="2370"/>
                </a:lnTo>
                <a:lnTo>
                  <a:pt x="2490" y="2378"/>
                </a:lnTo>
                <a:lnTo>
                  <a:pt x="2485" y="2386"/>
                </a:lnTo>
                <a:lnTo>
                  <a:pt x="2478" y="2394"/>
                </a:lnTo>
                <a:lnTo>
                  <a:pt x="2471" y="2401"/>
                </a:lnTo>
                <a:lnTo>
                  <a:pt x="2464" y="2409"/>
                </a:lnTo>
                <a:lnTo>
                  <a:pt x="2456" y="2415"/>
                </a:lnTo>
                <a:lnTo>
                  <a:pt x="2448" y="2422"/>
                </a:lnTo>
                <a:lnTo>
                  <a:pt x="2441" y="2429"/>
                </a:lnTo>
                <a:lnTo>
                  <a:pt x="2432" y="2434"/>
                </a:lnTo>
                <a:lnTo>
                  <a:pt x="2423" y="2441"/>
                </a:lnTo>
                <a:lnTo>
                  <a:pt x="2414" y="2445"/>
                </a:lnTo>
                <a:lnTo>
                  <a:pt x="2405" y="2451"/>
                </a:lnTo>
                <a:lnTo>
                  <a:pt x="2395" y="2455"/>
                </a:lnTo>
                <a:lnTo>
                  <a:pt x="2385" y="2459"/>
                </a:lnTo>
                <a:lnTo>
                  <a:pt x="2375" y="2462"/>
                </a:lnTo>
                <a:lnTo>
                  <a:pt x="2365" y="2465"/>
                </a:lnTo>
                <a:lnTo>
                  <a:pt x="2354" y="2469"/>
                </a:lnTo>
                <a:lnTo>
                  <a:pt x="2343" y="2471"/>
                </a:lnTo>
                <a:lnTo>
                  <a:pt x="2333" y="2472"/>
                </a:lnTo>
                <a:lnTo>
                  <a:pt x="2322" y="2473"/>
                </a:lnTo>
                <a:lnTo>
                  <a:pt x="2310" y="2474"/>
                </a:lnTo>
                <a:lnTo>
                  <a:pt x="2299" y="2474"/>
                </a:lnTo>
                <a:lnTo>
                  <a:pt x="2296" y="2474"/>
                </a:lnTo>
                <a:lnTo>
                  <a:pt x="2292" y="2474"/>
                </a:lnTo>
                <a:lnTo>
                  <a:pt x="2289" y="2474"/>
                </a:lnTo>
                <a:lnTo>
                  <a:pt x="2285" y="2474"/>
                </a:lnTo>
                <a:lnTo>
                  <a:pt x="2281" y="2473"/>
                </a:lnTo>
                <a:lnTo>
                  <a:pt x="2278" y="2473"/>
                </a:lnTo>
                <a:lnTo>
                  <a:pt x="2275" y="2473"/>
                </a:lnTo>
                <a:lnTo>
                  <a:pt x="2270" y="2473"/>
                </a:lnTo>
                <a:lnTo>
                  <a:pt x="2266" y="2472"/>
                </a:lnTo>
                <a:lnTo>
                  <a:pt x="2260" y="2471"/>
                </a:lnTo>
                <a:lnTo>
                  <a:pt x="2255" y="2470"/>
                </a:lnTo>
                <a:lnTo>
                  <a:pt x="2249" y="2470"/>
                </a:lnTo>
                <a:lnTo>
                  <a:pt x="2244" y="2469"/>
                </a:lnTo>
                <a:lnTo>
                  <a:pt x="2238" y="2469"/>
                </a:lnTo>
                <a:lnTo>
                  <a:pt x="2233" y="2469"/>
                </a:lnTo>
                <a:lnTo>
                  <a:pt x="2227" y="2469"/>
                </a:lnTo>
                <a:lnTo>
                  <a:pt x="2218" y="2469"/>
                </a:lnTo>
                <a:lnTo>
                  <a:pt x="2211" y="2469"/>
                </a:lnTo>
                <a:lnTo>
                  <a:pt x="2202" y="2470"/>
                </a:lnTo>
                <a:lnTo>
                  <a:pt x="2193" y="2471"/>
                </a:lnTo>
                <a:lnTo>
                  <a:pt x="2185" y="2472"/>
                </a:lnTo>
                <a:lnTo>
                  <a:pt x="2176" y="2474"/>
                </a:lnTo>
                <a:lnTo>
                  <a:pt x="2169" y="2475"/>
                </a:lnTo>
                <a:lnTo>
                  <a:pt x="2161" y="2477"/>
                </a:lnTo>
                <a:lnTo>
                  <a:pt x="2153" y="2480"/>
                </a:lnTo>
                <a:lnTo>
                  <a:pt x="2145" y="2483"/>
                </a:lnTo>
                <a:lnTo>
                  <a:pt x="2138" y="2485"/>
                </a:lnTo>
                <a:lnTo>
                  <a:pt x="2130" y="2488"/>
                </a:lnTo>
                <a:lnTo>
                  <a:pt x="2123" y="2492"/>
                </a:lnTo>
                <a:lnTo>
                  <a:pt x="2115" y="2496"/>
                </a:lnTo>
                <a:lnTo>
                  <a:pt x="2109" y="2499"/>
                </a:lnTo>
                <a:lnTo>
                  <a:pt x="2102" y="2504"/>
                </a:lnTo>
                <a:lnTo>
                  <a:pt x="2096" y="2508"/>
                </a:lnTo>
                <a:lnTo>
                  <a:pt x="2089" y="2513"/>
                </a:lnTo>
                <a:lnTo>
                  <a:pt x="2083" y="2517"/>
                </a:lnTo>
                <a:lnTo>
                  <a:pt x="2077" y="2523"/>
                </a:lnTo>
                <a:lnTo>
                  <a:pt x="2071" y="2528"/>
                </a:lnTo>
                <a:lnTo>
                  <a:pt x="2066" y="2533"/>
                </a:lnTo>
                <a:lnTo>
                  <a:pt x="2060" y="2538"/>
                </a:lnTo>
                <a:lnTo>
                  <a:pt x="2056" y="2544"/>
                </a:lnTo>
                <a:lnTo>
                  <a:pt x="2050" y="2550"/>
                </a:lnTo>
                <a:lnTo>
                  <a:pt x="2046" y="2556"/>
                </a:lnTo>
                <a:lnTo>
                  <a:pt x="2041" y="2563"/>
                </a:lnTo>
                <a:lnTo>
                  <a:pt x="2037" y="2568"/>
                </a:lnTo>
                <a:lnTo>
                  <a:pt x="2034" y="2575"/>
                </a:lnTo>
                <a:lnTo>
                  <a:pt x="2030" y="2581"/>
                </a:lnTo>
                <a:lnTo>
                  <a:pt x="2027" y="2588"/>
                </a:lnTo>
                <a:lnTo>
                  <a:pt x="2024" y="2596"/>
                </a:lnTo>
                <a:lnTo>
                  <a:pt x="2020" y="2588"/>
                </a:lnTo>
                <a:lnTo>
                  <a:pt x="2017" y="2581"/>
                </a:lnTo>
                <a:lnTo>
                  <a:pt x="2014" y="2575"/>
                </a:lnTo>
                <a:lnTo>
                  <a:pt x="2010" y="2568"/>
                </a:lnTo>
                <a:lnTo>
                  <a:pt x="2006" y="2563"/>
                </a:lnTo>
                <a:lnTo>
                  <a:pt x="2002" y="2556"/>
                </a:lnTo>
                <a:lnTo>
                  <a:pt x="1997" y="2550"/>
                </a:lnTo>
                <a:lnTo>
                  <a:pt x="1993" y="2544"/>
                </a:lnTo>
                <a:lnTo>
                  <a:pt x="1987" y="2538"/>
                </a:lnTo>
                <a:lnTo>
                  <a:pt x="1982" y="2533"/>
                </a:lnTo>
                <a:lnTo>
                  <a:pt x="1976" y="2528"/>
                </a:lnTo>
                <a:lnTo>
                  <a:pt x="1971" y="2523"/>
                </a:lnTo>
                <a:lnTo>
                  <a:pt x="1965" y="2517"/>
                </a:lnTo>
                <a:lnTo>
                  <a:pt x="1958" y="2513"/>
                </a:lnTo>
                <a:lnTo>
                  <a:pt x="1952" y="2508"/>
                </a:lnTo>
                <a:lnTo>
                  <a:pt x="1945" y="2504"/>
                </a:lnTo>
                <a:lnTo>
                  <a:pt x="1939" y="2499"/>
                </a:lnTo>
                <a:lnTo>
                  <a:pt x="1932" y="2496"/>
                </a:lnTo>
                <a:lnTo>
                  <a:pt x="1925" y="2492"/>
                </a:lnTo>
                <a:lnTo>
                  <a:pt x="1918" y="2488"/>
                </a:lnTo>
                <a:lnTo>
                  <a:pt x="1910" y="2485"/>
                </a:lnTo>
                <a:lnTo>
                  <a:pt x="1902" y="2483"/>
                </a:lnTo>
                <a:lnTo>
                  <a:pt x="1895" y="2480"/>
                </a:lnTo>
                <a:lnTo>
                  <a:pt x="1887" y="2477"/>
                </a:lnTo>
                <a:lnTo>
                  <a:pt x="1879" y="2475"/>
                </a:lnTo>
                <a:lnTo>
                  <a:pt x="1871" y="2474"/>
                </a:lnTo>
                <a:lnTo>
                  <a:pt x="1862" y="2472"/>
                </a:lnTo>
                <a:lnTo>
                  <a:pt x="1855" y="2471"/>
                </a:lnTo>
                <a:lnTo>
                  <a:pt x="1846" y="2470"/>
                </a:lnTo>
                <a:lnTo>
                  <a:pt x="1838" y="2469"/>
                </a:lnTo>
                <a:lnTo>
                  <a:pt x="1829" y="2469"/>
                </a:lnTo>
                <a:lnTo>
                  <a:pt x="1820" y="2469"/>
                </a:lnTo>
                <a:lnTo>
                  <a:pt x="1815" y="2469"/>
                </a:lnTo>
                <a:lnTo>
                  <a:pt x="1809" y="2469"/>
                </a:lnTo>
                <a:lnTo>
                  <a:pt x="1804" y="2469"/>
                </a:lnTo>
                <a:lnTo>
                  <a:pt x="1798" y="2470"/>
                </a:lnTo>
                <a:lnTo>
                  <a:pt x="1793" y="2470"/>
                </a:lnTo>
                <a:lnTo>
                  <a:pt x="1787" y="2471"/>
                </a:lnTo>
                <a:lnTo>
                  <a:pt x="1782" y="2472"/>
                </a:lnTo>
                <a:lnTo>
                  <a:pt x="1777" y="2473"/>
                </a:lnTo>
                <a:lnTo>
                  <a:pt x="1773" y="2473"/>
                </a:lnTo>
                <a:lnTo>
                  <a:pt x="1769" y="2473"/>
                </a:lnTo>
                <a:lnTo>
                  <a:pt x="1766" y="2473"/>
                </a:lnTo>
                <a:lnTo>
                  <a:pt x="1763" y="2474"/>
                </a:lnTo>
                <a:lnTo>
                  <a:pt x="1759" y="2474"/>
                </a:lnTo>
                <a:lnTo>
                  <a:pt x="1755" y="2474"/>
                </a:lnTo>
                <a:lnTo>
                  <a:pt x="1752" y="2474"/>
                </a:lnTo>
                <a:lnTo>
                  <a:pt x="1748" y="2474"/>
                </a:lnTo>
                <a:lnTo>
                  <a:pt x="1737" y="2474"/>
                </a:lnTo>
                <a:lnTo>
                  <a:pt x="1726" y="2473"/>
                </a:lnTo>
                <a:lnTo>
                  <a:pt x="1714" y="2472"/>
                </a:lnTo>
                <a:lnTo>
                  <a:pt x="1704" y="2471"/>
                </a:lnTo>
                <a:lnTo>
                  <a:pt x="1693" y="2469"/>
                </a:lnTo>
                <a:lnTo>
                  <a:pt x="1683" y="2465"/>
                </a:lnTo>
                <a:lnTo>
                  <a:pt x="1672" y="2462"/>
                </a:lnTo>
                <a:lnTo>
                  <a:pt x="1662" y="2459"/>
                </a:lnTo>
                <a:lnTo>
                  <a:pt x="1652" y="2455"/>
                </a:lnTo>
                <a:lnTo>
                  <a:pt x="1643" y="2451"/>
                </a:lnTo>
                <a:lnTo>
                  <a:pt x="1633" y="2445"/>
                </a:lnTo>
                <a:lnTo>
                  <a:pt x="1625" y="2441"/>
                </a:lnTo>
                <a:lnTo>
                  <a:pt x="1616" y="2434"/>
                </a:lnTo>
                <a:lnTo>
                  <a:pt x="1607" y="2429"/>
                </a:lnTo>
                <a:lnTo>
                  <a:pt x="1599" y="2422"/>
                </a:lnTo>
                <a:lnTo>
                  <a:pt x="1591" y="2415"/>
                </a:lnTo>
                <a:lnTo>
                  <a:pt x="1584" y="2409"/>
                </a:lnTo>
                <a:lnTo>
                  <a:pt x="1577" y="2401"/>
                </a:lnTo>
                <a:lnTo>
                  <a:pt x="1569" y="2394"/>
                </a:lnTo>
                <a:lnTo>
                  <a:pt x="1563" y="2386"/>
                </a:lnTo>
                <a:lnTo>
                  <a:pt x="1557" y="2378"/>
                </a:lnTo>
                <a:lnTo>
                  <a:pt x="1552" y="2370"/>
                </a:lnTo>
                <a:lnTo>
                  <a:pt x="1546" y="2360"/>
                </a:lnTo>
                <a:lnTo>
                  <a:pt x="1541" y="2351"/>
                </a:lnTo>
                <a:lnTo>
                  <a:pt x="1536" y="2342"/>
                </a:lnTo>
                <a:lnTo>
                  <a:pt x="1533" y="2334"/>
                </a:lnTo>
                <a:lnTo>
                  <a:pt x="1528" y="2324"/>
                </a:lnTo>
                <a:lnTo>
                  <a:pt x="1526" y="2314"/>
                </a:lnTo>
                <a:lnTo>
                  <a:pt x="1523" y="2304"/>
                </a:lnTo>
                <a:lnTo>
                  <a:pt x="1521" y="2294"/>
                </a:lnTo>
                <a:lnTo>
                  <a:pt x="1520" y="2284"/>
                </a:lnTo>
                <a:lnTo>
                  <a:pt x="1518" y="2273"/>
                </a:lnTo>
                <a:lnTo>
                  <a:pt x="1515" y="2281"/>
                </a:lnTo>
                <a:lnTo>
                  <a:pt x="1511" y="2288"/>
                </a:lnTo>
                <a:lnTo>
                  <a:pt x="1508" y="2297"/>
                </a:lnTo>
                <a:lnTo>
                  <a:pt x="1505" y="2305"/>
                </a:lnTo>
                <a:lnTo>
                  <a:pt x="1502" y="2313"/>
                </a:lnTo>
                <a:lnTo>
                  <a:pt x="1500" y="2321"/>
                </a:lnTo>
                <a:lnTo>
                  <a:pt x="1497" y="2330"/>
                </a:lnTo>
                <a:lnTo>
                  <a:pt x="1495" y="2338"/>
                </a:lnTo>
                <a:lnTo>
                  <a:pt x="1493" y="2347"/>
                </a:lnTo>
                <a:lnTo>
                  <a:pt x="1492" y="2356"/>
                </a:lnTo>
                <a:lnTo>
                  <a:pt x="1490" y="2366"/>
                </a:lnTo>
                <a:lnTo>
                  <a:pt x="1489" y="2375"/>
                </a:lnTo>
                <a:lnTo>
                  <a:pt x="1487" y="2383"/>
                </a:lnTo>
                <a:lnTo>
                  <a:pt x="1486" y="2392"/>
                </a:lnTo>
                <a:lnTo>
                  <a:pt x="1486" y="2401"/>
                </a:lnTo>
                <a:lnTo>
                  <a:pt x="1485" y="2411"/>
                </a:lnTo>
                <a:lnTo>
                  <a:pt x="1485" y="2420"/>
                </a:lnTo>
                <a:lnTo>
                  <a:pt x="1485" y="2430"/>
                </a:lnTo>
                <a:lnTo>
                  <a:pt x="1485" y="2439"/>
                </a:lnTo>
                <a:lnTo>
                  <a:pt x="1485" y="2449"/>
                </a:lnTo>
                <a:lnTo>
                  <a:pt x="1486" y="2457"/>
                </a:lnTo>
                <a:lnTo>
                  <a:pt x="1487" y="2467"/>
                </a:lnTo>
                <a:lnTo>
                  <a:pt x="1487" y="2477"/>
                </a:lnTo>
                <a:lnTo>
                  <a:pt x="1489" y="2486"/>
                </a:lnTo>
                <a:lnTo>
                  <a:pt x="1491" y="2496"/>
                </a:lnTo>
                <a:lnTo>
                  <a:pt x="1492" y="2505"/>
                </a:lnTo>
                <a:lnTo>
                  <a:pt x="1493" y="2515"/>
                </a:lnTo>
                <a:lnTo>
                  <a:pt x="1495" y="2525"/>
                </a:lnTo>
                <a:lnTo>
                  <a:pt x="1497" y="2535"/>
                </a:lnTo>
                <a:lnTo>
                  <a:pt x="1500" y="2544"/>
                </a:lnTo>
                <a:lnTo>
                  <a:pt x="1502" y="2554"/>
                </a:lnTo>
                <a:lnTo>
                  <a:pt x="1505" y="2563"/>
                </a:lnTo>
                <a:lnTo>
                  <a:pt x="1510" y="2579"/>
                </a:lnTo>
                <a:lnTo>
                  <a:pt x="1515" y="2593"/>
                </a:lnTo>
                <a:lnTo>
                  <a:pt x="1521" y="2609"/>
                </a:lnTo>
                <a:lnTo>
                  <a:pt x="1527" y="2623"/>
                </a:lnTo>
                <a:lnTo>
                  <a:pt x="1533" y="2638"/>
                </a:lnTo>
                <a:lnTo>
                  <a:pt x="1541" y="2652"/>
                </a:lnTo>
                <a:lnTo>
                  <a:pt x="1548" y="2665"/>
                </a:lnTo>
                <a:lnTo>
                  <a:pt x="1556" y="2679"/>
                </a:lnTo>
                <a:lnTo>
                  <a:pt x="1564" y="2692"/>
                </a:lnTo>
                <a:lnTo>
                  <a:pt x="1573" y="2704"/>
                </a:lnTo>
                <a:lnTo>
                  <a:pt x="1581" y="2715"/>
                </a:lnTo>
                <a:lnTo>
                  <a:pt x="1590" y="2726"/>
                </a:lnTo>
                <a:lnTo>
                  <a:pt x="1600" y="2737"/>
                </a:lnTo>
                <a:lnTo>
                  <a:pt x="1610" y="2748"/>
                </a:lnTo>
                <a:lnTo>
                  <a:pt x="1620" y="2758"/>
                </a:lnTo>
                <a:lnTo>
                  <a:pt x="1630" y="2768"/>
                </a:lnTo>
                <a:lnTo>
                  <a:pt x="1641" y="2777"/>
                </a:lnTo>
                <a:lnTo>
                  <a:pt x="1652" y="2785"/>
                </a:lnTo>
                <a:lnTo>
                  <a:pt x="1663" y="2794"/>
                </a:lnTo>
                <a:lnTo>
                  <a:pt x="1674" y="2800"/>
                </a:lnTo>
                <a:lnTo>
                  <a:pt x="1685" y="2807"/>
                </a:lnTo>
                <a:lnTo>
                  <a:pt x="1696" y="2814"/>
                </a:lnTo>
                <a:lnTo>
                  <a:pt x="1709" y="2820"/>
                </a:lnTo>
                <a:lnTo>
                  <a:pt x="1721" y="2825"/>
                </a:lnTo>
                <a:lnTo>
                  <a:pt x="1733" y="2830"/>
                </a:lnTo>
                <a:lnTo>
                  <a:pt x="1745" y="2833"/>
                </a:lnTo>
                <a:lnTo>
                  <a:pt x="1756" y="2838"/>
                </a:lnTo>
                <a:lnTo>
                  <a:pt x="1768" y="2840"/>
                </a:lnTo>
                <a:lnTo>
                  <a:pt x="1782" y="2842"/>
                </a:lnTo>
                <a:lnTo>
                  <a:pt x="1794" y="2845"/>
                </a:lnTo>
                <a:lnTo>
                  <a:pt x="1806" y="2846"/>
                </a:lnTo>
                <a:lnTo>
                  <a:pt x="1818" y="2846"/>
                </a:lnTo>
                <a:lnTo>
                  <a:pt x="1828" y="2846"/>
                </a:lnTo>
                <a:lnTo>
                  <a:pt x="1837" y="2846"/>
                </a:lnTo>
                <a:lnTo>
                  <a:pt x="1847" y="2846"/>
                </a:lnTo>
                <a:lnTo>
                  <a:pt x="1856" y="2845"/>
                </a:lnTo>
                <a:lnTo>
                  <a:pt x="1864" y="2843"/>
                </a:lnTo>
                <a:lnTo>
                  <a:pt x="1872" y="2842"/>
                </a:lnTo>
                <a:lnTo>
                  <a:pt x="1881" y="2840"/>
                </a:lnTo>
                <a:lnTo>
                  <a:pt x="1889" y="2839"/>
                </a:lnTo>
                <a:lnTo>
                  <a:pt x="1897" y="2837"/>
                </a:lnTo>
                <a:lnTo>
                  <a:pt x="1904" y="2833"/>
                </a:lnTo>
                <a:lnTo>
                  <a:pt x="1912" y="2831"/>
                </a:lnTo>
                <a:lnTo>
                  <a:pt x="1920" y="2829"/>
                </a:lnTo>
                <a:lnTo>
                  <a:pt x="1926" y="2825"/>
                </a:lnTo>
                <a:lnTo>
                  <a:pt x="1933" y="2821"/>
                </a:lnTo>
                <a:lnTo>
                  <a:pt x="1940" y="2818"/>
                </a:lnTo>
                <a:lnTo>
                  <a:pt x="1946" y="2815"/>
                </a:lnTo>
                <a:lnTo>
                  <a:pt x="1953" y="2810"/>
                </a:lnTo>
                <a:lnTo>
                  <a:pt x="1960" y="2806"/>
                </a:lnTo>
                <a:lnTo>
                  <a:pt x="1965" y="2801"/>
                </a:lnTo>
                <a:lnTo>
                  <a:pt x="1971" y="2797"/>
                </a:lnTo>
                <a:lnTo>
                  <a:pt x="1976" y="2791"/>
                </a:lnTo>
                <a:lnTo>
                  <a:pt x="1982" y="2786"/>
                </a:lnTo>
                <a:lnTo>
                  <a:pt x="1985" y="2781"/>
                </a:lnTo>
                <a:lnTo>
                  <a:pt x="1985" y="3050"/>
                </a:lnTo>
                <a:lnTo>
                  <a:pt x="1957" y="3052"/>
                </a:lnTo>
                <a:lnTo>
                  <a:pt x="1931" y="3055"/>
                </a:lnTo>
                <a:lnTo>
                  <a:pt x="1903" y="3059"/>
                </a:lnTo>
                <a:lnTo>
                  <a:pt x="1878" y="3065"/>
                </a:lnTo>
                <a:lnTo>
                  <a:pt x="1851" y="3071"/>
                </a:lnTo>
                <a:lnTo>
                  <a:pt x="1826" y="3079"/>
                </a:lnTo>
                <a:lnTo>
                  <a:pt x="1801" y="3089"/>
                </a:lnTo>
                <a:lnTo>
                  <a:pt x="1777" y="3099"/>
                </a:lnTo>
                <a:lnTo>
                  <a:pt x="1753" y="3110"/>
                </a:lnTo>
                <a:lnTo>
                  <a:pt x="1730" y="3122"/>
                </a:lnTo>
                <a:lnTo>
                  <a:pt x="1707" y="3134"/>
                </a:lnTo>
                <a:lnTo>
                  <a:pt x="1686" y="3149"/>
                </a:lnTo>
                <a:lnTo>
                  <a:pt x="1665" y="3164"/>
                </a:lnTo>
                <a:lnTo>
                  <a:pt x="1644" y="3180"/>
                </a:lnTo>
                <a:lnTo>
                  <a:pt x="1626" y="3196"/>
                </a:lnTo>
                <a:lnTo>
                  <a:pt x="1607" y="3214"/>
                </a:lnTo>
                <a:lnTo>
                  <a:pt x="1589" y="3233"/>
                </a:lnTo>
                <a:lnTo>
                  <a:pt x="1573" y="3251"/>
                </a:lnTo>
                <a:lnTo>
                  <a:pt x="1557" y="3271"/>
                </a:lnTo>
                <a:lnTo>
                  <a:pt x="1542" y="3291"/>
                </a:lnTo>
                <a:lnTo>
                  <a:pt x="1528" y="3313"/>
                </a:lnTo>
                <a:lnTo>
                  <a:pt x="1515" y="3334"/>
                </a:lnTo>
                <a:lnTo>
                  <a:pt x="1504" y="3358"/>
                </a:lnTo>
                <a:lnTo>
                  <a:pt x="1493" y="3381"/>
                </a:lnTo>
                <a:lnTo>
                  <a:pt x="1483" y="3404"/>
                </a:lnTo>
                <a:lnTo>
                  <a:pt x="1475" y="3428"/>
                </a:lnTo>
                <a:lnTo>
                  <a:pt x="1468" y="3453"/>
                </a:lnTo>
                <a:lnTo>
                  <a:pt x="1462" y="3478"/>
                </a:lnTo>
                <a:lnTo>
                  <a:pt x="1458" y="3504"/>
                </a:lnTo>
                <a:lnTo>
                  <a:pt x="1454" y="3529"/>
                </a:lnTo>
                <a:lnTo>
                  <a:pt x="1452" y="3556"/>
                </a:lnTo>
                <a:lnTo>
                  <a:pt x="1451" y="3582"/>
                </a:lnTo>
                <a:lnTo>
                  <a:pt x="1452" y="3609"/>
                </a:lnTo>
                <a:lnTo>
                  <a:pt x="1454" y="3635"/>
                </a:lnTo>
                <a:lnTo>
                  <a:pt x="1458" y="3661"/>
                </a:lnTo>
                <a:lnTo>
                  <a:pt x="1462" y="3686"/>
                </a:lnTo>
                <a:lnTo>
                  <a:pt x="1468" y="3712"/>
                </a:lnTo>
                <a:lnTo>
                  <a:pt x="1475" y="3736"/>
                </a:lnTo>
                <a:lnTo>
                  <a:pt x="1483" y="3760"/>
                </a:lnTo>
                <a:lnTo>
                  <a:pt x="1493" y="3785"/>
                </a:lnTo>
                <a:lnTo>
                  <a:pt x="1504" y="3808"/>
                </a:lnTo>
                <a:lnTo>
                  <a:pt x="1515" y="3830"/>
                </a:lnTo>
                <a:lnTo>
                  <a:pt x="1528" y="3852"/>
                </a:lnTo>
                <a:lnTo>
                  <a:pt x="1542" y="3873"/>
                </a:lnTo>
                <a:lnTo>
                  <a:pt x="1557" y="3893"/>
                </a:lnTo>
                <a:lnTo>
                  <a:pt x="1573" y="3913"/>
                </a:lnTo>
                <a:lnTo>
                  <a:pt x="1589" y="3933"/>
                </a:lnTo>
                <a:lnTo>
                  <a:pt x="1607" y="3950"/>
                </a:lnTo>
                <a:lnTo>
                  <a:pt x="1626" y="3968"/>
                </a:lnTo>
                <a:lnTo>
                  <a:pt x="1646" y="3985"/>
                </a:lnTo>
                <a:lnTo>
                  <a:pt x="1665" y="4001"/>
                </a:lnTo>
                <a:lnTo>
                  <a:pt x="1686" y="4016"/>
                </a:lnTo>
                <a:lnTo>
                  <a:pt x="1707" y="4030"/>
                </a:lnTo>
                <a:lnTo>
                  <a:pt x="1731" y="4043"/>
                </a:lnTo>
                <a:lnTo>
                  <a:pt x="1753" y="4055"/>
                </a:lnTo>
                <a:lnTo>
                  <a:pt x="1777" y="4067"/>
                </a:lnTo>
                <a:lnTo>
                  <a:pt x="1801" y="4077"/>
                </a:lnTo>
                <a:lnTo>
                  <a:pt x="1826" y="4085"/>
                </a:lnTo>
                <a:lnTo>
                  <a:pt x="1851" y="4093"/>
                </a:lnTo>
                <a:lnTo>
                  <a:pt x="1878" y="4100"/>
                </a:lnTo>
                <a:lnTo>
                  <a:pt x="1904" y="4105"/>
                </a:lnTo>
                <a:lnTo>
                  <a:pt x="1931" y="4110"/>
                </a:lnTo>
                <a:lnTo>
                  <a:pt x="1958" y="4112"/>
                </a:lnTo>
                <a:lnTo>
                  <a:pt x="1986" y="4114"/>
                </a:lnTo>
                <a:lnTo>
                  <a:pt x="1985" y="4117"/>
                </a:lnTo>
                <a:lnTo>
                  <a:pt x="1984" y="4120"/>
                </a:lnTo>
                <a:lnTo>
                  <a:pt x="1984" y="4123"/>
                </a:lnTo>
                <a:lnTo>
                  <a:pt x="1983" y="4126"/>
                </a:lnTo>
                <a:lnTo>
                  <a:pt x="1979" y="4133"/>
                </a:lnTo>
                <a:lnTo>
                  <a:pt x="1977" y="4138"/>
                </a:lnTo>
                <a:lnTo>
                  <a:pt x="1975" y="4144"/>
                </a:lnTo>
                <a:lnTo>
                  <a:pt x="1972" y="4149"/>
                </a:lnTo>
                <a:lnTo>
                  <a:pt x="1965" y="4161"/>
                </a:lnTo>
                <a:lnTo>
                  <a:pt x="1958" y="4171"/>
                </a:lnTo>
                <a:lnTo>
                  <a:pt x="1955" y="4174"/>
                </a:lnTo>
                <a:lnTo>
                  <a:pt x="1903" y="4153"/>
                </a:lnTo>
                <a:lnTo>
                  <a:pt x="1841" y="4126"/>
                </a:lnTo>
                <a:lnTo>
                  <a:pt x="1779" y="4096"/>
                </a:lnTo>
                <a:lnTo>
                  <a:pt x="1720" y="4067"/>
                </a:lnTo>
                <a:lnTo>
                  <a:pt x="1661" y="4036"/>
                </a:lnTo>
                <a:lnTo>
                  <a:pt x="1605" y="4002"/>
                </a:lnTo>
                <a:lnTo>
                  <a:pt x="1549" y="3968"/>
                </a:lnTo>
                <a:lnTo>
                  <a:pt x="1495" y="3934"/>
                </a:lnTo>
                <a:lnTo>
                  <a:pt x="1443" y="3897"/>
                </a:lnTo>
                <a:lnTo>
                  <a:pt x="1393" y="3860"/>
                </a:lnTo>
                <a:lnTo>
                  <a:pt x="1344" y="3821"/>
                </a:lnTo>
                <a:lnTo>
                  <a:pt x="1297" y="3781"/>
                </a:lnTo>
                <a:lnTo>
                  <a:pt x="1252" y="3741"/>
                </a:lnTo>
                <a:lnTo>
                  <a:pt x="1209" y="3699"/>
                </a:lnTo>
                <a:lnTo>
                  <a:pt x="1168" y="3656"/>
                </a:lnTo>
                <a:lnTo>
                  <a:pt x="1128" y="3613"/>
                </a:lnTo>
                <a:lnTo>
                  <a:pt x="1091" y="3568"/>
                </a:lnTo>
                <a:lnTo>
                  <a:pt x="1055" y="3522"/>
                </a:lnTo>
                <a:lnTo>
                  <a:pt x="1022" y="3476"/>
                </a:lnTo>
                <a:lnTo>
                  <a:pt x="991" y="3430"/>
                </a:lnTo>
                <a:lnTo>
                  <a:pt x="962" y="3381"/>
                </a:lnTo>
                <a:lnTo>
                  <a:pt x="944" y="3346"/>
                </a:lnTo>
                <a:lnTo>
                  <a:pt x="1018" y="3282"/>
                </a:lnTo>
                <a:lnTo>
                  <a:pt x="1019" y="3284"/>
                </a:lnTo>
                <a:lnTo>
                  <a:pt x="1026" y="3290"/>
                </a:lnTo>
                <a:lnTo>
                  <a:pt x="1035" y="3295"/>
                </a:lnTo>
                <a:lnTo>
                  <a:pt x="1045" y="3299"/>
                </a:lnTo>
                <a:lnTo>
                  <a:pt x="1055" y="3303"/>
                </a:lnTo>
                <a:lnTo>
                  <a:pt x="1065" y="3307"/>
                </a:lnTo>
                <a:lnTo>
                  <a:pt x="1075" y="3309"/>
                </a:lnTo>
                <a:lnTo>
                  <a:pt x="1086" y="3311"/>
                </a:lnTo>
                <a:lnTo>
                  <a:pt x="1098" y="3312"/>
                </a:lnTo>
                <a:lnTo>
                  <a:pt x="1109" y="3312"/>
                </a:lnTo>
                <a:lnTo>
                  <a:pt x="1122" y="3312"/>
                </a:lnTo>
                <a:lnTo>
                  <a:pt x="1134" y="3312"/>
                </a:lnTo>
                <a:lnTo>
                  <a:pt x="1146" y="3311"/>
                </a:lnTo>
                <a:lnTo>
                  <a:pt x="1159" y="3310"/>
                </a:lnTo>
                <a:lnTo>
                  <a:pt x="1172" y="3307"/>
                </a:lnTo>
                <a:lnTo>
                  <a:pt x="1186" y="3305"/>
                </a:lnTo>
                <a:lnTo>
                  <a:pt x="1199" y="3301"/>
                </a:lnTo>
                <a:lnTo>
                  <a:pt x="1212" y="3297"/>
                </a:lnTo>
                <a:lnTo>
                  <a:pt x="1225" y="3292"/>
                </a:lnTo>
                <a:lnTo>
                  <a:pt x="1240" y="3287"/>
                </a:lnTo>
                <a:lnTo>
                  <a:pt x="1253" y="3281"/>
                </a:lnTo>
                <a:lnTo>
                  <a:pt x="1267" y="3276"/>
                </a:lnTo>
                <a:lnTo>
                  <a:pt x="1281" y="3269"/>
                </a:lnTo>
                <a:lnTo>
                  <a:pt x="1295" y="3261"/>
                </a:lnTo>
                <a:lnTo>
                  <a:pt x="1308" y="3254"/>
                </a:lnTo>
                <a:lnTo>
                  <a:pt x="1323" y="3245"/>
                </a:lnTo>
                <a:lnTo>
                  <a:pt x="1336" y="3236"/>
                </a:lnTo>
                <a:lnTo>
                  <a:pt x="1349" y="3227"/>
                </a:lnTo>
                <a:lnTo>
                  <a:pt x="1364" y="3217"/>
                </a:lnTo>
                <a:lnTo>
                  <a:pt x="1377" y="3207"/>
                </a:lnTo>
                <a:lnTo>
                  <a:pt x="1390" y="3196"/>
                </a:lnTo>
                <a:lnTo>
                  <a:pt x="1402" y="3185"/>
                </a:lnTo>
                <a:lnTo>
                  <a:pt x="1416" y="3173"/>
                </a:lnTo>
                <a:lnTo>
                  <a:pt x="1427" y="3162"/>
                </a:lnTo>
                <a:lnTo>
                  <a:pt x="1439" y="3150"/>
                </a:lnTo>
                <a:lnTo>
                  <a:pt x="1450" y="3138"/>
                </a:lnTo>
                <a:lnTo>
                  <a:pt x="1460" y="3125"/>
                </a:lnTo>
                <a:lnTo>
                  <a:pt x="1470" y="3113"/>
                </a:lnTo>
                <a:lnTo>
                  <a:pt x="1480" y="3101"/>
                </a:lnTo>
                <a:lnTo>
                  <a:pt x="1487" y="3089"/>
                </a:lnTo>
                <a:lnTo>
                  <a:pt x="1496" y="3077"/>
                </a:lnTo>
                <a:lnTo>
                  <a:pt x="1504" y="3065"/>
                </a:lnTo>
                <a:lnTo>
                  <a:pt x="1511" y="3051"/>
                </a:lnTo>
                <a:lnTo>
                  <a:pt x="1517" y="3039"/>
                </a:lnTo>
                <a:lnTo>
                  <a:pt x="1523" y="3027"/>
                </a:lnTo>
                <a:lnTo>
                  <a:pt x="1528" y="3015"/>
                </a:lnTo>
                <a:lnTo>
                  <a:pt x="1533" y="3003"/>
                </a:lnTo>
                <a:lnTo>
                  <a:pt x="1537" y="2991"/>
                </a:lnTo>
                <a:lnTo>
                  <a:pt x="1541" y="2978"/>
                </a:lnTo>
                <a:lnTo>
                  <a:pt x="1543" y="2967"/>
                </a:lnTo>
                <a:lnTo>
                  <a:pt x="1545" y="2955"/>
                </a:lnTo>
                <a:lnTo>
                  <a:pt x="1547" y="2944"/>
                </a:lnTo>
                <a:lnTo>
                  <a:pt x="1548" y="2933"/>
                </a:lnTo>
                <a:lnTo>
                  <a:pt x="1548" y="2921"/>
                </a:lnTo>
                <a:lnTo>
                  <a:pt x="1547" y="2911"/>
                </a:lnTo>
                <a:lnTo>
                  <a:pt x="1546" y="2900"/>
                </a:lnTo>
                <a:lnTo>
                  <a:pt x="1544" y="2890"/>
                </a:lnTo>
                <a:lnTo>
                  <a:pt x="1542" y="2880"/>
                </a:lnTo>
                <a:lnTo>
                  <a:pt x="1538" y="2871"/>
                </a:lnTo>
                <a:lnTo>
                  <a:pt x="1534" y="2862"/>
                </a:lnTo>
                <a:lnTo>
                  <a:pt x="1529" y="2853"/>
                </a:lnTo>
                <a:lnTo>
                  <a:pt x="1523" y="2845"/>
                </a:lnTo>
                <a:lnTo>
                  <a:pt x="1517" y="2837"/>
                </a:lnTo>
                <a:lnTo>
                  <a:pt x="1510" y="2830"/>
                </a:lnTo>
                <a:lnTo>
                  <a:pt x="1502" y="2824"/>
                </a:lnTo>
                <a:lnTo>
                  <a:pt x="1494" y="2818"/>
                </a:lnTo>
                <a:lnTo>
                  <a:pt x="1485" y="2812"/>
                </a:lnTo>
                <a:lnTo>
                  <a:pt x="1476" y="2808"/>
                </a:lnTo>
                <a:lnTo>
                  <a:pt x="1466" y="2805"/>
                </a:lnTo>
                <a:lnTo>
                  <a:pt x="1457" y="2801"/>
                </a:lnTo>
                <a:lnTo>
                  <a:pt x="1445" y="2799"/>
                </a:lnTo>
                <a:lnTo>
                  <a:pt x="1434" y="2797"/>
                </a:lnTo>
                <a:lnTo>
                  <a:pt x="1423" y="2796"/>
                </a:lnTo>
                <a:lnTo>
                  <a:pt x="1411" y="2796"/>
                </a:lnTo>
                <a:lnTo>
                  <a:pt x="1399" y="2796"/>
                </a:lnTo>
                <a:lnTo>
                  <a:pt x="1387" y="2796"/>
                </a:lnTo>
                <a:lnTo>
                  <a:pt x="1375" y="2797"/>
                </a:lnTo>
                <a:lnTo>
                  <a:pt x="1363" y="2799"/>
                </a:lnTo>
                <a:lnTo>
                  <a:pt x="1349" y="2801"/>
                </a:lnTo>
                <a:lnTo>
                  <a:pt x="1336" y="2804"/>
                </a:lnTo>
                <a:lnTo>
                  <a:pt x="1323" y="2808"/>
                </a:lnTo>
                <a:lnTo>
                  <a:pt x="1309" y="2811"/>
                </a:lnTo>
                <a:lnTo>
                  <a:pt x="1295" y="2816"/>
                </a:lnTo>
                <a:lnTo>
                  <a:pt x="1282" y="2821"/>
                </a:lnTo>
                <a:lnTo>
                  <a:pt x="1269" y="2827"/>
                </a:lnTo>
                <a:lnTo>
                  <a:pt x="1254" y="2833"/>
                </a:lnTo>
                <a:lnTo>
                  <a:pt x="1240" y="2840"/>
                </a:lnTo>
                <a:lnTo>
                  <a:pt x="1227" y="2847"/>
                </a:lnTo>
                <a:lnTo>
                  <a:pt x="1212" y="2854"/>
                </a:lnTo>
                <a:lnTo>
                  <a:pt x="1199" y="2863"/>
                </a:lnTo>
                <a:lnTo>
                  <a:pt x="1185" y="2872"/>
                </a:lnTo>
                <a:lnTo>
                  <a:pt x="1171" y="2881"/>
                </a:lnTo>
                <a:lnTo>
                  <a:pt x="1158" y="2891"/>
                </a:lnTo>
                <a:lnTo>
                  <a:pt x="1145" y="2901"/>
                </a:lnTo>
                <a:lnTo>
                  <a:pt x="1131" y="2912"/>
                </a:lnTo>
                <a:lnTo>
                  <a:pt x="1118" y="2923"/>
                </a:lnTo>
                <a:lnTo>
                  <a:pt x="1106" y="2935"/>
                </a:lnTo>
                <a:lnTo>
                  <a:pt x="1094" y="2946"/>
                </a:lnTo>
                <a:lnTo>
                  <a:pt x="1083" y="2958"/>
                </a:lnTo>
                <a:lnTo>
                  <a:pt x="1072" y="2971"/>
                </a:lnTo>
                <a:lnTo>
                  <a:pt x="1061" y="2983"/>
                </a:lnTo>
                <a:lnTo>
                  <a:pt x="1051" y="2995"/>
                </a:lnTo>
                <a:lnTo>
                  <a:pt x="1042" y="3007"/>
                </a:lnTo>
                <a:lnTo>
                  <a:pt x="1033" y="3019"/>
                </a:lnTo>
                <a:lnTo>
                  <a:pt x="1025" y="3031"/>
                </a:lnTo>
                <a:lnTo>
                  <a:pt x="1018" y="3044"/>
                </a:lnTo>
                <a:lnTo>
                  <a:pt x="1010" y="3057"/>
                </a:lnTo>
                <a:lnTo>
                  <a:pt x="1004" y="3069"/>
                </a:lnTo>
                <a:lnTo>
                  <a:pt x="998" y="3081"/>
                </a:lnTo>
                <a:lnTo>
                  <a:pt x="992" y="3093"/>
                </a:lnTo>
                <a:lnTo>
                  <a:pt x="988" y="3106"/>
                </a:lnTo>
                <a:lnTo>
                  <a:pt x="984" y="3118"/>
                </a:lnTo>
                <a:lnTo>
                  <a:pt x="981" y="3130"/>
                </a:lnTo>
                <a:lnTo>
                  <a:pt x="978" y="3142"/>
                </a:lnTo>
                <a:lnTo>
                  <a:pt x="976" y="3153"/>
                </a:lnTo>
                <a:lnTo>
                  <a:pt x="974" y="3164"/>
                </a:lnTo>
                <a:lnTo>
                  <a:pt x="973" y="3175"/>
                </a:lnTo>
                <a:lnTo>
                  <a:pt x="973" y="3187"/>
                </a:lnTo>
                <a:lnTo>
                  <a:pt x="973" y="3197"/>
                </a:lnTo>
                <a:lnTo>
                  <a:pt x="974" y="3208"/>
                </a:lnTo>
                <a:lnTo>
                  <a:pt x="977" y="3218"/>
                </a:lnTo>
                <a:lnTo>
                  <a:pt x="980" y="3228"/>
                </a:lnTo>
                <a:lnTo>
                  <a:pt x="983" y="3237"/>
                </a:lnTo>
                <a:lnTo>
                  <a:pt x="987" y="3246"/>
                </a:lnTo>
                <a:lnTo>
                  <a:pt x="992" y="3255"/>
                </a:lnTo>
                <a:lnTo>
                  <a:pt x="993" y="3256"/>
                </a:lnTo>
                <a:lnTo>
                  <a:pt x="927" y="3313"/>
                </a:lnTo>
                <a:lnTo>
                  <a:pt x="911" y="3282"/>
                </a:lnTo>
                <a:lnTo>
                  <a:pt x="889" y="3232"/>
                </a:lnTo>
                <a:lnTo>
                  <a:pt x="871" y="3181"/>
                </a:lnTo>
                <a:lnTo>
                  <a:pt x="853" y="3130"/>
                </a:lnTo>
                <a:lnTo>
                  <a:pt x="838" y="3077"/>
                </a:lnTo>
                <a:lnTo>
                  <a:pt x="826" y="3024"/>
                </a:lnTo>
                <a:lnTo>
                  <a:pt x="816" y="2971"/>
                </a:lnTo>
                <a:lnTo>
                  <a:pt x="810" y="2916"/>
                </a:lnTo>
                <a:lnTo>
                  <a:pt x="806" y="2862"/>
                </a:lnTo>
                <a:lnTo>
                  <a:pt x="804" y="2807"/>
                </a:lnTo>
                <a:lnTo>
                  <a:pt x="805" y="2762"/>
                </a:lnTo>
                <a:lnTo>
                  <a:pt x="808" y="2715"/>
                </a:lnTo>
                <a:lnTo>
                  <a:pt x="812" y="2671"/>
                </a:lnTo>
                <a:lnTo>
                  <a:pt x="815" y="2641"/>
                </a:lnTo>
                <a:lnTo>
                  <a:pt x="895" y="2602"/>
                </a:lnTo>
                <a:lnTo>
                  <a:pt x="896" y="2603"/>
                </a:lnTo>
                <a:lnTo>
                  <a:pt x="903" y="2611"/>
                </a:lnTo>
                <a:lnTo>
                  <a:pt x="909" y="2618"/>
                </a:lnTo>
                <a:lnTo>
                  <a:pt x="917" y="2624"/>
                </a:lnTo>
                <a:lnTo>
                  <a:pt x="925" y="2630"/>
                </a:lnTo>
                <a:lnTo>
                  <a:pt x="934" y="2636"/>
                </a:lnTo>
                <a:lnTo>
                  <a:pt x="944" y="2641"/>
                </a:lnTo>
                <a:lnTo>
                  <a:pt x="952" y="2645"/>
                </a:lnTo>
                <a:lnTo>
                  <a:pt x="963" y="2649"/>
                </a:lnTo>
                <a:lnTo>
                  <a:pt x="973" y="2652"/>
                </a:lnTo>
                <a:lnTo>
                  <a:pt x="986" y="2655"/>
                </a:lnTo>
                <a:lnTo>
                  <a:pt x="997" y="2658"/>
                </a:lnTo>
                <a:lnTo>
                  <a:pt x="1009" y="2659"/>
                </a:lnTo>
                <a:lnTo>
                  <a:pt x="1021" y="2661"/>
                </a:lnTo>
                <a:lnTo>
                  <a:pt x="1034" y="2661"/>
                </a:lnTo>
                <a:lnTo>
                  <a:pt x="1046" y="2662"/>
                </a:lnTo>
                <a:lnTo>
                  <a:pt x="1061" y="2662"/>
                </a:lnTo>
                <a:lnTo>
                  <a:pt x="1074" y="2661"/>
                </a:lnTo>
                <a:lnTo>
                  <a:pt x="1087" y="2660"/>
                </a:lnTo>
                <a:lnTo>
                  <a:pt x="1102" y="2659"/>
                </a:lnTo>
                <a:lnTo>
                  <a:pt x="1116" y="2657"/>
                </a:lnTo>
                <a:lnTo>
                  <a:pt x="1130" y="2654"/>
                </a:lnTo>
                <a:lnTo>
                  <a:pt x="1146" y="2651"/>
                </a:lnTo>
                <a:lnTo>
                  <a:pt x="1160" y="2648"/>
                </a:lnTo>
                <a:lnTo>
                  <a:pt x="1175" y="2643"/>
                </a:lnTo>
                <a:lnTo>
                  <a:pt x="1190" y="2639"/>
                </a:lnTo>
                <a:lnTo>
                  <a:pt x="1206" y="2633"/>
                </a:lnTo>
                <a:lnTo>
                  <a:pt x="1220" y="2628"/>
                </a:lnTo>
                <a:lnTo>
                  <a:pt x="1235" y="2622"/>
                </a:lnTo>
                <a:lnTo>
                  <a:pt x="1251" y="2616"/>
                </a:lnTo>
                <a:lnTo>
                  <a:pt x="1266" y="2609"/>
                </a:lnTo>
                <a:lnTo>
                  <a:pt x="1281" y="2601"/>
                </a:lnTo>
                <a:lnTo>
                  <a:pt x="1295" y="2593"/>
                </a:lnTo>
                <a:lnTo>
                  <a:pt x="1309" y="2585"/>
                </a:lnTo>
                <a:lnTo>
                  <a:pt x="1323" y="2577"/>
                </a:lnTo>
                <a:lnTo>
                  <a:pt x="1336" y="2568"/>
                </a:lnTo>
                <a:lnTo>
                  <a:pt x="1349" y="2559"/>
                </a:lnTo>
                <a:lnTo>
                  <a:pt x="1361" y="2550"/>
                </a:lnTo>
                <a:lnTo>
                  <a:pt x="1374" y="2540"/>
                </a:lnTo>
                <a:lnTo>
                  <a:pt x="1385" y="2532"/>
                </a:lnTo>
                <a:lnTo>
                  <a:pt x="1396" y="2522"/>
                </a:lnTo>
                <a:lnTo>
                  <a:pt x="1406" y="2512"/>
                </a:lnTo>
                <a:lnTo>
                  <a:pt x="1416" y="2502"/>
                </a:lnTo>
                <a:lnTo>
                  <a:pt x="1424" y="2492"/>
                </a:lnTo>
                <a:lnTo>
                  <a:pt x="1433" y="2482"/>
                </a:lnTo>
                <a:lnTo>
                  <a:pt x="1441" y="2471"/>
                </a:lnTo>
                <a:lnTo>
                  <a:pt x="1449" y="2461"/>
                </a:lnTo>
                <a:lnTo>
                  <a:pt x="1455" y="2451"/>
                </a:lnTo>
                <a:lnTo>
                  <a:pt x="1462" y="2440"/>
                </a:lnTo>
                <a:lnTo>
                  <a:pt x="1468" y="2430"/>
                </a:lnTo>
                <a:lnTo>
                  <a:pt x="1472" y="2420"/>
                </a:lnTo>
                <a:lnTo>
                  <a:pt x="1476" y="2409"/>
                </a:lnTo>
                <a:lnTo>
                  <a:pt x="1481" y="2399"/>
                </a:lnTo>
                <a:lnTo>
                  <a:pt x="1483" y="2389"/>
                </a:lnTo>
                <a:lnTo>
                  <a:pt x="1485" y="2378"/>
                </a:lnTo>
                <a:lnTo>
                  <a:pt x="1487" y="2368"/>
                </a:lnTo>
                <a:lnTo>
                  <a:pt x="1487" y="2358"/>
                </a:lnTo>
                <a:lnTo>
                  <a:pt x="1487" y="2348"/>
                </a:lnTo>
                <a:lnTo>
                  <a:pt x="1487" y="2339"/>
                </a:lnTo>
                <a:lnTo>
                  <a:pt x="1485" y="2329"/>
                </a:lnTo>
                <a:lnTo>
                  <a:pt x="1483" y="2320"/>
                </a:lnTo>
                <a:lnTo>
                  <a:pt x="1480" y="2311"/>
                </a:lnTo>
                <a:lnTo>
                  <a:pt x="1475" y="2303"/>
                </a:lnTo>
                <a:lnTo>
                  <a:pt x="1471" y="2294"/>
                </a:lnTo>
                <a:lnTo>
                  <a:pt x="1465" y="2286"/>
                </a:lnTo>
                <a:lnTo>
                  <a:pt x="1459" y="2279"/>
                </a:lnTo>
                <a:lnTo>
                  <a:pt x="1452" y="2272"/>
                </a:lnTo>
                <a:lnTo>
                  <a:pt x="1444" y="2266"/>
                </a:lnTo>
                <a:lnTo>
                  <a:pt x="1437" y="2259"/>
                </a:lnTo>
                <a:lnTo>
                  <a:pt x="1428" y="2255"/>
                </a:lnTo>
                <a:lnTo>
                  <a:pt x="1419" y="2250"/>
                </a:lnTo>
                <a:lnTo>
                  <a:pt x="1409" y="2246"/>
                </a:lnTo>
                <a:lnTo>
                  <a:pt x="1398" y="2242"/>
                </a:lnTo>
                <a:lnTo>
                  <a:pt x="1388" y="2238"/>
                </a:lnTo>
                <a:lnTo>
                  <a:pt x="1377" y="2235"/>
                </a:lnTo>
                <a:lnTo>
                  <a:pt x="1365" y="2233"/>
                </a:lnTo>
                <a:lnTo>
                  <a:pt x="1353" y="2231"/>
                </a:lnTo>
                <a:lnTo>
                  <a:pt x="1340" y="2230"/>
                </a:lnTo>
                <a:lnTo>
                  <a:pt x="1328" y="2229"/>
                </a:lnTo>
                <a:lnTo>
                  <a:pt x="1315" y="2229"/>
                </a:lnTo>
                <a:lnTo>
                  <a:pt x="1302" y="2229"/>
                </a:lnTo>
                <a:lnTo>
                  <a:pt x="1287" y="2230"/>
                </a:lnTo>
                <a:lnTo>
                  <a:pt x="1274" y="2231"/>
                </a:lnTo>
                <a:lnTo>
                  <a:pt x="1260" y="2232"/>
                </a:lnTo>
                <a:lnTo>
                  <a:pt x="1245" y="2234"/>
                </a:lnTo>
                <a:lnTo>
                  <a:pt x="1231" y="2236"/>
                </a:lnTo>
                <a:lnTo>
                  <a:pt x="1217" y="2240"/>
                </a:lnTo>
                <a:lnTo>
                  <a:pt x="1201" y="2243"/>
                </a:lnTo>
                <a:lnTo>
                  <a:pt x="1186" y="2247"/>
                </a:lnTo>
                <a:lnTo>
                  <a:pt x="1171" y="2252"/>
                </a:lnTo>
                <a:lnTo>
                  <a:pt x="1156" y="2257"/>
                </a:lnTo>
                <a:lnTo>
                  <a:pt x="1141" y="2263"/>
                </a:lnTo>
                <a:lnTo>
                  <a:pt x="1126" y="2268"/>
                </a:lnTo>
                <a:lnTo>
                  <a:pt x="1110" y="2275"/>
                </a:lnTo>
                <a:lnTo>
                  <a:pt x="1095" y="2282"/>
                </a:lnTo>
                <a:lnTo>
                  <a:pt x="1081" y="2289"/>
                </a:lnTo>
                <a:lnTo>
                  <a:pt x="1066" y="2297"/>
                </a:lnTo>
                <a:lnTo>
                  <a:pt x="1052" y="2305"/>
                </a:lnTo>
                <a:lnTo>
                  <a:pt x="1037" y="2314"/>
                </a:lnTo>
                <a:lnTo>
                  <a:pt x="1025" y="2323"/>
                </a:lnTo>
                <a:lnTo>
                  <a:pt x="1012" y="2331"/>
                </a:lnTo>
                <a:lnTo>
                  <a:pt x="1000" y="2340"/>
                </a:lnTo>
                <a:lnTo>
                  <a:pt x="988" y="2350"/>
                </a:lnTo>
                <a:lnTo>
                  <a:pt x="977" y="2359"/>
                </a:lnTo>
                <a:lnTo>
                  <a:pt x="966" y="2369"/>
                </a:lnTo>
                <a:lnTo>
                  <a:pt x="956" y="2379"/>
                </a:lnTo>
                <a:lnTo>
                  <a:pt x="946" y="2389"/>
                </a:lnTo>
                <a:lnTo>
                  <a:pt x="937" y="2399"/>
                </a:lnTo>
                <a:lnTo>
                  <a:pt x="928" y="2409"/>
                </a:lnTo>
                <a:lnTo>
                  <a:pt x="920" y="2420"/>
                </a:lnTo>
                <a:lnTo>
                  <a:pt x="913" y="2430"/>
                </a:lnTo>
                <a:lnTo>
                  <a:pt x="906" y="2440"/>
                </a:lnTo>
                <a:lnTo>
                  <a:pt x="899" y="2451"/>
                </a:lnTo>
                <a:lnTo>
                  <a:pt x="894" y="2461"/>
                </a:lnTo>
                <a:lnTo>
                  <a:pt x="888" y="2471"/>
                </a:lnTo>
                <a:lnTo>
                  <a:pt x="885" y="2482"/>
                </a:lnTo>
                <a:lnTo>
                  <a:pt x="880" y="2492"/>
                </a:lnTo>
                <a:lnTo>
                  <a:pt x="878" y="2502"/>
                </a:lnTo>
                <a:lnTo>
                  <a:pt x="876" y="2512"/>
                </a:lnTo>
                <a:lnTo>
                  <a:pt x="874" y="2522"/>
                </a:lnTo>
                <a:lnTo>
                  <a:pt x="874" y="2532"/>
                </a:lnTo>
                <a:lnTo>
                  <a:pt x="874" y="2542"/>
                </a:lnTo>
                <a:lnTo>
                  <a:pt x="874" y="2551"/>
                </a:lnTo>
                <a:lnTo>
                  <a:pt x="876" y="2560"/>
                </a:lnTo>
                <a:lnTo>
                  <a:pt x="878" y="2570"/>
                </a:lnTo>
                <a:lnTo>
                  <a:pt x="879" y="2571"/>
                </a:lnTo>
                <a:lnTo>
                  <a:pt x="822" y="2599"/>
                </a:lnTo>
                <a:lnTo>
                  <a:pt x="824" y="2582"/>
                </a:lnTo>
                <a:lnTo>
                  <a:pt x="833" y="2538"/>
                </a:lnTo>
                <a:lnTo>
                  <a:pt x="844" y="2495"/>
                </a:lnTo>
                <a:lnTo>
                  <a:pt x="856" y="2452"/>
                </a:lnTo>
                <a:lnTo>
                  <a:pt x="869" y="2410"/>
                </a:lnTo>
                <a:lnTo>
                  <a:pt x="884" y="2369"/>
                </a:lnTo>
                <a:lnTo>
                  <a:pt x="900" y="2328"/>
                </a:lnTo>
                <a:lnTo>
                  <a:pt x="918" y="2287"/>
                </a:lnTo>
                <a:lnTo>
                  <a:pt x="937" y="2248"/>
                </a:lnTo>
                <a:lnTo>
                  <a:pt x="957" y="2210"/>
                </a:lnTo>
                <a:lnTo>
                  <a:pt x="979" y="2172"/>
                </a:lnTo>
                <a:lnTo>
                  <a:pt x="1002" y="2135"/>
                </a:lnTo>
                <a:lnTo>
                  <a:pt x="1026" y="2098"/>
                </a:lnTo>
                <a:lnTo>
                  <a:pt x="1052" y="2063"/>
                </a:lnTo>
                <a:lnTo>
                  <a:pt x="1080" y="2029"/>
                </a:lnTo>
                <a:lnTo>
                  <a:pt x="1107" y="1996"/>
                </a:lnTo>
                <a:lnTo>
                  <a:pt x="1137" y="1963"/>
                </a:lnTo>
                <a:lnTo>
                  <a:pt x="1140" y="1960"/>
                </a:lnTo>
                <a:lnTo>
                  <a:pt x="1187" y="1973"/>
                </a:lnTo>
                <a:lnTo>
                  <a:pt x="1187" y="1980"/>
                </a:lnTo>
                <a:lnTo>
                  <a:pt x="1187" y="1987"/>
                </a:lnTo>
                <a:lnTo>
                  <a:pt x="1188" y="1995"/>
                </a:lnTo>
                <a:lnTo>
                  <a:pt x="1189" y="2003"/>
                </a:lnTo>
                <a:lnTo>
                  <a:pt x="1190" y="2011"/>
                </a:lnTo>
                <a:lnTo>
                  <a:pt x="1193" y="2018"/>
                </a:lnTo>
                <a:lnTo>
                  <a:pt x="1197" y="2026"/>
                </a:lnTo>
                <a:lnTo>
                  <a:pt x="1200" y="2034"/>
                </a:lnTo>
                <a:lnTo>
                  <a:pt x="1204" y="2042"/>
                </a:lnTo>
                <a:lnTo>
                  <a:pt x="1210" y="2049"/>
                </a:lnTo>
                <a:lnTo>
                  <a:pt x="1214" y="2056"/>
                </a:lnTo>
                <a:lnTo>
                  <a:pt x="1221" y="2064"/>
                </a:lnTo>
                <a:lnTo>
                  <a:pt x="1227" y="2071"/>
                </a:lnTo>
                <a:lnTo>
                  <a:pt x="1234" y="2078"/>
                </a:lnTo>
                <a:lnTo>
                  <a:pt x="1241" y="2086"/>
                </a:lnTo>
                <a:lnTo>
                  <a:pt x="1249" y="2093"/>
                </a:lnTo>
                <a:lnTo>
                  <a:pt x="1258" y="2099"/>
                </a:lnTo>
                <a:lnTo>
                  <a:pt x="1266" y="2106"/>
                </a:lnTo>
                <a:lnTo>
                  <a:pt x="1275" y="2112"/>
                </a:lnTo>
                <a:lnTo>
                  <a:pt x="1284" y="2119"/>
                </a:lnTo>
                <a:lnTo>
                  <a:pt x="1294" y="2125"/>
                </a:lnTo>
                <a:lnTo>
                  <a:pt x="1305" y="2131"/>
                </a:lnTo>
                <a:lnTo>
                  <a:pt x="1315" y="2137"/>
                </a:lnTo>
                <a:lnTo>
                  <a:pt x="1326" y="2142"/>
                </a:lnTo>
                <a:lnTo>
                  <a:pt x="1337" y="2148"/>
                </a:lnTo>
                <a:lnTo>
                  <a:pt x="1349" y="2152"/>
                </a:lnTo>
                <a:lnTo>
                  <a:pt x="1360" y="2157"/>
                </a:lnTo>
                <a:lnTo>
                  <a:pt x="1374" y="2161"/>
                </a:lnTo>
                <a:lnTo>
                  <a:pt x="1386" y="2165"/>
                </a:lnTo>
                <a:lnTo>
                  <a:pt x="1398" y="2170"/>
                </a:lnTo>
                <a:lnTo>
                  <a:pt x="1411" y="2173"/>
                </a:lnTo>
                <a:lnTo>
                  <a:pt x="1424" y="2177"/>
                </a:lnTo>
                <a:lnTo>
                  <a:pt x="1437" y="2179"/>
                </a:lnTo>
                <a:lnTo>
                  <a:pt x="1449" y="2181"/>
                </a:lnTo>
                <a:lnTo>
                  <a:pt x="1462" y="2183"/>
                </a:lnTo>
                <a:lnTo>
                  <a:pt x="1474" y="2184"/>
                </a:lnTo>
                <a:lnTo>
                  <a:pt x="1486" y="2185"/>
                </a:lnTo>
                <a:lnTo>
                  <a:pt x="1499" y="2187"/>
                </a:lnTo>
                <a:lnTo>
                  <a:pt x="1511" y="2187"/>
                </a:lnTo>
                <a:lnTo>
                  <a:pt x="1523" y="2187"/>
                </a:lnTo>
                <a:lnTo>
                  <a:pt x="1534" y="2187"/>
                </a:lnTo>
                <a:lnTo>
                  <a:pt x="1545" y="2187"/>
                </a:lnTo>
                <a:lnTo>
                  <a:pt x="1552" y="2185"/>
                </a:lnTo>
                <a:lnTo>
                  <a:pt x="1556" y="2193"/>
                </a:lnTo>
                <a:lnTo>
                  <a:pt x="1564" y="2206"/>
                </a:lnTo>
                <a:lnTo>
                  <a:pt x="1573" y="2219"/>
                </a:lnTo>
                <a:lnTo>
                  <a:pt x="1581" y="2231"/>
                </a:lnTo>
                <a:lnTo>
                  <a:pt x="1590" y="2242"/>
                </a:lnTo>
                <a:lnTo>
                  <a:pt x="1600" y="2253"/>
                </a:lnTo>
                <a:lnTo>
                  <a:pt x="1610" y="2263"/>
                </a:lnTo>
                <a:lnTo>
                  <a:pt x="1620" y="2273"/>
                </a:lnTo>
                <a:lnTo>
                  <a:pt x="1630" y="2283"/>
                </a:lnTo>
                <a:lnTo>
                  <a:pt x="1641" y="2292"/>
                </a:lnTo>
                <a:lnTo>
                  <a:pt x="1652" y="2300"/>
                </a:lnTo>
                <a:lnTo>
                  <a:pt x="1663" y="2308"/>
                </a:lnTo>
                <a:lnTo>
                  <a:pt x="1674" y="2316"/>
                </a:lnTo>
                <a:lnTo>
                  <a:pt x="1685" y="2323"/>
                </a:lnTo>
                <a:lnTo>
                  <a:pt x="1696" y="2329"/>
                </a:lnTo>
                <a:lnTo>
                  <a:pt x="1709" y="2335"/>
                </a:lnTo>
                <a:lnTo>
                  <a:pt x="1721" y="2340"/>
                </a:lnTo>
                <a:lnTo>
                  <a:pt x="1733" y="2345"/>
                </a:lnTo>
                <a:lnTo>
                  <a:pt x="1745" y="2349"/>
                </a:lnTo>
                <a:lnTo>
                  <a:pt x="1756" y="2352"/>
                </a:lnTo>
                <a:lnTo>
                  <a:pt x="1768" y="2355"/>
                </a:lnTo>
                <a:lnTo>
                  <a:pt x="1782" y="2357"/>
                </a:lnTo>
                <a:lnTo>
                  <a:pt x="1794" y="2359"/>
                </a:lnTo>
                <a:lnTo>
                  <a:pt x="1806" y="2360"/>
                </a:lnTo>
                <a:lnTo>
                  <a:pt x="1818" y="2360"/>
                </a:lnTo>
                <a:lnTo>
                  <a:pt x="1828" y="2360"/>
                </a:lnTo>
                <a:lnTo>
                  <a:pt x="1837" y="2360"/>
                </a:lnTo>
                <a:lnTo>
                  <a:pt x="1847" y="2360"/>
                </a:lnTo>
                <a:lnTo>
                  <a:pt x="1856" y="2359"/>
                </a:lnTo>
                <a:lnTo>
                  <a:pt x="1864" y="2358"/>
                </a:lnTo>
                <a:lnTo>
                  <a:pt x="1872" y="2357"/>
                </a:lnTo>
                <a:lnTo>
                  <a:pt x="1881" y="2355"/>
                </a:lnTo>
                <a:lnTo>
                  <a:pt x="1889" y="2353"/>
                </a:lnTo>
                <a:lnTo>
                  <a:pt x="1897" y="2351"/>
                </a:lnTo>
                <a:lnTo>
                  <a:pt x="1904" y="2349"/>
                </a:lnTo>
                <a:lnTo>
                  <a:pt x="1912" y="2346"/>
                </a:lnTo>
                <a:lnTo>
                  <a:pt x="1920" y="2344"/>
                </a:lnTo>
                <a:lnTo>
                  <a:pt x="1926" y="2340"/>
                </a:lnTo>
                <a:lnTo>
                  <a:pt x="1933" y="2337"/>
                </a:lnTo>
                <a:lnTo>
                  <a:pt x="1940" y="2332"/>
                </a:lnTo>
                <a:lnTo>
                  <a:pt x="1946" y="2329"/>
                </a:lnTo>
                <a:lnTo>
                  <a:pt x="1953" y="2325"/>
                </a:lnTo>
                <a:lnTo>
                  <a:pt x="1960" y="2320"/>
                </a:lnTo>
                <a:lnTo>
                  <a:pt x="1965" y="2316"/>
                </a:lnTo>
                <a:lnTo>
                  <a:pt x="1971" y="2311"/>
                </a:lnTo>
                <a:lnTo>
                  <a:pt x="1976" y="2306"/>
                </a:lnTo>
                <a:lnTo>
                  <a:pt x="1982" y="2300"/>
                </a:lnTo>
                <a:lnTo>
                  <a:pt x="1986" y="2295"/>
                </a:lnTo>
                <a:lnTo>
                  <a:pt x="1992" y="2289"/>
                </a:lnTo>
                <a:lnTo>
                  <a:pt x="1996" y="2284"/>
                </a:lnTo>
                <a:lnTo>
                  <a:pt x="2000" y="2277"/>
                </a:lnTo>
                <a:lnTo>
                  <a:pt x="2005" y="2271"/>
                </a:lnTo>
                <a:lnTo>
                  <a:pt x="2009" y="2264"/>
                </a:lnTo>
                <a:lnTo>
                  <a:pt x="2014" y="2257"/>
                </a:lnTo>
                <a:lnTo>
                  <a:pt x="2017" y="2250"/>
                </a:lnTo>
                <a:lnTo>
                  <a:pt x="2020" y="2243"/>
                </a:lnTo>
                <a:lnTo>
                  <a:pt x="2025" y="2235"/>
                </a:lnTo>
                <a:lnTo>
                  <a:pt x="2027" y="2243"/>
                </a:lnTo>
                <a:lnTo>
                  <a:pt x="2030" y="2250"/>
                </a:lnTo>
                <a:lnTo>
                  <a:pt x="2033" y="2257"/>
                </a:lnTo>
                <a:lnTo>
                  <a:pt x="2037" y="2264"/>
                </a:lnTo>
                <a:lnTo>
                  <a:pt x="2040" y="2271"/>
                </a:lnTo>
                <a:lnTo>
                  <a:pt x="2045" y="2277"/>
                </a:lnTo>
                <a:lnTo>
                  <a:pt x="2049" y="2284"/>
                </a:lnTo>
                <a:lnTo>
                  <a:pt x="2054" y="2289"/>
                </a:lnTo>
                <a:lnTo>
                  <a:pt x="2059" y="2296"/>
                </a:lnTo>
                <a:lnTo>
                  <a:pt x="2065" y="2302"/>
                </a:lnTo>
                <a:lnTo>
                  <a:pt x="2070" y="2307"/>
                </a:lnTo>
                <a:lnTo>
                  <a:pt x="2076" y="2311"/>
                </a:lnTo>
                <a:lnTo>
                  <a:pt x="2081" y="2316"/>
                </a:lnTo>
                <a:lnTo>
                  <a:pt x="2088" y="2321"/>
                </a:lnTo>
                <a:lnTo>
                  <a:pt x="2094" y="2326"/>
                </a:lnTo>
                <a:lnTo>
                  <a:pt x="2101" y="2329"/>
                </a:lnTo>
                <a:lnTo>
                  <a:pt x="2108" y="2334"/>
                </a:lnTo>
                <a:lnTo>
                  <a:pt x="2115" y="2337"/>
                </a:lnTo>
                <a:lnTo>
                  <a:pt x="2122" y="2340"/>
                </a:lnTo>
                <a:lnTo>
                  <a:pt x="2130" y="2344"/>
                </a:lnTo>
                <a:lnTo>
                  <a:pt x="2138" y="2346"/>
                </a:lnTo>
                <a:lnTo>
                  <a:pt x="2145" y="2349"/>
                </a:lnTo>
                <a:lnTo>
                  <a:pt x="2153" y="2351"/>
                </a:lnTo>
                <a:lnTo>
                  <a:pt x="2161" y="2353"/>
                </a:lnTo>
                <a:lnTo>
                  <a:pt x="2170" y="2355"/>
                </a:lnTo>
                <a:lnTo>
                  <a:pt x="2177" y="2357"/>
                </a:lnTo>
                <a:lnTo>
                  <a:pt x="2186" y="2358"/>
                </a:lnTo>
                <a:lnTo>
                  <a:pt x="2195" y="2359"/>
                </a:lnTo>
                <a:lnTo>
                  <a:pt x="2203" y="2360"/>
                </a:lnTo>
                <a:lnTo>
                  <a:pt x="2212" y="2360"/>
                </a:lnTo>
                <a:lnTo>
                  <a:pt x="2221" y="2360"/>
                </a:lnTo>
                <a:lnTo>
                  <a:pt x="2229" y="2360"/>
                </a:lnTo>
                <a:lnTo>
                  <a:pt x="2242" y="2360"/>
                </a:lnTo>
                <a:lnTo>
                  <a:pt x="2254" y="2359"/>
                </a:lnTo>
                <a:lnTo>
                  <a:pt x="2266" y="2357"/>
                </a:lnTo>
                <a:lnTo>
                  <a:pt x="2279" y="2355"/>
                </a:lnTo>
                <a:lnTo>
                  <a:pt x="2291" y="2352"/>
                </a:lnTo>
                <a:lnTo>
                  <a:pt x="2303" y="2349"/>
                </a:lnTo>
                <a:lnTo>
                  <a:pt x="2316" y="2345"/>
                </a:lnTo>
                <a:lnTo>
                  <a:pt x="2327" y="2340"/>
                </a:lnTo>
                <a:lnTo>
                  <a:pt x="2339" y="2335"/>
                </a:lnTo>
                <a:lnTo>
                  <a:pt x="2351" y="2329"/>
                </a:lnTo>
                <a:lnTo>
                  <a:pt x="2362" y="2323"/>
                </a:lnTo>
                <a:lnTo>
                  <a:pt x="2373" y="2316"/>
                </a:lnTo>
                <a:lnTo>
                  <a:pt x="2385" y="2308"/>
                </a:lnTo>
                <a:lnTo>
                  <a:pt x="2395" y="2300"/>
                </a:lnTo>
                <a:lnTo>
                  <a:pt x="2406" y="2292"/>
                </a:lnTo>
                <a:lnTo>
                  <a:pt x="2417" y="2283"/>
                </a:lnTo>
                <a:lnTo>
                  <a:pt x="2427" y="2273"/>
                </a:lnTo>
                <a:lnTo>
                  <a:pt x="2437" y="2263"/>
                </a:lnTo>
                <a:lnTo>
                  <a:pt x="2447" y="2253"/>
                </a:lnTo>
                <a:lnTo>
                  <a:pt x="2457" y="2242"/>
                </a:lnTo>
                <a:lnTo>
                  <a:pt x="2466" y="2231"/>
                </a:lnTo>
                <a:lnTo>
                  <a:pt x="2475" y="2219"/>
                </a:lnTo>
                <a:lnTo>
                  <a:pt x="2484" y="2206"/>
                </a:lnTo>
                <a:lnTo>
                  <a:pt x="2491" y="2193"/>
                </a:lnTo>
                <a:lnTo>
                  <a:pt x="2499" y="2180"/>
                </a:lnTo>
                <a:lnTo>
                  <a:pt x="2507" y="2167"/>
                </a:lnTo>
                <a:lnTo>
                  <a:pt x="2515" y="2153"/>
                </a:lnTo>
                <a:lnTo>
                  <a:pt x="2521" y="2139"/>
                </a:lnTo>
                <a:lnTo>
                  <a:pt x="2527" y="2123"/>
                </a:lnTo>
                <a:lnTo>
                  <a:pt x="2532" y="2109"/>
                </a:lnTo>
                <a:lnTo>
                  <a:pt x="2538" y="2094"/>
                </a:lnTo>
                <a:lnTo>
                  <a:pt x="2543" y="2078"/>
                </a:lnTo>
                <a:lnTo>
                  <a:pt x="2546" y="2068"/>
                </a:lnTo>
                <a:lnTo>
                  <a:pt x="2548" y="2059"/>
                </a:lnTo>
                <a:lnTo>
                  <a:pt x="2550" y="2049"/>
                </a:lnTo>
                <a:lnTo>
                  <a:pt x="2552" y="2039"/>
                </a:lnTo>
                <a:lnTo>
                  <a:pt x="2554" y="2029"/>
                </a:lnTo>
                <a:lnTo>
                  <a:pt x="2556" y="2021"/>
                </a:lnTo>
                <a:lnTo>
                  <a:pt x="2558" y="2011"/>
                </a:lnTo>
                <a:lnTo>
                  <a:pt x="2559" y="2001"/>
                </a:lnTo>
                <a:lnTo>
                  <a:pt x="2560" y="1992"/>
                </a:lnTo>
                <a:lnTo>
                  <a:pt x="2561" y="1982"/>
                </a:lnTo>
                <a:lnTo>
                  <a:pt x="2561" y="1973"/>
                </a:lnTo>
                <a:lnTo>
                  <a:pt x="2562" y="1963"/>
                </a:lnTo>
                <a:lnTo>
                  <a:pt x="2562" y="1953"/>
                </a:lnTo>
                <a:lnTo>
                  <a:pt x="2562" y="1944"/>
                </a:lnTo>
                <a:lnTo>
                  <a:pt x="2562" y="1934"/>
                </a:lnTo>
                <a:lnTo>
                  <a:pt x="2562" y="1926"/>
                </a:lnTo>
                <a:lnTo>
                  <a:pt x="2561" y="1917"/>
                </a:lnTo>
                <a:lnTo>
                  <a:pt x="2561" y="1907"/>
                </a:lnTo>
                <a:lnTo>
                  <a:pt x="2560" y="1898"/>
                </a:lnTo>
                <a:lnTo>
                  <a:pt x="2559" y="1889"/>
                </a:lnTo>
                <a:lnTo>
                  <a:pt x="2558" y="1880"/>
                </a:lnTo>
                <a:lnTo>
                  <a:pt x="2556" y="1871"/>
                </a:lnTo>
                <a:lnTo>
                  <a:pt x="2554" y="1862"/>
                </a:lnTo>
                <a:lnTo>
                  <a:pt x="2552" y="1854"/>
                </a:lnTo>
                <a:lnTo>
                  <a:pt x="2550" y="1845"/>
                </a:lnTo>
                <a:lnTo>
                  <a:pt x="2548" y="1836"/>
                </a:lnTo>
                <a:lnTo>
                  <a:pt x="2546" y="1828"/>
                </a:lnTo>
                <a:lnTo>
                  <a:pt x="2542" y="1819"/>
                </a:lnTo>
                <a:lnTo>
                  <a:pt x="2540" y="1812"/>
                </a:lnTo>
                <a:lnTo>
                  <a:pt x="2537" y="1803"/>
                </a:lnTo>
                <a:lnTo>
                  <a:pt x="2533" y="1795"/>
                </a:lnTo>
                <a:lnTo>
                  <a:pt x="2529" y="1787"/>
                </a:lnTo>
                <a:lnTo>
                  <a:pt x="2528" y="1798"/>
                </a:lnTo>
                <a:lnTo>
                  <a:pt x="2527" y="1808"/>
                </a:lnTo>
                <a:lnTo>
                  <a:pt x="2525" y="1819"/>
                </a:lnTo>
                <a:lnTo>
                  <a:pt x="2522" y="1829"/>
                </a:lnTo>
                <a:lnTo>
                  <a:pt x="2519" y="1838"/>
                </a:lnTo>
                <a:lnTo>
                  <a:pt x="2515" y="1848"/>
                </a:lnTo>
                <a:lnTo>
                  <a:pt x="2511" y="1857"/>
                </a:lnTo>
                <a:lnTo>
                  <a:pt x="2507" y="1867"/>
                </a:lnTo>
                <a:lnTo>
                  <a:pt x="2501" y="1876"/>
                </a:lnTo>
                <a:lnTo>
                  <a:pt x="2496" y="1885"/>
                </a:lnTo>
                <a:lnTo>
                  <a:pt x="2490" y="1892"/>
                </a:lnTo>
                <a:lnTo>
                  <a:pt x="2485" y="1901"/>
                </a:lnTo>
                <a:lnTo>
                  <a:pt x="2478" y="1909"/>
                </a:lnTo>
                <a:lnTo>
                  <a:pt x="2471" y="1917"/>
                </a:lnTo>
                <a:lnTo>
                  <a:pt x="2464" y="1923"/>
                </a:lnTo>
                <a:lnTo>
                  <a:pt x="2456" y="1931"/>
                </a:lnTo>
                <a:lnTo>
                  <a:pt x="2448" y="1938"/>
                </a:lnTo>
                <a:lnTo>
                  <a:pt x="2441" y="1943"/>
                </a:lnTo>
                <a:lnTo>
                  <a:pt x="2432" y="1950"/>
                </a:lnTo>
                <a:lnTo>
                  <a:pt x="2423" y="1955"/>
                </a:lnTo>
                <a:lnTo>
                  <a:pt x="2414" y="1960"/>
                </a:lnTo>
                <a:lnTo>
                  <a:pt x="2405" y="1965"/>
                </a:lnTo>
                <a:lnTo>
                  <a:pt x="2395" y="1970"/>
                </a:lnTo>
                <a:lnTo>
                  <a:pt x="2385" y="1973"/>
                </a:lnTo>
                <a:lnTo>
                  <a:pt x="2375" y="1977"/>
                </a:lnTo>
                <a:lnTo>
                  <a:pt x="2365" y="1980"/>
                </a:lnTo>
                <a:lnTo>
                  <a:pt x="2354" y="1983"/>
                </a:lnTo>
                <a:lnTo>
                  <a:pt x="2343" y="1985"/>
                </a:lnTo>
                <a:lnTo>
                  <a:pt x="2333" y="1986"/>
                </a:lnTo>
                <a:lnTo>
                  <a:pt x="2322" y="1989"/>
                </a:lnTo>
                <a:lnTo>
                  <a:pt x="2310" y="1989"/>
                </a:lnTo>
                <a:lnTo>
                  <a:pt x="2299" y="1989"/>
                </a:lnTo>
                <a:lnTo>
                  <a:pt x="2296" y="1989"/>
                </a:lnTo>
                <a:lnTo>
                  <a:pt x="2292" y="1989"/>
                </a:lnTo>
                <a:lnTo>
                  <a:pt x="2289" y="1989"/>
                </a:lnTo>
                <a:lnTo>
                  <a:pt x="2285" y="1989"/>
                </a:lnTo>
                <a:lnTo>
                  <a:pt x="2281" y="1989"/>
                </a:lnTo>
                <a:lnTo>
                  <a:pt x="2278" y="1987"/>
                </a:lnTo>
                <a:lnTo>
                  <a:pt x="2275" y="1987"/>
                </a:lnTo>
                <a:lnTo>
                  <a:pt x="2270" y="1987"/>
                </a:lnTo>
                <a:lnTo>
                  <a:pt x="2266" y="1986"/>
                </a:lnTo>
                <a:lnTo>
                  <a:pt x="2260" y="1985"/>
                </a:lnTo>
                <a:lnTo>
                  <a:pt x="2255" y="1984"/>
                </a:lnTo>
                <a:lnTo>
                  <a:pt x="2249" y="1984"/>
                </a:lnTo>
                <a:lnTo>
                  <a:pt x="2244" y="1984"/>
                </a:lnTo>
                <a:lnTo>
                  <a:pt x="2238" y="1983"/>
                </a:lnTo>
                <a:lnTo>
                  <a:pt x="2233" y="1983"/>
                </a:lnTo>
                <a:lnTo>
                  <a:pt x="2227" y="1983"/>
                </a:lnTo>
                <a:lnTo>
                  <a:pt x="2218" y="1983"/>
                </a:lnTo>
                <a:lnTo>
                  <a:pt x="2211" y="1984"/>
                </a:lnTo>
                <a:lnTo>
                  <a:pt x="2202" y="1984"/>
                </a:lnTo>
                <a:lnTo>
                  <a:pt x="2193" y="1985"/>
                </a:lnTo>
                <a:lnTo>
                  <a:pt x="2185" y="1986"/>
                </a:lnTo>
                <a:lnTo>
                  <a:pt x="2176" y="1989"/>
                </a:lnTo>
                <a:lnTo>
                  <a:pt x="2169" y="1991"/>
                </a:lnTo>
                <a:lnTo>
                  <a:pt x="2161" y="1993"/>
                </a:lnTo>
                <a:lnTo>
                  <a:pt x="2153" y="1995"/>
                </a:lnTo>
                <a:lnTo>
                  <a:pt x="2145" y="1997"/>
                </a:lnTo>
                <a:lnTo>
                  <a:pt x="2138" y="2001"/>
                </a:lnTo>
                <a:lnTo>
                  <a:pt x="2130" y="2004"/>
                </a:lnTo>
                <a:lnTo>
                  <a:pt x="2123" y="2007"/>
                </a:lnTo>
                <a:lnTo>
                  <a:pt x="2115" y="2011"/>
                </a:lnTo>
                <a:lnTo>
                  <a:pt x="2109" y="2015"/>
                </a:lnTo>
                <a:lnTo>
                  <a:pt x="2102" y="2018"/>
                </a:lnTo>
                <a:lnTo>
                  <a:pt x="2096" y="2023"/>
                </a:lnTo>
                <a:lnTo>
                  <a:pt x="2089" y="2027"/>
                </a:lnTo>
                <a:lnTo>
                  <a:pt x="2083" y="2033"/>
                </a:lnTo>
                <a:lnTo>
                  <a:pt x="2077" y="2037"/>
                </a:lnTo>
                <a:lnTo>
                  <a:pt x="2071" y="2043"/>
                </a:lnTo>
                <a:lnTo>
                  <a:pt x="2066" y="2047"/>
                </a:lnTo>
                <a:lnTo>
                  <a:pt x="2060" y="2054"/>
                </a:lnTo>
                <a:lnTo>
                  <a:pt x="2056" y="2059"/>
                </a:lnTo>
                <a:lnTo>
                  <a:pt x="2050" y="2065"/>
                </a:lnTo>
                <a:lnTo>
                  <a:pt x="2046" y="2070"/>
                </a:lnTo>
                <a:lnTo>
                  <a:pt x="2041" y="2077"/>
                </a:lnTo>
                <a:lnTo>
                  <a:pt x="2037" y="2084"/>
                </a:lnTo>
                <a:lnTo>
                  <a:pt x="2034" y="2090"/>
                </a:lnTo>
                <a:lnTo>
                  <a:pt x="2030" y="2097"/>
                </a:lnTo>
                <a:lnTo>
                  <a:pt x="2027" y="2104"/>
                </a:lnTo>
                <a:lnTo>
                  <a:pt x="2024" y="2110"/>
                </a:lnTo>
                <a:lnTo>
                  <a:pt x="2020" y="2104"/>
                </a:lnTo>
                <a:lnTo>
                  <a:pt x="2017" y="2097"/>
                </a:lnTo>
                <a:lnTo>
                  <a:pt x="2014" y="2090"/>
                </a:lnTo>
                <a:lnTo>
                  <a:pt x="2010" y="2084"/>
                </a:lnTo>
                <a:lnTo>
                  <a:pt x="2006" y="2077"/>
                </a:lnTo>
                <a:lnTo>
                  <a:pt x="2002" y="2070"/>
                </a:lnTo>
                <a:lnTo>
                  <a:pt x="1997" y="2065"/>
                </a:lnTo>
                <a:lnTo>
                  <a:pt x="1993" y="2059"/>
                </a:lnTo>
                <a:lnTo>
                  <a:pt x="1987" y="2054"/>
                </a:lnTo>
                <a:lnTo>
                  <a:pt x="1982" y="2047"/>
                </a:lnTo>
                <a:lnTo>
                  <a:pt x="1976" y="2043"/>
                </a:lnTo>
                <a:lnTo>
                  <a:pt x="1971" y="2037"/>
                </a:lnTo>
                <a:lnTo>
                  <a:pt x="1965" y="2033"/>
                </a:lnTo>
                <a:lnTo>
                  <a:pt x="1958" y="2027"/>
                </a:lnTo>
                <a:lnTo>
                  <a:pt x="1952" y="2023"/>
                </a:lnTo>
                <a:lnTo>
                  <a:pt x="1945" y="2018"/>
                </a:lnTo>
                <a:lnTo>
                  <a:pt x="1939" y="2015"/>
                </a:lnTo>
                <a:lnTo>
                  <a:pt x="1932" y="2011"/>
                </a:lnTo>
                <a:lnTo>
                  <a:pt x="1925" y="2007"/>
                </a:lnTo>
                <a:lnTo>
                  <a:pt x="1918" y="2004"/>
                </a:lnTo>
                <a:lnTo>
                  <a:pt x="1910" y="2001"/>
                </a:lnTo>
                <a:lnTo>
                  <a:pt x="1902" y="1997"/>
                </a:lnTo>
                <a:lnTo>
                  <a:pt x="1895" y="1995"/>
                </a:lnTo>
                <a:lnTo>
                  <a:pt x="1887" y="1993"/>
                </a:lnTo>
                <a:lnTo>
                  <a:pt x="1879" y="1991"/>
                </a:lnTo>
                <a:lnTo>
                  <a:pt x="1871" y="1989"/>
                </a:lnTo>
                <a:lnTo>
                  <a:pt x="1862" y="1986"/>
                </a:lnTo>
                <a:lnTo>
                  <a:pt x="1855" y="1985"/>
                </a:lnTo>
                <a:lnTo>
                  <a:pt x="1846" y="1984"/>
                </a:lnTo>
                <a:lnTo>
                  <a:pt x="1838" y="1984"/>
                </a:lnTo>
                <a:lnTo>
                  <a:pt x="1829" y="1983"/>
                </a:lnTo>
                <a:lnTo>
                  <a:pt x="1820" y="1983"/>
                </a:lnTo>
                <a:lnTo>
                  <a:pt x="1815" y="1983"/>
                </a:lnTo>
                <a:lnTo>
                  <a:pt x="1809" y="1983"/>
                </a:lnTo>
                <a:lnTo>
                  <a:pt x="1804" y="1984"/>
                </a:lnTo>
                <a:lnTo>
                  <a:pt x="1798" y="1984"/>
                </a:lnTo>
                <a:lnTo>
                  <a:pt x="1793" y="1984"/>
                </a:lnTo>
                <a:lnTo>
                  <a:pt x="1787" y="1985"/>
                </a:lnTo>
                <a:lnTo>
                  <a:pt x="1782" y="1986"/>
                </a:lnTo>
                <a:lnTo>
                  <a:pt x="1777" y="1987"/>
                </a:lnTo>
                <a:lnTo>
                  <a:pt x="1773" y="1987"/>
                </a:lnTo>
                <a:lnTo>
                  <a:pt x="1769" y="1987"/>
                </a:lnTo>
                <a:lnTo>
                  <a:pt x="1766" y="1989"/>
                </a:lnTo>
                <a:lnTo>
                  <a:pt x="1763" y="1989"/>
                </a:lnTo>
                <a:lnTo>
                  <a:pt x="1759" y="1989"/>
                </a:lnTo>
                <a:lnTo>
                  <a:pt x="1755" y="1989"/>
                </a:lnTo>
                <a:lnTo>
                  <a:pt x="1752" y="1989"/>
                </a:lnTo>
                <a:lnTo>
                  <a:pt x="1748" y="1989"/>
                </a:lnTo>
                <a:lnTo>
                  <a:pt x="1737" y="1989"/>
                </a:lnTo>
                <a:lnTo>
                  <a:pt x="1726" y="1989"/>
                </a:lnTo>
                <a:lnTo>
                  <a:pt x="1714" y="1986"/>
                </a:lnTo>
                <a:lnTo>
                  <a:pt x="1704" y="1985"/>
                </a:lnTo>
                <a:lnTo>
                  <a:pt x="1693" y="1983"/>
                </a:lnTo>
                <a:lnTo>
                  <a:pt x="1683" y="1980"/>
                </a:lnTo>
                <a:lnTo>
                  <a:pt x="1672" y="1977"/>
                </a:lnTo>
                <a:lnTo>
                  <a:pt x="1662" y="1973"/>
                </a:lnTo>
                <a:lnTo>
                  <a:pt x="1652" y="1970"/>
                </a:lnTo>
                <a:lnTo>
                  <a:pt x="1643" y="1965"/>
                </a:lnTo>
                <a:lnTo>
                  <a:pt x="1633" y="1960"/>
                </a:lnTo>
                <a:lnTo>
                  <a:pt x="1625" y="1955"/>
                </a:lnTo>
                <a:lnTo>
                  <a:pt x="1616" y="1950"/>
                </a:lnTo>
                <a:lnTo>
                  <a:pt x="1607" y="1943"/>
                </a:lnTo>
                <a:lnTo>
                  <a:pt x="1599" y="1938"/>
                </a:lnTo>
                <a:lnTo>
                  <a:pt x="1591" y="1931"/>
                </a:lnTo>
                <a:lnTo>
                  <a:pt x="1584" y="1923"/>
                </a:lnTo>
                <a:lnTo>
                  <a:pt x="1577" y="1917"/>
                </a:lnTo>
                <a:lnTo>
                  <a:pt x="1569" y="1909"/>
                </a:lnTo>
                <a:lnTo>
                  <a:pt x="1563" y="1901"/>
                </a:lnTo>
                <a:lnTo>
                  <a:pt x="1557" y="1892"/>
                </a:lnTo>
                <a:lnTo>
                  <a:pt x="1552" y="1885"/>
                </a:lnTo>
                <a:lnTo>
                  <a:pt x="1546" y="1876"/>
                </a:lnTo>
                <a:lnTo>
                  <a:pt x="1541" y="1867"/>
                </a:lnTo>
                <a:lnTo>
                  <a:pt x="1536" y="1857"/>
                </a:lnTo>
                <a:lnTo>
                  <a:pt x="1533" y="1848"/>
                </a:lnTo>
                <a:lnTo>
                  <a:pt x="1528" y="1838"/>
                </a:lnTo>
                <a:lnTo>
                  <a:pt x="1526" y="1829"/>
                </a:lnTo>
                <a:lnTo>
                  <a:pt x="1523" y="1819"/>
                </a:lnTo>
                <a:lnTo>
                  <a:pt x="1521" y="1808"/>
                </a:lnTo>
                <a:lnTo>
                  <a:pt x="1520" y="1798"/>
                </a:lnTo>
                <a:lnTo>
                  <a:pt x="1518" y="1787"/>
                </a:lnTo>
                <a:lnTo>
                  <a:pt x="1515" y="1795"/>
                </a:lnTo>
                <a:lnTo>
                  <a:pt x="1511" y="1803"/>
                </a:lnTo>
                <a:lnTo>
                  <a:pt x="1508" y="1812"/>
                </a:lnTo>
                <a:lnTo>
                  <a:pt x="1505" y="1819"/>
                </a:lnTo>
                <a:lnTo>
                  <a:pt x="1502" y="1828"/>
                </a:lnTo>
                <a:lnTo>
                  <a:pt x="1500" y="1836"/>
                </a:lnTo>
                <a:lnTo>
                  <a:pt x="1497" y="1845"/>
                </a:lnTo>
                <a:lnTo>
                  <a:pt x="1495" y="1854"/>
                </a:lnTo>
                <a:lnTo>
                  <a:pt x="1493" y="1862"/>
                </a:lnTo>
                <a:lnTo>
                  <a:pt x="1492" y="1871"/>
                </a:lnTo>
                <a:lnTo>
                  <a:pt x="1490" y="1880"/>
                </a:lnTo>
                <a:lnTo>
                  <a:pt x="1489" y="1889"/>
                </a:lnTo>
                <a:lnTo>
                  <a:pt x="1489" y="1891"/>
                </a:lnTo>
                <a:lnTo>
                  <a:pt x="1485" y="1890"/>
                </a:lnTo>
                <a:lnTo>
                  <a:pt x="1472" y="1887"/>
                </a:lnTo>
                <a:lnTo>
                  <a:pt x="1460" y="1883"/>
                </a:lnTo>
                <a:lnTo>
                  <a:pt x="1447" y="1881"/>
                </a:lnTo>
                <a:lnTo>
                  <a:pt x="1434" y="1878"/>
                </a:lnTo>
                <a:lnTo>
                  <a:pt x="1421" y="1877"/>
                </a:lnTo>
                <a:lnTo>
                  <a:pt x="1409" y="1875"/>
                </a:lnTo>
                <a:lnTo>
                  <a:pt x="1397" y="1874"/>
                </a:lnTo>
                <a:lnTo>
                  <a:pt x="1385" y="1874"/>
                </a:lnTo>
                <a:lnTo>
                  <a:pt x="1374" y="1872"/>
                </a:lnTo>
                <a:lnTo>
                  <a:pt x="1361" y="1872"/>
                </a:lnTo>
                <a:lnTo>
                  <a:pt x="1349" y="1872"/>
                </a:lnTo>
                <a:lnTo>
                  <a:pt x="1338" y="1874"/>
                </a:lnTo>
                <a:lnTo>
                  <a:pt x="1327" y="1875"/>
                </a:lnTo>
                <a:lnTo>
                  <a:pt x="1316" y="1876"/>
                </a:lnTo>
                <a:lnTo>
                  <a:pt x="1306" y="1878"/>
                </a:lnTo>
                <a:lnTo>
                  <a:pt x="1296" y="1879"/>
                </a:lnTo>
                <a:lnTo>
                  <a:pt x="1286" y="1882"/>
                </a:lnTo>
                <a:lnTo>
                  <a:pt x="1276" y="1885"/>
                </a:lnTo>
                <a:lnTo>
                  <a:pt x="1267" y="1888"/>
                </a:lnTo>
                <a:lnTo>
                  <a:pt x="1259" y="1891"/>
                </a:lnTo>
                <a:lnTo>
                  <a:pt x="1251" y="1895"/>
                </a:lnTo>
                <a:lnTo>
                  <a:pt x="1242" y="1899"/>
                </a:lnTo>
                <a:lnTo>
                  <a:pt x="1234" y="1903"/>
                </a:lnTo>
                <a:lnTo>
                  <a:pt x="1228" y="1908"/>
                </a:lnTo>
                <a:lnTo>
                  <a:pt x="1221" y="1913"/>
                </a:lnTo>
                <a:lnTo>
                  <a:pt x="1215" y="1918"/>
                </a:lnTo>
                <a:lnTo>
                  <a:pt x="1210" y="1924"/>
                </a:lnTo>
                <a:lnTo>
                  <a:pt x="1204" y="1930"/>
                </a:lnTo>
                <a:lnTo>
                  <a:pt x="1200" y="1937"/>
                </a:lnTo>
                <a:lnTo>
                  <a:pt x="1197" y="1943"/>
                </a:lnTo>
                <a:lnTo>
                  <a:pt x="1196" y="1944"/>
                </a:lnTo>
                <a:lnTo>
                  <a:pt x="1165" y="1935"/>
                </a:lnTo>
                <a:lnTo>
                  <a:pt x="1167" y="1932"/>
                </a:lnTo>
                <a:lnTo>
                  <a:pt x="1199" y="1902"/>
                </a:lnTo>
                <a:lnTo>
                  <a:pt x="1232" y="1874"/>
                </a:lnTo>
                <a:lnTo>
                  <a:pt x="1265" y="1846"/>
                </a:lnTo>
                <a:lnTo>
                  <a:pt x="1301" y="1819"/>
                </a:lnTo>
                <a:lnTo>
                  <a:pt x="1337" y="1795"/>
                </a:lnTo>
                <a:lnTo>
                  <a:pt x="1374" y="1771"/>
                </a:lnTo>
                <a:lnTo>
                  <a:pt x="1412" y="1749"/>
                </a:lnTo>
                <a:lnTo>
                  <a:pt x="1452" y="1728"/>
                </a:lnTo>
                <a:lnTo>
                  <a:pt x="1492" y="1708"/>
                </a:lnTo>
                <a:lnTo>
                  <a:pt x="1539" y="1687"/>
                </a:lnTo>
                <a:lnTo>
                  <a:pt x="1543" y="1694"/>
                </a:lnTo>
                <a:lnTo>
                  <a:pt x="1547" y="1704"/>
                </a:lnTo>
                <a:lnTo>
                  <a:pt x="1552" y="1714"/>
                </a:lnTo>
                <a:lnTo>
                  <a:pt x="1557" y="1723"/>
                </a:lnTo>
                <a:lnTo>
                  <a:pt x="1563" y="1733"/>
                </a:lnTo>
                <a:lnTo>
                  <a:pt x="1568" y="1742"/>
                </a:lnTo>
                <a:lnTo>
                  <a:pt x="1574" y="1752"/>
                </a:lnTo>
                <a:lnTo>
                  <a:pt x="1580" y="1761"/>
                </a:lnTo>
                <a:lnTo>
                  <a:pt x="1587" y="1770"/>
                </a:lnTo>
                <a:lnTo>
                  <a:pt x="1594" y="1777"/>
                </a:lnTo>
                <a:lnTo>
                  <a:pt x="1600" y="1786"/>
                </a:lnTo>
                <a:lnTo>
                  <a:pt x="1608" y="1794"/>
                </a:lnTo>
                <a:lnTo>
                  <a:pt x="1616" y="1802"/>
                </a:lnTo>
                <a:lnTo>
                  <a:pt x="1623" y="1809"/>
                </a:lnTo>
                <a:lnTo>
                  <a:pt x="1631" y="1817"/>
                </a:lnTo>
                <a:lnTo>
                  <a:pt x="1640" y="1825"/>
                </a:lnTo>
                <a:lnTo>
                  <a:pt x="1648" y="1832"/>
                </a:lnTo>
                <a:lnTo>
                  <a:pt x="1657" y="1838"/>
                </a:lnTo>
                <a:lnTo>
                  <a:pt x="1665" y="1845"/>
                </a:lnTo>
                <a:lnTo>
                  <a:pt x="1674" y="1850"/>
                </a:lnTo>
                <a:lnTo>
                  <a:pt x="1683" y="1856"/>
                </a:lnTo>
                <a:lnTo>
                  <a:pt x="1691" y="1860"/>
                </a:lnTo>
                <a:lnTo>
                  <a:pt x="1699" y="1865"/>
                </a:lnTo>
                <a:lnTo>
                  <a:pt x="1706" y="1868"/>
                </a:lnTo>
                <a:lnTo>
                  <a:pt x="1714" y="1871"/>
                </a:lnTo>
                <a:lnTo>
                  <a:pt x="1722" y="1875"/>
                </a:lnTo>
                <a:lnTo>
                  <a:pt x="1731" y="1878"/>
                </a:lnTo>
                <a:lnTo>
                  <a:pt x="1738" y="1880"/>
                </a:lnTo>
                <a:lnTo>
                  <a:pt x="1747" y="1883"/>
                </a:lnTo>
                <a:lnTo>
                  <a:pt x="1756" y="1886"/>
                </a:lnTo>
                <a:lnTo>
                  <a:pt x="1764" y="1888"/>
                </a:lnTo>
                <a:lnTo>
                  <a:pt x="1773" y="1889"/>
                </a:lnTo>
                <a:lnTo>
                  <a:pt x="1782" y="1891"/>
                </a:lnTo>
                <a:lnTo>
                  <a:pt x="1790" y="1892"/>
                </a:lnTo>
                <a:lnTo>
                  <a:pt x="1799" y="1893"/>
                </a:lnTo>
                <a:lnTo>
                  <a:pt x="1809" y="1893"/>
                </a:lnTo>
                <a:lnTo>
                  <a:pt x="1818" y="1895"/>
                </a:lnTo>
                <a:lnTo>
                  <a:pt x="1827" y="1895"/>
                </a:lnTo>
                <a:lnTo>
                  <a:pt x="1836" y="1895"/>
                </a:lnTo>
                <a:lnTo>
                  <a:pt x="1845" y="1895"/>
                </a:lnTo>
                <a:lnTo>
                  <a:pt x="1853" y="1895"/>
                </a:lnTo>
                <a:lnTo>
                  <a:pt x="1862" y="1893"/>
                </a:lnTo>
                <a:lnTo>
                  <a:pt x="1871" y="1892"/>
                </a:lnTo>
                <a:lnTo>
                  <a:pt x="1880" y="1891"/>
                </a:lnTo>
                <a:lnTo>
                  <a:pt x="1889" y="1890"/>
                </a:lnTo>
                <a:lnTo>
                  <a:pt x="1898" y="1888"/>
                </a:lnTo>
                <a:lnTo>
                  <a:pt x="1905" y="1887"/>
                </a:lnTo>
                <a:lnTo>
                  <a:pt x="1914" y="1885"/>
                </a:lnTo>
                <a:lnTo>
                  <a:pt x="1922" y="1881"/>
                </a:lnTo>
                <a:lnTo>
                  <a:pt x="1931" y="1879"/>
                </a:lnTo>
                <a:lnTo>
                  <a:pt x="1939" y="1876"/>
                </a:lnTo>
                <a:lnTo>
                  <a:pt x="1946" y="1872"/>
                </a:lnTo>
                <a:lnTo>
                  <a:pt x="1954" y="1869"/>
                </a:lnTo>
                <a:lnTo>
                  <a:pt x="1962" y="1866"/>
                </a:lnTo>
                <a:lnTo>
                  <a:pt x="1971" y="1860"/>
                </a:lnTo>
                <a:lnTo>
                  <a:pt x="1974" y="1858"/>
                </a:lnTo>
                <a:lnTo>
                  <a:pt x="1978" y="1855"/>
                </a:lnTo>
                <a:lnTo>
                  <a:pt x="1983" y="1851"/>
                </a:lnTo>
                <a:lnTo>
                  <a:pt x="1987" y="1848"/>
                </a:lnTo>
                <a:lnTo>
                  <a:pt x="1991" y="1845"/>
                </a:lnTo>
                <a:lnTo>
                  <a:pt x="1995" y="1841"/>
                </a:lnTo>
                <a:lnTo>
                  <a:pt x="1998" y="1838"/>
                </a:lnTo>
                <a:lnTo>
                  <a:pt x="2003" y="1834"/>
                </a:lnTo>
                <a:lnTo>
                  <a:pt x="2006" y="1830"/>
                </a:lnTo>
                <a:lnTo>
                  <a:pt x="2010" y="1826"/>
                </a:lnTo>
                <a:lnTo>
                  <a:pt x="2014" y="1822"/>
                </a:lnTo>
                <a:lnTo>
                  <a:pt x="2017" y="1816"/>
                </a:lnTo>
                <a:lnTo>
                  <a:pt x="2020" y="1822"/>
                </a:lnTo>
                <a:lnTo>
                  <a:pt x="2025" y="1826"/>
                </a:lnTo>
                <a:lnTo>
                  <a:pt x="2028" y="1830"/>
                </a:lnTo>
                <a:lnTo>
                  <a:pt x="2031" y="1834"/>
                </a:lnTo>
                <a:lnTo>
                  <a:pt x="2036" y="1838"/>
                </a:lnTo>
                <a:lnTo>
                  <a:pt x="2040" y="1841"/>
                </a:lnTo>
                <a:lnTo>
                  <a:pt x="2044" y="1845"/>
                </a:lnTo>
                <a:lnTo>
                  <a:pt x="2048" y="1848"/>
                </a:lnTo>
                <a:lnTo>
                  <a:pt x="2052" y="1851"/>
                </a:lnTo>
                <a:lnTo>
                  <a:pt x="2056" y="1855"/>
                </a:lnTo>
                <a:lnTo>
                  <a:pt x="2060" y="1858"/>
                </a:lnTo>
                <a:lnTo>
                  <a:pt x="2065" y="1860"/>
                </a:lnTo>
                <a:lnTo>
                  <a:pt x="2069" y="1862"/>
                </a:lnTo>
                <a:lnTo>
                  <a:pt x="2072" y="1866"/>
                </a:lnTo>
                <a:lnTo>
                  <a:pt x="2077" y="1868"/>
                </a:lnTo>
                <a:lnTo>
                  <a:pt x="2081" y="1869"/>
                </a:lnTo>
                <a:lnTo>
                  <a:pt x="2089" y="1872"/>
                </a:lnTo>
                <a:lnTo>
                  <a:pt x="2097" y="1876"/>
                </a:lnTo>
                <a:lnTo>
                  <a:pt x="2104" y="1879"/>
                </a:lnTo>
                <a:lnTo>
                  <a:pt x="2112" y="1881"/>
                </a:lnTo>
                <a:lnTo>
                  <a:pt x="2121" y="1885"/>
                </a:lnTo>
                <a:lnTo>
                  <a:pt x="2129" y="1887"/>
                </a:lnTo>
                <a:lnTo>
                  <a:pt x="2138" y="1888"/>
                </a:lnTo>
                <a:lnTo>
                  <a:pt x="2146" y="1890"/>
                </a:lnTo>
                <a:lnTo>
                  <a:pt x="2154" y="1891"/>
                </a:lnTo>
                <a:lnTo>
                  <a:pt x="2163" y="1892"/>
                </a:lnTo>
                <a:lnTo>
                  <a:pt x="2172" y="1893"/>
                </a:lnTo>
                <a:lnTo>
                  <a:pt x="2181" y="1895"/>
                </a:lnTo>
                <a:lnTo>
                  <a:pt x="2190" y="1895"/>
                </a:lnTo>
                <a:lnTo>
                  <a:pt x="2199" y="1895"/>
                </a:lnTo>
                <a:lnTo>
                  <a:pt x="2208" y="1895"/>
                </a:lnTo>
                <a:lnTo>
                  <a:pt x="2217" y="1895"/>
                </a:lnTo>
                <a:lnTo>
                  <a:pt x="2226" y="1893"/>
                </a:lnTo>
                <a:lnTo>
                  <a:pt x="2235" y="1893"/>
                </a:lnTo>
                <a:lnTo>
                  <a:pt x="2244" y="1892"/>
                </a:lnTo>
                <a:lnTo>
                  <a:pt x="2253" y="1891"/>
                </a:lnTo>
                <a:lnTo>
                  <a:pt x="2261" y="1889"/>
                </a:lnTo>
                <a:lnTo>
                  <a:pt x="2270" y="1888"/>
                </a:lnTo>
                <a:lnTo>
                  <a:pt x="2279" y="1886"/>
                </a:lnTo>
                <a:lnTo>
                  <a:pt x="2288" y="1883"/>
                </a:lnTo>
                <a:lnTo>
                  <a:pt x="2296" y="1880"/>
                </a:lnTo>
                <a:lnTo>
                  <a:pt x="2305" y="1878"/>
                </a:lnTo>
                <a:lnTo>
                  <a:pt x="2312" y="1875"/>
                </a:lnTo>
                <a:lnTo>
                  <a:pt x="2320" y="1871"/>
                </a:lnTo>
                <a:lnTo>
                  <a:pt x="2328" y="1868"/>
                </a:lnTo>
                <a:lnTo>
                  <a:pt x="2335" y="1865"/>
                </a:lnTo>
                <a:lnTo>
                  <a:pt x="2343" y="1860"/>
                </a:lnTo>
                <a:lnTo>
                  <a:pt x="2351" y="1856"/>
                </a:lnTo>
                <a:lnTo>
                  <a:pt x="2360" y="1850"/>
                </a:lnTo>
                <a:lnTo>
                  <a:pt x="2369" y="1845"/>
                </a:lnTo>
                <a:lnTo>
                  <a:pt x="2378" y="1838"/>
                </a:lnTo>
                <a:lnTo>
                  <a:pt x="2386" y="1832"/>
                </a:lnTo>
                <a:lnTo>
                  <a:pt x="2395" y="1825"/>
                </a:lnTo>
                <a:lnTo>
                  <a:pt x="2403" y="1817"/>
                </a:lnTo>
                <a:lnTo>
                  <a:pt x="2411" y="1809"/>
                </a:lnTo>
                <a:lnTo>
                  <a:pt x="2418" y="1802"/>
                </a:lnTo>
                <a:lnTo>
                  <a:pt x="2426" y="1794"/>
                </a:lnTo>
                <a:lnTo>
                  <a:pt x="2434" y="1786"/>
                </a:lnTo>
                <a:lnTo>
                  <a:pt x="2441" y="1777"/>
                </a:lnTo>
                <a:lnTo>
                  <a:pt x="2448" y="1770"/>
                </a:lnTo>
                <a:lnTo>
                  <a:pt x="2454" y="1761"/>
                </a:lnTo>
                <a:lnTo>
                  <a:pt x="2460" y="1752"/>
                </a:lnTo>
                <a:lnTo>
                  <a:pt x="2467" y="1742"/>
                </a:lnTo>
                <a:lnTo>
                  <a:pt x="2473" y="1733"/>
                </a:lnTo>
                <a:lnTo>
                  <a:pt x="2478" y="1723"/>
                </a:lnTo>
                <a:lnTo>
                  <a:pt x="2483" y="1714"/>
                </a:lnTo>
                <a:lnTo>
                  <a:pt x="2488" y="1704"/>
                </a:lnTo>
                <a:lnTo>
                  <a:pt x="2492" y="1694"/>
                </a:lnTo>
                <a:lnTo>
                  <a:pt x="2496" y="1684"/>
                </a:lnTo>
                <a:lnTo>
                  <a:pt x="2500" y="1674"/>
                </a:lnTo>
                <a:lnTo>
                  <a:pt x="2504" y="1663"/>
                </a:lnTo>
                <a:lnTo>
                  <a:pt x="2507" y="1653"/>
                </a:lnTo>
                <a:lnTo>
                  <a:pt x="2510" y="1644"/>
                </a:lnTo>
                <a:lnTo>
                  <a:pt x="2512" y="1632"/>
                </a:lnTo>
                <a:lnTo>
                  <a:pt x="2515" y="1622"/>
                </a:lnTo>
                <a:lnTo>
                  <a:pt x="2516" y="1611"/>
                </a:lnTo>
                <a:lnTo>
                  <a:pt x="2518" y="1601"/>
                </a:lnTo>
                <a:lnTo>
                  <a:pt x="2519" y="1590"/>
                </a:lnTo>
                <a:lnTo>
                  <a:pt x="2519" y="1579"/>
                </a:lnTo>
                <a:lnTo>
                  <a:pt x="2519" y="1569"/>
                </a:lnTo>
                <a:lnTo>
                  <a:pt x="2519" y="1568"/>
                </a:lnTo>
                <a:lnTo>
                  <a:pt x="2520" y="1568"/>
                </a:lnTo>
                <a:lnTo>
                  <a:pt x="2520" y="1567"/>
                </a:lnTo>
                <a:lnTo>
                  <a:pt x="2520" y="1567"/>
                </a:lnTo>
                <a:lnTo>
                  <a:pt x="2520" y="1566"/>
                </a:lnTo>
                <a:lnTo>
                  <a:pt x="2520" y="1565"/>
                </a:lnTo>
                <a:lnTo>
                  <a:pt x="2520" y="1565"/>
                </a:lnTo>
                <a:lnTo>
                  <a:pt x="2520" y="1564"/>
                </a:lnTo>
                <a:lnTo>
                  <a:pt x="2520" y="1408"/>
                </a:lnTo>
                <a:lnTo>
                  <a:pt x="2520" y="1386"/>
                </a:lnTo>
                <a:lnTo>
                  <a:pt x="2527" y="1386"/>
                </a:lnTo>
                <a:lnTo>
                  <a:pt x="2537" y="1385"/>
                </a:lnTo>
                <a:lnTo>
                  <a:pt x="2548" y="1384"/>
                </a:lnTo>
                <a:lnTo>
                  <a:pt x="2559" y="1383"/>
                </a:lnTo>
                <a:lnTo>
                  <a:pt x="2580" y="1380"/>
                </a:lnTo>
                <a:lnTo>
                  <a:pt x="2591" y="1379"/>
                </a:lnTo>
                <a:lnTo>
                  <a:pt x="2602" y="1378"/>
                </a:lnTo>
                <a:lnTo>
                  <a:pt x="2612" y="1377"/>
                </a:lnTo>
                <a:lnTo>
                  <a:pt x="2623" y="1376"/>
                </a:lnTo>
                <a:lnTo>
                  <a:pt x="2634" y="1375"/>
                </a:lnTo>
                <a:lnTo>
                  <a:pt x="2644" y="1374"/>
                </a:lnTo>
                <a:lnTo>
                  <a:pt x="2655" y="1373"/>
                </a:lnTo>
                <a:lnTo>
                  <a:pt x="2666" y="1371"/>
                </a:lnTo>
                <a:lnTo>
                  <a:pt x="2676" y="1370"/>
                </a:lnTo>
                <a:lnTo>
                  <a:pt x="2687" y="1370"/>
                </a:lnTo>
                <a:lnTo>
                  <a:pt x="2698" y="1369"/>
                </a:lnTo>
                <a:lnTo>
                  <a:pt x="2708" y="1368"/>
                </a:lnTo>
                <a:lnTo>
                  <a:pt x="2719" y="1367"/>
                </a:lnTo>
                <a:lnTo>
                  <a:pt x="2730" y="1366"/>
                </a:lnTo>
                <a:lnTo>
                  <a:pt x="2740" y="1366"/>
                </a:lnTo>
                <a:lnTo>
                  <a:pt x="2751" y="1365"/>
                </a:lnTo>
                <a:lnTo>
                  <a:pt x="2762" y="1364"/>
                </a:lnTo>
                <a:lnTo>
                  <a:pt x="2772" y="1363"/>
                </a:lnTo>
                <a:lnTo>
                  <a:pt x="2773" y="1363"/>
                </a:lnTo>
                <a:lnTo>
                  <a:pt x="2779" y="1363"/>
                </a:lnTo>
                <a:lnTo>
                  <a:pt x="2815" y="1400"/>
                </a:lnTo>
                <a:lnTo>
                  <a:pt x="2814" y="1401"/>
                </a:lnTo>
                <a:lnTo>
                  <a:pt x="2811" y="1407"/>
                </a:lnTo>
                <a:lnTo>
                  <a:pt x="2809" y="1411"/>
                </a:lnTo>
                <a:lnTo>
                  <a:pt x="2806" y="1417"/>
                </a:lnTo>
                <a:lnTo>
                  <a:pt x="2804" y="1423"/>
                </a:lnTo>
                <a:lnTo>
                  <a:pt x="2803" y="1429"/>
                </a:lnTo>
                <a:lnTo>
                  <a:pt x="2802" y="1436"/>
                </a:lnTo>
                <a:lnTo>
                  <a:pt x="2801" y="1441"/>
                </a:lnTo>
                <a:lnTo>
                  <a:pt x="2801" y="1448"/>
                </a:lnTo>
                <a:lnTo>
                  <a:pt x="2801" y="1454"/>
                </a:lnTo>
                <a:lnTo>
                  <a:pt x="2801" y="1462"/>
                </a:lnTo>
                <a:lnTo>
                  <a:pt x="2802" y="1469"/>
                </a:lnTo>
                <a:lnTo>
                  <a:pt x="2802" y="1477"/>
                </a:lnTo>
                <a:lnTo>
                  <a:pt x="2804" y="1483"/>
                </a:lnTo>
                <a:lnTo>
                  <a:pt x="2805" y="1491"/>
                </a:lnTo>
                <a:lnTo>
                  <a:pt x="2808" y="1498"/>
                </a:lnTo>
                <a:lnTo>
                  <a:pt x="2810" y="1505"/>
                </a:lnTo>
                <a:lnTo>
                  <a:pt x="2813" y="1513"/>
                </a:lnTo>
                <a:lnTo>
                  <a:pt x="2816" y="1521"/>
                </a:lnTo>
                <a:lnTo>
                  <a:pt x="2820" y="1528"/>
                </a:lnTo>
                <a:lnTo>
                  <a:pt x="2823" y="1536"/>
                </a:lnTo>
                <a:lnTo>
                  <a:pt x="2827" y="1544"/>
                </a:lnTo>
                <a:lnTo>
                  <a:pt x="2832" y="1552"/>
                </a:lnTo>
                <a:lnTo>
                  <a:pt x="2836" y="1559"/>
                </a:lnTo>
                <a:lnTo>
                  <a:pt x="2842" y="1567"/>
                </a:lnTo>
                <a:lnTo>
                  <a:pt x="2847" y="1575"/>
                </a:lnTo>
                <a:lnTo>
                  <a:pt x="2853" y="1583"/>
                </a:lnTo>
                <a:lnTo>
                  <a:pt x="2858" y="1589"/>
                </a:lnTo>
                <a:lnTo>
                  <a:pt x="2865" y="1597"/>
                </a:lnTo>
                <a:lnTo>
                  <a:pt x="2872" y="1605"/>
                </a:lnTo>
                <a:lnTo>
                  <a:pt x="2878" y="1611"/>
                </a:lnTo>
                <a:lnTo>
                  <a:pt x="2885" y="1619"/>
                </a:lnTo>
                <a:lnTo>
                  <a:pt x="2892" y="1625"/>
                </a:lnTo>
                <a:lnTo>
                  <a:pt x="2899" y="1631"/>
                </a:lnTo>
                <a:lnTo>
                  <a:pt x="2906" y="1638"/>
                </a:lnTo>
                <a:lnTo>
                  <a:pt x="2914" y="1644"/>
                </a:lnTo>
                <a:lnTo>
                  <a:pt x="2921" y="1649"/>
                </a:lnTo>
                <a:lnTo>
                  <a:pt x="2928" y="1653"/>
                </a:lnTo>
                <a:lnTo>
                  <a:pt x="2936" y="1659"/>
                </a:lnTo>
                <a:lnTo>
                  <a:pt x="2944" y="1663"/>
                </a:lnTo>
                <a:lnTo>
                  <a:pt x="2951" y="1668"/>
                </a:lnTo>
                <a:lnTo>
                  <a:pt x="2958" y="1671"/>
                </a:lnTo>
                <a:lnTo>
                  <a:pt x="2966" y="1674"/>
                </a:lnTo>
                <a:lnTo>
                  <a:pt x="2973" y="1679"/>
                </a:lnTo>
                <a:lnTo>
                  <a:pt x="2981" y="1681"/>
                </a:lnTo>
                <a:lnTo>
                  <a:pt x="2988" y="1683"/>
                </a:lnTo>
                <a:lnTo>
                  <a:pt x="2996" y="1686"/>
                </a:lnTo>
                <a:lnTo>
                  <a:pt x="3002" y="1688"/>
                </a:lnTo>
                <a:lnTo>
                  <a:pt x="3010" y="1690"/>
                </a:lnTo>
                <a:lnTo>
                  <a:pt x="3017" y="1691"/>
                </a:lnTo>
                <a:lnTo>
                  <a:pt x="3023" y="1691"/>
                </a:lnTo>
                <a:lnTo>
                  <a:pt x="3031" y="1692"/>
                </a:lnTo>
                <a:lnTo>
                  <a:pt x="3038" y="1692"/>
                </a:lnTo>
                <a:lnTo>
                  <a:pt x="3044" y="1692"/>
                </a:lnTo>
                <a:lnTo>
                  <a:pt x="3050" y="1691"/>
                </a:lnTo>
                <a:lnTo>
                  <a:pt x="3056" y="1690"/>
                </a:lnTo>
                <a:lnTo>
                  <a:pt x="3062" y="1688"/>
                </a:lnTo>
                <a:lnTo>
                  <a:pt x="3069" y="1687"/>
                </a:lnTo>
                <a:lnTo>
                  <a:pt x="3074" y="1684"/>
                </a:lnTo>
                <a:lnTo>
                  <a:pt x="3080" y="1681"/>
                </a:lnTo>
                <a:lnTo>
                  <a:pt x="3084" y="1678"/>
                </a:lnTo>
                <a:lnTo>
                  <a:pt x="3088" y="1674"/>
                </a:lnTo>
                <a:lnTo>
                  <a:pt x="3093" y="1670"/>
                </a:lnTo>
                <a:lnTo>
                  <a:pt x="3097" y="1666"/>
                </a:lnTo>
                <a:lnTo>
                  <a:pt x="3101" y="1661"/>
                </a:lnTo>
                <a:lnTo>
                  <a:pt x="3104" y="1657"/>
                </a:lnTo>
                <a:lnTo>
                  <a:pt x="3106" y="1651"/>
                </a:lnTo>
                <a:lnTo>
                  <a:pt x="3108" y="1646"/>
                </a:lnTo>
                <a:lnTo>
                  <a:pt x="3111" y="1640"/>
                </a:lnTo>
                <a:lnTo>
                  <a:pt x="3112" y="1634"/>
                </a:lnTo>
                <a:lnTo>
                  <a:pt x="3113" y="1628"/>
                </a:lnTo>
                <a:lnTo>
                  <a:pt x="3114" y="1621"/>
                </a:lnTo>
                <a:lnTo>
                  <a:pt x="3114" y="1615"/>
                </a:lnTo>
                <a:lnTo>
                  <a:pt x="3114" y="1608"/>
                </a:lnTo>
                <a:lnTo>
                  <a:pt x="3114" y="1601"/>
                </a:lnTo>
                <a:lnTo>
                  <a:pt x="3114" y="1594"/>
                </a:lnTo>
                <a:lnTo>
                  <a:pt x="3113" y="1587"/>
                </a:lnTo>
                <a:lnTo>
                  <a:pt x="3111" y="1579"/>
                </a:lnTo>
                <a:lnTo>
                  <a:pt x="3109" y="1573"/>
                </a:lnTo>
                <a:lnTo>
                  <a:pt x="3107" y="1565"/>
                </a:lnTo>
                <a:lnTo>
                  <a:pt x="3105" y="1557"/>
                </a:lnTo>
                <a:lnTo>
                  <a:pt x="3102" y="1550"/>
                </a:lnTo>
                <a:lnTo>
                  <a:pt x="3098" y="1542"/>
                </a:lnTo>
                <a:lnTo>
                  <a:pt x="3095" y="1534"/>
                </a:lnTo>
                <a:lnTo>
                  <a:pt x="3092" y="1526"/>
                </a:lnTo>
                <a:lnTo>
                  <a:pt x="3087" y="1519"/>
                </a:lnTo>
                <a:lnTo>
                  <a:pt x="3083" y="1511"/>
                </a:lnTo>
                <a:lnTo>
                  <a:pt x="3078" y="1503"/>
                </a:lnTo>
                <a:lnTo>
                  <a:pt x="3073" y="1495"/>
                </a:lnTo>
                <a:lnTo>
                  <a:pt x="3069" y="1489"/>
                </a:lnTo>
                <a:lnTo>
                  <a:pt x="3062" y="1481"/>
                </a:lnTo>
                <a:lnTo>
                  <a:pt x="3056" y="1473"/>
                </a:lnTo>
                <a:lnTo>
                  <a:pt x="3050" y="1465"/>
                </a:lnTo>
                <a:lnTo>
                  <a:pt x="3043" y="1458"/>
                </a:lnTo>
                <a:lnTo>
                  <a:pt x="3036" y="1451"/>
                </a:lnTo>
                <a:lnTo>
                  <a:pt x="3030" y="1444"/>
                </a:lnTo>
                <a:lnTo>
                  <a:pt x="3023" y="1438"/>
                </a:lnTo>
                <a:lnTo>
                  <a:pt x="3015" y="1431"/>
                </a:lnTo>
                <a:lnTo>
                  <a:pt x="3009" y="1426"/>
                </a:lnTo>
                <a:lnTo>
                  <a:pt x="3001" y="1419"/>
                </a:lnTo>
                <a:lnTo>
                  <a:pt x="2993" y="1413"/>
                </a:lnTo>
                <a:lnTo>
                  <a:pt x="2987" y="1409"/>
                </a:lnTo>
                <a:lnTo>
                  <a:pt x="2979" y="1404"/>
                </a:lnTo>
                <a:lnTo>
                  <a:pt x="2971" y="1399"/>
                </a:lnTo>
                <a:lnTo>
                  <a:pt x="2963" y="1396"/>
                </a:lnTo>
                <a:lnTo>
                  <a:pt x="2957" y="1391"/>
                </a:lnTo>
                <a:lnTo>
                  <a:pt x="2949" y="1388"/>
                </a:lnTo>
                <a:lnTo>
                  <a:pt x="2941" y="1385"/>
                </a:lnTo>
                <a:lnTo>
                  <a:pt x="2935" y="1381"/>
                </a:lnTo>
                <a:lnTo>
                  <a:pt x="2927" y="1379"/>
                </a:lnTo>
                <a:lnTo>
                  <a:pt x="2919" y="1377"/>
                </a:lnTo>
                <a:lnTo>
                  <a:pt x="2913" y="1375"/>
                </a:lnTo>
                <a:lnTo>
                  <a:pt x="2905" y="1374"/>
                </a:lnTo>
                <a:lnTo>
                  <a:pt x="2898" y="1373"/>
                </a:lnTo>
                <a:lnTo>
                  <a:pt x="2891" y="1371"/>
                </a:lnTo>
                <a:lnTo>
                  <a:pt x="2884" y="1371"/>
                </a:lnTo>
                <a:lnTo>
                  <a:pt x="2877" y="1370"/>
                </a:lnTo>
                <a:lnTo>
                  <a:pt x="2871" y="1371"/>
                </a:lnTo>
                <a:lnTo>
                  <a:pt x="2865" y="1371"/>
                </a:lnTo>
                <a:lnTo>
                  <a:pt x="2858" y="1373"/>
                </a:lnTo>
                <a:lnTo>
                  <a:pt x="2853" y="1375"/>
                </a:lnTo>
                <a:lnTo>
                  <a:pt x="2847" y="1376"/>
                </a:lnTo>
                <a:lnTo>
                  <a:pt x="2842" y="1378"/>
                </a:lnTo>
                <a:lnTo>
                  <a:pt x="2836" y="1381"/>
                </a:lnTo>
                <a:lnTo>
                  <a:pt x="2833" y="1384"/>
                </a:lnTo>
                <a:lnTo>
                  <a:pt x="2811" y="1360"/>
                </a:lnTo>
                <a:lnTo>
                  <a:pt x="2819" y="1360"/>
                </a:lnTo>
                <a:lnTo>
                  <a:pt x="2826" y="1359"/>
                </a:lnTo>
                <a:lnTo>
                  <a:pt x="2835" y="1359"/>
                </a:lnTo>
                <a:lnTo>
                  <a:pt x="2844" y="1358"/>
                </a:lnTo>
                <a:lnTo>
                  <a:pt x="2852" y="1358"/>
                </a:lnTo>
                <a:lnTo>
                  <a:pt x="2861" y="1357"/>
                </a:lnTo>
                <a:lnTo>
                  <a:pt x="2870" y="1357"/>
                </a:lnTo>
                <a:lnTo>
                  <a:pt x="2877" y="1357"/>
                </a:lnTo>
                <a:lnTo>
                  <a:pt x="2886" y="1356"/>
                </a:lnTo>
                <a:lnTo>
                  <a:pt x="2895" y="1356"/>
                </a:lnTo>
                <a:lnTo>
                  <a:pt x="2904" y="1355"/>
                </a:lnTo>
                <a:lnTo>
                  <a:pt x="2912" y="1355"/>
                </a:lnTo>
                <a:lnTo>
                  <a:pt x="2920" y="1355"/>
                </a:lnTo>
                <a:lnTo>
                  <a:pt x="2929" y="1355"/>
                </a:lnTo>
                <a:lnTo>
                  <a:pt x="2937" y="1354"/>
                </a:lnTo>
                <a:lnTo>
                  <a:pt x="2946" y="1354"/>
                </a:lnTo>
                <a:lnTo>
                  <a:pt x="2955" y="1354"/>
                </a:lnTo>
                <a:lnTo>
                  <a:pt x="2963" y="1354"/>
                </a:lnTo>
                <a:lnTo>
                  <a:pt x="2972" y="1353"/>
                </a:lnTo>
                <a:lnTo>
                  <a:pt x="2980" y="1353"/>
                </a:lnTo>
                <a:lnTo>
                  <a:pt x="2989" y="1353"/>
                </a:lnTo>
                <a:lnTo>
                  <a:pt x="2998" y="1353"/>
                </a:lnTo>
                <a:lnTo>
                  <a:pt x="3007" y="1353"/>
                </a:lnTo>
                <a:lnTo>
                  <a:pt x="3015" y="1353"/>
                </a:lnTo>
                <a:lnTo>
                  <a:pt x="3024" y="1353"/>
                </a:lnTo>
                <a:lnTo>
                  <a:pt x="3033" y="1353"/>
                </a:lnTo>
                <a:lnTo>
                  <a:pt x="3042" y="1353"/>
                </a:lnTo>
                <a:lnTo>
                  <a:pt x="3051" y="1353"/>
                </a:lnTo>
                <a:lnTo>
                  <a:pt x="3060" y="1353"/>
                </a:lnTo>
                <a:lnTo>
                  <a:pt x="3069" y="1353"/>
                </a:lnTo>
                <a:lnTo>
                  <a:pt x="3077" y="1353"/>
                </a:lnTo>
                <a:lnTo>
                  <a:pt x="3086" y="1353"/>
                </a:lnTo>
                <a:lnTo>
                  <a:pt x="3094" y="1353"/>
                </a:lnTo>
                <a:lnTo>
                  <a:pt x="3103" y="1353"/>
                </a:lnTo>
                <a:lnTo>
                  <a:pt x="3111" y="1353"/>
                </a:lnTo>
                <a:lnTo>
                  <a:pt x="3119" y="1353"/>
                </a:lnTo>
                <a:lnTo>
                  <a:pt x="3128" y="1353"/>
                </a:lnTo>
                <a:lnTo>
                  <a:pt x="3137" y="1352"/>
                </a:lnTo>
                <a:lnTo>
                  <a:pt x="3145" y="1352"/>
                </a:lnTo>
                <a:lnTo>
                  <a:pt x="3154" y="1352"/>
                </a:lnTo>
                <a:lnTo>
                  <a:pt x="3162" y="1350"/>
                </a:lnTo>
                <a:lnTo>
                  <a:pt x="3171" y="1349"/>
                </a:lnTo>
                <a:lnTo>
                  <a:pt x="3180" y="1348"/>
                </a:lnTo>
                <a:lnTo>
                  <a:pt x="3188" y="1347"/>
                </a:lnTo>
                <a:lnTo>
                  <a:pt x="3197" y="1346"/>
                </a:lnTo>
                <a:lnTo>
                  <a:pt x="3205" y="1345"/>
                </a:lnTo>
                <a:lnTo>
                  <a:pt x="3213" y="1343"/>
                </a:lnTo>
                <a:lnTo>
                  <a:pt x="3221" y="1340"/>
                </a:lnTo>
                <a:lnTo>
                  <a:pt x="3229" y="1338"/>
                </a:lnTo>
                <a:lnTo>
                  <a:pt x="3238" y="1336"/>
                </a:lnTo>
                <a:lnTo>
                  <a:pt x="3244" y="1333"/>
                </a:lnTo>
                <a:lnTo>
                  <a:pt x="3252" y="1329"/>
                </a:lnTo>
                <a:lnTo>
                  <a:pt x="3260" y="1326"/>
                </a:lnTo>
                <a:lnTo>
                  <a:pt x="3266" y="1323"/>
                </a:lnTo>
                <a:lnTo>
                  <a:pt x="3273" y="1318"/>
                </a:lnTo>
                <a:lnTo>
                  <a:pt x="3280" y="1313"/>
                </a:lnTo>
                <a:lnTo>
                  <a:pt x="3285" y="1308"/>
                </a:lnTo>
                <a:lnTo>
                  <a:pt x="3292" y="1303"/>
                </a:lnTo>
                <a:lnTo>
                  <a:pt x="3297" y="1296"/>
                </a:lnTo>
                <a:lnTo>
                  <a:pt x="3302" y="1291"/>
                </a:lnTo>
                <a:lnTo>
                  <a:pt x="3307" y="1283"/>
                </a:lnTo>
                <a:lnTo>
                  <a:pt x="3311" y="1276"/>
                </a:lnTo>
                <a:lnTo>
                  <a:pt x="3315" y="1269"/>
                </a:lnTo>
                <a:lnTo>
                  <a:pt x="3317" y="1264"/>
                </a:lnTo>
                <a:lnTo>
                  <a:pt x="3318" y="1260"/>
                </a:lnTo>
                <a:lnTo>
                  <a:pt x="3321" y="1255"/>
                </a:lnTo>
                <a:lnTo>
                  <a:pt x="3322" y="1251"/>
                </a:lnTo>
                <a:lnTo>
                  <a:pt x="3323" y="1246"/>
                </a:lnTo>
                <a:lnTo>
                  <a:pt x="3324" y="1242"/>
                </a:lnTo>
                <a:lnTo>
                  <a:pt x="3325" y="1239"/>
                </a:lnTo>
                <a:lnTo>
                  <a:pt x="3326" y="1234"/>
                </a:lnTo>
                <a:lnTo>
                  <a:pt x="3327" y="1230"/>
                </a:lnTo>
                <a:lnTo>
                  <a:pt x="3328" y="1227"/>
                </a:lnTo>
                <a:lnTo>
                  <a:pt x="3329" y="1222"/>
                </a:lnTo>
                <a:lnTo>
                  <a:pt x="3329" y="1218"/>
                </a:lnTo>
                <a:lnTo>
                  <a:pt x="3329" y="1214"/>
                </a:lnTo>
                <a:lnTo>
                  <a:pt x="3331" y="1211"/>
                </a:lnTo>
                <a:lnTo>
                  <a:pt x="3331" y="1207"/>
                </a:lnTo>
                <a:lnTo>
                  <a:pt x="3331" y="1203"/>
                </a:lnTo>
                <a:lnTo>
                  <a:pt x="3331" y="1197"/>
                </a:lnTo>
                <a:lnTo>
                  <a:pt x="3331" y="1189"/>
                </a:lnTo>
                <a:lnTo>
                  <a:pt x="3329" y="1182"/>
                </a:lnTo>
                <a:lnTo>
                  <a:pt x="3328" y="1176"/>
                </a:lnTo>
                <a:lnTo>
                  <a:pt x="3326" y="1168"/>
                </a:lnTo>
                <a:lnTo>
                  <a:pt x="3324" y="1161"/>
                </a:lnTo>
                <a:lnTo>
                  <a:pt x="3321" y="1155"/>
                </a:lnTo>
                <a:lnTo>
                  <a:pt x="3324" y="1150"/>
                </a:lnTo>
                <a:lnTo>
                  <a:pt x="3331" y="1144"/>
                </a:lnTo>
                <a:lnTo>
                  <a:pt x="3336" y="1136"/>
                </a:lnTo>
                <a:lnTo>
                  <a:pt x="3342" y="1127"/>
                </a:lnTo>
                <a:lnTo>
                  <a:pt x="3346" y="1119"/>
                </a:lnTo>
                <a:lnTo>
                  <a:pt x="3350" y="1110"/>
                </a:lnTo>
                <a:lnTo>
                  <a:pt x="3353" y="1102"/>
                </a:lnTo>
                <a:lnTo>
                  <a:pt x="3356" y="1092"/>
                </a:lnTo>
                <a:lnTo>
                  <a:pt x="3357" y="1083"/>
                </a:lnTo>
                <a:lnTo>
                  <a:pt x="3359" y="1073"/>
                </a:lnTo>
                <a:lnTo>
                  <a:pt x="3359" y="1063"/>
                </a:lnTo>
                <a:lnTo>
                  <a:pt x="3359" y="1054"/>
                </a:lnTo>
                <a:lnTo>
                  <a:pt x="3358" y="1044"/>
                </a:lnTo>
                <a:lnTo>
                  <a:pt x="3357" y="1033"/>
                </a:lnTo>
                <a:lnTo>
                  <a:pt x="3354" y="1023"/>
                </a:lnTo>
                <a:lnTo>
                  <a:pt x="3350" y="1013"/>
                </a:lnTo>
                <a:lnTo>
                  <a:pt x="3347" y="1004"/>
                </a:lnTo>
                <a:lnTo>
                  <a:pt x="3343" y="994"/>
                </a:lnTo>
                <a:lnTo>
                  <a:pt x="3337" y="984"/>
                </a:lnTo>
                <a:lnTo>
                  <a:pt x="3331" y="976"/>
                </a:lnTo>
                <a:lnTo>
                  <a:pt x="3324" y="967"/>
                </a:lnTo>
                <a:lnTo>
                  <a:pt x="3316" y="958"/>
                </a:lnTo>
                <a:lnTo>
                  <a:pt x="3313" y="953"/>
                </a:lnTo>
                <a:lnTo>
                  <a:pt x="3275" y="953"/>
                </a:lnTo>
                <a:lnTo>
                  <a:pt x="3297" y="974"/>
                </a:lnTo>
                <a:lnTo>
                  <a:pt x="3304" y="982"/>
                </a:lnTo>
                <a:lnTo>
                  <a:pt x="3310" y="990"/>
                </a:lnTo>
                <a:lnTo>
                  <a:pt x="3315" y="998"/>
                </a:lnTo>
                <a:lnTo>
                  <a:pt x="3319" y="1007"/>
                </a:lnTo>
                <a:lnTo>
                  <a:pt x="3324" y="1014"/>
                </a:lnTo>
                <a:lnTo>
                  <a:pt x="3327" y="1022"/>
                </a:lnTo>
                <a:lnTo>
                  <a:pt x="3329" y="1031"/>
                </a:lnTo>
                <a:lnTo>
                  <a:pt x="3332" y="1039"/>
                </a:lnTo>
                <a:lnTo>
                  <a:pt x="3333" y="1046"/>
                </a:lnTo>
                <a:lnTo>
                  <a:pt x="3334" y="1055"/>
                </a:lnTo>
                <a:lnTo>
                  <a:pt x="3334" y="1063"/>
                </a:lnTo>
                <a:lnTo>
                  <a:pt x="3334" y="1071"/>
                </a:lnTo>
                <a:lnTo>
                  <a:pt x="3333" y="1078"/>
                </a:lnTo>
                <a:lnTo>
                  <a:pt x="3331" y="1086"/>
                </a:lnTo>
                <a:lnTo>
                  <a:pt x="3328" y="1094"/>
                </a:lnTo>
                <a:lnTo>
                  <a:pt x="3326" y="1101"/>
                </a:lnTo>
                <a:lnTo>
                  <a:pt x="3323" y="1108"/>
                </a:lnTo>
                <a:lnTo>
                  <a:pt x="3319" y="1115"/>
                </a:lnTo>
                <a:lnTo>
                  <a:pt x="3315" y="1122"/>
                </a:lnTo>
                <a:lnTo>
                  <a:pt x="3311" y="1127"/>
                </a:lnTo>
                <a:lnTo>
                  <a:pt x="3306" y="1133"/>
                </a:lnTo>
                <a:lnTo>
                  <a:pt x="3304" y="1129"/>
                </a:lnTo>
                <a:lnTo>
                  <a:pt x="3300" y="1125"/>
                </a:lnTo>
                <a:lnTo>
                  <a:pt x="3294" y="1119"/>
                </a:lnTo>
                <a:lnTo>
                  <a:pt x="3287" y="1114"/>
                </a:lnTo>
                <a:lnTo>
                  <a:pt x="3280" y="1110"/>
                </a:lnTo>
                <a:lnTo>
                  <a:pt x="3273" y="1106"/>
                </a:lnTo>
                <a:lnTo>
                  <a:pt x="3265" y="1103"/>
                </a:lnTo>
                <a:lnTo>
                  <a:pt x="3256" y="1099"/>
                </a:lnTo>
                <a:lnTo>
                  <a:pt x="3249" y="1097"/>
                </a:lnTo>
                <a:lnTo>
                  <a:pt x="3239" y="1095"/>
                </a:lnTo>
                <a:lnTo>
                  <a:pt x="3229" y="1094"/>
                </a:lnTo>
                <a:lnTo>
                  <a:pt x="3219" y="1093"/>
                </a:lnTo>
                <a:lnTo>
                  <a:pt x="3209" y="1093"/>
                </a:lnTo>
                <a:lnTo>
                  <a:pt x="3199" y="1093"/>
                </a:lnTo>
                <a:lnTo>
                  <a:pt x="3189" y="1094"/>
                </a:lnTo>
                <a:lnTo>
                  <a:pt x="3179" y="1095"/>
                </a:lnTo>
                <a:lnTo>
                  <a:pt x="3171" y="1097"/>
                </a:lnTo>
                <a:lnTo>
                  <a:pt x="3162" y="1098"/>
                </a:lnTo>
                <a:lnTo>
                  <a:pt x="3156" y="1102"/>
                </a:lnTo>
                <a:lnTo>
                  <a:pt x="3149" y="1105"/>
                </a:lnTo>
                <a:lnTo>
                  <a:pt x="3143" y="1108"/>
                </a:lnTo>
                <a:lnTo>
                  <a:pt x="3137" y="1113"/>
                </a:lnTo>
                <a:lnTo>
                  <a:pt x="3132" y="1116"/>
                </a:lnTo>
                <a:lnTo>
                  <a:pt x="3128" y="1122"/>
                </a:lnTo>
                <a:lnTo>
                  <a:pt x="3125" y="1126"/>
                </a:lnTo>
                <a:lnTo>
                  <a:pt x="3122" y="1131"/>
                </a:lnTo>
                <a:lnTo>
                  <a:pt x="3119" y="1138"/>
                </a:lnTo>
                <a:lnTo>
                  <a:pt x="3119" y="1144"/>
                </a:lnTo>
                <a:lnTo>
                  <a:pt x="3119" y="1149"/>
                </a:lnTo>
                <a:lnTo>
                  <a:pt x="3120" y="1156"/>
                </a:lnTo>
                <a:lnTo>
                  <a:pt x="3123" y="1161"/>
                </a:lnTo>
                <a:lnTo>
                  <a:pt x="3125" y="1167"/>
                </a:lnTo>
                <a:lnTo>
                  <a:pt x="3129" y="1172"/>
                </a:lnTo>
                <a:lnTo>
                  <a:pt x="3134" y="1177"/>
                </a:lnTo>
                <a:lnTo>
                  <a:pt x="3138" y="1181"/>
                </a:lnTo>
                <a:lnTo>
                  <a:pt x="3144" y="1185"/>
                </a:lnTo>
                <a:lnTo>
                  <a:pt x="3150" y="1188"/>
                </a:lnTo>
                <a:lnTo>
                  <a:pt x="3157" y="1191"/>
                </a:lnTo>
                <a:lnTo>
                  <a:pt x="3165" y="1193"/>
                </a:lnTo>
                <a:lnTo>
                  <a:pt x="3174" y="1196"/>
                </a:lnTo>
                <a:lnTo>
                  <a:pt x="3182" y="1197"/>
                </a:lnTo>
                <a:lnTo>
                  <a:pt x="3191" y="1198"/>
                </a:lnTo>
                <a:lnTo>
                  <a:pt x="3201" y="1199"/>
                </a:lnTo>
                <a:lnTo>
                  <a:pt x="3211" y="1199"/>
                </a:lnTo>
                <a:lnTo>
                  <a:pt x="3223" y="1198"/>
                </a:lnTo>
                <a:lnTo>
                  <a:pt x="3234" y="1197"/>
                </a:lnTo>
                <a:lnTo>
                  <a:pt x="3245" y="1195"/>
                </a:lnTo>
                <a:lnTo>
                  <a:pt x="3255" y="1192"/>
                </a:lnTo>
                <a:lnTo>
                  <a:pt x="3266" y="1189"/>
                </a:lnTo>
                <a:lnTo>
                  <a:pt x="3276" y="1186"/>
                </a:lnTo>
                <a:lnTo>
                  <a:pt x="3285" y="1181"/>
                </a:lnTo>
                <a:lnTo>
                  <a:pt x="3294" y="1176"/>
                </a:lnTo>
                <a:lnTo>
                  <a:pt x="3301" y="1171"/>
                </a:lnTo>
                <a:lnTo>
                  <a:pt x="3302" y="1176"/>
                </a:lnTo>
                <a:lnTo>
                  <a:pt x="3303" y="1180"/>
                </a:lnTo>
                <a:lnTo>
                  <a:pt x="3304" y="1186"/>
                </a:lnTo>
                <a:lnTo>
                  <a:pt x="3305" y="1192"/>
                </a:lnTo>
                <a:lnTo>
                  <a:pt x="3305" y="1198"/>
                </a:lnTo>
                <a:lnTo>
                  <a:pt x="3305" y="1203"/>
                </a:lnTo>
                <a:lnTo>
                  <a:pt x="3305" y="1207"/>
                </a:lnTo>
                <a:lnTo>
                  <a:pt x="3305" y="1209"/>
                </a:lnTo>
                <a:lnTo>
                  <a:pt x="3305" y="1212"/>
                </a:lnTo>
                <a:lnTo>
                  <a:pt x="3304" y="1216"/>
                </a:lnTo>
                <a:lnTo>
                  <a:pt x="3304" y="1219"/>
                </a:lnTo>
                <a:lnTo>
                  <a:pt x="3303" y="1222"/>
                </a:lnTo>
                <a:lnTo>
                  <a:pt x="3303" y="1225"/>
                </a:lnTo>
                <a:lnTo>
                  <a:pt x="3302" y="1229"/>
                </a:lnTo>
                <a:lnTo>
                  <a:pt x="3302" y="1232"/>
                </a:lnTo>
                <a:lnTo>
                  <a:pt x="3301" y="1234"/>
                </a:lnTo>
                <a:lnTo>
                  <a:pt x="3300" y="1238"/>
                </a:lnTo>
                <a:lnTo>
                  <a:pt x="3298" y="1241"/>
                </a:lnTo>
                <a:lnTo>
                  <a:pt x="3297" y="1244"/>
                </a:lnTo>
                <a:lnTo>
                  <a:pt x="3296" y="1246"/>
                </a:lnTo>
                <a:lnTo>
                  <a:pt x="3295" y="1250"/>
                </a:lnTo>
                <a:lnTo>
                  <a:pt x="3294" y="1253"/>
                </a:lnTo>
                <a:lnTo>
                  <a:pt x="3291" y="1261"/>
                </a:lnTo>
                <a:lnTo>
                  <a:pt x="3286" y="1267"/>
                </a:lnTo>
                <a:lnTo>
                  <a:pt x="3283" y="1274"/>
                </a:lnTo>
                <a:lnTo>
                  <a:pt x="3277" y="1280"/>
                </a:lnTo>
                <a:lnTo>
                  <a:pt x="3273" y="1285"/>
                </a:lnTo>
                <a:lnTo>
                  <a:pt x="3268" y="1291"/>
                </a:lnTo>
                <a:lnTo>
                  <a:pt x="3262" y="1295"/>
                </a:lnTo>
                <a:lnTo>
                  <a:pt x="3256" y="1300"/>
                </a:lnTo>
                <a:lnTo>
                  <a:pt x="3251" y="1304"/>
                </a:lnTo>
                <a:lnTo>
                  <a:pt x="3244" y="1307"/>
                </a:lnTo>
                <a:lnTo>
                  <a:pt x="3238" y="1311"/>
                </a:lnTo>
                <a:lnTo>
                  <a:pt x="3231" y="1313"/>
                </a:lnTo>
                <a:lnTo>
                  <a:pt x="3223" y="1316"/>
                </a:lnTo>
                <a:lnTo>
                  <a:pt x="3217" y="1318"/>
                </a:lnTo>
                <a:lnTo>
                  <a:pt x="3209" y="1319"/>
                </a:lnTo>
                <a:lnTo>
                  <a:pt x="3202" y="1322"/>
                </a:lnTo>
                <a:lnTo>
                  <a:pt x="3195" y="1323"/>
                </a:lnTo>
                <a:lnTo>
                  <a:pt x="3187" y="1324"/>
                </a:lnTo>
                <a:lnTo>
                  <a:pt x="3178" y="1325"/>
                </a:lnTo>
                <a:lnTo>
                  <a:pt x="3170" y="1326"/>
                </a:lnTo>
                <a:lnTo>
                  <a:pt x="3162" y="1326"/>
                </a:lnTo>
                <a:lnTo>
                  <a:pt x="3155" y="1327"/>
                </a:lnTo>
                <a:lnTo>
                  <a:pt x="3146" y="1327"/>
                </a:lnTo>
                <a:lnTo>
                  <a:pt x="3138" y="1327"/>
                </a:lnTo>
                <a:lnTo>
                  <a:pt x="3129" y="1327"/>
                </a:lnTo>
                <a:lnTo>
                  <a:pt x="3122" y="1327"/>
                </a:lnTo>
                <a:lnTo>
                  <a:pt x="3114" y="1327"/>
                </a:lnTo>
                <a:lnTo>
                  <a:pt x="3106" y="1327"/>
                </a:lnTo>
                <a:lnTo>
                  <a:pt x="3097" y="1327"/>
                </a:lnTo>
                <a:lnTo>
                  <a:pt x="3090" y="1327"/>
                </a:lnTo>
                <a:lnTo>
                  <a:pt x="3082" y="1327"/>
                </a:lnTo>
                <a:lnTo>
                  <a:pt x="3074" y="1327"/>
                </a:lnTo>
                <a:lnTo>
                  <a:pt x="3066" y="1326"/>
                </a:lnTo>
                <a:lnTo>
                  <a:pt x="3057" y="1326"/>
                </a:lnTo>
                <a:lnTo>
                  <a:pt x="3049" y="1326"/>
                </a:lnTo>
                <a:lnTo>
                  <a:pt x="3040" y="1326"/>
                </a:lnTo>
                <a:lnTo>
                  <a:pt x="3031" y="1326"/>
                </a:lnTo>
                <a:lnTo>
                  <a:pt x="3023" y="1326"/>
                </a:lnTo>
                <a:lnTo>
                  <a:pt x="3014" y="1325"/>
                </a:lnTo>
                <a:lnTo>
                  <a:pt x="2998" y="1325"/>
                </a:lnTo>
                <a:lnTo>
                  <a:pt x="2989" y="1325"/>
                </a:lnTo>
                <a:lnTo>
                  <a:pt x="2980" y="1325"/>
                </a:lnTo>
                <a:lnTo>
                  <a:pt x="2972" y="1324"/>
                </a:lnTo>
                <a:lnTo>
                  <a:pt x="2963" y="1324"/>
                </a:lnTo>
                <a:lnTo>
                  <a:pt x="2955" y="1324"/>
                </a:lnTo>
                <a:lnTo>
                  <a:pt x="2946" y="1324"/>
                </a:lnTo>
                <a:lnTo>
                  <a:pt x="2938" y="1323"/>
                </a:lnTo>
                <a:lnTo>
                  <a:pt x="2929" y="1323"/>
                </a:lnTo>
                <a:lnTo>
                  <a:pt x="2921" y="1323"/>
                </a:lnTo>
                <a:lnTo>
                  <a:pt x="2913" y="1323"/>
                </a:lnTo>
                <a:lnTo>
                  <a:pt x="2904" y="1322"/>
                </a:lnTo>
                <a:lnTo>
                  <a:pt x="2896" y="1322"/>
                </a:lnTo>
                <a:lnTo>
                  <a:pt x="2887" y="1322"/>
                </a:lnTo>
                <a:lnTo>
                  <a:pt x="2878" y="1322"/>
                </a:lnTo>
                <a:lnTo>
                  <a:pt x="2871" y="1321"/>
                </a:lnTo>
                <a:lnTo>
                  <a:pt x="2853" y="1321"/>
                </a:lnTo>
                <a:lnTo>
                  <a:pt x="2845" y="1321"/>
                </a:lnTo>
                <a:lnTo>
                  <a:pt x="2836" y="1319"/>
                </a:lnTo>
                <a:lnTo>
                  <a:pt x="2820" y="1319"/>
                </a:lnTo>
                <a:lnTo>
                  <a:pt x="2811" y="1319"/>
                </a:lnTo>
                <a:lnTo>
                  <a:pt x="2809" y="1319"/>
                </a:lnTo>
                <a:lnTo>
                  <a:pt x="2820" y="1271"/>
                </a:lnTo>
                <a:lnTo>
                  <a:pt x="2824" y="1271"/>
                </a:lnTo>
                <a:lnTo>
                  <a:pt x="2831" y="1271"/>
                </a:lnTo>
                <a:lnTo>
                  <a:pt x="2837" y="1270"/>
                </a:lnTo>
                <a:lnTo>
                  <a:pt x="2844" y="1269"/>
                </a:lnTo>
                <a:lnTo>
                  <a:pt x="2852" y="1265"/>
                </a:lnTo>
                <a:lnTo>
                  <a:pt x="2858" y="1263"/>
                </a:lnTo>
                <a:lnTo>
                  <a:pt x="2865" y="1260"/>
                </a:lnTo>
                <a:lnTo>
                  <a:pt x="2871" y="1256"/>
                </a:lnTo>
                <a:lnTo>
                  <a:pt x="2877" y="1253"/>
                </a:lnTo>
                <a:lnTo>
                  <a:pt x="2884" y="1249"/>
                </a:lnTo>
                <a:lnTo>
                  <a:pt x="2891" y="1243"/>
                </a:lnTo>
                <a:lnTo>
                  <a:pt x="2896" y="1239"/>
                </a:lnTo>
                <a:lnTo>
                  <a:pt x="2903" y="1232"/>
                </a:lnTo>
                <a:lnTo>
                  <a:pt x="2908" y="1227"/>
                </a:lnTo>
                <a:lnTo>
                  <a:pt x="2915" y="1220"/>
                </a:lnTo>
                <a:lnTo>
                  <a:pt x="2920" y="1213"/>
                </a:lnTo>
                <a:lnTo>
                  <a:pt x="2926" y="1207"/>
                </a:lnTo>
                <a:lnTo>
                  <a:pt x="2931" y="1199"/>
                </a:lnTo>
                <a:lnTo>
                  <a:pt x="2937" y="1191"/>
                </a:lnTo>
                <a:lnTo>
                  <a:pt x="2941" y="1183"/>
                </a:lnTo>
                <a:lnTo>
                  <a:pt x="2947" y="1175"/>
                </a:lnTo>
                <a:lnTo>
                  <a:pt x="2951" y="1166"/>
                </a:lnTo>
                <a:lnTo>
                  <a:pt x="2956" y="1157"/>
                </a:lnTo>
                <a:lnTo>
                  <a:pt x="2960" y="1148"/>
                </a:lnTo>
                <a:lnTo>
                  <a:pt x="2965" y="1138"/>
                </a:lnTo>
                <a:lnTo>
                  <a:pt x="2968" y="1128"/>
                </a:lnTo>
                <a:lnTo>
                  <a:pt x="2971" y="1118"/>
                </a:lnTo>
                <a:lnTo>
                  <a:pt x="2975" y="1108"/>
                </a:lnTo>
                <a:lnTo>
                  <a:pt x="2978" y="1097"/>
                </a:lnTo>
                <a:lnTo>
                  <a:pt x="2980" y="1087"/>
                </a:lnTo>
                <a:lnTo>
                  <a:pt x="2982" y="1076"/>
                </a:lnTo>
                <a:lnTo>
                  <a:pt x="2984" y="1065"/>
                </a:lnTo>
                <a:lnTo>
                  <a:pt x="2987" y="1055"/>
                </a:lnTo>
                <a:lnTo>
                  <a:pt x="2988" y="1044"/>
                </a:lnTo>
                <a:lnTo>
                  <a:pt x="2989" y="1034"/>
                </a:lnTo>
                <a:lnTo>
                  <a:pt x="2989" y="1024"/>
                </a:lnTo>
                <a:lnTo>
                  <a:pt x="2990" y="1014"/>
                </a:lnTo>
                <a:lnTo>
                  <a:pt x="2990" y="1004"/>
                </a:lnTo>
                <a:lnTo>
                  <a:pt x="2990" y="994"/>
                </a:lnTo>
                <a:lnTo>
                  <a:pt x="2989" y="984"/>
                </a:lnTo>
                <a:lnTo>
                  <a:pt x="2988" y="976"/>
                </a:lnTo>
                <a:lnTo>
                  <a:pt x="2987" y="966"/>
                </a:lnTo>
                <a:lnTo>
                  <a:pt x="2986" y="957"/>
                </a:lnTo>
                <a:lnTo>
                  <a:pt x="2983" y="948"/>
                </a:lnTo>
                <a:lnTo>
                  <a:pt x="2981" y="940"/>
                </a:lnTo>
                <a:lnTo>
                  <a:pt x="2979" y="931"/>
                </a:lnTo>
                <a:lnTo>
                  <a:pt x="2977" y="924"/>
                </a:lnTo>
                <a:lnTo>
                  <a:pt x="2973" y="916"/>
                </a:lnTo>
                <a:lnTo>
                  <a:pt x="2970" y="909"/>
                </a:lnTo>
                <a:lnTo>
                  <a:pt x="2967" y="901"/>
                </a:lnTo>
                <a:lnTo>
                  <a:pt x="2962" y="895"/>
                </a:lnTo>
                <a:lnTo>
                  <a:pt x="2959" y="888"/>
                </a:lnTo>
                <a:lnTo>
                  <a:pt x="2955" y="883"/>
                </a:lnTo>
                <a:lnTo>
                  <a:pt x="2950" y="877"/>
                </a:lnTo>
                <a:lnTo>
                  <a:pt x="2945" y="872"/>
                </a:lnTo>
                <a:lnTo>
                  <a:pt x="2940" y="867"/>
                </a:lnTo>
                <a:lnTo>
                  <a:pt x="2935" y="863"/>
                </a:lnTo>
                <a:lnTo>
                  <a:pt x="2929" y="859"/>
                </a:lnTo>
                <a:lnTo>
                  <a:pt x="2923" y="856"/>
                </a:lnTo>
                <a:lnTo>
                  <a:pt x="2917" y="853"/>
                </a:lnTo>
                <a:lnTo>
                  <a:pt x="2910" y="851"/>
                </a:lnTo>
                <a:lnTo>
                  <a:pt x="2904" y="849"/>
                </a:lnTo>
                <a:lnTo>
                  <a:pt x="2897" y="848"/>
                </a:lnTo>
                <a:lnTo>
                  <a:pt x="2891" y="847"/>
                </a:lnTo>
                <a:lnTo>
                  <a:pt x="2884" y="847"/>
                </a:lnTo>
                <a:lnTo>
                  <a:pt x="2877" y="848"/>
                </a:lnTo>
                <a:lnTo>
                  <a:pt x="2871" y="849"/>
                </a:lnTo>
                <a:lnTo>
                  <a:pt x="2864" y="851"/>
                </a:lnTo>
                <a:lnTo>
                  <a:pt x="2856" y="853"/>
                </a:lnTo>
                <a:lnTo>
                  <a:pt x="2850" y="855"/>
                </a:lnTo>
                <a:lnTo>
                  <a:pt x="2843" y="858"/>
                </a:lnTo>
                <a:lnTo>
                  <a:pt x="2836" y="862"/>
                </a:lnTo>
                <a:lnTo>
                  <a:pt x="2830" y="866"/>
                </a:lnTo>
                <a:lnTo>
                  <a:pt x="2824" y="870"/>
                </a:lnTo>
                <a:lnTo>
                  <a:pt x="2818" y="875"/>
                </a:lnTo>
                <a:lnTo>
                  <a:pt x="2811" y="880"/>
                </a:lnTo>
                <a:lnTo>
                  <a:pt x="2805" y="886"/>
                </a:lnTo>
                <a:lnTo>
                  <a:pt x="2799" y="891"/>
                </a:lnTo>
                <a:lnTo>
                  <a:pt x="2793" y="898"/>
                </a:lnTo>
                <a:lnTo>
                  <a:pt x="2788" y="905"/>
                </a:lnTo>
                <a:lnTo>
                  <a:pt x="2782" y="912"/>
                </a:lnTo>
                <a:lnTo>
                  <a:pt x="2777" y="919"/>
                </a:lnTo>
                <a:lnTo>
                  <a:pt x="2771" y="927"/>
                </a:lnTo>
                <a:lnTo>
                  <a:pt x="2766" y="936"/>
                </a:lnTo>
                <a:lnTo>
                  <a:pt x="2761" y="943"/>
                </a:lnTo>
                <a:lnTo>
                  <a:pt x="2757" y="952"/>
                </a:lnTo>
                <a:lnTo>
                  <a:pt x="2752" y="961"/>
                </a:lnTo>
                <a:lnTo>
                  <a:pt x="2748" y="971"/>
                </a:lnTo>
                <a:lnTo>
                  <a:pt x="2743" y="980"/>
                </a:lnTo>
                <a:lnTo>
                  <a:pt x="2740" y="990"/>
                </a:lnTo>
                <a:lnTo>
                  <a:pt x="2737" y="1000"/>
                </a:lnTo>
                <a:lnTo>
                  <a:pt x="2734" y="1010"/>
                </a:lnTo>
                <a:lnTo>
                  <a:pt x="2730" y="1021"/>
                </a:lnTo>
                <a:lnTo>
                  <a:pt x="2728" y="1031"/>
                </a:lnTo>
                <a:lnTo>
                  <a:pt x="2726" y="1042"/>
                </a:lnTo>
                <a:lnTo>
                  <a:pt x="2724" y="1053"/>
                </a:lnTo>
                <a:lnTo>
                  <a:pt x="2721" y="1063"/>
                </a:lnTo>
                <a:lnTo>
                  <a:pt x="2720" y="1074"/>
                </a:lnTo>
                <a:lnTo>
                  <a:pt x="2719" y="1084"/>
                </a:lnTo>
                <a:lnTo>
                  <a:pt x="2718" y="1094"/>
                </a:lnTo>
                <a:lnTo>
                  <a:pt x="2718" y="1105"/>
                </a:lnTo>
                <a:lnTo>
                  <a:pt x="2718" y="1115"/>
                </a:lnTo>
                <a:lnTo>
                  <a:pt x="2718" y="1125"/>
                </a:lnTo>
                <a:lnTo>
                  <a:pt x="2719" y="1134"/>
                </a:lnTo>
                <a:lnTo>
                  <a:pt x="2720" y="1144"/>
                </a:lnTo>
                <a:lnTo>
                  <a:pt x="2721" y="1152"/>
                </a:lnTo>
                <a:lnTo>
                  <a:pt x="2722" y="1161"/>
                </a:lnTo>
                <a:lnTo>
                  <a:pt x="2725" y="1170"/>
                </a:lnTo>
                <a:lnTo>
                  <a:pt x="2727" y="1179"/>
                </a:lnTo>
                <a:lnTo>
                  <a:pt x="2729" y="1187"/>
                </a:lnTo>
                <a:lnTo>
                  <a:pt x="2731" y="1195"/>
                </a:lnTo>
                <a:lnTo>
                  <a:pt x="2735" y="1202"/>
                </a:lnTo>
                <a:lnTo>
                  <a:pt x="2738" y="1210"/>
                </a:lnTo>
                <a:lnTo>
                  <a:pt x="2741" y="1217"/>
                </a:lnTo>
                <a:lnTo>
                  <a:pt x="2745" y="1223"/>
                </a:lnTo>
                <a:lnTo>
                  <a:pt x="2749" y="1230"/>
                </a:lnTo>
                <a:lnTo>
                  <a:pt x="2753" y="1235"/>
                </a:lnTo>
                <a:lnTo>
                  <a:pt x="2758" y="1241"/>
                </a:lnTo>
                <a:lnTo>
                  <a:pt x="2763" y="1246"/>
                </a:lnTo>
                <a:lnTo>
                  <a:pt x="2768" y="1251"/>
                </a:lnTo>
                <a:lnTo>
                  <a:pt x="2773" y="1255"/>
                </a:lnTo>
                <a:lnTo>
                  <a:pt x="2779" y="1260"/>
                </a:lnTo>
                <a:lnTo>
                  <a:pt x="2785" y="1262"/>
                </a:lnTo>
                <a:lnTo>
                  <a:pt x="2791" y="1265"/>
                </a:lnTo>
                <a:lnTo>
                  <a:pt x="2793" y="1266"/>
                </a:lnTo>
                <a:lnTo>
                  <a:pt x="2781" y="1318"/>
                </a:lnTo>
                <a:lnTo>
                  <a:pt x="2777" y="1318"/>
                </a:lnTo>
                <a:lnTo>
                  <a:pt x="2774" y="1318"/>
                </a:lnTo>
                <a:lnTo>
                  <a:pt x="2771" y="1318"/>
                </a:lnTo>
                <a:lnTo>
                  <a:pt x="2769" y="1318"/>
                </a:lnTo>
                <a:lnTo>
                  <a:pt x="2761" y="1318"/>
                </a:lnTo>
                <a:lnTo>
                  <a:pt x="2753" y="1318"/>
                </a:lnTo>
                <a:lnTo>
                  <a:pt x="2745" y="1318"/>
                </a:lnTo>
                <a:lnTo>
                  <a:pt x="2737" y="1318"/>
                </a:lnTo>
                <a:lnTo>
                  <a:pt x="2729" y="1318"/>
                </a:lnTo>
                <a:lnTo>
                  <a:pt x="2721" y="1318"/>
                </a:lnTo>
                <a:lnTo>
                  <a:pt x="2713" y="1318"/>
                </a:lnTo>
                <a:lnTo>
                  <a:pt x="2705" y="1318"/>
                </a:lnTo>
                <a:lnTo>
                  <a:pt x="2697" y="1318"/>
                </a:lnTo>
                <a:lnTo>
                  <a:pt x="2689" y="1318"/>
                </a:lnTo>
                <a:lnTo>
                  <a:pt x="2680" y="1318"/>
                </a:lnTo>
                <a:lnTo>
                  <a:pt x="2673" y="1318"/>
                </a:lnTo>
                <a:lnTo>
                  <a:pt x="2665" y="1318"/>
                </a:lnTo>
                <a:lnTo>
                  <a:pt x="2657" y="1318"/>
                </a:lnTo>
                <a:lnTo>
                  <a:pt x="2648" y="1319"/>
                </a:lnTo>
                <a:lnTo>
                  <a:pt x="2641" y="1319"/>
                </a:lnTo>
                <a:lnTo>
                  <a:pt x="2633" y="1319"/>
                </a:lnTo>
                <a:lnTo>
                  <a:pt x="2625" y="1319"/>
                </a:lnTo>
                <a:lnTo>
                  <a:pt x="2616" y="1319"/>
                </a:lnTo>
                <a:lnTo>
                  <a:pt x="2609" y="1321"/>
                </a:lnTo>
                <a:lnTo>
                  <a:pt x="2601" y="1321"/>
                </a:lnTo>
                <a:lnTo>
                  <a:pt x="2593" y="1321"/>
                </a:lnTo>
                <a:lnTo>
                  <a:pt x="2584" y="1321"/>
                </a:lnTo>
                <a:lnTo>
                  <a:pt x="2577" y="1322"/>
                </a:lnTo>
                <a:lnTo>
                  <a:pt x="2569" y="1322"/>
                </a:lnTo>
                <a:lnTo>
                  <a:pt x="2561" y="1322"/>
                </a:lnTo>
                <a:lnTo>
                  <a:pt x="2553" y="1323"/>
                </a:lnTo>
                <a:lnTo>
                  <a:pt x="2544" y="1323"/>
                </a:lnTo>
                <a:lnTo>
                  <a:pt x="2537" y="1323"/>
                </a:lnTo>
                <a:lnTo>
                  <a:pt x="2529" y="1324"/>
                </a:lnTo>
                <a:lnTo>
                  <a:pt x="2521" y="1324"/>
                </a:lnTo>
                <a:lnTo>
                  <a:pt x="2520" y="1324"/>
                </a:lnTo>
                <a:lnTo>
                  <a:pt x="2520" y="1235"/>
                </a:lnTo>
                <a:lnTo>
                  <a:pt x="2520" y="1050"/>
                </a:lnTo>
                <a:lnTo>
                  <a:pt x="2520" y="859"/>
                </a:lnTo>
                <a:lnTo>
                  <a:pt x="2520" y="668"/>
                </a:lnTo>
                <a:lnTo>
                  <a:pt x="2520" y="482"/>
                </a:lnTo>
                <a:lnTo>
                  <a:pt x="2520" y="310"/>
                </a:lnTo>
                <a:lnTo>
                  <a:pt x="2520" y="154"/>
                </a:lnTo>
                <a:lnTo>
                  <a:pt x="2520" y="152"/>
                </a:lnTo>
                <a:lnTo>
                  <a:pt x="2520" y="148"/>
                </a:lnTo>
                <a:lnTo>
                  <a:pt x="2519" y="146"/>
                </a:lnTo>
                <a:lnTo>
                  <a:pt x="2519" y="144"/>
                </a:lnTo>
                <a:lnTo>
                  <a:pt x="2517" y="138"/>
                </a:lnTo>
                <a:lnTo>
                  <a:pt x="2516" y="134"/>
                </a:lnTo>
                <a:lnTo>
                  <a:pt x="2512" y="130"/>
                </a:lnTo>
                <a:lnTo>
                  <a:pt x="2510" y="126"/>
                </a:lnTo>
                <a:lnTo>
                  <a:pt x="2507" y="122"/>
                </a:lnTo>
                <a:lnTo>
                  <a:pt x="2504" y="118"/>
                </a:lnTo>
                <a:lnTo>
                  <a:pt x="2499" y="115"/>
                </a:lnTo>
                <a:lnTo>
                  <a:pt x="2495" y="112"/>
                </a:lnTo>
                <a:lnTo>
                  <a:pt x="2490" y="110"/>
                </a:lnTo>
                <a:lnTo>
                  <a:pt x="2485" y="107"/>
                </a:lnTo>
                <a:lnTo>
                  <a:pt x="2480" y="105"/>
                </a:lnTo>
                <a:lnTo>
                  <a:pt x="2475" y="104"/>
                </a:lnTo>
                <a:lnTo>
                  <a:pt x="2469" y="103"/>
                </a:lnTo>
                <a:lnTo>
                  <a:pt x="2464" y="103"/>
                </a:lnTo>
                <a:lnTo>
                  <a:pt x="2458" y="103"/>
                </a:lnTo>
                <a:lnTo>
                  <a:pt x="2453" y="104"/>
                </a:lnTo>
                <a:lnTo>
                  <a:pt x="2448" y="105"/>
                </a:lnTo>
                <a:lnTo>
                  <a:pt x="2443" y="107"/>
                </a:lnTo>
                <a:lnTo>
                  <a:pt x="2438" y="110"/>
                </a:lnTo>
                <a:lnTo>
                  <a:pt x="2433" y="112"/>
                </a:lnTo>
                <a:lnTo>
                  <a:pt x="2428" y="115"/>
                </a:lnTo>
                <a:lnTo>
                  <a:pt x="2425" y="118"/>
                </a:lnTo>
                <a:lnTo>
                  <a:pt x="2421" y="122"/>
                </a:lnTo>
                <a:lnTo>
                  <a:pt x="2417" y="126"/>
                </a:lnTo>
                <a:lnTo>
                  <a:pt x="2415" y="131"/>
                </a:lnTo>
                <a:lnTo>
                  <a:pt x="2412" y="135"/>
                </a:lnTo>
                <a:lnTo>
                  <a:pt x="2411" y="137"/>
                </a:lnTo>
                <a:lnTo>
                  <a:pt x="2411" y="139"/>
                </a:lnTo>
                <a:lnTo>
                  <a:pt x="2410" y="142"/>
                </a:lnTo>
                <a:lnTo>
                  <a:pt x="2408" y="145"/>
                </a:lnTo>
                <a:lnTo>
                  <a:pt x="2408" y="147"/>
                </a:lnTo>
                <a:lnTo>
                  <a:pt x="2408" y="149"/>
                </a:lnTo>
                <a:lnTo>
                  <a:pt x="2407" y="153"/>
                </a:lnTo>
                <a:lnTo>
                  <a:pt x="2407" y="155"/>
                </a:lnTo>
                <a:lnTo>
                  <a:pt x="2407" y="294"/>
                </a:lnTo>
                <a:lnTo>
                  <a:pt x="2407" y="451"/>
                </a:lnTo>
                <a:lnTo>
                  <a:pt x="2407" y="622"/>
                </a:lnTo>
                <a:lnTo>
                  <a:pt x="2407" y="801"/>
                </a:lnTo>
                <a:lnTo>
                  <a:pt x="2407" y="981"/>
                </a:lnTo>
                <a:lnTo>
                  <a:pt x="2407" y="1159"/>
                </a:lnTo>
                <a:lnTo>
                  <a:pt x="2407" y="1329"/>
                </a:lnTo>
                <a:lnTo>
                  <a:pt x="2407" y="1485"/>
                </a:lnTo>
                <a:lnTo>
                  <a:pt x="2296" y="1485"/>
                </a:lnTo>
                <a:lnTo>
                  <a:pt x="2289" y="1486"/>
                </a:lnTo>
                <a:lnTo>
                  <a:pt x="2282" y="1486"/>
                </a:lnTo>
                <a:lnTo>
                  <a:pt x="2275" y="1488"/>
                </a:lnTo>
                <a:lnTo>
                  <a:pt x="2268" y="1490"/>
                </a:lnTo>
                <a:lnTo>
                  <a:pt x="2261" y="1492"/>
                </a:lnTo>
                <a:lnTo>
                  <a:pt x="2255" y="1494"/>
                </a:lnTo>
                <a:lnTo>
                  <a:pt x="2249" y="1498"/>
                </a:lnTo>
                <a:lnTo>
                  <a:pt x="2243" y="1500"/>
                </a:lnTo>
                <a:lnTo>
                  <a:pt x="2236" y="1504"/>
                </a:lnTo>
                <a:lnTo>
                  <a:pt x="2230" y="1507"/>
                </a:lnTo>
                <a:lnTo>
                  <a:pt x="2225" y="1511"/>
                </a:lnTo>
                <a:lnTo>
                  <a:pt x="2221" y="1515"/>
                </a:lnTo>
                <a:lnTo>
                  <a:pt x="2215" y="1520"/>
                </a:lnTo>
                <a:lnTo>
                  <a:pt x="2211" y="1524"/>
                </a:lnTo>
                <a:lnTo>
                  <a:pt x="2207" y="1527"/>
                </a:lnTo>
                <a:lnTo>
                  <a:pt x="2204" y="1532"/>
                </a:lnTo>
                <a:lnTo>
                  <a:pt x="2197" y="1540"/>
                </a:lnTo>
                <a:lnTo>
                  <a:pt x="2191" y="1547"/>
                </a:lnTo>
                <a:lnTo>
                  <a:pt x="2184" y="1554"/>
                </a:lnTo>
                <a:lnTo>
                  <a:pt x="2176" y="1561"/>
                </a:lnTo>
                <a:lnTo>
                  <a:pt x="2169" y="1567"/>
                </a:lnTo>
                <a:lnTo>
                  <a:pt x="2161" y="1573"/>
                </a:lnTo>
                <a:lnTo>
                  <a:pt x="2153" y="1578"/>
                </a:lnTo>
                <a:lnTo>
                  <a:pt x="2145" y="1584"/>
                </a:lnTo>
                <a:lnTo>
                  <a:pt x="2136" y="1589"/>
                </a:lnTo>
                <a:lnTo>
                  <a:pt x="2128" y="1594"/>
                </a:lnTo>
                <a:lnTo>
                  <a:pt x="2118" y="1598"/>
                </a:lnTo>
                <a:lnTo>
                  <a:pt x="2109" y="1603"/>
                </a:lnTo>
                <a:lnTo>
                  <a:pt x="2099" y="1606"/>
                </a:lnTo>
                <a:lnTo>
                  <a:pt x="2089" y="1609"/>
                </a:lnTo>
                <a:lnTo>
                  <a:pt x="2079" y="1613"/>
                </a:lnTo>
                <a:lnTo>
                  <a:pt x="2069" y="1615"/>
                </a:lnTo>
                <a:lnTo>
                  <a:pt x="2062" y="1618"/>
                </a:lnTo>
                <a:lnTo>
                  <a:pt x="2056" y="1620"/>
                </a:lnTo>
                <a:lnTo>
                  <a:pt x="2048" y="1624"/>
                </a:lnTo>
                <a:lnTo>
                  <a:pt x="2041" y="1627"/>
                </a:lnTo>
                <a:lnTo>
                  <a:pt x="2035" y="1630"/>
                </a:lnTo>
                <a:lnTo>
                  <a:pt x="2028" y="1635"/>
                </a:lnTo>
                <a:lnTo>
                  <a:pt x="2023" y="1639"/>
                </a:lnTo>
                <a:lnTo>
                  <a:pt x="2017" y="1644"/>
                </a:lnTo>
                <a:lnTo>
                  <a:pt x="2012" y="1639"/>
                </a:lnTo>
                <a:lnTo>
                  <a:pt x="2005" y="1635"/>
                </a:lnTo>
                <a:lnTo>
                  <a:pt x="1999" y="1630"/>
                </a:lnTo>
                <a:lnTo>
                  <a:pt x="1993" y="1627"/>
                </a:lnTo>
                <a:lnTo>
                  <a:pt x="1986" y="1624"/>
                </a:lnTo>
                <a:lnTo>
                  <a:pt x="1979" y="1620"/>
                </a:lnTo>
                <a:lnTo>
                  <a:pt x="1973" y="1618"/>
                </a:lnTo>
                <a:lnTo>
                  <a:pt x="1965" y="1615"/>
                </a:lnTo>
                <a:lnTo>
                  <a:pt x="1955" y="1613"/>
                </a:lnTo>
                <a:lnTo>
                  <a:pt x="1945" y="1609"/>
                </a:lnTo>
                <a:lnTo>
                  <a:pt x="1935" y="1606"/>
                </a:lnTo>
                <a:lnTo>
                  <a:pt x="1925" y="1603"/>
                </a:lnTo>
                <a:lnTo>
                  <a:pt x="1916" y="1598"/>
                </a:lnTo>
                <a:lnTo>
                  <a:pt x="1908" y="1594"/>
                </a:lnTo>
                <a:lnTo>
                  <a:pt x="1899" y="1589"/>
                </a:lnTo>
                <a:lnTo>
                  <a:pt x="1890" y="1584"/>
                </a:lnTo>
                <a:lnTo>
                  <a:pt x="1881" y="1578"/>
                </a:lnTo>
                <a:lnTo>
                  <a:pt x="1873" y="1573"/>
                </a:lnTo>
                <a:lnTo>
                  <a:pt x="1866" y="1567"/>
                </a:lnTo>
                <a:lnTo>
                  <a:pt x="1858" y="1561"/>
                </a:lnTo>
                <a:lnTo>
                  <a:pt x="1850" y="1554"/>
                </a:lnTo>
                <a:lnTo>
                  <a:pt x="1843" y="1547"/>
                </a:lnTo>
                <a:lnTo>
                  <a:pt x="1837" y="1540"/>
                </a:lnTo>
                <a:lnTo>
                  <a:pt x="1831" y="1532"/>
                </a:lnTo>
                <a:lnTo>
                  <a:pt x="1828" y="1527"/>
                </a:lnTo>
                <a:lnTo>
                  <a:pt x="1824" y="1524"/>
                </a:lnTo>
                <a:lnTo>
                  <a:pt x="1819" y="1520"/>
                </a:lnTo>
                <a:lnTo>
                  <a:pt x="1815" y="1515"/>
                </a:lnTo>
                <a:lnTo>
                  <a:pt x="1809" y="1511"/>
                </a:lnTo>
                <a:lnTo>
                  <a:pt x="1804" y="1507"/>
                </a:lnTo>
                <a:lnTo>
                  <a:pt x="1798" y="1504"/>
                </a:lnTo>
                <a:lnTo>
                  <a:pt x="1792" y="1500"/>
                </a:lnTo>
                <a:lnTo>
                  <a:pt x="1786" y="1498"/>
                </a:lnTo>
                <a:lnTo>
                  <a:pt x="1779" y="1494"/>
                </a:lnTo>
                <a:lnTo>
                  <a:pt x="1773" y="1492"/>
                </a:lnTo>
                <a:lnTo>
                  <a:pt x="1766" y="1490"/>
                </a:lnTo>
                <a:lnTo>
                  <a:pt x="1759" y="1488"/>
                </a:lnTo>
                <a:lnTo>
                  <a:pt x="1753" y="1486"/>
                </a:lnTo>
                <a:lnTo>
                  <a:pt x="1746" y="1486"/>
                </a:lnTo>
                <a:lnTo>
                  <a:pt x="1740" y="1485"/>
                </a:lnTo>
                <a:lnTo>
                  <a:pt x="1627" y="1485"/>
                </a:lnTo>
                <a:lnTo>
                  <a:pt x="1627" y="1329"/>
                </a:lnTo>
                <a:lnTo>
                  <a:pt x="1627" y="1159"/>
                </a:lnTo>
                <a:lnTo>
                  <a:pt x="1627" y="981"/>
                </a:lnTo>
                <a:lnTo>
                  <a:pt x="1627" y="801"/>
                </a:lnTo>
                <a:lnTo>
                  <a:pt x="1627" y="622"/>
                </a:lnTo>
                <a:lnTo>
                  <a:pt x="1627" y="451"/>
                </a:lnTo>
                <a:lnTo>
                  <a:pt x="1627" y="294"/>
                </a:lnTo>
                <a:lnTo>
                  <a:pt x="1627" y="155"/>
                </a:lnTo>
                <a:lnTo>
                  <a:pt x="1627" y="153"/>
                </a:lnTo>
                <a:lnTo>
                  <a:pt x="1627" y="149"/>
                </a:lnTo>
                <a:lnTo>
                  <a:pt x="1626" y="147"/>
                </a:lnTo>
                <a:lnTo>
                  <a:pt x="1626" y="145"/>
                </a:lnTo>
                <a:lnTo>
                  <a:pt x="1625" y="139"/>
                </a:lnTo>
                <a:lnTo>
                  <a:pt x="1622" y="135"/>
                </a:lnTo>
                <a:lnTo>
                  <a:pt x="1620" y="131"/>
                </a:lnTo>
                <a:lnTo>
                  <a:pt x="1617" y="126"/>
                </a:lnTo>
                <a:lnTo>
                  <a:pt x="1614" y="122"/>
                </a:lnTo>
                <a:lnTo>
                  <a:pt x="1610" y="118"/>
                </a:lnTo>
                <a:lnTo>
                  <a:pt x="1606" y="115"/>
                </a:lnTo>
                <a:lnTo>
                  <a:pt x="1601" y="112"/>
                </a:lnTo>
                <a:lnTo>
                  <a:pt x="1597" y="110"/>
                </a:lnTo>
                <a:lnTo>
                  <a:pt x="1593" y="107"/>
                </a:lnTo>
                <a:lnTo>
                  <a:pt x="1587" y="105"/>
                </a:lnTo>
                <a:lnTo>
                  <a:pt x="1581" y="104"/>
                </a:lnTo>
                <a:lnTo>
                  <a:pt x="1576" y="103"/>
                </a:lnTo>
                <a:lnTo>
                  <a:pt x="1570" y="103"/>
                </a:lnTo>
                <a:lnTo>
                  <a:pt x="1565" y="103"/>
                </a:lnTo>
                <a:lnTo>
                  <a:pt x="1559" y="104"/>
                </a:lnTo>
                <a:lnTo>
                  <a:pt x="1554" y="105"/>
                </a:lnTo>
                <a:lnTo>
                  <a:pt x="1549" y="107"/>
                </a:lnTo>
                <a:lnTo>
                  <a:pt x="1544" y="110"/>
                </a:lnTo>
                <a:lnTo>
                  <a:pt x="1539" y="112"/>
                </a:lnTo>
                <a:lnTo>
                  <a:pt x="1535" y="115"/>
                </a:lnTo>
                <a:lnTo>
                  <a:pt x="1532" y="118"/>
                </a:lnTo>
                <a:lnTo>
                  <a:pt x="1527" y="122"/>
                </a:lnTo>
                <a:lnTo>
                  <a:pt x="1524" y="126"/>
                </a:lnTo>
                <a:lnTo>
                  <a:pt x="1522" y="130"/>
                </a:lnTo>
                <a:lnTo>
                  <a:pt x="1520" y="134"/>
                </a:lnTo>
                <a:lnTo>
                  <a:pt x="1518" y="136"/>
                </a:lnTo>
                <a:lnTo>
                  <a:pt x="1517" y="138"/>
                </a:lnTo>
                <a:lnTo>
                  <a:pt x="1516" y="142"/>
                </a:lnTo>
                <a:lnTo>
                  <a:pt x="1515" y="144"/>
                </a:lnTo>
                <a:lnTo>
                  <a:pt x="1515" y="146"/>
                </a:lnTo>
                <a:lnTo>
                  <a:pt x="1515" y="148"/>
                </a:lnTo>
                <a:lnTo>
                  <a:pt x="1514" y="152"/>
                </a:lnTo>
                <a:lnTo>
                  <a:pt x="1514" y="154"/>
                </a:lnTo>
                <a:lnTo>
                  <a:pt x="1514" y="310"/>
                </a:lnTo>
                <a:lnTo>
                  <a:pt x="1514" y="482"/>
                </a:lnTo>
                <a:lnTo>
                  <a:pt x="1514" y="668"/>
                </a:lnTo>
                <a:lnTo>
                  <a:pt x="1514" y="859"/>
                </a:lnTo>
                <a:lnTo>
                  <a:pt x="1514" y="1050"/>
                </a:lnTo>
                <a:lnTo>
                  <a:pt x="1514" y="1235"/>
                </a:lnTo>
                <a:lnTo>
                  <a:pt x="1514" y="1408"/>
                </a:lnTo>
                <a:lnTo>
                  <a:pt x="1514" y="1543"/>
                </a:lnTo>
                <a:lnTo>
                  <a:pt x="1514" y="1547"/>
                </a:lnTo>
                <a:lnTo>
                  <a:pt x="1514" y="1551"/>
                </a:lnTo>
                <a:lnTo>
                  <a:pt x="1514" y="1554"/>
                </a:lnTo>
                <a:lnTo>
                  <a:pt x="1515" y="1558"/>
                </a:lnTo>
                <a:lnTo>
                  <a:pt x="1515" y="1562"/>
                </a:lnTo>
                <a:lnTo>
                  <a:pt x="1515" y="1565"/>
                </a:lnTo>
                <a:lnTo>
                  <a:pt x="1515" y="1569"/>
                </a:lnTo>
                <a:lnTo>
                  <a:pt x="1515" y="1573"/>
                </a:lnTo>
                <a:lnTo>
                  <a:pt x="1483" y="1589"/>
                </a:lnTo>
                <a:lnTo>
                  <a:pt x="1434" y="1616"/>
                </a:lnTo>
                <a:lnTo>
                  <a:pt x="1388" y="1642"/>
                </a:lnTo>
                <a:lnTo>
                  <a:pt x="1342" y="1670"/>
                </a:lnTo>
                <a:lnTo>
                  <a:pt x="1297" y="1700"/>
                </a:lnTo>
                <a:lnTo>
                  <a:pt x="1254" y="1730"/>
                </a:lnTo>
                <a:lnTo>
                  <a:pt x="1212" y="1761"/>
                </a:lnTo>
                <a:lnTo>
                  <a:pt x="1171" y="1793"/>
                </a:lnTo>
                <a:lnTo>
                  <a:pt x="1131" y="1825"/>
                </a:lnTo>
                <a:lnTo>
                  <a:pt x="1094" y="1859"/>
                </a:lnTo>
                <a:lnTo>
                  <a:pt x="1088" y="1864"/>
                </a:lnTo>
                <a:lnTo>
                  <a:pt x="1054" y="1807"/>
                </a:lnTo>
                <a:lnTo>
                  <a:pt x="1054" y="1806"/>
                </a:lnTo>
                <a:lnTo>
                  <a:pt x="1061" y="1801"/>
                </a:lnTo>
                <a:lnTo>
                  <a:pt x="1067" y="1794"/>
                </a:lnTo>
                <a:lnTo>
                  <a:pt x="1073" y="1787"/>
                </a:lnTo>
                <a:lnTo>
                  <a:pt x="1078" y="1781"/>
                </a:lnTo>
                <a:lnTo>
                  <a:pt x="1083" y="1773"/>
                </a:lnTo>
                <a:lnTo>
                  <a:pt x="1087" y="1764"/>
                </a:lnTo>
                <a:lnTo>
                  <a:pt x="1091" y="1756"/>
                </a:lnTo>
                <a:lnTo>
                  <a:pt x="1094" y="1746"/>
                </a:lnTo>
                <a:lnTo>
                  <a:pt x="1096" y="1738"/>
                </a:lnTo>
                <a:lnTo>
                  <a:pt x="1098" y="1728"/>
                </a:lnTo>
                <a:lnTo>
                  <a:pt x="1101" y="1718"/>
                </a:lnTo>
                <a:lnTo>
                  <a:pt x="1102" y="1707"/>
                </a:lnTo>
                <a:lnTo>
                  <a:pt x="1103" y="1697"/>
                </a:lnTo>
                <a:lnTo>
                  <a:pt x="1103" y="1684"/>
                </a:lnTo>
                <a:lnTo>
                  <a:pt x="1103" y="1673"/>
                </a:lnTo>
                <a:lnTo>
                  <a:pt x="1102" y="1662"/>
                </a:lnTo>
                <a:lnTo>
                  <a:pt x="1101" y="1650"/>
                </a:lnTo>
                <a:lnTo>
                  <a:pt x="1099" y="1638"/>
                </a:lnTo>
                <a:lnTo>
                  <a:pt x="1097" y="1626"/>
                </a:lnTo>
                <a:lnTo>
                  <a:pt x="1094" y="1614"/>
                </a:lnTo>
                <a:lnTo>
                  <a:pt x="1092" y="1601"/>
                </a:lnTo>
                <a:lnTo>
                  <a:pt x="1088" y="1589"/>
                </a:lnTo>
                <a:lnTo>
                  <a:pt x="1084" y="1576"/>
                </a:lnTo>
                <a:lnTo>
                  <a:pt x="1080" y="1564"/>
                </a:lnTo>
                <a:lnTo>
                  <a:pt x="1075" y="1551"/>
                </a:lnTo>
                <a:lnTo>
                  <a:pt x="1070" y="1538"/>
                </a:lnTo>
                <a:lnTo>
                  <a:pt x="1064" y="1525"/>
                </a:lnTo>
                <a:lnTo>
                  <a:pt x="1057" y="1512"/>
                </a:lnTo>
                <a:lnTo>
                  <a:pt x="1051" y="1500"/>
                </a:lnTo>
                <a:lnTo>
                  <a:pt x="1043" y="1486"/>
                </a:lnTo>
                <a:lnTo>
                  <a:pt x="1035" y="1474"/>
                </a:lnTo>
                <a:lnTo>
                  <a:pt x="1028" y="1462"/>
                </a:lnTo>
                <a:lnTo>
                  <a:pt x="1020" y="1450"/>
                </a:lnTo>
                <a:lnTo>
                  <a:pt x="1011" y="1438"/>
                </a:lnTo>
                <a:lnTo>
                  <a:pt x="1003" y="1428"/>
                </a:lnTo>
                <a:lnTo>
                  <a:pt x="993" y="1417"/>
                </a:lnTo>
                <a:lnTo>
                  <a:pt x="984" y="1407"/>
                </a:lnTo>
                <a:lnTo>
                  <a:pt x="976" y="1397"/>
                </a:lnTo>
                <a:lnTo>
                  <a:pt x="967" y="1387"/>
                </a:lnTo>
                <a:lnTo>
                  <a:pt x="957" y="1378"/>
                </a:lnTo>
                <a:lnTo>
                  <a:pt x="947" y="1370"/>
                </a:lnTo>
                <a:lnTo>
                  <a:pt x="937" y="1361"/>
                </a:lnTo>
                <a:lnTo>
                  <a:pt x="928" y="1355"/>
                </a:lnTo>
                <a:lnTo>
                  <a:pt x="918" y="1347"/>
                </a:lnTo>
                <a:lnTo>
                  <a:pt x="908" y="1340"/>
                </a:lnTo>
                <a:lnTo>
                  <a:pt x="898" y="1335"/>
                </a:lnTo>
                <a:lnTo>
                  <a:pt x="888" y="1329"/>
                </a:lnTo>
                <a:lnTo>
                  <a:pt x="878" y="1324"/>
                </a:lnTo>
                <a:lnTo>
                  <a:pt x="868" y="1321"/>
                </a:lnTo>
                <a:lnTo>
                  <a:pt x="858" y="1316"/>
                </a:lnTo>
                <a:lnTo>
                  <a:pt x="848" y="1313"/>
                </a:lnTo>
                <a:lnTo>
                  <a:pt x="838" y="1311"/>
                </a:lnTo>
                <a:lnTo>
                  <a:pt x="829" y="1307"/>
                </a:lnTo>
                <a:lnTo>
                  <a:pt x="820" y="1306"/>
                </a:lnTo>
                <a:lnTo>
                  <a:pt x="810" y="1305"/>
                </a:lnTo>
                <a:lnTo>
                  <a:pt x="801" y="1305"/>
                </a:lnTo>
                <a:lnTo>
                  <a:pt x="791" y="1306"/>
                </a:lnTo>
                <a:lnTo>
                  <a:pt x="782" y="1306"/>
                </a:lnTo>
                <a:lnTo>
                  <a:pt x="774" y="1308"/>
                </a:lnTo>
                <a:lnTo>
                  <a:pt x="766" y="1311"/>
                </a:lnTo>
                <a:lnTo>
                  <a:pt x="757" y="1314"/>
                </a:lnTo>
                <a:lnTo>
                  <a:pt x="749" y="1317"/>
                </a:lnTo>
                <a:lnTo>
                  <a:pt x="741" y="1323"/>
                </a:lnTo>
                <a:lnTo>
                  <a:pt x="735" y="1327"/>
                </a:lnTo>
                <a:lnTo>
                  <a:pt x="728" y="1334"/>
                </a:lnTo>
                <a:lnTo>
                  <a:pt x="721" y="1339"/>
                </a:lnTo>
                <a:lnTo>
                  <a:pt x="716" y="1346"/>
                </a:lnTo>
                <a:lnTo>
                  <a:pt x="710" y="1354"/>
                </a:lnTo>
                <a:lnTo>
                  <a:pt x="706" y="1361"/>
                </a:lnTo>
                <a:lnTo>
                  <a:pt x="701" y="1369"/>
                </a:lnTo>
                <a:lnTo>
                  <a:pt x="698" y="1379"/>
                </a:lnTo>
                <a:lnTo>
                  <a:pt x="695" y="1388"/>
                </a:lnTo>
                <a:lnTo>
                  <a:pt x="691" y="1397"/>
                </a:lnTo>
                <a:lnTo>
                  <a:pt x="690" y="1407"/>
                </a:lnTo>
                <a:lnTo>
                  <a:pt x="688" y="1417"/>
                </a:lnTo>
                <a:lnTo>
                  <a:pt x="687" y="1428"/>
                </a:lnTo>
                <a:lnTo>
                  <a:pt x="686" y="1438"/>
                </a:lnTo>
                <a:lnTo>
                  <a:pt x="686" y="1449"/>
                </a:lnTo>
                <a:lnTo>
                  <a:pt x="686" y="1461"/>
                </a:lnTo>
                <a:lnTo>
                  <a:pt x="687" y="1472"/>
                </a:lnTo>
                <a:lnTo>
                  <a:pt x="688" y="1484"/>
                </a:lnTo>
                <a:lnTo>
                  <a:pt x="689" y="1495"/>
                </a:lnTo>
                <a:lnTo>
                  <a:pt x="691" y="1509"/>
                </a:lnTo>
                <a:lnTo>
                  <a:pt x="694" y="1521"/>
                </a:lnTo>
                <a:lnTo>
                  <a:pt x="697" y="1533"/>
                </a:lnTo>
                <a:lnTo>
                  <a:pt x="700" y="1545"/>
                </a:lnTo>
                <a:lnTo>
                  <a:pt x="705" y="1558"/>
                </a:lnTo>
                <a:lnTo>
                  <a:pt x="709" y="1571"/>
                </a:lnTo>
                <a:lnTo>
                  <a:pt x="714" y="1584"/>
                </a:lnTo>
                <a:lnTo>
                  <a:pt x="719" y="1597"/>
                </a:lnTo>
                <a:lnTo>
                  <a:pt x="725" y="1609"/>
                </a:lnTo>
                <a:lnTo>
                  <a:pt x="731" y="1622"/>
                </a:lnTo>
                <a:lnTo>
                  <a:pt x="738" y="1635"/>
                </a:lnTo>
                <a:lnTo>
                  <a:pt x="744" y="1648"/>
                </a:lnTo>
                <a:lnTo>
                  <a:pt x="752" y="1660"/>
                </a:lnTo>
                <a:lnTo>
                  <a:pt x="761" y="1672"/>
                </a:lnTo>
                <a:lnTo>
                  <a:pt x="769" y="1684"/>
                </a:lnTo>
                <a:lnTo>
                  <a:pt x="777" y="1695"/>
                </a:lnTo>
                <a:lnTo>
                  <a:pt x="785" y="1707"/>
                </a:lnTo>
                <a:lnTo>
                  <a:pt x="794" y="1718"/>
                </a:lnTo>
                <a:lnTo>
                  <a:pt x="803" y="1728"/>
                </a:lnTo>
                <a:lnTo>
                  <a:pt x="813" y="1738"/>
                </a:lnTo>
                <a:lnTo>
                  <a:pt x="822" y="1747"/>
                </a:lnTo>
                <a:lnTo>
                  <a:pt x="832" y="1756"/>
                </a:lnTo>
                <a:lnTo>
                  <a:pt x="841" y="1764"/>
                </a:lnTo>
                <a:lnTo>
                  <a:pt x="851" y="1773"/>
                </a:lnTo>
                <a:lnTo>
                  <a:pt x="861" y="1780"/>
                </a:lnTo>
                <a:lnTo>
                  <a:pt x="871" y="1787"/>
                </a:lnTo>
                <a:lnTo>
                  <a:pt x="880" y="1794"/>
                </a:lnTo>
                <a:lnTo>
                  <a:pt x="890" y="1799"/>
                </a:lnTo>
                <a:lnTo>
                  <a:pt x="900" y="1805"/>
                </a:lnTo>
                <a:lnTo>
                  <a:pt x="910" y="1810"/>
                </a:lnTo>
                <a:lnTo>
                  <a:pt x="920" y="1815"/>
                </a:lnTo>
                <a:lnTo>
                  <a:pt x="930" y="1818"/>
                </a:lnTo>
                <a:lnTo>
                  <a:pt x="940" y="1822"/>
                </a:lnTo>
                <a:lnTo>
                  <a:pt x="950" y="1825"/>
                </a:lnTo>
                <a:lnTo>
                  <a:pt x="960" y="1826"/>
                </a:lnTo>
                <a:lnTo>
                  <a:pt x="969" y="1828"/>
                </a:lnTo>
                <a:lnTo>
                  <a:pt x="979" y="1828"/>
                </a:lnTo>
                <a:lnTo>
                  <a:pt x="988" y="1829"/>
                </a:lnTo>
                <a:lnTo>
                  <a:pt x="997" y="1828"/>
                </a:lnTo>
                <a:lnTo>
                  <a:pt x="1005" y="1827"/>
                </a:lnTo>
                <a:lnTo>
                  <a:pt x="1015" y="1826"/>
                </a:lnTo>
                <a:lnTo>
                  <a:pt x="1023" y="1823"/>
                </a:lnTo>
                <a:lnTo>
                  <a:pt x="1025" y="1823"/>
                </a:lnTo>
                <a:lnTo>
                  <a:pt x="1064" y="1887"/>
                </a:lnTo>
                <a:lnTo>
                  <a:pt x="1057" y="1893"/>
                </a:lnTo>
                <a:lnTo>
                  <a:pt x="1022" y="1930"/>
                </a:lnTo>
                <a:lnTo>
                  <a:pt x="988" y="1966"/>
                </a:lnTo>
                <a:lnTo>
                  <a:pt x="956" y="2004"/>
                </a:lnTo>
                <a:lnTo>
                  <a:pt x="925" y="2042"/>
                </a:lnTo>
                <a:lnTo>
                  <a:pt x="895" y="2080"/>
                </a:lnTo>
                <a:lnTo>
                  <a:pt x="867" y="2121"/>
                </a:lnTo>
                <a:lnTo>
                  <a:pt x="841" y="2162"/>
                </a:lnTo>
                <a:lnTo>
                  <a:pt x="816" y="2203"/>
                </a:lnTo>
                <a:lnTo>
                  <a:pt x="793" y="2245"/>
                </a:lnTo>
                <a:lnTo>
                  <a:pt x="772" y="2288"/>
                </a:lnTo>
                <a:lnTo>
                  <a:pt x="752" y="2332"/>
                </a:lnTo>
                <a:lnTo>
                  <a:pt x="733" y="2377"/>
                </a:lnTo>
                <a:lnTo>
                  <a:pt x="718" y="2422"/>
                </a:lnTo>
                <a:lnTo>
                  <a:pt x="704" y="2469"/>
                </a:lnTo>
                <a:lnTo>
                  <a:pt x="691" y="2516"/>
                </a:lnTo>
                <a:lnTo>
                  <a:pt x="680" y="2563"/>
                </a:lnTo>
                <a:lnTo>
                  <a:pt x="677" y="2581"/>
                </a:lnTo>
                <a:lnTo>
                  <a:pt x="610" y="2549"/>
                </a:lnTo>
                <a:lnTo>
                  <a:pt x="611" y="2547"/>
                </a:lnTo>
                <a:lnTo>
                  <a:pt x="613" y="2538"/>
                </a:lnTo>
                <a:lnTo>
                  <a:pt x="614" y="2529"/>
                </a:lnTo>
                <a:lnTo>
                  <a:pt x="615" y="2519"/>
                </a:lnTo>
                <a:lnTo>
                  <a:pt x="615" y="2509"/>
                </a:lnTo>
                <a:lnTo>
                  <a:pt x="614" y="2499"/>
                </a:lnTo>
                <a:lnTo>
                  <a:pt x="613" y="2490"/>
                </a:lnTo>
                <a:lnTo>
                  <a:pt x="611" y="2480"/>
                </a:lnTo>
                <a:lnTo>
                  <a:pt x="607" y="2470"/>
                </a:lnTo>
                <a:lnTo>
                  <a:pt x="604" y="2459"/>
                </a:lnTo>
                <a:lnTo>
                  <a:pt x="600" y="2449"/>
                </a:lnTo>
                <a:lnTo>
                  <a:pt x="595" y="2439"/>
                </a:lnTo>
                <a:lnTo>
                  <a:pt x="590" y="2428"/>
                </a:lnTo>
                <a:lnTo>
                  <a:pt x="583" y="2418"/>
                </a:lnTo>
                <a:lnTo>
                  <a:pt x="576" y="2407"/>
                </a:lnTo>
                <a:lnTo>
                  <a:pt x="569" y="2397"/>
                </a:lnTo>
                <a:lnTo>
                  <a:pt x="561" y="2387"/>
                </a:lnTo>
                <a:lnTo>
                  <a:pt x="552" y="2377"/>
                </a:lnTo>
                <a:lnTo>
                  <a:pt x="543" y="2367"/>
                </a:lnTo>
                <a:lnTo>
                  <a:pt x="533" y="2357"/>
                </a:lnTo>
                <a:lnTo>
                  <a:pt x="523" y="2347"/>
                </a:lnTo>
                <a:lnTo>
                  <a:pt x="512" y="2337"/>
                </a:lnTo>
                <a:lnTo>
                  <a:pt x="501" y="2327"/>
                </a:lnTo>
                <a:lnTo>
                  <a:pt x="489" y="2318"/>
                </a:lnTo>
                <a:lnTo>
                  <a:pt x="477" y="2309"/>
                </a:lnTo>
                <a:lnTo>
                  <a:pt x="464" y="2300"/>
                </a:lnTo>
                <a:lnTo>
                  <a:pt x="450" y="2292"/>
                </a:lnTo>
                <a:lnTo>
                  <a:pt x="437" y="2283"/>
                </a:lnTo>
                <a:lnTo>
                  <a:pt x="423" y="2275"/>
                </a:lnTo>
                <a:lnTo>
                  <a:pt x="408" y="2267"/>
                </a:lnTo>
                <a:lnTo>
                  <a:pt x="393" y="2259"/>
                </a:lnTo>
                <a:lnTo>
                  <a:pt x="379" y="2253"/>
                </a:lnTo>
                <a:lnTo>
                  <a:pt x="363" y="2246"/>
                </a:lnTo>
                <a:lnTo>
                  <a:pt x="348" y="2240"/>
                </a:lnTo>
                <a:lnTo>
                  <a:pt x="333" y="2234"/>
                </a:lnTo>
                <a:lnTo>
                  <a:pt x="318" y="2230"/>
                </a:lnTo>
                <a:lnTo>
                  <a:pt x="302" y="2225"/>
                </a:lnTo>
                <a:lnTo>
                  <a:pt x="288" y="2221"/>
                </a:lnTo>
                <a:lnTo>
                  <a:pt x="272" y="2217"/>
                </a:lnTo>
                <a:lnTo>
                  <a:pt x="258" y="2214"/>
                </a:lnTo>
                <a:lnTo>
                  <a:pt x="244" y="2212"/>
                </a:lnTo>
                <a:lnTo>
                  <a:pt x="229" y="2210"/>
                </a:lnTo>
                <a:lnTo>
                  <a:pt x="215" y="2208"/>
                </a:lnTo>
                <a:lnTo>
                  <a:pt x="202" y="2208"/>
                </a:lnTo>
                <a:lnTo>
                  <a:pt x="187" y="2206"/>
                </a:lnTo>
                <a:lnTo>
                  <a:pt x="174" y="2206"/>
                </a:lnTo>
                <a:lnTo>
                  <a:pt x="161" y="2206"/>
                </a:lnTo>
                <a:lnTo>
                  <a:pt x="149" y="2208"/>
                </a:lnTo>
                <a:lnTo>
                  <a:pt x="136" y="2209"/>
                </a:lnTo>
                <a:lnTo>
                  <a:pt x="124" y="2211"/>
                </a:lnTo>
                <a:lnTo>
                  <a:pt x="112" y="2213"/>
                </a:lnTo>
                <a:lnTo>
                  <a:pt x="101" y="2216"/>
                </a:lnTo>
                <a:lnTo>
                  <a:pt x="90" y="2220"/>
                </a:lnTo>
                <a:lnTo>
                  <a:pt x="80" y="2223"/>
                </a:lnTo>
                <a:lnTo>
                  <a:pt x="70" y="2227"/>
                </a:lnTo>
                <a:lnTo>
                  <a:pt x="61" y="2232"/>
                </a:lnTo>
                <a:lnTo>
                  <a:pt x="52" y="2237"/>
                </a:lnTo>
                <a:lnTo>
                  <a:pt x="45" y="2243"/>
                </a:lnTo>
                <a:lnTo>
                  <a:pt x="37" y="2250"/>
                </a:lnTo>
                <a:lnTo>
                  <a:pt x="30" y="2256"/>
                </a:lnTo>
                <a:lnTo>
                  <a:pt x="24" y="2264"/>
                </a:lnTo>
                <a:lnTo>
                  <a:pt x="18" y="2272"/>
                </a:lnTo>
                <a:lnTo>
                  <a:pt x="14" y="2279"/>
                </a:lnTo>
                <a:lnTo>
                  <a:pt x="9" y="2288"/>
                </a:lnTo>
                <a:lnTo>
                  <a:pt x="6" y="2297"/>
                </a:lnTo>
                <a:lnTo>
                  <a:pt x="4" y="2307"/>
                </a:lnTo>
                <a:lnTo>
                  <a:pt x="2" y="2316"/>
                </a:lnTo>
                <a:lnTo>
                  <a:pt x="0" y="2326"/>
                </a:lnTo>
                <a:lnTo>
                  <a:pt x="0" y="2336"/>
                </a:lnTo>
                <a:lnTo>
                  <a:pt x="2" y="2346"/>
                </a:lnTo>
                <a:lnTo>
                  <a:pt x="3" y="2356"/>
                </a:lnTo>
                <a:lnTo>
                  <a:pt x="5" y="2366"/>
                </a:lnTo>
                <a:lnTo>
                  <a:pt x="8" y="2377"/>
                </a:lnTo>
                <a:lnTo>
                  <a:pt x="11" y="2387"/>
                </a:lnTo>
                <a:lnTo>
                  <a:pt x="16" y="2397"/>
                </a:lnTo>
                <a:lnTo>
                  <a:pt x="21" y="2408"/>
                </a:lnTo>
                <a:lnTo>
                  <a:pt x="27" y="2418"/>
                </a:lnTo>
                <a:lnTo>
                  <a:pt x="32" y="2428"/>
                </a:lnTo>
                <a:lnTo>
                  <a:pt x="40" y="2439"/>
                </a:lnTo>
                <a:lnTo>
                  <a:pt x="47" y="2449"/>
                </a:lnTo>
                <a:lnTo>
                  <a:pt x="56" y="2459"/>
                </a:lnTo>
                <a:lnTo>
                  <a:pt x="65" y="2470"/>
                </a:lnTo>
                <a:lnTo>
                  <a:pt x="73" y="2480"/>
                </a:lnTo>
                <a:lnTo>
                  <a:pt x="83" y="2490"/>
                </a:lnTo>
                <a:lnTo>
                  <a:pt x="93" y="2499"/>
                </a:lnTo>
                <a:lnTo>
                  <a:pt x="104" y="2508"/>
                </a:lnTo>
                <a:lnTo>
                  <a:pt x="115" y="2518"/>
                </a:lnTo>
                <a:lnTo>
                  <a:pt x="128" y="2527"/>
                </a:lnTo>
                <a:lnTo>
                  <a:pt x="140" y="2537"/>
                </a:lnTo>
                <a:lnTo>
                  <a:pt x="152" y="2546"/>
                </a:lnTo>
                <a:lnTo>
                  <a:pt x="165" y="2554"/>
                </a:lnTo>
                <a:lnTo>
                  <a:pt x="180" y="2563"/>
                </a:lnTo>
                <a:lnTo>
                  <a:pt x="194" y="2570"/>
                </a:lnTo>
                <a:lnTo>
                  <a:pt x="208" y="2578"/>
                </a:lnTo>
                <a:lnTo>
                  <a:pt x="223" y="2586"/>
                </a:lnTo>
                <a:lnTo>
                  <a:pt x="238" y="2593"/>
                </a:lnTo>
                <a:lnTo>
                  <a:pt x="252" y="2600"/>
                </a:lnTo>
                <a:lnTo>
                  <a:pt x="268" y="2606"/>
                </a:lnTo>
                <a:lnTo>
                  <a:pt x="283" y="2611"/>
                </a:lnTo>
                <a:lnTo>
                  <a:pt x="299" y="2617"/>
                </a:lnTo>
                <a:lnTo>
                  <a:pt x="313" y="2621"/>
                </a:lnTo>
                <a:lnTo>
                  <a:pt x="329" y="2624"/>
                </a:lnTo>
                <a:lnTo>
                  <a:pt x="343" y="2629"/>
                </a:lnTo>
                <a:lnTo>
                  <a:pt x="359" y="2631"/>
                </a:lnTo>
                <a:lnTo>
                  <a:pt x="373" y="2634"/>
                </a:lnTo>
                <a:lnTo>
                  <a:pt x="387" y="2637"/>
                </a:lnTo>
                <a:lnTo>
                  <a:pt x="401" y="2638"/>
                </a:lnTo>
                <a:lnTo>
                  <a:pt x="415" y="2639"/>
                </a:lnTo>
                <a:lnTo>
                  <a:pt x="428" y="2640"/>
                </a:lnTo>
                <a:lnTo>
                  <a:pt x="442" y="2640"/>
                </a:lnTo>
                <a:lnTo>
                  <a:pt x="455" y="2639"/>
                </a:lnTo>
                <a:lnTo>
                  <a:pt x="468" y="2638"/>
                </a:lnTo>
                <a:lnTo>
                  <a:pt x="480" y="2637"/>
                </a:lnTo>
                <a:lnTo>
                  <a:pt x="492" y="2634"/>
                </a:lnTo>
                <a:lnTo>
                  <a:pt x="503" y="2632"/>
                </a:lnTo>
                <a:lnTo>
                  <a:pt x="515" y="2630"/>
                </a:lnTo>
                <a:lnTo>
                  <a:pt x="526" y="2627"/>
                </a:lnTo>
                <a:lnTo>
                  <a:pt x="536" y="2622"/>
                </a:lnTo>
                <a:lnTo>
                  <a:pt x="545" y="2618"/>
                </a:lnTo>
                <a:lnTo>
                  <a:pt x="555" y="2613"/>
                </a:lnTo>
                <a:lnTo>
                  <a:pt x="564" y="2608"/>
                </a:lnTo>
                <a:lnTo>
                  <a:pt x="572" y="2602"/>
                </a:lnTo>
                <a:lnTo>
                  <a:pt x="580" y="2596"/>
                </a:lnTo>
                <a:lnTo>
                  <a:pt x="586" y="2589"/>
                </a:lnTo>
                <a:lnTo>
                  <a:pt x="593" y="2581"/>
                </a:lnTo>
                <a:lnTo>
                  <a:pt x="593" y="2580"/>
                </a:lnTo>
                <a:lnTo>
                  <a:pt x="670" y="2617"/>
                </a:lnTo>
                <a:lnTo>
                  <a:pt x="665" y="2660"/>
                </a:lnTo>
                <a:lnTo>
                  <a:pt x="659" y="2708"/>
                </a:lnTo>
                <a:lnTo>
                  <a:pt x="656" y="2759"/>
                </a:lnTo>
                <a:lnTo>
                  <a:pt x="656" y="2809"/>
                </a:lnTo>
                <a:lnTo>
                  <a:pt x="657" y="2871"/>
                </a:lnTo>
                <a:lnTo>
                  <a:pt x="662" y="2932"/>
                </a:lnTo>
                <a:lnTo>
                  <a:pt x="668" y="2993"/>
                </a:lnTo>
                <a:lnTo>
                  <a:pt x="679" y="3051"/>
                </a:lnTo>
                <a:lnTo>
                  <a:pt x="691" y="3111"/>
                </a:lnTo>
                <a:lnTo>
                  <a:pt x="708" y="3170"/>
                </a:lnTo>
                <a:lnTo>
                  <a:pt x="726" y="3227"/>
                </a:lnTo>
                <a:lnTo>
                  <a:pt x="747" y="3284"/>
                </a:lnTo>
                <a:lnTo>
                  <a:pt x="767" y="3329"/>
                </a:lnTo>
                <a:lnTo>
                  <a:pt x="685" y="3315"/>
                </a:lnTo>
                <a:lnTo>
                  <a:pt x="685" y="3312"/>
                </a:lnTo>
                <a:lnTo>
                  <a:pt x="685" y="3302"/>
                </a:lnTo>
                <a:lnTo>
                  <a:pt x="683" y="3294"/>
                </a:lnTo>
                <a:lnTo>
                  <a:pt x="681" y="3284"/>
                </a:lnTo>
                <a:lnTo>
                  <a:pt x="678" y="3274"/>
                </a:lnTo>
                <a:lnTo>
                  <a:pt x="674" y="3264"/>
                </a:lnTo>
                <a:lnTo>
                  <a:pt x="669" y="3255"/>
                </a:lnTo>
                <a:lnTo>
                  <a:pt x="664" y="3245"/>
                </a:lnTo>
                <a:lnTo>
                  <a:pt x="658" y="3236"/>
                </a:lnTo>
                <a:lnTo>
                  <a:pt x="652" y="3227"/>
                </a:lnTo>
                <a:lnTo>
                  <a:pt x="644" y="3218"/>
                </a:lnTo>
                <a:lnTo>
                  <a:pt x="636" y="3209"/>
                </a:lnTo>
                <a:lnTo>
                  <a:pt x="627" y="3201"/>
                </a:lnTo>
                <a:lnTo>
                  <a:pt x="617" y="3192"/>
                </a:lnTo>
                <a:lnTo>
                  <a:pt x="609" y="3184"/>
                </a:lnTo>
                <a:lnTo>
                  <a:pt x="597" y="3175"/>
                </a:lnTo>
                <a:lnTo>
                  <a:pt x="586" y="3167"/>
                </a:lnTo>
                <a:lnTo>
                  <a:pt x="574" y="3161"/>
                </a:lnTo>
                <a:lnTo>
                  <a:pt x="562" y="3153"/>
                </a:lnTo>
                <a:lnTo>
                  <a:pt x="550" y="3145"/>
                </a:lnTo>
                <a:lnTo>
                  <a:pt x="537" y="3139"/>
                </a:lnTo>
                <a:lnTo>
                  <a:pt x="522" y="3133"/>
                </a:lnTo>
                <a:lnTo>
                  <a:pt x="509" y="3127"/>
                </a:lnTo>
                <a:lnTo>
                  <a:pt x="494" y="3121"/>
                </a:lnTo>
                <a:lnTo>
                  <a:pt x="479" y="3115"/>
                </a:lnTo>
                <a:lnTo>
                  <a:pt x="464" y="3110"/>
                </a:lnTo>
                <a:lnTo>
                  <a:pt x="448" y="3106"/>
                </a:lnTo>
                <a:lnTo>
                  <a:pt x="432" y="3101"/>
                </a:lnTo>
                <a:lnTo>
                  <a:pt x="415" y="3097"/>
                </a:lnTo>
                <a:lnTo>
                  <a:pt x="398" y="3093"/>
                </a:lnTo>
                <a:lnTo>
                  <a:pt x="381" y="3090"/>
                </a:lnTo>
                <a:lnTo>
                  <a:pt x="364" y="3088"/>
                </a:lnTo>
                <a:lnTo>
                  <a:pt x="348" y="3086"/>
                </a:lnTo>
                <a:lnTo>
                  <a:pt x="330" y="3085"/>
                </a:lnTo>
                <a:lnTo>
                  <a:pt x="313" y="3083"/>
                </a:lnTo>
                <a:lnTo>
                  <a:pt x="297" y="3082"/>
                </a:lnTo>
                <a:lnTo>
                  <a:pt x="281" y="3082"/>
                </a:lnTo>
                <a:lnTo>
                  <a:pt x="265" y="3082"/>
                </a:lnTo>
                <a:lnTo>
                  <a:pt x="249" y="3083"/>
                </a:lnTo>
                <a:lnTo>
                  <a:pt x="234" y="3085"/>
                </a:lnTo>
                <a:lnTo>
                  <a:pt x="218" y="3087"/>
                </a:lnTo>
                <a:lnTo>
                  <a:pt x="203" y="3088"/>
                </a:lnTo>
                <a:lnTo>
                  <a:pt x="188" y="3091"/>
                </a:lnTo>
                <a:lnTo>
                  <a:pt x="175" y="3093"/>
                </a:lnTo>
                <a:lnTo>
                  <a:pt x="161" y="3098"/>
                </a:lnTo>
                <a:lnTo>
                  <a:pt x="147" y="3101"/>
                </a:lnTo>
                <a:lnTo>
                  <a:pt x="135" y="3106"/>
                </a:lnTo>
                <a:lnTo>
                  <a:pt x="123" y="3110"/>
                </a:lnTo>
                <a:lnTo>
                  <a:pt x="111" y="3114"/>
                </a:lnTo>
                <a:lnTo>
                  <a:pt x="100" y="3120"/>
                </a:lnTo>
                <a:lnTo>
                  <a:pt x="89" y="3125"/>
                </a:lnTo>
                <a:lnTo>
                  <a:pt x="79" y="3132"/>
                </a:lnTo>
                <a:lnTo>
                  <a:pt x="69" y="3139"/>
                </a:lnTo>
                <a:lnTo>
                  <a:pt x="60" y="3145"/>
                </a:lnTo>
                <a:lnTo>
                  <a:pt x="51" y="3152"/>
                </a:lnTo>
                <a:lnTo>
                  <a:pt x="44" y="3160"/>
                </a:lnTo>
                <a:lnTo>
                  <a:pt x="37" y="3167"/>
                </a:lnTo>
                <a:lnTo>
                  <a:pt x="30" y="3175"/>
                </a:lnTo>
                <a:lnTo>
                  <a:pt x="25" y="3184"/>
                </a:lnTo>
                <a:lnTo>
                  <a:pt x="20" y="3193"/>
                </a:lnTo>
                <a:lnTo>
                  <a:pt x="16" y="3202"/>
                </a:lnTo>
                <a:lnTo>
                  <a:pt x="14" y="3211"/>
                </a:lnTo>
                <a:lnTo>
                  <a:pt x="11" y="3221"/>
                </a:lnTo>
                <a:lnTo>
                  <a:pt x="9" y="3230"/>
                </a:lnTo>
                <a:lnTo>
                  <a:pt x="9" y="3240"/>
                </a:lnTo>
                <a:lnTo>
                  <a:pt x="9" y="3249"/>
                </a:lnTo>
                <a:lnTo>
                  <a:pt x="10" y="3259"/>
                </a:lnTo>
                <a:lnTo>
                  <a:pt x="14" y="3269"/>
                </a:lnTo>
                <a:lnTo>
                  <a:pt x="16" y="3279"/>
                </a:lnTo>
                <a:lnTo>
                  <a:pt x="20" y="3289"/>
                </a:lnTo>
                <a:lnTo>
                  <a:pt x="25" y="3298"/>
                </a:lnTo>
                <a:lnTo>
                  <a:pt x="29" y="3308"/>
                </a:lnTo>
                <a:lnTo>
                  <a:pt x="36" y="3317"/>
                </a:lnTo>
                <a:lnTo>
                  <a:pt x="42" y="3327"/>
                </a:lnTo>
                <a:lnTo>
                  <a:pt x="50" y="3336"/>
                </a:lnTo>
                <a:lnTo>
                  <a:pt x="58" y="3344"/>
                </a:lnTo>
                <a:lnTo>
                  <a:pt x="67" y="3352"/>
                </a:lnTo>
                <a:lnTo>
                  <a:pt x="77" y="3361"/>
                </a:lnTo>
                <a:lnTo>
                  <a:pt x="87" y="3370"/>
                </a:lnTo>
                <a:lnTo>
                  <a:pt x="97" y="3378"/>
                </a:lnTo>
                <a:lnTo>
                  <a:pt x="108" y="3385"/>
                </a:lnTo>
                <a:lnTo>
                  <a:pt x="120" y="3393"/>
                </a:lnTo>
                <a:lnTo>
                  <a:pt x="132" y="3401"/>
                </a:lnTo>
                <a:lnTo>
                  <a:pt x="144" y="3407"/>
                </a:lnTo>
                <a:lnTo>
                  <a:pt x="157" y="3414"/>
                </a:lnTo>
                <a:lnTo>
                  <a:pt x="172" y="3421"/>
                </a:lnTo>
                <a:lnTo>
                  <a:pt x="185" y="3426"/>
                </a:lnTo>
                <a:lnTo>
                  <a:pt x="201" y="3433"/>
                </a:lnTo>
                <a:lnTo>
                  <a:pt x="215" y="3438"/>
                </a:lnTo>
                <a:lnTo>
                  <a:pt x="230" y="3443"/>
                </a:lnTo>
                <a:lnTo>
                  <a:pt x="246" y="3447"/>
                </a:lnTo>
                <a:lnTo>
                  <a:pt x="262" y="3452"/>
                </a:lnTo>
                <a:lnTo>
                  <a:pt x="279" y="3456"/>
                </a:lnTo>
                <a:lnTo>
                  <a:pt x="296" y="3459"/>
                </a:lnTo>
                <a:lnTo>
                  <a:pt x="312" y="3463"/>
                </a:lnTo>
                <a:lnTo>
                  <a:pt x="330" y="3465"/>
                </a:lnTo>
                <a:lnTo>
                  <a:pt x="346" y="3467"/>
                </a:lnTo>
                <a:lnTo>
                  <a:pt x="364" y="3468"/>
                </a:lnTo>
                <a:lnTo>
                  <a:pt x="381" y="3470"/>
                </a:lnTo>
                <a:lnTo>
                  <a:pt x="397" y="3470"/>
                </a:lnTo>
                <a:lnTo>
                  <a:pt x="414" y="3470"/>
                </a:lnTo>
                <a:lnTo>
                  <a:pt x="429" y="3470"/>
                </a:lnTo>
                <a:lnTo>
                  <a:pt x="445" y="3469"/>
                </a:lnTo>
                <a:lnTo>
                  <a:pt x="460" y="3468"/>
                </a:lnTo>
                <a:lnTo>
                  <a:pt x="476" y="3467"/>
                </a:lnTo>
                <a:lnTo>
                  <a:pt x="491" y="3465"/>
                </a:lnTo>
                <a:lnTo>
                  <a:pt x="506" y="3463"/>
                </a:lnTo>
                <a:lnTo>
                  <a:pt x="519" y="3459"/>
                </a:lnTo>
                <a:lnTo>
                  <a:pt x="533" y="3456"/>
                </a:lnTo>
                <a:lnTo>
                  <a:pt x="547" y="3452"/>
                </a:lnTo>
                <a:lnTo>
                  <a:pt x="559" y="3448"/>
                </a:lnTo>
                <a:lnTo>
                  <a:pt x="571" y="3444"/>
                </a:lnTo>
                <a:lnTo>
                  <a:pt x="583" y="3438"/>
                </a:lnTo>
                <a:lnTo>
                  <a:pt x="594" y="3433"/>
                </a:lnTo>
                <a:lnTo>
                  <a:pt x="605" y="3427"/>
                </a:lnTo>
                <a:lnTo>
                  <a:pt x="615" y="3422"/>
                </a:lnTo>
                <a:lnTo>
                  <a:pt x="625" y="3415"/>
                </a:lnTo>
                <a:lnTo>
                  <a:pt x="634" y="3409"/>
                </a:lnTo>
                <a:lnTo>
                  <a:pt x="643" y="3401"/>
                </a:lnTo>
                <a:lnTo>
                  <a:pt x="651" y="3393"/>
                </a:lnTo>
                <a:lnTo>
                  <a:pt x="657" y="3386"/>
                </a:lnTo>
                <a:lnTo>
                  <a:pt x="664" y="3378"/>
                </a:lnTo>
                <a:lnTo>
                  <a:pt x="669" y="3369"/>
                </a:lnTo>
                <a:lnTo>
                  <a:pt x="674" y="3360"/>
                </a:lnTo>
                <a:lnTo>
                  <a:pt x="678" y="3351"/>
                </a:lnTo>
                <a:lnTo>
                  <a:pt x="678" y="3350"/>
                </a:lnTo>
                <a:lnTo>
                  <a:pt x="784" y="3368"/>
                </a:lnTo>
                <a:lnTo>
                  <a:pt x="796" y="3394"/>
                </a:lnTo>
                <a:lnTo>
                  <a:pt x="825" y="3447"/>
                </a:lnTo>
                <a:lnTo>
                  <a:pt x="856" y="3500"/>
                </a:lnTo>
                <a:lnTo>
                  <a:pt x="889" y="3552"/>
                </a:lnTo>
                <a:lnTo>
                  <a:pt x="926" y="3603"/>
                </a:lnTo>
                <a:lnTo>
                  <a:pt x="963" y="3653"/>
                </a:lnTo>
                <a:lnTo>
                  <a:pt x="1003" y="3700"/>
                </a:lnTo>
                <a:lnTo>
                  <a:pt x="1046" y="3748"/>
                </a:lnTo>
                <a:lnTo>
                  <a:pt x="1091" y="3794"/>
                </a:lnTo>
                <a:lnTo>
                  <a:pt x="1101" y="3803"/>
                </a:lnTo>
                <a:lnTo>
                  <a:pt x="1033" y="3823"/>
                </a:lnTo>
                <a:lnTo>
                  <a:pt x="1029" y="3814"/>
                </a:lnTo>
                <a:lnTo>
                  <a:pt x="1023" y="3807"/>
                </a:lnTo>
                <a:lnTo>
                  <a:pt x="1016" y="3799"/>
                </a:lnTo>
                <a:lnTo>
                  <a:pt x="1009" y="3791"/>
                </a:lnTo>
                <a:lnTo>
                  <a:pt x="1001" y="3785"/>
                </a:lnTo>
                <a:lnTo>
                  <a:pt x="993" y="3778"/>
                </a:lnTo>
                <a:lnTo>
                  <a:pt x="984" y="3772"/>
                </a:lnTo>
                <a:lnTo>
                  <a:pt x="974" y="3767"/>
                </a:lnTo>
                <a:lnTo>
                  <a:pt x="965" y="3761"/>
                </a:lnTo>
                <a:lnTo>
                  <a:pt x="953" y="3756"/>
                </a:lnTo>
                <a:lnTo>
                  <a:pt x="942" y="3751"/>
                </a:lnTo>
                <a:lnTo>
                  <a:pt x="930" y="3748"/>
                </a:lnTo>
                <a:lnTo>
                  <a:pt x="918" y="3745"/>
                </a:lnTo>
                <a:lnTo>
                  <a:pt x="906" y="3741"/>
                </a:lnTo>
                <a:lnTo>
                  <a:pt x="893" y="3739"/>
                </a:lnTo>
                <a:lnTo>
                  <a:pt x="878" y="3737"/>
                </a:lnTo>
                <a:lnTo>
                  <a:pt x="865" y="3735"/>
                </a:lnTo>
                <a:lnTo>
                  <a:pt x="851" y="3734"/>
                </a:lnTo>
                <a:lnTo>
                  <a:pt x="836" y="3733"/>
                </a:lnTo>
                <a:lnTo>
                  <a:pt x="821" y="3733"/>
                </a:lnTo>
                <a:lnTo>
                  <a:pt x="805" y="3733"/>
                </a:lnTo>
                <a:lnTo>
                  <a:pt x="790" y="3733"/>
                </a:lnTo>
                <a:lnTo>
                  <a:pt x="774" y="3734"/>
                </a:lnTo>
                <a:lnTo>
                  <a:pt x="759" y="3736"/>
                </a:lnTo>
                <a:lnTo>
                  <a:pt x="742" y="3738"/>
                </a:lnTo>
                <a:lnTo>
                  <a:pt x="726" y="3740"/>
                </a:lnTo>
                <a:lnTo>
                  <a:pt x="709" y="3744"/>
                </a:lnTo>
                <a:lnTo>
                  <a:pt x="693" y="3747"/>
                </a:lnTo>
                <a:lnTo>
                  <a:pt x="676" y="3751"/>
                </a:lnTo>
                <a:lnTo>
                  <a:pt x="659" y="3756"/>
                </a:lnTo>
                <a:lnTo>
                  <a:pt x="643" y="3761"/>
                </a:lnTo>
                <a:lnTo>
                  <a:pt x="626" y="3766"/>
                </a:lnTo>
                <a:lnTo>
                  <a:pt x="611" y="3772"/>
                </a:lnTo>
                <a:lnTo>
                  <a:pt x="595" y="3778"/>
                </a:lnTo>
                <a:lnTo>
                  <a:pt x="580" y="3785"/>
                </a:lnTo>
                <a:lnTo>
                  <a:pt x="565" y="3792"/>
                </a:lnTo>
                <a:lnTo>
                  <a:pt x="551" y="3799"/>
                </a:lnTo>
                <a:lnTo>
                  <a:pt x="537" y="3807"/>
                </a:lnTo>
                <a:lnTo>
                  <a:pt x="523" y="3814"/>
                </a:lnTo>
                <a:lnTo>
                  <a:pt x="510" y="3822"/>
                </a:lnTo>
                <a:lnTo>
                  <a:pt x="498" y="3831"/>
                </a:lnTo>
                <a:lnTo>
                  <a:pt x="486" y="3839"/>
                </a:lnTo>
                <a:lnTo>
                  <a:pt x="475" y="3848"/>
                </a:lnTo>
                <a:lnTo>
                  <a:pt x="464" y="3856"/>
                </a:lnTo>
                <a:lnTo>
                  <a:pt x="454" y="3865"/>
                </a:lnTo>
                <a:lnTo>
                  <a:pt x="444" y="3875"/>
                </a:lnTo>
                <a:lnTo>
                  <a:pt x="435" y="3884"/>
                </a:lnTo>
                <a:lnTo>
                  <a:pt x="426" y="3894"/>
                </a:lnTo>
                <a:lnTo>
                  <a:pt x="418" y="3904"/>
                </a:lnTo>
                <a:lnTo>
                  <a:pt x="412" y="3913"/>
                </a:lnTo>
                <a:lnTo>
                  <a:pt x="405" y="3923"/>
                </a:lnTo>
                <a:lnTo>
                  <a:pt x="400" y="3933"/>
                </a:lnTo>
                <a:lnTo>
                  <a:pt x="394" y="3943"/>
                </a:lnTo>
                <a:lnTo>
                  <a:pt x="390" y="3953"/>
                </a:lnTo>
                <a:lnTo>
                  <a:pt x="386" y="3963"/>
                </a:lnTo>
                <a:lnTo>
                  <a:pt x="384" y="3973"/>
                </a:lnTo>
                <a:lnTo>
                  <a:pt x="382" y="3983"/>
                </a:lnTo>
                <a:lnTo>
                  <a:pt x="381" y="3992"/>
                </a:lnTo>
                <a:lnTo>
                  <a:pt x="381" y="4002"/>
                </a:lnTo>
                <a:lnTo>
                  <a:pt x="381" y="4012"/>
                </a:lnTo>
                <a:lnTo>
                  <a:pt x="382" y="4022"/>
                </a:lnTo>
                <a:lnTo>
                  <a:pt x="384" y="4031"/>
                </a:lnTo>
                <a:lnTo>
                  <a:pt x="387" y="4041"/>
                </a:lnTo>
                <a:lnTo>
                  <a:pt x="392" y="4050"/>
                </a:lnTo>
                <a:lnTo>
                  <a:pt x="397" y="4059"/>
                </a:lnTo>
                <a:lnTo>
                  <a:pt x="402" y="4067"/>
                </a:lnTo>
                <a:lnTo>
                  <a:pt x="408" y="4074"/>
                </a:lnTo>
                <a:lnTo>
                  <a:pt x="416" y="4082"/>
                </a:lnTo>
                <a:lnTo>
                  <a:pt x="424" y="4089"/>
                </a:lnTo>
                <a:lnTo>
                  <a:pt x="432" y="4095"/>
                </a:lnTo>
                <a:lnTo>
                  <a:pt x="442" y="4102"/>
                </a:lnTo>
                <a:lnTo>
                  <a:pt x="450" y="4107"/>
                </a:lnTo>
                <a:lnTo>
                  <a:pt x="460" y="4112"/>
                </a:lnTo>
                <a:lnTo>
                  <a:pt x="471" y="4117"/>
                </a:lnTo>
                <a:lnTo>
                  <a:pt x="484" y="4122"/>
                </a:lnTo>
                <a:lnTo>
                  <a:pt x="495" y="4125"/>
                </a:lnTo>
                <a:lnTo>
                  <a:pt x="507" y="4128"/>
                </a:lnTo>
                <a:lnTo>
                  <a:pt x="520" y="4132"/>
                </a:lnTo>
                <a:lnTo>
                  <a:pt x="532" y="4135"/>
                </a:lnTo>
                <a:lnTo>
                  <a:pt x="547" y="4137"/>
                </a:lnTo>
                <a:lnTo>
                  <a:pt x="561" y="4138"/>
                </a:lnTo>
                <a:lnTo>
                  <a:pt x="574" y="4140"/>
                </a:lnTo>
                <a:lnTo>
                  <a:pt x="590" y="4141"/>
                </a:lnTo>
                <a:lnTo>
                  <a:pt x="604" y="4142"/>
                </a:lnTo>
                <a:lnTo>
                  <a:pt x="620" y="4141"/>
                </a:lnTo>
                <a:lnTo>
                  <a:pt x="635" y="4141"/>
                </a:lnTo>
                <a:lnTo>
                  <a:pt x="651" y="4140"/>
                </a:lnTo>
                <a:lnTo>
                  <a:pt x="667" y="4137"/>
                </a:lnTo>
                <a:lnTo>
                  <a:pt x="683" y="4135"/>
                </a:lnTo>
                <a:lnTo>
                  <a:pt x="699" y="4133"/>
                </a:lnTo>
                <a:lnTo>
                  <a:pt x="716" y="4130"/>
                </a:lnTo>
                <a:lnTo>
                  <a:pt x="732" y="4126"/>
                </a:lnTo>
                <a:lnTo>
                  <a:pt x="749" y="4122"/>
                </a:lnTo>
                <a:lnTo>
                  <a:pt x="766" y="4117"/>
                </a:lnTo>
                <a:lnTo>
                  <a:pt x="782" y="4113"/>
                </a:lnTo>
                <a:lnTo>
                  <a:pt x="799" y="4107"/>
                </a:lnTo>
                <a:lnTo>
                  <a:pt x="814" y="4102"/>
                </a:lnTo>
                <a:lnTo>
                  <a:pt x="831" y="4095"/>
                </a:lnTo>
                <a:lnTo>
                  <a:pt x="845" y="4089"/>
                </a:lnTo>
                <a:lnTo>
                  <a:pt x="861" y="4082"/>
                </a:lnTo>
                <a:lnTo>
                  <a:pt x="875" y="4074"/>
                </a:lnTo>
                <a:lnTo>
                  <a:pt x="888" y="4067"/>
                </a:lnTo>
                <a:lnTo>
                  <a:pt x="901" y="4059"/>
                </a:lnTo>
                <a:lnTo>
                  <a:pt x="915" y="4051"/>
                </a:lnTo>
                <a:lnTo>
                  <a:pt x="927" y="4043"/>
                </a:lnTo>
                <a:lnTo>
                  <a:pt x="939" y="4034"/>
                </a:lnTo>
                <a:lnTo>
                  <a:pt x="950" y="4026"/>
                </a:lnTo>
                <a:lnTo>
                  <a:pt x="961" y="4017"/>
                </a:lnTo>
                <a:lnTo>
                  <a:pt x="971" y="4008"/>
                </a:lnTo>
                <a:lnTo>
                  <a:pt x="981" y="3998"/>
                </a:lnTo>
                <a:lnTo>
                  <a:pt x="990" y="3989"/>
                </a:lnTo>
                <a:lnTo>
                  <a:pt x="999" y="3979"/>
                </a:lnTo>
                <a:lnTo>
                  <a:pt x="1007" y="3970"/>
                </a:lnTo>
                <a:lnTo>
                  <a:pt x="1013" y="3960"/>
                </a:lnTo>
                <a:lnTo>
                  <a:pt x="1020" y="3950"/>
                </a:lnTo>
                <a:lnTo>
                  <a:pt x="1025" y="3940"/>
                </a:lnTo>
                <a:lnTo>
                  <a:pt x="1031" y="3931"/>
                </a:lnTo>
                <a:lnTo>
                  <a:pt x="1035" y="3921"/>
                </a:lnTo>
                <a:lnTo>
                  <a:pt x="1039" y="3911"/>
                </a:lnTo>
                <a:lnTo>
                  <a:pt x="1042" y="3901"/>
                </a:lnTo>
                <a:lnTo>
                  <a:pt x="1043" y="3891"/>
                </a:lnTo>
                <a:lnTo>
                  <a:pt x="1044" y="3881"/>
                </a:lnTo>
                <a:lnTo>
                  <a:pt x="1045" y="3871"/>
                </a:lnTo>
                <a:lnTo>
                  <a:pt x="1044" y="3861"/>
                </a:lnTo>
                <a:lnTo>
                  <a:pt x="1043" y="3856"/>
                </a:lnTo>
                <a:lnTo>
                  <a:pt x="1129" y="3832"/>
                </a:lnTo>
                <a:lnTo>
                  <a:pt x="1137" y="3839"/>
                </a:lnTo>
                <a:lnTo>
                  <a:pt x="1186" y="3882"/>
                </a:lnTo>
                <a:lnTo>
                  <a:pt x="1236" y="3924"/>
                </a:lnTo>
                <a:lnTo>
                  <a:pt x="1288" y="3965"/>
                </a:lnTo>
                <a:lnTo>
                  <a:pt x="1343" y="4004"/>
                </a:lnTo>
                <a:lnTo>
                  <a:pt x="1399" y="4041"/>
                </a:lnTo>
                <a:lnTo>
                  <a:pt x="1457" y="4077"/>
                </a:lnTo>
                <a:lnTo>
                  <a:pt x="1516" y="4111"/>
                </a:lnTo>
                <a:lnTo>
                  <a:pt x="1578" y="4144"/>
                </a:lnTo>
                <a:lnTo>
                  <a:pt x="1640" y="4175"/>
                </a:lnTo>
                <a:lnTo>
                  <a:pt x="1705" y="4205"/>
                </a:lnTo>
                <a:lnTo>
                  <a:pt x="1771" y="4232"/>
                </a:lnTo>
                <a:lnTo>
                  <a:pt x="1838" y="4258"/>
                </a:lnTo>
                <a:lnTo>
                  <a:pt x="1876" y="4271"/>
                </a:lnTo>
                <a:lnTo>
                  <a:pt x="1867" y="4277"/>
                </a:lnTo>
                <a:lnTo>
                  <a:pt x="1857" y="4283"/>
                </a:lnTo>
                <a:lnTo>
                  <a:pt x="1847" y="4289"/>
                </a:lnTo>
                <a:lnTo>
                  <a:pt x="1838" y="4294"/>
                </a:lnTo>
                <a:lnTo>
                  <a:pt x="1784" y="4326"/>
                </a:lnTo>
                <a:lnTo>
                  <a:pt x="1855" y="4329"/>
                </a:lnTo>
                <a:lnTo>
                  <a:pt x="1862" y="4330"/>
                </a:lnTo>
                <a:lnTo>
                  <a:pt x="1870" y="4331"/>
                </a:lnTo>
                <a:lnTo>
                  <a:pt x="1877" y="4332"/>
                </a:lnTo>
                <a:lnTo>
                  <a:pt x="1884" y="4333"/>
                </a:lnTo>
                <a:lnTo>
                  <a:pt x="1891" y="4334"/>
                </a:lnTo>
                <a:lnTo>
                  <a:pt x="1898" y="4336"/>
                </a:lnTo>
                <a:lnTo>
                  <a:pt x="1905" y="4339"/>
                </a:lnTo>
                <a:lnTo>
                  <a:pt x="1912" y="4341"/>
                </a:lnTo>
                <a:lnTo>
                  <a:pt x="1925" y="4345"/>
                </a:lnTo>
                <a:lnTo>
                  <a:pt x="1932" y="4349"/>
                </a:lnTo>
                <a:lnTo>
                  <a:pt x="1944" y="4355"/>
                </a:lnTo>
                <a:lnTo>
                  <a:pt x="1951" y="4359"/>
                </a:lnTo>
                <a:lnTo>
                  <a:pt x="1963" y="4366"/>
                </a:lnTo>
                <a:lnTo>
                  <a:pt x="1967" y="4370"/>
                </a:lnTo>
                <a:lnTo>
                  <a:pt x="1973" y="4374"/>
                </a:lnTo>
                <a:lnTo>
                  <a:pt x="1978" y="4378"/>
                </a:lnTo>
                <a:lnTo>
                  <a:pt x="1984" y="4383"/>
                </a:lnTo>
                <a:lnTo>
                  <a:pt x="1989" y="4388"/>
                </a:lnTo>
                <a:lnTo>
                  <a:pt x="1995" y="4393"/>
                </a:lnTo>
                <a:lnTo>
                  <a:pt x="1999" y="4398"/>
                </a:lnTo>
                <a:lnTo>
                  <a:pt x="2004" y="4404"/>
                </a:lnTo>
                <a:lnTo>
                  <a:pt x="2009" y="4409"/>
                </a:lnTo>
                <a:lnTo>
                  <a:pt x="2014" y="4415"/>
                </a:lnTo>
                <a:lnTo>
                  <a:pt x="2018" y="4422"/>
                </a:lnTo>
                <a:lnTo>
                  <a:pt x="2023" y="4427"/>
                </a:lnTo>
                <a:lnTo>
                  <a:pt x="2027" y="4434"/>
                </a:lnTo>
                <a:lnTo>
                  <a:pt x="2062" y="4493"/>
                </a:lnTo>
                <a:lnTo>
                  <a:pt x="2060" y="4424"/>
                </a:lnTo>
                <a:lnTo>
                  <a:pt x="2059" y="4416"/>
                </a:lnTo>
                <a:lnTo>
                  <a:pt x="2059" y="4392"/>
                </a:lnTo>
                <a:lnTo>
                  <a:pt x="2060" y="4383"/>
                </a:lnTo>
                <a:lnTo>
                  <a:pt x="2060" y="4374"/>
                </a:lnTo>
                <a:lnTo>
                  <a:pt x="2061" y="4365"/>
                </a:lnTo>
                <a:lnTo>
                  <a:pt x="2062" y="4356"/>
                </a:lnTo>
                <a:lnTo>
                  <a:pt x="2064" y="4347"/>
                </a:lnTo>
                <a:lnTo>
                  <a:pt x="2065" y="4340"/>
                </a:lnTo>
                <a:lnTo>
                  <a:pt x="2067" y="4332"/>
                </a:lnTo>
                <a:lnTo>
                  <a:pt x="2068" y="4329"/>
                </a:lnTo>
                <a:lnTo>
                  <a:pt x="2069" y="4325"/>
                </a:lnTo>
                <a:lnTo>
                  <a:pt x="2070" y="4323"/>
                </a:lnTo>
                <a:lnTo>
                  <a:pt x="2071" y="4320"/>
                </a:lnTo>
                <a:lnTo>
                  <a:pt x="2072" y="4318"/>
                </a:lnTo>
                <a:lnTo>
                  <a:pt x="2073" y="4315"/>
                </a:lnTo>
                <a:lnTo>
                  <a:pt x="2075" y="4313"/>
                </a:lnTo>
                <a:lnTo>
                  <a:pt x="2077" y="4311"/>
                </a:lnTo>
                <a:lnTo>
                  <a:pt x="2081" y="4305"/>
                </a:lnTo>
                <a:lnTo>
                  <a:pt x="2086" y="4300"/>
                </a:lnTo>
                <a:lnTo>
                  <a:pt x="2090" y="4295"/>
                </a:lnTo>
                <a:lnTo>
                  <a:pt x="2096" y="4291"/>
                </a:lnTo>
                <a:lnTo>
                  <a:pt x="2101" y="4288"/>
                </a:lnTo>
                <a:lnTo>
                  <a:pt x="2112" y="4280"/>
                </a:lnTo>
                <a:lnTo>
                  <a:pt x="2119" y="4277"/>
                </a:lnTo>
                <a:lnTo>
                  <a:pt x="2125" y="4273"/>
                </a:lnTo>
                <a:lnTo>
                  <a:pt x="2132" y="4270"/>
                </a:lnTo>
                <a:lnTo>
                  <a:pt x="2139" y="4267"/>
                </a:lnTo>
                <a:lnTo>
                  <a:pt x="2146" y="4263"/>
                </a:lnTo>
                <a:lnTo>
                  <a:pt x="2163" y="4257"/>
                </a:lnTo>
                <a:lnTo>
                  <a:pt x="2169" y="4255"/>
                </a:lnTo>
                <a:close/>
                <a:moveTo>
                  <a:pt x="2443" y="3608"/>
                </a:moveTo>
                <a:lnTo>
                  <a:pt x="2477" y="3608"/>
                </a:lnTo>
                <a:lnTo>
                  <a:pt x="2502" y="3608"/>
                </a:lnTo>
                <a:lnTo>
                  <a:pt x="2501" y="3625"/>
                </a:lnTo>
                <a:lnTo>
                  <a:pt x="2499" y="3643"/>
                </a:lnTo>
                <a:lnTo>
                  <a:pt x="2496" y="3661"/>
                </a:lnTo>
                <a:lnTo>
                  <a:pt x="2492" y="3677"/>
                </a:lnTo>
                <a:lnTo>
                  <a:pt x="2488" y="3695"/>
                </a:lnTo>
                <a:lnTo>
                  <a:pt x="2484" y="3712"/>
                </a:lnTo>
                <a:lnTo>
                  <a:pt x="2478" y="3728"/>
                </a:lnTo>
                <a:lnTo>
                  <a:pt x="2473" y="3745"/>
                </a:lnTo>
                <a:lnTo>
                  <a:pt x="2466" y="3760"/>
                </a:lnTo>
                <a:lnTo>
                  <a:pt x="2458" y="3776"/>
                </a:lnTo>
                <a:lnTo>
                  <a:pt x="2450" y="3791"/>
                </a:lnTo>
                <a:lnTo>
                  <a:pt x="2442" y="3807"/>
                </a:lnTo>
                <a:lnTo>
                  <a:pt x="2433" y="3821"/>
                </a:lnTo>
                <a:lnTo>
                  <a:pt x="2424" y="3835"/>
                </a:lnTo>
                <a:lnTo>
                  <a:pt x="2414" y="3850"/>
                </a:lnTo>
                <a:lnTo>
                  <a:pt x="2403" y="3864"/>
                </a:lnTo>
                <a:lnTo>
                  <a:pt x="2392" y="3877"/>
                </a:lnTo>
                <a:lnTo>
                  <a:pt x="2380" y="3890"/>
                </a:lnTo>
                <a:lnTo>
                  <a:pt x="2369" y="3903"/>
                </a:lnTo>
                <a:lnTo>
                  <a:pt x="2355" y="3915"/>
                </a:lnTo>
                <a:lnTo>
                  <a:pt x="2342" y="3926"/>
                </a:lnTo>
                <a:lnTo>
                  <a:pt x="2329" y="3937"/>
                </a:lnTo>
                <a:lnTo>
                  <a:pt x="2316" y="3948"/>
                </a:lnTo>
                <a:lnTo>
                  <a:pt x="2301" y="3958"/>
                </a:lnTo>
                <a:lnTo>
                  <a:pt x="2287" y="3968"/>
                </a:lnTo>
                <a:lnTo>
                  <a:pt x="2271" y="3978"/>
                </a:lnTo>
                <a:lnTo>
                  <a:pt x="2256" y="3987"/>
                </a:lnTo>
                <a:lnTo>
                  <a:pt x="2240" y="3995"/>
                </a:lnTo>
                <a:lnTo>
                  <a:pt x="2224" y="4002"/>
                </a:lnTo>
                <a:lnTo>
                  <a:pt x="2208" y="4010"/>
                </a:lnTo>
                <a:lnTo>
                  <a:pt x="2191" y="4017"/>
                </a:lnTo>
                <a:lnTo>
                  <a:pt x="2174" y="4022"/>
                </a:lnTo>
                <a:lnTo>
                  <a:pt x="2187" y="4005"/>
                </a:lnTo>
                <a:lnTo>
                  <a:pt x="2201" y="3986"/>
                </a:lnTo>
                <a:lnTo>
                  <a:pt x="2213" y="3965"/>
                </a:lnTo>
                <a:lnTo>
                  <a:pt x="2225" y="3943"/>
                </a:lnTo>
                <a:lnTo>
                  <a:pt x="2236" y="3921"/>
                </a:lnTo>
                <a:lnTo>
                  <a:pt x="2246" y="3896"/>
                </a:lnTo>
                <a:lnTo>
                  <a:pt x="2256" y="3871"/>
                </a:lnTo>
                <a:lnTo>
                  <a:pt x="2265" y="3845"/>
                </a:lnTo>
                <a:lnTo>
                  <a:pt x="2272" y="3818"/>
                </a:lnTo>
                <a:lnTo>
                  <a:pt x="2279" y="3790"/>
                </a:lnTo>
                <a:lnTo>
                  <a:pt x="2286" y="3761"/>
                </a:lnTo>
                <a:lnTo>
                  <a:pt x="2291" y="3731"/>
                </a:lnTo>
                <a:lnTo>
                  <a:pt x="2296" y="3702"/>
                </a:lnTo>
                <a:lnTo>
                  <a:pt x="2299" y="3671"/>
                </a:lnTo>
                <a:lnTo>
                  <a:pt x="2301" y="3640"/>
                </a:lnTo>
                <a:lnTo>
                  <a:pt x="2302" y="3608"/>
                </a:lnTo>
                <a:lnTo>
                  <a:pt x="2443" y="3608"/>
                </a:lnTo>
                <a:close/>
                <a:moveTo>
                  <a:pt x="2501" y="3545"/>
                </a:moveTo>
                <a:lnTo>
                  <a:pt x="2477" y="3545"/>
                </a:lnTo>
                <a:lnTo>
                  <a:pt x="2443" y="3545"/>
                </a:lnTo>
                <a:lnTo>
                  <a:pt x="2302" y="3545"/>
                </a:lnTo>
                <a:lnTo>
                  <a:pt x="2300" y="3514"/>
                </a:lnTo>
                <a:lnTo>
                  <a:pt x="2298" y="3483"/>
                </a:lnTo>
                <a:lnTo>
                  <a:pt x="2293" y="3453"/>
                </a:lnTo>
                <a:lnTo>
                  <a:pt x="2289" y="3424"/>
                </a:lnTo>
                <a:lnTo>
                  <a:pt x="2284" y="3395"/>
                </a:lnTo>
                <a:lnTo>
                  <a:pt x="2278" y="3368"/>
                </a:lnTo>
                <a:lnTo>
                  <a:pt x="2270" y="3340"/>
                </a:lnTo>
                <a:lnTo>
                  <a:pt x="2263" y="3315"/>
                </a:lnTo>
                <a:lnTo>
                  <a:pt x="2254" y="3289"/>
                </a:lnTo>
                <a:lnTo>
                  <a:pt x="2245" y="3265"/>
                </a:lnTo>
                <a:lnTo>
                  <a:pt x="2235" y="3242"/>
                </a:lnTo>
                <a:lnTo>
                  <a:pt x="2224" y="3219"/>
                </a:lnTo>
                <a:lnTo>
                  <a:pt x="2212" y="3198"/>
                </a:lnTo>
                <a:lnTo>
                  <a:pt x="2199" y="3179"/>
                </a:lnTo>
                <a:lnTo>
                  <a:pt x="2187" y="3160"/>
                </a:lnTo>
                <a:lnTo>
                  <a:pt x="2174" y="3142"/>
                </a:lnTo>
                <a:lnTo>
                  <a:pt x="2191" y="3148"/>
                </a:lnTo>
                <a:lnTo>
                  <a:pt x="2207" y="3154"/>
                </a:lnTo>
                <a:lnTo>
                  <a:pt x="2223" y="3162"/>
                </a:lnTo>
                <a:lnTo>
                  <a:pt x="2239" y="3169"/>
                </a:lnTo>
                <a:lnTo>
                  <a:pt x="2255" y="3177"/>
                </a:lnTo>
                <a:lnTo>
                  <a:pt x="2269" y="3185"/>
                </a:lnTo>
                <a:lnTo>
                  <a:pt x="2285" y="3195"/>
                </a:lnTo>
                <a:lnTo>
                  <a:pt x="2299" y="3204"/>
                </a:lnTo>
                <a:lnTo>
                  <a:pt x="2312" y="3214"/>
                </a:lnTo>
                <a:lnTo>
                  <a:pt x="2327" y="3225"/>
                </a:lnTo>
                <a:lnTo>
                  <a:pt x="2340" y="3235"/>
                </a:lnTo>
                <a:lnTo>
                  <a:pt x="2352" y="3247"/>
                </a:lnTo>
                <a:lnTo>
                  <a:pt x="2364" y="3258"/>
                </a:lnTo>
                <a:lnTo>
                  <a:pt x="2376" y="3270"/>
                </a:lnTo>
                <a:lnTo>
                  <a:pt x="2387" y="3284"/>
                </a:lnTo>
                <a:lnTo>
                  <a:pt x="2399" y="3296"/>
                </a:lnTo>
                <a:lnTo>
                  <a:pt x="2410" y="3309"/>
                </a:lnTo>
                <a:lnTo>
                  <a:pt x="2420" y="3323"/>
                </a:lnTo>
                <a:lnTo>
                  <a:pt x="2429" y="3337"/>
                </a:lnTo>
                <a:lnTo>
                  <a:pt x="2438" y="3351"/>
                </a:lnTo>
                <a:lnTo>
                  <a:pt x="2446" y="3365"/>
                </a:lnTo>
                <a:lnTo>
                  <a:pt x="2455" y="3381"/>
                </a:lnTo>
                <a:lnTo>
                  <a:pt x="2462" y="3396"/>
                </a:lnTo>
                <a:lnTo>
                  <a:pt x="2469" y="3412"/>
                </a:lnTo>
                <a:lnTo>
                  <a:pt x="2475" y="3427"/>
                </a:lnTo>
                <a:lnTo>
                  <a:pt x="2480" y="3444"/>
                </a:lnTo>
                <a:lnTo>
                  <a:pt x="2486" y="3459"/>
                </a:lnTo>
                <a:lnTo>
                  <a:pt x="2490" y="3476"/>
                </a:lnTo>
                <a:lnTo>
                  <a:pt x="2494" y="3493"/>
                </a:lnTo>
                <a:lnTo>
                  <a:pt x="2497" y="3510"/>
                </a:lnTo>
                <a:lnTo>
                  <a:pt x="2499" y="3527"/>
                </a:lnTo>
                <a:lnTo>
                  <a:pt x="2501" y="3545"/>
                </a:lnTo>
                <a:close/>
                <a:moveTo>
                  <a:pt x="2236" y="3545"/>
                </a:moveTo>
                <a:lnTo>
                  <a:pt x="2048" y="3545"/>
                </a:lnTo>
                <a:lnTo>
                  <a:pt x="2048" y="3368"/>
                </a:lnTo>
                <a:lnTo>
                  <a:pt x="2048" y="3342"/>
                </a:lnTo>
                <a:lnTo>
                  <a:pt x="2048" y="3122"/>
                </a:lnTo>
                <a:lnTo>
                  <a:pt x="2058" y="3127"/>
                </a:lnTo>
                <a:lnTo>
                  <a:pt x="2067" y="3131"/>
                </a:lnTo>
                <a:lnTo>
                  <a:pt x="2076" y="3136"/>
                </a:lnTo>
                <a:lnTo>
                  <a:pt x="2085" y="3142"/>
                </a:lnTo>
                <a:lnTo>
                  <a:pt x="2093" y="3149"/>
                </a:lnTo>
                <a:lnTo>
                  <a:pt x="2102" y="3156"/>
                </a:lnTo>
                <a:lnTo>
                  <a:pt x="2111" y="3164"/>
                </a:lnTo>
                <a:lnTo>
                  <a:pt x="2119" y="3173"/>
                </a:lnTo>
                <a:lnTo>
                  <a:pt x="2134" y="3193"/>
                </a:lnTo>
                <a:lnTo>
                  <a:pt x="2150" y="3215"/>
                </a:lnTo>
                <a:lnTo>
                  <a:pt x="2164" y="3240"/>
                </a:lnTo>
                <a:lnTo>
                  <a:pt x="2177" y="3267"/>
                </a:lnTo>
                <a:lnTo>
                  <a:pt x="2188" y="3296"/>
                </a:lnTo>
                <a:lnTo>
                  <a:pt x="2199" y="3327"/>
                </a:lnTo>
                <a:lnTo>
                  <a:pt x="2209" y="3359"/>
                </a:lnTo>
                <a:lnTo>
                  <a:pt x="2217" y="3393"/>
                </a:lnTo>
                <a:lnTo>
                  <a:pt x="2225" y="3430"/>
                </a:lnTo>
                <a:lnTo>
                  <a:pt x="2230" y="3467"/>
                </a:lnTo>
                <a:lnTo>
                  <a:pt x="2234" y="3505"/>
                </a:lnTo>
                <a:lnTo>
                  <a:pt x="2236" y="3545"/>
                </a:lnTo>
                <a:close/>
                <a:moveTo>
                  <a:pt x="1985" y="3545"/>
                </a:moveTo>
                <a:lnTo>
                  <a:pt x="1784" y="3545"/>
                </a:lnTo>
                <a:lnTo>
                  <a:pt x="1786" y="3504"/>
                </a:lnTo>
                <a:lnTo>
                  <a:pt x="1790" y="3463"/>
                </a:lnTo>
                <a:lnTo>
                  <a:pt x="1796" y="3425"/>
                </a:lnTo>
                <a:lnTo>
                  <a:pt x="1804" y="3388"/>
                </a:lnTo>
                <a:lnTo>
                  <a:pt x="1813" y="3352"/>
                </a:lnTo>
                <a:lnTo>
                  <a:pt x="1822" y="3318"/>
                </a:lnTo>
                <a:lnTo>
                  <a:pt x="1835" y="3287"/>
                </a:lnTo>
                <a:lnTo>
                  <a:pt x="1848" y="3257"/>
                </a:lnTo>
                <a:lnTo>
                  <a:pt x="1861" y="3229"/>
                </a:lnTo>
                <a:lnTo>
                  <a:pt x="1877" y="3205"/>
                </a:lnTo>
                <a:lnTo>
                  <a:pt x="1884" y="3194"/>
                </a:lnTo>
                <a:lnTo>
                  <a:pt x="1892" y="3183"/>
                </a:lnTo>
                <a:lnTo>
                  <a:pt x="1901" y="3173"/>
                </a:lnTo>
                <a:lnTo>
                  <a:pt x="1910" y="3164"/>
                </a:lnTo>
                <a:lnTo>
                  <a:pt x="1919" y="3155"/>
                </a:lnTo>
                <a:lnTo>
                  <a:pt x="1928" y="3148"/>
                </a:lnTo>
                <a:lnTo>
                  <a:pt x="1936" y="3141"/>
                </a:lnTo>
                <a:lnTo>
                  <a:pt x="1946" y="3134"/>
                </a:lnTo>
                <a:lnTo>
                  <a:pt x="1955" y="3130"/>
                </a:lnTo>
                <a:lnTo>
                  <a:pt x="1965" y="3125"/>
                </a:lnTo>
                <a:lnTo>
                  <a:pt x="1975" y="3121"/>
                </a:lnTo>
                <a:lnTo>
                  <a:pt x="1985" y="3119"/>
                </a:lnTo>
                <a:lnTo>
                  <a:pt x="1985" y="3342"/>
                </a:lnTo>
                <a:lnTo>
                  <a:pt x="1985" y="3368"/>
                </a:lnTo>
                <a:lnTo>
                  <a:pt x="1985" y="3545"/>
                </a:lnTo>
                <a:close/>
                <a:moveTo>
                  <a:pt x="1717" y="3545"/>
                </a:moveTo>
                <a:lnTo>
                  <a:pt x="1518" y="3545"/>
                </a:lnTo>
                <a:lnTo>
                  <a:pt x="1521" y="3527"/>
                </a:lnTo>
                <a:lnTo>
                  <a:pt x="1523" y="3510"/>
                </a:lnTo>
                <a:lnTo>
                  <a:pt x="1526" y="3493"/>
                </a:lnTo>
                <a:lnTo>
                  <a:pt x="1529" y="3476"/>
                </a:lnTo>
                <a:lnTo>
                  <a:pt x="1534" y="3459"/>
                </a:lnTo>
                <a:lnTo>
                  <a:pt x="1539" y="3444"/>
                </a:lnTo>
                <a:lnTo>
                  <a:pt x="1545" y="3427"/>
                </a:lnTo>
                <a:lnTo>
                  <a:pt x="1550" y="3412"/>
                </a:lnTo>
                <a:lnTo>
                  <a:pt x="1558" y="3396"/>
                </a:lnTo>
                <a:lnTo>
                  <a:pt x="1565" y="3381"/>
                </a:lnTo>
                <a:lnTo>
                  <a:pt x="1573" y="3365"/>
                </a:lnTo>
                <a:lnTo>
                  <a:pt x="1581" y="3351"/>
                </a:lnTo>
                <a:lnTo>
                  <a:pt x="1590" y="3337"/>
                </a:lnTo>
                <a:lnTo>
                  <a:pt x="1600" y="3323"/>
                </a:lnTo>
                <a:lnTo>
                  <a:pt x="1610" y="3309"/>
                </a:lnTo>
                <a:lnTo>
                  <a:pt x="1621" y="3296"/>
                </a:lnTo>
                <a:lnTo>
                  <a:pt x="1632" y="3284"/>
                </a:lnTo>
                <a:lnTo>
                  <a:pt x="1643" y="3270"/>
                </a:lnTo>
                <a:lnTo>
                  <a:pt x="1656" y="3258"/>
                </a:lnTo>
                <a:lnTo>
                  <a:pt x="1668" y="3247"/>
                </a:lnTo>
                <a:lnTo>
                  <a:pt x="1680" y="3236"/>
                </a:lnTo>
                <a:lnTo>
                  <a:pt x="1693" y="3225"/>
                </a:lnTo>
                <a:lnTo>
                  <a:pt x="1707" y="3214"/>
                </a:lnTo>
                <a:lnTo>
                  <a:pt x="1721" y="3204"/>
                </a:lnTo>
                <a:lnTo>
                  <a:pt x="1735" y="3195"/>
                </a:lnTo>
                <a:lnTo>
                  <a:pt x="1751" y="3185"/>
                </a:lnTo>
                <a:lnTo>
                  <a:pt x="1765" y="3177"/>
                </a:lnTo>
                <a:lnTo>
                  <a:pt x="1780" y="3169"/>
                </a:lnTo>
                <a:lnTo>
                  <a:pt x="1797" y="3162"/>
                </a:lnTo>
                <a:lnTo>
                  <a:pt x="1813" y="3154"/>
                </a:lnTo>
                <a:lnTo>
                  <a:pt x="1829" y="3148"/>
                </a:lnTo>
                <a:lnTo>
                  <a:pt x="1846" y="3142"/>
                </a:lnTo>
                <a:lnTo>
                  <a:pt x="1832" y="3160"/>
                </a:lnTo>
                <a:lnTo>
                  <a:pt x="1820" y="3179"/>
                </a:lnTo>
                <a:lnTo>
                  <a:pt x="1808" y="3198"/>
                </a:lnTo>
                <a:lnTo>
                  <a:pt x="1796" y="3219"/>
                </a:lnTo>
                <a:lnTo>
                  <a:pt x="1785" y="3242"/>
                </a:lnTo>
                <a:lnTo>
                  <a:pt x="1775" y="3265"/>
                </a:lnTo>
                <a:lnTo>
                  <a:pt x="1766" y="3289"/>
                </a:lnTo>
                <a:lnTo>
                  <a:pt x="1757" y="3315"/>
                </a:lnTo>
                <a:lnTo>
                  <a:pt x="1750" y="3340"/>
                </a:lnTo>
                <a:lnTo>
                  <a:pt x="1742" y="3368"/>
                </a:lnTo>
                <a:lnTo>
                  <a:pt x="1736" y="3395"/>
                </a:lnTo>
                <a:lnTo>
                  <a:pt x="1731" y="3424"/>
                </a:lnTo>
                <a:lnTo>
                  <a:pt x="1726" y="3453"/>
                </a:lnTo>
                <a:lnTo>
                  <a:pt x="1722" y="3483"/>
                </a:lnTo>
                <a:lnTo>
                  <a:pt x="1720" y="3514"/>
                </a:lnTo>
                <a:lnTo>
                  <a:pt x="1717" y="3545"/>
                </a:lnTo>
                <a:close/>
                <a:moveTo>
                  <a:pt x="1517" y="3608"/>
                </a:moveTo>
                <a:lnTo>
                  <a:pt x="1717" y="3608"/>
                </a:lnTo>
                <a:lnTo>
                  <a:pt x="1719" y="3640"/>
                </a:lnTo>
                <a:lnTo>
                  <a:pt x="1721" y="3671"/>
                </a:lnTo>
                <a:lnTo>
                  <a:pt x="1724" y="3702"/>
                </a:lnTo>
                <a:lnTo>
                  <a:pt x="1729" y="3731"/>
                </a:lnTo>
                <a:lnTo>
                  <a:pt x="1734" y="3761"/>
                </a:lnTo>
                <a:lnTo>
                  <a:pt x="1741" y="3790"/>
                </a:lnTo>
                <a:lnTo>
                  <a:pt x="1747" y="3818"/>
                </a:lnTo>
                <a:lnTo>
                  <a:pt x="1755" y="3845"/>
                </a:lnTo>
                <a:lnTo>
                  <a:pt x="1764" y="3871"/>
                </a:lnTo>
                <a:lnTo>
                  <a:pt x="1774" y="3896"/>
                </a:lnTo>
                <a:lnTo>
                  <a:pt x="1784" y="3921"/>
                </a:lnTo>
                <a:lnTo>
                  <a:pt x="1795" y="3943"/>
                </a:lnTo>
                <a:lnTo>
                  <a:pt x="1807" y="3965"/>
                </a:lnTo>
                <a:lnTo>
                  <a:pt x="1819" y="3986"/>
                </a:lnTo>
                <a:lnTo>
                  <a:pt x="1832" y="4005"/>
                </a:lnTo>
                <a:lnTo>
                  <a:pt x="1846" y="4022"/>
                </a:lnTo>
                <a:lnTo>
                  <a:pt x="1829" y="4017"/>
                </a:lnTo>
                <a:lnTo>
                  <a:pt x="1813" y="4010"/>
                </a:lnTo>
                <a:lnTo>
                  <a:pt x="1796" y="4002"/>
                </a:lnTo>
                <a:lnTo>
                  <a:pt x="1779" y="3995"/>
                </a:lnTo>
                <a:lnTo>
                  <a:pt x="1764" y="3987"/>
                </a:lnTo>
                <a:lnTo>
                  <a:pt x="1748" y="3978"/>
                </a:lnTo>
                <a:lnTo>
                  <a:pt x="1733" y="3968"/>
                </a:lnTo>
                <a:lnTo>
                  <a:pt x="1719" y="3958"/>
                </a:lnTo>
                <a:lnTo>
                  <a:pt x="1704" y="3948"/>
                </a:lnTo>
                <a:lnTo>
                  <a:pt x="1691" y="3937"/>
                </a:lnTo>
                <a:lnTo>
                  <a:pt x="1677" y="3926"/>
                </a:lnTo>
                <a:lnTo>
                  <a:pt x="1664" y="3915"/>
                </a:lnTo>
                <a:lnTo>
                  <a:pt x="1651" y="3903"/>
                </a:lnTo>
                <a:lnTo>
                  <a:pt x="1640" y="3890"/>
                </a:lnTo>
                <a:lnTo>
                  <a:pt x="1628" y="3877"/>
                </a:lnTo>
                <a:lnTo>
                  <a:pt x="1617" y="3864"/>
                </a:lnTo>
                <a:lnTo>
                  <a:pt x="1606" y="3850"/>
                </a:lnTo>
                <a:lnTo>
                  <a:pt x="1596" y="3835"/>
                </a:lnTo>
                <a:lnTo>
                  <a:pt x="1587" y="3821"/>
                </a:lnTo>
                <a:lnTo>
                  <a:pt x="1578" y="3807"/>
                </a:lnTo>
                <a:lnTo>
                  <a:pt x="1569" y="3791"/>
                </a:lnTo>
                <a:lnTo>
                  <a:pt x="1562" y="3776"/>
                </a:lnTo>
                <a:lnTo>
                  <a:pt x="1554" y="3760"/>
                </a:lnTo>
                <a:lnTo>
                  <a:pt x="1547" y="3745"/>
                </a:lnTo>
                <a:lnTo>
                  <a:pt x="1542" y="3728"/>
                </a:lnTo>
                <a:lnTo>
                  <a:pt x="1536" y="3712"/>
                </a:lnTo>
                <a:lnTo>
                  <a:pt x="1532" y="3695"/>
                </a:lnTo>
                <a:lnTo>
                  <a:pt x="1527" y="3677"/>
                </a:lnTo>
                <a:lnTo>
                  <a:pt x="1524" y="3661"/>
                </a:lnTo>
                <a:lnTo>
                  <a:pt x="1521" y="3643"/>
                </a:lnTo>
                <a:lnTo>
                  <a:pt x="1518" y="3625"/>
                </a:lnTo>
                <a:lnTo>
                  <a:pt x="1517" y="3608"/>
                </a:lnTo>
                <a:close/>
                <a:moveTo>
                  <a:pt x="1783" y="3608"/>
                </a:moveTo>
                <a:lnTo>
                  <a:pt x="1985" y="3608"/>
                </a:lnTo>
                <a:lnTo>
                  <a:pt x="1985" y="4046"/>
                </a:lnTo>
                <a:lnTo>
                  <a:pt x="1975" y="4043"/>
                </a:lnTo>
                <a:lnTo>
                  <a:pt x="1965" y="4040"/>
                </a:lnTo>
                <a:lnTo>
                  <a:pt x="1955" y="4034"/>
                </a:lnTo>
                <a:lnTo>
                  <a:pt x="1945" y="4029"/>
                </a:lnTo>
                <a:lnTo>
                  <a:pt x="1936" y="4023"/>
                </a:lnTo>
                <a:lnTo>
                  <a:pt x="1926" y="4016"/>
                </a:lnTo>
                <a:lnTo>
                  <a:pt x="1918" y="4008"/>
                </a:lnTo>
                <a:lnTo>
                  <a:pt x="1909" y="3999"/>
                </a:lnTo>
                <a:lnTo>
                  <a:pt x="1900" y="3990"/>
                </a:lnTo>
                <a:lnTo>
                  <a:pt x="1891" y="3979"/>
                </a:lnTo>
                <a:lnTo>
                  <a:pt x="1882" y="3968"/>
                </a:lnTo>
                <a:lnTo>
                  <a:pt x="1874" y="3957"/>
                </a:lnTo>
                <a:lnTo>
                  <a:pt x="1867" y="3944"/>
                </a:lnTo>
                <a:lnTo>
                  <a:pt x="1859" y="3932"/>
                </a:lnTo>
                <a:lnTo>
                  <a:pt x="1852" y="3917"/>
                </a:lnTo>
                <a:lnTo>
                  <a:pt x="1846" y="3903"/>
                </a:lnTo>
                <a:lnTo>
                  <a:pt x="1832" y="3873"/>
                </a:lnTo>
                <a:lnTo>
                  <a:pt x="1820" y="3840"/>
                </a:lnTo>
                <a:lnTo>
                  <a:pt x="1810" y="3806"/>
                </a:lnTo>
                <a:lnTo>
                  <a:pt x="1801" y="3769"/>
                </a:lnTo>
                <a:lnTo>
                  <a:pt x="1795" y="3730"/>
                </a:lnTo>
                <a:lnTo>
                  <a:pt x="1789" y="3691"/>
                </a:lnTo>
                <a:lnTo>
                  <a:pt x="1785" y="3650"/>
                </a:lnTo>
                <a:lnTo>
                  <a:pt x="1783" y="3608"/>
                </a:lnTo>
                <a:close/>
                <a:moveTo>
                  <a:pt x="2048" y="3608"/>
                </a:moveTo>
                <a:lnTo>
                  <a:pt x="2237" y="3608"/>
                </a:lnTo>
                <a:lnTo>
                  <a:pt x="2235" y="3647"/>
                </a:lnTo>
                <a:lnTo>
                  <a:pt x="2232" y="3687"/>
                </a:lnTo>
                <a:lnTo>
                  <a:pt x="2226" y="3726"/>
                </a:lnTo>
                <a:lnTo>
                  <a:pt x="2219" y="3762"/>
                </a:lnTo>
                <a:lnTo>
                  <a:pt x="2212" y="3798"/>
                </a:lnTo>
                <a:lnTo>
                  <a:pt x="2202" y="3831"/>
                </a:lnTo>
                <a:lnTo>
                  <a:pt x="2191" y="3863"/>
                </a:lnTo>
                <a:lnTo>
                  <a:pt x="2178" y="3893"/>
                </a:lnTo>
                <a:lnTo>
                  <a:pt x="2166" y="3921"/>
                </a:lnTo>
                <a:lnTo>
                  <a:pt x="2152" y="3946"/>
                </a:lnTo>
                <a:lnTo>
                  <a:pt x="2144" y="3958"/>
                </a:lnTo>
                <a:lnTo>
                  <a:pt x="2136" y="3969"/>
                </a:lnTo>
                <a:lnTo>
                  <a:pt x="2129" y="3980"/>
                </a:lnTo>
                <a:lnTo>
                  <a:pt x="2120" y="3989"/>
                </a:lnTo>
                <a:lnTo>
                  <a:pt x="2112" y="3999"/>
                </a:lnTo>
                <a:lnTo>
                  <a:pt x="2103" y="4007"/>
                </a:lnTo>
                <a:lnTo>
                  <a:pt x="2094" y="4015"/>
                </a:lnTo>
                <a:lnTo>
                  <a:pt x="2086" y="4022"/>
                </a:lnTo>
                <a:lnTo>
                  <a:pt x="2077" y="4028"/>
                </a:lnTo>
                <a:lnTo>
                  <a:pt x="2067" y="4033"/>
                </a:lnTo>
                <a:lnTo>
                  <a:pt x="2058" y="4038"/>
                </a:lnTo>
                <a:lnTo>
                  <a:pt x="2048" y="4042"/>
                </a:lnTo>
                <a:lnTo>
                  <a:pt x="2048" y="3608"/>
                </a:lnTo>
                <a:close/>
                <a:moveTo>
                  <a:pt x="2078" y="1066"/>
                </a:moveTo>
                <a:lnTo>
                  <a:pt x="2085" y="1068"/>
                </a:lnTo>
                <a:lnTo>
                  <a:pt x="2091" y="1072"/>
                </a:lnTo>
                <a:lnTo>
                  <a:pt x="2097" y="1075"/>
                </a:lnTo>
                <a:lnTo>
                  <a:pt x="2103" y="1079"/>
                </a:lnTo>
                <a:lnTo>
                  <a:pt x="2109" y="1083"/>
                </a:lnTo>
                <a:lnTo>
                  <a:pt x="2114" y="1087"/>
                </a:lnTo>
                <a:lnTo>
                  <a:pt x="2121" y="1092"/>
                </a:lnTo>
                <a:lnTo>
                  <a:pt x="2127" y="1097"/>
                </a:lnTo>
                <a:lnTo>
                  <a:pt x="2131" y="1102"/>
                </a:lnTo>
                <a:lnTo>
                  <a:pt x="2136" y="1107"/>
                </a:lnTo>
                <a:lnTo>
                  <a:pt x="2142" y="1113"/>
                </a:lnTo>
                <a:lnTo>
                  <a:pt x="2146" y="1118"/>
                </a:lnTo>
                <a:lnTo>
                  <a:pt x="2151" y="1125"/>
                </a:lnTo>
                <a:lnTo>
                  <a:pt x="2155" y="1130"/>
                </a:lnTo>
                <a:lnTo>
                  <a:pt x="2160" y="1137"/>
                </a:lnTo>
                <a:lnTo>
                  <a:pt x="2164" y="1144"/>
                </a:lnTo>
                <a:lnTo>
                  <a:pt x="2167" y="1150"/>
                </a:lnTo>
                <a:lnTo>
                  <a:pt x="2172" y="1157"/>
                </a:lnTo>
                <a:lnTo>
                  <a:pt x="2175" y="1164"/>
                </a:lnTo>
                <a:lnTo>
                  <a:pt x="2178" y="1171"/>
                </a:lnTo>
                <a:lnTo>
                  <a:pt x="2181" y="1178"/>
                </a:lnTo>
                <a:lnTo>
                  <a:pt x="2184" y="1186"/>
                </a:lnTo>
                <a:lnTo>
                  <a:pt x="2186" y="1193"/>
                </a:lnTo>
                <a:lnTo>
                  <a:pt x="2188" y="1201"/>
                </a:lnTo>
                <a:lnTo>
                  <a:pt x="2191" y="1210"/>
                </a:lnTo>
                <a:lnTo>
                  <a:pt x="2193" y="1218"/>
                </a:lnTo>
                <a:lnTo>
                  <a:pt x="2194" y="1225"/>
                </a:lnTo>
                <a:lnTo>
                  <a:pt x="2195" y="1234"/>
                </a:lnTo>
                <a:lnTo>
                  <a:pt x="2196" y="1242"/>
                </a:lnTo>
                <a:lnTo>
                  <a:pt x="2197" y="1251"/>
                </a:lnTo>
                <a:lnTo>
                  <a:pt x="2197" y="1260"/>
                </a:lnTo>
                <a:lnTo>
                  <a:pt x="2197" y="1269"/>
                </a:lnTo>
                <a:lnTo>
                  <a:pt x="2197" y="1280"/>
                </a:lnTo>
                <a:lnTo>
                  <a:pt x="2196" y="1291"/>
                </a:lnTo>
                <a:lnTo>
                  <a:pt x="2196" y="1302"/>
                </a:lnTo>
                <a:lnTo>
                  <a:pt x="2194" y="1312"/>
                </a:lnTo>
                <a:lnTo>
                  <a:pt x="2192" y="1323"/>
                </a:lnTo>
                <a:lnTo>
                  <a:pt x="2190" y="1333"/>
                </a:lnTo>
                <a:lnTo>
                  <a:pt x="2186" y="1343"/>
                </a:lnTo>
                <a:lnTo>
                  <a:pt x="2183" y="1353"/>
                </a:lnTo>
                <a:lnTo>
                  <a:pt x="2180" y="1363"/>
                </a:lnTo>
                <a:lnTo>
                  <a:pt x="2175" y="1371"/>
                </a:lnTo>
                <a:lnTo>
                  <a:pt x="2171" y="1380"/>
                </a:lnTo>
                <a:lnTo>
                  <a:pt x="2166" y="1389"/>
                </a:lnTo>
                <a:lnTo>
                  <a:pt x="2161" y="1398"/>
                </a:lnTo>
                <a:lnTo>
                  <a:pt x="2155" y="1406"/>
                </a:lnTo>
                <a:lnTo>
                  <a:pt x="2150" y="1415"/>
                </a:lnTo>
                <a:lnTo>
                  <a:pt x="2144" y="1421"/>
                </a:lnTo>
                <a:lnTo>
                  <a:pt x="2138" y="1429"/>
                </a:lnTo>
                <a:lnTo>
                  <a:pt x="2131" y="1436"/>
                </a:lnTo>
                <a:lnTo>
                  <a:pt x="2124" y="1442"/>
                </a:lnTo>
                <a:lnTo>
                  <a:pt x="2117" y="1449"/>
                </a:lnTo>
                <a:lnTo>
                  <a:pt x="2109" y="1454"/>
                </a:lnTo>
                <a:lnTo>
                  <a:pt x="2101" y="1459"/>
                </a:lnTo>
                <a:lnTo>
                  <a:pt x="2093" y="1464"/>
                </a:lnTo>
                <a:lnTo>
                  <a:pt x="2086" y="1469"/>
                </a:lnTo>
                <a:lnTo>
                  <a:pt x="2077" y="1472"/>
                </a:lnTo>
                <a:lnTo>
                  <a:pt x="2069" y="1475"/>
                </a:lnTo>
                <a:lnTo>
                  <a:pt x="2060" y="1479"/>
                </a:lnTo>
                <a:lnTo>
                  <a:pt x="2051" y="1481"/>
                </a:lnTo>
                <a:lnTo>
                  <a:pt x="2043" y="1483"/>
                </a:lnTo>
                <a:lnTo>
                  <a:pt x="2033" y="1484"/>
                </a:lnTo>
                <a:lnTo>
                  <a:pt x="2024" y="1485"/>
                </a:lnTo>
                <a:lnTo>
                  <a:pt x="2014" y="1485"/>
                </a:lnTo>
                <a:lnTo>
                  <a:pt x="2005" y="1485"/>
                </a:lnTo>
                <a:lnTo>
                  <a:pt x="1996" y="1484"/>
                </a:lnTo>
                <a:lnTo>
                  <a:pt x="1986" y="1483"/>
                </a:lnTo>
                <a:lnTo>
                  <a:pt x="1977" y="1481"/>
                </a:lnTo>
                <a:lnTo>
                  <a:pt x="1968" y="1479"/>
                </a:lnTo>
                <a:lnTo>
                  <a:pt x="1960" y="1475"/>
                </a:lnTo>
                <a:lnTo>
                  <a:pt x="1951" y="1472"/>
                </a:lnTo>
                <a:lnTo>
                  <a:pt x="1943" y="1469"/>
                </a:lnTo>
                <a:lnTo>
                  <a:pt x="1934" y="1464"/>
                </a:lnTo>
                <a:lnTo>
                  <a:pt x="1926" y="1459"/>
                </a:lnTo>
                <a:lnTo>
                  <a:pt x="1919" y="1454"/>
                </a:lnTo>
                <a:lnTo>
                  <a:pt x="1912" y="1449"/>
                </a:lnTo>
                <a:lnTo>
                  <a:pt x="1904" y="1442"/>
                </a:lnTo>
                <a:lnTo>
                  <a:pt x="1898" y="1436"/>
                </a:lnTo>
                <a:lnTo>
                  <a:pt x="1891" y="1429"/>
                </a:lnTo>
                <a:lnTo>
                  <a:pt x="1884" y="1421"/>
                </a:lnTo>
                <a:lnTo>
                  <a:pt x="1879" y="1415"/>
                </a:lnTo>
                <a:lnTo>
                  <a:pt x="1872" y="1406"/>
                </a:lnTo>
                <a:lnTo>
                  <a:pt x="1867" y="1398"/>
                </a:lnTo>
                <a:lnTo>
                  <a:pt x="1862" y="1389"/>
                </a:lnTo>
                <a:lnTo>
                  <a:pt x="1857" y="1380"/>
                </a:lnTo>
                <a:lnTo>
                  <a:pt x="1853" y="1371"/>
                </a:lnTo>
                <a:lnTo>
                  <a:pt x="1849" y="1363"/>
                </a:lnTo>
                <a:lnTo>
                  <a:pt x="1846" y="1353"/>
                </a:lnTo>
                <a:lnTo>
                  <a:pt x="1842" y="1343"/>
                </a:lnTo>
                <a:lnTo>
                  <a:pt x="1839" y="1333"/>
                </a:lnTo>
                <a:lnTo>
                  <a:pt x="1837" y="1323"/>
                </a:lnTo>
                <a:lnTo>
                  <a:pt x="1835" y="1312"/>
                </a:lnTo>
                <a:lnTo>
                  <a:pt x="1834" y="1302"/>
                </a:lnTo>
                <a:lnTo>
                  <a:pt x="1831" y="1291"/>
                </a:lnTo>
                <a:lnTo>
                  <a:pt x="1831" y="1280"/>
                </a:lnTo>
                <a:lnTo>
                  <a:pt x="1831" y="1269"/>
                </a:lnTo>
                <a:lnTo>
                  <a:pt x="1831" y="1259"/>
                </a:lnTo>
                <a:lnTo>
                  <a:pt x="1831" y="1250"/>
                </a:lnTo>
                <a:lnTo>
                  <a:pt x="1832" y="1241"/>
                </a:lnTo>
                <a:lnTo>
                  <a:pt x="1834" y="1232"/>
                </a:lnTo>
                <a:lnTo>
                  <a:pt x="1835" y="1223"/>
                </a:lnTo>
                <a:lnTo>
                  <a:pt x="1837" y="1214"/>
                </a:lnTo>
                <a:lnTo>
                  <a:pt x="1839" y="1206"/>
                </a:lnTo>
                <a:lnTo>
                  <a:pt x="1841" y="1197"/>
                </a:lnTo>
                <a:lnTo>
                  <a:pt x="1843" y="1189"/>
                </a:lnTo>
                <a:lnTo>
                  <a:pt x="1847" y="1180"/>
                </a:lnTo>
                <a:lnTo>
                  <a:pt x="1849" y="1172"/>
                </a:lnTo>
                <a:lnTo>
                  <a:pt x="1853" y="1165"/>
                </a:lnTo>
                <a:lnTo>
                  <a:pt x="1857" y="1157"/>
                </a:lnTo>
                <a:lnTo>
                  <a:pt x="1860" y="1150"/>
                </a:lnTo>
                <a:lnTo>
                  <a:pt x="1864" y="1143"/>
                </a:lnTo>
                <a:lnTo>
                  <a:pt x="1869" y="1136"/>
                </a:lnTo>
                <a:lnTo>
                  <a:pt x="1873" y="1129"/>
                </a:lnTo>
                <a:lnTo>
                  <a:pt x="1879" y="1123"/>
                </a:lnTo>
                <a:lnTo>
                  <a:pt x="1883" y="1116"/>
                </a:lnTo>
                <a:lnTo>
                  <a:pt x="1889" y="1109"/>
                </a:lnTo>
                <a:lnTo>
                  <a:pt x="1894" y="1104"/>
                </a:lnTo>
                <a:lnTo>
                  <a:pt x="1900" y="1098"/>
                </a:lnTo>
                <a:lnTo>
                  <a:pt x="1905" y="1093"/>
                </a:lnTo>
                <a:lnTo>
                  <a:pt x="1912" y="1088"/>
                </a:lnTo>
                <a:lnTo>
                  <a:pt x="1918" y="1084"/>
                </a:lnTo>
                <a:lnTo>
                  <a:pt x="1924" y="1079"/>
                </a:lnTo>
                <a:lnTo>
                  <a:pt x="1931" y="1075"/>
                </a:lnTo>
                <a:lnTo>
                  <a:pt x="1937" y="1071"/>
                </a:lnTo>
                <a:lnTo>
                  <a:pt x="1944" y="1067"/>
                </a:lnTo>
                <a:lnTo>
                  <a:pt x="1951" y="1064"/>
                </a:lnTo>
                <a:lnTo>
                  <a:pt x="1958" y="1062"/>
                </a:lnTo>
                <a:lnTo>
                  <a:pt x="1966" y="1060"/>
                </a:lnTo>
                <a:lnTo>
                  <a:pt x="1966" y="934"/>
                </a:lnTo>
                <a:lnTo>
                  <a:pt x="1966" y="806"/>
                </a:lnTo>
                <a:lnTo>
                  <a:pt x="1966" y="680"/>
                </a:lnTo>
                <a:lnTo>
                  <a:pt x="1966" y="554"/>
                </a:lnTo>
                <a:lnTo>
                  <a:pt x="1966" y="428"/>
                </a:lnTo>
                <a:lnTo>
                  <a:pt x="1966" y="302"/>
                </a:lnTo>
                <a:lnTo>
                  <a:pt x="1966" y="176"/>
                </a:lnTo>
                <a:lnTo>
                  <a:pt x="1966" y="51"/>
                </a:lnTo>
                <a:lnTo>
                  <a:pt x="1966" y="48"/>
                </a:lnTo>
                <a:lnTo>
                  <a:pt x="1966" y="45"/>
                </a:lnTo>
                <a:lnTo>
                  <a:pt x="1966" y="43"/>
                </a:lnTo>
                <a:lnTo>
                  <a:pt x="1967" y="41"/>
                </a:lnTo>
                <a:lnTo>
                  <a:pt x="1967" y="38"/>
                </a:lnTo>
                <a:lnTo>
                  <a:pt x="1968" y="36"/>
                </a:lnTo>
                <a:lnTo>
                  <a:pt x="1970" y="33"/>
                </a:lnTo>
                <a:lnTo>
                  <a:pt x="1971" y="31"/>
                </a:lnTo>
                <a:lnTo>
                  <a:pt x="1973" y="27"/>
                </a:lnTo>
                <a:lnTo>
                  <a:pt x="1975" y="22"/>
                </a:lnTo>
                <a:lnTo>
                  <a:pt x="1978" y="19"/>
                </a:lnTo>
                <a:lnTo>
                  <a:pt x="1983" y="14"/>
                </a:lnTo>
                <a:lnTo>
                  <a:pt x="1986" y="11"/>
                </a:lnTo>
                <a:lnTo>
                  <a:pt x="1991" y="9"/>
                </a:lnTo>
                <a:lnTo>
                  <a:pt x="1995" y="6"/>
                </a:lnTo>
                <a:lnTo>
                  <a:pt x="2000" y="5"/>
                </a:lnTo>
                <a:lnTo>
                  <a:pt x="2006" y="2"/>
                </a:lnTo>
                <a:lnTo>
                  <a:pt x="2010" y="1"/>
                </a:lnTo>
                <a:lnTo>
                  <a:pt x="2016" y="0"/>
                </a:lnTo>
                <a:lnTo>
                  <a:pt x="2021" y="0"/>
                </a:lnTo>
                <a:lnTo>
                  <a:pt x="2027" y="0"/>
                </a:lnTo>
                <a:lnTo>
                  <a:pt x="2033" y="1"/>
                </a:lnTo>
                <a:lnTo>
                  <a:pt x="2038" y="2"/>
                </a:lnTo>
                <a:lnTo>
                  <a:pt x="2044" y="5"/>
                </a:lnTo>
                <a:lnTo>
                  <a:pt x="2048" y="7"/>
                </a:lnTo>
                <a:lnTo>
                  <a:pt x="2052" y="9"/>
                </a:lnTo>
                <a:lnTo>
                  <a:pt x="2057" y="12"/>
                </a:lnTo>
                <a:lnTo>
                  <a:pt x="2061" y="16"/>
                </a:lnTo>
                <a:lnTo>
                  <a:pt x="2065" y="19"/>
                </a:lnTo>
                <a:lnTo>
                  <a:pt x="2068" y="22"/>
                </a:lnTo>
                <a:lnTo>
                  <a:pt x="2071" y="27"/>
                </a:lnTo>
                <a:lnTo>
                  <a:pt x="2073" y="31"/>
                </a:lnTo>
                <a:lnTo>
                  <a:pt x="2076" y="37"/>
                </a:lnTo>
                <a:lnTo>
                  <a:pt x="2077" y="41"/>
                </a:lnTo>
                <a:lnTo>
                  <a:pt x="2077" y="44"/>
                </a:lnTo>
                <a:lnTo>
                  <a:pt x="2078" y="47"/>
                </a:lnTo>
                <a:lnTo>
                  <a:pt x="2078" y="49"/>
                </a:lnTo>
                <a:lnTo>
                  <a:pt x="2078" y="52"/>
                </a:lnTo>
                <a:lnTo>
                  <a:pt x="2078" y="176"/>
                </a:lnTo>
                <a:lnTo>
                  <a:pt x="2078" y="302"/>
                </a:lnTo>
                <a:lnTo>
                  <a:pt x="2078" y="428"/>
                </a:lnTo>
                <a:lnTo>
                  <a:pt x="2078" y="555"/>
                </a:lnTo>
                <a:lnTo>
                  <a:pt x="2078" y="684"/>
                </a:lnTo>
                <a:lnTo>
                  <a:pt x="2078" y="811"/>
                </a:lnTo>
                <a:lnTo>
                  <a:pt x="2078" y="939"/>
                </a:lnTo>
                <a:lnTo>
                  <a:pt x="2078" y="1066"/>
                </a:lnTo>
                <a:close/>
                <a:moveTo>
                  <a:pt x="1517" y="1607"/>
                </a:moveTo>
                <a:lnTo>
                  <a:pt x="1518" y="1611"/>
                </a:lnTo>
                <a:lnTo>
                  <a:pt x="1520" y="1622"/>
                </a:lnTo>
                <a:lnTo>
                  <a:pt x="1522" y="1632"/>
                </a:lnTo>
                <a:lnTo>
                  <a:pt x="1525" y="1644"/>
                </a:lnTo>
                <a:lnTo>
                  <a:pt x="1527" y="1653"/>
                </a:lnTo>
                <a:lnTo>
                  <a:pt x="1528" y="1657"/>
                </a:lnTo>
                <a:lnTo>
                  <a:pt x="1479" y="1679"/>
                </a:lnTo>
                <a:lnTo>
                  <a:pt x="1437" y="1699"/>
                </a:lnTo>
                <a:lnTo>
                  <a:pt x="1397" y="1721"/>
                </a:lnTo>
                <a:lnTo>
                  <a:pt x="1357" y="1743"/>
                </a:lnTo>
                <a:lnTo>
                  <a:pt x="1319" y="1768"/>
                </a:lnTo>
                <a:lnTo>
                  <a:pt x="1282" y="1794"/>
                </a:lnTo>
                <a:lnTo>
                  <a:pt x="1246" y="1820"/>
                </a:lnTo>
                <a:lnTo>
                  <a:pt x="1211" y="1849"/>
                </a:lnTo>
                <a:lnTo>
                  <a:pt x="1178" y="1879"/>
                </a:lnTo>
                <a:lnTo>
                  <a:pt x="1145" y="1910"/>
                </a:lnTo>
                <a:lnTo>
                  <a:pt x="1114" y="1941"/>
                </a:lnTo>
                <a:lnTo>
                  <a:pt x="1083" y="1975"/>
                </a:lnTo>
                <a:lnTo>
                  <a:pt x="1054" y="2008"/>
                </a:lnTo>
                <a:lnTo>
                  <a:pt x="1026" y="2044"/>
                </a:lnTo>
                <a:lnTo>
                  <a:pt x="1000" y="2080"/>
                </a:lnTo>
                <a:lnTo>
                  <a:pt x="976" y="2117"/>
                </a:lnTo>
                <a:lnTo>
                  <a:pt x="951" y="2156"/>
                </a:lnTo>
                <a:lnTo>
                  <a:pt x="929" y="2194"/>
                </a:lnTo>
                <a:lnTo>
                  <a:pt x="908" y="2234"/>
                </a:lnTo>
                <a:lnTo>
                  <a:pt x="888" y="2274"/>
                </a:lnTo>
                <a:lnTo>
                  <a:pt x="871" y="2316"/>
                </a:lnTo>
                <a:lnTo>
                  <a:pt x="854" y="2357"/>
                </a:lnTo>
                <a:lnTo>
                  <a:pt x="838" y="2400"/>
                </a:lnTo>
                <a:lnTo>
                  <a:pt x="825" y="2443"/>
                </a:lnTo>
                <a:lnTo>
                  <a:pt x="813" y="2487"/>
                </a:lnTo>
                <a:lnTo>
                  <a:pt x="802" y="2532"/>
                </a:lnTo>
                <a:lnTo>
                  <a:pt x="793" y="2576"/>
                </a:lnTo>
                <a:lnTo>
                  <a:pt x="785" y="2621"/>
                </a:lnTo>
                <a:lnTo>
                  <a:pt x="780" y="2668"/>
                </a:lnTo>
                <a:lnTo>
                  <a:pt x="775" y="2713"/>
                </a:lnTo>
                <a:lnTo>
                  <a:pt x="773" y="2760"/>
                </a:lnTo>
                <a:lnTo>
                  <a:pt x="772" y="2807"/>
                </a:lnTo>
                <a:lnTo>
                  <a:pt x="774" y="2863"/>
                </a:lnTo>
                <a:lnTo>
                  <a:pt x="778" y="2920"/>
                </a:lnTo>
                <a:lnTo>
                  <a:pt x="785" y="2975"/>
                </a:lnTo>
                <a:lnTo>
                  <a:pt x="795" y="3030"/>
                </a:lnTo>
                <a:lnTo>
                  <a:pt x="808" y="3085"/>
                </a:lnTo>
                <a:lnTo>
                  <a:pt x="822" y="3139"/>
                </a:lnTo>
                <a:lnTo>
                  <a:pt x="840" y="3192"/>
                </a:lnTo>
                <a:lnTo>
                  <a:pt x="859" y="3244"/>
                </a:lnTo>
                <a:lnTo>
                  <a:pt x="883" y="3296"/>
                </a:lnTo>
                <a:lnTo>
                  <a:pt x="907" y="3347"/>
                </a:lnTo>
                <a:lnTo>
                  <a:pt x="935" y="3396"/>
                </a:lnTo>
                <a:lnTo>
                  <a:pt x="965" y="3446"/>
                </a:lnTo>
                <a:lnTo>
                  <a:pt x="995" y="3495"/>
                </a:lnTo>
                <a:lnTo>
                  <a:pt x="1030" y="3541"/>
                </a:lnTo>
                <a:lnTo>
                  <a:pt x="1066" y="3588"/>
                </a:lnTo>
                <a:lnTo>
                  <a:pt x="1104" y="3634"/>
                </a:lnTo>
                <a:lnTo>
                  <a:pt x="1144" y="3678"/>
                </a:lnTo>
                <a:lnTo>
                  <a:pt x="1187" y="3722"/>
                </a:lnTo>
                <a:lnTo>
                  <a:pt x="1230" y="3765"/>
                </a:lnTo>
                <a:lnTo>
                  <a:pt x="1276" y="3806"/>
                </a:lnTo>
                <a:lnTo>
                  <a:pt x="1324" y="3846"/>
                </a:lnTo>
                <a:lnTo>
                  <a:pt x="1374" y="3885"/>
                </a:lnTo>
                <a:lnTo>
                  <a:pt x="1424" y="3923"/>
                </a:lnTo>
                <a:lnTo>
                  <a:pt x="1478" y="3960"/>
                </a:lnTo>
                <a:lnTo>
                  <a:pt x="1532" y="3996"/>
                </a:lnTo>
                <a:lnTo>
                  <a:pt x="1588" y="4030"/>
                </a:lnTo>
                <a:lnTo>
                  <a:pt x="1646" y="4063"/>
                </a:lnTo>
                <a:lnTo>
                  <a:pt x="1705" y="4095"/>
                </a:lnTo>
                <a:lnTo>
                  <a:pt x="1766" y="4125"/>
                </a:lnTo>
                <a:lnTo>
                  <a:pt x="1828" y="4155"/>
                </a:lnTo>
                <a:lnTo>
                  <a:pt x="1891" y="4183"/>
                </a:lnTo>
                <a:lnTo>
                  <a:pt x="1967" y="4214"/>
                </a:lnTo>
                <a:lnTo>
                  <a:pt x="1978" y="4196"/>
                </a:lnTo>
                <a:lnTo>
                  <a:pt x="1984" y="4188"/>
                </a:lnTo>
                <a:lnTo>
                  <a:pt x="1992" y="4178"/>
                </a:lnTo>
                <a:lnTo>
                  <a:pt x="1999" y="4166"/>
                </a:lnTo>
                <a:lnTo>
                  <a:pt x="2002" y="4161"/>
                </a:lnTo>
                <a:lnTo>
                  <a:pt x="2005" y="4165"/>
                </a:lnTo>
                <a:lnTo>
                  <a:pt x="2008" y="4172"/>
                </a:lnTo>
                <a:lnTo>
                  <a:pt x="2014" y="4179"/>
                </a:lnTo>
                <a:lnTo>
                  <a:pt x="2018" y="4185"/>
                </a:lnTo>
                <a:lnTo>
                  <a:pt x="2024" y="4192"/>
                </a:lnTo>
                <a:lnTo>
                  <a:pt x="2029" y="4197"/>
                </a:lnTo>
                <a:lnTo>
                  <a:pt x="2035" y="4203"/>
                </a:lnTo>
                <a:lnTo>
                  <a:pt x="2041" y="4208"/>
                </a:lnTo>
                <a:lnTo>
                  <a:pt x="2048" y="4214"/>
                </a:lnTo>
                <a:lnTo>
                  <a:pt x="2054" y="4218"/>
                </a:lnTo>
                <a:lnTo>
                  <a:pt x="2060" y="4222"/>
                </a:lnTo>
                <a:lnTo>
                  <a:pt x="2068" y="4227"/>
                </a:lnTo>
                <a:lnTo>
                  <a:pt x="2076" y="4230"/>
                </a:lnTo>
                <a:lnTo>
                  <a:pt x="2083" y="4234"/>
                </a:lnTo>
                <a:lnTo>
                  <a:pt x="2090" y="4237"/>
                </a:lnTo>
                <a:lnTo>
                  <a:pt x="2098" y="4240"/>
                </a:lnTo>
                <a:lnTo>
                  <a:pt x="2107" y="4242"/>
                </a:lnTo>
                <a:lnTo>
                  <a:pt x="2112" y="4243"/>
                </a:lnTo>
                <a:lnTo>
                  <a:pt x="2111" y="4245"/>
                </a:lnTo>
                <a:lnTo>
                  <a:pt x="2103" y="4248"/>
                </a:lnTo>
                <a:lnTo>
                  <a:pt x="2096" y="4252"/>
                </a:lnTo>
                <a:lnTo>
                  <a:pt x="2082" y="4261"/>
                </a:lnTo>
                <a:lnTo>
                  <a:pt x="2076" y="4267"/>
                </a:lnTo>
                <a:lnTo>
                  <a:pt x="2069" y="4272"/>
                </a:lnTo>
                <a:lnTo>
                  <a:pt x="2062" y="4278"/>
                </a:lnTo>
                <a:lnTo>
                  <a:pt x="2057" y="4286"/>
                </a:lnTo>
                <a:lnTo>
                  <a:pt x="2051" y="4292"/>
                </a:lnTo>
                <a:lnTo>
                  <a:pt x="2048" y="4295"/>
                </a:lnTo>
                <a:lnTo>
                  <a:pt x="2046" y="4299"/>
                </a:lnTo>
                <a:lnTo>
                  <a:pt x="2045" y="4303"/>
                </a:lnTo>
                <a:lnTo>
                  <a:pt x="2043" y="4307"/>
                </a:lnTo>
                <a:lnTo>
                  <a:pt x="2040" y="4311"/>
                </a:lnTo>
                <a:lnTo>
                  <a:pt x="2039" y="4315"/>
                </a:lnTo>
                <a:lnTo>
                  <a:pt x="2037" y="4320"/>
                </a:lnTo>
                <a:lnTo>
                  <a:pt x="2036" y="4324"/>
                </a:lnTo>
                <a:lnTo>
                  <a:pt x="2034" y="4333"/>
                </a:lnTo>
                <a:lnTo>
                  <a:pt x="2033" y="4342"/>
                </a:lnTo>
                <a:lnTo>
                  <a:pt x="2030" y="4352"/>
                </a:lnTo>
                <a:lnTo>
                  <a:pt x="2029" y="4362"/>
                </a:lnTo>
                <a:lnTo>
                  <a:pt x="2028" y="4372"/>
                </a:lnTo>
                <a:lnTo>
                  <a:pt x="2028" y="4382"/>
                </a:lnTo>
                <a:lnTo>
                  <a:pt x="2028" y="4382"/>
                </a:lnTo>
                <a:lnTo>
                  <a:pt x="2023" y="4376"/>
                </a:lnTo>
                <a:lnTo>
                  <a:pt x="2017" y="4371"/>
                </a:lnTo>
                <a:lnTo>
                  <a:pt x="2012" y="4365"/>
                </a:lnTo>
                <a:lnTo>
                  <a:pt x="2006" y="4360"/>
                </a:lnTo>
                <a:lnTo>
                  <a:pt x="1999" y="4354"/>
                </a:lnTo>
                <a:lnTo>
                  <a:pt x="1993" y="4349"/>
                </a:lnTo>
                <a:lnTo>
                  <a:pt x="1987" y="4344"/>
                </a:lnTo>
                <a:lnTo>
                  <a:pt x="1981" y="4340"/>
                </a:lnTo>
                <a:lnTo>
                  <a:pt x="1966" y="4331"/>
                </a:lnTo>
                <a:lnTo>
                  <a:pt x="1960" y="4326"/>
                </a:lnTo>
                <a:lnTo>
                  <a:pt x="1952" y="4323"/>
                </a:lnTo>
                <a:lnTo>
                  <a:pt x="1945" y="4320"/>
                </a:lnTo>
                <a:lnTo>
                  <a:pt x="1937" y="4316"/>
                </a:lnTo>
                <a:lnTo>
                  <a:pt x="1922" y="4310"/>
                </a:lnTo>
                <a:lnTo>
                  <a:pt x="1914" y="4308"/>
                </a:lnTo>
                <a:lnTo>
                  <a:pt x="1907" y="4305"/>
                </a:lnTo>
                <a:lnTo>
                  <a:pt x="1899" y="4303"/>
                </a:lnTo>
                <a:lnTo>
                  <a:pt x="1890" y="4302"/>
                </a:lnTo>
                <a:lnTo>
                  <a:pt x="1888" y="4301"/>
                </a:lnTo>
                <a:lnTo>
                  <a:pt x="1894" y="4297"/>
                </a:lnTo>
                <a:lnTo>
                  <a:pt x="1904" y="4290"/>
                </a:lnTo>
                <a:lnTo>
                  <a:pt x="1913" y="4284"/>
                </a:lnTo>
                <a:lnTo>
                  <a:pt x="1949" y="4262"/>
                </a:lnTo>
                <a:lnTo>
                  <a:pt x="1849" y="4228"/>
                </a:lnTo>
                <a:lnTo>
                  <a:pt x="1783" y="4203"/>
                </a:lnTo>
                <a:lnTo>
                  <a:pt x="1717" y="4175"/>
                </a:lnTo>
                <a:lnTo>
                  <a:pt x="1654" y="4146"/>
                </a:lnTo>
                <a:lnTo>
                  <a:pt x="1593" y="4116"/>
                </a:lnTo>
                <a:lnTo>
                  <a:pt x="1532" y="4083"/>
                </a:lnTo>
                <a:lnTo>
                  <a:pt x="1473" y="4050"/>
                </a:lnTo>
                <a:lnTo>
                  <a:pt x="1417" y="4015"/>
                </a:lnTo>
                <a:lnTo>
                  <a:pt x="1361" y="3977"/>
                </a:lnTo>
                <a:lnTo>
                  <a:pt x="1307" y="3939"/>
                </a:lnTo>
                <a:lnTo>
                  <a:pt x="1256" y="3898"/>
                </a:lnTo>
                <a:lnTo>
                  <a:pt x="1207" y="3858"/>
                </a:lnTo>
                <a:lnTo>
                  <a:pt x="1159" y="3816"/>
                </a:lnTo>
                <a:lnTo>
                  <a:pt x="1113" y="3771"/>
                </a:lnTo>
                <a:lnTo>
                  <a:pt x="1070" y="3726"/>
                </a:lnTo>
                <a:lnTo>
                  <a:pt x="1028" y="3681"/>
                </a:lnTo>
                <a:lnTo>
                  <a:pt x="989" y="3633"/>
                </a:lnTo>
                <a:lnTo>
                  <a:pt x="951" y="3584"/>
                </a:lnTo>
                <a:lnTo>
                  <a:pt x="916" y="3535"/>
                </a:lnTo>
                <a:lnTo>
                  <a:pt x="884" y="3484"/>
                </a:lnTo>
                <a:lnTo>
                  <a:pt x="853" y="3432"/>
                </a:lnTo>
                <a:lnTo>
                  <a:pt x="825" y="3380"/>
                </a:lnTo>
                <a:lnTo>
                  <a:pt x="800" y="3326"/>
                </a:lnTo>
                <a:lnTo>
                  <a:pt x="777" y="3271"/>
                </a:lnTo>
                <a:lnTo>
                  <a:pt x="757" y="3216"/>
                </a:lnTo>
                <a:lnTo>
                  <a:pt x="738" y="3160"/>
                </a:lnTo>
                <a:lnTo>
                  <a:pt x="722" y="3103"/>
                </a:lnTo>
                <a:lnTo>
                  <a:pt x="710" y="3046"/>
                </a:lnTo>
                <a:lnTo>
                  <a:pt x="700" y="2987"/>
                </a:lnTo>
                <a:lnTo>
                  <a:pt x="694" y="2929"/>
                </a:lnTo>
                <a:lnTo>
                  <a:pt x="689" y="2870"/>
                </a:lnTo>
                <a:lnTo>
                  <a:pt x="687" y="2809"/>
                </a:lnTo>
                <a:lnTo>
                  <a:pt x="688" y="2760"/>
                </a:lnTo>
                <a:lnTo>
                  <a:pt x="691" y="2712"/>
                </a:lnTo>
                <a:lnTo>
                  <a:pt x="696" y="2663"/>
                </a:lnTo>
                <a:lnTo>
                  <a:pt x="702" y="2616"/>
                </a:lnTo>
                <a:lnTo>
                  <a:pt x="711" y="2569"/>
                </a:lnTo>
                <a:lnTo>
                  <a:pt x="722" y="2523"/>
                </a:lnTo>
                <a:lnTo>
                  <a:pt x="735" y="2477"/>
                </a:lnTo>
                <a:lnTo>
                  <a:pt x="748" y="2433"/>
                </a:lnTo>
                <a:lnTo>
                  <a:pt x="764" y="2389"/>
                </a:lnTo>
                <a:lnTo>
                  <a:pt x="781" y="2345"/>
                </a:lnTo>
                <a:lnTo>
                  <a:pt x="801" y="2303"/>
                </a:lnTo>
                <a:lnTo>
                  <a:pt x="821" y="2261"/>
                </a:lnTo>
                <a:lnTo>
                  <a:pt x="844" y="2219"/>
                </a:lnTo>
                <a:lnTo>
                  <a:pt x="868" y="2179"/>
                </a:lnTo>
                <a:lnTo>
                  <a:pt x="894" y="2139"/>
                </a:lnTo>
                <a:lnTo>
                  <a:pt x="920" y="2099"/>
                </a:lnTo>
                <a:lnTo>
                  <a:pt x="949" y="2062"/>
                </a:lnTo>
                <a:lnTo>
                  <a:pt x="980" y="2024"/>
                </a:lnTo>
                <a:lnTo>
                  <a:pt x="1012" y="1987"/>
                </a:lnTo>
                <a:lnTo>
                  <a:pt x="1045" y="1952"/>
                </a:lnTo>
                <a:lnTo>
                  <a:pt x="1080" y="1917"/>
                </a:lnTo>
                <a:lnTo>
                  <a:pt x="1115" y="1882"/>
                </a:lnTo>
                <a:lnTo>
                  <a:pt x="1152" y="1849"/>
                </a:lnTo>
                <a:lnTo>
                  <a:pt x="1191" y="1817"/>
                </a:lnTo>
                <a:lnTo>
                  <a:pt x="1231" y="1786"/>
                </a:lnTo>
                <a:lnTo>
                  <a:pt x="1273" y="1755"/>
                </a:lnTo>
                <a:lnTo>
                  <a:pt x="1315" y="1726"/>
                </a:lnTo>
                <a:lnTo>
                  <a:pt x="1359" y="1698"/>
                </a:lnTo>
                <a:lnTo>
                  <a:pt x="1405" y="1670"/>
                </a:lnTo>
                <a:lnTo>
                  <a:pt x="1450" y="1644"/>
                </a:lnTo>
                <a:lnTo>
                  <a:pt x="1497" y="1618"/>
                </a:lnTo>
                <a:lnTo>
                  <a:pt x="1517" y="1607"/>
                </a:lnTo>
                <a:close/>
                <a:moveTo>
                  <a:pt x="1486" y="1921"/>
                </a:moveTo>
                <a:lnTo>
                  <a:pt x="1485" y="1926"/>
                </a:lnTo>
                <a:lnTo>
                  <a:pt x="1485" y="1934"/>
                </a:lnTo>
                <a:lnTo>
                  <a:pt x="1485" y="1944"/>
                </a:lnTo>
                <a:lnTo>
                  <a:pt x="1485" y="1953"/>
                </a:lnTo>
                <a:lnTo>
                  <a:pt x="1485" y="1963"/>
                </a:lnTo>
                <a:lnTo>
                  <a:pt x="1486" y="1973"/>
                </a:lnTo>
                <a:lnTo>
                  <a:pt x="1487" y="1982"/>
                </a:lnTo>
                <a:lnTo>
                  <a:pt x="1487" y="1992"/>
                </a:lnTo>
                <a:lnTo>
                  <a:pt x="1489" y="2001"/>
                </a:lnTo>
                <a:lnTo>
                  <a:pt x="1491" y="2011"/>
                </a:lnTo>
                <a:lnTo>
                  <a:pt x="1492" y="2021"/>
                </a:lnTo>
                <a:lnTo>
                  <a:pt x="1493" y="2029"/>
                </a:lnTo>
                <a:lnTo>
                  <a:pt x="1493" y="2031"/>
                </a:lnTo>
                <a:lnTo>
                  <a:pt x="1225" y="1953"/>
                </a:lnTo>
                <a:lnTo>
                  <a:pt x="1228" y="1950"/>
                </a:lnTo>
                <a:lnTo>
                  <a:pt x="1231" y="1945"/>
                </a:lnTo>
                <a:lnTo>
                  <a:pt x="1235" y="1941"/>
                </a:lnTo>
                <a:lnTo>
                  <a:pt x="1240" y="1937"/>
                </a:lnTo>
                <a:lnTo>
                  <a:pt x="1244" y="1932"/>
                </a:lnTo>
                <a:lnTo>
                  <a:pt x="1250" y="1928"/>
                </a:lnTo>
                <a:lnTo>
                  <a:pt x="1256" y="1924"/>
                </a:lnTo>
                <a:lnTo>
                  <a:pt x="1262" y="1921"/>
                </a:lnTo>
                <a:lnTo>
                  <a:pt x="1269" y="1918"/>
                </a:lnTo>
                <a:lnTo>
                  <a:pt x="1276" y="1916"/>
                </a:lnTo>
                <a:lnTo>
                  <a:pt x="1284" y="1912"/>
                </a:lnTo>
                <a:lnTo>
                  <a:pt x="1292" y="1910"/>
                </a:lnTo>
                <a:lnTo>
                  <a:pt x="1300" y="1908"/>
                </a:lnTo>
                <a:lnTo>
                  <a:pt x="1308" y="1906"/>
                </a:lnTo>
                <a:lnTo>
                  <a:pt x="1317" y="1904"/>
                </a:lnTo>
                <a:lnTo>
                  <a:pt x="1326" y="1903"/>
                </a:lnTo>
                <a:lnTo>
                  <a:pt x="1336" y="1902"/>
                </a:lnTo>
                <a:lnTo>
                  <a:pt x="1346" y="1901"/>
                </a:lnTo>
                <a:lnTo>
                  <a:pt x="1356" y="1901"/>
                </a:lnTo>
                <a:lnTo>
                  <a:pt x="1377" y="1901"/>
                </a:lnTo>
                <a:lnTo>
                  <a:pt x="1387" y="1902"/>
                </a:lnTo>
                <a:lnTo>
                  <a:pt x="1398" y="1903"/>
                </a:lnTo>
                <a:lnTo>
                  <a:pt x="1409" y="1904"/>
                </a:lnTo>
                <a:lnTo>
                  <a:pt x="1420" y="1906"/>
                </a:lnTo>
                <a:lnTo>
                  <a:pt x="1431" y="1908"/>
                </a:lnTo>
                <a:lnTo>
                  <a:pt x="1442" y="1909"/>
                </a:lnTo>
                <a:lnTo>
                  <a:pt x="1454" y="1912"/>
                </a:lnTo>
                <a:lnTo>
                  <a:pt x="1465" y="1914"/>
                </a:lnTo>
                <a:lnTo>
                  <a:pt x="1476" y="1918"/>
                </a:lnTo>
                <a:lnTo>
                  <a:pt x="1486" y="1921"/>
                </a:lnTo>
                <a:close/>
                <a:moveTo>
                  <a:pt x="1501" y="2063"/>
                </a:moveTo>
                <a:lnTo>
                  <a:pt x="1502" y="2068"/>
                </a:lnTo>
                <a:lnTo>
                  <a:pt x="1505" y="2078"/>
                </a:lnTo>
                <a:lnTo>
                  <a:pt x="1510" y="2094"/>
                </a:lnTo>
                <a:lnTo>
                  <a:pt x="1515" y="2109"/>
                </a:lnTo>
                <a:lnTo>
                  <a:pt x="1521" y="2123"/>
                </a:lnTo>
                <a:lnTo>
                  <a:pt x="1527" y="2139"/>
                </a:lnTo>
                <a:lnTo>
                  <a:pt x="1533" y="2153"/>
                </a:lnTo>
                <a:lnTo>
                  <a:pt x="1536" y="2158"/>
                </a:lnTo>
                <a:lnTo>
                  <a:pt x="1528" y="2159"/>
                </a:lnTo>
                <a:lnTo>
                  <a:pt x="1517" y="2159"/>
                </a:lnTo>
                <a:lnTo>
                  <a:pt x="1507" y="2158"/>
                </a:lnTo>
                <a:lnTo>
                  <a:pt x="1496" y="2158"/>
                </a:lnTo>
                <a:lnTo>
                  <a:pt x="1485" y="2157"/>
                </a:lnTo>
                <a:lnTo>
                  <a:pt x="1475" y="2156"/>
                </a:lnTo>
                <a:lnTo>
                  <a:pt x="1464" y="2154"/>
                </a:lnTo>
                <a:lnTo>
                  <a:pt x="1452" y="2152"/>
                </a:lnTo>
                <a:lnTo>
                  <a:pt x="1441" y="2150"/>
                </a:lnTo>
                <a:lnTo>
                  <a:pt x="1430" y="2148"/>
                </a:lnTo>
                <a:lnTo>
                  <a:pt x="1419" y="2144"/>
                </a:lnTo>
                <a:lnTo>
                  <a:pt x="1407" y="2141"/>
                </a:lnTo>
                <a:lnTo>
                  <a:pt x="1396" y="2138"/>
                </a:lnTo>
                <a:lnTo>
                  <a:pt x="1384" y="2135"/>
                </a:lnTo>
                <a:lnTo>
                  <a:pt x="1374" y="2130"/>
                </a:lnTo>
                <a:lnTo>
                  <a:pt x="1363" y="2127"/>
                </a:lnTo>
                <a:lnTo>
                  <a:pt x="1351" y="2121"/>
                </a:lnTo>
                <a:lnTo>
                  <a:pt x="1342" y="2118"/>
                </a:lnTo>
                <a:lnTo>
                  <a:pt x="1333" y="2112"/>
                </a:lnTo>
                <a:lnTo>
                  <a:pt x="1323" y="2108"/>
                </a:lnTo>
                <a:lnTo>
                  <a:pt x="1313" y="2102"/>
                </a:lnTo>
                <a:lnTo>
                  <a:pt x="1305" y="2097"/>
                </a:lnTo>
                <a:lnTo>
                  <a:pt x="1296" y="2091"/>
                </a:lnTo>
                <a:lnTo>
                  <a:pt x="1288" y="2086"/>
                </a:lnTo>
                <a:lnTo>
                  <a:pt x="1281" y="2080"/>
                </a:lnTo>
                <a:lnTo>
                  <a:pt x="1273" y="2075"/>
                </a:lnTo>
                <a:lnTo>
                  <a:pt x="1266" y="2068"/>
                </a:lnTo>
                <a:lnTo>
                  <a:pt x="1260" y="2063"/>
                </a:lnTo>
                <a:lnTo>
                  <a:pt x="1253" y="2056"/>
                </a:lnTo>
                <a:lnTo>
                  <a:pt x="1248" y="2050"/>
                </a:lnTo>
                <a:lnTo>
                  <a:pt x="1242" y="2044"/>
                </a:lnTo>
                <a:lnTo>
                  <a:pt x="1238" y="2038"/>
                </a:lnTo>
                <a:lnTo>
                  <a:pt x="1233" y="2032"/>
                </a:lnTo>
                <a:lnTo>
                  <a:pt x="1230" y="2025"/>
                </a:lnTo>
                <a:lnTo>
                  <a:pt x="1227" y="2020"/>
                </a:lnTo>
                <a:lnTo>
                  <a:pt x="1223" y="2013"/>
                </a:lnTo>
                <a:lnTo>
                  <a:pt x="1221" y="2007"/>
                </a:lnTo>
                <a:lnTo>
                  <a:pt x="1219" y="2001"/>
                </a:lnTo>
                <a:lnTo>
                  <a:pt x="1218" y="1995"/>
                </a:lnTo>
                <a:lnTo>
                  <a:pt x="1218" y="1989"/>
                </a:lnTo>
                <a:lnTo>
                  <a:pt x="1217" y="1983"/>
                </a:lnTo>
                <a:lnTo>
                  <a:pt x="1218" y="1981"/>
                </a:lnTo>
                <a:lnTo>
                  <a:pt x="1501" y="2063"/>
                </a:lnTo>
                <a:close/>
                <a:moveTo>
                  <a:pt x="2858" y="1398"/>
                </a:moveTo>
                <a:lnTo>
                  <a:pt x="2863" y="1397"/>
                </a:lnTo>
                <a:lnTo>
                  <a:pt x="2867" y="1396"/>
                </a:lnTo>
                <a:lnTo>
                  <a:pt x="2873" y="1395"/>
                </a:lnTo>
                <a:lnTo>
                  <a:pt x="2877" y="1395"/>
                </a:lnTo>
                <a:lnTo>
                  <a:pt x="2883" y="1395"/>
                </a:lnTo>
                <a:lnTo>
                  <a:pt x="2888" y="1395"/>
                </a:lnTo>
                <a:lnTo>
                  <a:pt x="2894" y="1396"/>
                </a:lnTo>
                <a:lnTo>
                  <a:pt x="2899" y="1396"/>
                </a:lnTo>
                <a:lnTo>
                  <a:pt x="2905" y="1398"/>
                </a:lnTo>
                <a:lnTo>
                  <a:pt x="2912" y="1399"/>
                </a:lnTo>
                <a:lnTo>
                  <a:pt x="2917" y="1400"/>
                </a:lnTo>
                <a:lnTo>
                  <a:pt x="2924" y="1402"/>
                </a:lnTo>
                <a:lnTo>
                  <a:pt x="2929" y="1405"/>
                </a:lnTo>
                <a:lnTo>
                  <a:pt x="2936" y="1408"/>
                </a:lnTo>
                <a:lnTo>
                  <a:pt x="2942" y="1411"/>
                </a:lnTo>
                <a:lnTo>
                  <a:pt x="2949" y="1415"/>
                </a:lnTo>
                <a:lnTo>
                  <a:pt x="2956" y="1418"/>
                </a:lnTo>
                <a:lnTo>
                  <a:pt x="2962" y="1421"/>
                </a:lnTo>
                <a:lnTo>
                  <a:pt x="2968" y="1426"/>
                </a:lnTo>
                <a:lnTo>
                  <a:pt x="2975" y="1430"/>
                </a:lnTo>
                <a:lnTo>
                  <a:pt x="2981" y="1434"/>
                </a:lnTo>
                <a:lnTo>
                  <a:pt x="2988" y="1440"/>
                </a:lnTo>
                <a:lnTo>
                  <a:pt x="2994" y="1444"/>
                </a:lnTo>
                <a:lnTo>
                  <a:pt x="3001" y="1450"/>
                </a:lnTo>
                <a:lnTo>
                  <a:pt x="3007" y="1456"/>
                </a:lnTo>
                <a:lnTo>
                  <a:pt x="3013" y="1462"/>
                </a:lnTo>
                <a:lnTo>
                  <a:pt x="3019" y="1468"/>
                </a:lnTo>
                <a:lnTo>
                  <a:pt x="3025" y="1474"/>
                </a:lnTo>
                <a:lnTo>
                  <a:pt x="3031" y="1481"/>
                </a:lnTo>
                <a:lnTo>
                  <a:pt x="3036" y="1488"/>
                </a:lnTo>
                <a:lnTo>
                  <a:pt x="3042" y="1494"/>
                </a:lnTo>
                <a:lnTo>
                  <a:pt x="3048" y="1501"/>
                </a:lnTo>
                <a:lnTo>
                  <a:pt x="3052" y="1507"/>
                </a:lnTo>
                <a:lnTo>
                  <a:pt x="3056" y="1514"/>
                </a:lnTo>
                <a:lnTo>
                  <a:pt x="3061" y="1521"/>
                </a:lnTo>
                <a:lnTo>
                  <a:pt x="3064" y="1527"/>
                </a:lnTo>
                <a:lnTo>
                  <a:pt x="3069" y="1534"/>
                </a:lnTo>
                <a:lnTo>
                  <a:pt x="3072" y="1542"/>
                </a:lnTo>
                <a:lnTo>
                  <a:pt x="3075" y="1548"/>
                </a:lnTo>
                <a:lnTo>
                  <a:pt x="3077" y="1554"/>
                </a:lnTo>
                <a:lnTo>
                  <a:pt x="3081" y="1562"/>
                </a:lnTo>
                <a:lnTo>
                  <a:pt x="3083" y="1567"/>
                </a:lnTo>
                <a:lnTo>
                  <a:pt x="3084" y="1574"/>
                </a:lnTo>
                <a:lnTo>
                  <a:pt x="3086" y="1580"/>
                </a:lnTo>
                <a:lnTo>
                  <a:pt x="3087" y="1586"/>
                </a:lnTo>
                <a:lnTo>
                  <a:pt x="3088" y="1593"/>
                </a:lnTo>
                <a:lnTo>
                  <a:pt x="3090" y="1598"/>
                </a:lnTo>
                <a:lnTo>
                  <a:pt x="3090" y="1604"/>
                </a:lnTo>
                <a:lnTo>
                  <a:pt x="3091" y="1609"/>
                </a:lnTo>
                <a:lnTo>
                  <a:pt x="3091" y="1615"/>
                </a:lnTo>
                <a:lnTo>
                  <a:pt x="3090" y="1620"/>
                </a:lnTo>
                <a:lnTo>
                  <a:pt x="3088" y="1625"/>
                </a:lnTo>
                <a:lnTo>
                  <a:pt x="3087" y="1629"/>
                </a:lnTo>
                <a:lnTo>
                  <a:pt x="3086" y="1634"/>
                </a:lnTo>
                <a:lnTo>
                  <a:pt x="3085" y="1638"/>
                </a:lnTo>
                <a:lnTo>
                  <a:pt x="3083" y="1642"/>
                </a:lnTo>
                <a:lnTo>
                  <a:pt x="3081" y="1646"/>
                </a:lnTo>
                <a:lnTo>
                  <a:pt x="3078" y="1649"/>
                </a:lnTo>
                <a:lnTo>
                  <a:pt x="3077" y="1650"/>
                </a:lnTo>
                <a:lnTo>
                  <a:pt x="2850" y="1402"/>
                </a:lnTo>
                <a:lnTo>
                  <a:pt x="2851" y="1401"/>
                </a:lnTo>
                <a:lnTo>
                  <a:pt x="2854" y="1400"/>
                </a:lnTo>
                <a:lnTo>
                  <a:pt x="2858" y="1398"/>
                </a:lnTo>
                <a:close/>
                <a:moveTo>
                  <a:pt x="3048" y="1667"/>
                </a:moveTo>
                <a:lnTo>
                  <a:pt x="3043" y="1668"/>
                </a:lnTo>
                <a:lnTo>
                  <a:pt x="3038" y="1668"/>
                </a:lnTo>
                <a:lnTo>
                  <a:pt x="3032" y="1668"/>
                </a:lnTo>
                <a:lnTo>
                  <a:pt x="3027" y="1668"/>
                </a:lnTo>
                <a:lnTo>
                  <a:pt x="3021" y="1667"/>
                </a:lnTo>
                <a:lnTo>
                  <a:pt x="3015" y="1667"/>
                </a:lnTo>
                <a:lnTo>
                  <a:pt x="3010" y="1666"/>
                </a:lnTo>
                <a:lnTo>
                  <a:pt x="3004" y="1663"/>
                </a:lnTo>
                <a:lnTo>
                  <a:pt x="2998" y="1662"/>
                </a:lnTo>
                <a:lnTo>
                  <a:pt x="2991" y="1660"/>
                </a:lnTo>
                <a:lnTo>
                  <a:pt x="2986" y="1658"/>
                </a:lnTo>
                <a:lnTo>
                  <a:pt x="2979" y="1655"/>
                </a:lnTo>
                <a:lnTo>
                  <a:pt x="2972" y="1652"/>
                </a:lnTo>
                <a:lnTo>
                  <a:pt x="2966" y="1649"/>
                </a:lnTo>
                <a:lnTo>
                  <a:pt x="2959" y="1645"/>
                </a:lnTo>
                <a:lnTo>
                  <a:pt x="2954" y="1641"/>
                </a:lnTo>
                <a:lnTo>
                  <a:pt x="2947" y="1637"/>
                </a:lnTo>
                <a:lnTo>
                  <a:pt x="2940" y="1632"/>
                </a:lnTo>
                <a:lnTo>
                  <a:pt x="2934" y="1628"/>
                </a:lnTo>
                <a:lnTo>
                  <a:pt x="2927" y="1624"/>
                </a:lnTo>
                <a:lnTo>
                  <a:pt x="2920" y="1618"/>
                </a:lnTo>
                <a:lnTo>
                  <a:pt x="2915" y="1613"/>
                </a:lnTo>
                <a:lnTo>
                  <a:pt x="2908" y="1607"/>
                </a:lnTo>
                <a:lnTo>
                  <a:pt x="2902" y="1601"/>
                </a:lnTo>
                <a:lnTo>
                  <a:pt x="2896" y="1595"/>
                </a:lnTo>
                <a:lnTo>
                  <a:pt x="2889" y="1588"/>
                </a:lnTo>
                <a:lnTo>
                  <a:pt x="2884" y="1582"/>
                </a:lnTo>
                <a:lnTo>
                  <a:pt x="2878" y="1575"/>
                </a:lnTo>
                <a:lnTo>
                  <a:pt x="2873" y="1568"/>
                </a:lnTo>
                <a:lnTo>
                  <a:pt x="2868" y="1562"/>
                </a:lnTo>
                <a:lnTo>
                  <a:pt x="2863" y="1555"/>
                </a:lnTo>
                <a:lnTo>
                  <a:pt x="2858" y="1548"/>
                </a:lnTo>
                <a:lnTo>
                  <a:pt x="2854" y="1542"/>
                </a:lnTo>
                <a:lnTo>
                  <a:pt x="2851" y="1535"/>
                </a:lnTo>
                <a:lnTo>
                  <a:pt x="2846" y="1528"/>
                </a:lnTo>
                <a:lnTo>
                  <a:pt x="2843" y="1522"/>
                </a:lnTo>
                <a:lnTo>
                  <a:pt x="2840" y="1515"/>
                </a:lnTo>
                <a:lnTo>
                  <a:pt x="2837" y="1509"/>
                </a:lnTo>
                <a:lnTo>
                  <a:pt x="2832" y="1495"/>
                </a:lnTo>
                <a:lnTo>
                  <a:pt x="2831" y="1489"/>
                </a:lnTo>
                <a:lnTo>
                  <a:pt x="2829" y="1482"/>
                </a:lnTo>
                <a:lnTo>
                  <a:pt x="2827" y="1477"/>
                </a:lnTo>
                <a:lnTo>
                  <a:pt x="2826" y="1470"/>
                </a:lnTo>
                <a:lnTo>
                  <a:pt x="2825" y="1464"/>
                </a:lnTo>
                <a:lnTo>
                  <a:pt x="2825" y="1459"/>
                </a:lnTo>
                <a:lnTo>
                  <a:pt x="2825" y="1448"/>
                </a:lnTo>
                <a:lnTo>
                  <a:pt x="2825" y="1443"/>
                </a:lnTo>
                <a:lnTo>
                  <a:pt x="2826" y="1438"/>
                </a:lnTo>
                <a:lnTo>
                  <a:pt x="2827" y="1433"/>
                </a:lnTo>
                <a:lnTo>
                  <a:pt x="2829" y="1429"/>
                </a:lnTo>
                <a:lnTo>
                  <a:pt x="2830" y="1425"/>
                </a:lnTo>
                <a:lnTo>
                  <a:pt x="2832" y="1420"/>
                </a:lnTo>
                <a:lnTo>
                  <a:pt x="2833" y="1420"/>
                </a:lnTo>
                <a:lnTo>
                  <a:pt x="3057" y="1665"/>
                </a:lnTo>
                <a:lnTo>
                  <a:pt x="3056" y="1665"/>
                </a:lnTo>
                <a:lnTo>
                  <a:pt x="3052" y="1666"/>
                </a:lnTo>
                <a:lnTo>
                  <a:pt x="3048" y="1667"/>
                </a:lnTo>
                <a:close/>
                <a:moveTo>
                  <a:pt x="2779" y="1224"/>
                </a:moveTo>
                <a:lnTo>
                  <a:pt x="2776" y="1221"/>
                </a:lnTo>
                <a:lnTo>
                  <a:pt x="2772" y="1217"/>
                </a:lnTo>
                <a:lnTo>
                  <a:pt x="2769" y="1211"/>
                </a:lnTo>
                <a:lnTo>
                  <a:pt x="2766" y="1206"/>
                </a:lnTo>
                <a:lnTo>
                  <a:pt x="2762" y="1200"/>
                </a:lnTo>
                <a:lnTo>
                  <a:pt x="2760" y="1195"/>
                </a:lnTo>
                <a:lnTo>
                  <a:pt x="2757" y="1188"/>
                </a:lnTo>
                <a:lnTo>
                  <a:pt x="2755" y="1181"/>
                </a:lnTo>
                <a:lnTo>
                  <a:pt x="2752" y="1175"/>
                </a:lnTo>
                <a:lnTo>
                  <a:pt x="2751" y="1168"/>
                </a:lnTo>
                <a:lnTo>
                  <a:pt x="2749" y="1160"/>
                </a:lnTo>
                <a:lnTo>
                  <a:pt x="2748" y="1152"/>
                </a:lnTo>
                <a:lnTo>
                  <a:pt x="2747" y="1145"/>
                </a:lnTo>
                <a:lnTo>
                  <a:pt x="2746" y="1137"/>
                </a:lnTo>
                <a:lnTo>
                  <a:pt x="2745" y="1128"/>
                </a:lnTo>
                <a:lnTo>
                  <a:pt x="2745" y="1120"/>
                </a:lnTo>
                <a:lnTo>
                  <a:pt x="2745" y="1112"/>
                </a:lnTo>
                <a:lnTo>
                  <a:pt x="2745" y="1103"/>
                </a:lnTo>
                <a:lnTo>
                  <a:pt x="2745" y="1094"/>
                </a:lnTo>
                <a:lnTo>
                  <a:pt x="2746" y="1084"/>
                </a:lnTo>
                <a:lnTo>
                  <a:pt x="2747" y="1075"/>
                </a:lnTo>
                <a:lnTo>
                  <a:pt x="2748" y="1066"/>
                </a:lnTo>
                <a:lnTo>
                  <a:pt x="2750" y="1056"/>
                </a:lnTo>
                <a:lnTo>
                  <a:pt x="2751" y="1046"/>
                </a:lnTo>
                <a:lnTo>
                  <a:pt x="2753" y="1037"/>
                </a:lnTo>
                <a:lnTo>
                  <a:pt x="2756" y="1028"/>
                </a:lnTo>
                <a:lnTo>
                  <a:pt x="2759" y="1019"/>
                </a:lnTo>
                <a:lnTo>
                  <a:pt x="2761" y="1010"/>
                </a:lnTo>
                <a:lnTo>
                  <a:pt x="2764" y="1000"/>
                </a:lnTo>
                <a:lnTo>
                  <a:pt x="2768" y="991"/>
                </a:lnTo>
                <a:lnTo>
                  <a:pt x="2771" y="983"/>
                </a:lnTo>
                <a:lnTo>
                  <a:pt x="2776" y="974"/>
                </a:lnTo>
                <a:lnTo>
                  <a:pt x="2779" y="967"/>
                </a:lnTo>
                <a:lnTo>
                  <a:pt x="2783" y="959"/>
                </a:lnTo>
                <a:lnTo>
                  <a:pt x="2787" y="951"/>
                </a:lnTo>
                <a:lnTo>
                  <a:pt x="2795" y="938"/>
                </a:lnTo>
                <a:lnTo>
                  <a:pt x="2801" y="931"/>
                </a:lnTo>
                <a:lnTo>
                  <a:pt x="2805" y="925"/>
                </a:lnTo>
                <a:lnTo>
                  <a:pt x="2810" y="919"/>
                </a:lnTo>
                <a:lnTo>
                  <a:pt x="2815" y="912"/>
                </a:lnTo>
                <a:lnTo>
                  <a:pt x="2820" y="908"/>
                </a:lnTo>
                <a:lnTo>
                  <a:pt x="2825" y="903"/>
                </a:lnTo>
                <a:lnTo>
                  <a:pt x="2831" y="898"/>
                </a:lnTo>
                <a:lnTo>
                  <a:pt x="2835" y="894"/>
                </a:lnTo>
                <a:lnTo>
                  <a:pt x="2841" y="890"/>
                </a:lnTo>
                <a:lnTo>
                  <a:pt x="2846" y="887"/>
                </a:lnTo>
                <a:lnTo>
                  <a:pt x="2851" y="884"/>
                </a:lnTo>
                <a:lnTo>
                  <a:pt x="2856" y="882"/>
                </a:lnTo>
                <a:lnTo>
                  <a:pt x="2862" y="878"/>
                </a:lnTo>
                <a:lnTo>
                  <a:pt x="2867" y="877"/>
                </a:lnTo>
                <a:lnTo>
                  <a:pt x="2873" y="876"/>
                </a:lnTo>
                <a:lnTo>
                  <a:pt x="2877" y="875"/>
                </a:lnTo>
                <a:lnTo>
                  <a:pt x="2883" y="874"/>
                </a:lnTo>
                <a:lnTo>
                  <a:pt x="2887" y="874"/>
                </a:lnTo>
                <a:lnTo>
                  <a:pt x="2800" y="1240"/>
                </a:lnTo>
                <a:lnTo>
                  <a:pt x="2795" y="1238"/>
                </a:lnTo>
                <a:lnTo>
                  <a:pt x="2791" y="1235"/>
                </a:lnTo>
                <a:lnTo>
                  <a:pt x="2787" y="1232"/>
                </a:lnTo>
                <a:lnTo>
                  <a:pt x="2783" y="1229"/>
                </a:lnTo>
                <a:lnTo>
                  <a:pt x="2779" y="1224"/>
                </a:lnTo>
                <a:close/>
                <a:moveTo>
                  <a:pt x="3281" y="1155"/>
                </a:moveTo>
                <a:lnTo>
                  <a:pt x="3273" y="1158"/>
                </a:lnTo>
                <a:lnTo>
                  <a:pt x="3265" y="1162"/>
                </a:lnTo>
                <a:lnTo>
                  <a:pt x="3258" y="1166"/>
                </a:lnTo>
                <a:lnTo>
                  <a:pt x="3249" y="1168"/>
                </a:lnTo>
                <a:lnTo>
                  <a:pt x="3240" y="1170"/>
                </a:lnTo>
                <a:lnTo>
                  <a:pt x="3231" y="1172"/>
                </a:lnTo>
                <a:lnTo>
                  <a:pt x="3221" y="1172"/>
                </a:lnTo>
                <a:lnTo>
                  <a:pt x="3211" y="1173"/>
                </a:lnTo>
                <a:lnTo>
                  <a:pt x="3201" y="1173"/>
                </a:lnTo>
                <a:lnTo>
                  <a:pt x="3193" y="1173"/>
                </a:lnTo>
                <a:lnTo>
                  <a:pt x="3186" y="1172"/>
                </a:lnTo>
                <a:lnTo>
                  <a:pt x="3178" y="1170"/>
                </a:lnTo>
                <a:lnTo>
                  <a:pt x="3172" y="1169"/>
                </a:lnTo>
                <a:lnTo>
                  <a:pt x="3167" y="1167"/>
                </a:lnTo>
                <a:lnTo>
                  <a:pt x="3161" y="1166"/>
                </a:lnTo>
                <a:lnTo>
                  <a:pt x="3158" y="1164"/>
                </a:lnTo>
                <a:lnTo>
                  <a:pt x="3154" y="1160"/>
                </a:lnTo>
                <a:lnTo>
                  <a:pt x="3150" y="1158"/>
                </a:lnTo>
                <a:lnTo>
                  <a:pt x="3148" y="1156"/>
                </a:lnTo>
                <a:lnTo>
                  <a:pt x="3147" y="1154"/>
                </a:lnTo>
                <a:lnTo>
                  <a:pt x="3146" y="1151"/>
                </a:lnTo>
                <a:lnTo>
                  <a:pt x="3145" y="1149"/>
                </a:lnTo>
                <a:lnTo>
                  <a:pt x="3145" y="1147"/>
                </a:lnTo>
                <a:lnTo>
                  <a:pt x="3145" y="1146"/>
                </a:lnTo>
                <a:lnTo>
                  <a:pt x="3145" y="1144"/>
                </a:lnTo>
                <a:lnTo>
                  <a:pt x="3145" y="1141"/>
                </a:lnTo>
                <a:lnTo>
                  <a:pt x="3146" y="1139"/>
                </a:lnTo>
                <a:lnTo>
                  <a:pt x="3148" y="1137"/>
                </a:lnTo>
                <a:lnTo>
                  <a:pt x="3150" y="1135"/>
                </a:lnTo>
                <a:lnTo>
                  <a:pt x="3153" y="1131"/>
                </a:lnTo>
                <a:lnTo>
                  <a:pt x="3156" y="1129"/>
                </a:lnTo>
                <a:lnTo>
                  <a:pt x="3160" y="1127"/>
                </a:lnTo>
                <a:lnTo>
                  <a:pt x="3165" y="1125"/>
                </a:lnTo>
                <a:lnTo>
                  <a:pt x="3170" y="1123"/>
                </a:lnTo>
                <a:lnTo>
                  <a:pt x="3177" y="1122"/>
                </a:lnTo>
                <a:lnTo>
                  <a:pt x="3184" y="1120"/>
                </a:lnTo>
                <a:lnTo>
                  <a:pt x="3191" y="1119"/>
                </a:lnTo>
                <a:lnTo>
                  <a:pt x="3200" y="1118"/>
                </a:lnTo>
                <a:lnTo>
                  <a:pt x="3209" y="1118"/>
                </a:lnTo>
                <a:lnTo>
                  <a:pt x="3218" y="1118"/>
                </a:lnTo>
                <a:lnTo>
                  <a:pt x="3227" y="1119"/>
                </a:lnTo>
                <a:lnTo>
                  <a:pt x="3234" y="1120"/>
                </a:lnTo>
                <a:lnTo>
                  <a:pt x="3242" y="1122"/>
                </a:lnTo>
                <a:lnTo>
                  <a:pt x="3249" y="1124"/>
                </a:lnTo>
                <a:lnTo>
                  <a:pt x="3255" y="1126"/>
                </a:lnTo>
                <a:lnTo>
                  <a:pt x="3262" y="1129"/>
                </a:lnTo>
                <a:lnTo>
                  <a:pt x="3268" y="1131"/>
                </a:lnTo>
                <a:lnTo>
                  <a:pt x="3273" y="1135"/>
                </a:lnTo>
                <a:lnTo>
                  <a:pt x="3277" y="1138"/>
                </a:lnTo>
                <a:lnTo>
                  <a:pt x="3282" y="1143"/>
                </a:lnTo>
                <a:lnTo>
                  <a:pt x="3285" y="1147"/>
                </a:lnTo>
                <a:lnTo>
                  <a:pt x="3289" y="1149"/>
                </a:lnTo>
                <a:lnTo>
                  <a:pt x="3287" y="1149"/>
                </a:lnTo>
                <a:lnTo>
                  <a:pt x="3281" y="1155"/>
                </a:lnTo>
                <a:close/>
                <a:moveTo>
                  <a:pt x="421" y="3975"/>
                </a:moveTo>
                <a:lnTo>
                  <a:pt x="423" y="3967"/>
                </a:lnTo>
                <a:lnTo>
                  <a:pt x="426" y="3958"/>
                </a:lnTo>
                <a:lnTo>
                  <a:pt x="430" y="3950"/>
                </a:lnTo>
                <a:lnTo>
                  <a:pt x="435" y="3942"/>
                </a:lnTo>
                <a:lnTo>
                  <a:pt x="440" y="3934"/>
                </a:lnTo>
                <a:lnTo>
                  <a:pt x="446" y="3926"/>
                </a:lnTo>
                <a:lnTo>
                  <a:pt x="453" y="3917"/>
                </a:lnTo>
                <a:lnTo>
                  <a:pt x="459" y="3910"/>
                </a:lnTo>
                <a:lnTo>
                  <a:pt x="467" y="3901"/>
                </a:lnTo>
                <a:lnTo>
                  <a:pt x="475" y="3893"/>
                </a:lnTo>
                <a:lnTo>
                  <a:pt x="484" y="3885"/>
                </a:lnTo>
                <a:lnTo>
                  <a:pt x="492" y="3877"/>
                </a:lnTo>
                <a:lnTo>
                  <a:pt x="502" y="3870"/>
                </a:lnTo>
                <a:lnTo>
                  <a:pt x="512" y="3862"/>
                </a:lnTo>
                <a:lnTo>
                  <a:pt x="523" y="3855"/>
                </a:lnTo>
                <a:lnTo>
                  <a:pt x="534" y="3848"/>
                </a:lnTo>
                <a:lnTo>
                  <a:pt x="547" y="3841"/>
                </a:lnTo>
                <a:lnTo>
                  <a:pt x="559" y="3834"/>
                </a:lnTo>
                <a:lnTo>
                  <a:pt x="571" y="3828"/>
                </a:lnTo>
                <a:lnTo>
                  <a:pt x="584" y="3821"/>
                </a:lnTo>
                <a:lnTo>
                  <a:pt x="597" y="3816"/>
                </a:lnTo>
                <a:lnTo>
                  <a:pt x="611" y="3809"/>
                </a:lnTo>
                <a:lnTo>
                  <a:pt x="625" y="3804"/>
                </a:lnTo>
                <a:lnTo>
                  <a:pt x="639" y="3799"/>
                </a:lnTo>
                <a:lnTo>
                  <a:pt x="654" y="3793"/>
                </a:lnTo>
                <a:lnTo>
                  <a:pt x="669" y="3789"/>
                </a:lnTo>
                <a:lnTo>
                  <a:pt x="684" y="3785"/>
                </a:lnTo>
                <a:lnTo>
                  <a:pt x="699" y="3781"/>
                </a:lnTo>
                <a:lnTo>
                  <a:pt x="715" y="3778"/>
                </a:lnTo>
                <a:lnTo>
                  <a:pt x="729" y="3776"/>
                </a:lnTo>
                <a:lnTo>
                  <a:pt x="743" y="3772"/>
                </a:lnTo>
                <a:lnTo>
                  <a:pt x="758" y="3770"/>
                </a:lnTo>
                <a:lnTo>
                  <a:pt x="772" y="3769"/>
                </a:lnTo>
                <a:lnTo>
                  <a:pt x="787" y="3768"/>
                </a:lnTo>
                <a:lnTo>
                  <a:pt x="801" y="3767"/>
                </a:lnTo>
                <a:lnTo>
                  <a:pt x="814" y="3767"/>
                </a:lnTo>
                <a:lnTo>
                  <a:pt x="827" y="3767"/>
                </a:lnTo>
                <a:lnTo>
                  <a:pt x="841" y="3768"/>
                </a:lnTo>
                <a:lnTo>
                  <a:pt x="853" y="3768"/>
                </a:lnTo>
                <a:lnTo>
                  <a:pt x="866" y="3769"/>
                </a:lnTo>
                <a:lnTo>
                  <a:pt x="877" y="3771"/>
                </a:lnTo>
                <a:lnTo>
                  <a:pt x="889" y="3773"/>
                </a:lnTo>
                <a:lnTo>
                  <a:pt x="900" y="3776"/>
                </a:lnTo>
                <a:lnTo>
                  <a:pt x="911" y="3778"/>
                </a:lnTo>
                <a:lnTo>
                  <a:pt x="921" y="3781"/>
                </a:lnTo>
                <a:lnTo>
                  <a:pt x="931" y="3785"/>
                </a:lnTo>
                <a:lnTo>
                  <a:pt x="940" y="3789"/>
                </a:lnTo>
                <a:lnTo>
                  <a:pt x="949" y="3793"/>
                </a:lnTo>
                <a:lnTo>
                  <a:pt x="958" y="3798"/>
                </a:lnTo>
                <a:lnTo>
                  <a:pt x="966" y="3802"/>
                </a:lnTo>
                <a:lnTo>
                  <a:pt x="972" y="3808"/>
                </a:lnTo>
                <a:lnTo>
                  <a:pt x="979" y="3813"/>
                </a:lnTo>
                <a:lnTo>
                  <a:pt x="986" y="3819"/>
                </a:lnTo>
                <a:lnTo>
                  <a:pt x="990" y="3824"/>
                </a:lnTo>
                <a:lnTo>
                  <a:pt x="994" y="3831"/>
                </a:lnTo>
                <a:lnTo>
                  <a:pt x="997" y="3833"/>
                </a:lnTo>
                <a:lnTo>
                  <a:pt x="417" y="4001"/>
                </a:lnTo>
                <a:lnTo>
                  <a:pt x="417" y="3998"/>
                </a:lnTo>
                <a:lnTo>
                  <a:pt x="418" y="3990"/>
                </a:lnTo>
                <a:lnTo>
                  <a:pt x="419" y="3983"/>
                </a:lnTo>
                <a:lnTo>
                  <a:pt x="421" y="3975"/>
                </a:lnTo>
                <a:close/>
                <a:moveTo>
                  <a:pt x="813" y="1338"/>
                </a:moveTo>
                <a:lnTo>
                  <a:pt x="821" y="1338"/>
                </a:lnTo>
                <a:lnTo>
                  <a:pt x="830" y="1340"/>
                </a:lnTo>
                <a:lnTo>
                  <a:pt x="837" y="1342"/>
                </a:lnTo>
                <a:lnTo>
                  <a:pt x="845" y="1345"/>
                </a:lnTo>
                <a:lnTo>
                  <a:pt x="854" y="1348"/>
                </a:lnTo>
                <a:lnTo>
                  <a:pt x="862" y="1352"/>
                </a:lnTo>
                <a:lnTo>
                  <a:pt x="871" y="1355"/>
                </a:lnTo>
                <a:lnTo>
                  <a:pt x="879" y="1360"/>
                </a:lnTo>
                <a:lnTo>
                  <a:pt x="887" y="1365"/>
                </a:lnTo>
                <a:lnTo>
                  <a:pt x="896" y="1370"/>
                </a:lnTo>
                <a:lnTo>
                  <a:pt x="905" y="1376"/>
                </a:lnTo>
                <a:lnTo>
                  <a:pt x="913" y="1383"/>
                </a:lnTo>
                <a:lnTo>
                  <a:pt x="921" y="1389"/>
                </a:lnTo>
                <a:lnTo>
                  <a:pt x="938" y="1405"/>
                </a:lnTo>
                <a:lnTo>
                  <a:pt x="947" y="1412"/>
                </a:lnTo>
                <a:lnTo>
                  <a:pt x="955" y="1421"/>
                </a:lnTo>
                <a:lnTo>
                  <a:pt x="963" y="1430"/>
                </a:lnTo>
                <a:lnTo>
                  <a:pt x="971" y="1439"/>
                </a:lnTo>
                <a:lnTo>
                  <a:pt x="979" y="1449"/>
                </a:lnTo>
                <a:lnTo>
                  <a:pt x="987" y="1459"/>
                </a:lnTo>
                <a:lnTo>
                  <a:pt x="994" y="1469"/>
                </a:lnTo>
                <a:lnTo>
                  <a:pt x="1001" y="1480"/>
                </a:lnTo>
                <a:lnTo>
                  <a:pt x="1008" y="1491"/>
                </a:lnTo>
                <a:lnTo>
                  <a:pt x="1015" y="1502"/>
                </a:lnTo>
                <a:lnTo>
                  <a:pt x="1022" y="1514"/>
                </a:lnTo>
                <a:lnTo>
                  <a:pt x="1028" y="1525"/>
                </a:lnTo>
                <a:lnTo>
                  <a:pt x="1033" y="1536"/>
                </a:lnTo>
                <a:lnTo>
                  <a:pt x="1039" y="1548"/>
                </a:lnTo>
                <a:lnTo>
                  <a:pt x="1044" y="1559"/>
                </a:lnTo>
                <a:lnTo>
                  <a:pt x="1049" y="1571"/>
                </a:lnTo>
                <a:lnTo>
                  <a:pt x="1052" y="1583"/>
                </a:lnTo>
                <a:lnTo>
                  <a:pt x="1055" y="1594"/>
                </a:lnTo>
                <a:lnTo>
                  <a:pt x="1058" y="1605"/>
                </a:lnTo>
                <a:lnTo>
                  <a:pt x="1062" y="1616"/>
                </a:lnTo>
                <a:lnTo>
                  <a:pt x="1064" y="1627"/>
                </a:lnTo>
                <a:lnTo>
                  <a:pt x="1066" y="1637"/>
                </a:lnTo>
                <a:lnTo>
                  <a:pt x="1068" y="1648"/>
                </a:lnTo>
                <a:lnTo>
                  <a:pt x="1070" y="1658"/>
                </a:lnTo>
                <a:lnTo>
                  <a:pt x="1071" y="1668"/>
                </a:lnTo>
                <a:lnTo>
                  <a:pt x="1071" y="1678"/>
                </a:lnTo>
                <a:lnTo>
                  <a:pt x="1071" y="1688"/>
                </a:lnTo>
                <a:lnTo>
                  <a:pt x="1071" y="1697"/>
                </a:lnTo>
                <a:lnTo>
                  <a:pt x="1070" y="1707"/>
                </a:lnTo>
                <a:lnTo>
                  <a:pt x="1068" y="1714"/>
                </a:lnTo>
                <a:lnTo>
                  <a:pt x="1066" y="1723"/>
                </a:lnTo>
                <a:lnTo>
                  <a:pt x="1064" y="1731"/>
                </a:lnTo>
                <a:lnTo>
                  <a:pt x="1062" y="1739"/>
                </a:lnTo>
                <a:lnTo>
                  <a:pt x="1060" y="1746"/>
                </a:lnTo>
                <a:lnTo>
                  <a:pt x="1056" y="1753"/>
                </a:lnTo>
                <a:lnTo>
                  <a:pt x="1053" y="1759"/>
                </a:lnTo>
                <a:lnTo>
                  <a:pt x="1049" y="1765"/>
                </a:lnTo>
                <a:lnTo>
                  <a:pt x="1044" y="1771"/>
                </a:lnTo>
                <a:lnTo>
                  <a:pt x="1040" y="1775"/>
                </a:lnTo>
                <a:lnTo>
                  <a:pt x="1037" y="1777"/>
                </a:lnTo>
                <a:lnTo>
                  <a:pt x="781" y="1340"/>
                </a:lnTo>
                <a:lnTo>
                  <a:pt x="784" y="1339"/>
                </a:lnTo>
                <a:lnTo>
                  <a:pt x="792" y="1338"/>
                </a:lnTo>
                <a:lnTo>
                  <a:pt x="799" y="1337"/>
                </a:lnTo>
                <a:lnTo>
                  <a:pt x="806" y="1337"/>
                </a:lnTo>
                <a:lnTo>
                  <a:pt x="813" y="1338"/>
                </a:lnTo>
                <a:close/>
                <a:moveTo>
                  <a:pt x="982" y="1797"/>
                </a:moveTo>
                <a:lnTo>
                  <a:pt x="974" y="1796"/>
                </a:lnTo>
                <a:lnTo>
                  <a:pt x="967" y="1795"/>
                </a:lnTo>
                <a:lnTo>
                  <a:pt x="959" y="1794"/>
                </a:lnTo>
                <a:lnTo>
                  <a:pt x="951" y="1792"/>
                </a:lnTo>
                <a:lnTo>
                  <a:pt x="942" y="1789"/>
                </a:lnTo>
                <a:lnTo>
                  <a:pt x="935" y="1786"/>
                </a:lnTo>
                <a:lnTo>
                  <a:pt x="927" y="1783"/>
                </a:lnTo>
                <a:lnTo>
                  <a:pt x="918" y="1778"/>
                </a:lnTo>
                <a:lnTo>
                  <a:pt x="909" y="1774"/>
                </a:lnTo>
                <a:lnTo>
                  <a:pt x="900" y="1770"/>
                </a:lnTo>
                <a:lnTo>
                  <a:pt x="893" y="1764"/>
                </a:lnTo>
                <a:lnTo>
                  <a:pt x="884" y="1757"/>
                </a:lnTo>
                <a:lnTo>
                  <a:pt x="875" y="1752"/>
                </a:lnTo>
                <a:lnTo>
                  <a:pt x="867" y="1745"/>
                </a:lnTo>
                <a:lnTo>
                  <a:pt x="858" y="1738"/>
                </a:lnTo>
                <a:lnTo>
                  <a:pt x="850" y="1730"/>
                </a:lnTo>
                <a:lnTo>
                  <a:pt x="842" y="1722"/>
                </a:lnTo>
                <a:lnTo>
                  <a:pt x="833" y="1713"/>
                </a:lnTo>
                <a:lnTo>
                  <a:pt x="825" y="1704"/>
                </a:lnTo>
                <a:lnTo>
                  <a:pt x="817" y="1695"/>
                </a:lnTo>
                <a:lnTo>
                  <a:pt x="810" y="1686"/>
                </a:lnTo>
                <a:lnTo>
                  <a:pt x="802" y="1676"/>
                </a:lnTo>
                <a:lnTo>
                  <a:pt x="794" y="1666"/>
                </a:lnTo>
                <a:lnTo>
                  <a:pt x="788" y="1655"/>
                </a:lnTo>
                <a:lnTo>
                  <a:pt x="780" y="1644"/>
                </a:lnTo>
                <a:lnTo>
                  <a:pt x="773" y="1632"/>
                </a:lnTo>
                <a:lnTo>
                  <a:pt x="767" y="1620"/>
                </a:lnTo>
                <a:lnTo>
                  <a:pt x="761" y="1609"/>
                </a:lnTo>
                <a:lnTo>
                  <a:pt x="756" y="1597"/>
                </a:lnTo>
                <a:lnTo>
                  <a:pt x="750" y="1586"/>
                </a:lnTo>
                <a:lnTo>
                  <a:pt x="744" y="1575"/>
                </a:lnTo>
                <a:lnTo>
                  <a:pt x="740" y="1563"/>
                </a:lnTo>
                <a:lnTo>
                  <a:pt x="737" y="1552"/>
                </a:lnTo>
                <a:lnTo>
                  <a:pt x="732" y="1541"/>
                </a:lnTo>
                <a:lnTo>
                  <a:pt x="729" y="1530"/>
                </a:lnTo>
                <a:lnTo>
                  <a:pt x="727" y="1519"/>
                </a:lnTo>
                <a:lnTo>
                  <a:pt x="723" y="1507"/>
                </a:lnTo>
                <a:lnTo>
                  <a:pt x="722" y="1496"/>
                </a:lnTo>
                <a:lnTo>
                  <a:pt x="720" y="1486"/>
                </a:lnTo>
                <a:lnTo>
                  <a:pt x="719" y="1477"/>
                </a:lnTo>
                <a:lnTo>
                  <a:pt x="718" y="1467"/>
                </a:lnTo>
                <a:lnTo>
                  <a:pt x="718" y="1457"/>
                </a:lnTo>
                <a:lnTo>
                  <a:pt x="718" y="1447"/>
                </a:lnTo>
                <a:lnTo>
                  <a:pt x="718" y="1437"/>
                </a:lnTo>
                <a:lnTo>
                  <a:pt x="719" y="1428"/>
                </a:lnTo>
                <a:lnTo>
                  <a:pt x="720" y="1419"/>
                </a:lnTo>
                <a:lnTo>
                  <a:pt x="721" y="1411"/>
                </a:lnTo>
                <a:lnTo>
                  <a:pt x="723" y="1404"/>
                </a:lnTo>
                <a:lnTo>
                  <a:pt x="727" y="1396"/>
                </a:lnTo>
                <a:lnTo>
                  <a:pt x="729" y="1388"/>
                </a:lnTo>
                <a:lnTo>
                  <a:pt x="732" y="1381"/>
                </a:lnTo>
                <a:lnTo>
                  <a:pt x="736" y="1375"/>
                </a:lnTo>
                <a:lnTo>
                  <a:pt x="740" y="1369"/>
                </a:lnTo>
                <a:lnTo>
                  <a:pt x="744" y="1364"/>
                </a:lnTo>
                <a:lnTo>
                  <a:pt x="749" y="1359"/>
                </a:lnTo>
                <a:lnTo>
                  <a:pt x="752" y="1356"/>
                </a:lnTo>
                <a:lnTo>
                  <a:pt x="1008" y="1794"/>
                </a:lnTo>
                <a:lnTo>
                  <a:pt x="1004" y="1795"/>
                </a:lnTo>
                <a:lnTo>
                  <a:pt x="997" y="1796"/>
                </a:lnTo>
                <a:lnTo>
                  <a:pt x="990" y="1797"/>
                </a:lnTo>
                <a:lnTo>
                  <a:pt x="982" y="1797"/>
                </a:lnTo>
                <a:close/>
                <a:moveTo>
                  <a:pt x="78" y="2263"/>
                </a:moveTo>
                <a:lnTo>
                  <a:pt x="84" y="2258"/>
                </a:lnTo>
                <a:lnTo>
                  <a:pt x="92" y="2255"/>
                </a:lnTo>
                <a:lnTo>
                  <a:pt x="101" y="2252"/>
                </a:lnTo>
                <a:lnTo>
                  <a:pt x="110" y="2248"/>
                </a:lnTo>
                <a:lnTo>
                  <a:pt x="119" y="2246"/>
                </a:lnTo>
                <a:lnTo>
                  <a:pt x="129" y="2244"/>
                </a:lnTo>
                <a:lnTo>
                  <a:pt x="139" y="2242"/>
                </a:lnTo>
                <a:lnTo>
                  <a:pt x="149" y="2242"/>
                </a:lnTo>
                <a:lnTo>
                  <a:pt x="160" y="2240"/>
                </a:lnTo>
                <a:lnTo>
                  <a:pt x="171" y="2240"/>
                </a:lnTo>
                <a:lnTo>
                  <a:pt x="182" y="2240"/>
                </a:lnTo>
                <a:lnTo>
                  <a:pt x="194" y="2240"/>
                </a:lnTo>
                <a:lnTo>
                  <a:pt x="206" y="2241"/>
                </a:lnTo>
                <a:lnTo>
                  <a:pt x="218" y="2242"/>
                </a:lnTo>
                <a:lnTo>
                  <a:pt x="230" y="2244"/>
                </a:lnTo>
                <a:lnTo>
                  <a:pt x="244" y="2246"/>
                </a:lnTo>
                <a:lnTo>
                  <a:pt x="256" y="2248"/>
                </a:lnTo>
                <a:lnTo>
                  <a:pt x="269" y="2252"/>
                </a:lnTo>
                <a:lnTo>
                  <a:pt x="282" y="2255"/>
                </a:lnTo>
                <a:lnTo>
                  <a:pt x="296" y="2258"/>
                </a:lnTo>
                <a:lnTo>
                  <a:pt x="310" y="2263"/>
                </a:lnTo>
                <a:lnTo>
                  <a:pt x="323" y="2267"/>
                </a:lnTo>
                <a:lnTo>
                  <a:pt x="337" y="2273"/>
                </a:lnTo>
                <a:lnTo>
                  <a:pt x="350" y="2278"/>
                </a:lnTo>
                <a:lnTo>
                  <a:pt x="364" y="2284"/>
                </a:lnTo>
                <a:lnTo>
                  <a:pt x="377" y="2290"/>
                </a:lnTo>
                <a:lnTo>
                  <a:pt x="391" y="2297"/>
                </a:lnTo>
                <a:lnTo>
                  <a:pt x="404" y="2304"/>
                </a:lnTo>
                <a:lnTo>
                  <a:pt x="417" y="2311"/>
                </a:lnTo>
                <a:lnTo>
                  <a:pt x="429" y="2318"/>
                </a:lnTo>
                <a:lnTo>
                  <a:pt x="442" y="2326"/>
                </a:lnTo>
                <a:lnTo>
                  <a:pt x="453" y="2334"/>
                </a:lnTo>
                <a:lnTo>
                  <a:pt x="464" y="2342"/>
                </a:lnTo>
                <a:lnTo>
                  <a:pt x="475" y="2350"/>
                </a:lnTo>
                <a:lnTo>
                  <a:pt x="485" y="2359"/>
                </a:lnTo>
                <a:lnTo>
                  <a:pt x="495" y="2367"/>
                </a:lnTo>
                <a:lnTo>
                  <a:pt x="503" y="2376"/>
                </a:lnTo>
                <a:lnTo>
                  <a:pt x="512" y="2384"/>
                </a:lnTo>
                <a:lnTo>
                  <a:pt x="521" y="2393"/>
                </a:lnTo>
                <a:lnTo>
                  <a:pt x="529" y="2402"/>
                </a:lnTo>
                <a:lnTo>
                  <a:pt x="537" y="2411"/>
                </a:lnTo>
                <a:lnTo>
                  <a:pt x="543" y="2420"/>
                </a:lnTo>
                <a:lnTo>
                  <a:pt x="550" y="2429"/>
                </a:lnTo>
                <a:lnTo>
                  <a:pt x="555" y="2438"/>
                </a:lnTo>
                <a:lnTo>
                  <a:pt x="560" y="2446"/>
                </a:lnTo>
                <a:lnTo>
                  <a:pt x="564" y="2455"/>
                </a:lnTo>
                <a:lnTo>
                  <a:pt x="569" y="2464"/>
                </a:lnTo>
                <a:lnTo>
                  <a:pt x="572" y="2472"/>
                </a:lnTo>
                <a:lnTo>
                  <a:pt x="575" y="2481"/>
                </a:lnTo>
                <a:lnTo>
                  <a:pt x="576" y="2488"/>
                </a:lnTo>
                <a:lnTo>
                  <a:pt x="579" y="2497"/>
                </a:lnTo>
                <a:lnTo>
                  <a:pt x="579" y="2505"/>
                </a:lnTo>
                <a:lnTo>
                  <a:pt x="580" y="2513"/>
                </a:lnTo>
                <a:lnTo>
                  <a:pt x="579" y="2520"/>
                </a:lnTo>
                <a:lnTo>
                  <a:pt x="578" y="2528"/>
                </a:lnTo>
                <a:lnTo>
                  <a:pt x="576" y="2534"/>
                </a:lnTo>
                <a:lnTo>
                  <a:pt x="56" y="2282"/>
                </a:lnTo>
                <a:lnTo>
                  <a:pt x="59" y="2277"/>
                </a:lnTo>
                <a:lnTo>
                  <a:pt x="65" y="2273"/>
                </a:lnTo>
                <a:lnTo>
                  <a:pt x="71" y="2267"/>
                </a:lnTo>
                <a:lnTo>
                  <a:pt x="78" y="2263"/>
                </a:lnTo>
                <a:close/>
                <a:moveTo>
                  <a:pt x="539" y="2582"/>
                </a:moveTo>
                <a:lnTo>
                  <a:pt x="531" y="2586"/>
                </a:lnTo>
                <a:lnTo>
                  <a:pt x="523" y="2590"/>
                </a:lnTo>
                <a:lnTo>
                  <a:pt x="516" y="2593"/>
                </a:lnTo>
                <a:lnTo>
                  <a:pt x="507" y="2597"/>
                </a:lnTo>
                <a:lnTo>
                  <a:pt x="498" y="2599"/>
                </a:lnTo>
                <a:lnTo>
                  <a:pt x="488" y="2601"/>
                </a:lnTo>
                <a:lnTo>
                  <a:pt x="478" y="2603"/>
                </a:lnTo>
                <a:lnTo>
                  <a:pt x="467" y="2605"/>
                </a:lnTo>
                <a:lnTo>
                  <a:pt x="457" y="2606"/>
                </a:lnTo>
                <a:lnTo>
                  <a:pt x="445" y="2606"/>
                </a:lnTo>
                <a:lnTo>
                  <a:pt x="434" y="2606"/>
                </a:lnTo>
                <a:lnTo>
                  <a:pt x="422" y="2606"/>
                </a:lnTo>
                <a:lnTo>
                  <a:pt x="411" y="2605"/>
                </a:lnTo>
                <a:lnTo>
                  <a:pt x="398" y="2603"/>
                </a:lnTo>
                <a:lnTo>
                  <a:pt x="385" y="2601"/>
                </a:lnTo>
                <a:lnTo>
                  <a:pt x="372" y="2600"/>
                </a:lnTo>
                <a:lnTo>
                  <a:pt x="360" y="2597"/>
                </a:lnTo>
                <a:lnTo>
                  <a:pt x="346" y="2595"/>
                </a:lnTo>
                <a:lnTo>
                  <a:pt x="333" y="2591"/>
                </a:lnTo>
                <a:lnTo>
                  <a:pt x="320" y="2587"/>
                </a:lnTo>
                <a:lnTo>
                  <a:pt x="307" y="2582"/>
                </a:lnTo>
                <a:lnTo>
                  <a:pt x="293" y="2578"/>
                </a:lnTo>
                <a:lnTo>
                  <a:pt x="279" y="2574"/>
                </a:lnTo>
                <a:lnTo>
                  <a:pt x="266" y="2568"/>
                </a:lnTo>
                <a:lnTo>
                  <a:pt x="252" y="2561"/>
                </a:lnTo>
                <a:lnTo>
                  <a:pt x="238" y="2556"/>
                </a:lnTo>
                <a:lnTo>
                  <a:pt x="225" y="2548"/>
                </a:lnTo>
                <a:lnTo>
                  <a:pt x="212" y="2542"/>
                </a:lnTo>
                <a:lnTo>
                  <a:pt x="199" y="2535"/>
                </a:lnTo>
                <a:lnTo>
                  <a:pt x="187" y="2527"/>
                </a:lnTo>
                <a:lnTo>
                  <a:pt x="175" y="2519"/>
                </a:lnTo>
                <a:lnTo>
                  <a:pt x="163" y="2512"/>
                </a:lnTo>
                <a:lnTo>
                  <a:pt x="152" y="2504"/>
                </a:lnTo>
                <a:lnTo>
                  <a:pt x="142" y="2495"/>
                </a:lnTo>
                <a:lnTo>
                  <a:pt x="131" y="2487"/>
                </a:lnTo>
                <a:lnTo>
                  <a:pt x="121" y="2478"/>
                </a:lnTo>
                <a:lnTo>
                  <a:pt x="112" y="2470"/>
                </a:lnTo>
                <a:lnTo>
                  <a:pt x="103" y="2461"/>
                </a:lnTo>
                <a:lnTo>
                  <a:pt x="94" y="2452"/>
                </a:lnTo>
                <a:lnTo>
                  <a:pt x="88" y="2444"/>
                </a:lnTo>
                <a:lnTo>
                  <a:pt x="80" y="2434"/>
                </a:lnTo>
                <a:lnTo>
                  <a:pt x="73" y="2425"/>
                </a:lnTo>
                <a:lnTo>
                  <a:pt x="67" y="2417"/>
                </a:lnTo>
                <a:lnTo>
                  <a:pt x="61" y="2408"/>
                </a:lnTo>
                <a:lnTo>
                  <a:pt x="56" y="2399"/>
                </a:lnTo>
                <a:lnTo>
                  <a:pt x="51" y="2390"/>
                </a:lnTo>
                <a:lnTo>
                  <a:pt x="48" y="2382"/>
                </a:lnTo>
                <a:lnTo>
                  <a:pt x="45" y="2373"/>
                </a:lnTo>
                <a:lnTo>
                  <a:pt x="41" y="2365"/>
                </a:lnTo>
                <a:lnTo>
                  <a:pt x="39" y="2356"/>
                </a:lnTo>
                <a:lnTo>
                  <a:pt x="38" y="2348"/>
                </a:lnTo>
                <a:lnTo>
                  <a:pt x="37" y="2340"/>
                </a:lnTo>
                <a:lnTo>
                  <a:pt x="37" y="2332"/>
                </a:lnTo>
                <a:lnTo>
                  <a:pt x="37" y="2325"/>
                </a:lnTo>
                <a:lnTo>
                  <a:pt x="38" y="2317"/>
                </a:lnTo>
                <a:lnTo>
                  <a:pt x="39" y="2313"/>
                </a:lnTo>
                <a:lnTo>
                  <a:pt x="560" y="2565"/>
                </a:lnTo>
                <a:lnTo>
                  <a:pt x="558" y="2567"/>
                </a:lnTo>
                <a:lnTo>
                  <a:pt x="551" y="2572"/>
                </a:lnTo>
                <a:lnTo>
                  <a:pt x="545" y="2578"/>
                </a:lnTo>
                <a:lnTo>
                  <a:pt x="539" y="2582"/>
                </a:lnTo>
                <a:close/>
                <a:moveTo>
                  <a:pt x="909" y="2536"/>
                </a:moveTo>
                <a:lnTo>
                  <a:pt x="909" y="2527"/>
                </a:lnTo>
                <a:lnTo>
                  <a:pt x="910" y="2519"/>
                </a:lnTo>
                <a:lnTo>
                  <a:pt x="911" y="2512"/>
                </a:lnTo>
                <a:lnTo>
                  <a:pt x="914" y="2503"/>
                </a:lnTo>
                <a:lnTo>
                  <a:pt x="917" y="2495"/>
                </a:lnTo>
                <a:lnTo>
                  <a:pt x="920" y="2486"/>
                </a:lnTo>
                <a:lnTo>
                  <a:pt x="924" y="2477"/>
                </a:lnTo>
                <a:lnTo>
                  <a:pt x="928" y="2469"/>
                </a:lnTo>
                <a:lnTo>
                  <a:pt x="934" y="2460"/>
                </a:lnTo>
                <a:lnTo>
                  <a:pt x="939" y="2451"/>
                </a:lnTo>
                <a:lnTo>
                  <a:pt x="946" y="2442"/>
                </a:lnTo>
                <a:lnTo>
                  <a:pt x="952" y="2433"/>
                </a:lnTo>
                <a:lnTo>
                  <a:pt x="960" y="2424"/>
                </a:lnTo>
                <a:lnTo>
                  <a:pt x="968" y="2415"/>
                </a:lnTo>
                <a:lnTo>
                  <a:pt x="976" y="2407"/>
                </a:lnTo>
                <a:lnTo>
                  <a:pt x="984" y="2398"/>
                </a:lnTo>
                <a:lnTo>
                  <a:pt x="994" y="2390"/>
                </a:lnTo>
                <a:lnTo>
                  <a:pt x="1004" y="2381"/>
                </a:lnTo>
                <a:lnTo>
                  <a:pt x="1014" y="2372"/>
                </a:lnTo>
                <a:lnTo>
                  <a:pt x="1025" y="2365"/>
                </a:lnTo>
                <a:lnTo>
                  <a:pt x="1035" y="2357"/>
                </a:lnTo>
                <a:lnTo>
                  <a:pt x="1047" y="2349"/>
                </a:lnTo>
                <a:lnTo>
                  <a:pt x="1060" y="2341"/>
                </a:lnTo>
                <a:lnTo>
                  <a:pt x="1072" y="2334"/>
                </a:lnTo>
                <a:lnTo>
                  <a:pt x="1084" y="2327"/>
                </a:lnTo>
                <a:lnTo>
                  <a:pt x="1097" y="2319"/>
                </a:lnTo>
                <a:lnTo>
                  <a:pt x="1112" y="2313"/>
                </a:lnTo>
                <a:lnTo>
                  <a:pt x="1125" y="2306"/>
                </a:lnTo>
                <a:lnTo>
                  <a:pt x="1138" y="2300"/>
                </a:lnTo>
                <a:lnTo>
                  <a:pt x="1151" y="2295"/>
                </a:lnTo>
                <a:lnTo>
                  <a:pt x="1166" y="2289"/>
                </a:lnTo>
                <a:lnTo>
                  <a:pt x="1179" y="2285"/>
                </a:lnTo>
                <a:lnTo>
                  <a:pt x="1192" y="2281"/>
                </a:lnTo>
                <a:lnTo>
                  <a:pt x="1206" y="2277"/>
                </a:lnTo>
                <a:lnTo>
                  <a:pt x="1219" y="2274"/>
                </a:lnTo>
                <a:lnTo>
                  <a:pt x="1232" y="2271"/>
                </a:lnTo>
                <a:lnTo>
                  <a:pt x="1245" y="2268"/>
                </a:lnTo>
                <a:lnTo>
                  <a:pt x="1258" y="2266"/>
                </a:lnTo>
                <a:lnTo>
                  <a:pt x="1271" y="2265"/>
                </a:lnTo>
                <a:lnTo>
                  <a:pt x="1283" y="2264"/>
                </a:lnTo>
                <a:lnTo>
                  <a:pt x="1295" y="2263"/>
                </a:lnTo>
                <a:lnTo>
                  <a:pt x="1306" y="2262"/>
                </a:lnTo>
                <a:lnTo>
                  <a:pt x="1318" y="2263"/>
                </a:lnTo>
                <a:lnTo>
                  <a:pt x="1329" y="2263"/>
                </a:lnTo>
                <a:lnTo>
                  <a:pt x="1340" y="2264"/>
                </a:lnTo>
                <a:lnTo>
                  <a:pt x="1350" y="2265"/>
                </a:lnTo>
                <a:lnTo>
                  <a:pt x="1360" y="2267"/>
                </a:lnTo>
                <a:lnTo>
                  <a:pt x="1370" y="2269"/>
                </a:lnTo>
                <a:lnTo>
                  <a:pt x="1379" y="2272"/>
                </a:lnTo>
                <a:lnTo>
                  <a:pt x="1388" y="2274"/>
                </a:lnTo>
                <a:lnTo>
                  <a:pt x="1396" y="2277"/>
                </a:lnTo>
                <a:lnTo>
                  <a:pt x="1403" y="2282"/>
                </a:lnTo>
                <a:lnTo>
                  <a:pt x="1411" y="2286"/>
                </a:lnTo>
                <a:lnTo>
                  <a:pt x="1418" y="2290"/>
                </a:lnTo>
                <a:lnTo>
                  <a:pt x="1424" y="2295"/>
                </a:lnTo>
                <a:lnTo>
                  <a:pt x="1430" y="2300"/>
                </a:lnTo>
                <a:lnTo>
                  <a:pt x="1433" y="2304"/>
                </a:lnTo>
                <a:lnTo>
                  <a:pt x="913" y="2556"/>
                </a:lnTo>
                <a:lnTo>
                  <a:pt x="910" y="2550"/>
                </a:lnTo>
                <a:lnTo>
                  <a:pt x="910" y="2543"/>
                </a:lnTo>
                <a:lnTo>
                  <a:pt x="909" y="2536"/>
                </a:lnTo>
                <a:close/>
                <a:moveTo>
                  <a:pt x="1452" y="2355"/>
                </a:moveTo>
                <a:lnTo>
                  <a:pt x="1452" y="2362"/>
                </a:lnTo>
                <a:lnTo>
                  <a:pt x="1451" y="2371"/>
                </a:lnTo>
                <a:lnTo>
                  <a:pt x="1449" y="2379"/>
                </a:lnTo>
                <a:lnTo>
                  <a:pt x="1448" y="2387"/>
                </a:lnTo>
                <a:lnTo>
                  <a:pt x="1444" y="2396"/>
                </a:lnTo>
                <a:lnTo>
                  <a:pt x="1441" y="2404"/>
                </a:lnTo>
                <a:lnTo>
                  <a:pt x="1437" y="2413"/>
                </a:lnTo>
                <a:lnTo>
                  <a:pt x="1433" y="2422"/>
                </a:lnTo>
                <a:lnTo>
                  <a:pt x="1428" y="2431"/>
                </a:lnTo>
                <a:lnTo>
                  <a:pt x="1422" y="2440"/>
                </a:lnTo>
                <a:lnTo>
                  <a:pt x="1416" y="2449"/>
                </a:lnTo>
                <a:lnTo>
                  <a:pt x="1409" y="2457"/>
                </a:lnTo>
                <a:lnTo>
                  <a:pt x="1401" y="2466"/>
                </a:lnTo>
                <a:lnTo>
                  <a:pt x="1393" y="2475"/>
                </a:lnTo>
                <a:lnTo>
                  <a:pt x="1386" y="2484"/>
                </a:lnTo>
                <a:lnTo>
                  <a:pt x="1377" y="2492"/>
                </a:lnTo>
                <a:lnTo>
                  <a:pt x="1367" y="2501"/>
                </a:lnTo>
                <a:lnTo>
                  <a:pt x="1357" y="2509"/>
                </a:lnTo>
                <a:lnTo>
                  <a:pt x="1347" y="2517"/>
                </a:lnTo>
                <a:lnTo>
                  <a:pt x="1336" y="2526"/>
                </a:lnTo>
                <a:lnTo>
                  <a:pt x="1325" y="2534"/>
                </a:lnTo>
                <a:lnTo>
                  <a:pt x="1314" y="2542"/>
                </a:lnTo>
                <a:lnTo>
                  <a:pt x="1302" y="2549"/>
                </a:lnTo>
                <a:lnTo>
                  <a:pt x="1290" y="2557"/>
                </a:lnTo>
                <a:lnTo>
                  <a:pt x="1276" y="2564"/>
                </a:lnTo>
                <a:lnTo>
                  <a:pt x="1263" y="2571"/>
                </a:lnTo>
                <a:lnTo>
                  <a:pt x="1251" y="2578"/>
                </a:lnTo>
                <a:lnTo>
                  <a:pt x="1236" y="2585"/>
                </a:lnTo>
                <a:lnTo>
                  <a:pt x="1223" y="2590"/>
                </a:lnTo>
                <a:lnTo>
                  <a:pt x="1209" y="2596"/>
                </a:lnTo>
                <a:lnTo>
                  <a:pt x="1196" y="2601"/>
                </a:lnTo>
                <a:lnTo>
                  <a:pt x="1182" y="2606"/>
                </a:lnTo>
                <a:lnTo>
                  <a:pt x="1169" y="2610"/>
                </a:lnTo>
                <a:lnTo>
                  <a:pt x="1155" y="2613"/>
                </a:lnTo>
                <a:lnTo>
                  <a:pt x="1143" y="2617"/>
                </a:lnTo>
                <a:lnTo>
                  <a:pt x="1129" y="2620"/>
                </a:lnTo>
                <a:lnTo>
                  <a:pt x="1116" y="2622"/>
                </a:lnTo>
                <a:lnTo>
                  <a:pt x="1104" y="2624"/>
                </a:lnTo>
                <a:lnTo>
                  <a:pt x="1091" y="2626"/>
                </a:lnTo>
                <a:lnTo>
                  <a:pt x="1078" y="2627"/>
                </a:lnTo>
                <a:lnTo>
                  <a:pt x="1066" y="2628"/>
                </a:lnTo>
                <a:lnTo>
                  <a:pt x="1055" y="2628"/>
                </a:lnTo>
                <a:lnTo>
                  <a:pt x="1043" y="2628"/>
                </a:lnTo>
                <a:lnTo>
                  <a:pt x="1032" y="2628"/>
                </a:lnTo>
                <a:lnTo>
                  <a:pt x="1021" y="2627"/>
                </a:lnTo>
                <a:lnTo>
                  <a:pt x="1011" y="2626"/>
                </a:lnTo>
                <a:lnTo>
                  <a:pt x="1001" y="2623"/>
                </a:lnTo>
                <a:lnTo>
                  <a:pt x="991" y="2621"/>
                </a:lnTo>
                <a:lnTo>
                  <a:pt x="982" y="2619"/>
                </a:lnTo>
                <a:lnTo>
                  <a:pt x="973" y="2616"/>
                </a:lnTo>
                <a:lnTo>
                  <a:pt x="965" y="2612"/>
                </a:lnTo>
                <a:lnTo>
                  <a:pt x="957" y="2609"/>
                </a:lnTo>
                <a:lnTo>
                  <a:pt x="950" y="2605"/>
                </a:lnTo>
                <a:lnTo>
                  <a:pt x="944" y="2600"/>
                </a:lnTo>
                <a:lnTo>
                  <a:pt x="937" y="2596"/>
                </a:lnTo>
                <a:lnTo>
                  <a:pt x="931" y="2590"/>
                </a:lnTo>
                <a:lnTo>
                  <a:pt x="928" y="2587"/>
                </a:lnTo>
                <a:lnTo>
                  <a:pt x="1449" y="2335"/>
                </a:lnTo>
                <a:lnTo>
                  <a:pt x="1450" y="2339"/>
                </a:lnTo>
                <a:lnTo>
                  <a:pt x="1451" y="2347"/>
                </a:lnTo>
                <a:lnTo>
                  <a:pt x="1452" y="2355"/>
                </a:lnTo>
                <a:close/>
                <a:moveTo>
                  <a:pt x="69" y="3185"/>
                </a:moveTo>
                <a:lnTo>
                  <a:pt x="74" y="3179"/>
                </a:lnTo>
                <a:lnTo>
                  <a:pt x="81" y="3173"/>
                </a:lnTo>
                <a:lnTo>
                  <a:pt x="89" y="3167"/>
                </a:lnTo>
                <a:lnTo>
                  <a:pt x="97" y="3162"/>
                </a:lnTo>
                <a:lnTo>
                  <a:pt x="105" y="3156"/>
                </a:lnTo>
                <a:lnTo>
                  <a:pt x="113" y="3152"/>
                </a:lnTo>
                <a:lnTo>
                  <a:pt x="123" y="3146"/>
                </a:lnTo>
                <a:lnTo>
                  <a:pt x="133" y="3143"/>
                </a:lnTo>
                <a:lnTo>
                  <a:pt x="144" y="3139"/>
                </a:lnTo>
                <a:lnTo>
                  <a:pt x="154" y="3135"/>
                </a:lnTo>
                <a:lnTo>
                  <a:pt x="165" y="3132"/>
                </a:lnTo>
                <a:lnTo>
                  <a:pt x="177" y="3129"/>
                </a:lnTo>
                <a:lnTo>
                  <a:pt x="189" y="3127"/>
                </a:lnTo>
                <a:lnTo>
                  <a:pt x="203" y="3123"/>
                </a:lnTo>
                <a:lnTo>
                  <a:pt x="215" y="3122"/>
                </a:lnTo>
                <a:lnTo>
                  <a:pt x="228" y="3120"/>
                </a:lnTo>
                <a:lnTo>
                  <a:pt x="243" y="3119"/>
                </a:lnTo>
                <a:lnTo>
                  <a:pt x="256" y="3118"/>
                </a:lnTo>
                <a:lnTo>
                  <a:pt x="270" y="3118"/>
                </a:lnTo>
                <a:lnTo>
                  <a:pt x="285" y="3118"/>
                </a:lnTo>
                <a:lnTo>
                  <a:pt x="299" y="3118"/>
                </a:lnTo>
                <a:lnTo>
                  <a:pt x="314" y="3118"/>
                </a:lnTo>
                <a:lnTo>
                  <a:pt x="329" y="3119"/>
                </a:lnTo>
                <a:lnTo>
                  <a:pt x="344" y="3121"/>
                </a:lnTo>
                <a:lnTo>
                  <a:pt x="360" y="3122"/>
                </a:lnTo>
                <a:lnTo>
                  <a:pt x="375" y="3125"/>
                </a:lnTo>
                <a:lnTo>
                  <a:pt x="391" y="3128"/>
                </a:lnTo>
                <a:lnTo>
                  <a:pt x="406" y="3131"/>
                </a:lnTo>
                <a:lnTo>
                  <a:pt x="421" y="3134"/>
                </a:lnTo>
                <a:lnTo>
                  <a:pt x="435" y="3139"/>
                </a:lnTo>
                <a:lnTo>
                  <a:pt x="449" y="3142"/>
                </a:lnTo>
                <a:lnTo>
                  <a:pt x="463" y="3146"/>
                </a:lnTo>
                <a:lnTo>
                  <a:pt x="477" y="3152"/>
                </a:lnTo>
                <a:lnTo>
                  <a:pt x="490" y="3156"/>
                </a:lnTo>
                <a:lnTo>
                  <a:pt x="502" y="3162"/>
                </a:lnTo>
                <a:lnTo>
                  <a:pt x="515" y="3167"/>
                </a:lnTo>
                <a:lnTo>
                  <a:pt x="527" y="3173"/>
                </a:lnTo>
                <a:lnTo>
                  <a:pt x="538" y="3180"/>
                </a:lnTo>
                <a:lnTo>
                  <a:pt x="549" y="3185"/>
                </a:lnTo>
                <a:lnTo>
                  <a:pt x="560" y="3192"/>
                </a:lnTo>
                <a:lnTo>
                  <a:pt x="570" y="3198"/>
                </a:lnTo>
                <a:lnTo>
                  <a:pt x="579" y="3205"/>
                </a:lnTo>
                <a:lnTo>
                  <a:pt x="587" y="3213"/>
                </a:lnTo>
                <a:lnTo>
                  <a:pt x="596" y="3219"/>
                </a:lnTo>
                <a:lnTo>
                  <a:pt x="604" y="3227"/>
                </a:lnTo>
                <a:lnTo>
                  <a:pt x="612" y="3234"/>
                </a:lnTo>
                <a:lnTo>
                  <a:pt x="617" y="3242"/>
                </a:lnTo>
                <a:lnTo>
                  <a:pt x="624" y="3249"/>
                </a:lnTo>
                <a:lnTo>
                  <a:pt x="630" y="3257"/>
                </a:lnTo>
                <a:lnTo>
                  <a:pt x="634" y="3265"/>
                </a:lnTo>
                <a:lnTo>
                  <a:pt x="638" y="3273"/>
                </a:lnTo>
                <a:lnTo>
                  <a:pt x="642" y="3280"/>
                </a:lnTo>
                <a:lnTo>
                  <a:pt x="644" y="3288"/>
                </a:lnTo>
                <a:lnTo>
                  <a:pt x="646" y="3295"/>
                </a:lnTo>
                <a:lnTo>
                  <a:pt x="647" y="3303"/>
                </a:lnTo>
                <a:lnTo>
                  <a:pt x="647" y="3308"/>
                </a:lnTo>
                <a:lnTo>
                  <a:pt x="53" y="3209"/>
                </a:lnTo>
                <a:lnTo>
                  <a:pt x="56" y="3205"/>
                </a:lnTo>
                <a:lnTo>
                  <a:pt x="59" y="3197"/>
                </a:lnTo>
                <a:lnTo>
                  <a:pt x="63" y="3192"/>
                </a:lnTo>
                <a:lnTo>
                  <a:pt x="69" y="3185"/>
                </a:lnTo>
                <a:close/>
                <a:moveTo>
                  <a:pt x="625" y="3368"/>
                </a:moveTo>
                <a:lnTo>
                  <a:pt x="618" y="3374"/>
                </a:lnTo>
                <a:lnTo>
                  <a:pt x="613" y="3380"/>
                </a:lnTo>
                <a:lnTo>
                  <a:pt x="605" y="3385"/>
                </a:lnTo>
                <a:lnTo>
                  <a:pt x="597" y="3391"/>
                </a:lnTo>
                <a:lnTo>
                  <a:pt x="590" y="3396"/>
                </a:lnTo>
                <a:lnTo>
                  <a:pt x="581" y="3401"/>
                </a:lnTo>
                <a:lnTo>
                  <a:pt x="571" y="3406"/>
                </a:lnTo>
                <a:lnTo>
                  <a:pt x="561" y="3411"/>
                </a:lnTo>
                <a:lnTo>
                  <a:pt x="551" y="3414"/>
                </a:lnTo>
                <a:lnTo>
                  <a:pt x="540" y="3417"/>
                </a:lnTo>
                <a:lnTo>
                  <a:pt x="528" y="3422"/>
                </a:lnTo>
                <a:lnTo>
                  <a:pt x="517" y="3424"/>
                </a:lnTo>
                <a:lnTo>
                  <a:pt x="505" y="3427"/>
                </a:lnTo>
                <a:lnTo>
                  <a:pt x="491" y="3430"/>
                </a:lnTo>
                <a:lnTo>
                  <a:pt x="479" y="3432"/>
                </a:lnTo>
                <a:lnTo>
                  <a:pt x="466" y="3433"/>
                </a:lnTo>
                <a:lnTo>
                  <a:pt x="452" y="3434"/>
                </a:lnTo>
                <a:lnTo>
                  <a:pt x="438" y="3435"/>
                </a:lnTo>
                <a:lnTo>
                  <a:pt x="424" y="3436"/>
                </a:lnTo>
                <a:lnTo>
                  <a:pt x="409" y="3436"/>
                </a:lnTo>
                <a:lnTo>
                  <a:pt x="395" y="3435"/>
                </a:lnTo>
                <a:lnTo>
                  <a:pt x="380" y="3435"/>
                </a:lnTo>
                <a:lnTo>
                  <a:pt x="365" y="3434"/>
                </a:lnTo>
                <a:lnTo>
                  <a:pt x="350" y="3432"/>
                </a:lnTo>
                <a:lnTo>
                  <a:pt x="334" y="3431"/>
                </a:lnTo>
                <a:lnTo>
                  <a:pt x="319" y="3428"/>
                </a:lnTo>
                <a:lnTo>
                  <a:pt x="303" y="3425"/>
                </a:lnTo>
                <a:lnTo>
                  <a:pt x="289" y="3422"/>
                </a:lnTo>
                <a:lnTo>
                  <a:pt x="274" y="3418"/>
                </a:lnTo>
                <a:lnTo>
                  <a:pt x="259" y="3415"/>
                </a:lnTo>
                <a:lnTo>
                  <a:pt x="245" y="3411"/>
                </a:lnTo>
                <a:lnTo>
                  <a:pt x="230" y="3406"/>
                </a:lnTo>
                <a:lnTo>
                  <a:pt x="217" y="3402"/>
                </a:lnTo>
                <a:lnTo>
                  <a:pt x="204" y="3396"/>
                </a:lnTo>
                <a:lnTo>
                  <a:pt x="192" y="3391"/>
                </a:lnTo>
                <a:lnTo>
                  <a:pt x="180" y="3385"/>
                </a:lnTo>
                <a:lnTo>
                  <a:pt x="167" y="3380"/>
                </a:lnTo>
                <a:lnTo>
                  <a:pt x="156" y="3374"/>
                </a:lnTo>
                <a:lnTo>
                  <a:pt x="145" y="3368"/>
                </a:lnTo>
                <a:lnTo>
                  <a:pt x="134" y="3361"/>
                </a:lnTo>
                <a:lnTo>
                  <a:pt x="124" y="3354"/>
                </a:lnTo>
                <a:lnTo>
                  <a:pt x="115" y="3348"/>
                </a:lnTo>
                <a:lnTo>
                  <a:pt x="107" y="3340"/>
                </a:lnTo>
                <a:lnTo>
                  <a:pt x="98" y="3333"/>
                </a:lnTo>
                <a:lnTo>
                  <a:pt x="90" y="3327"/>
                </a:lnTo>
                <a:lnTo>
                  <a:pt x="82" y="3319"/>
                </a:lnTo>
                <a:lnTo>
                  <a:pt x="77" y="3311"/>
                </a:lnTo>
                <a:lnTo>
                  <a:pt x="70" y="3303"/>
                </a:lnTo>
                <a:lnTo>
                  <a:pt x="65" y="3296"/>
                </a:lnTo>
                <a:lnTo>
                  <a:pt x="60" y="3288"/>
                </a:lnTo>
                <a:lnTo>
                  <a:pt x="56" y="3280"/>
                </a:lnTo>
                <a:lnTo>
                  <a:pt x="53" y="3273"/>
                </a:lnTo>
                <a:lnTo>
                  <a:pt x="50" y="3265"/>
                </a:lnTo>
                <a:lnTo>
                  <a:pt x="48" y="3257"/>
                </a:lnTo>
                <a:lnTo>
                  <a:pt x="47" y="3249"/>
                </a:lnTo>
                <a:lnTo>
                  <a:pt x="47" y="3245"/>
                </a:lnTo>
                <a:lnTo>
                  <a:pt x="641" y="3343"/>
                </a:lnTo>
                <a:lnTo>
                  <a:pt x="638" y="3348"/>
                </a:lnTo>
                <a:lnTo>
                  <a:pt x="635" y="3354"/>
                </a:lnTo>
                <a:lnTo>
                  <a:pt x="631" y="3361"/>
                </a:lnTo>
                <a:lnTo>
                  <a:pt x="625" y="3368"/>
                </a:lnTo>
                <a:close/>
                <a:moveTo>
                  <a:pt x="1013" y="3213"/>
                </a:moveTo>
                <a:lnTo>
                  <a:pt x="1011" y="3204"/>
                </a:lnTo>
                <a:lnTo>
                  <a:pt x="1010" y="3196"/>
                </a:lnTo>
                <a:lnTo>
                  <a:pt x="1010" y="3187"/>
                </a:lnTo>
                <a:lnTo>
                  <a:pt x="1009" y="3179"/>
                </a:lnTo>
                <a:lnTo>
                  <a:pt x="1010" y="3170"/>
                </a:lnTo>
                <a:lnTo>
                  <a:pt x="1011" y="3160"/>
                </a:lnTo>
                <a:lnTo>
                  <a:pt x="1012" y="3151"/>
                </a:lnTo>
                <a:lnTo>
                  <a:pt x="1014" y="3141"/>
                </a:lnTo>
                <a:lnTo>
                  <a:pt x="1018" y="3131"/>
                </a:lnTo>
                <a:lnTo>
                  <a:pt x="1021" y="3120"/>
                </a:lnTo>
                <a:lnTo>
                  <a:pt x="1024" y="3110"/>
                </a:lnTo>
                <a:lnTo>
                  <a:pt x="1029" y="3099"/>
                </a:lnTo>
                <a:lnTo>
                  <a:pt x="1033" y="3089"/>
                </a:lnTo>
                <a:lnTo>
                  <a:pt x="1039" y="3078"/>
                </a:lnTo>
                <a:lnTo>
                  <a:pt x="1045" y="3067"/>
                </a:lnTo>
                <a:lnTo>
                  <a:pt x="1052" y="3056"/>
                </a:lnTo>
                <a:lnTo>
                  <a:pt x="1058" y="3045"/>
                </a:lnTo>
                <a:lnTo>
                  <a:pt x="1066" y="3034"/>
                </a:lnTo>
                <a:lnTo>
                  <a:pt x="1074" y="3024"/>
                </a:lnTo>
                <a:lnTo>
                  <a:pt x="1083" y="3013"/>
                </a:lnTo>
                <a:lnTo>
                  <a:pt x="1092" y="3002"/>
                </a:lnTo>
                <a:lnTo>
                  <a:pt x="1101" y="2991"/>
                </a:lnTo>
                <a:lnTo>
                  <a:pt x="1110" y="2981"/>
                </a:lnTo>
                <a:lnTo>
                  <a:pt x="1122" y="2969"/>
                </a:lnTo>
                <a:lnTo>
                  <a:pt x="1131" y="2960"/>
                </a:lnTo>
                <a:lnTo>
                  <a:pt x="1143" y="2948"/>
                </a:lnTo>
                <a:lnTo>
                  <a:pt x="1155" y="2939"/>
                </a:lnTo>
                <a:lnTo>
                  <a:pt x="1167" y="2929"/>
                </a:lnTo>
                <a:lnTo>
                  <a:pt x="1179" y="2920"/>
                </a:lnTo>
                <a:lnTo>
                  <a:pt x="1191" y="2911"/>
                </a:lnTo>
                <a:lnTo>
                  <a:pt x="1203" y="2902"/>
                </a:lnTo>
                <a:lnTo>
                  <a:pt x="1215" y="2894"/>
                </a:lnTo>
                <a:lnTo>
                  <a:pt x="1228" y="2887"/>
                </a:lnTo>
                <a:lnTo>
                  <a:pt x="1240" y="2879"/>
                </a:lnTo>
                <a:lnTo>
                  <a:pt x="1252" y="2872"/>
                </a:lnTo>
                <a:lnTo>
                  <a:pt x="1265" y="2867"/>
                </a:lnTo>
                <a:lnTo>
                  <a:pt x="1277" y="2861"/>
                </a:lnTo>
                <a:lnTo>
                  <a:pt x="1290" y="2856"/>
                </a:lnTo>
                <a:lnTo>
                  <a:pt x="1302" y="2851"/>
                </a:lnTo>
                <a:lnTo>
                  <a:pt x="1313" y="2847"/>
                </a:lnTo>
                <a:lnTo>
                  <a:pt x="1325" y="2842"/>
                </a:lnTo>
                <a:lnTo>
                  <a:pt x="1337" y="2839"/>
                </a:lnTo>
                <a:lnTo>
                  <a:pt x="1348" y="2837"/>
                </a:lnTo>
                <a:lnTo>
                  <a:pt x="1359" y="2835"/>
                </a:lnTo>
                <a:lnTo>
                  <a:pt x="1370" y="2832"/>
                </a:lnTo>
                <a:lnTo>
                  <a:pt x="1381" y="2831"/>
                </a:lnTo>
                <a:lnTo>
                  <a:pt x="1391" y="2830"/>
                </a:lnTo>
                <a:lnTo>
                  <a:pt x="1402" y="2830"/>
                </a:lnTo>
                <a:lnTo>
                  <a:pt x="1412" y="2830"/>
                </a:lnTo>
                <a:lnTo>
                  <a:pt x="1421" y="2831"/>
                </a:lnTo>
                <a:lnTo>
                  <a:pt x="1431" y="2832"/>
                </a:lnTo>
                <a:lnTo>
                  <a:pt x="1440" y="2833"/>
                </a:lnTo>
                <a:lnTo>
                  <a:pt x="1448" y="2837"/>
                </a:lnTo>
                <a:lnTo>
                  <a:pt x="1455" y="2839"/>
                </a:lnTo>
                <a:lnTo>
                  <a:pt x="1463" y="2842"/>
                </a:lnTo>
                <a:lnTo>
                  <a:pt x="1471" y="2847"/>
                </a:lnTo>
                <a:lnTo>
                  <a:pt x="1474" y="2849"/>
                </a:lnTo>
                <a:lnTo>
                  <a:pt x="1022" y="3233"/>
                </a:lnTo>
                <a:lnTo>
                  <a:pt x="1019" y="3227"/>
                </a:lnTo>
                <a:lnTo>
                  <a:pt x="1015" y="3219"/>
                </a:lnTo>
                <a:lnTo>
                  <a:pt x="1013" y="3213"/>
                </a:lnTo>
                <a:close/>
                <a:moveTo>
                  <a:pt x="1507" y="2895"/>
                </a:moveTo>
                <a:lnTo>
                  <a:pt x="1510" y="2903"/>
                </a:lnTo>
                <a:lnTo>
                  <a:pt x="1511" y="2912"/>
                </a:lnTo>
                <a:lnTo>
                  <a:pt x="1512" y="2921"/>
                </a:lnTo>
                <a:lnTo>
                  <a:pt x="1512" y="2930"/>
                </a:lnTo>
                <a:lnTo>
                  <a:pt x="1512" y="2939"/>
                </a:lnTo>
                <a:lnTo>
                  <a:pt x="1511" y="2948"/>
                </a:lnTo>
                <a:lnTo>
                  <a:pt x="1508" y="2957"/>
                </a:lnTo>
                <a:lnTo>
                  <a:pt x="1506" y="2967"/>
                </a:lnTo>
                <a:lnTo>
                  <a:pt x="1504" y="2977"/>
                </a:lnTo>
                <a:lnTo>
                  <a:pt x="1501" y="2988"/>
                </a:lnTo>
                <a:lnTo>
                  <a:pt x="1496" y="2998"/>
                </a:lnTo>
                <a:lnTo>
                  <a:pt x="1492" y="3009"/>
                </a:lnTo>
                <a:lnTo>
                  <a:pt x="1487" y="3019"/>
                </a:lnTo>
                <a:lnTo>
                  <a:pt x="1482" y="3030"/>
                </a:lnTo>
                <a:lnTo>
                  <a:pt x="1476" y="3041"/>
                </a:lnTo>
                <a:lnTo>
                  <a:pt x="1470" y="3052"/>
                </a:lnTo>
                <a:lnTo>
                  <a:pt x="1462" y="3063"/>
                </a:lnTo>
                <a:lnTo>
                  <a:pt x="1455" y="3073"/>
                </a:lnTo>
                <a:lnTo>
                  <a:pt x="1447" y="3085"/>
                </a:lnTo>
                <a:lnTo>
                  <a:pt x="1439" y="3096"/>
                </a:lnTo>
                <a:lnTo>
                  <a:pt x="1430" y="3107"/>
                </a:lnTo>
                <a:lnTo>
                  <a:pt x="1420" y="3118"/>
                </a:lnTo>
                <a:lnTo>
                  <a:pt x="1410" y="3128"/>
                </a:lnTo>
                <a:lnTo>
                  <a:pt x="1400" y="3139"/>
                </a:lnTo>
                <a:lnTo>
                  <a:pt x="1389" y="3149"/>
                </a:lnTo>
                <a:lnTo>
                  <a:pt x="1378" y="3160"/>
                </a:lnTo>
                <a:lnTo>
                  <a:pt x="1367" y="3170"/>
                </a:lnTo>
                <a:lnTo>
                  <a:pt x="1355" y="3180"/>
                </a:lnTo>
                <a:lnTo>
                  <a:pt x="1343" y="3188"/>
                </a:lnTo>
                <a:lnTo>
                  <a:pt x="1330" y="3197"/>
                </a:lnTo>
                <a:lnTo>
                  <a:pt x="1318" y="3206"/>
                </a:lnTo>
                <a:lnTo>
                  <a:pt x="1306" y="3214"/>
                </a:lnTo>
                <a:lnTo>
                  <a:pt x="1293" y="3222"/>
                </a:lnTo>
                <a:lnTo>
                  <a:pt x="1281" y="3229"/>
                </a:lnTo>
                <a:lnTo>
                  <a:pt x="1269" y="3235"/>
                </a:lnTo>
                <a:lnTo>
                  <a:pt x="1256" y="3242"/>
                </a:lnTo>
                <a:lnTo>
                  <a:pt x="1244" y="3247"/>
                </a:lnTo>
                <a:lnTo>
                  <a:pt x="1232" y="3253"/>
                </a:lnTo>
                <a:lnTo>
                  <a:pt x="1220" y="3257"/>
                </a:lnTo>
                <a:lnTo>
                  <a:pt x="1208" y="3261"/>
                </a:lnTo>
                <a:lnTo>
                  <a:pt x="1196" y="3266"/>
                </a:lnTo>
                <a:lnTo>
                  <a:pt x="1185" y="3269"/>
                </a:lnTo>
                <a:lnTo>
                  <a:pt x="1172" y="3271"/>
                </a:lnTo>
                <a:lnTo>
                  <a:pt x="1161" y="3274"/>
                </a:lnTo>
                <a:lnTo>
                  <a:pt x="1150" y="3276"/>
                </a:lnTo>
                <a:lnTo>
                  <a:pt x="1139" y="3277"/>
                </a:lnTo>
                <a:lnTo>
                  <a:pt x="1129" y="3278"/>
                </a:lnTo>
                <a:lnTo>
                  <a:pt x="1119" y="3278"/>
                </a:lnTo>
                <a:lnTo>
                  <a:pt x="1109" y="3278"/>
                </a:lnTo>
                <a:lnTo>
                  <a:pt x="1099" y="3277"/>
                </a:lnTo>
                <a:lnTo>
                  <a:pt x="1091" y="3276"/>
                </a:lnTo>
                <a:lnTo>
                  <a:pt x="1082" y="3274"/>
                </a:lnTo>
                <a:lnTo>
                  <a:pt x="1073" y="3271"/>
                </a:lnTo>
                <a:lnTo>
                  <a:pt x="1065" y="3268"/>
                </a:lnTo>
                <a:lnTo>
                  <a:pt x="1057" y="3266"/>
                </a:lnTo>
                <a:lnTo>
                  <a:pt x="1051" y="3261"/>
                </a:lnTo>
                <a:lnTo>
                  <a:pt x="1046" y="3258"/>
                </a:lnTo>
                <a:lnTo>
                  <a:pt x="1500" y="2875"/>
                </a:lnTo>
                <a:lnTo>
                  <a:pt x="1502" y="2881"/>
                </a:lnTo>
                <a:lnTo>
                  <a:pt x="1505" y="2888"/>
                </a:lnTo>
                <a:lnTo>
                  <a:pt x="1507" y="2895"/>
                </a:lnTo>
                <a:close/>
                <a:moveTo>
                  <a:pt x="1004" y="3898"/>
                </a:moveTo>
                <a:lnTo>
                  <a:pt x="1001" y="3906"/>
                </a:lnTo>
                <a:lnTo>
                  <a:pt x="999" y="3915"/>
                </a:lnTo>
                <a:lnTo>
                  <a:pt x="994" y="3923"/>
                </a:lnTo>
                <a:lnTo>
                  <a:pt x="990" y="3931"/>
                </a:lnTo>
                <a:lnTo>
                  <a:pt x="984" y="3939"/>
                </a:lnTo>
                <a:lnTo>
                  <a:pt x="979" y="3947"/>
                </a:lnTo>
                <a:lnTo>
                  <a:pt x="973" y="3956"/>
                </a:lnTo>
                <a:lnTo>
                  <a:pt x="966" y="3964"/>
                </a:lnTo>
                <a:lnTo>
                  <a:pt x="958" y="3973"/>
                </a:lnTo>
                <a:lnTo>
                  <a:pt x="950" y="3980"/>
                </a:lnTo>
                <a:lnTo>
                  <a:pt x="941" y="3988"/>
                </a:lnTo>
                <a:lnTo>
                  <a:pt x="932" y="3996"/>
                </a:lnTo>
                <a:lnTo>
                  <a:pt x="923" y="4004"/>
                </a:lnTo>
                <a:lnTo>
                  <a:pt x="913" y="4011"/>
                </a:lnTo>
                <a:lnTo>
                  <a:pt x="901" y="4018"/>
                </a:lnTo>
                <a:lnTo>
                  <a:pt x="890" y="4026"/>
                </a:lnTo>
                <a:lnTo>
                  <a:pt x="878" y="4032"/>
                </a:lnTo>
                <a:lnTo>
                  <a:pt x="866" y="4039"/>
                </a:lnTo>
                <a:lnTo>
                  <a:pt x="854" y="4046"/>
                </a:lnTo>
                <a:lnTo>
                  <a:pt x="841" y="4052"/>
                </a:lnTo>
                <a:lnTo>
                  <a:pt x="827" y="4058"/>
                </a:lnTo>
                <a:lnTo>
                  <a:pt x="814" y="4064"/>
                </a:lnTo>
                <a:lnTo>
                  <a:pt x="800" y="4070"/>
                </a:lnTo>
                <a:lnTo>
                  <a:pt x="785" y="4074"/>
                </a:lnTo>
                <a:lnTo>
                  <a:pt x="771" y="4080"/>
                </a:lnTo>
                <a:lnTo>
                  <a:pt x="756" y="4084"/>
                </a:lnTo>
                <a:lnTo>
                  <a:pt x="741" y="4089"/>
                </a:lnTo>
                <a:lnTo>
                  <a:pt x="726" y="4092"/>
                </a:lnTo>
                <a:lnTo>
                  <a:pt x="711" y="4095"/>
                </a:lnTo>
                <a:lnTo>
                  <a:pt x="696" y="4099"/>
                </a:lnTo>
                <a:lnTo>
                  <a:pt x="681" y="4101"/>
                </a:lnTo>
                <a:lnTo>
                  <a:pt x="667" y="4103"/>
                </a:lnTo>
                <a:lnTo>
                  <a:pt x="653" y="4104"/>
                </a:lnTo>
                <a:lnTo>
                  <a:pt x="638" y="4105"/>
                </a:lnTo>
                <a:lnTo>
                  <a:pt x="624" y="4106"/>
                </a:lnTo>
                <a:lnTo>
                  <a:pt x="611" y="4106"/>
                </a:lnTo>
                <a:lnTo>
                  <a:pt x="597" y="4106"/>
                </a:lnTo>
                <a:lnTo>
                  <a:pt x="584" y="4106"/>
                </a:lnTo>
                <a:lnTo>
                  <a:pt x="572" y="4105"/>
                </a:lnTo>
                <a:lnTo>
                  <a:pt x="560" y="4104"/>
                </a:lnTo>
                <a:lnTo>
                  <a:pt x="548" y="4102"/>
                </a:lnTo>
                <a:lnTo>
                  <a:pt x="536" y="4100"/>
                </a:lnTo>
                <a:lnTo>
                  <a:pt x="524" y="4098"/>
                </a:lnTo>
                <a:lnTo>
                  <a:pt x="513" y="4095"/>
                </a:lnTo>
                <a:lnTo>
                  <a:pt x="503" y="4092"/>
                </a:lnTo>
                <a:lnTo>
                  <a:pt x="494" y="4089"/>
                </a:lnTo>
                <a:lnTo>
                  <a:pt x="485" y="4084"/>
                </a:lnTo>
                <a:lnTo>
                  <a:pt x="476" y="4080"/>
                </a:lnTo>
                <a:lnTo>
                  <a:pt x="467" y="4075"/>
                </a:lnTo>
                <a:lnTo>
                  <a:pt x="459" y="4071"/>
                </a:lnTo>
                <a:lnTo>
                  <a:pt x="453" y="4065"/>
                </a:lnTo>
                <a:lnTo>
                  <a:pt x="446" y="4060"/>
                </a:lnTo>
                <a:lnTo>
                  <a:pt x="440" y="4054"/>
                </a:lnTo>
                <a:lnTo>
                  <a:pt x="435" y="4048"/>
                </a:lnTo>
                <a:lnTo>
                  <a:pt x="430" y="4042"/>
                </a:lnTo>
                <a:lnTo>
                  <a:pt x="426" y="4036"/>
                </a:lnTo>
                <a:lnTo>
                  <a:pt x="1008" y="3867"/>
                </a:lnTo>
                <a:lnTo>
                  <a:pt x="1008" y="3874"/>
                </a:lnTo>
                <a:lnTo>
                  <a:pt x="1007" y="3883"/>
                </a:lnTo>
                <a:lnTo>
                  <a:pt x="1005" y="3891"/>
                </a:lnTo>
                <a:lnTo>
                  <a:pt x="1004" y="3898"/>
                </a:lnTo>
                <a:close/>
              </a:path>
            </a:pathLst>
          </a:custGeom>
          <a:solidFill>
            <a:srgbClr val="009999"/>
          </a:solidFill>
          <a:ln w="9525">
            <a:noFill/>
            <a:round/>
            <a:headEnd/>
            <a:tailEnd/>
          </a:ln>
        </p:spPr>
        <p:txBody>
          <a:bodyPr/>
          <a:lstStyle/>
          <a:p>
            <a:pPr algn="r" rtl="1" fontAlgn="auto">
              <a:spcBef>
                <a:spcPts val="0"/>
              </a:spcBef>
              <a:spcAft>
                <a:spcPts val="0"/>
              </a:spcAft>
              <a:defRPr/>
            </a:pPr>
            <a:endParaRPr lang="ar-SA">
              <a:solidFill>
                <a:prstClr val="black"/>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95" r:id="rId1"/>
    <p:sldLayoutId id="2147484223" r:id="rId2"/>
    <p:sldLayoutId id="2147484186" r:id="rId3"/>
    <p:sldLayoutId id="2147484187" r:id="rId4"/>
    <p:sldLayoutId id="2147484188" r:id="rId5"/>
    <p:sldLayoutId id="2147484189" r:id="rId6"/>
    <p:sldLayoutId id="2147484190" r:id="rId7"/>
    <p:sldLayoutId id="2147484197" r:id="rId8"/>
    <p:sldLayoutId id="2147484191" r:id="rId9"/>
    <p:sldLayoutId id="2147484192" r:id="rId10"/>
    <p:sldLayoutId id="2147484193" r:id="rId11"/>
    <p:sldLayoutId id="2147484198" r:id="rId12"/>
    <p:sldLayoutId id="2147484200" r:id="rId13"/>
    <p:sldLayoutId id="2147484201" r:id="rId14"/>
    <p:sldLayoutId id="2147484202" r:id="rId15"/>
    <p:sldLayoutId id="2147484203" r:id="rId16"/>
    <p:sldLayoutId id="2147484204" r:id="rId17"/>
    <p:sldLayoutId id="2147484205" r:id="rId18"/>
    <p:sldLayoutId id="2147484206" r:id="rId19"/>
    <p:sldLayoutId id="2147484207" r:id="rId20"/>
    <p:sldLayoutId id="2147484208" r:id="rId21"/>
    <p:sldLayoutId id="2147484210" r:id="rId22"/>
  </p:sldLayoutIdLst>
  <p:timing>
    <p:tnLst>
      <p:par>
        <p:cTn id="1" dur="indefinite" restart="never" nodeType="tmRoot"/>
      </p:par>
    </p:tnLst>
  </p:timing>
  <p:txStyles>
    <p:titleStyle>
      <a:lvl1pPr algn="ctr"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67"/>
          <p:cNvSpPr txBox="1">
            <a:spLocks noChangeArrowheads="1"/>
          </p:cNvSpPr>
          <p:nvPr/>
        </p:nvSpPr>
        <p:spPr bwMode="auto">
          <a:xfrm>
            <a:off x="857224" y="726214"/>
            <a:ext cx="8001056" cy="1661993"/>
          </a:xfrm>
          <a:prstGeom prst="rect">
            <a:avLst/>
          </a:prstGeom>
          <a:noFill/>
          <a:ln w="9525">
            <a:noFill/>
            <a:miter lim="800000"/>
            <a:headEnd/>
            <a:tailEnd/>
          </a:ln>
        </p:spPr>
        <p:txBody>
          <a:bodyPr wrap="square">
            <a:spAutoFit/>
          </a:bodyPr>
          <a:lstStyle/>
          <a:p>
            <a:pPr algn="ctr"/>
            <a:r>
              <a:rPr lang="en-US" sz="3000" b="1" dirty="0" smtClean="0">
                <a:latin typeface="Calibri" pitchFamily="34" charset="0"/>
              </a:rPr>
              <a:t>Implications of Male Migration for Livelihoods, </a:t>
            </a:r>
            <a:r>
              <a:rPr lang="en-US" sz="2800" b="1" dirty="0" smtClean="0">
                <a:latin typeface="Calibri" pitchFamily="34" charset="0"/>
              </a:rPr>
              <a:t>Resource Management, and Gender Relationships</a:t>
            </a:r>
            <a:r>
              <a:rPr lang="en-US" sz="2200" b="1" dirty="0" smtClean="0"/>
              <a:t>:</a:t>
            </a:r>
          </a:p>
          <a:p>
            <a:pPr algn="ctr"/>
            <a:endParaRPr lang="en-US" sz="2200" b="1" dirty="0" smtClean="0"/>
          </a:p>
          <a:p>
            <a:pPr algn="ctr"/>
            <a:r>
              <a:rPr lang="en-US" sz="2200" b="1" dirty="0" smtClean="0"/>
              <a:t> Evidence from a Case Study in Syrian Drylands </a:t>
            </a:r>
            <a:endParaRPr lang="en-US" sz="2200" dirty="0"/>
          </a:p>
        </p:txBody>
      </p:sp>
      <p:sp>
        <p:nvSpPr>
          <p:cNvPr id="80" name="Slide Number Placeholder 79"/>
          <p:cNvSpPr>
            <a:spLocks noGrp="1"/>
          </p:cNvSpPr>
          <p:nvPr>
            <p:ph type="sldNum" sz="quarter" idx="11"/>
          </p:nvPr>
        </p:nvSpPr>
        <p:spPr/>
        <p:txBody>
          <a:bodyPr/>
          <a:lstStyle/>
          <a:p>
            <a:pPr>
              <a:defRPr/>
            </a:pPr>
            <a:fld id="{5015B7EA-2F12-47A2-8202-57EA8FDEA15F}" type="slidenum">
              <a:rPr lang="ar-SA"/>
              <a:pPr>
                <a:defRPr/>
              </a:pPr>
              <a:t>1</a:t>
            </a:fld>
            <a:endParaRPr lang="ar-SA"/>
          </a:p>
        </p:txBody>
      </p:sp>
      <p:sp>
        <p:nvSpPr>
          <p:cNvPr id="19460" name="Rectangle 3"/>
          <p:cNvSpPr>
            <a:spLocks noChangeArrowheads="1"/>
          </p:cNvSpPr>
          <p:nvPr/>
        </p:nvSpPr>
        <p:spPr bwMode="auto">
          <a:xfrm>
            <a:off x="1187450" y="4357693"/>
            <a:ext cx="7416800" cy="1303331"/>
          </a:xfrm>
          <a:prstGeom prst="rect">
            <a:avLst/>
          </a:prstGeom>
          <a:noFill/>
          <a:ln w="9525">
            <a:noFill/>
            <a:miter lim="800000"/>
            <a:headEnd/>
            <a:tailEnd/>
          </a:ln>
        </p:spPr>
        <p:txBody>
          <a:bodyPr lIns="0" rIns="18288"/>
          <a:lstStyle/>
          <a:p>
            <a:pPr algn="ctr" rtl="1">
              <a:lnSpc>
                <a:spcPct val="70000"/>
              </a:lnSpc>
              <a:spcBef>
                <a:spcPct val="20000"/>
              </a:spcBef>
              <a:buFont typeface="Arial" pitchFamily="34" charset="0"/>
              <a:buNone/>
            </a:pPr>
            <a:endParaRPr lang="en-US" sz="3000" b="1" dirty="0">
              <a:latin typeface="Calibri" pitchFamily="34" charset="0"/>
            </a:endParaRPr>
          </a:p>
          <a:p>
            <a:pPr algn="ctr" rtl="1">
              <a:lnSpc>
                <a:spcPct val="70000"/>
              </a:lnSpc>
              <a:spcBef>
                <a:spcPct val="20000"/>
              </a:spcBef>
              <a:buFont typeface="Arial" pitchFamily="34" charset="0"/>
              <a:buNone/>
            </a:pPr>
            <a:r>
              <a:rPr lang="en-US" sz="2400" b="1" dirty="0" smtClean="0">
                <a:latin typeface="Calibri" pitchFamily="34" charset="0"/>
              </a:rPr>
              <a:t>Social</a:t>
            </a:r>
            <a:r>
              <a:rPr lang="en-US" sz="2400" b="1" dirty="0">
                <a:latin typeface="Calibri" pitchFamily="34" charset="0"/>
              </a:rPr>
              <a:t>, Economic, and Policy Research </a:t>
            </a:r>
            <a:r>
              <a:rPr lang="en-US" sz="2400" b="1" dirty="0" smtClean="0">
                <a:latin typeface="Calibri" pitchFamily="34" charset="0"/>
              </a:rPr>
              <a:t>Program (ICARDA)</a:t>
            </a:r>
          </a:p>
          <a:p>
            <a:pPr algn="ctr">
              <a:lnSpc>
                <a:spcPct val="70000"/>
              </a:lnSpc>
              <a:spcBef>
                <a:spcPct val="20000"/>
              </a:spcBef>
              <a:buFont typeface="Arial" pitchFamily="34" charset="0"/>
              <a:buNone/>
            </a:pPr>
            <a:endParaRPr lang="en-US" sz="2400" b="1" dirty="0" smtClean="0">
              <a:latin typeface="Calibri" pitchFamily="34" charset="0"/>
            </a:endParaRPr>
          </a:p>
          <a:p>
            <a:pPr algn="ctr" rtl="1">
              <a:lnSpc>
                <a:spcPct val="70000"/>
              </a:lnSpc>
              <a:spcBef>
                <a:spcPct val="20000"/>
              </a:spcBef>
              <a:buFont typeface="Arial" pitchFamily="34" charset="0"/>
              <a:buNone/>
            </a:pPr>
            <a:r>
              <a:rPr lang="en-US" sz="2400" b="1" dirty="0" smtClean="0">
                <a:latin typeface="Calibri" pitchFamily="34" charset="0"/>
              </a:rPr>
              <a:t>National Policy Research Center (NAPC)</a:t>
            </a:r>
            <a:endParaRPr lang="en-US" sz="2300" b="1" dirty="0">
              <a:latin typeface="Calibri" pitchFamily="34" charset="0"/>
            </a:endParaRPr>
          </a:p>
        </p:txBody>
      </p:sp>
      <p:sp>
        <p:nvSpPr>
          <p:cNvPr id="9" name="Rectangle 8"/>
          <p:cNvSpPr/>
          <p:nvPr/>
        </p:nvSpPr>
        <p:spPr>
          <a:xfrm>
            <a:off x="1142976" y="2928934"/>
            <a:ext cx="7272808" cy="1200329"/>
          </a:xfrm>
          <a:prstGeom prst="rect">
            <a:avLst/>
          </a:prstGeom>
        </p:spPr>
        <p:txBody>
          <a:bodyPr wrap="square">
            <a:spAutoFit/>
          </a:bodyPr>
          <a:lstStyle/>
          <a:p>
            <a:pPr algn="ctr" rtl="1">
              <a:spcBef>
                <a:spcPct val="20000"/>
              </a:spcBef>
            </a:pPr>
            <a:r>
              <a:rPr lang="en-US" sz="2400" b="1" dirty="0" smtClean="0">
                <a:solidFill>
                  <a:srgbClr val="0000FF"/>
                </a:solidFill>
                <a:latin typeface="+mj-lt"/>
              </a:rPr>
              <a:t>Malika Abdelali-Martini, Raid Hamza, Kindah Ibrahim, Mohamed Ahmed Abdelwahab , and </a:t>
            </a:r>
            <a:br>
              <a:rPr lang="en-US" sz="2400" b="1" dirty="0" smtClean="0">
                <a:solidFill>
                  <a:srgbClr val="0000FF"/>
                </a:solidFill>
                <a:latin typeface="+mj-lt"/>
              </a:rPr>
            </a:br>
            <a:r>
              <a:rPr lang="en-US" sz="2400" b="1" dirty="0" smtClean="0">
                <a:solidFill>
                  <a:srgbClr val="0000FF"/>
                </a:solidFill>
                <a:latin typeface="+mj-lt"/>
              </a:rPr>
              <a:t>Aden Aw-Hassan</a:t>
            </a:r>
            <a:endParaRPr lang="en-US" sz="2400" b="1" dirty="0">
              <a:solidFill>
                <a:srgbClr val="0000FF"/>
              </a:solidFill>
              <a:latin typeface="+mj-lt"/>
            </a:endParaRPr>
          </a:p>
        </p:txBody>
      </p:sp>
      <p:sp>
        <p:nvSpPr>
          <p:cNvPr id="10" name="TextBox 9"/>
          <p:cNvSpPr txBox="1"/>
          <p:nvPr/>
        </p:nvSpPr>
        <p:spPr>
          <a:xfrm>
            <a:off x="1259632" y="6165304"/>
            <a:ext cx="7200800" cy="584775"/>
          </a:xfrm>
          <a:prstGeom prst="rect">
            <a:avLst/>
          </a:prstGeom>
          <a:noFill/>
        </p:spPr>
        <p:txBody>
          <a:bodyPr wrap="square" rtlCol="0">
            <a:spAutoFit/>
          </a:bodyPr>
          <a:lstStyle/>
          <a:p>
            <a:pPr algn="ctr"/>
            <a:r>
              <a:rPr lang="en-US" sz="1600" b="1" dirty="0" smtClean="0"/>
              <a:t>International workshop on “Migration and Natural Resource Management” 21–25</a:t>
            </a:r>
            <a:r>
              <a:rPr lang="en-US" sz="1600" b="1" baseline="30000" dirty="0" smtClean="0"/>
              <a:t>th</a:t>
            </a:r>
            <a:r>
              <a:rPr lang="en-US" sz="1600" b="1" dirty="0" smtClean="0"/>
              <a:t> February 2011, San Salvador</a:t>
            </a: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r>
              <a:rPr lang="en-US" b="1" dirty="0" smtClean="0"/>
              <a:t>Major Economic Activities</a:t>
            </a:r>
            <a:endParaRPr lang="en-US" b="1" dirty="0"/>
          </a:p>
        </p:txBody>
      </p:sp>
      <p:sp>
        <p:nvSpPr>
          <p:cNvPr id="3" name="Content Placeholder 2"/>
          <p:cNvSpPr>
            <a:spLocks noGrp="1"/>
          </p:cNvSpPr>
          <p:nvPr>
            <p:ph idx="1"/>
          </p:nvPr>
        </p:nvSpPr>
        <p:spPr>
          <a:xfrm>
            <a:off x="457200" y="1628799"/>
            <a:ext cx="8229600" cy="4695801"/>
          </a:xfrm>
        </p:spPr>
        <p:txBody>
          <a:bodyPr/>
          <a:lstStyle/>
          <a:p>
            <a:r>
              <a:rPr lang="en-US" sz="3200" b="1" dirty="0" smtClean="0"/>
              <a:t>Majority of the population involved in agriculture</a:t>
            </a:r>
          </a:p>
          <a:p>
            <a:r>
              <a:rPr lang="en-US" sz="3200" b="1" dirty="0" smtClean="0"/>
              <a:t>Three main types of agricultural production systems</a:t>
            </a:r>
          </a:p>
          <a:p>
            <a:pPr marL="914400" indent="-333375" defTabSz="114300"/>
            <a:r>
              <a:rPr lang="en-US" sz="3200" b="1" dirty="0" smtClean="0"/>
              <a:t>		Rainfed farming</a:t>
            </a:r>
          </a:p>
          <a:p>
            <a:pPr marL="914400" indent="-333375" defTabSz="114300"/>
            <a:r>
              <a:rPr lang="en-US" sz="3200" b="1" dirty="0" smtClean="0"/>
              <a:t>		Irrigated farming and livestock</a:t>
            </a:r>
          </a:p>
          <a:p>
            <a:pPr marL="914400" indent="-333375" defTabSz="114300"/>
            <a:r>
              <a:rPr lang="en-US" sz="3200" b="1" dirty="0" smtClean="0"/>
              <a:t>		Rearing</a:t>
            </a:r>
          </a:p>
          <a:p>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36104"/>
          </a:xfrm>
        </p:spPr>
        <p:txBody>
          <a:bodyPr/>
          <a:lstStyle/>
          <a:p>
            <a:r>
              <a:rPr lang="en-US" sz="4400" b="1" dirty="0" smtClean="0"/>
              <a:t>Major economic activities </a:t>
            </a:r>
            <a:r>
              <a:rPr lang="en-US" sz="3600" b="1" i="1" dirty="0" err="1" smtClean="0"/>
              <a:t>con’t</a:t>
            </a:r>
            <a:endParaRPr lang="en-US" sz="3600" b="1" i="1" dirty="0"/>
          </a:p>
        </p:txBody>
      </p:sp>
      <p:sp>
        <p:nvSpPr>
          <p:cNvPr id="3" name="Content Placeholder 2"/>
          <p:cNvSpPr>
            <a:spLocks noGrp="1"/>
          </p:cNvSpPr>
          <p:nvPr>
            <p:ph idx="1"/>
          </p:nvPr>
        </p:nvSpPr>
        <p:spPr>
          <a:xfrm>
            <a:off x="467544" y="1700808"/>
            <a:ext cx="8229600" cy="4968552"/>
          </a:xfrm>
        </p:spPr>
        <p:txBody>
          <a:bodyPr/>
          <a:lstStyle/>
          <a:p>
            <a:pPr marL="457200" indent="-457200">
              <a:spcBef>
                <a:spcPts val="0"/>
              </a:spcBef>
              <a:spcAft>
                <a:spcPts val="1200"/>
              </a:spcAft>
            </a:pPr>
            <a:r>
              <a:rPr lang="en-US" b="1" dirty="0" smtClean="0"/>
              <a:t>Combination of crop production and livestock rearing</a:t>
            </a:r>
          </a:p>
          <a:p>
            <a:pPr marL="457200" indent="-457200">
              <a:spcBef>
                <a:spcPts val="0"/>
              </a:spcBef>
              <a:spcAft>
                <a:spcPts val="1200"/>
              </a:spcAft>
            </a:pPr>
            <a:r>
              <a:rPr lang="en-US" b="1" dirty="0" smtClean="0"/>
              <a:t>Barley as the dominant crop, occupies the major part of the arable land</a:t>
            </a:r>
          </a:p>
          <a:p>
            <a:pPr marL="457200" indent="-457200">
              <a:spcBef>
                <a:spcPts val="0"/>
              </a:spcBef>
              <a:spcAft>
                <a:spcPts val="1200"/>
              </a:spcAft>
            </a:pPr>
            <a:r>
              <a:rPr lang="en-US" b="1" dirty="0" smtClean="0"/>
              <a:t>Off-farm activities are very important in providing sufficient income in this resource-poor area</a:t>
            </a:r>
          </a:p>
          <a:p>
            <a:pPr marL="457200" indent="-457200">
              <a:spcBef>
                <a:spcPts val="0"/>
              </a:spcBef>
              <a:spcAft>
                <a:spcPts val="1200"/>
              </a:spcAft>
            </a:pPr>
            <a:r>
              <a:rPr lang="en-US" b="1" dirty="0" smtClean="0"/>
              <a:t>About 43% of </a:t>
            </a:r>
            <a:r>
              <a:rPr lang="en-US" b="1" dirty="0" err="1" smtClean="0"/>
              <a:t>hhs</a:t>
            </a:r>
            <a:r>
              <a:rPr lang="en-US" b="1" dirty="0" smtClean="0"/>
              <a:t> have one or more members working as off-farm labor, 15% of </a:t>
            </a:r>
            <a:r>
              <a:rPr lang="en-US" b="1" dirty="0" err="1" smtClean="0"/>
              <a:t>hhs</a:t>
            </a:r>
            <a:r>
              <a:rPr lang="en-US" b="1" dirty="0" smtClean="0"/>
              <a:t> have members working as labor in cities, and 16% of </a:t>
            </a:r>
            <a:r>
              <a:rPr lang="en-US" b="1" dirty="0" err="1" smtClean="0"/>
              <a:t>hhs</a:t>
            </a:r>
            <a:r>
              <a:rPr lang="en-US" b="1" dirty="0" smtClean="0"/>
              <a:t> have members working outside Syria</a:t>
            </a:r>
          </a:p>
          <a:p>
            <a:pPr>
              <a:spcBef>
                <a:spcPts val="0"/>
              </a:spcBef>
              <a:spcAft>
                <a:spcPts val="1200"/>
              </a:spcAft>
            </a:pP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66762"/>
          </a:xfrm>
        </p:spPr>
        <p:txBody>
          <a:bodyPr/>
          <a:lstStyle/>
          <a:p>
            <a:r>
              <a:rPr lang="en-US" sz="4000" b="1" dirty="0" smtClean="0"/>
              <a:t>Environmental/ Economic Constraints</a:t>
            </a:r>
            <a:endParaRPr lang="en-US" sz="4000" b="1" dirty="0"/>
          </a:p>
        </p:txBody>
      </p:sp>
      <p:sp>
        <p:nvSpPr>
          <p:cNvPr id="3" name="Content Placeholder 2"/>
          <p:cNvSpPr>
            <a:spLocks noGrp="1"/>
          </p:cNvSpPr>
          <p:nvPr>
            <p:ph idx="1"/>
          </p:nvPr>
        </p:nvSpPr>
        <p:spPr/>
        <p:txBody>
          <a:bodyPr/>
          <a:lstStyle/>
          <a:p>
            <a:pPr>
              <a:spcBef>
                <a:spcPts val="0"/>
              </a:spcBef>
              <a:spcAft>
                <a:spcPts val="1200"/>
              </a:spcAft>
            </a:pPr>
            <a:r>
              <a:rPr lang="en-US" sz="3200" b="1" dirty="0" smtClean="0"/>
              <a:t>Rainfall is not sufficient to grow rainfed crops </a:t>
            </a:r>
          </a:p>
          <a:p>
            <a:r>
              <a:rPr lang="en-US" sz="3200" b="1" dirty="0" smtClean="0"/>
              <a:t>Large number of wells to supplement rainfall</a:t>
            </a:r>
          </a:p>
          <a:p>
            <a:r>
              <a:rPr lang="en-US" sz="3200" b="1" dirty="0" smtClean="0"/>
              <a:t>Upper aquifer system receives little recharge</a:t>
            </a:r>
          </a:p>
          <a:p>
            <a:r>
              <a:rPr lang="en-US" sz="3200" b="1" dirty="0" smtClean="0"/>
              <a:t>Groundwater table has gone down</a:t>
            </a:r>
          </a:p>
          <a:p>
            <a:r>
              <a:rPr lang="en-US" sz="3200" b="1" dirty="0" smtClean="0"/>
              <a:t>Most households buy drinking water from the government pipeline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r>
              <a:rPr lang="en-US" b="1" dirty="0" smtClean="0"/>
              <a:t>Livelihood Strategies</a:t>
            </a:r>
            <a:endParaRPr lang="en-US" b="1" dirty="0"/>
          </a:p>
        </p:txBody>
      </p:sp>
      <p:sp>
        <p:nvSpPr>
          <p:cNvPr id="3" name="Content Placeholder 2"/>
          <p:cNvSpPr>
            <a:spLocks noGrp="1"/>
          </p:cNvSpPr>
          <p:nvPr>
            <p:ph idx="1"/>
          </p:nvPr>
        </p:nvSpPr>
        <p:spPr>
          <a:xfrm>
            <a:off x="457200" y="1556792"/>
            <a:ext cx="8229600" cy="4767809"/>
          </a:xfrm>
        </p:spPr>
        <p:txBody>
          <a:bodyPr/>
          <a:lstStyle/>
          <a:p>
            <a:pPr>
              <a:spcBef>
                <a:spcPts val="0"/>
              </a:spcBef>
              <a:spcAft>
                <a:spcPts val="1200"/>
              </a:spcAft>
            </a:pPr>
            <a:r>
              <a:rPr lang="en-US" b="1" dirty="0" smtClean="0"/>
              <a:t>Tendency to </a:t>
            </a:r>
            <a:r>
              <a:rPr lang="en-US" b="1" u="sng" dirty="0" smtClean="0"/>
              <a:t>diversify sources of income </a:t>
            </a:r>
            <a:r>
              <a:rPr lang="en-US" b="1" dirty="0" smtClean="0"/>
              <a:t>due to increasing </a:t>
            </a:r>
            <a:r>
              <a:rPr lang="en-US" b="1" u="sng" dirty="0" smtClean="0"/>
              <a:t>uncertainty</a:t>
            </a:r>
            <a:r>
              <a:rPr lang="en-US" b="1" dirty="0" smtClean="0"/>
              <a:t> of the local socio-economic and ecological environment</a:t>
            </a:r>
          </a:p>
          <a:p>
            <a:pPr>
              <a:spcBef>
                <a:spcPts val="0"/>
              </a:spcBef>
              <a:spcAft>
                <a:spcPts val="1200"/>
              </a:spcAft>
            </a:pPr>
            <a:r>
              <a:rPr lang="en-US" b="1" dirty="0" smtClean="0"/>
              <a:t>Dominant livelihood types:</a:t>
            </a:r>
          </a:p>
          <a:p>
            <a:pPr lvl="1">
              <a:spcBef>
                <a:spcPts val="0"/>
              </a:spcBef>
              <a:spcAft>
                <a:spcPts val="1200"/>
              </a:spcAft>
            </a:pPr>
            <a:r>
              <a:rPr lang="en-US" sz="2600" b="1" dirty="0" smtClean="0"/>
              <a:t>Livestock-crop farmers</a:t>
            </a:r>
          </a:p>
          <a:p>
            <a:pPr lvl="1">
              <a:spcBef>
                <a:spcPts val="0"/>
              </a:spcBef>
              <a:spcAft>
                <a:spcPts val="1200"/>
              </a:spcAft>
            </a:pPr>
            <a:r>
              <a:rPr lang="en-US" sz="2600" b="1" dirty="0" smtClean="0"/>
              <a:t>Pastoralists</a:t>
            </a:r>
          </a:p>
          <a:p>
            <a:pPr lvl="1">
              <a:spcBef>
                <a:spcPts val="0"/>
              </a:spcBef>
              <a:spcAft>
                <a:spcPts val="1200"/>
              </a:spcAft>
            </a:pPr>
            <a:r>
              <a:rPr lang="en-US" sz="2600" b="1" dirty="0" smtClean="0"/>
              <a:t>Off-farm laborers</a:t>
            </a:r>
          </a:p>
          <a:p>
            <a:pPr>
              <a:spcBef>
                <a:spcPts val="0"/>
              </a:spcBef>
              <a:spcAft>
                <a:spcPts val="1200"/>
              </a:spcAft>
            </a:pPr>
            <a:r>
              <a:rPr lang="en-US" b="1" dirty="0" smtClean="0"/>
              <a:t>Without a real awareness about threats of climate change, many do invest in their natural resources, and assets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68"/>
          <p:cNvSpPr txBox="1">
            <a:spLocks noChangeArrowheads="1"/>
          </p:cNvSpPr>
          <p:nvPr/>
        </p:nvSpPr>
        <p:spPr bwMode="auto">
          <a:xfrm>
            <a:off x="1403350" y="2565400"/>
            <a:ext cx="6697663" cy="461665"/>
          </a:xfrm>
          <a:prstGeom prst="rect">
            <a:avLst/>
          </a:prstGeom>
          <a:noFill/>
          <a:ln w="9525">
            <a:noFill/>
            <a:miter lim="800000"/>
            <a:headEnd/>
            <a:tailEnd/>
          </a:ln>
        </p:spPr>
        <p:txBody>
          <a:bodyPr>
            <a:spAutoFit/>
          </a:bodyPr>
          <a:lstStyle/>
          <a:p>
            <a:r>
              <a:rPr lang="en-US" sz="2400" dirty="0"/>
              <a:t> </a:t>
            </a:r>
            <a:endParaRPr lang="ar-SA" sz="2400" dirty="0">
              <a:latin typeface="Calibri" pitchFamily="34" charset="0"/>
            </a:endParaRPr>
          </a:p>
        </p:txBody>
      </p:sp>
      <p:sp>
        <p:nvSpPr>
          <p:cNvPr id="80" name="Slide Number Placeholder 79"/>
          <p:cNvSpPr txBox="1">
            <a:spLocks noGrp="1"/>
          </p:cNvSpPr>
          <p:nvPr/>
        </p:nvSpPr>
        <p:spPr>
          <a:xfrm>
            <a:off x="6572250" y="6408738"/>
            <a:ext cx="2133600" cy="365125"/>
          </a:xfrm>
          <a:prstGeom prst="rect">
            <a:avLst/>
          </a:prstGeom>
          <a:noFill/>
        </p:spPr>
        <p:txBody>
          <a:bodyPr rtlCol="1" anchor="ctr"/>
          <a:lstStyle/>
          <a:p>
            <a:pPr algn="r" fontAlgn="auto">
              <a:spcBef>
                <a:spcPts val="0"/>
              </a:spcBef>
              <a:spcAft>
                <a:spcPts val="0"/>
              </a:spcAft>
              <a:defRPr/>
            </a:pPr>
            <a:fld id="{3F305809-8710-4078-A976-1A196BD059A9}" type="slidenum">
              <a:rPr lang="ar-SA" sz="1200">
                <a:solidFill>
                  <a:schemeClr val="tx1">
                    <a:tint val="75000"/>
                  </a:schemeClr>
                </a:solidFill>
                <a:latin typeface="+mn-lt"/>
                <a:cs typeface="+mn-cs"/>
              </a:rPr>
              <a:pPr algn="r" fontAlgn="auto">
                <a:spcBef>
                  <a:spcPts val="0"/>
                </a:spcBef>
                <a:spcAft>
                  <a:spcPts val="0"/>
                </a:spcAft>
                <a:defRPr/>
              </a:pPr>
              <a:t>14</a:t>
            </a:fld>
            <a:endParaRPr lang="ar-SA" sz="1200">
              <a:solidFill>
                <a:schemeClr val="tx1">
                  <a:tint val="75000"/>
                </a:schemeClr>
              </a:solidFill>
              <a:latin typeface="+mn-lt"/>
              <a:cs typeface="+mn-cs"/>
            </a:endParaRPr>
          </a:p>
        </p:txBody>
      </p:sp>
      <p:sp>
        <p:nvSpPr>
          <p:cNvPr id="5" name="Rectangle 4"/>
          <p:cNvSpPr/>
          <p:nvPr/>
        </p:nvSpPr>
        <p:spPr>
          <a:xfrm>
            <a:off x="1187624" y="1772816"/>
            <a:ext cx="6696744" cy="3785652"/>
          </a:xfrm>
          <a:prstGeom prst="rect">
            <a:avLst/>
          </a:prstGeom>
        </p:spPr>
        <p:txBody>
          <a:bodyPr wrap="square">
            <a:spAutoFit/>
          </a:bodyPr>
          <a:lstStyle/>
          <a:p>
            <a:r>
              <a:rPr lang="en-US" sz="2400" b="1" dirty="0" smtClean="0"/>
              <a:t>Why focus on rainfed areas?</a:t>
            </a:r>
          </a:p>
          <a:p>
            <a:endParaRPr lang="en-US" sz="2400" b="1" dirty="0" smtClean="0"/>
          </a:p>
          <a:p>
            <a:r>
              <a:rPr lang="en-US" sz="2400" b="1" dirty="0" smtClean="0"/>
              <a:t>How migration is already impacting on  agricultural &amp; rural development?</a:t>
            </a:r>
          </a:p>
          <a:p>
            <a:endParaRPr lang="en-US" sz="2400" b="1" dirty="0" smtClean="0"/>
          </a:p>
          <a:p>
            <a:r>
              <a:rPr lang="en-US" sz="2400" b="1" dirty="0" smtClean="0"/>
              <a:t>What are the positive/ negative effects of migration? </a:t>
            </a:r>
          </a:p>
          <a:p>
            <a:endParaRPr lang="en-US" sz="2400" b="1" dirty="0" smtClean="0"/>
          </a:p>
          <a:p>
            <a:r>
              <a:rPr lang="en-US" sz="2400" b="1" dirty="0" smtClean="0"/>
              <a:t>How can the government capitalize on the opportunity that migration offers?</a:t>
            </a:r>
            <a:endParaRPr lang="ar-SA" sz="2400" b="1" dirty="0">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7"/>
          <p:cNvSpPr txBox="1">
            <a:spLocks noChangeArrowheads="1"/>
          </p:cNvSpPr>
          <p:nvPr/>
        </p:nvSpPr>
        <p:spPr bwMode="auto">
          <a:xfrm>
            <a:off x="1835696" y="764704"/>
            <a:ext cx="5429250" cy="707886"/>
          </a:xfrm>
          <a:prstGeom prst="rect">
            <a:avLst/>
          </a:prstGeom>
          <a:noFill/>
          <a:ln w="9525">
            <a:noFill/>
            <a:miter lim="800000"/>
            <a:headEnd/>
            <a:tailEnd/>
          </a:ln>
        </p:spPr>
        <p:txBody>
          <a:bodyPr>
            <a:spAutoFit/>
          </a:bodyPr>
          <a:lstStyle/>
          <a:p>
            <a:r>
              <a:rPr lang="en-US" sz="4000" b="1" dirty="0">
                <a:solidFill>
                  <a:srgbClr val="1F497D"/>
                </a:solidFill>
                <a:latin typeface="Tahoma" pitchFamily="34" charset="0"/>
                <a:cs typeface="Tahoma" pitchFamily="34" charset="0"/>
              </a:rPr>
              <a:t>Sample </a:t>
            </a:r>
            <a:r>
              <a:rPr lang="en-US" sz="4000" b="1" dirty="0" smtClean="0">
                <a:solidFill>
                  <a:srgbClr val="1F497D"/>
                </a:solidFill>
                <a:latin typeface="Tahoma" pitchFamily="34" charset="0"/>
                <a:cs typeface="Tahoma" pitchFamily="34" charset="0"/>
              </a:rPr>
              <a:t>Selection</a:t>
            </a:r>
            <a:endParaRPr lang="ar-SA" sz="4000" b="1" dirty="0">
              <a:solidFill>
                <a:srgbClr val="1F497D"/>
              </a:solidFill>
              <a:latin typeface="Tahoma" pitchFamily="34" charset="0"/>
              <a:cs typeface="Tahoma" pitchFamily="34" charset="0"/>
            </a:endParaRPr>
          </a:p>
        </p:txBody>
      </p:sp>
      <p:sp>
        <p:nvSpPr>
          <p:cNvPr id="23555" name="TextBox 68"/>
          <p:cNvSpPr txBox="1">
            <a:spLocks noChangeArrowheads="1"/>
          </p:cNvSpPr>
          <p:nvPr/>
        </p:nvSpPr>
        <p:spPr bwMode="auto">
          <a:xfrm>
            <a:off x="1115616" y="1556792"/>
            <a:ext cx="7671226" cy="3816429"/>
          </a:xfrm>
          <a:prstGeom prst="rect">
            <a:avLst/>
          </a:prstGeom>
          <a:noFill/>
          <a:ln w="9525">
            <a:noFill/>
            <a:miter lim="800000"/>
            <a:headEnd/>
            <a:tailEnd/>
          </a:ln>
        </p:spPr>
        <p:txBody>
          <a:bodyPr wrap="square">
            <a:spAutoFit/>
          </a:bodyPr>
          <a:lstStyle/>
          <a:p>
            <a:pPr marL="398463" indent="-398463">
              <a:spcAft>
                <a:spcPts val="1200"/>
              </a:spcAft>
              <a:buFontTx/>
              <a:buChar char="•"/>
            </a:pPr>
            <a:r>
              <a:rPr lang="en-US" sz="2400" b="1" dirty="0"/>
              <a:t>Differences in farming </a:t>
            </a:r>
            <a:r>
              <a:rPr lang="en-US" sz="2400" b="1" dirty="0" smtClean="0"/>
              <a:t>systems</a:t>
            </a:r>
          </a:p>
          <a:p>
            <a:pPr marL="855663" lvl="1" indent="-398463">
              <a:spcAft>
                <a:spcPts val="1200"/>
              </a:spcAft>
              <a:buFontTx/>
              <a:buChar char="•"/>
            </a:pPr>
            <a:r>
              <a:rPr lang="en-US" sz="2400" b="1" dirty="0" smtClean="0"/>
              <a:t>Irrigated </a:t>
            </a:r>
            <a:r>
              <a:rPr lang="en-US" sz="2400" b="1" dirty="0"/>
              <a:t>versus rainfed systems</a:t>
            </a:r>
          </a:p>
          <a:p>
            <a:pPr marL="457200" indent="-457200">
              <a:spcAft>
                <a:spcPts val="1200"/>
              </a:spcAft>
              <a:buFontTx/>
              <a:buChar char="•"/>
            </a:pPr>
            <a:r>
              <a:rPr lang="en-US" sz="2400" b="1" dirty="0" smtClean="0"/>
              <a:t>Agro-ecological zones</a:t>
            </a:r>
          </a:p>
          <a:p>
            <a:pPr marL="914400" lvl="1" indent="-457200">
              <a:spcAft>
                <a:spcPts val="1200"/>
              </a:spcAft>
              <a:buFontTx/>
              <a:buChar char="•"/>
            </a:pPr>
            <a:r>
              <a:rPr lang="en-US" sz="2400" b="1" dirty="0" smtClean="0"/>
              <a:t>Marginal </a:t>
            </a:r>
            <a:r>
              <a:rPr lang="en-US" sz="2400" b="1" dirty="0"/>
              <a:t>(zone 3) versus more favorable environments (zone 2)</a:t>
            </a:r>
          </a:p>
          <a:p>
            <a:pPr marL="457200" indent="-457200">
              <a:spcAft>
                <a:spcPts val="1200"/>
              </a:spcAft>
              <a:buFontTx/>
              <a:buChar char="•"/>
            </a:pPr>
            <a:r>
              <a:rPr lang="en-US" sz="2400" b="1" dirty="0" smtClean="0"/>
              <a:t>Development </a:t>
            </a:r>
            <a:r>
              <a:rPr lang="en-US" sz="2400" b="1" dirty="0"/>
              <a:t>project versus no development project (UNDP, IFAD, Gov of </a:t>
            </a:r>
            <a:r>
              <a:rPr lang="en-US" sz="2400" b="1" dirty="0" smtClean="0"/>
              <a:t>Syria)</a:t>
            </a:r>
          </a:p>
          <a:p>
            <a:pPr marL="457200" indent="-457200">
              <a:spcAft>
                <a:spcPts val="1200"/>
              </a:spcAft>
              <a:buFontTx/>
              <a:buChar char="•"/>
            </a:pPr>
            <a:r>
              <a:rPr lang="en-US" sz="2400" b="1" dirty="0" smtClean="0"/>
              <a:t>Total </a:t>
            </a:r>
            <a:r>
              <a:rPr lang="en-US" sz="2400" b="1" dirty="0"/>
              <a:t>population in </a:t>
            </a:r>
            <a:r>
              <a:rPr lang="en-US" sz="2400" b="1" dirty="0" smtClean="0"/>
              <a:t>the </a:t>
            </a:r>
            <a:r>
              <a:rPr lang="en-US" sz="2400" b="1" dirty="0"/>
              <a:t>study area</a:t>
            </a:r>
          </a:p>
        </p:txBody>
      </p:sp>
      <p:sp>
        <p:nvSpPr>
          <p:cNvPr id="23556" name="Slide Number Placeholder 79"/>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8DE5F82C-DA97-4009-AD1E-A87035F14844}" type="slidenum">
              <a:rPr lang="ar-SA" smtClean="0">
                <a:solidFill>
                  <a:srgbClr val="898989"/>
                </a:solidFill>
                <a:latin typeface="Arial" pitchFamily="34" charset="0"/>
                <a:cs typeface="Arial" pitchFamily="34" charset="0"/>
              </a:rPr>
              <a:pPr/>
              <a:t>15</a:t>
            </a:fld>
            <a:endParaRPr lang="ar-SA" smtClean="0">
              <a:solidFill>
                <a:srgbClr val="89898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691680" y="620688"/>
            <a:ext cx="5400600" cy="661720"/>
          </a:xfrm>
        </p:spPr>
        <p:txBody>
          <a:bodyPr wrap="square" anchor="t">
            <a:spAutoFit/>
          </a:bodyPr>
          <a:lstStyle/>
          <a:p>
            <a:r>
              <a:rPr lang="en-GB" sz="4000" b="1" dirty="0" smtClean="0">
                <a:solidFill>
                  <a:srgbClr val="1F497D"/>
                </a:solidFill>
                <a:latin typeface="Tahoma" pitchFamily="34" charset="0"/>
                <a:cs typeface="Tahoma" pitchFamily="34" charset="0"/>
              </a:rPr>
              <a:t>Research Problem</a:t>
            </a:r>
            <a:endParaRPr lang="en-US" sz="4000" b="1" dirty="0" smtClean="0">
              <a:solidFill>
                <a:srgbClr val="1F497D"/>
              </a:solidFill>
              <a:latin typeface="Tahoma" pitchFamily="34" charset="0"/>
              <a:cs typeface="Tahoma" pitchFamily="34" charset="0"/>
            </a:endParaRPr>
          </a:p>
        </p:txBody>
      </p:sp>
      <p:sp>
        <p:nvSpPr>
          <p:cNvPr id="48131" name="Content Placeholder 2"/>
          <p:cNvSpPr>
            <a:spLocks noGrp="1"/>
          </p:cNvSpPr>
          <p:nvPr>
            <p:ph idx="4294967295"/>
          </p:nvPr>
        </p:nvSpPr>
        <p:spPr>
          <a:xfrm>
            <a:off x="1115617" y="1341438"/>
            <a:ext cx="7056834" cy="4955203"/>
          </a:xfrm>
        </p:spPr>
        <p:txBody>
          <a:bodyPr wrap="square">
            <a:spAutoFit/>
          </a:bodyPr>
          <a:lstStyle/>
          <a:p>
            <a:pPr marL="0" indent="0">
              <a:spcBef>
                <a:spcPct val="0"/>
              </a:spcBef>
              <a:buFontTx/>
              <a:buNone/>
            </a:pPr>
            <a:r>
              <a:rPr lang="en-GB" sz="2400" b="1" dirty="0" smtClean="0">
                <a:latin typeface="Arial" pitchFamily="34" charset="0"/>
                <a:cs typeface="Arial" pitchFamily="34" charset="0"/>
              </a:rPr>
              <a:t>Migration often involves male household members seeking employment in agriculture, non-farm jobs </a:t>
            </a:r>
            <a:r>
              <a:rPr lang="en-GB" sz="2400" b="1" dirty="0" smtClean="0">
                <a:cs typeface="Arial" pitchFamily="34" charset="0"/>
              </a:rPr>
              <a:t>–</a:t>
            </a:r>
            <a:r>
              <a:rPr lang="en-GB" sz="2400" b="1" dirty="0" smtClean="0">
                <a:latin typeface="Arial" pitchFamily="34" charset="0"/>
                <a:cs typeface="Arial" pitchFamily="34" charset="0"/>
              </a:rPr>
              <a:t> cities &amp; abroad. </a:t>
            </a:r>
          </a:p>
          <a:p>
            <a:pPr marL="0" indent="0">
              <a:spcBef>
                <a:spcPct val="0"/>
              </a:spcBef>
              <a:buFontTx/>
              <a:buNone/>
            </a:pPr>
            <a:endParaRPr lang="en-GB" sz="2400" b="1" dirty="0" smtClean="0">
              <a:latin typeface="Arial" pitchFamily="34" charset="0"/>
              <a:cs typeface="Arial" pitchFamily="34" charset="0"/>
            </a:endParaRPr>
          </a:p>
          <a:p>
            <a:pPr marL="0" indent="0">
              <a:spcBef>
                <a:spcPct val="0"/>
              </a:spcBef>
              <a:buFontTx/>
              <a:buNone/>
            </a:pPr>
            <a:r>
              <a:rPr lang="en-GB" sz="2400" b="1" dirty="0" smtClean="0">
                <a:latin typeface="Arial" pitchFamily="34" charset="0"/>
                <a:cs typeface="Arial" pitchFamily="34" charset="0"/>
              </a:rPr>
              <a:t>The economic and social impact of migration is not known.</a:t>
            </a:r>
          </a:p>
          <a:p>
            <a:pPr marL="0" indent="0">
              <a:spcBef>
                <a:spcPct val="0"/>
              </a:spcBef>
              <a:buFontTx/>
              <a:buNone/>
            </a:pPr>
            <a:endParaRPr lang="en-GB" sz="2400" b="1" dirty="0" smtClean="0">
              <a:latin typeface="Arial" pitchFamily="34" charset="0"/>
              <a:cs typeface="Arial" pitchFamily="34" charset="0"/>
            </a:endParaRPr>
          </a:p>
          <a:p>
            <a:pPr marL="0" indent="0">
              <a:spcBef>
                <a:spcPct val="0"/>
              </a:spcBef>
              <a:buFontTx/>
              <a:buNone/>
            </a:pPr>
            <a:r>
              <a:rPr lang="en-GB" sz="2400" b="1" dirty="0" smtClean="0">
                <a:latin typeface="Arial" pitchFamily="34" charset="0"/>
                <a:cs typeface="Arial" pitchFamily="34" charset="0"/>
              </a:rPr>
              <a:t>That depends on:</a:t>
            </a:r>
          </a:p>
          <a:p>
            <a:pPr lvl="1">
              <a:spcBef>
                <a:spcPct val="0"/>
              </a:spcBef>
              <a:buFontTx/>
              <a:buChar char="•"/>
            </a:pPr>
            <a:r>
              <a:rPr lang="en-GB" sz="2000" b="1" dirty="0" smtClean="0">
                <a:latin typeface="Arial" pitchFamily="34" charset="0"/>
                <a:cs typeface="Arial" pitchFamily="34" charset="0"/>
              </a:rPr>
              <a:t>the social and cultural context and </a:t>
            </a:r>
          </a:p>
          <a:p>
            <a:pPr lvl="1">
              <a:spcBef>
                <a:spcPct val="0"/>
              </a:spcBef>
              <a:buFontTx/>
              <a:buChar char="•"/>
            </a:pPr>
            <a:r>
              <a:rPr lang="en-GB" sz="2000" b="1" dirty="0" smtClean="0">
                <a:latin typeface="Arial" pitchFamily="34" charset="0"/>
                <a:cs typeface="Arial" pitchFamily="34" charset="0"/>
              </a:rPr>
              <a:t>the strength of the social connection between the migrants and families at origin</a:t>
            </a:r>
          </a:p>
          <a:p>
            <a:pPr lvl="1">
              <a:spcBef>
                <a:spcPct val="0"/>
              </a:spcBef>
              <a:buFontTx/>
              <a:buChar char="•"/>
            </a:pPr>
            <a:r>
              <a:rPr lang="en-GB" sz="2000" b="1" dirty="0" smtClean="0">
                <a:latin typeface="Arial" pitchFamily="34" charset="0"/>
                <a:cs typeface="Arial" pitchFamily="34" charset="0"/>
              </a:rPr>
              <a:t>The institutional and policy framework that support savings and investment </a:t>
            </a:r>
            <a:endParaRPr lang="en-US" sz="2000" b="1" dirty="0" smtClean="0">
              <a:latin typeface="Arial" pitchFamily="34" charset="0"/>
              <a:cs typeface="Arial" pitchFamily="34" charset="0"/>
            </a:endParaRPr>
          </a:p>
          <a:p>
            <a:pPr marL="0" indent="0">
              <a:spcBef>
                <a:spcPct val="0"/>
              </a:spcBef>
              <a:buFontTx/>
              <a:buNone/>
            </a:pPr>
            <a:endParaRPr lang="en-US" sz="24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4294967295"/>
          </p:nvPr>
        </p:nvSpPr>
        <p:spPr>
          <a:xfrm>
            <a:off x="1259632" y="1484784"/>
            <a:ext cx="7128643" cy="4955203"/>
          </a:xfrm>
        </p:spPr>
        <p:txBody>
          <a:bodyPr wrap="square">
            <a:spAutoFit/>
          </a:bodyPr>
          <a:lstStyle/>
          <a:p>
            <a:pPr marL="0" indent="0">
              <a:spcBef>
                <a:spcPct val="0"/>
              </a:spcBef>
              <a:buFontTx/>
              <a:buNone/>
            </a:pPr>
            <a:r>
              <a:rPr lang="en-GB" sz="2400" dirty="0" smtClean="0">
                <a:latin typeface="Calibri" pitchFamily="34" charset="0"/>
                <a:cs typeface="Calibri" pitchFamily="34" charset="0"/>
              </a:rPr>
              <a:t>Migration provides remittance income, knowledge with positive impacts on rural economies</a:t>
            </a:r>
            <a:r>
              <a:rPr lang="en-US" sz="2400" dirty="0" smtClean="0">
                <a:latin typeface="Calibri" pitchFamily="34" charset="0"/>
                <a:cs typeface="Calibri" pitchFamily="34" charset="0"/>
              </a:rPr>
              <a:t> </a:t>
            </a:r>
          </a:p>
          <a:p>
            <a:pPr marL="0" indent="0">
              <a:spcBef>
                <a:spcPct val="0"/>
              </a:spcBef>
              <a:buFontTx/>
              <a:buNone/>
            </a:pPr>
            <a:endParaRPr lang="en-US" sz="2400" dirty="0" smtClean="0">
              <a:latin typeface="Calibri" pitchFamily="34" charset="0"/>
              <a:cs typeface="Calibri" pitchFamily="34" charset="0"/>
            </a:endParaRPr>
          </a:p>
          <a:p>
            <a:pPr marL="0" indent="0">
              <a:spcBef>
                <a:spcPct val="0"/>
              </a:spcBef>
              <a:buFontTx/>
              <a:buNone/>
            </a:pPr>
            <a:r>
              <a:rPr lang="en-GB" sz="2400" dirty="0" smtClean="0">
                <a:latin typeface="Calibri" pitchFamily="34" charset="0"/>
                <a:cs typeface="Calibri" pitchFamily="34" charset="0"/>
              </a:rPr>
              <a:t>But remittances may not have lasting development impact due to:</a:t>
            </a:r>
          </a:p>
          <a:p>
            <a:pPr lvl="1">
              <a:spcBef>
                <a:spcPct val="0"/>
              </a:spcBef>
              <a:buFontTx/>
              <a:buChar char="•"/>
            </a:pPr>
            <a:r>
              <a:rPr lang="en-GB" sz="2000" dirty="0" smtClean="0">
                <a:latin typeface="Calibri" pitchFamily="34" charset="0"/>
                <a:cs typeface="Calibri" pitchFamily="34" charset="0"/>
              </a:rPr>
              <a:t>Direction of remittances to consumption		</a:t>
            </a:r>
          </a:p>
          <a:p>
            <a:pPr lvl="1">
              <a:spcBef>
                <a:spcPct val="0"/>
              </a:spcBef>
              <a:buFontTx/>
              <a:buChar char="•"/>
            </a:pPr>
            <a:r>
              <a:rPr lang="en-GB" sz="2000" dirty="0" smtClean="0">
                <a:latin typeface="Calibri" pitchFamily="34" charset="0"/>
                <a:cs typeface="Calibri" pitchFamily="34" charset="0"/>
              </a:rPr>
              <a:t>Weak local investment opportunities in the communities of origin </a:t>
            </a:r>
          </a:p>
          <a:p>
            <a:pPr lvl="1">
              <a:spcBef>
                <a:spcPct val="0"/>
              </a:spcBef>
              <a:buFontTx/>
              <a:buChar char="•"/>
            </a:pPr>
            <a:r>
              <a:rPr lang="en-GB" sz="2000" dirty="0" smtClean="0">
                <a:latin typeface="Calibri" pitchFamily="34" charset="0"/>
                <a:cs typeface="Calibri" pitchFamily="34" charset="0"/>
              </a:rPr>
              <a:t>OR lack of supportive savings &amp; investment policies</a:t>
            </a:r>
          </a:p>
          <a:p>
            <a:pPr lvl="1">
              <a:spcBef>
                <a:spcPct val="0"/>
              </a:spcBef>
              <a:buNone/>
            </a:pPr>
            <a:r>
              <a:rPr lang="en-GB" sz="2000" dirty="0" smtClean="0">
                <a:latin typeface="Calibri" pitchFamily="34" charset="0"/>
                <a:cs typeface="Calibri" pitchFamily="34" charset="0"/>
              </a:rPr>
              <a:t> </a:t>
            </a:r>
          </a:p>
          <a:p>
            <a:pPr marL="0" indent="0">
              <a:spcBef>
                <a:spcPct val="0"/>
              </a:spcBef>
              <a:spcAft>
                <a:spcPts val="1200"/>
              </a:spcAft>
              <a:buFontTx/>
              <a:buNone/>
            </a:pPr>
            <a:r>
              <a:rPr lang="en-GB" sz="2400" dirty="0" smtClean="0">
                <a:latin typeface="Calibri" pitchFamily="34" charset="0"/>
                <a:cs typeface="Calibri" pitchFamily="34" charset="0"/>
              </a:rPr>
              <a:t>It is critical to understand the institutional environments and social networks that affect these financial flows and how they can be directed to agricultural and rural development</a:t>
            </a:r>
            <a:endParaRPr lang="en-US" sz="2400" dirty="0" smtClean="0">
              <a:latin typeface="Calibri" pitchFamily="34" charset="0"/>
              <a:cs typeface="Calibri" pitchFamily="34" charset="0"/>
            </a:endParaRPr>
          </a:p>
        </p:txBody>
      </p:sp>
      <p:sp>
        <p:nvSpPr>
          <p:cNvPr id="4" name="Title 1"/>
          <p:cNvSpPr txBox="1">
            <a:spLocks/>
          </p:cNvSpPr>
          <p:nvPr/>
        </p:nvSpPr>
        <p:spPr bwMode="auto">
          <a:xfrm>
            <a:off x="1331640" y="692696"/>
            <a:ext cx="6768752" cy="661720"/>
          </a:xfrm>
          <a:prstGeom prst="rect">
            <a:avLst/>
          </a:prstGeom>
          <a:noFill/>
          <a:ln w="9525">
            <a:noFill/>
            <a:miter lim="800000"/>
            <a:headEnd/>
            <a:tailEnd/>
          </a:ln>
        </p:spPr>
        <p:txBody>
          <a:bodyPr vert="horz" wrap="square" lIns="0" tIns="4572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1F497D"/>
                </a:solidFill>
                <a:effectLst/>
                <a:uLnTx/>
                <a:uFillTx/>
                <a:latin typeface="Tahoma" pitchFamily="34" charset="0"/>
                <a:ea typeface="+mj-ea"/>
                <a:cs typeface="Tahoma" pitchFamily="34" charset="0"/>
              </a:rPr>
              <a:t>Research Problem </a:t>
            </a:r>
            <a:r>
              <a:rPr kumimoji="0" lang="en-GB" sz="3200" b="1" i="1" u="none" strike="noStrike" kern="1200" cap="none" spc="0" normalizeH="0" baseline="0" noProof="0" dirty="0" err="1" smtClean="0">
                <a:ln>
                  <a:noFill/>
                </a:ln>
                <a:solidFill>
                  <a:srgbClr val="1F497D"/>
                </a:solidFill>
                <a:effectLst/>
                <a:uLnTx/>
                <a:uFillTx/>
                <a:latin typeface="Tahoma" pitchFamily="34" charset="0"/>
                <a:ea typeface="+mj-ea"/>
                <a:cs typeface="Tahoma" pitchFamily="34" charset="0"/>
              </a:rPr>
              <a:t>con’t</a:t>
            </a:r>
            <a:endParaRPr kumimoji="0" lang="en-US" sz="3200" b="1" i="1" u="none" strike="noStrike" kern="1200" cap="none" spc="0" normalizeH="0" baseline="0" noProof="0" dirty="0" smtClean="0">
              <a:ln>
                <a:noFill/>
              </a:ln>
              <a:solidFill>
                <a:srgbClr val="1F497D"/>
              </a:solidFill>
              <a:effectLst/>
              <a:uLnTx/>
              <a:uFillTx/>
              <a:latin typeface="Tahoma" pitchFamily="34" charset="0"/>
              <a:ea typeface="+mj-ea"/>
              <a:cs typeface="Tahom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6659563" y="1700213"/>
            <a:ext cx="2057400" cy="2536825"/>
          </a:xfrm>
          <a:prstGeom prst="rect">
            <a:avLst/>
          </a:prstGeom>
          <a:solidFill>
            <a:srgbClr val="3366FF"/>
          </a:solidFill>
          <a:ln w="9525">
            <a:noFill/>
            <a:miter lim="800000"/>
            <a:headEnd/>
            <a:tailEnd/>
          </a:ln>
        </p:spPr>
        <p:txBody>
          <a:bodyPr>
            <a:spAutoFit/>
          </a:bodyPr>
          <a:lstStyle/>
          <a:p>
            <a:pPr>
              <a:spcBef>
                <a:spcPct val="50000"/>
              </a:spcBef>
              <a:buFontTx/>
              <a:buChar char="•"/>
            </a:pPr>
            <a:r>
              <a:rPr lang="en-US" sz="1600">
                <a:solidFill>
                  <a:schemeClr val="bg1"/>
                </a:solidFill>
              </a:rPr>
              <a:t>Type of resource</a:t>
            </a:r>
          </a:p>
          <a:p>
            <a:pPr>
              <a:spcBef>
                <a:spcPct val="50000"/>
              </a:spcBef>
              <a:buFontTx/>
              <a:buChar char="•"/>
            </a:pPr>
            <a:r>
              <a:rPr lang="en-US" sz="1600">
                <a:solidFill>
                  <a:schemeClr val="bg1"/>
                </a:solidFill>
              </a:rPr>
              <a:t>Resource size</a:t>
            </a:r>
          </a:p>
          <a:p>
            <a:pPr>
              <a:spcBef>
                <a:spcPct val="50000"/>
              </a:spcBef>
              <a:buFontTx/>
              <a:buChar char="•"/>
            </a:pPr>
            <a:r>
              <a:rPr lang="en-US" sz="1600">
                <a:solidFill>
                  <a:schemeClr val="bg1"/>
                </a:solidFill>
              </a:rPr>
              <a:t>Resource condition</a:t>
            </a:r>
          </a:p>
          <a:p>
            <a:pPr>
              <a:spcBef>
                <a:spcPct val="50000"/>
              </a:spcBef>
              <a:buFontTx/>
              <a:buChar char="•"/>
            </a:pPr>
            <a:r>
              <a:rPr lang="en-US" sz="1600">
                <a:solidFill>
                  <a:schemeClr val="bg1"/>
                </a:solidFill>
              </a:rPr>
              <a:t>Decision-making</a:t>
            </a:r>
          </a:p>
          <a:p>
            <a:pPr>
              <a:spcBef>
                <a:spcPct val="50000"/>
              </a:spcBef>
              <a:buFontTx/>
              <a:buChar char="•"/>
            </a:pPr>
            <a:r>
              <a:rPr lang="en-US" sz="1600">
                <a:solidFill>
                  <a:schemeClr val="bg1"/>
                </a:solidFill>
              </a:rPr>
              <a:t>Management</a:t>
            </a:r>
          </a:p>
          <a:p>
            <a:pPr>
              <a:spcBef>
                <a:spcPct val="50000"/>
              </a:spcBef>
              <a:buFontTx/>
              <a:buChar char="•"/>
            </a:pPr>
            <a:r>
              <a:rPr lang="en-US" sz="1600">
                <a:solidFill>
                  <a:schemeClr val="bg1"/>
                </a:solidFill>
              </a:rPr>
              <a:t>Investment</a:t>
            </a:r>
          </a:p>
          <a:p>
            <a:pPr>
              <a:spcBef>
                <a:spcPct val="50000"/>
              </a:spcBef>
              <a:buFontTx/>
              <a:buChar char="•"/>
            </a:pPr>
            <a:r>
              <a:rPr lang="en-US" sz="1600">
                <a:solidFill>
                  <a:schemeClr val="bg1"/>
                </a:solidFill>
              </a:rPr>
              <a:t>Productivity</a:t>
            </a:r>
          </a:p>
        </p:txBody>
      </p:sp>
      <p:grpSp>
        <p:nvGrpSpPr>
          <p:cNvPr id="26627" name="Group 3"/>
          <p:cNvGrpSpPr>
            <a:grpSpLocks/>
          </p:cNvGrpSpPr>
          <p:nvPr/>
        </p:nvGrpSpPr>
        <p:grpSpPr bwMode="auto">
          <a:xfrm>
            <a:off x="1905000" y="990600"/>
            <a:ext cx="5029200" cy="3435350"/>
            <a:chOff x="1200" y="624"/>
            <a:chExt cx="3168" cy="2164"/>
          </a:xfrm>
        </p:grpSpPr>
        <p:sp>
          <p:nvSpPr>
            <p:cNvPr id="26631" name="Line 4"/>
            <p:cNvSpPr>
              <a:spLocks noChangeShapeType="1"/>
            </p:cNvSpPr>
            <p:nvPr/>
          </p:nvSpPr>
          <p:spPr bwMode="auto">
            <a:xfrm flipH="1">
              <a:off x="2756" y="1817"/>
              <a:ext cx="0" cy="480"/>
            </a:xfrm>
            <a:prstGeom prst="line">
              <a:avLst/>
            </a:prstGeom>
            <a:noFill/>
            <a:ln w="38100">
              <a:solidFill>
                <a:schemeClr val="tx1"/>
              </a:solidFill>
              <a:round/>
              <a:headEnd/>
              <a:tailEnd/>
            </a:ln>
          </p:spPr>
          <p:txBody>
            <a:bodyPr/>
            <a:lstStyle/>
            <a:p>
              <a:endParaRPr lang="en-US"/>
            </a:p>
          </p:txBody>
        </p:sp>
        <p:grpSp>
          <p:nvGrpSpPr>
            <p:cNvPr id="26632" name="Group 5"/>
            <p:cNvGrpSpPr>
              <a:grpSpLocks/>
            </p:cNvGrpSpPr>
            <p:nvPr/>
          </p:nvGrpSpPr>
          <p:grpSpPr bwMode="auto">
            <a:xfrm>
              <a:off x="1200" y="624"/>
              <a:ext cx="3168" cy="2164"/>
              <a:chOff x="1200" y="624"/>
              <a:chExt cx="3168" cy="2164"/>
            </a:xfrm>
          </p:grpSpPr>
          <p:grpSp>
            <p:nvGrpSpPr>
              <p:cNvPr id="26633" name="Group 6"/>
              <p:cNvGrpSpPr>
                <a:grpSpLocks/>
              </p:cNvGrpSpPr>
              <p:nvPr/>
            </p:nvGrpSpPr>
            <p:grpSpPr bwMode="auto">
              <a:xfrm>
                <a:off x="1824" y="1008"/>
                <a:ext cx="1896" cy="1780"/>
                <a:chOff x="1824" y="1004"/>
                <a:chExt cx="1896" cy="1780"/>
              </a:xfrm>
            </p:grpSpPr>
            <p:sp>
              <p:nvSpPr>
                <p:cNvPr id="26642" name="Oval 7"/>
                <p:cNvSpPr>
                  <a:spLocks noChangeArrowheads="1"/>
                </p:cNvSpPr>
                <p:nvPr/>
              </p:nvSpPr>
              <p:spPr bwMode="auto">
                <a:xfrm>
                  <a:off x="2304" y="2304"/>
                  <a:ext cx="912" cy="480"/>
                </a:xfrm>
                <a:prstGeom prst="ellipse">
                  <a:avLst/>
                </a:prstGeom>
                <a:solidFill>
                  <a:schemeClr val="accent1"/>
                </a:solidFill>
                <a:ln w="9525">
                  <a:solidFill>
                    <a:schemeClr val="tx1"/>
                  </a:solidFill>
                  <a:round/>
                  <a:headEnd/>
                  <a:tailEnd/>
                </a:ln>
              </p:spPr>
              <p:txBody>
                <a:bodyPr wrap="none" anchor="ctr"/>
                <a:lstStyle/>
                <a:p>
                  <a:pPr algn="ctr"/>
                  <a:r>
                    <a:rPr lang="en-US" sz="2000" b="1" dirty="0">
                      <a:solidFill>
                        <a:srgbClr val="FFFF00"/>
                      </a:solidFill>
                    </a:rPr>
                    <a:t>Migration</a:t>
                  </a:r>
                </a:p>
              </p:txBody>
            </p:sp>
            <p:sp>
              <p:nvSpPr>
                <p:cNvPr id="26643" name="AutoShape 8"/>
                <p:cNvSpPr>
                  <a:spLocks noChangeArrowheads="1"/>
                </p:cNvSpPr>
                <p:nvPr/>
              </p:nvSpPr>
              <p:spPr bwMode="auto">
                <a:xfrm rot="-1685191">
                  <a:off x="1824" y="1008"/>
                  <a:ext cx="212" cy="1596"/>
                </a:xfrm>
                <a:prstGeom prst="upDownArrow">
                  <a:avLst>
                    <a:gd name="adj1" fmla="val 50000"/>
                    <a:gd name="adj2" fmla="val 150566"/>
                  </a:avLst>
                </a:prstGeom>
                <a:solidFill>
                  <a:schemeClr val="accent1"/>
                </a:solidFill>
                <a:ln w="9525">
                  <a:solidFill>
                    <a:schemeClr val="tx1"/>
                  </a:solidFill>
                  <a:miter lim="800000"/>
                  <a:headEnd/>
                  <a:tailEnd/>
                </a:ln>
              </p:spPr>
              <p:txBody>
                <a:bodyPr vert="eaVert" wrap="none" anchor="ctr"/>
                <a:lstStyle/>
                <a:p>
                  <a:endParaRPr lang="ar-SY"/>
                </a:p>
              </p:txBody>
            </p:sp>
            <p:sp>
              <p:nvSpPr>
                <p:cNvPr id="26644" name="AutoShape 9"/>
                <p:cNvSpPr>
                  <a:spLocks noChangeArrowheads="1"/>
                </p:cNvSpPr>
                <p:nvPr/>
              </p:nvSpPr>
              <p:spPr bwMode="auto">
                <a:xfrm rot="1746996">
                  <a:off x="3492" y="1004"/>
                  <a:ext cx="228" cy="1633"/>
                </a:xfrm>
                <a:prstGeom prst="upDownArrow">
                  <a:avLst>
                    <a:gd name="adj1" fmla="val 50000"/>
                    <a:gd name="adj2" fmla="val 143246"/>
                  </a:avLst>
                </a:prstGeom>
                <a:solidFill>
                  <a:schemeClr val="accent1"/>
                </a:solidFill>
                <a:ln w="9525">
                  <a:solidFill>
                    <a:schemeClr val="tx1"/>
                  </a:solidFill>
                  <a:miter lim="800000"/>
                  <a:headEnd/>
                  <a:tailEnd/>
                </a:ln>
              </p:spPr>
              <p:txBody>
                <a:bodyPr vert="eaVert" wrap="none" anchor="ctr"/>
                <a:lstStyle/>
                <a:p>
                  <a:endParaRPr lang="ar-SY"/>
                </a:p>
              </p:txBody>
            </p:sp>
          </p:grpSp>
          <p:grpSp>
            <p:nvGrpSpPr>
              <p:cNvPr id="26634" name="Group 10"/>
              <p:cNvGrpSpPr>
                <a:grpSpLocks/>
              </p:cNvGrpSpPr>
              <p:nvPr/>
            </p:nvGrpSpPr>
            <p:grpSpPr bwMode="auto">
              <a:xfrm>
                <a:off x="1200" y="624"/>
                <a:ext cx="2256" cy="912"/>
                <a:chOff x="1200" y="624"/>
                <a:chExt cx="2256" cy="912"/>
              </a:xfrm>
            </p:grpSpPr>
            <p:sp>
              <p:nvSpPr>
                <p:cNvPr id="26639" name="Oval 11"/>
                <p:cNvSpPr>
                  <a:spLocks noChangeArrowheads="1"/>
                </p:cNvSpPr>
                <p:nvPr/>
              </p:nvSpPr>
              <p:spPr bwMode="auto">
                <a:xfrm>
                  <a:off x="1200" y="624"/>
                  <a:ext cx="912" cy="480"/>
                </a:xfrm>
                <a:prstGeom prst="ellipse">
                  <a:avLst/>
                </a:prstGeom>
                <a:solidFill>
                  <a:schemeClr val="accent1"/>
                </a:solidFill>
                <a:ln w="9525">
                  <a:solidFill>
                    <a:schemeClr val="tx1"/>
                  </a:solidFill>
                  <a:round/>
                  <a:headEnd/>
                  <a:tailEnd/>
                </a:ln>
              </p:spPr>
              <p:txBody>
                <a:bodyPr wrap="none" anchor="ctr"/>
                <a:lstStyle/>
                <a:p>
                  <a:pPr algn="ctr"/>
                  <a:r>
                    <a:rPr lang="en-US" sz="2000" b="1" dirty="0">
                      <a:solidFill>
                        <a:srgbClr val="FFFF00"/>
                      </a:solidFill>
                    </a:rPr>
                    <a:t>Gender</a:t>
                  </a:r>
                </a:p>
              </p:txBody>
            </p:sp>
            <p:sp>
              <p:nvSpPr>
                <p:cNvPr id="26640" name="AutoShape 12"/>
                <p:cNvSpPr>
                  <a:spLocks noChangeArrowheads="1"/>
                </p:cNvSpPr>
                <p:nvPr/>
              </p:nvSpPr>
              <p:spPr bwMode="auto">
                <a:xfrm>
                  <a:off x="2112" y="768"/>
                  <a:ext cx="1344" cy="192"/>
                </a:xfrm>
                <a:prstGeom prst="leftRightArrow">
                  <a:avLst>
                    <a:gd name="adj1" fmla="val 50000"/>
                    <a:gd name="adj2" fmla="val 140000"/>
                  </a:avLst>
                </a:prstGeom>
                <a:solidFill>
                  <a:schemeClr val="accent1"/>
                </a:solidFill>
                <a:ln w="9525">
                  <a:solidFill>
                    <a:schemeClr val="tx1"/>
                  </a:solidFill>
                  <a:miter lim="800000"/>
                  <a:headEnd/>
                  <a:tailEnd/>
                </a:ln>
              </p:spPr>
              <p:txBody>
                <a:bodyPr wrap="none" anchor="ctr"/>
                <a:lstStyle/>
                <a:p>
                  <a:endParaRPr lang="ar-SY"/>
                </a:p>
              </p:txBody>
            </p:sp>
            <p:sp>
              <p:nvSpPr>
                <p:cNvPr id="26641" name="Line 13"/>
                <p:cNvSpPr>
                  <a:spLocks noChangeShapeType="1"/>
                </p:cNvSpPr>
                <p:nvPr/>
              </p:nvSpPr>
              <p:spPr bwMode="auto">
                <a:xfrm>
                  <a:off x="1872" y="1056"/>
                  <a:ext cx="480" cy="480"/>
                </a:xfrm>
                <a:prstGeom prst="line">
                  <a:avLst/>
                </a:prstGeom>
                <a:noFill/>
                <a:ln w="38100">
                  <a:solidFill>
                    <a:schemeClr val="tx1"/>
                  </a:solidFill>
                  <a:round/>
                  <a:headEnd/>
                  <a:tailEnd/>
                </a:ln>
              </p:spPr>
              <p:txBody>
                <a:bodyPr/>
                <a:lstStyle/>
                <a:p>
                  <a:endParaRPr lang="en-US"/>
                </a:p>
              </p:txBody>
            </p:sp>
          </p:grpSp>
          <p:grpSp>
            <p:nvGrpSpPr>
              <p:cNvPr id="26635" name="Group 14"/>
              <p:cNvGrpSpPr>
                <a:grpSpLocks/>
              </p:cNvGrpSpPr>
              <p:nvPr/>
            </p:nvGrpSpPr>
            <p:grpSpPr bwMode="auto">
              <a:xfrm>
                <a:off x="2304" y="624"/>
                <a:ext cx="2064" cy="1200"/>
                <a:chOff x="2352" y="624"/>
                <a:chExt cx="2064" cy="1200"/>
              </a:xfrm>
            </p:grpSpPr>
            <p:sp>
              <p:nvSpPr>
                <p:cNvPr id="26636" name="Oval 15"/>
                <p:cNvSpPr>
                  <a:spLocks noChangeArrowheads="1"/>
                </p:cNvSpPr>
                <p:nvPr/>
              </p:nvSpPr>
              <p:spPr bwMode="auto">
                <a:xfrm>
                  <a:off x="2352" y="1344"/>
                  <a:ext cx="912" cy="480"/>
                </a:xfrm>
                <a:prstGeom prst="ellipse">
                  <a:avLst/>
                </a:prstGeom>
                <a:solidFill>
                  <a:schemeClr val="bg1"/>
                </a:solidFill>
                <a:ln w="28575">
                  <a:solidFill>
                    <a:schemeClr val="tx1"/>
                  </a:solidFill>
                  <a:round/>
                  <a:headEnd/>
                  <a:tailEnd/>
                </a:ln>
              </p:spPr>
              <p:txBody>
                <a:bodyPr wrap="none" anchor="ctr"/>
                <a:lstStyle/>
                <a:p>
                  <a:pPr algn="ctr"/>
                  <a:r>
                    <a:rPr lang="en-US" sz="1900" b="1" dirty="0">
                      <a:solidFill>
                        <a:srgbClr val="0000FF"/>
                      </a:solidFill>
                    </a:rPr>
                    <a:t>Livelihoods</a:t>
                  </a:r>
                  <a:r>
                    <a:rPr lang="en-US" sz="2000" b="1" dirty="0">
                      <a:solidFill>
                        <a:srgbClr val="FF0066"/>
                      </a:solidFill>
                    </a:rPr>
                    <a:t> </a:t>
                  </a:r>
                </a:p>
              </p:txBody>
            </p:sp>
            <p:sp>
              <p:nvSpPr>
                <p:cNvPr id="26637" name="Oval 16"/>
                <p:cNvSpPr>
                  <a:spLocks noChangeArrowheads="1"/>
                </p:cNvSpPr>
                <p:nvPr/>
              </p:nvSpPr>
              <p:spPr bwMode="auto">
                <a:xfrm>
                  <a:off x="3504" y="624"/>
                  <a:ext cx="912" cy="480"/>
                </a:xfrm>
                <a:prstGeom prst="ellipse">
                  <a:avLst/>
                </a:prstGeom>
                <a:solidFill>
                  <a:schemeClr val="accent1"/>
                </a:solidFill>
                <a:ln w="9525">
                  <a:solidFill>
                    <a:schemeClr val="tx1"/>
                  </a:solidFill>
                  <a:round/>
                  <a:headEnd/>
                  <a:tailEnd/>
                </a:ln>
              </p:spPr>
              <p:txBody>
                <a:bodyPr wrap="none" anchor="ctr"/>
                <a:lstStyle/>
                <a:p>
                  <a:pPr algn="ctr"/>
                  <a:r>
                    <a:rPr lang="en-US" sz="2000" b="1" dirty="0">
                      <a:solidFill>
                        <a:srgbClr val="FFFF00"/>
                      </a:solidFill>
                    </a:rPr>
                    <a:t>NRM</a:t>
                  </a:r>
                </a:p>
              </p:txBody>
            </p:sp>
            <p:sp>
              <p:nvSpPr>
                <p:cNvPr id="26638" name="Line 17"/>
                <p:cNvSpPr>
                  <a:spLocks noChangeShapeType="1"/>
                </p:cNvSpPr>
                <p:nvPr/>
              </p:nvSpPr>
              <p:spPr bwMode="auto">
                <a:xfrm flipV="1">
                  <a:off x="3216" y="1056"/>
                  <a:ext cx="480" cy="432"/>
                </a:xfrm>
                <a:prstGeom prst="line">
                  <a:avLst/>
                </a:prstGeom>
                <a:noFill/>
                <a:ln w="38100">
                  <a:solidFill>
                    <a:schemeClr val="tx1"/>
                  </a:solidFill>
                  <a:round/>
                  <a:headEnd/>
                  <a:tailEnd/>
                </a:ln>
              </p:spPr>
              <p:txBody>
                <a:bodyPr/>
                <a:lstStyle/>
                <a:p>
                  <a:endParaRPr lang="en-US"/>
                </a:p>
              </p:txBody>
            </p:sp>
          </p:grpSp>
        </p:grpSp>
      </p:grpSp>
      <p:sp>
        <p:nvSpPr>
          <p:cNvPr id="328722" name="Text Box 18"/>
          <p:cNvSpPr txBox="1">
            <a:spLocks noChangeArrowheads="1"/>
          </p:cNvSpPr>
          <p:nvPr/>
        </p:nvSpPr>
        <p:spPr bwMode="auto">
          <a:xfrm>
            <a:off x="250825" y="1700213"/>
            <a:ext cx="1981200" cy="2659062"/>
          </a:xfrm>
          <a:prstGeom prst="rect">
            <a:avLst/>
          </a:prstGeom>
          <a:solidFill>
            <a:srgbClr val="3366FF"/>
          </a:solidFill>
          <a:ln w="3175">
            <a:noFill/>
            <a:miter lim="800000"/>
            <a:headEnd/>
            <a:tailEnd/>
          </a:ln>
        </p:spPr>
        <p:txBody>
          <a:bodyPr>
            <a:spAutoFit/>
          </a:bodyPr>
          <a:lstStyle/>
          <a:p>
            <a:pPr marL="92075" indent="-92075">
              <a:spcBef>
                <a:spcPct val="50000"/>
              </a:spcBef>
              <a:buFontTx/>
              <a:buChar char="•"/>
            </a:pPr>
            <a:r>
              <a:rPr lang="en-US" sz="1600">
                <a:solidFill>
                  <a:schemeClr val="bg1"/>
                </a:solidFill>
              </a:rPr>
              <a:t>Tradition/customs, local perceptions</a:t>
            </a:r>
          </a:p>
          <a:p>
            <a:pPr marL="92075" indent="-92075">
              <a:spcBef>
                <a:spcPct val="50000"/>
              </a:spcBef>
              <a:buFontTx/>
              <a:buChar char="•"/>
            </a:pPr>
            <a:r>
              <a:rPr lang="en-US" sz="1600">
                <a:solidFill>
                  <a:schemeClr val="bg1"/>
                </a:solidFill>
              </a:rPr>
              <a:t>Gender-based roles &amp; activities</a:t>
            </a:r>
          </a:p>
          <a:p>
            <a:pPr marL="92075" indent="-92075">
              <a:spcBef>
                <a:spcPct val="50000"/>
              </a:spcBef>
              <a:buFontTx/>
              <a:buChar char="•"/>
            </a:pPr>
            <a:r>
              <a:rPr lang="en-US" sz="1600">
                <a:solidFill>
                  <a:schemeClr val="bg1"/>
                </a:solidFill>
              </a:rPr>
              <a:t>Disparities in access &amp; control over NRM</a:t>
            </a:r>
          </a:p>
          <a:p>
            <a:pPr marL="92075" indent="-92075">
              <a:spcBef>
                <a:spcPct val="50000"/>
              </a:spcBef>
              <a:buFontTx/>
              <a:buChar char="•"/>
            </a:pPr>
            <a:r>
              <a:rPr lang="en-US" sz="1600">
                <a:solidFill>
                  <a:schemeClr val="bg1"/>
                </a:solidFill>
              </a:rPr>
              <a:t>Effects on NRM management</a:t>
            </a:r>
          </a:p>
        </p:txBody>
      </p:sp>
      <p:sp>
        <p:nvSpPr>
          <p:cNvPr id="328723" name="Text Box 19"/>
          <p:cNvSpPr txBox="1">
            <a:spLocks noChangeArrowheads="1"/>
          </p:cNvSpPr>
          <p:nvPr/>
        </p:nvSpPr>
        <p:spPr bwMode="auto">
          <a:xfrm>
            <a:off x="2438400" y="4443413"/>
            <a:ext cx="4114800" cy="2414587"/>
          </a:xfrm>
          <a:prstGeom prst="rect">
            <a:avLst/>
          </a:prstGeom>
          <a:solidFill>
            <a:srgbClr val="3366FF"/>
          </a:solidFill>
          <a:ln w="9525">
            <a:noFill/>
            <a:miter lim="800000"/>
            <a:headEnd/>
            <a:tailEnd/>
          </a:ln>
        </p:spPr>
        <p:txBody>
          <a:bodyPr>
            <a:spAutoFit/>
          </a:bodyPr>
          <a:lstStyle/>
          <a:p>
            <a:pPr>
              <a:spcBef>
                <a:spcPct val="50000"/>
              </a:spcBef>
              <a:buFontTx/>
              <a:buChar char="•"/>
            </a:pPr>
            <a:r>
              <a:rPr lang="en-US" sz="1600">
                <a:solidFill>
                  <a:schemeClr val="bg1"/>
                </a:solidFill>
              </a:rPr>
              <a:t>Who migrates? where, when and for how long</a:t>
            </a:r>
          </a:p>
          <a:p>
            <a:pPr>
              <a:spcBef>
                <a:spcPct val="50000"/>
              </a:spcBef>
              <a:buFontTx/>
              <a:buChar char="•"/>
            </a:pPr>
            <a:r>
              <a:rPr lang="en-US" sz="1600">
                <a:solidFill>
                  <a:schemeClr val="bg1"/>
                </a:solidFill>
              </a:rPr>
              <a:t>Determinants of migration</a:t>
            </a:r>
          </a:p>
          <a:p>
            <a:pPr>
              <a:spcBef>
                <a:spcPct val="50000"/>
              </a:spcBef>
              <a:buFontTx/>
              <a:buChar char="•"/>
            </a:pPr>
            <a:r>
              <a:rPr lang="en-US" sz="1600">
                <a:solidFill>
                  <a:schemeClr val="bg1"/>
                </a:solidFill>
              </a:rPr>
              <a:t>Push factors</a:t>
            </a:r>
          </a:p>
          <a:p>
            <a:pPr>
              <a:spcBef>
                <a:spcPct val="50000"/>
              </a:spcBef>
              <a:buFontTx/>
              <a:buChar char="•"/>
            </a:pPr>
            <a:r>
              <a:rPr lang="en-US" sz="1600">
                <a:solidFill>
                  <a:schemeClr val="bg1"/>
                </a:solidFill>
              </a:rPr>
              <a:t>Pull factors</a:t>
            </a:r>
          </a:p>
          <a:p>
            <a:pPr>
              <a:spcBef>
                <a:spcPct val="50000"/>
              </a:spcBef>
              <a:buFontTx/>
              <a:buChar char="•"/>
            </a:pPr>
            <a:r>
              <a:rPr lang="en-US" sz="1600">
                <a:solidFill>
                  <a:schemeClr val="bg1"/>
                </a:solidFill>
              </a:rPr>
              <a:t>Benefits of migration</a:t>
            </a:r>
          </a:p>
          <a:p>
            <a:pPr>
              <a:spcBef>
                <a:spcPct val="50000"/>
              </a:spcBef>
              <a:buFontTx/>
              <a:buChar char="•"/>
            </a:pPr>
            <a:r>
              <a:rPr lang="en-US" sz="1600">
                <a:solidFill>
                  <a:schemeClr val="bg1"/>
                </a:solidFill>
              </a:rPr>
              <a:t>Remittances</a:t>
            </a:r>
          </a:p>
        </p:txBody>
      </p:sp>
      <p:sp>
        <p:nvSpPr>
          <p:cNvPr id="26630" name="Text Box 20"/>
          <p:cNvSpPr txBox="1">
            <a:spLocks noChangeArrowheads="1"/>
          </p:cNvSpPr>
          <p:nvPr/>
        </p:nvSpPr>
        <p:spPr bwMode="auto">
          <a:xfrm>
            <a:off x="1785938" y="260350"/>
            <a:ext cx="6315075" cy="707886"/>
          </a:xfrm>
          <a:prstGeom prst="rect">
            <a:avLst/>
          </a:prstGeom>
          <a:noFill/>
          <a:ln w="9525" algn="ctr">
            <a:noFill/>
            <a:miter lim="800000"/>
            <a:headEnd/>
            <a:tailEnd/>
          </a:ln>
        </p:spPr>
        <p:txBody>
          <a:bodyPr>
            <a:spAutoFit/>
          </a:bodyPr>
          <a:lstStyle/>
          <a:p>
            <a:r>
              <a:rPr lang="en-US" sz="4000" b="1" dirty="0">
                <a:solidFill>
                  <a:srgbClr val="1F497D"/>
                </a:solidFill>
                <a:latin typeface="Calibri" pitchFamily="34" charset="0"/>
                <a:cs typeface="Calibri" pitchFamily="34" charset="0"/>
              </a:rPr>
              <a:t>The Conceptual</a:t>
            </a:r>
            <a:r>
              <a:rPr lang="en-US" sz="3200" b="1" dirty="0">
                <a:solidFill>
                  <a:srgbClr val="1F497D"/>
                </a:solidFill>
                <a:latin typeface="Calibri" pitchFamily="34" charset="0"/>
                <a:cs typeface="Calibri" pitchFamily="34" charset="0"/>
              </a:rPr>
              <a:t> </a:t>
            </a:r>
            <a:r>
              <a:rPr lang="en-US" sz="4000" b="1" dirty="0">
                <a:solidFill>
                  <a:srgbClr val="1F497D"/>
                </a:solidFill>
                <a:latin typeface="Calibri" pitchFamily="34" charset="0"/>
                <a:cs typeface="Calibri" pitchFamily="34" charset="0"/>
              </a:rPr>
              <a:t>Framework</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187624" y="836712"/>
            <a:ext cx="7128792" cy="538609"/>
          </a:xfrm>
        </p:spPr>
        <p:txBody>
          <a:bodyPr wrap="square" anchor="t">
            <a:spAutoFit/>
          </a:bodyPr>
          <a:lstStyle/>
          <a:p>
            <a:r>
              <a:rPr lang="en-US" sz="3200" b="1" dirty="0" smtClean="0">
                <a:solidFill>
                  <a:srgbClr val="1F497D"/>
                </a:solidFill>
                <a:latin typeface="Tahoma" pitchFamily="34" charset="0"/>
                <a:cs typeface="Tahoma" pitchFamily="34" charset="0"/>
              </a:rPr>
              <a:t>Push Factors of Migration</a:t>
            </a:r>
          </a:p>
        </p:txBody>
      </p:sp>
      <p:sp>
        <p:nvSpPr>
          <p:cNvPr id="27651" name="Content Placeholder 2"/>
          <p:cNvSpPr>
            <a:spLocks noGrp="1"/>
          </p:cNvSpPr>
          <p:nvPr>
            <p:ph sz="half" idx="4294967295"/>
          </p:nvPr>
        </p:nvSpPr>
        <p:spPr>
          <a:xfrm>
            <a:off x="1187625" y="1628800"/>
            <a:ext cx="7488832" cy="4770537"/>
          </a:xfrm>
        </p:spPr>
        <p:txBody>
          <a:bodyPr wrap="square">
            <a:spAutoFit/>
          </a:bodyPr>
          <a:lstStyle/>
          <a:p>
            <a:pPr lvl="1">
              <a:spcBef>
                <a:spcPct val="0"/>
              </a:spcBef>
              <a:spcAft>
                <a:spcPts val="600"/>
              </a:spcAft>
              <a:buFontTx/>
              <a:buChar char="•"/>
            </a:pPr>
            <a:r>
              <a:rPr lang="en-US" b="1" dirty="0" smtClean="0">
                <a:latin typeface="Calibri" pitchFamily="34" charset="0"/>
                <a:cs typeface="Calibri" pitchFamily="34" charset="0"/>
              </a:rPr>
              <a:t>Unemployment</a:t>
            </a:r>
          </a:p>
          <a:p>
            <a:pPr lvl="1">
              <a:spcBef>
                <a:spcPct val="0"/>
              </a:spcBef>
              <a:spcAft>
                <a:spcPts val="600"/>
              </a:spcAft>
              <a:buFontTx/>
              <a:buChar char="•"/>
            </a:pPr>
            <a:r>
              <a:rPr lang="en-US" b="1" dirty="0" smtClean="0">
                <a:latin typeface="Calibri" pitchFamily="34" charset="0"/>
                <a:cs typeface="Calibri" pitchFamily="34" charset="0"/>
              </a:rPr>
              <a:t>Non ownership of assets: land, livestock, </a:t>
            </a:r>
          </a:p>
          <a:p>
            <a:pPr lvl="1">
              <a:spcBef>
                <a:spcPct val="0"/>
              </a:spcBef>
              <a:spcAft>
                <a:spcPts val="600"/>
              </a:spcAft>
              <a:buFontTx/>
              <a:buChar char="•"/>
            </a:pPr>
            <a:r>
              <a:rPr lang="en-US" b="1" dirty="0" smtClean="0">
                <a:latin typeface="Calibri" pitchFamily="34" charset="0"/>
                <a:cs typeface="Calibri" pitchFamily="34" charset="0"/>
              </a:rPr>
              <a:t>Population pressure, land fragmentation</a:t>
            </a:r>
          </a:p>
          <a:p>
            <a:pPr lvl="1">
              <a:spcBef>
                <a:spcPct val="0"/>
              </a:spcBef>
              <a:spcAft>
                <a:spcPts val="600"/>
              </a:spcAft>
              <a:buFontTx/>
              <a:buChar char="•"/>
            </a:pPr>
            <a:r>
              <a:rPr lang="en-US" b="1" dirty="0" smtClean="0">
                <a:latin typeface="Calibri" pitchFamily="34" charset="0"/>
                <a:cs typeface="Calibri" pitchFamily="34" charset="0"/>
              </a:rPr>
              <a:t>Low income from agriculture, particularly, rainfed </a:t>
            </a:r>
            <a:r>
              <a:rPr lang="en-US" b="1" dirty="0" err="1" smtClean="0">
                <a:latin typeface="Calibri" pitchFamily="34" charset="0"/>
                <a:cs typeface="Calibri" pitchFamily="34" charset="0"/>
              </a:rPr>
              <a:t>agr</a:t>
            </a:r>
            <a:r>
              <a:rPr lang="en-US" b="1" dirty="0" smtClean="0">
                <a:latin typeface="Calibri" pitchFamily="34" charset="0"/>
                <a:cs typeface="Calibri" pitchFamily="34" charset="0"/>
              </a:rPr>
              <a:t>.</a:t>
            </a:r>
          </a:p>
          <a:p>
            <a:pPr lvl="1">
              <a:spcBef>
                <a:spcPct val="0"/>
              </a:spcBef>
              <a:spcAft>
                <a:spcPts val="600"/>
              </a:spcAft>
              <a:buFontTx/>
              <a:buChar char="•"/>
            </a:pPr>
            <a:r>
              <a:rPr lang="en-US" b="1" dirty="0" smtClean="0">
                <a:latin typeface="Calibri" pitchFamily="34" charset="0"/>
                <a:cs typeface="Calibri" pitchFamily="34" charset="0"/>
              </a:rPr>
              <a:t>Insufficient income to meet basic household needs</a:t>
            </a:r>
          </a:p>
          <a:p>
            <a:pPr lvl="1">
              <a:spcBef>
                <a:spcPct val="0"/>
              </a:spcBef>
              <a:spcAft>
                <a:spcPts val="600"/>
              </a:spcAft>
              <a:buFontTx/>
              <a:buChar char="•"/>
            </a:pPr>
            <a:r>
              <a:rPr lang="en-US" b="1" dirty="0" smtClean="0">
                <a:latin typeface="Calibri" pitchFamily="34" charset="0"/>
                <a:cs typeface="Calibri" pitchFamily="34" charset="0"/>
              </a:rPr>
              <a:t>Lack of capital to repay debts</a:t>
            </a:r>
          </a:p>
          <a:p>
            <a:pPr lvl="1">
              <a:spcBef>
                <a:spcPct val="0"/>
              </a:spcBef>
              <a:spcAft>
                <a:spcPts val="600"/>
              </a:spcAft>
              <a:buFontTx/>
              <a:buChar char="•"/>
            </a:pPr>
            <a:r>
              <a:rPr lang="en-US" b="1" dirty="0" smtClean="0">
                <a:latin typeface="Calibri" pitchFamily="34" charset="0"/>
                <a:cs typeface="Calibri" pitchFamily="34" charset="0"/>
              </a:rPr>
              <a:t>Drought risk, causing crop failures, debt and loss of income</a:t>
            </a:r>
          </a:p>
          <a:p>
            <a:pPr lvl="1">
              <a:spcBef>
                <a:spcPct val="0"/>
              </a:spcBef>
              <a:spcAft>
                <a:spcPts val="600"/>
              </a:spcAft>
              <a:buFontTx/>
              <a:buChar char="•"/>
            </a:pPr>
            <a:r>
              <a:rPr lang="en-US" b="1" dirty="0" smtClean="0">
                <a:latin typeface="Calibri" pitchFamily="34" charset="0"/>
                <a:cs typeface="Calibri" pitchFamily="34" charset="0"/>
              </a:rPr>
              <a:t>low prospects for improving living standards</a:t>
            </a:r>
          </a:p>
          <a:p>
            <a:pPr lvl="1">
              <a:spcBef>
                <a:spcPct val="0"/>
              </a:spcBef>
              <a:spcAft>
                <a:spcPts val="600"/>
              </a:spcAft>
              <a:buFontTx/>
              <a:buChar char="•"/>
            </a:pPr>
            <a:endParaRPr lang="en-US"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laceholder 136"/>
          <p:cNvSpPr>
            <a:spLocks noGrp="1"/>
          </p:cNvSpPr>
          <p:nvPr>
            <p:ph type="sldNum" sz="quarter" idx="11"/>
          </p:nvPr>
        </p:nvSpPr>
        <p:spPr/>
        <p:txBody>
          <a:bodyPr/>
          <a:lstStyle/>
          <a:p>
            <a:pPr>
              <a:defRPr/>
            </a:pPr>
            <a:fld id="{2F3C81A9-659A-4AAB-B135-4FE78E1305C1}" type="slidenum">
              <a:rPr lang="ar-SA"/>
              <a:pPr>
                <a:defRPr/>
              </a:pPr>
              <a:t>2</a:t>
            </a:fld>
            <a:endParaRPr lang="ar-SA"/>
          </a:p>
        </p:txBody>
      </p:sp>
      <p:sp>
        <p:nvSpPr>
          <p:cNvPr id="21507" name="TextBox 4"/>
          <p:cNvSpPr txBox="1">
            <a:spLocks noChangeArrowheads="1"/>
          </p:cNvSpPr>
          <p:nvPr/>
        </p:nvSpPr>
        <p:spPr bwMode="auto">
          <a:xfrm>
            <a:off x="2555875" y="188913"/>
            <a:ext cx="3240088" cy="579437"/>
          </a:xfrm>
          <a:prstGeom prst="rect">
            <a:avLst/>
          </a:prstGeom>
          <a:noFill/>
          <a:ln w="9525">
            <a:noFill/>
            <a:miter lim="800000"/>
            <a:headEnd/>
            <a:tailEnd/>
          </a:ln>
        </p:spPr>
        <p:txBody>
          <a:bodyPr>
            <a:spAutoFit/>
          </a:bodyPr>
          <a:lstStyle/>
          <a:p>
            <a:pPr algn="ctr"/>
            <a:r>
              <a:rPr lang="en-US" sz="3200" b="1">
                <a:solidFill>
                  <a:schemeClr val="tx2"/>
                </a:solidFill>
                <a:latin typeface="Tahoma" pitchFamily="34" charset="0"/>
                <a:cs typeface="Tahoma" pitchFamily="34" charset="0"/>
              </a:rPr>
              <a:t>Study Area</a:t>
            </a:r>
            <a:endParaRPr lang="ar-SA" sz="3200" b="1">
              <a:solidFill>
                <a:schemeClr val="tx2"/>
              </a:solidFill>
              <a:latin typeface="Tahoma" pitchFamily="34" charset="0"/>
              <a:cs typeface="Tahoma" pitchFamily="34" charset="0"/>
            </a:endParaRPr>
          </a:p>
        </p:txBody>
      </p:sp>
      <p:pic>
        <p:nvPicPr>
          <p:cNvPr id="21508" name="Picture 5" descr="Syria zones color map"/>
          <p:cNvPicPr>
            <a:picLocks noGrp="1" noChangeAspect="1" noChangeArrowheads="1"/>
          </p:cNvPicPr>
          <p:nvPr>
            <p:ph idx="4294967295"/>
          </p:nvPr>
        </p:nvPicPr>
        <p:blipFill>
          <a:blip r:embed="rId2" cstate="email"/>
          <a:srcRect/>
          <a:stretch>
            <a:fillRect/>
          </a:stretch>
        </p:blipFill>
        <p:spPr>
          <a:xfrm>
            <a:off x="1835150" y="981075"/>
            <a:ext cx="5313363" cy="4483100"/>
          </a:xfrm>
          <a:noFill/>
        </p:spPr>
      </p:pic>
      <p:graphicFrame>
        <p:nvGraphicFramePr>
          <p:cNvPr id="30779" name="Group 59"/>
          <p:cNvGraphicFramePr>
            <a:graphicFrameLocks noGrp="1"/>
          </p:cNvGraphicFramePr>
          <p:nvPr/>
        </p:nvGraphicFramePr>
        <p:xfrm>
          <a:off x="2987675" y="5589588"/>
          <a:ext cx="5386388" cy="919163"/>
        </p:xfrm>
        <a:graphic>
          <a:graphicData uri="http://schemas.openxmlformats.org/drawingml/2006/table">
            <a:tbl>
              <a:tblPr/>
              <a:tblGrid>
                <a:gridCol w="1824038"/>
                <a:gridCol w="1827212"/>
                <a:gridCol w="1735138"/>
              </a:tblGrid>
              <a:tr h="9191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cs typeface="Times New Roman" pitchFamily="18" charset="0"/>
                        </a:rPr>
                        <a:t>Jabel</a:t>
                      </a:r>
                      <a:r>
                        <a:rPr kumimoji="0" lang="en-US" sz="1600" b="1" i="0" u="none" strike="noStrike" cap="none" normalizeH="0" baseline="0" dirty="0" smtClean="0">
                          <a:ln>
                            <a:noFill/>
                          </a:ln>
                          <a:solidFill>
                            <a:schemeClr val="tx1"/>
                          </a:solidFill>
                          <a:effectLst/>
                          <a:latin typeface="Arial" charset="0"/>
                          <a:cs typeface="Times New Roman" pitchFamily="18" charset="0"/>
                        </a:rPr>
                        <a:t> El-</a:t>
                      </a:r>
                      <a:r>
                        <a:rPr kumimoji="0" lang="en-US" sz="1600" b="1" i="0" u="none" strike="noStrike" cap="none" normalizeH="0" baseline="0" dirty="0" err="1" smtClean="0">
                          <a:ln>
                            <a:noFill/>
                          </a:ln>
                          <a:solidFill>
                            <a:schemeClr val="tx1"/>
                          </a:solidFill>
                          <a:effectLst/>
                          <a:latin typeface="Arial" charset="0"/>
                          <a:cs typeface="Times New Roman" pitchFamily="18" charset="0"/>
                        </a:rPr>
                        <a:t>Hoss</a:t>
                      </a:r>
                      <a:r>
                        <a:rPr kumimoji="0" lang="en-US" sz="1600" b="1" i="0" u="none" strike="noStrike" cap="none" normalizeH="0" baseline="0" dirty="0" smtClean="0">
                          <a:ln>
                            <a:noFill/>
                          </a:ln>
                          <a:solidFill>
                            <a:schemeClr val="tx1"/>
                          </a:solidFill>
                          <a:effectLst/>
                          <a:latin typeface="Arial" charset="0"/>
                          <a:cs typeface="Times New Roman" pitchFamily="18" charset="0"/>
                        </a:rPr>
                        <a:t> </a:t>
                      </a:r>
                      <a:r>
                        <a:rPr kumimoji="0" lang="en-US" sz="1600" b="1" i="0" u="none" strike="noStrike" cap="none" normalizeH="0" baseline="0" dirty="0" err="1" smtClean="0">
                          <a:ln>
                            <a:noFill/>
                          </a:ln>
                          <a:solidFill>
                            <a:schemeClr val="tx1"/>
                          </a:solidFill>
                          <a:effectLst/>
                          <a:latin typeface="Arial" charset="0"/>
                          <a:cs typeface="Times New Roman" pitchFamily="18" charset="0"/>
                        </a:rPr>
                        <a:t>Sam’an</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Jabel El Hoss Sfireh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cs typeface="Times New Roman" pitchFamily="18" charset="0"/>
                        </a:rPr>
                        <a:t>Sfireh</a:t>
                      </a:r>
                      <a:r>
                        <a:rPr kumimoji="0" lang="en-US" sz="1600" b="1" i="0" u="none" strike="noStrike" cap="none" normalizeH="0" baseline="0" dirty="0" smtClean="0">
                          <a:ln>
                            <a:noFill/>
                          </a:ln>
                          <a:solidFill>
                            <a:schemeClr val="tx1"/>
                          </a:solidFill>
                          <a:effectLst/>
                          <a:latin typeface="Arial" charset="0"/>
                          <a:cs typeface="Times New Roman" pitchFamily="18" charset="0"/>
                        </a:rPr>
                        <a:t> irrigated from canals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691680" y="836712"/>
            <a:ext cx="5905500" cy="538609"/>
          </a:xfrm>
        </p:spPr>
        <p:txBody>
          <a:bodyPr anchor="t">
            <a:spAutoFit/>
          </a:bodyPr>
          <a:lstStyle/>
          <a:p>
            <a:r>
              <a:rPr lang="en-US" sz="3200" b="1" dirty="0" smtClean="0">
                <a:solidFill>
                  <a:srgbClr val="1F497D"/>
                </a:solidFill>
                <a:latin typeface="Tahoma" pitchFamily="34" charset="0"/>
                <a:cs typeface="Tahoma" pitchFamily="34" charset="0"/>
              </a:rPr>
              <a:t>Pull Factors of Migration</a:t>
            </a:r>
          </a:p>
        </p:txBody>
      </p:sp>
      <p:sp>
        <p:nvSpPr>
          <p:cNvPr id="28675" name="Content Placeholder 2"/>
          <p:cNvSpPr>
            <a:spLocks noGrp="1"/>
          </p:cNvSpPr>
          <p:nvPr>
            <p:ph sz="half" idx="4294967295"/>
          </p:nvPr>
        </p:nvSpPr>
        <p:spPr>
          <a:xfrm>
            <a:off x="1619250" y="2071678"/>
            <a:ext cx="6624638" cy="4453666"/>
          </a:xfrm>
        </p:spPr>
        <p:txBody>
          <a:bodyPr/>
          <a:lstStyle/>
          <a:p>
            <a:pPr>
              <a:spcBef>
                <a:spcPts val="1200"/>
              </a:spcBef>
            </a:pPr>
            <a:r>
              <a:rPr lang="en-US" sz="2800" b="1" dirty="0" smtClean="0">
                <a:latin typeface="Calibri" pitchFamily="34" charset="0"/>
                <a:cs typeface="Calibri" pitchFamily="34" charset="0"/>
              </a:rPr>
              <a:t>Better wages: Non-agricultural versus agricultural work </a:t>
            </a:r>
          </a:p>
          <a:p>
            <a:pPr>
              <a:spcBef>
                <a:spcPts val="1200"/>
              </a:spcBef>
            </a:pPr>
            <a:r>
              <a:rPr lang="en-US" sz="2800" b="1" dirty="0" smtClean="0">
                <a:latin typeface="Calibri" pitchFamily="34" charset="0"/>
                <a:cs typeface="Calibri" pitchFamily="34" charset="0"/>
              </a:rPr>
              <a:t>Abundance of job opportunities in cities and abroad</a:t>
            </a:r>
          </a:p>
          <a:p>
            <a:pPr>
              <a:spcBef>
                <a:spcPts val="1200"/>
              </a:spcBef>
            </a:pPr>
            <a:r>
              <a:rPr lang="en-US" sz="2800" b="1" dirty="0" smtClean="0">
                <a:latin typeface="Calibri" pitchFamily="34" charset="0"/>
                <a:cs typeface="Calibri" pitchFamily="34" charset="0"/>
              </a:rPr>
              <a:t>High prospect of getting work</a:t>
            </a:r>
          </a:p>
          <a:p>
            <a:pPr>
              <a:spcBef>
                <a:spcPts val="1200"/>
              </a:spcBef>
            </a:pPr>
            <a:r>
              <a:rPr lang="en-US" sz="2800" b="1" dirty="0" smtClean="0">
                <a:latin typeface="Calibri" pitchFamily="34" charset="0"/>
                <a:cs typeface="Calibri" pitchFamily="34" charset="0"/>
              </a:rPr>
              <a:t>Chance to achieve better living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115616" y="764704"/>
            <a:ext cx="6851650" cy="538609"/>
          </a:xfrm>
        </p:spPr>
        <p:txBody>
          <a:bodyPr anchor="t">
            <a:spAutoFit/>
          </a:bodyPr>
          <a:lstStyle/>
          <a:p>
            <a:r>
              <a:rPr lang="en-US" sz="3200" b="1" dirty="0" smtClean="0">
                <a:solidFill>
                  <a:srgbClr val="1F497D"/>
                </a:solidFill>
                <a:latin typeface="Tahoma" pitchFamily="34" charset="0"/>
                <a:cs typeface="Tahoma" pitchFamily="34" charset="0"/>
              </a:rPr>
              <a:t>Types of Migration</a:t>
            </a:r>
          </a:p>
        </p:txBody>
      </p:sp>
      <p:sp>
        <p:nvSpPr>
          <p:cNvPr id="3" name="Content Placeholder 2"/>
          <p:cNvSpPr>
            <a:spLocks noGrp="1"/>
          </p:cNvSpPr>
          <p:nvPr>
            <p:ph idx="4294967295"/>
          </p:nvPr>
        </p:nvSpPr>
        <p:spPr>
          <a:xfrm>
            <a:off x="1115616" y="1484784"/>
            <a:ext cx="7199709" cy="5273238"/>
          </a:xfrm>
        </p:spPr>
        <p:txBody>
          <a:bodyPr wrap="square">
            <a:spAutoFit/>
          </a:bodyPr>
          <a:lstStyle/>
          <a:p>
            <a:pPr marL="0" indent="0">
              <a:spcBef>
                <a:spcPts val="400"/>
              </a:spcBef>
              <a:buFontTx/>
              <a:buNone/>
            </a:pPr>
            <a:r>
              <a:rPr lang="en-US" sz="2000" b="1" dirty="0" smtClean="0">
                <a:solidFill>
                  <a:srgbClr val="FF33CC"/>
                </a:solidFill>
                <a:latin typeface="Arial" pitchFamily="34" charset="0"/>
                <a:cs typeface="Arial" pitchFamily="34" charset="0"/>
              </a:rPr>
              <a:t>DEFINITION:</a:t>
            </a:r>
            <a:r>
              <a:rPr lang="en-US" sz="2000" b="1" dirty="0" smtClean="0">
                <a:latin typeface="Arial" pitchFamily="34" charset="0"/>
                <a:cs typeface="Arial" pitchFamily="34" charset="0"/>
              </a:rPr>
              <a:t> Migrants are HH members who lived outside home for work for any period of time over the last 12 months (continuous or non-continuous). </a:t>
            </a:r>
          </a:p>
          <a:p>
            <a:pPr marL="0" indent="0">
              <a:spcBef>
                <a:spcPts val="400"/>
              </a:spcBef>
              <a:buFontTx/>
              <a:buNone/>
            </a:pPr>
            <a:endParaRPr lang="en-US" sz="2000" b="1" dirty="0" smtClean="0">
              <a:latin typeface="Arial" pitchFamily="34" charset="0"/>
              <a:cs typeface="Arial" pitchFamily="34" charset="0"/>
            </a:endParaRPr>
          </a:p>
          <a:p>
            <a:pPr marL="457200" indent="-457200">
              <a:spcBef>
                <a:spcPts val="400"/>
              </a:spcBef>
              <a:buFontTx/>
              <a:buChar char="•"/>
            </a:pPr>
            <a:r>
              <a:rPr lang="en-US" sz="2000" b="1" dirty="0" smtClean="0">
                <a:latin typeface="Arial" pitchFamily="34" charset="0"/>
                <a:cs typeface="Arial" pitchFamily="34" charset="0"/>
              </a:rPr>
              <a:t>Daily commuting is not considered as migration, but considered as off-farm work;</a:t>
            </a:r>
          </a:p>
          <a:p>
            <a:pPr marL="457200" indent="-457200">
              <a:spcBef>
                <a:spcPts val="400"/>
              </a:spcBef>
              <a:buFontTx/>
              <a:buChar char="•"/>
            </a:pPr>
            <a:r>
              <a:rPr lang="en-US" sz="2000" b="1" dirty="0" smtClean="0">
                <a:latin typeface="Arial" pitchFamily="34" charset="0"/>
                <a:cs typeface="Arial" pitchFamily="34" charset="0"/>
              </a:rPr>
              <a:t>Permanent migration/ relocation is not considered </a:t>
            </a:r>
          </a:p>
          <a:p>
            <a:pPr marL="457200" indent="-457200">
              <a:spcBef>
                <a:spcPts val="400"/>
              </a:spcBef>
              <a:buFontTx/>
              <a:buChar char="•"/>
            </a:pPr>
            <a:endParaRPr lang="en-US" sz="2000" b="1" dirty="0" smtClean="0">
              <a:latin typeface="Arial" pitchFamily="34" charset="0"/>
              <a:cs typeface="Arial" pitchFamily="34" charset="0"/>
            </a:endParaRPr>
          </a:p>
          <a:p>
            <a:pPr marL="457200" indent="-457200">
              <a:spcBef>
                <a:spcPts val="400"/>
              </a:spcBef>
              <a:buFontTx/>
              <a:buChar char="•"/>
            </a:pPr>
            <a:r>
              <a:rPr lang="en-US" sz="2000" b="1" dirty="0" smtClean="0">
                <a:latin typeface="Arial" pitchFamily="34" charset="0"/>
                <a:cs typeface="Arial" pitchFamily="34" charset="0"/>
              </a:rPr>
              <a:t>Internal migration:</a:t>
            </a:r>
          </a:p>
          <a:p>
            <a:pPr lvl="1">
              <a:spcBef>
                <a:spcPts val="400"/>
              </a:spcBef>
              <a:buFontTx/>
              <a:buChar char="•"/>
            </a:pPr>
            <a:r>
              <a:rPr lang="en-US" sz="2000" b="1" dirty="0" smtClean="0">
                <a:latin typeface="Arial" pitchFamily="34" charset="0"/>
                <a:cs typeface="Arial" pitchFamily="34" charset="0"/>
              </a:rPr>
              <a:t>Rural-urban migration</a:t>
            </a:r>
          </a:p>
          <a:p>
            <a:pPr lvl="1">
              <a:spcBef>
                <a:spcPts val="400"/>
              </a:spcBef>
              <a:buFontTx/>
              <a:buChar char="•"/>
            </a:pPr>
            <a:r>
              <a:rPr lang="en-US" sz="2000" b="1" dirty="0" smtClean="0">
                <a:latin typeface="Arial" pitchFamily="34" charset="0"/>
                <a:cs typeface="Arial" pitchFamily="34" charset="0"/>
              </a:rPr>
              <a:t>Rural-rural migration</a:t>
            </a:r>
          </a:p>
          <a:p>
            <a:pPr lvl="2">
              <a:spcBef>
                <a:spcPts val="400"/>
              </a:spcBef>
              <a:buFontTx/>
              <a:buChar char="•"/>
            </a:pPr>
            <a:endParaRPr lang="en-US" sz="2000" b="1" dirty="0" smtClean="0">
              <a:latin typeface="Arial" pitchFamily="34" charset="0"/>
              <a:cs typeface="Arial" pitchFamily="34" charset="0"/>
            </a:endParaRPr>
          </a:p>
          <a:p>
            <a:pPr marL="457200" indent="-457200">
              <a:spcBef>
                <a:spcPts val="400"/>
              </a:spcBef>
            </a:pPr>
            <a:r>
              <a:rPr lang="en-US" sz="2000" b="1" dirty="0" smtClean="0">
                <a:latin typeface="Arial" pitchFamily="34" charset="0"/>
                <a:cs typeface="Arial" pitchFamily="34" charset="0"/>
              </a:rPr>
              <a:t>External Migration:</a:t>
            </a:r>
          </a:p>
          <a:p>
            <a:pPr lvl="1">
              <a:spcBef>
                <a:spcPts val="400"/>
              </a:spcBef>
              <a:buFontTx/>
              <a:buChar char="•"/>
            </a:pPr>
            <a:r>
              <a:rPr lang="en-US" sz="2000" b="1" dirty="0" smtClean="0">
                <a:latin typeface="Arial" pitchFamily="34" charset="0"/>
                <a:cs typeface="Arial" pitchFamily="34" charset="0"/>
              </a:rPr>
              <a:t>Neighboring countries (Lebanon, Jordan)</a:t>
            </a:r>
          </a:p>
          <a:p>
            <a:pPr lvl="1">
              <a:spcBef>
                <a:spcPts val="400"/>
              </a:spcBef>
              <a:buFontTx/>
              <a:buChar char="•"/>
            </a:pPr>
            <a:r>
              <a:rPr lang="en-US" sz="2000" b="1" dirty="0" smtClean="0">
                <a:latin typeface="Arial" pitchFamily="34" charset="0"/>
                <a:cs typeface="Arial" pitchFamily="34" charset="0"/>
              </a:rPr>
              <a:t>OTHER COUNTRIES (Saudi Arabia, Cyprus)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t>Methodology </a:t>
            </a:r>
          </a:p>
        </p:txBody>
      </p:sp>
      <p:sp>
        <p:nvSpPr>
          <p:cNvPr id="32771" name="Content Placeholder 2"/>
          <p:cNvSpPr>
            <a:spLocks noGrp="1"/>
          </p:cNvSpPr>
          <p:nvPr>
            <p:ph idx="1"/>
          </p:nvPr>
        </p:nvSpPr>
        <p:spPr/>
        <p:txBody>
          <a:bodyPr/>
          <a:lstStyle/>
          <a:p>
            <a:pPr>
              <a:spcBef>
                <a:spcPts val="1200"/>
              </a:spcBef>
            </a:pPr>
            <a:r>
              <a:rPr lang="en-US" sz="2400" b="1" dirty="0" smtClean="0"/>
              <a:t>Participatory Rural Appraisal in 10 villages  </a:t>
            </a:r>
          </a:p>
          <a:p>
            <a:pPr lvl="1">
              <a:spcBef>
                <a:spcPts val="1200"/>
              </a:spcBef>
            </a:pPr>
            <a:r>
              <a:rPr lang="en-US" b="1" dirty="0" smtClean="0"/>
              <a:t>A checklist of 113 questions for the PRA </a:t>
            </a:r>
          </a:p>
          <a:p>
            <a:pPr lvl="1">
              <a:spcBef>
                <a:spcPts val="1200"/>
              </a:spcBef>
            </a:pPr>
            <a:r>
              <a:rPr lang="en-US" b="1" dirty="0" smtClean="0"/>
              <a:t>Questions pertained to migration, its patterns, causes, types of migrants, impacts of migration, remittances, livelihoods, work, non-farm rural activities, agricultural technologies, community activities, natural resource management, considering land, water, rangelands, biodiversity products livestock, development projects in the area and their impact</a:t>
            </a:r>
          </a:p>
          <a:p>
            <a:pPr lvl="2"/>
            <a:endParaRPr lang="en-US" sz="1900" b="1" dirty="0" smtClean="0"/>
          </a:p>
          <a:p>
            <a:pPr lvl="2"/>
            <a:r>
              <a:rPr lang="en-US" sz="2400" b="1" dirty="0" smtClean="0"/>
              <a:t>Formal survey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CA" sz="4000" b="1" dirty="0" smtClean="0"/>
              <a:t>Sample Selection</a:t>
            </a:r>
            <a:r>
              <a:rPr lang="en-US" sz="4000" b="1" dirty="0" smtClean="0"/>
              <a:t> and Size - Questionnaire</a:t>
            </a:r>
            <a:endParaRPr lang="en-US" sz="4000" dirty="0" smtClean="0"/>
          </a:p>
        </p:txBody>
      </p:sp>
      <p:sp>
        <p:nvSpPr>
          <p:cNvPr id="38915" name="Rectangle 3"/>
          <p:cNvSpPr>
            <a:spLocks noGrp="1" noChangeArrowheads="1"/>
          </p:cNvSpPr>
          <p:nvPr>
            <p:ph idx="1"/>
          </p:nvPr>
        </p:nvSpPr>
        <p:spPr/>
        <p:txBody>
          <a:bodyPr>
            <a:normAutofit lnSpcReduction="10000"/>
          </a:bodyPr>
          <a:lstStyle/>
          <a:p>
            <a:pPr marL="274320" indent="-274320" eaLnBrk="1" fontAlgn="auto" hangingPunct="1">
              <a:spcBef>
                <a:spcPts val="0"/>
              </a:spcBef>
              <a:spcAft>
                <a:spcPts val="1800"/>
              </a:spcAft>
              <a:buClr>
                <a:schemeClr val="accent3"/>
              </a:buClr>
              <a:buFont typeface="Wingdings 2"/>
              <a:buChar char=""/>
              <a:defRPr/>
            </a:pPr>
            <a:r>
              <a:rPr lang="en-US" sz="2800" b="1" dirty="0" smtClean="0"/>
              <a:t>A priori decision - </a:t>
            </a:r>
            <a:r>
              <a:rPr lang="en-US" sz="2800" b="1" u="sng" dirty="0" smtClean="0"/>
              <a:t>25%</a:t>
            </a:r>
            <a:r>
              <a:rPr lang="en-US" sz="2800" b="1" dirty="0" smtClean="0"/>
              <a:t> of the villages in </a:t>
            </a:r>
            <a:r>
              <a:rPr lang="en-US" sz="2800" b="1" dirty="0" err="1" smtClean="0"/>
              <a:t>Jabal</a:t>
            </a:r>
            <a:r>
              <a:rPr lang="en-US" sz="2800" b="1" dirty="0" smtClean="0"/>
              <a:t> El-</a:t>
            </a:r>
            <a:r>
              <a:rPr lang="en-US" sz="2800" b="1" dirty="0" err="1" smtClean="0"/>
              <a:t>Hoss</a:t>
            </a:r>
            <a:r>
              <a:rPr lang="en-US" sz="2800" b="1" dirty="0" smtClean="0"/>
              <a:t> and </a:t>
            </a:r>
            <a:r>
              <a:rPr lang="en-US" sz="2800" b="1" dirty="0" err="1" smtClean="0"/>
              <a:t>Sfireh</a:t>
            </a:r>
            <a:r>
              <a:rPr lang="en-US" sz="2800" b="1" dirty="0" smtClean="0"/>
              <a:t> areas located in Aleppo Governorate</a:t>
            </a:r>
          </a:p>
          <a:p>
            <a:pPr marL="274320" indent="-274320" eaLnBrk="1" fontAlgn="auto" hangingPunct="1">
              <a:spcBef>
                <a:spcPts val="0"/>
              </a:spcBef>
              <a:spcAft>
                <a:spcPts val="1800"/>
              </a:spcAft>
              <a:buClr>
                <a:schemeClr val="accent3"/>
              </a:buClr>
              <a:buFont typeface="Wingdings 2"/>
              <a:buChar char=""/>
              <a:defRPr/>
            </a:pPr>
            <a:r>
              <a:rPr lang="en-US" sz="2800" b="1" dirty="0" smtClean="0">
                <a:solidFill>
                  <a:schemeClr val="accent2">
                    <a:lumMod val="50000"/>
                  </a:schemeClr>
                </a:solidFill>
              </a:rPr>
              <a:t>A sample of </a:t>
            </a:r>
            <a:r>
              <a:rPr lang="en-US" sz="2800" b="1" u="sng" dirty="0" smtClean="0">
                <a:solidFill>
                  <a:schemeClr val="accent2">
                    <a:lumMod val="50000"/>
                  </a:schemeClr>
                </a:solidFill>
              </a:rPr>
              <a:t>32 villages </a:t>
            </a:r>
            <a:r>
              <a:rPr lang="en-US" sz="2800" b="1" dirty="0" smtClean="0">
                <a:solidFill>
                  <a:schemeClr val="accent2">
                    <a:lumMod val="50000"/>
                  </a:schemeClr>
                </a:solidFill>
              </a:rPr>
              <a:t>was randomly selected from a total of </a:t>
            </a:r>
            <a:r>
              <a:rPr lang="en-US" sz="2800" b="1" u="sng" dirty="0" smtClean="0">
                <a:solidFill>
                  <a:schemeClr val="accent2">
                    <a:lumMod val="50000"/>
                  </a:schemeClr>
                </a:solidFill>
              </a:rPr>
              <a:t>120 villages</a:t>
            </a:r>
          </a:p>
          <a:p>
            <a:pPr eaLnBrk="1" hangingPunct="1">
              <a:spcBef>
                <a:spcPts val="0"/>
              </a:spcBef>
              <a:spcAft>
                <a:spcPts val="1800"/>
              </a:spcAft>
            </a:pPr>
            <a:r>
              <a:rPr lang="en-US" b="1" dirty="0" smtClean="0"/>
              <a:t>Questionnaire designed based on PRA information – tested</a:t>
            </a:r>
          </a:p>
          <a:p>
            <a:pPr lvl="1" eaLnBrk="1" hangingPunct="1">
              <a:spcBef>
                <a:spcPts val="0"/>
              </a:spcBef>
              <a:spcAft>
                <a:spcPts val="1800"/>
              </a:spcAft>
            </a:pPr>
            <a:r>
              <a:rPr lang="en-US" b="1" dirty="0" smtClean="0"/>
              <a:t>Questions addressed to men</a:t>
            </a:r>
          </a:p>
          <a:p>
            <a:pPr lvl="1" eaLnBrk="1" hangingPunct="1">
              <a:spcBef>
                <a:spcPts val="0"/>
              </a:spcBef>
              <a:spcAft>
                <a:spcPts val="1800"/>
              </a:spcAft>
            </a:pPr>
            <a:r>
              <a:rPr lang="en-US" b="1" dirty="0" smtClean="0"/>
              <a:t>Questions addressed to women</a:t>
            </a:r>
          </a:p>
          <a:p>
            <a:pPr lvl="1" eaLnBrk="1" hangingPunct="1">
              <a:spcBef>
                <a:spcPts val="0"/>
              </a:spcBef>
              <a:spcAft>
                <a:spcPts val="1800"/>
              </a:spcAft>
            </a:pPr>
            <a:endParaRPr lang="en-US" sz="2000" b="1" dirty="0" smtClean="0"/>
          </a:p>
          <a:p>
            <a:pPr marL="274320" indent="-274320" eaLnBrk="1" fontAlgn="auto" hangingPunct="1">
              <a:spcBef>
                <a:spcPts val="0"/>
              </a:spcBef>
              <a:spcAft>
                <a:spcPts val="1800"/>
              </a:spcAft>
              <a:buClr>
                <a:schemeClr val="accent3"/>
              </a:buClr>
              <a:buFont typeface="Wingdings 2"/>
              <a:buChar char=""/>
              <a:defRPr/>
            </a:pPr>
            <a:endParaRPr lang="en-US" sz="2800" b="1" u="sng"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71500" y="428625"/>
            <a:ext cx="8229600" cy="928688"/>
          </a:xfrm>
        </p:spPr>
        <p:txBody>
          <a:bodyPr/>
          <a:lstStyle/>
          <a:p>
            <a:r>
              <a:rPr lang="en-US" b="1" smtClean="0"/>
              <a:t>Description of the sample</a:t>
            </a:r>
          </a:p>
        </p:txBody>
      </p:sp>
      <p:graphicFrame>
        <p:nvGraphicFramePr>
          <p:cNvPr id="4" name="Content Placeholder 3"/>
          <p:cNvGraphicFramePr>
            <a:graphicFrameLocks noGrp="1"/>
          </p:cNvGraphicFramePr>
          <p:nvPr>
            <p:ph idx="1"/>
          </p:nvPr>
        </p:nvGraphicFramePr>
        <p:xfrm>
          <a:off x="357188" y="1500188"/>
          <a:ext cx="8443914" cy="5006337"/>
        </p:xfrm>
        <a:graphic>
          <a:graphicData uri="http://schemas.openxmlformats.org/drawingml/2006/table">
            <a:tbl>
              <a:tblPr firstRow="1" bandRow="1">
                <a:tableStyleId>{5C22544A-7EE6-4342-B048-85BDC9FD1C3A}</a:tableStyleId>
              </a:tblPr>
              <a:tblGrid>
                <a:gridCol w="1860234"/>
                <a:gridCol w="822960"/>
                <a:gridCol w="822960"/>
                <a:gridCol w="822960"/>
                <a:gridCol w="822960"/>
                <a:gridCol w="822960"/>
                <a:gridCol w="822960"/>
                <a:gridCol w="822960"/>
                <a:gridCol w="822960"/>
              </a:tblGrid>
              <a:tr h="894931">
                <a:tc>
                  <a:txBody>
                    <a:bodyPr/>
                    <a:lstStyle/>
                    <a:p>
                      <a:r>
                        <a:rPr lang="en-US" b="1" dirty="0" smtClean="0">
                          <a:latin typeface="Calibri" pitchFamily="34" charset="0"/>
                        </a:rPr>
                        <a:t>Area</a:t>
                      </a:r>
                      <a:endParaRPr lang="en-US" b="1" dirty="0">
                        <a:latin typeface="Calibri" pitchFamily="34" charset="0"/>
                      </a:endParaRPr>
                    </a:p>
                  </a:txBody>
                  <a:tcPr anchor="b"/>
                </a:tc>
                <a:tc gridSpan="2">
                  <a:txBody>
                    <a:bodyPr/>
                    <a:lstStyle/>
                    <a:p>
                      <a:pPr marL="0" marR="0" algn="ctr">
                        <a:lnSpc>
                          <a:spcPct val="115000"/>
                        </a:lnSpc>
                        <a:spcBef>
                          <a:spcPts val="0"/>
                        </a:spcBef>
                        <a:spcAft>
                          <a:spcPts val="0"/>
                        </a:spcAft>
                      </a:pPr>
                      <a:r>
                        <a:rPr lang="en-US" sz="1400" b="1" dirty="0" err="1">
                          <a:latin typeface="Calibri" pitchFamily="34" charset="0"/>
                          <a:ea typeface="Times New Roman"/>
                          <a:cs typeface="Times New Roman"/>
                        </a:rPr>
                        <a:t>Jabal</a:t>
                      </a:r>
                      <a:r>
                        <a:rPr lang="en-US" sz="1400" b="1" dirty="0">
                          <a:latin typeface="Calibri" pitchFamily="34" charset="0"/>
                          <a:ea typeface="Times New Roman"/>
                          <a:cs typeface="Times New Roman"/>
                        </a:rPr>
                        <a:t> El-</a:t>
                      </a:r>
                      <a:r>
                        <a:rPr lang="en-US" sz="1400" b="1" dirty="0" err="1">
                          <a:latin typeface="Calibri" pitchFamily="34" charset="0"/>
                          <a:ea typeface="Times New Roman"/>
                          <a:cs typeface="Times New Roman"/>
                        </a:rPr>
                        <a:t>Hoss</a:t>
                      </a:r>
                      <a:r>
                        <a:rPr lang="en-US" sz="1400" b="1" dirty="0">
                          <a:latin typeface="Calibri" pitchFamily="34" charset="0"/>
                          <a:ea typeface="Times New Roman"/>
                          <a:cs typeface="Times New Roman"/>
                        </a:rPr>
                        <a:t> (</a:t>
                      </a:r>
                      <a:r>
                        <a:rPr lang="en-US" sz="1400" b="1" dirty="0" err="1">
                          <a:latin typeface="Calibri" pitchFamily="34" charset="0"/>
                          <a:ea typeface="Times New Roman"/>
                          <a:cs typeface="Times New Roman"/>
                        </a:rPr>
                        <a:t>Samaan</a:t>
                      </a:r>
                      <a:r>
                        <a:rPr lang="en-US" sz="1400" b="1" dirty="0">
                          <a:latin typeface="Calibri" pitchFamily="34" charset="0"/>
                          <a:ea typeface="Times New Roman"/>
                          <a:cs typeface="Times New Roman"/>
                        </a:rPr>
                        <a:t>)</a:t>
                      </a:r>
                    </a:p>
                    <a:p>
                      <a:pPr marL="0" marR="0" algn="ctr">
                        <a:lnSpc>
                          <a:spcPct val="115000"/>
                        </a:lnSpc>
                        <a:spcBef>
                          <a:spcPts val="0"/>
                        </a:spcBef>
                        <a:spcAft>
                          <a:spcPts val="0"/>
                        </a:spcAft>
                      </a:pPr>
                      <a:r>
                        <a:rPr lang="en-US" sz="1400" b="1" dirty="0">
                          <a:latin typeface="Calibri" pitchFamily="34" charset="0"/>
                          <a:ea typeface="Times New Roman"/>
                          <a:cs typeface="Times New Roman"/>
                        </a:rPr>
                        <a:t>N</a:t>
                      </a:r>
                    </a:p>
                    <a:p>
                      <a:pPr marL="0" marR="0" algn="ctr">
                        <a:lnSpc>
                          <a:spcPct val="112000"/>
                        </a:lnSpc>
                        <a:spcBef>
                          <a:spcPts val="0"/>
                        </a:spcBef>
                        <a:spcAft>
                          <a:spcPts val="0"/>
                        </a:spcAft>
                      </a:pPr>
                      <a:r>
                        <a:rPr lang="en-US" sz="1400" b="1" cap="small" dirty="0">
                          <a:latin typeface="Calibri" pitchFamily="34" charset="0"/>
                        </a:rPr>
                        <a:t>(%)</a:t>
                      </a: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err="1">
                          <a:latin typeface="Calibri" pitchFamily="34" charset="0"/>
                          <a:ea typeface="Times New Roman"/>
                          <a:cs typeface="Times New Roman"/>
                        </a:rPr>
                        <a:t>Jabal</a:t>
                      </a:r>
                      <a:r>
                        <a:rPr lang="en-US" sz="1400" b="1" dirty="0">
                          <a:latin typeface="Calibri" pitchFamily="34" charset="0"/>
                          <a:ea typeface="Times New Roman"/>
                          <a:cs typeface="Times New Roman"/>
                        </a:rPr>
                        <a:t> El-</a:t>
                      </a:r>
                      <a:r>
                        <a:rPr lang="en-US" sz="1400" b="1" dirty="0" err="1">
                          <a:latin typeface="Calibri" pitchFamily="34" charset="0"/>
                          <a:ea typeface="Times New Roman"/>
                          <a:cs typeface="Times New Roman"/>
                        </a:rPr>
                        <a:t>Hoss</a:t>
                      </a:r>
                      <a:r>
                        <a:rPr lang="en-US" sz="1400" b="1" dirty="0">
                          <a:latin typeface="Calibri" pitchFamily="34" charset="0"/>
                          <a:ea typeface="Times New Roman"/>
                          <a:cs typeface="Times New Roman"/>
                        </a:rPr>
                        <a:t> (</a:t>
                      </a:r>
                      <a:r>
                        <a:rPr lang="en-US" sz="1400" b="1" dirty="0" err="1">
                          <a:latin typeface="Calibri" pitchFamily="34" charset="0"/>
                          <a:ea typeface="Times New Roman"/>
                          <a:cs typeface="Times New Roman"/>
                        </a:rPr>
                        <a:t>Sfireh</a:t>
                      </a:r>
                      <a:r>
                        <a:rPr lang="en-US" sz="1400" b="1" dirty="0">
                          <a:latin typeface="Calibri" pitchFamily="34" charset="0"/>
                          <a:ea typeface="Times New Roman"/>
                          <a:cs typeface="Times New Roman"/>
                        </a:rPr>
                        <a:t>)</a:t>
                      </a:r>
                    </a:p>
                    <a:p>
                      <a:pPr marL="0" marR="0" algn="ctr">
                        <a:lnSpc>
                          <a:spcPct val="115000"/>
                        </a:lnSpc>
                        <a:spcBef>
                          <a:spcPts val="0"/>
                        </a:spcBef>
                        <a:spcAft>
                          <a:spcPts val="0"/>
                        </a:spcAft>
                      </a:pPr>
                      <a:r>
                        <a:rPr lang="en-US" sz="1400" b="1" dirty="0">
                          <a:latin typeface="Calibri" pitchFamily="34" charset="0"/>
                          <a:ea typeface="Times New Roman"/>
                          <a:cs typeface="Times New Roman"/>
                        </a:rPr>
                        <a:t>N</a:t>
                      </a:r>
                    </a:p>
                    <a:p>
                      <a:pPr marL="0" marR="0" algn="ctr">
                        <a:lnSpc>
                          <a:spcPct val="112000"/>
                        </a:lnSpc>
                        <a:spcBef>
                          <a:spcPts val="0"/>
                        </a:spcBef>
                        <a:spcAft>
                          <a:spcPts val="0"/>
                        </a:spcAft>
                      </a:pPr>
                      <a:r>
                        <a:rPr lang="en-US" sz="1400" b="1" cap="small" dirty="0">
                          <a:latin typeface="Calibri" pitchFamily="34" charset="0"/>
                        </a:rPr>
                        <a:t>(%)</a:t>
                      </a: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err="1">
                          <a:latin typeface="Calibri" pitchFamily="34" charset="0"/>
                          <a:ea typeface="Times New Roman"/>
                          <a:cs typeface="Times New Roman"/>
                        </a:rPr>
                        <a:t>Sfireh</a:t>
                      </a:r>
                      <a:r>
                        <a:rPr lang="en-US" sz="1400" b="1" dirty="0">
                          <a:latin typeface="Calibri" pitchFamily="34" charset="0"/>
                          <a:ea typeface="Times New Roman"/>
                          <a:cs typeface="Times New Roman"/>
                        </a:rPr>
                        <a:t> (Canal Irrigation)</a:t>
                      </a:r>
                    </a:p>
                    <a:p>
                      <a:pPr marL="0" marR="0" algn="ctr">
                        <a:lnSpc>
                          <a:spcPct val="115000"/>
                        </a:lnSpc>
                        <a:spcBef>
                          <a:spcPts val="0"/>
                        </a:spcBef>
                        <a:spcAft>
                          <a:spcPts val="0"/>
                        </a:spcAft>
                      </a:pPr>
                      <a:r>
                        <a:rPr lang="en-US" sz="1400" b="1" dirty="0">
                          <a:latin typeface="Calibri" pitchFamily="34" charset="0"/>
                          <a:ea typeface="Times New Roman"/>
                          <a:cs typeface="Times New Roman"/>
                        </a:rPr>
                        <a:t>N</a:t>
                      </a:r>
                    </a:p>
                    <a:p>
                      <a:pPr marL="0" marR="0" algn="ctr">
                        <a:lnSpc>
                          <a:spcPct val="112000"/>
                        </a:lnSpc>
                        <a:spcBef>
                          <a:spcPts val="0"/>
                        </a:spcBef>
                        <a:spcAft>
                          <a:spcPts val="0"/>
                        </a:spcAft>
                      </a:pPr>
                      <a:r>
                        <a:rPr lang="en-US" sz="1400" b="1" cap="small" dirty="0">
                          <a:latin typeface="Calibri" pitchFamily="34" charset="0"/>
                        </a:rPr>
                        <a:t>(%)</a:t>
                      </a: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latin typeface="Calibri" pitchFamily="34" charset="0"/>
                          <a:ea typeface="Times New Roman"/>
                          <a:cs typeface="Times New Roman"/>
                        </a:rPr>
                        <a:t>Total</a:t>
                      </a:r>
                    </a:p>
                    <a:p>
                      <a:pPr marL="0" marR="0" algn="ctr">
                        <a:lnSpc>
                          <a:spcPct val="115000"/>
                        </a:lnSpc>
                        <a:spcBef>
                          <a:spcPts val="0"/>
                        </a:spcBef>
                        <a:spcAft>
                          <a:spcPts val="0"/>
                        </a:spcAft>
                      </a:pPr>
                      <a:r>
                        <a:rPr lang="en-US" sz="1400" b="1" dirty="0">
                          <a:latin typeface="Calibri" pitchFamily="34" charset="0"/>
                          <a:ea typeface="Times New Roman"/>
                          <a:cs typeface="Times New Roman"/>
                        </a:rPr>
                        <a:t>N</a:t>
                      </a:r>
                    </a:p>
                    <a:p>
                      <a:pPr marL="0" marR="0" algn="ctr">
                        <a:lnSpc>
                          <a:spcPct val="112000"/>
                        </a:lnSpc>
                        <a:spcBef>
                          <a:spcPts val="0"/>
                        </a:spcBef>
                        <a:spcAft>
                          <a:spcPts val="0"/>
                        </a:spcAft>
                      </a:pPr>
                      <a:r>
                        <a:rPr lang="en-US" sz="1400" b="1" cap="small" dirty="0">
                          <a:latin typeface="Calibri" pitchFamily="34" charset="0"/>
                        </a:rPr>
                        <a:t>(%)</a:t>
                      </a:r>
                    </a:p>
                  </a:txBody>
                  <a:tcPr marL="68580" marR="68580" marT="0" marB="0" anchor="b"/>
                </a:tc>
                <a:tc hMerge="1">
                  <a:txBody>
                    <a:bodyPr/>
                    <a:lstStyle/>
                    <a:p>
                      <a:endParaRPr lang="en-US"/>
                    </a:p>
                  </a:txBody>
                  <a:tcPr/>
                </a:tc>
              </a:tr>
              <a:tr h="752218">
                <a:tc>
                  <a:txBody>
                    <a:bodyPr/>
                    <a:lstStyle/>
                    <a:p>
                      <a:r>
                        <a:rPr lang="en-US" b="1" dirty="0" smtClean="0">
                          <a:latin typeface="Calibri" pitchFamily="34" charset="0"/>
                        </a:rPr>
                        <a:t>HHs with migrants</a:t>
                      </a:r>
                      <a:endParaRPr lang="en-US" b="1" dirty="0">
                        <a:latin typeface="Calibri" pitchFamily="34" charset="0"/>
                      </a:endParaRPr>
                    </a:p>
                  </a:txBody>
                  <a:tcPr/>
                </a:tc>
                <a:tc gridSpan="2">
                  <a:txBody>
                    <a:bodyPr/>
                    <a:lstStyle/>
                    <a:p>
                      <a:pPr algn="ctr"/>
                      <a:r>
                        <a:rPr lang="en-US" b="1" dirty="0" smtClean="0">
                          <a:latin typeface="Calibri" pitchFamily="34" charset="0"/>
                        </a:rPr>
                        <a:t>91</a:t>
                      </a:r>
                    </a:p>
                    <a:p>
                      <a:pPr algn="ctr"/>
                      <a:r>
                        <a:rPr lang="en-US" b="1" dirty="0" smtClean="0">
                          <a:latin typeface="Calibri" pitchFamily="34" charset="0"/>
                        </a:rPr>
                        <a:t>(47.4)</a:t>
                      </a:r>
                      <a:endParaRPr lang="en-US" b="1" dirty="0">
                        <a:latin typeface="Calibri" pitchFamily="34" charset="0"/>
                      </a:endParaRPr>
                    </a:p>
                  </a:txBody>
                  <a:tcPr marL="68580" marR="68580" marT="0" marB="0"/>
                </a:tc>
                <a:tc hMerge="1">
                  <a:txBody>
                    <a:bodyPr/>
                    <a:lstStyle/>
                    <a:p>
                      <a:endParaRPr lang="en-US"/>
                    </a:p>
                  </a:txBody>
                  <a:tcPr/>
                </a:tc>
                <a:tc gridSpan="2">
                  <a:txBody>
                    <a:bodyPr/>
                    <a:lstStyle/>
                    <a:p>
                      <a:pPr algn="ctr"/>
                      <a:r>
                        <a:rPr lang="en-US" b="1" dirty="0" smtClean="0">
                          <a:latin typeface="Calibri" pitchFamily="34" charset="0"/>
                        </a:rPr>
                        <a:t>95</a:t>
                      </a:r>
                    </a:p>
                    <a:p>
                      <a:pPr algn="ctr"/>
                      <a:r>
                        <a:rPr lang="en-US" b="1" dirty="0" smtClean="0">
                          <a:latin typeface="Calibri" pitchFamily="34" charset="0"/>
                        </a:rPr>
                        <a:t>(49.5)</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6</a:t>
                      </a:r>
                    </a:p>
                    <a:p>
                      <a:pPr algn="ctr"/>
                      <a:r>
                        <a:rPr lang="en-US" b="1" dirty="0" smtClean="0">
                          <a:latin typeface="Calibri" pitchFamily="34" charset="0"/>
                        </a:rPr>
                        <a:t>(3.1)</a:t>
                      </a:r>
                      <a:endParaRPr lang="en-US" b="1" dirty="0">
                        <a:latin typeface="Calibri" pitchFamily="34" charset="0"/>
                      </a:endParaRPr>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rPr>
                        <a:t>192</a:t>
                      </a:r>
                      <a:r>
                        <a:rPr kumimoji="0" lang="en-US" sz="1800" b="1" i="0" u="none" strike="noStrike" cap="none" normalizeH="0" baseline="0" dirty="0" smtClean="0">
                          <a:ln>
                            <a:noFill/>
                          </a:ln>
                          <a:solidFill>
                            <a:srgbClr val="000000"/>
                          </a:solidFill>
                          <a:effectLst/>
                          <a:latin typeface="Calibri" pitchFamily="34" charset="0"/>
                          <a:cs typeface="Arial" pitchFamily="34" charset="0"/>
                        </a:rPr>
                        <a:t> </a:t>
                      </a:r>
                      <a:r>
                        <a:rPr kumimoji="0" lang="en-US" sz="1800" b="1" i="0" u="none" strike="noStrike" cap="none" normalizeH="0" baseline="0" dirty="0" smtClean="0">
                          <a:ln>
                            <a:noFill/>
                          </a:ln>
                          <a:solidFill>
                            <a:srgbClr val="0000FF"/>
                          </a:solidFill>
                          <a:effectLst/>
                          <a:latin typeface="Calibri" pitchFamily="34" charset="0"/>
                          <a:cs typeface="Arial" pitchFamily="34" charset="0"/>
                        </a:rPr>
                        <a:t>(32%)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(100)</a:t>
                      </a:r>
                    </a:p>
                  </a:txBody>
                  <a:tcPr/>
                </a:tc>
                <a:tc hMerge="1">
                  <a:txBody>
                    <a:bodyPr/>
                    <a:lstStyle/>
                    <a:p>
                      <a:endParaRPr lang="en-US"/>
                    </a:p>
                  </a:txBody>
                  <a:tcPr/>
                </a:tc>
              </a:tr>
              <a:tr h="635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HHs w/out migrants</a:t>
                      </a:r>
                    </a:p>
                  </a:txBody>
                  <a:tcPr/>
                </a:tc>
                <a:tc gridSpan="2">
                  <a:txBody>
                    <a:bodyPr/>
                    <a:lstStyle/>
                    <a:p>
                      <a:pPr algn="ctr"/>
                      <a:r>
                        <a:rPr lang="en-US" b="1" dirty="0" smtClean="0">
                          <a:latin typeface="Calibri" pitchFamily="34" charset="0"/>
                        </a:rPr>
                        <a:t>156</a:t>
                      </a:r>
                    </a:p>
                    <a:p>
                      <a:pPr algn="ctr"/>
                      <a:r>
                        <a:rPr lang="en-US" b="1" dirty="0" smtClean="0">
                          <a:latin typeface="Calibri" pitchFamily="34" charset="0"/>
                        </a:rPr>
                        <a:t>(37.5)</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88</a:t>
                      </a:r>
                    </a:p>
                    <a:p>
                      <a:pPr algn="ctr"/>
                      <a:r>
                        <a:rPr lang="en-US" b="1" dirty="0" smtClean="0">
                          <a:latin typeface="Calibri" pitchFamily="34" charset="0"/>
                        </a:rPr>
                        <a:t>(21.2)</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172</a:t>
                      </a:r>
                    </a:p>
                    <a:p>
                      <a:pPr algn="ctr"/>
                      <a:r>
                        <a:rPr lang="en-US" b="1" dirty="0" smtClean="0">
                          <a:latin typeface="Calibri" pitchFamily="34" charset="0"/>
                        </a:rPr>
                        <a:t>(41.3)</a:t>
                      </a:r>
                      <a:endParaRPr lang="en-US" b="1" dirty="0">
                        <a:latin typeface="Calibri" pitchFamily="34" charset="0"/>
                      </a:endParaRPr>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rPr>
                        <a:t>416</a:t>
                      </a:r>
                      <a:r>
                        <a:rPr kumimoji="0" lang="en-US" sz="1800" b="1" i="0" u="none" strike="noStrike" cap="none" normalizeH="0" baseline="0" dirty="0" smtClean="0">
                          <a:ln>
                            <a:noFill/>
                          </a:ln>
                          <a:solidFill>
                            <a:srgbClr val="000000"/>
                          </a:solidFill>
                          <a:effectLst/>
                          <a:latin typeface="Calibri" pitchFamily="34" charset="0"/>
                          <a:cs typeface="Arial" pitchFamily="34" charset="0"/>
                        </a:rPr>
                        <a:t> </a:t>
                      </a:r>
                      <a:r>
                        <a:rPr kumimoji="0" lang="en-US" sz="1800" b="1" i="0" u="none" strike="noStrike" cap="none" normalizeH="0" baseline="0" dirty="0" smtClean="0">
                          <a:ln>
                            <a:noFill/>
                          </a:ln>
                          <a:solidFill>
                            <a:srgbClr val="0000FF"/>
                          </a:solidFill>
                          <a:effectLst/>
                          <a:latin typeface="Calibri" pitchFamily="34" charset="0"/>
                          <a:cs typeface="Arial" pitchFamily="34" charset="0"/>
                        </a:rPr>
                        <a:t>(68%)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(100)</a:t>
                      </a:r>
                    </a:p>
                  </a:txBody>
                  <a:tcPr/>
                </a:tc>
                <a:tc hMerge="1">
                  <a:txBody>
                    <a:bodyPr/>
                    <a:lstStyle/>
                    <a:p>
                      <a:endParaRPr lang="en-US"/>
                    </a:p>
                  </a:txBody>
                  <a:tcPr/>
                </a:tc>
              </a:tr>
              <a:tr h="595282">
                <a:tc>
                  <a:txBody>
                    <a:bodyPr/>
                    <a:lstStyle/>
                    <a:p>
                      <a:r>
                        <a:rPr lang="en-US" b="1" dirty="0" smtClean="0">
                          <a:latin typeface="Calibri" pitchFamily="34" charset="0"/>
                        </a:rPr>
                        <a:t>Total HHs</a:t>
                      </a:r>
                      <a:endParaRPr lang="en-US" b="1" dirty="0">
                        <a:latin typeface="Calibri" pitchFamily="34" charset="0"/>
                      </a:endParaRPr>
                    </a:p>
                  </a:txBody>
                  <a:tcPr/>
                </a:tc>
                <a:tc gridSpan="2">
                  <a:txBody>
                    <a:bodyPr/>
                    <a:lstStyle/>
                    <a:p>
                      <a:pPr algn="ctr"/>
                      <a:r>
                        <a:rPr lang="en-US" b="1" dirty="0" smtClean="0">
                          <a:latin typeface="Calibri" pitchFamily="34" charset="0"/>
                        </a:rPr>
                        <a:t>247</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alibri" pitchFamily="34" charset="0"/>
                        </a:rPr>
                        <a:t>(41)</a:t>
                      </a:r>
                    </a:p>
                  </a:txBody>
                  <a:tcPr/>
                </a:tc>
                <a:tc hMerge="1">
                  <a:txBody>
                    <a:bodyPr/>
                    <a:lstStyle/>
                    <a:p>
                      <a:endParaRPr lang="en-US"/>
                    </a:p>
                  </a:txBody>
                  <a:tcPr/>
                </a:tc>
                <a:tc gridSpan="2">
                  <a:txBody>
                    <a:bodyPr/>
                    <a:lstStyle/>
                    <a:p>
                      <a:pPr algn="ctr"/>
                      <a:r>
                        <a:rPr lang="en-US" b="1" dirty="0" smtClean="0">
                          <a:latin typeface="Calibri" pitchFamily="34" charset="0"/>
                        </a:rPr>
                        <a:t>183</a:t>
                      </a:r>
                    </a:p>
                    <a:p>
                      <a:pPr algn="ctr"/>
                      <a:r>
                        <a:rPr lang="en-US" b="1" dirty="0" smtClean="0">
                          <a:latin typeface="Calibri" pitchFamily="34" charset="0"/>
                        </a:rPr>
                        <a:t>(30)</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178</a:t>
                      </a:r>
                    </a:p>
                    <a:p>
                      <a:pPr algn="ctr"/>
                      <a:r>
                        <a:rPr lang="en-US" b="1" dirty="0" smtClean="0">
                          <a:latin typeface="Calibri" pitchFamily="34" charset="0"/>
                        </a:rPr>
                        <a:t>(29)</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608</a:t>
                      </a:r>
                    </a:p>
                    <a:p>
                      <a:pPr algn="ctr"/>
                      <a:r>
                        <a:rPr lang="en-US" b="1" dirty="0" smtClean="0">
                          <a:latin typeface="Calibri" pitchFamily="34" charset="0"/>
                        </a:rPr>
                        <a:t>(100)</a:t>
                      </a:r>
                      <a:endParaRPr lang="en-US" b="1" dirty="0">
                        <a:latin typeface="Calibri" pitchFamily="34" charset="0"/>
                      </a:endParaRPr>
                    </a:p>
                  </a:txBody>
                  <a:tcPr/>
                </a:tc>
                <a:tc hMerge="1">
                  <a:txBody>
                    <a:bodyPr/>
                    <a:lstStyle/>
                    <a:p>
                      <a:endParaRPr lang="en-US"/>
                    </a:p>
                  </a:txBody>
                  <a:tcPr/>
                </a:tc>
              </a:tr>
              <a:tr h="340161">
                <a:tc>
                  <a:txBody>
                    <a:bodyPr/>
                    <a:lstStyle/>
                    <a:p>
                      <a:endParaRPr lang="en-US" sz="1200" b="1" dirty="0">
                        <a:solidFill>
                          <a:schemeClr val="tx1"/>
                        </a:solidFill>
                        <a:latin typeface="Calibri" pitchFamily="34" charset="0"/>
                      </a:endParaRPr>
                    </a:p>
                  </a:txBody>
                  <a:tcPr/>
                </a:tc>
                <a:tc gridSpan="2">
                  <a:txBody>
                    <a:bodyPr/>
                    <a:lstStyle/>
                    <a:p>
                      <a:pPr algn="ctr"/>
                      <a:endParaRPr lang="en-US" b="1" dirty="0">
                        <a:solidFill>
                          <a:schemeClr val="tx1"/>
                        </a:solidFill>
                        <a:latin typeface="Calibri" pitchFamily="34" charset="0"/>
                      </a:endParaRPr>
                    </a:p>
                  </a:txBody>
                  <a:tcPr/>
                </a:tc>
                <a:tc hMerge="1">
                  <a:txBody>
                    <a:bodyPr/>
                    <a:lstStyle/>
                    <a:p>
                      <a:endParaRPr lang="en-US"/>
                    </a:p>
                  </a:txBody>
                  <a:tcPr/>
                </a:tc>
                <a:tc gridSpan="2">
                  <a:txBody>
                    <a:bodyPr/>
                    <a:lstStyle/>
                    <a:p>
                      <a:pPr algn="ctr"/>
                      <a:endParaRPr lang="en-US" b="1" dirty="0">
                        <a:solidFill>
                          <a:schemeClr val="tx1"/>
                        </a:solidFill>
                        <a:latin typeface="Calibri" pitchFamily="34" charset="0"/>
                      </a:endParaRPr>
                    </a:p>
                  </a:txBody>
                  <a:tcPr/>
                </a:tc>
                <a:tc hMerge="1">
                  <a:txBody>
                    <a:bodyPr/>
                    <a:lstStyle/>
                    <a:p>
                      <a:endParaRPr lang="en-US"/>
                    </a:p>
                  </a:txBody>
                  <a:tcPr/>
                </a:tc>
                <a:tc gridSpan="2">
                  <a:txBody>
                    <a:bodyPr/>
                    <a:lstStyle/>
                    <a:p>
                      <a:pPr algn="ctr"/>
                      <a:endParaRPr lang="en-US" b="1" dirty="0">
                        <a:solidFill>
                          <a:schemeClr val="tx1"/>
                        </a:solidFill>
                        <a:latin typeface="Calibri" pitchFamily="34" charset="0"/>
                      </a:endParaRPr>
                    </a:p>
                  </a:txBody>
                  <a:tcPr/>
                </a:tc>
                <a:tc hMerge="1">
                  <a:txBody>
                    <a:bodyPr/>
                    <a:lstStyle/>
                    <a:p>
                      <a:endParaRPr lang="en-US"/>
                    </a:p>
                  </a:txBody>
                  <a:tcPr/>
                </a:tc>
                <a:tc gridSpan="2">
                  <a:txBody>
                    <a:bodyPr/>
                    <a:lstStyle/>
                    <a:p>
                      <a:pPr algn="ctr"/>
                      <a:endParaRPr lang="en-US" b="1" dirty="0">
                        <a:solidFill>
                          <a:schemeClr val="tx1"/>
                        </a:solidFill>
                        <a:latin typeface="Calibri" pitchFamily="34" charset="0"/>
                      </a:endParaRPr>
                    </a:p>
                  </a:txBody>
                  <a:tcPr/>
                </a:tc>
                <a:tc hMerge="1">
                  <a:txBody>
                    <a:bodyPr/>
                    <a:lstStyle/>
                    <a:p>
                      <a:endParaRPr lang="en-US"/>
                    </a:p>
                  </a:txBody>
                  <a:tcPr/>
                </a:tc>
              </a:tr>
              <a:tr h="595282">
                <a:tc>
                  <a:txBody>
                    <a:bodyPr/>
                    <a:lstStyle/>
                    <a:p>
                      <a:r>
                        <a:rPr lang="en-US" b="1" dirty="0" smtClean="0">
                          <a:latin typeface="Calibri" pitchFamily="34" charset="0"/>
                        </a:rPr>
                        <a:t>Migrants</a:t>
                      </a:r>
                      <a:r>
                        <a:rPr lang="en-US" b="1" baseline="0" dirty="0" smtClean="0">
                          <a:latin typeface="Calibri" pitchFamily="34" charset="0"/>
                        </a:rPr>
                        <a:t> </a:t>
                      </a:r>
                      <a:endParaRPr lang="en-US" b="1" dirty="0">
                        <a:latin typeface="Calibri" pitchFamily="34" charset="0"/>
                      </a:endParaRPr>
                    </a:p>
                  </a:txBody>
                  <a:tcPr/>
                </a:tc>
                <a:tc gridSpan="2">
                  <a:txBody>
                    <a:bodyPr/>
                    <a:lstStyle/>
                    <a:p>
                      <a:pPr algn="ctr"/>
                      <a:r>
                        <a:rPr lang="en-US" b="1" dirty="0" smtClean="0">
                          <a:latin typeface="Calibri" pitchFamily="34" charset="0"/>
                        </a:rPr>
                        <a:t>150</a:t>
                      </a:r>
                    </a:p>
                    <a:p>
                      <a:pPr algn="ctr"/>
                      <a:r>
                        <a:rPr lang="en-US" b="1" dirty="0" smtClean="0">
                          <a:latin typeface="Calibri" pitchFamily="34" charset="0"/>
                        </a:rPr>
                        <a:t>(43)</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191</a:t>
                      </a:r>
                    </a:p>
                    <a:p>
                      <a:pPr algn="ctr"/>
                      <a:r>
                        <a:rPr lang="en-US" b="1" dirty="0" smtClean="0">
                          <a:latin typeface="Calibri" pitchFamily="34" charset="0"/>
                        </a:rPr>
                        <a:t>(55)</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8</a:t>
                      </a:r>
                    </a:p>
                    <a:p>
                      <a:pPr algn="ctr"/>
                      <a:r>
                        <a:rPr lang="en-US" b="1" dirty="0" smtClean="0">
                          <a:latin typeface="Calibri" pitchFamily="34" charset="0"/>
                        </a:rPr>
                        <a:t>(2)</a:t>
                      </a:r>
                      <a:endParaRPr lang="en-US" b="1" dirty="0">
                        <a:latin typeface="Calibri" pitchFamily="34" charset="0"/>
                      </a:endParaRPr>
                    </a:p>
                  </a:txBody>
                  <a:tcPr/>
                </a:tc>
                <a:tc hMerge="1">
                  <a:txBody>
                    <a:bodyPr/>
                    <a:lstStyle/>
                    <a:p>
                      <a:endParaRPr lang="en-US"/>
                    </a:p>
                  </a:txBody>
                  <a:tcPr/>
                </a:tc>
                <a:tc gridSpan="2">
                  <a:txBody>
                    <a:bodyPr/>
                    <a:lstStyle/>
                    <a:p>
                      <a:pPr algn="ctr"/>
                      <a:r>
                        <a:rPr lang="en-US" b="1" dirty="0" smtClean="0">
                          <a:latin typeface="Calibri" pitchFamily="34" charset="0"/>
                        </a:rPr>
                        <a:t>349</a:t>
                      </a:r>
                    </a:p>
                    <a:p>
                      <a:pPr algn="ctr"/>
                      <a:r>
                        <a:rPr lang="en-US" b="1" dirty="0" smtClean="0">
                          <a:latin typeface="Calibri" pitchFamily="34" charset="0"/>
                        </a:rPr>
                        <a:t>(100)</a:t>
                      </a:r>
                      <a:endParaRPr lang="en-US" b="1" dirty="0">
                        <a:latin typeface="Calibri" pitchFamily="34" charset="0"/>
                      </a:endParaRPr>
                    </a:p>
                  </a:txBody>
                  <a:tcPr/>
                </a:tc>
                <a:tc hMerge="1">
                  <a:txBody>
                    <a:bodyPr/>
                    <a:lstStyle/>
                    <a:p>
                      <a:endParaRPr lang="en-US"/>
                    </a:p>
                  </a:txBody>
                  <a:tcPr/>
                </a:tc>
              </a:tr>
              <a:tr h="340161">
                <a:tc>
                  <a:txBody>
                    <a:bodyPr/>
                    <a:lstStyle/>
                    <a:p>
                      <a:endParaRPr lang="en-US" b="1" dirty="0">
                        <a:latin typeface="Calibri" pitchFamily="34" charset="0"/>
                      </a:endParaRPr>
                    </a:p>
                  </a:txBody>
                  <a:tcPr/>
                </a:tc>
                <a:tc>
                  <a:txBody>
                    <a:bodyPr/>
                    <a:lstStyle/>
                    <a:p>
                      <a:pPr algn="ctr"/>
                      <a:r>
                        <a:rPr lang="en-US" b="1" dirty="0" smtClean="0">
                          <a:latin typeface="Calibri" pitchFamily="34" charset="0"/>
                        </a:rPr>
                        <a:t>Men </a:t>
                      </a:r>
                      <a:endParaRPr lang="en-US" b="1" dirty="0">
                        <a:latin typeface="Calibri" pitchFamily="34" charset="0"/>
                      </a:endParaRPr>
                    </a:p>
                  </a:txBody>
                  <a:tcPr/>
                </a:tc>
                <a:tc>
                  <a:txBody>
                    <a:bodyPr/>
                    <a:lstStyle/>
                    <a:p>
                      <a:pPr algn="ctr"/>
                      <a:r>
                        <a:rPr lang="en-US" b="1" dirty="0" err="1" smtClean="0">
                          <a:latin typeface="Calibri" pitchFamily="34" charset="0"/>
                        </a:rPr>
                        <a:t>Wom</a:t>
                      </a:r>
                      <a:r>
                        <a:rPr lang="en-US" b="1" dirty="0" smtClean="0">
                          <a:latin typeface="Calibri" pitchFamily="34" charset="0"/>
                        </a:rPr>
                        <a:t>.</a:t>
                      </a:r>
                      <a:endParaRPr lang="en-US" b="1" dirty="0">
                        <a:latin typeface="Calibri" pitchFamily="34" charset="0"/>
                      </a:endParaRPr>
                    </a:p>
                  </a:txBody>
                  <a:tcPr/>
                </a:tc>
                <a:tc>
                  <a:txBody>
                    <a:bodyPr/>
                    <a:lstStyle/>
                    <a:p>
                      <a:pPr algn="ctr"/>
                      <a:r>
                        <a:rPr lang="en-US" b="1" dirty="0" smtClean="0">
                          <a:latin typeface="Calibri" pitchFamily="34" charset="0"/>
                        </a:rPr>
                        <a:t>Men </a:t>
                      </a:r>
                      <a:endParaRPr lang="en-US" b="1" dirty="0">
                        <a:latin typeface="Calibri" pitchFamily="34" charset="0"/>
                      </a:endParaRPr>
                    </a:p>
                  </a:txBody>
                  <a:tcPr/>
                </a:tc>
                <a:tc>
                  <a:txBody>
                    <a:bodyPr/>
                    <a:lstStyle/>
                    <a:p>
                      <a:pPr algn="ctr"/>
                      <a:r>
                        <a:rPr lang="en-US" b="1" dirty="0" err="1" smtClean="0">
                          <a:latin typeface="Calibri" pitchFamily="34" charset="0"/>
                        </a:rPr>
                        <a:t>Wom</a:t>
                      </a:r>
                      <a:r>
                        <a:rPr lang="en-US" b="1" dirty="0" smtClean="0">
                          <a:latin typeface="Calibri" pitchFamily="34" charset="0"/>
                        </a:rPr>
                        <a:t>.</a:t>
                      </a:r>
                      <a:endParaRPr lang="en-US" b="1" dirty="0">
                        <a:latin typeface="Calibri" pitchFamily="34" charset="0"/>
                      </a:endParaRPr>
                    </a:p>
                  </a:txBody>
                  <a:tcPr/>
                </a:tc>
                <a:tc>
                  <a:txBody>
                    <a:bodyPr/>
                    <a:lstStyle/>
                    <a:p>
                      <a:pPr algn="ctr"/>
                      <a:r>
                        <a:rPr lang="en-US" b="1" dirty="0" smtClean="0">
                          <a:latin typeface="Calibri" pitchFamily="34" charset="0"/>
                        </a:rPr>
                        <a:t>Men </a:t>
                      </a:r>
                      <a:endParaRPr lang="en-US" b="1" dirty="0">
                        <a:latin typeface="Calibri" pitchFamily="34" charset="0"/>
                      </a:endParaRPr>
                    </a:p>
                  </a:txBody>
                  <a:tcPr/>
                </a:tc>
                <a:tc>
                  <a:txBody>
                    <a:bodyPr/>
                    <a:lstStyle/>
                    <a:p>
                      <a:pPr algn="ctr"/>
                      <a:r>
                        <a:rPr lang="en-US" b="1" dirty="0" err="1" smtClean="0">
                          <a:latin typeface="Calibri" pitchFamily="34" charset="0"/>
                        </a:rPr>
                        <a:t>Wom</a:t>
                      </a:r>
                      <a:r>
                        <a:rPr lang="en-US" b="1" dirty="0" smtClean="0">
                          <a:latin typeface="Calibri" pitchFamily="34" charset="0"/>
                        </a:rPr>
                        <a:t>.</a:t>
                      </a:r>
                      <a:endParaRPr lang="en-US" b="1" dirty="0">
                        <a:latin typeface="Calibri" pitchFamily="34" charset="0"/>
                      </a:endParaRPr>
                    </a:p>
                  </a:txBody>
                  <a:tcPr/>
                </a:tc>
                <a:tc>
                  <a:txBody>
                    <a:bodyPr/>
                    <a:lstStyle/>
                    <a:p>
                      <a:pPr algn="ctr"/>
                      <a:r>
                        <a:rPr lang="en-US" b="1" dirty="0" smtClean="0">
                          <a:latin typeface="Calibri" pitchFamily="34" charset="0"/>
                        </a:rPr>
                        <a:t>Men </a:t>
                      </a:r>
                      <a:endParaRPr lang="en-US" b="1" dirty="0">
                        <a:latin typeface="Calibri" pitchFamily="34" charset="0"/>
                      </a:endParaRPr>
                    </a:p>
                  </a:txBody>
                  <a:tcPr/>
                </a:tc>
                <a:tc>
                  <a:txBody>
                    <a:bodyPr/>
                    <a:lstStyle/>
                    <a:p>
                      <a:pPr algn="ctr"/>
                      <a:r>
                        <a:rPr lang="en-US" b="1" dirty="0" err="1" smtClean="0">
                          <a:latin typeface="Calibri" pitchFamily="34" charset="0"/>
                        </a:rPr>
                        <a:t>Wom</a:t>
                      </a:r>
                      <a:r>
                        <a:rPr lang="en-US" b="1" dirty="0" smtClean="0">
                          <a:latin typeface="Calibri" pitchFamily="34" charset="0"/>
                        </a:rPr>
                        <a:t>.</a:t>
                      </a:r>
                      <a:endParaRPr lang="en-US" b="1" dirty="0">
                        <a:latin typeface="Calibri" pitchFamily="34" charset="0"/>
                      </a:endParaRPr>
                    </a:p>
                  </a:txBody>
                  <a:tcPr/>
                </a:tc>
              </a:tr>
              <a:tr h="595282">
                <a:tc>
                  <a:txBody>
                    <a:bodyPr/>
                    <a:lstStyle/>
                    <a:p>
                      <a:r>
                        <a:rPr lang="en-US" b="1" dirty="0" smtClean="0">
                          <a:latin typeface="Calibri" pitchFamily="34" charset="0"/>
                        </a:rPr>
                        <a:t>Men </a:t>
                      </a:r>
                      <a:r>
                        <a:rPr lang="en-US" b="1" dirty="0" err="1" smtClean="0">
                          <a:latin typeface="Calibri" pitchFamily="34" charset="0"/>
                        </a:rPr>
                        <a:t>vs</a:t>
                      </a:r>
                      <a:r>
                        <a:rPr lang="en-US" b="1" baseline="0" dirty="0" smtClean="0">
                          <a:latin typeface="Calibri" pitchFamily="34" charset="0"/>
                        </a:rPr>
                        <a:t> women</a:t>
                      </a:r>
                      <a:endParaRPr lang="en-US" b="1" dirty="0">
                        <a:latin typeface="Calibri" pitchFamily="34" charset="0"/>
                      </a:endParaRPr>
                    </a:p>
                  </a:txBody>
                  <a:tcPr/>
                </a:tc>
                <a:tc>
                  <a:txBody>
                    <a:bodyPr/>
                    <a:lstStyle/>
                    <a:p>
                      <a:pPr algn="ctr"/>
                      <a:r>
                        <a:rPr lang="en-US" b="1" dirty="0" smtClean="0">
                          <a:latin typeface="Calibri" pitchFamily="34" charset="0"/>
                        </a:rPr>
                        <a:t>139</a:t>
                      </a:r>
                    </a:p>
                  </a:txBody>
                  <a:tcPr/>
                </a:tc>
                <a:tc>
                  <a:txBody>
                    <a:bodyPr/>
                    <a:lstStyle/>
                    <a:p>
                      <a:pPr algn="ctr"/>
                      <a:r>
                        <a:rPr lang="en-US" b="1" dirty="0" smtClean="0">
                          <a:latin typeface="Calibri" pitchFamily="34" charset="0"/>
                        </a:rPr>
                        <a:t>11</a:t>
                      </a:r>
                      <a:endParaRPr lang="en-US" b="1" dirty="0">
                        <a:latin typeface="Calibri" pitchFamily="34" charset="0"/>
                      </a:endParaRPr>
                    </a:p>
                  </a:txBody>
                  <a:tcPr/>
                </a:tc>
                <a:tc>
                  <a:txBody>
                    <a:bodyPr/>
                    <a:lstStyle/>
                    <a:p>
                      <a:pPr algn="ctr"/>
                      <a:r>
                        <a:rPr lang="en-US" b="1" dirty="0" smtClean="0">
                          <a:latin typeface="Calibri" pitchFamily="34" charset="0"/>
                        </a:rPr>
                        <a:t>153</a:t>
                      </a:r>
                    </a:p>
                  </a:txBody>
                  <a:tcPr/>
                </a:tc>
                <a:tc>
                  <a:txBody>
                    <a:bodyPr/>
                    <a:lstStyle/>
                    <a:p>
                      <a:pPr algn="ctr"/>
                      <a:r>
                        <a:rPr lang="en-US" b="1" dirty="0" smtClean="0">
                          <a:latin typeface="Calibri" pitchFamily="34" charset="0"/>
                        </a:rPr>
                        <a:t>38</a:t>
                      </a:r>
                      <a:endParaRPr lang="en-US" b="1" dirty="0">
                        <a:latin typeface="Calibri" pitchFamily="34" charset="0"/>
                      </a:endParaRPr>
                    </a:p>
                  </a:txBody>
                  <a:tcPr/>
                </a:tc>
                <a:tc>
                  <a:txBody>
                    <a:bodyPr/>
                    <a:lstStyle/>
                    <a:p>
                      <a:pPr algn="ctr"/>
                      <a:r>
                        <a:rPr lang="en-US" b="1" dirty="0" smtClean="0">
                          <a:latin typeface="Calibri" pitchFamily="34" charset="0"/>
                        </a:rPr>
                        <a:t>8</a:t>
                      </a:r>
                    </a:p>
                  </a:txBody>
                  <a:tcPr/>
                </a:tc>
                <a:tc>
                  <a:txBody>
                    <a:bodyPr/>
                    <a:lstStyle/>
                    <a:p>
                      <a:pPr algn="ctr"/>
                      <a:r>
                        <a:rPr lang="en-US" b="1" dirty="0" smtClean="0">
                          <a:latin typeface="Calibri" pitchFamily="34" charset="0"/>
                        </a:rPr>
                        <a:t>0</a:t>
                      </a:r>
                      <a:endParaRPr lang="en-US" b="1" dirty="0">
                        <a:latin typeface="Calibri" pitchFamily="34" charset="0"/>
                      </a:endParaRPr>
                    </a:p>
                  </a:txBody>
                  <a:tcPr/>
                </a:tc>
                <a:tc>
                  <a:txBody>
                    <a:bodyPr/>
                    <a:lstStyle/>
                    <a:p>
                      <a:pPr algn="ctr"/>
                      <a:r>
                        <a:rPr lang="en-US" b="1" dirty="0" smtClean="0">
                          <a:solidFill>
                            <a:srgbClr val="0000FF"/>
                          </a:solidFill>
                          <a:latin typeface="Calibri" pitchFamily="34" charset="0"/>
                        </a:rPr>
                        <a:t>300</a:t>
                      </a:r>
                    </a:p>
                    <a:p>
                      <a:pPr algn="ctr"/>
                      <a:r>
                        <a:rPr lang="en-US" b="1" dirty="0" smtClean="0">
                          <a:solidFill>
                            <a:srgbClr val="0000FF"/>
                          </a:solidFill>
                          <a:latin typeface="Calibri" pitchFamily="34" charset="0"/>
                        </a:rPr>
                        <a:t>(86)</a:t>
                      </a:r>
                      <a:endParaRPr lang="en-US" b="1" dirty="0">
                        <a:solidFill>
                          <a:srgbClr val="0000FF"/>
                        </a:solidFill>
                        <a:latin typeface="Calibri" pitchFamily="34" charset="0"/>
                      </a:endParaRPr>
                    </a:p>
                  </a:txBody>
                  <a:tcPr/>
                </a:tc>
                <a:tc>
                  <a:txBody>
                    <a:bodyPr/>
                    <a:lstStyle/>
                    <a:p>
                      <a:pPr algn="ctr"/>
                      <a:r>
                        <a:rPr lang="en-US" b="1" dirty="0" smtClean="0">
                          <a:solidFill>
                            <a:srgbClr val="0000FF"/>
                          </a:solidFill>
                          <a:latin typeface="Calibri" pitchFamily="34" charset="0"/>
                        </a:rPr>
                        <a:t>49</a:t>
                      </a:r>
                    </a:p>
                    <a:p>
                      <a:pPr algn="ctr"/>
                      <a:r>
                        <a:rPr lang="en-US" b="1" dirty="0" smtClean="0">
                          <a:solidFill>
                            <a:srgbClr val="0000FF"/>
                          </a:solidFill>
                          <a:latin typeface="Calibri" pitchFamily="34" charset="0"/>
                        </a:rPr>
                        <a:t>(14)</a:t>
                      </a:r>
                      <a:endParaRPr lang="en-US" b="1" dirty="0">
                        <a:solidFill>
                          <a:srgbClr val="0000FF"/>
                        </a:solidFill>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85813" y="428625"/>
            <a:ext cx="8015287" cy="928688"/>
          </a:xfrm>
        </p:spPr>
        <p:txBody>
          <a:bodyPr/>
          <a:lstStyle/>
          <a:p>
            <a:r>
              <a:rPr lang="en-US" b="1" smtClean="0"/>
              <a:t>Migrants’ distribution</a:t>
            </a:r>
          </a:p>
        </p:txBody>
      </p:sp>
      <p:graphicFrame>
        <p:nvGraphicFramePr>
          <p:cNvPr id="4" name="Content Placeholder 3"/>
          <p:cNvGraphicFramePr>
            <a:graphicFrameLocks noGrp="1"/>
          </p:cNvGraphicFramePr>
          <p:nvPr>
            <p:ph idx="1"/>
          </p:nvPr>
        </p:nvGraphicFramePr>
        <p:xfrm>
          <a:off x="714375" y="1571625"/>
          <a:ext cx="7512375" cy="4578681"/>
        </p:xfrm>
        <a:graphic>
          <a:graphicData uri="http://schemas.openxmlformats.org/drawingml/2006/table">
            <a:tbl>
              <a:tblPr firstRow="1" bandRow="1">
                <a:tableStyleId>{5C22544A-7EE6-4342-B048-85BDC9FD1C3A}</a:tableStyleId>
              </a:tblPr>
              <a:tblGrid>
                <a:gridCol w="2428893"/>
                <a:gridCol w="1714512"/>
                <a:gridCol w="1785950"/>
                <a:gridCol w="1583020"/>
              </a:tblGrid>
              <a:tr h="1350485">
                <a:tc>
                  <a:txBody>
                    <a:bodyPr/>
                    <a:lstStyle/>
                    <a:p>
                      <a:r>
                        <a:rPr lang="en-US" sz="1800" b="1" dirty="0" smtClean="0">
                          <a:latin typeface="Calibri" pitchFamily="34" charset="0"/>
                        </a:rPr>
                        <a:t>Area</a:t>
                      </a:r>
                      <a:endParaRPr lang="en-US" sz="1800" b="1" dirty="0">
                        <a:latin typeface="Calibri" pitchFamily="34" charset="0"/>
                      </a:endParaRPr>
                    </a:p>
                  </a:txBody>
                  <a:tcPr anchor="b"/>
                </a:tc>
                <a:tc>
                  <a:txBody>
                    <a:bodyPr/>
                    <a:lstStyle/>
                    <a:p>
                      <a:pPr marL="0" marR="0" algn="ctr">
                        <a:lnSpc>
                          <a:spcPct val="115000"/>
                        </a:lnSpc>
                        <a:spcBef>
                          <a:spcPts val="0"/>
                        </a:spcBef>
                        <a:spcAft>
                          <a:spcPts val="0"/>
                        </a:spcAft>
                      </a:pPr>
                      <a:r>
                        <a:rPr lang="en-US" sz="1800" b="1" dirty="0" smtClean="0">
                          <a:latin typeface="Calibri" pitchFamily="34" charset="0"/>
                          <a:ea typeface="Times New Roman"/>
                          <a:cs typeface="Times New Roman"/>
                        </a:rPr>
                        <a:t>Male</a:t>
                      </a:r>
                    </a:p>
                    <a:p>
                      <a:pPr marL="0" marR="0" algn="ctr">
                        <a:lnSpc>
                          <a:spcPct val="115000"/>
                        </a:lnSpc>
                        <a:spcBef>
                          <a:spcPts val="0"/>
                        </a:spcBef>
                        <a:spcAft>
                          <a:spcPts val="0"/>
                        </a:spcAft>
                      </a:pPr>
                      <a:r>
                        <a:rPr lang="en-US" sz="1800" b="1" dirty="0" smtClean="0">
                          <a:latin typeface="Calibri" pitchFamily="34" charset="0"/>
                          <a:ea typeface="Times New Roman"/>
                          <a:cs typeface="Times New Roman"/>
                        </a:rPr>
                        <a:t>N</a:t>
                      </a:r>
                    </a:p>
                    <a:p>
                      <a:pPr marL="0" marR="0" algn="ctr">
                        <a:lnSpc>
                          <a:spcPct val="112000"/>
                        </a:lnSpc>
                        <a:spcBef>
                          <a:spcPts val="0"/>
                        </a:spcBef>
                        <a:spcAft>
                          <a:spcPts val="0"/>
                        </a:spcAft>
                      </a:pPr>
                      <a:r>
                        <a:rPr lang="en-US" sz="1800" b="1" cap="small" dirty="0" smtClean="0">
                          <a:latin typeface="Calibri" pitchFamily="34" charset="0"/>
                        </a:rPr>
                        <a:t>(%)</a:t>
                      </a:r>
                      <a:endParaRPr lang="en-US" sz="1800" b="1" cap="small" dirty="0">
                        <a:latin typeface="Calibri"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smtClean="0">
                          <a:latin typeface="Calibri" pitchFamily="34" charset="0"/>
                          <a:ea typeface="Times New Roman"/>
                          <a:cs typeface="Times New Roman"/>
                        </a:rPr>
                        <a:t>Female</a:t>
                      </a:r>
                    </a:p>
                    <a:p>
                      <a:pPr marL="0" marR="0" algn="ctr">
                        <a:lnSpc>
                          <a:spcPct val="115000"/>
                        </a:lnSpc>
                        <a:spcBef>
                          <a:spcPts val="0"/>
                        </a:spcBef>
                        <a:spcAft>
                          <a:spcPts val="0"/>
                        </a:spcAft>
                      </a:pPr>
                      <a:r>
                        <a:rPr lang="en-US" sz="1800" b="1" dirty="0" smtClean="0">
                          <a:latin typeface="Calibri" pitchFamily="34" charset="0"/>
                          <a:ea typeface="Times New Roman"/>
                          <a:cs typeface="Times New Roman"/>
                        </a:rPr>
                        <a:t>N</a:t>
                      </a:r>
                    </a:p>
                    <a:p>
                      <a:pPr marL="0" marR="0" algn="ctr">
                        <a:lnSpc>
                          <a:spcPct val="112000"/>
                        </a:lnSpc>
                        <a:spcBef>
                          <a:spcPts val="0"/>
                        </a:spcBef>
                        <a:spcAft>
                          <a:spcPts val="0"/>
                        </a:spcAft>
                      </a:pPr>
                      <a:r>
                        <a:rPr lang="en-US" sz="1800" b="1" cap="small" dirty="0" smtClean="0">
                          <a:latin typeface="Calibri" pitchFamily="34" charset="0"/>
                        </a:rPr>
                        <a:t>(%)</a:t>
                      </a:r>
                      <a:endParaRPr lang="en-US" sz="1800" b="1" cap="small" dirty="0">
                        <a:latin typeface="Calibri"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latin typeface="Calibri" pitchFamily="34" charset="0"/>
                          <a:ea typeface="Times New Roman"/>
                          <a:cs typeface="Times New Roman"/>
                        </a:rPr>
                        <a:t>Total</a:t>
                      </a:r>
                    </a:p>
                    <a:p>
                      <a:pPr marL="0" marR="0" algn="ctr">
                        <a:lnSpc>
                          <a:spcPct val="115000"/>
                        </a:lnSpc>
                        <a:spcBef>
                          <a:spcPts val="0"/>
                        </a:spcBef>
                        <a:spcAft>
                          <a:spcPts val="0"/>
                        </a:spcAft>
                      </a:pPr>
                      <a:r>
                        <a:rPr lang="en-US" sz="1800" b="1" dirty="0">
                          <a:latin typeface="Calibri" pitchFamily="34" charset="0"/>
                          <a:ea typeface="Times New Roman"/>
                          <a:cs typeface="Times New Roman"/>
                        </a:rPr>
                        <a:t>N</a:t>
                      </a:r>
                    </a:p>
                    <a:p>
                      <a:pPr marL="0" marR="0" algn="ctr">
                        <a:lnSpc>
                          <a:spcPct val="112000"/>
                        </a:lnSpc>
                        <a:spcBef>
                          <a:spcPts val="0"/>
                        </a:spcBef>
                        <a:spcAft>
                          <a:spcPts val="0"/>
                        </a:spcAft>
                      </a:pPr>
                      <a:r>
                        <a:rPr lang="en-US" sz="1800" b="1" cap="small" dirty="0">
                          <a:latin typeface="Calibri" pitchFamily="34" charset="0"/>
                        </a:rPr>
                        <a:t>(%)</a:t>
                      </a:r>
                    </a:p>
                  </a:txBody>
                  <a:tcPr marL="68580" marR="68580" marT="0" marB="0" anchor="b"/>
                </a:tc>
              </a:tr>
              <a:tr h="733401">
                <a:tc>
                  <a:txBody>
                    <a:bodyPr/>
                    <a:lstStyle/>
                    <a:p>
                      <a:pPr marL="0" marR="0" algn="l">
                        <a:lnSpc>
                          <a:spcPct val="115000"/>
                        </a:lnSpc>
                        <a:spcBef>
                          <a:spcPts val="0"/>
                        </a:spcBef>
                        <a:spcAft>
                          <a:spcPts val="0"/>
                        </a:spcAft>
                      </a:pPr>
                      <a:r>
                        <a:rPr lang="en-US" sz="1800" b="1" dirty="0" err="1" smtClean="0">
                          <a:latin typeface="Calibri" pitchFamily="34" charset="0"/>
                          <a:ea typeface="Times New Roman"/>
                          <a:cs typeface="Times New Roman"/>
                        </a:rPr>
                        <a:t>Jabal</a:t>
                      </a:r>
                      <a:r>
                        <a:rPr lang="en-US" sz="1800" b="1" dirty="0" smtClean="0">
                          <a:latin typeface="Calibri" pitchFamily="34" charset="0"/>
                          <a:ea typeface="Times New Roman"/>
                          <a:cs typeface="Times New Roman"/>
                        </a:rPr>
                        <a:t> El-</a:t>
                      </a:r>
                      <a:r>
                        <a:rPr lang="en-US" sz="1800" b="1" dirty="0" err="1" smtClean="0">
                          <a:latin typeface="Calibri" pitchFamily="34" charset="0"/>
                          <a:ea typeface="Times New Roman"/>
                          <a:cs typeface="Times New Roman"/>
                        </a:rPr>
                        <a:t>Hoss</a:t>
                      </a:r>
                      <a:r>
                        <a:rPr lang="en-US" sz="1800" b="1" dirty="0" smtClean="0">
                          <a:latin typeface="Calibri" pitchFamily="34" charset="0"/>
                          <a:ea typeface="Times New Roman"/>
                          <a:cs typeface="Times New Roman"/>
                        </a:rPr>
                        <a:t> (</a:t>
                      </a:r>
                      <a:r>
                        <a:rPr lang="en-US" sz="1800" b="1" dirty="0" err="1" smtClean="0">
                          <a:latin typeface="Calibri" pitchFamily="34" charset="0"/>
                          <a:ea typeface="Times New Roman"/>
                          <a:cs typeface="Times New Roman"/>
                        </a:rPr>
                        <a:t>Samaan</a:t>
                      </a:r>
                      <a:r>
                        <a:rPr lang="en-US" sz="1800" b="1" dirty="0" smtClean="0">
                          <a:latin typeface="Calibri" pitchFamily="34" charset="0"/>
                          <a:ea typeface="Times New Roman"/>
                          <a:cs typeface="Times New Roman"/>
                        </a:rPr>
                        <a:t>)</a:t>
                      </a:r>
                    </a:p>
                  </a:txBody>
                  <a:tcPr/>
                </a:tc>
                <a:tc>
                  <a:txBody>
                    <a:bodyPr/>
                    <a:lstStyle/>
                    <a:p>
                      <a:pPr marL="0" marR="0" algn="ctr">
                        <a:lnSpc>
                          <a:spcPct val="115000"/>
                        </a:lnSpc>
                        <a:spcBef>
                          <a:spcPts val="1200"/>
                        </a:spcBef>
                        <a:spcAft>
                          <a:spcPts val="0"/>
                        </a:spcAft>
                      </a:pPr>
                      <a:r>
                        <a:rPr lang="en-US" sz="1800" b="1" dirty="0">
                          <a:latin typeface="Calibri" pitchFamily="34" charset="0"/>
                          <a:ea typeface="Times New Roman"/>
                          <a:cs typeface="Times New Roman"/>
                        </a:rPr>
                        <a:t>139</a:t>
                      </a:r>
                      <a:endParaRPr lang="en-US" sz="1800" dirty="0">
                        <a:latin typeface="Calibri" pitchFamily="34" charset="0"/>
                        <a:ea typeface="Times New Roman"/>
                        <a:cs typeface="Times New Roman"/>
                      </a:endParaRPr>
                    </a:p>
                  </a:txBody>
                  <a:tcPr marL="68580" marR="68580" marT="0" marB="0"/>
                </a:tc>
                <a:tc>
                  <a:txBody>
                    <a:bodyPr/>
                    <a:lstStyle/>
                    <a:p>
                      <a:pPr marL="0" marR="0" algn="ctr">
                        <a:lnSpc>
                          <a:spcPct val="115000"/>
                        </a:lnSpc>
                        <a:spcBef>
                          <a:spcPts val="1200"/>
                        </a:spcBef>
                        <a:spcAft>
                          <a:spcPts val="0"/>
                        </a:spcAft>
                      </a:pPr>
                      <a:r>
                        <a:rPr lang="en-US" sz="1800" b="1" dirty="0">
                          <a:latin typeface="Calibri" pitchFamily="34" charset="0"/>
                          <a:ea typeface="Times New Roman"/>
                          <a:cs typeface="Times New Roman"/>
                        </a:rPr>
                        <a:t>11</a:t>
                      </a:r>
                      <a:endParaRPr lang="en-US" sz="1800" dirty="0">
                        <a:latin typeface="Calibri" pitchFamily="34" charset="0"/>
                        <a:ea typeface="Times New Roman"/>
                        <a:cs typeface="Times New Roman"/>
                      </a:endParaRPr>
                    </a:p>
                  </a:txBody>
                  <a:tcPr marL="68580" marR="68580" marT="0" marB="0"/>
                </a:tc>
                <a:tc>
                  <a:txBody>
                    <a:bodyPr/>
                    <a:lstStyle/>
                    <a:p>
                      <a:pPr algn="ctr">
                        <a:spcBef>
                          <a:spcPts val="1200"/>
                        </a:spcBef>
                      </a:pPr>
                      <a:r>
                        <a:rPr lang="en-US" sz="1800" b="1" dirty="0" smtClean="0">
                          <a:latin typeface="Calibri" pitchFamily="34" charset="0"/>
                        </a:rPr>
                        <a:t>150</a:t>
                      </a:r>
                    </a:p>
                    <a:p>
                      <a:pPr algn="ctr">
                        <a:spcBef>
                          <a:spcPts val="1200"/>
                        </a:spcBef>
                      </a:pPr>
                      <a:r>
                        <a:rPr lang="en-US" sz="1800" b="1" dirty="0" smtClean="0">
                          <a:solidFill>
                            <a:srgbClr val="0000FF"/>
                          </a:solidFill>
                          <a:latin typeface="Calibri" pitchFamily="34" charset="0"/>
                        </a:rPr>
                        <a:t>(43)</a:t>
                      </a:r>
                    </a:p>
                  </a:txBody>
                  <a:tcPr/>
                </a:tc>
              </a:tr>
              <a:tr h="742099">
                <a:tc>
                  <a:txBody>
                    <a:bodyPr/>
                    <a:lstStyle/>
                    <a:p>
                      <a:pPr marL="0" marR="0" algn="l">
                        <a:lnSpc>
                          <a:spcPct val="115000"/>
                        </a:lnSpc>
                        <a:spcBef>
                          <a:spcPts val="0"/>
                        </a:spcBef>
                        <a:spcAft>
                          <a:spcPts val="0"/>
                        </a:spcAft>
                      </a:pPr>
                      <a:r>
                        <a:rPr lang="en-US" sz="1800" b="1" dirty="0" err="1" smtClean="0">
                          <a:latin typeface="Calibri" pitchFamily="34" charset="0"/>
                          <a:ea typeface="Times New Roman"/>
                          <a:cs typeface="Times New Roman"/>
                        </a:rPr>
                        <a:t>Jabal</a:t>
                      </a:r>
                      <a:r>
                        <a:rPr lang="en-US" sz="1800" b="1" dirty="0" smtClean="0">
                          <a:latin typeface="Calibri" pitchFamily="34" charset="0"/>
                          <a:ea typeface="Times New Roman"/>
                          <a:cs typeface="Times New Roman"/>
                        </a:rPr>
                        <a:t> El-</a:t>
                      </a:r>
                      <a:r>
                        <a:rPr lang="en-US" sz="1800" b="1" dirty="0" err="1" smtClean="0">
                          <a:latin typeface="Calibri" pitchFamily="34" charset="0"/>
                          <a:ea typeface="Times New Roman"/>
                          <a:cs typeface="Times New Roman"/>
                        </a:rPr>
                        <a:t>Hoss</a:t>
                      </a:r>
                      <a:r>
                        <a:rPr lang="en-US" sz="1800" b="1" dirty="0" smtClean="0">
                          <a:latin typeface="Calibri" pitchFamily="34" charset="0"/>
                          <a:ea typeface="Times New Roman"/>
                          <a:cs typeface="Times New Roman"/>
                        </a:rPr>
                        <a:t> (</a:t>
                      </a:r>
                      <a:r>
                        <a:rPr lang="en-US" sz="1800" b="1" dirty="0" err="1" smtClean="0">
                          <a:latin typeface="Calibri" pitchFamily="34" charset="0"/>
                          <a:ea typeface="Times New Roman"/>
                          <a:cs typeface="Times New Roman"/>
                        </a:rPr>
                        <a:t>Sfireh</a:t>
                      </a:r>
                      <a:r>
                        <a:rPr lang="en-US" sz="1800" b="1" dirty="0" smtClean="0">
                          <a:latin typeface="Calibri" pitchFamily="34" charset="0"/>
                          <a:ea typeface="Times New Roman"/>
                          <a:cs typeface="Times New Roman"/>
                        </a:rPr>
                        <a:t>)</a:t>
                      </a:r>
                    </a:p>
                  </a:txBody>
                  <a:tcPr/>
                </a:tc>
                <a:tc>
                  <a:txBody>
                    <a:bodyPr/>
                    <a:lstStyle/>
                    <a:p>
                      <a:pPr marL="0" marR="0" algn="ctr">
                        <a:lnSpc>
                          <a:spcPct val="115000"/>
                        </a:lnSpc>
                        <a:spcBef>
                          <a:spcPts val="1200"/>
                        </a:spcBef>
                        <a:spcAft>
                          <a:spcPts val="0"/>
                        </a:spcAft>
                      </a:pPr>
                      <a:r>
                        <a:rPr lang="en-US" sz="1800" b="1" dirty="0">
                          <a:latin typeface="Calibri" pitchFamily="34" charset="0"/>
                          <a:ea typeface="Times New Roman"/>
                          <a:cs typeface="Times New Roman"/>
                        </a:rPr>
                        <a:t>153</a:t>
                      </a:r>
                      <a:endParaRPr lang="en-US" sz="1800" dirty="0">
                        <a:latin typeface="Calibri" pitchFamily="34" charset="0"/>
                        <a:ea typeface="Times New Roman"/>
                        <a:cs typeface="Times New Roman"/>
                      </a:endParaRPr>
                    </a:p>
                  </a:txBody>
                  <a:tcPr marL="68580" marR="68580" marT="0" marB="0"/>
                </a:tc>
                <a:tc>
                  <a:txBody>
                    <a:bodyPr/>
                    <a:lstStyle/>
                    <a:p>
                      <a:pPr marL="0" marR="0" algn="ctr">
                        <a:lnSpc>
                          <a:spcPct val="115000"/>
                        </a:lnSpc>
                        <a:spcBef>
                          <a:spcPts val="1200"/>
                        </a:spcBef>
                        <a:spcAft>
                          <a:spcPts val="0"/>
                        </a:spcAft>
                      </a:pPr>
                      <a:r>
                        <a:rPr lang="en-US" sz="1800" b="1" dirty="0">
                          <a:solidFill>
                            <a:srgbClr val="0000FF"/>
                          </a:solidFill>
                          <a:latin typeface="Calibri" pitchFamily="34" charset="0"/>
                          <a:ea typeface="Times New Roman"/>
                          <a:cs typeface="Times New Roman"/>
                        </a:rPr>
                        <a:t>38</a:t>
                      </a:r>
                      <a:endParaRPr lang="en-US" sz="1800" dirty="0">
                        <a:solidFill>
                          <a:srgbClr val="0000FF"/>
                        </a:solidFill>
                        <a:latin typeface="Calibri" pitchFamily="34" charset="0"/>
                        <a:ea typeface="Times New Roman"/>
                        <a:cs typeface="Times New Roman"/>
                      </a:endParaRPr>
                    </a:p>
                  </a:txBody>
                  <a:tcPr marL="68580" marR="68580" marT="0" marB="0"/>
                </a:tc>
                <a:tc>
                  <a:txBody>
                    <a:bodyPr/>
                    <a:lstStyle/>
                    <a:p>
                      <a:pPr algn="ctr">
                        <a:spcBef>
                          <a:spcPts val="1200"/>
                        </a:spcBef>
                      </a:pPr>
                      <a:r>
                        <a:rPr lang="en-US" sz="1800" b="1" dirty="0" smtClean="0">
                          <a:latin typeface="Calibri" pitchFamily="34" charset="0"/>
                        </a:rPr>
                        <a:t>191</a:t>
                      </a:r>
                    </a:p>
                    <a:p>
                      <a:pPr algn="ctr">
                        <a:spcBef>
                          <a:spcPts val="1200"/>
                        </a:spcBef>
                      </a:pPr>
                      <a:r>
                        <a:rPr lang="en-US" sz="1800" b="1" dirty="0" smtClean="0">
                          <a:solidFill>
                            <a:srgbClr val="0000FF"/>
                          </a:solidFill>
                          <a:latin typeface="Calibri" pitchFamily="34" charset="0"/>
                        </a:rPr>
                        <a:t>(12.5)</a:t>
                      </a:r>
                    </a:p>
                  </a:txBody>
                  <a:tcPr/>
                </a:tc>
              </a:tr>
              <a:tr h="850756">
                <a:tc>
                  <a:txBody>
                    <a:bodyPr/>
                    <a:lstStyle/>
                    <a:p>
                      <a:pPr marL="0" marR="0" algn="l">
                        <a:lnSpc>
                          <a:spcPct val="115000"/>
                        </a:lnSpc>
                        <a:spcBef>
                          <a:spcPts val="0"/>
                        </a:spcBef>
                        <a:spcAft>
                          <a:spcPts val="0"/>
                        </a:spcAft>
                      </a:pPr>
                      <a:r>
                        <a:rPr lang="en-US" sz="1800" b="1" dirty="0" err="1" smtClean="0">
                          <a:latin typeface="Calibri" pitchFamily="34" charset="0"/>
                          <a:ea typeface="Times New Roman"/>
                          <a:cs typeface="Times New Roman"/>
                        </a:rPr>
                        <a:t>Sfireh</a:t>
                      </a:r>
                      <a:r>
                        <a:rPr lang="en-US" sz="1800" b="1" dirty="0" smtClean="0">
                          <a:latin typeface="Calibri" pitchFamily="34" charset="0"/>
                          <a:ea typeface="Times New Roman"/>
                          <a:cs typeface="Times New Roman"/>
                        </a:rPr>
                        <a:t> (Canal Irrigation)</a:t>
                      </a:r>
                    </a:p>
                  </a:txBody>
                  <a:tcPr/>
                </a:tc>
                <a:tc>
                  <a:txBody>
                    <a:bodyPr/>
                    <a:lstStyle/>
                    <a:p>
                      <a:pPr marL="0" marR="0" algn="ctr">
                        <a:lnSpc>
                          <a:spcPct val="115000"/>
                        </a:lnSpc>
                        <a:spcBef>
                          <a:spcPts val="1200"/>
                        </a:spcBef>
                        <a:spcAft>
                          <a:spcPts val="0"/>
                        </a:spcAft>
                      </a:pPr>
                      <a:r>
                        <a:rPr lang="en-US" sz="1800" b="1" dirty="0">
                          <a:latin typeface="Calibri" pitchFamily="34" charset="0"/>
                          <a:ea typeface="Times New Roman"/>
                          <a:cs typeface="Times New Roman"/>
                        </a:rPr>
                        <a:t>8</a:t>
                      </a:r>
                      <a:endParaRPr lang="en-US" sz="1800" dirty="0">
                        <a:latin typeface="Calibri" pitchFamily="34" charset="0"/>
                        <a:ea typeface="Times New Roman"/>
                        <a:cs typeface="Times New Roman"/>
                      </a:endParaRPr>
                    </a:p>
                  </a:txBody>
                  <a:tcPr marL="68580" marR="68580" marT="0" marB="0"/>
                </a:tc>
                <a:tc>
                  <a:txBody>
                    <a:bodyPr/>
                    <a:lstStyle/>
                    <a:p>
                      <a:pPr marL="0" marR="0" algn="ctr">
                        <a:lnSpc>
                          <a:spcPct val="115000"/>
                        </a:lnSpc>
                        <a:spcBef>
                          <a:spcPts val="1200"/>
                        </a:spcBef>
                        <a:spcAft>
                          <a:spcPts val="0"/>
                        </a:spcAft>
                      </a:pPr>
                      <a:r>
                        <a:rPr lang="en-US" sz="1800" b="1" dirty="0">
                          <a:latin typeface="Calibri" pitchFamily="34" charset="0"/>
                          <a:ea typeface="Times New Roman"/>
                          <a:cs typeface="Times New Roman"/>
                        </a:rPr>
                        <a:t>0</a:t>
                      </a:r>
                      <a:endParaRPr lang="en-US" sz="1800" dirty="0">
                        <a:latin typeface="Calibri" pitchFamily="34" charset="0"/>
                        <a:ea typeface="Times New Roman"/>
                        <a:cs typeface="Times New Roman"/>
                      </a:endParaRPr>
                    </a:p>
                  </a:txBody>
                  <a:tcPr marL="68580" marR="68580" marT="0" marB="0"/>
                </a:tc>
                <a:tc>
                  <a:txBody>
                    <a:bodyPr/>
                    <a:lstStyle/>
                    <a:p>
                      <a:pPr algn="ctr">
                        <a:spcBef>
                          <a:spcPts val="1200"/>
                        </a:spcBef>
                      </a:pPr>
                      <a:r>
                        <a:rPr lang="en-US" sz="1800" b="1" dirty="0" smtClean="0">
                          <a:latin typeface="Calibri" pitchFamily="34" charset="0"/>
                        </a:rPr>
                        <a:t>8</a:t>
                      </a:r>
                    </a:p>
                    <a:p>
                      <a:pPr algn="ctr">
                        <a:spcBef>
                          <a:spcPts val="1200"/>
                        </a:spcBef>
                      </a:pPr>
                      <a:r>
                        <a:rPr lang="en-US" sz="1800" b="1" dirty="0" smtClean="0">
                          <a:solidFill>
                            <a:srgbClr val="0000FF"/>
                          </a:solidFill>
                          <a:latin typeface="Calibri" pitchFamily="34" charset="0"/>
                        </a:rPr>
                        <a:t>(2.3)</a:t>
                      </a:r>
                    </a:p>
                  </a:txBody>
                  <a:tcPr/>
                </a:tc>
              </a:tr>
              <a:tr h="689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pitchFamily="34" charset="0"/>
                        </a:rPr>
                        <a:t>Total migrants</a:t>
                      </a:r>
                    </a:p>
                    <a:p>
                      <a:endParaRPr lang="en-US" sz="1800" b="1" dirty="0">
                        <a:solidFill>
                          <a:schemeClr val="tx1"/>
                        </a:solidFill>
                        <a:latin typeface="Calibri" pitchFamily="34" charset="0"/>
                      </a:endParaRPr>
                    </a:p>
                  </a:txBody>
                  <a:tcPr/>
                </a:tc>
                <a:tc>
                  <a:txBody>
                    <a:bodyPr/>
                    <a:lstStyle/>
                    <a:p>
                      <a:pPr marL="0" marR="0" algn="ctr">
                        <a:lnSpc>
                          <a:spcPct val="115000"/>
                        </a:lnSpc>
                        <a:spcBef>
                          <a:spcPts val="1200"/>
                        </a:spcBef>
                        <a:spcAft>
                          <a:spcPts val="0"/>
                        </a:spcAft>
                      </a:pPr>
                      <a:r>
                        <a:rPr lang="en-US" sz="1800" b="1" dirty="0" smtClean="0">
                          <a:latin typeface="Calibri" pitchFamily="34" charset="0"/>
                          <a:ea typeface="Times New Roman"/>
                          <a:cs typeface="Times New Roman"/>
                        </a:rPr>
                        <a:t>300</a:t>
                      </a:r>
                      <a:endParaRPr lang="en-US" sz="1800" b="0" dirty="0">
                        <a:latin typeface="Calibri" pitchFamily="34" charset="0"/>
                        <a:ea typeface="Times New Roman"/>
                        <a:cs typeface="Times New Roman"/>
                      </a:endParaRPr>
                    </a:p>
                    <a:p>
                      <a:pPr marL="0" marR="0" algn="ctr">
                        <a:lnSpc>
                          <a:spcPct val="115000"/>
                        </a:lnSpc>
                        <a:spcBef>
                          <a:spcPts val="1200"/>
                        </a:spcBef>
                        <a:spcAft>
                          <a:spcPts val="0"/>
                        </a:spcAft>
                      </a:pPr>
                      <a:r>
                        <a:rPr lang="en-US" sz="1800" b="1" dirty="0" smtClean="0">
                          <a:solidFill>
                            <a:srgbClr val="0000FF"/>
                          </a:solidFill>
                          <a:latin typeface="Calibri" pitchFamily="34" charset="0"/>
                          <a:ea typeface="Times New Roman"/>
                          <a:cs typeface="Times New Roman"/>
                        </a:rPr>
                        <a:t>(86</a:t>
                      </a:r>
                      <a:r>
                        <a:rPr lang="en-US" sz="1800" b="1" dirty="0">
                          <a:solidFill>
                            <a:srgbClr val="0000FF"/>
                          </a:solidFill>
                          <a:latin typeface="Calibri" pitchFamily="34" charset="0"/>
                          <a:ea typeface="Times New Roman"/>
                          <a:cs typeface="Times New Roman"/>
                        </a:rPr>
                        <a:t>)</a:t>
                      </a:r>
                      <a:endParaRPr lang="en-US" sz="1800" dirty="0">
                        <a:solidFill>
                          <a:srgbClr val="0000FF"/>
                        </a:solidFill>
                        <a:latin typeface="Calibri" pitchFamily="34" charset="0"/>
                        <a:ea typeface="Times New Roman"/>
                        <a:cs typeface="Times New Roman"/>
                      </a:endParaRPr>
                    </a:p>
                  </a:txBody>
                  <a:tcPr marL="68580" marR="68580" marT="0" marB="0"/>
                </a:tc>
                <a:tc>
                  <a:txBody>
                    <a:bodyPr/>
                    <a:lstStyle/>
                    <a:p>
                      <a:pPr marL="0" marR="0" algn="ctr">
                        <a:lnSpc>
                          <a:spcPct val="115000"/>
                        </a:lnSpc>
                        <a:spcBef>
                          <a:spcPts val="1200"/>
                        </a:spcBef>
                        <a:spcAft>
                          <a:spcPts val="0"/>
                        </a:spcAft>
                      </a:pPr>
                      <a:r>
                        <a:rPr lang="en-US" sz="1800" b="1" dirty="0">
                          <a:latin typeface="Calibri" pitchFamily="34" charset="0"/>
                          <a:ea typeface="Times New Roman"/>
                          <a:cs typeface="Times New Roman"/>
                        </a:rPr>
                        <a:t>49</a:t>
                      </a:r>
                      <a:endParaRPr lang="en-US" sz="1800" dirty="0">
                        <a:latin typeface="Calibri" pitchFamily="34" charset="0"/>
                        <a:ea typeface="Times New Roman"/>
                        <a:cs typeface="Times New Roman"/>
                      </a:endParaRPr>
                    </a:p>
                    <a:p>
                      <a:pPr marL="0" marR="0" algn="ctr">
                        <a:lnSpc>
                          <a:spcPct val="115000"/>
                        </a:lnSpc>
                        <a:spcBef>
                          <a:spcPts val="1200"/>
                        </a:spcBef>
                        <a:spcAft>
                          <a:spcPts val="0"/>
                        </a:spcAft>
                      </a:pPr>
                      <a:r>
                        <a:rPr lang="en-US" sz="1800" b="1" dirty="0">
                          <a:solidFill>
                            <a:srgbClr val="0000FF"/>
                          </a:solidFill>
                          <a:latin typeface="Calibri" pitchFamily="34" charset="0"/>
                          <a:ea typeface="Times New Roman"/>
                          <a:cs typeface="Times New Roman"/>
                        </a:rPr>
                        <a:t>(14)</a:t>
                      </a:r>
                      <a:endParaRPr lang="en-US" sz="1800" dirty="0">
                        <a:solidFill>
                          <a:srgbClr val="0000FF"/>
                        </a:solidFill>
                        <a:latin typeface="Calibri" pitchFamily="34" charset="0"/>
                        <a:ea typeface="Times New Roman"/>
                        <a:cs typeface="Times New Roman"/>
                      </a:endParaRPr>
                    </a:p>
                  </a:txBody>
                  <a:tcPr marL="68580" marR="68580" marT="0" marB="0"/>
                </a:tc>
                <a:tc>
                  <a:txBody>
                    <a:bodyPr/>
                    <a:lstStyle/>
                    <a:p>
                      <a:pPr algn="ctr">
                        <a:spcBef>
                          <a:spcPts val="1200"/>
                        </a:spcBef>
                      </a:pPr>
                      <a:r>
                        <a:rPr lang="en-US" sz="1800" b="1" dirty="0" smtClean="0">
                          <a:latin typeface="Calibri" pitchFamily="34" charset="0"/>
                        </a:rPr>
                        <a:t>349</a:t>
                      </a:r>
                    </a:p>
                    <a:p>
                      <a:pPr algn="ctr">
                        <a:spcBef>
                          <a:spcPts val="1200"/>
                        </a:spcBef>
                      </a:pPr>
                      <a:r>
                        <a:rPr lang="en-US" sz="1800" b="1" dirty="0" smtClean="0">
                          <a:latin typeface="Calibri" pitchFamily="34" charset="0"/>
                        </a:rPr>
                        <a:t>(100)</a:t>
                      </a: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600" b="1" dirty="0" smtClean="0"/>
              <a:t>Land area (means) by type of </a:t>
            </a:r>
            <a:br>
              <a:rPr lang="en-US" sz="3600" b="1" dirty="0" smtClean="0"/>
            </a:br>
            <a:r>
              <a:rPr lang="en-US" sz="3600" b="1" dirty="0" smtClean="0"/>
              <a:t>households and target area</a:t>
            </a:r>
          </a:p>
        </p:txBody>
      </p:sp>
      <p:graphicFrame>
        <p:nvGraphicFramePr>
          <p:cNvPr id="4" name="Content Placeholder 3"/>
          <p:cNvGraphicFramePr>
            <a:graphicFrameLocks noGrp="1"/>
          </p:cNvGraphicFramePr>
          <p:nvPr>
            <p:ph idx="1"/>
          </p:nvPr>
        </p:nvGraphicFramePr>
        <p:xfrm>
          <a:off x="457200" y="1935163"/>
          <a:ext cx="8229600" cy="3688080"/>
        </p:xfrm>
        <a:graphic>
          <a:graphicData uri="http://schemas.openxmlformats.org/drawingml/2006/table">
            <a:tbl>
              <a:tblPr firstRow="1" bandRow="1">
                <a:tableStyleId>{5C22544A-7EE6-4342-B048-85BDC9FD1C3A}</a:tableStyleId>
              </a:tblPr>
              <a:tblGrid>
                <a:gridCol w="2543164"/>
                <a:gridCol w="2000264"/>
                <a:gridCol w="2071702"/>
                <a:gridCol w="1614470"/>
              </a:tblGrid>
              <a:tr h="370840">
                <a:tc>
                  <a:txBody>
                    <a:bodyPr/>
                    <a:lstStyle/>
                    <a:p>
                      <a:endParaRPr lang="en-US" sz="20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pitchFamily="34" charset="0"/>
                        </a:rPr>
                        <a:t>HHs with migrants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pitchFamily="34" charset="0"/>
                        </a:rPr>
                        <a:t>N = 155</a:t>
                      </a:r>
                    </a:p>
                  </a:txBody>
                  <a:tcPr/>
                </a:tc>
                <a:tc>
                  <a:txBody>
                    <a:bodyPr/>
                    <a:lstStyle/>
                    <a:p>
                      <a:pPr algn="ctr"/>
                      <a:r>
                        <a:rPr lang="en-US" sz="2000" b="1" dirty="0" smtClean="0">
                          <a:latin typeface="Calibri" pitchFamily="34" charset="0"/>
                        </a:rPr>
                        <a:t>HHs w./out migrants </a:t>
                      </a:r>
                    </a:p>
                    <a:p>
                      <a:pPr algn="ctr"/>
                      <a:r>
                        <a:rPr lang="en-US" sz="2000" b="1" dirty="0" smtClean="0">
                          <a:latin typeface="Calibri" pitchFamily="34" charset="0"/>
                        </a:rPr>
                        <a:t>N = 334</a:t>
                      </a:r>
                      <a:endParaRPr lang="en-US" sz="2000" b="1" dirty="0">
                        <a:latin typeface="Calibri" pitchFamily="34" charset="0"/>
                      </a:endParaRPr>
                    </a:p>
                  </a:txBody>
                  <a:tcPr/>
                </a:tc>
                <a:tc>
                  <a:txBody>
                    <a:bodyPr/>
                    <a:lstStyle/>
                    <a:p>
                      <a:endParaRPr lang="en-US" sz="2000" b="1">
                        <a:latin typeface="Calibri" pitchFamily="34" charset="0"/>
                      </a:endParaRPr>
                    </a:p>
                  </a:txBody>
                  <a:tcPr/>
                </a:tc>
              </a:tr>
              <a:tr h="370840">
                <a:tc>
                  <a:txBody>
                    <a:bodyPr/>
                    <a:lstStyle/>
                    <a:p>
                      <a:pPr algn="l"/>
                      <a:r>
                        <a:rPr lang="en-US" sz="2400" b="1" dirty="0" smtClean="0">
                          <a:latin typeface="Calibri" pitchFamily="34" charset="0"/>
                        </a:rPr>
                        <a:t>Land -</a:t>
                      </a:r>
                      <a:r>
                        <a:rPr lang="en-US" sz="2400" b="1" baseline="0" dirty="0" smtClean="0">
                          <a:latin typeface="Calibri" pitchFamily="34" charset="0"/>
                        </a:rPr>
                        <a:t> </a:t>
                      </a:r>
                      <a:r>
                        <a:rPr lang="en-US" sz="2400" b="1" dirty="0" smtClean="0">
                          <a:latin typeface="Calibri" pitchFamily="34" charset="0"/>
                        </a:rPr>
                        <a:t>Means (du)</a:t>
                      </a:r>
                    </a:p>
                  </a:txBody>
                  <a:tcPr/>
                </a:tc>
                <a:tc>
                  <a:txBody>
                    <a:bodyPr/>
                    <a:lstStyle/>
                    <a:p>
                      <a:pPr algn="ctr"/>
                      <a:r>
                        <a:rPr lang="en-US" sz="2400" b="1" dirty="0" smtClean="0">
                          <a:latin typeface="Calibri" pitchFamily="34" charset="0"/>
                        </a:rPr>
                        <a:t>59</a:t>
                      </a:r>
                      <a:endParaRPr lang="en-US" sz="24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Calibri" pitchFamily="34" charset="0"/>
                        </a:rPr>
                        <a:t>57</a:t>
                      </a:r>
                    </a:p>
                    <a:p>
                      <a:endParaRPr lang="en-US" sz="2400" b="1" dirty="0">
                        <a:latin typeface="Calibri" pitchFamily="34" charset="0"/>
                      </a:endParaRPr>
                    </a:p>
                  </a:txBody>
                  <a:tcPr/>
                </a:tc>
                <a:tc>
                  <a:txBody>
                    <a:bodyPr/>
                    <a:lstStyle/>
                    <a:p>
                      <a:endParaRPr lang="en-US" sz="2400" b="1" dirty="0">
                        <a:latin typeface="Calibri" pitchFamily="34" charset="0"/>
                      </a:endParaRPr>
                    </a:p>
                  </a:txBody>
                  <a:tcPr/>
                </a:tc>
              </a:tr>
              <a:tr h="370840">
                <a:tc>
                  <a:txBody>
                    <a:bodyPr/>
                    <a:lstStyle/>
                    <a:p>
                      <a:endParaRPr lang="en-US" sz="2000" b="1" dirty="0">
                        <a:solidFill>
                          <a:schemeClr val="tx1"/>
                        </a:solidFill>
                        <a:latin typeface="Calibri" pitchFamily="34" charset="0"/>
                      </a:endParaRPr>
                    </a:p>
                  </a:txBody>
                  <a:tcPr/>
                </a:tc>
                <a:tc>
                  <a:txBody>
                    <a:bodyPr/>
                    <a:lstStyle/>
                    <a:p>
                      <a:pPr algn="ctr"/>
                      <a:endParaRPr lang="en-US" sz="2000" b="1" dirty="0">
                        <a:solidFill>
                          <a:schemeClr val="tx1"/>
                        </a:solidFill>
                        <a:latin typeface="Calibri" pitchFamily="34" charset="0"/>
                      </a:endParaRPr>
                    </a:p>
                  </a:txBody>
                  <a:tcPr/>
                </a:tc>
                <a:tc>
                  <a:txBody>
                    <a:bodyPr/>
                    <a:lstStyle/>
                    <a:p>
                      <a:endParaRPr lang="en-US" sz="2000" b="1" dirty="0">
                        <a:solidFill>
                          <a:schemeClr val="tx1"/>
                        </a:solidFill>
                        <a:latin typeface="Calibri" pitchFamily="34" charset="0"/>
                      </a:endParaRPr>
                    </a:p>
                  </a:txBody>
                  <a:tcPr/>
                </a:tc>
                <a:tc>
                  <a:txBody>
                    <a:bodyPr/>
                    <a:lstStyle/>
                    <a:p>
                      <a:endParaRPr lang="en-US" sz="2000" b="1" dirty="0">
                        <a:solidFill>
                          <a:schemeClr val="tx1"/>
                        </a:solidFill>
                        <a:latin typeface="Calibri" pitchFamily="34" charset="0"/>
                      </a:endParaRPr>
                    </a:p>
                  </a:txBody>
                  <a:tcPr/>
                </a:tc>
              </a:tr>
              <a:tr h="370840">
                <a:tc>
                  <a:txBody>
                    <a:bodyPr/>
                    <a:lstStyle/>
                    <a:p>
                      <a:endParaRPr lang="en-US" sz="2000" b="1" dirty="0">
                        <a:latin typeface="Calibri" pitchFamily="34" charset="0"/>
                      </a:endParaRPr>
                    </a:p>
                  </a:txBody>
                  <a:tcPr/>
                </a:tc>
                <a:tc>
                  <a:txBody>
                    <a:bodyPr/>
                    <a:lstStyle/>
                    <a:p>
                      <a:pPr algn="ctr"/>
                      <a:r>
                        <a:rPr lang="en-US" sz="2000" b="1" dirty="0" smtClean="0">
                          <a:latin typeface="Calibri" pitchFamily="34" charset="0"/>
                        </a:rPr>
                        <a:t>JEH </a:t>
                      </a:r>
                      <a:r>
                        <a:rPr lang="en-US" sz="2000" b="1" dirty="0" err="1" smtClean="0">
                          <a:latin typeface="Calibri" pitchFamily="34" charset="0"/>
                        </a:rPr>
                        <a:t>Samaan</a:t>
                      </a:r>
                      <a:endParaRPr lang="en-US" sz="2000" b="1" dirty="0" smtClean="0">
                        <a:latin typeface="Calibri" pitchFamily="34" charset="0"/>
                      </a:endParaRPr>
                    </a:p>
                    <a:p>
                      <a:pPr algn="ctr"/>
                      <a:endParaRPr lang="en-US" sz="2000" b="1" dirty="0" smtClean="0">
                        <a:latin typeface="Calibri" pitchFamily="34" charset="0"/>
                      </a:endParaRPr>
                    </a:p>
                    <a:p>
                      <a:pPr algn="ctr"/>
                      <a:r>
                        <a:rPr lang="en-US" sz="2000" b="1" dirty="0" smtClean="0">
                          <a:latin typeface="Calibri" pitchFamily="34" charset="0"/>
                        </a:rPr>
                        <a:t>N = 209</a:t>
                      </a:r>
                      <a:endParaRPr lang="en-US" sz="2000" b="1" dirty="0">
                        <a:latin typeface="Calibri" pitchFamily="34" charset="0"/>
                      </a:endParaRPr>
                    </a:p>
                  </a:txBody>
                  <a:tcPr/>
                </a:tc>
                <a:tc>
                  <a:txBody>
                    <a:bodyPr/>
                    <a:lstStyle/>
                    <a:p>
                      <a:pPr algn="ctr"/>
                      <a:r>
                        <a:rPr lang="en-US" sz="2000" b="1" dirty="0" smtClean="0">
                          <a:latin typeface="Calibri" pitchFamily="34" charset="0"/>
                        </a:rPr>
                        <a:t>JEH </a:t>
                      </a:r>
                      <a:r>
                        <a:rPr lang="en-US" sz="2000" b="1" dirty="0" err="1" smtClean="0">
                          <a:latin typeface="Calibri" pitchFamily="34" charset="0"/>
                        </a:rPr>
                        <a:t>Sfireh</a:t>
                      </a:r>
                      <a:endParaRPr lang="en-US" sz="2000" b="1" dirty="0" smtClean="0">
                        <a:latin typeface="Calibri" pitchFamily="34" charset="0"/>
                      </a:endParaRPr>
                    </a:p>
                    <a:p>
                      <a:pPr algn="ctr"/>
                      <a:endParaRPr lang="en-US" sz="2000" b="1" dirty="0" smtClean="0">
                        <a:latin typeface="Calibri" pitchFamily="34" charset="0"/>
                      </a:endParaRPr>
                    </a:p>
                    <a:p>
                      <a:pPr algn="ctr"/>
                      <a:r>
                        <a:rPr lang="en-US" sz="2000" b="1" dirty="0" smtClean="0">
                          <a:latin typeface="Calibri" pitchFamily="34" charset="0"/>
                        </a:rPr>
                        <a:t>N = 158</a:t>
                      </a:r>
                      <a:endParaRPr lang="en-US" sz="20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latin typeface="Calibri" pitchFamily="34" charset="0"/>
                        </a:rPr>
                        <a:t>Sfireh</a:t>
                      </a:r>
                      <a:r>
                        <a:rPr lang="en-US" sz="2000" b="1" dirty="0" smtClean="0">
                          <a:latin typeface="Calibri" pitchFamily="34" charset="0"/>
                        </a:rPr>
                        <a:t> irrigated</a:t>
                      </a:r>
                    </a:p>
                    <a:p>
                      <a:pPr algn="ctr"/>
                      <a:r>
                        <a:rPr lang="en-US" sz="2000" b="1" dirty="0" smtClean="0">
                          <a:latin typeface="Calibri" pitchFamily="34" charset="0"/>
                        </a:rPr>
                        <a:t>N = 122</a:t>
                      </a:r>
                      <a:endParaRPr lang="en-US" sz="2000" b="1" dirty="0">
                        <a:latin typeface="Calibri" pitchFamily="34" charset="0"/>
                      </a:endParaRPr>
                    </a:p>
                  </a:txBody>
                  <a:tcPr/>
                </a:tc>
              </a:tr>
              <a:tr h="370840">
                <a:tc>
                  <a:txBody>
                    <a:bodyPr/>
                    <a:lstStyle/>
                    <a:p>
                      <a:r>
                        <a:rPr lang="en-US" sz="2400" b="1" dirty="0" smtClean="0">
                          <a:latin typeface="Calibri" pitchFamily="34" charset="0"/>
                        </a:rPr>
                        <a:t>Land – Means (du)</a:t>
                      </a:r>
                      <a:endParaRPr lang="en-US" sz="2400" b="1" dirty="0">
                        <a:latin typeface="Calibri" pitchFamily="34" charset="0"/>
                      </a:endParaRPr>
                    </a:p>
                  </a:txBody>
                  <a:tcPr/>
                </a:tc>
                <a:tc>
                  <a:txBody>
                    <a:bodyPr/>
                    <a:lstStyle/>
                    <a:p>
                      <a:pPr algn="ctr"/>
                      <a:r>
                        <a:rPr lang="en-US" sz="2400" b="1" dirty="0" smtClean="0">
                          <a:latin typeface="Calibri" pitchFamily="34" charset="0"/>
                        </a:rPr>
                        <a:t>64</a:t>
                      </a:r>
                      <a:endParaRPr lang="en-US" sz="2400" b="1" dirty="0">
                        <a:latin typeface="Calibri" pitchFamily="34" charset="0"/>
                      </a:endParaRPr>
                    </a:p>
                  </a:txBody>
                  <a:tcPr/>
                </a:tc>
                <a:tc>
                  <a:txBody>
                    <a:bodyPr/>
                    <a:lstStyle/>
                    <a:p>
                      <a:pPr algn="ctr"/>
                      <a:r>
                        <a:rPr lang="en-US" sz="2400" b="1" dirty="0" smtClean="0">
                          <a:latin typeface="Calibri" pitchFamily="34" charset="0"/>
                        </a:rPr>
                        <a:t>62</a:t>
                      </a:r>
                      <a:endParaRPr lang="en-US" sz="2400" b="1" dirty="0">
                        <a:latin typeface="Calibri" pitchFamily="34" charset="0"/>
                      </a:endParaRPr>
                    </a:p>
                  </a:txBody>
                  <a:tcPr/>
                </a:tc>
                <a:tc>
                  <a:txBody>
                    <a:bodyPr/>
                    <a:lstStyle/>
                    <a:p>
                      <a:pPr algn="ctr"/>
                      <a:r>
                        <a:rPr lang="en-US" sz="2400" b="1" dirty="0" smtClean="0">
                          <a:latin typeface="Calibri" pitchFamily="34" charset="0"/>
                        </a:rPr>
                        <a:t>42</a:t>
                      </a:r>
                      <a:endParaRPr lang="en-US" sz="2400" b="1"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85750" y="357188"/>
            <a:ext cx="8229600" cy="785812"/>
          </a:xfrm>
        </p:spPr>
        <p:txBody>
          <a:bodyPr/>
          <a:lstStyle/>
          <a:p>
            <a:pPr algn="ctr" eaLnBrk="1" hangingPunct="1"/>
            <a:endParaRPr lang="en-US" sz="2400" b="1" smtClean="0"/>
          </a:p>
        </p:txBody>
      </p:sp>
      <p:sp>
        <p:nvSpPr>
          <p:cNvPr id="44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4036" name="Picture 5"/>
          <p:cNvPicPr>
            <a:picLocks noChangeAspect="1" noChangeArrowheads="1"/>
          </p:cNvPicPr>
          <p:nvPr/>
        </p:nvPicPr>
        <p:blipFill>
          <a:blip r:embed="rId2" cstate="email"/>
          <a:srcRect/>
          <a:stretch>
            <a:fillRect/>
          </a:stretch>
        </p:blipFill>
        <p:spPr bwMode="auto">
          <a:xfrm>
            <a:off x="1000125" y="1285875"/>
            <a:ext cx="7172325" cy="5006975"/>
          </a:xfrm>
          <a:prstGeom prst="rect">
            <a:avLst/>
          </a:prstGeom>
          <a:noFill/>
          <a:ln w="9525">
            <a:noFill/>
            <a:miter lim="800000"/>
            <a:headEnd/>
            <a:tailEnd/>
          </a:ln>
        </p:spPr>
      </p:pic>
      <p:sp>
        <p:nvSpPr>
          <p:cNvPr id="44037" name="TextBox 4"/>
          <p:cNvSpPr txBox="1">
            <a:spLocks noChangeArrowheads="1"/>
          </p:cNvSpPr>
          <p:nvPr/>
        </p:nvSpPr>
        <p:spPr bwMode="auto">
          <a:xfrm>
            <a:off x="4429125" y="2000250"/>
            <a:ext cx="2786063" cy="338138"/>
          </a:xfrm>
          <a:prstGeom prst="rect">
            <a:avLst/>
          </a:prstGeom>
          <a:noFill/>
          <a:ln w="9525">
            <a:noFill/>
            <a:miter lim="800000"/>
            <a:headEnd/>
            <a:tailEnd/>
          </a:ln>
        </p:spPr>
        <p:txBody>
          <a:bodyPr>
            <a:spAutoFit/>
          </a:bodyPr>
          <a:lstStyle/>
          <a:p>
            <a:r>
              <a:rPr lang="en-US" sz="1600" b="1"/>
              <a:t>Avg. nbr. of heads /HH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85813" y="571500"/>
            <a:ext cx="7900987" cy="723900"/>
          </a:xfrm>
        </p:spPr>
        <p:txBody>
          <a:bodyPr/>
          <a:lstStyle/>
          <a:p>
            <a:pPr eaLnBrk="1" hangingPunct="1"/>
            <a:r>
              <a:rPr lang="en-US" sz="2400" b="1" smtClean="0">
                <a:solidFill>
                  <a:srgbClr val="0000FF"/>
                </a:solidFill>
                <a:cs typeface="Times New Roman" pitchFamily="18" charset="0"/>
              </a:rPr>
              <a:t/>
            </a:r>
            <a:br>
              <a:rPr lang="en-US" sz="2400" b="1" smtClean="0">
                <a:solidFill>
                  <a:srgbClr val="0000FF"/>
                </a:solidFill>
                <a:cs typeface="Times New Roman" pitchFamily="18" charset="0"/>
              </a:rPr>
            </a:br>
            <a:r>
              <a:rPr lang="en-US" sz="2400" b="1" smtClean="0">
                <a:solidFill>
                  <a:srgbClr val="0000FF"/>
                </a:solidFill>
                <a:cs typeface="Times New Roman" pitchFamily="18" charset="0"/>
              </a:rPr>
              <a:t/>
            </a:r>
            <a:br>
              <a:rPr lang="en-US" sz="2400" b="1" smtClean="0">
                <a:solidFill>
                  <a:srgbClr val="0000FF"/>
                </a:solidFill>
                <a:cs typeface="Times New Roman" pitchFamily="18" charset="0"/>
              </a:rPr>
            </a:br>
            <a:r>
              <a:rPr lang="en-US" sz="2400" b="1" smtClean="0">
                <a:solidFill>
                  <a:srgbClr val="0000FF"/>
                </a:solidFill>
              </a:rPr>
              <a:t/>
            </a:r>
            <a:br>
              <a:rPr lang="en-US" sz="2400" b="1" smtClean="0">
                <a:solidFill>
                  <a:srgbClr val="0000FF"/>
                </a:solidFill>
              </a:rPr>
            </a:br>
            <a:r>
              <a:rPr lang="en-US" sz="2400" b="1" smtClean="0">
                <a:solidFill>
                  <a:srgbClr val="0000FF"/>
                </a:solidFill>
                <a:cs typeface="Times New Roman" pitchFamily="18" charset="0"/>
              </a:rPr>
              <a:t> Type of work performed by migrants and daily commuters </a:t>
            </a:r>
            <a:endParaRPr lang="en-US" sz="2400" b="1" smtClean="0">
              <a:solidFill>
                <a:srgbClr val="0000FF"/>
              </a:solidFill>
            </a:endParaRPr>
          </a:p>
        </p:txBody>
      </p:sp>
      <p:graphicFrame>
        <p:nvGraphicFramePr>
          <p:cNvPr id="3" name="Table 2"/>
          <p:cNvGraphicFramePr>
            <a:graphicFrameLocks noGrp="1"/>
          </p:cNvGraphicFramePr>
          <p:nvPr/>
        </p:nvGraphicFramePr>
        <p:xfrm>
          <a:off x="357188" y="1500188"/>
          <a:ext cx="8572559" cy="4574901"/>
        </p:xfrm>
        <a:graphic>
          <a:graphicData uri="http://schemas.openxmlformats.org/drawingml/2006/table">
            <a:tbl>
              <a:tblPr firstRow="1" firstCol="1">
                <a:tableStyleId>{69CF1AB2-1976-4502-BF36-3FF5EA218861}</a:tableStyleId>
              </a:tblPr>
              <a:tblGrid>
                <a:gridCol w="2522047"/>
                <a:gridCol w="3026114"/>
                <a:gridCol w="3024398"/>
              </a:tblGrid>
              <a:tr h="243074">
                <a:tc>
                  <a:txBody>
                    <a:bodyPr/>
                    <a:lstStyle/>
                    <a:p>
                      <a:pPr marL="0" marR="0" algn="ctr">
                        <a:lnSpc>
                          <a:spcPct val="115000"/>
                        </a:lnSpc>
                        <a:spcBef>
                          <a:spcPts val="0"/>
                        </a:spcBef>
                        <a:spcAft>
                          <a:spcPts val="0"/>
                        </a:spcAft>
                      </a:pPr>
                      <a:r>
                        <a:rPr lang="en-US" sz="1600" b="1" dirty="0">
                          <a:latin typeface="Calibri" pitchFamily="34" charset="0"/>
                        </a:rPr>
                        <a:t>Type of movement /migration</a:t>
                      </a:r>
                      <a:endParaRPr lang="en-US" sz="1600" b="1" dirty="0">
                        <a:latin typeface="Calibri" pitchFamily="34" charset="0"/>
                        <a:ea typeface="Times New Roman"/>
                        <a:cs typeface="Times New Roman"/>
                      </a:endParaRPr>
                    </a:p>
                  </a:txBody>
                  <a:tcPr marL="68580" marR="68580" marT="0" marB="0" anchor="b">
                    <a:solidFill>
                      <a:srgbClr val="CCCCFF"/>
                    </a:solidFill>
                  </a:tcPr>
                </a:tc>
                <a:tc>
                  <a:txBody>
                    <a:bodyPr/>
                    <a:lstStyle/>
                    <a:p>
                      <a:pPr marL="0" marR="0" algn="ctr">
                        <a:lnSpc>
                          <a:spcPct val="115000"/>
                        </a:lnSpc>
                        <a:spcBef>
                          <a:spcPts val="0"/>
                        </a:spcBef>
                        <a:spcAft>
                          <a:spcPts val="0"/>
                        </a:spcAft>
                      </a:pPr>
                      <a:r>
                        <a:rPr lang="en-US" sz="2400" b="1" dirty="0">
                          <a:latin typeface="Calibri" pitchFamily="34" charset="0"/>
                        </a:rPr>
                        <a:t>Men</a:t>
                      </a:r>
                      <a:endParaRPr lang="en-US" sz="2400" b="1" dirty="0">
                        <a:latin typeface="Calibri" pitchFamily="34" charset="0"/>
                        <a:ea typeface="Times New Roman"/>
                        <a:cs typeface="Times New Roman"/>
                      </a:endParaRPr>
                    </a:p>
                  </a:txBody>
                  <a:tcPr marL="68580" marR="68580" marT="0" marB="0" anchor="b">
                    <a:solidFill>
                      <a:srgbClr val="CCCCFF"/>
                    </a:solidFill>
                  </a:tcPr>
                </a:tc>
                <a:tc>
                  <a:txBody>
                    <a:bodyPr/>
                    <a:lstStyle/>
                    <a:p>
                      <a:pPr marL="0" marR="0" algn="ctr">
                        <a:lnSpc>
                          <a:spcPct val="115000"/>
                        </a:lnSpc>
                        <a:spcBef>
                          <a:spcPts val="0"/>
                        </a:spcBef>
                        <a:spcAft>
                          <a:spcPts val="0"/>
                        </a:spcAft>
                      </a:pPr>
                      <a:r>
                        <a:rPr lang="en-US" sz="2400" b="1" dirty="0">
                          <a:latin typeface="Calibri" pitchFamily="34" charset="0"/>
                        </a:rPr>
                        <a:t>Women</a:t>
                      </a:r>
                      <a:endParaRPr lang="en-US" sz="2400" b="1" dirty="0">
                        <a:latin typeface="Calibri" pitchFamily="34" charset="0"/>
                        <a:ea typeface="Times New Roman"/>
                        <a:cs typeface="Times New Roman"/>
                      </a:endParaRPr>
                    </a:p>
                  </a:txBody>
                  <a:tcPr marL="68580" marR="68580" marT="0" marB="0" anchor="b">
                    <a:solidFill>
                      <a:srgbClr val="CCCCFF"/>
                    </a:solidFill>
                  </a:tcPr>
                </a:tc>
              </a:tr>
              <a:tr h="649077">
                <a:tc>
                  <a:txBody>
                    <a:bodyPr/>
                    <a:lstStyle/>
                    <a:p>
                      <a:pPr marL="0" marR="0">
                        <a:lnSpc>
                          <a:spcPct val="115000"/>
                        </a:lnSpc>
                        <a:spcBef>
                          <a:spcPts val="0"/>
                        </a:spcBef>
                        <a:spcAft>
                          <a:spcPts val="0"/>
                        </a:spcAft>
                      </a:pPr>
                      <a:r>
                        <a:rPr lang="en-US" sz="1600" b="1" dirty="0">
                          <a:latin typeface="Calibri" pitchFamily="34" charset="0"/>
                        </a:rPr>
                        <a:t>Commuting /daily movement</a:t>
                      </a:r>
                      <a:endParaRPr lang="en-US" sz="1600" b="1" dirty="0">
                        <a:latin typeface="Calibri"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b="1" dirty="0">
                          <a:latin typeface="Calibri" pitchFamily="34" charset="0"/>
                        </a:rPr>
                        <a:t>Loading, construction, loading, sewing </a:t>
                      </a:r>
                      <a:endParaRPr lang="en-US" sz="1600" b="1" dirty="0">
                        <a:latin typeface="Calibri" pitchFamily="34" charset="0"/>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600" b="1">
                          <a:latin typeface="Calibri" pitchFamily="34" charset="0"/>
                        </a:rPr>
                        <a:t>Weeding, harvesting</a:t>
                      </a:r>
                      <a:endParaRPr lang="en-US" sz="1600" b="1">
                        <a:latin typeface="Calibri" pitchFamily="34" charset="0"/>
                        <a:ea typeface="Times New Roman"/>
                        <a:cs typeface="Times New Roman"/>
                      </a:endParaRPr>
                    </a:p>
                  </a:txBody>
                  <a:tcPr marL="68580" marR="68580" marT="0" marB="0"/>
                </a:tc>
              </a:tr>
              <a:tr h="267382">
                <a:tc>
                  <a:txBody>
                    <a:bodyPr/>
                    <a:lstStyle/>
                    <a:p>
                      <a:pPr marL="0" marR="0" algn="just">
                        <a:lnSpc>
                          <a:spcPct val="115000"/>
                        </a:lnSpc>
                        <a:spcBef>
                          <a:spcPts val="0"/>
                        </a:spcBef>
                        <a:spcAft>
                          <a:spcPts val="0"/>
                        </a:spcAft>
                      </a:pPr>
                      <a:r>
                        <a:rPr lang="en-US" sz="1600" b="1" dirty="0">
                          <a:solidFill>
                            <a:srgbClr val="0000FF"/>
                          </a:solidFill>
                          <a:latin typeface="Calibri" pitchFamily="34" charset="0"/>
                        </a:rPr>
                        <a:t>Internal migration</a:t>
                      </a:r>
                      <a:endParaRPr lang="en-US" sz="1600" b="1" dirty="0">
                        <a:solidFill>
                          <a:srgbClr val="0000FF"/>
                        </a:solidFill>
                        <a:latin typeface="Calibri" pitchFamily="34" charset="0"/>
                        <a:ea typeface="Times New Roman"/>
                        <a:cs typeface="Times New Roman"/>
                      </a:endParaRPr>
                    </a:p>
                  </a:txBody>
                  <a:tcPr marL="68580" marR="68580" marT="0" marB="0"/>
                </a:tc>
                <a:tc>
                  <a:txBody>
                    <a:bodyPr/>
                    <a:lstStyle/>
                    <a:p>
                      <a:pPr marL="0" marR="0" algn="just">
                        <a:lnSpc>
                          <a:spcPct val="115000"/>
                        </a:lnSpc>
                        <a:spcBef>
                          <a:spcPts val="0"/>
                        </a:spcBef>
                        <a:spcAft>
                          <a:spcPts val="0"/>
                        </a:spcAft>
                      </a:pPr>
                      <a:endParaRPr lang="en-US" sz="1600" b="1">
                        <a:latin typeface="Calibri" pitchFamily="34" charset="0"/>
                        <a:ea typeface="Times New Roman"/>
                        <a:cs typeface="Times New Roman"/>
                      </a:endParaRPr>
                    </a:p>
                  </a:txBody>
                  <a:tcPr marL="68580" marR="68580" marT="0" marB="0"/>
                </a:tc>
                <a:tc>
                  <a:txBody>
                    <a:bodyPr/>
                    <a:lstStyle/>
                    <a:p>
                      <a:pPr marL="0" marR="0" algn="just">
                        <a:lnSpc>
                          <a:spcPct val="115000"/>
                        </a:lnSpc>
                        <a:spcBef>
                          <a:spcPts val="0"/>
                        </a:spcBef>
                        <a:spcAft>
                          <a:spcPts val="0"/>
                        </a:spcAft>
                      </a:pPr>
                      <a:endParaRPr lang="en-US" sz="1600" b="1">
                        <a:latin typeface="Calibri" pitchFamily="34" charset="0"/>
                        <a:ea typeface="Times New Roman"/>
                        <a:cs typeface="Times New Roman"/>
                      </a:endParaRPr>
                    </a:p>
                  </a:txBody>
                  <a:tcPr marL="68580" marR="68580" marT="0" marB="0"/>
                </a:tc>
              </a:tr>
              <a:tr h="1215369">
                <a:tc>
                  <a:txBody>
                    <a:bodyPr/>
                    <a:lstStyle/>
                    <a:p>
                      <a:pPr marL="0" marR="0">
                        <a:lnSpc>
                          <a:spcPct val="115000"/>
                        </a:lnSpc>
                        <a:spcBef>
                          <a:spcPts val="0"/>
                        </a:spcBef>
                        <a:spcAft>
                          <a:spcPts val="0"/>
                        </a:spcAft>
                      </a:pPr>
                      <a:r>
                        <a:rPr lang="en-US" sz="1600" b="1" dirty="0">
                          <a:latin typeface="Calibri" pitchFamily="34" charset="0"/>
                        </a:rPr>
                        <a:t>Damascus, Aleppo, other cities </a:t>
                      </a:r>
                      <a:endParaRPr lang="en-US" sz="1600" b="1" dirty="0">
                        <a:latin typeface="Calibri"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b="1" dirty="0">
                          <a:latin typeface="Calibri" pitchFamily="34" charset="0"/>
                        </a:rPr>
                        <a:t>Loading/ porters, construction /building, mechanic workshop, electrician, carpenters, traders (hawkers), lifting grain bags at governmental stores</a:t>
                      </a:r>
                      <a:endParaRPr lang="en-US" sz="1600" b="1" dirty="0">
                        <a:latin typeface="Calibri"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b="1">
                          <a:latin typeface="Calibri" pitchFamily="34" charset="0"/>
                        </a:rPr>
                        <a:t>Weeding, harvesting, vegetable collection, straw collection</a:t>
                      </a:r>
                      <a:endParaRPr lang="en-US" sz="1600" b="1">
                        <a:latin typeface="Calibri" pitchFamily="34" charset="0"/>
                        <a:ea typeface="Times New Roman"/>
                        <a:cs typeface="Times New Roman"/>
                      </a:endParaRPr>
                    </a:p>
                  </a:txBody>
                  <a:tcPr marL="68580" marR="68580" marT="0" marB="0"/>
                </a:tc>
              </a:tr>
              <a:tr h="267382">
                <a:tc>
                  <a:txBody>
                    <a:bodyPr/>
                    <a:lstStyle/>
                    <a:p>
                      <a:pPr marL="0" marR="0" algn="just">
                        <a:lnSpc>
                          <a:spcPct val="115000"/>
                        </a:lnSpc>
                        <a:spcBef>
                          <a:spcPts val="0"/>
                        </a:spcBef>
                        <a:spcAft>
                          <a:spcPts val="0"/>
                        </a:spcAft>
                      </a:pPr>
                      <a:r>
                        <a:rPr lang="en-US" sz="1600" b="1" dirty="0">
                          <a:solidFill>
                            <a:srgbClr val="0000FF"/>
                          </a:solidFill>
                          <a:latin typeface="Calibri" pitchFamily="34" charset="0"/>
                        </a:rPr>
                        <a:t>External migration</a:t>
                      </a:r>
                      <a:endParaRPr lang="en-US" sz="1600" b="1" dirty="0">
                        <a:solidFill>
                          <a:srgbClr val="0000FF"/>
                        </a:solidFill>
                        <a:latin typeface="Calibri" pitchFamily="34" charset="0"/>
                        <a:ea typeface="Times New Roman"/>
                        <a:cs typeface="Times New Roman"/>
                      </a:endParaRPr>
                    </a:p>
                  </a:txBody>
                  <a:tcPr marL="68580" marR="68580" marT="0" marB="0">
                    <a:solidFill>
                      <a:srgbClr val="CCCCFF"/>
                    </a:solidFill>
                  </a:tcPr>
                </a:tc>
                <a:tc>
                  <a:txBody>
                    <a:bodyPr/>
                    <a:lstStyle/>
                    <a:p>
                      <a:pPr marL="0" marR="0" algn="just">
                        <a:lnSpc>
                          <a:spcPct val="115000"/>
                        </a:lnSpc>
                        <a:spcBef>
                          <a:spcPts val="0"/>
                        </a:spcBef>
                        <a:spcAft>
                          <a:spcPts val="0"/>
                        </a:spcAft>
                      </a:pPr>
                      <a:r>
                        <a:rPr lang="en-US" sz="1600" b="1">
                          <a:latin typeface="Calibri" pitchFamily="34" charset="0"/>
                        </a:rPr>
                        <a:t>Most in services and construction</a:t>
                      </a:r>
                      <a:endParaRPr lang="en-US" sz="1600" b="1">
                        <a:latin typeface="Calibri" pitchFamily="34" charset="0"/>
                        <a:ea typeface="Times New Roman"/>
                        <a:cs typeface="Times New Roman"/>
                      </a:endParaRPr>
                    </a:p>
                  </a:txBody>
                  <a:tcPr marL="68580" marR="68580" marT="0" marB="0">
                    <a:solidFill>
                      <a:srgbClr val="CCCCFF"/>
                    </a:solidFill>
                  </a:tcPr>
                </a:tc>
                <a:tc>
                  <a:txBody>
                    <a:bodyPr/>
                    <a:lstStyle/>
                    <a:p>
                      <a:pPr marL="0" marR="0" algn="just">
                        <a:lnSpc>
                          <a:spcPct val="115000"/>
                        </a:lnSpc>
                        <a:spcBef>
                          <a:spcPts val="0"/>
                        </a:spcBef>
                        <a:spcAft>
                          <a:spcPts val="0"/>
                        </a:spcAft>
                      </a:pPr>
                      <a:endParaRPr lang="en-US" sz="1600" b="1">
                        <a:latin typeface="Calibri" pitchFamily="34" charset="0"/>
                        <a:ea typeface="Times New Roman"/>
                        <a:cs typeface="Times New Roman"/>
                      </a:endParaRPr>
                    </a:p>
                  </a:txBody>
                  <a:tcPr marL="68580" marR="68580" marT="0" marB="0">
                    <a:solidFill>
                      <a:srgbClr val="CCCCFF"/>
                    </a:solidFill>
                  </a:tcPr>
                </a:tc>
              </a:tr>
              <a:tr h="729222">
                <a:tc>
                  <a:txBody>
                    <a:bodyPr/>
                    <a:lstStyle/>
                    <a:p>
                      <a:pPr marL="0" marR="0" algn="just">
                        <a:lnSpc>
                          <a:spcPct val="115000"/>
                        </a:lnSpc>
                        <a:spcBef>
                          <a:spcPts val="0"/>
                        </a:spcBef>
                        <a:spcAft>
                          <a:spcPts val="0"/>
                        </a:spcAft>
                      </a:pPr>
                      <a:r>
                        <a:rPr lang="en-US" sz="1600" b="1" dirty="0">
                          <a:latin typeface="Calibri" pitchFamily="34" charset="0"/>
                        </a:rPr>
                        <a:t>Lebanon / Jordan</a:t>
                      </a:r>
                      <a:endParaRPr lang="en-US" sz="1600" b="1" dirty="0">
                        <a:latin typeface="Calibri" pitchFamily="34" charset="0"/>
                        <a:ea typeface="Times New Roman"/>
                        <a:cs typeface="Times New Roman"/>
                      </a:endParaRPr>
                    </a:p>
                  </a:txBody>
                  <a:tcPr marL="68580" marR="68580" marT="0" marB="0">
                    <a:solidFill>
                      <a:srgbClr val="CCCCFF"/>
                    </a:solidFill>
                  </a:tcPr>
                </a:tc>
                <a:tc>
                  <a:txBody>
                    <a:bodyPr/>
                    <a:lstStyle/>
                    <a:p>
                      <a:pPr marL="0" marR="0">
                        <a:lnSpc>
                          <a:spcPct val="115000"/>
                        </a:lnSpc>
                        <a:spcBef>
                          <a:spcPts val="0"/>
                        </a:spcBef>
                        <a:spcAft>
                          <a:spcPts val="0"/>
                        </a:spcAft>
                      </a:pPr>
                      <a:r>
                        <a:rPr lang="en-US" sz="1600" b="1" dirty="0">
                          <a:latin typeface="Calibri" pitchFamily="34" charset="0"/>
                        </a:rPr>
                        <a:t>Construction, hawkers, drivers, traders (hawkers), daubing (painter)*, car washing, porters </a:t>
                      </a:r>
                      <a:endParaRPr lang="en-US" sz="1600" b="1" dirty="0">
                        <a:latin typeface="Calibri" pitchFamily="34" charset="0"/>
                        <a:ea typeface="Times New Roman"/>
                        <a:cs typeface="Times New Roman"/>
                      </a:endParaRPr>
                    </a:p>
                  </a:txBody>
                  <a:tcPr marL="68580" marR="68580" marT="0" marB="0">
                    <a:solidFill>
                      <a:srgbClr val="CCCCFF"/>
                    </a:solidFill>
                  </a:tcPr>
                </a:tc>
                <a:tc>
                  <a:txBody>
                    <a:bodyPr/>
                    <a:lstStyle/>
                    <a:p>
                      <a:pPr marL="0" marR="0" algn="just">
                        <a:lnSpc>
                          <a:spcPct val="115000"/>
                        </a:lnSpc>
                        <a:spcBef>
                          <a:spcPts val="0"/>
                        </a:spcBef>
                        <a:spcAft>
                          <a:spcPts val="0"/>
                        </a:spcAft>
                      </a:pPr>
                      <a:r>
                        <a:rPr lang="en-US" sz="1600" b="1">
                          <a:latin typeface="Calibri" pitchFamily="34" charset="0"/>
                        </a:rPr>
                        <a:t>Sharecropping</a:t>
                      </a:r>
                    </a:p>
                    <a:p>
                      <a:pPr marL="0" marR="0" algn="just">
                        <a:lnSpc>
                          <a:spcPct val="115000"/>
                        </a:lnSpc>
                        <a:spcBef>
                          <a:spcPts val="0"/>
                        </a:spcBef>
                        <a:spcAft>
                          <a:spcPts val="0"/>
                        </a:spcAft>
                      </a:pPr>
                      <a:r>
                        <a:rPr lang="en-US" sz="1600" b="1">
                          <a:latin typeface="Calibri" pitchFamily="34" charset="0"/>
                        </a:rPr>
                        <a:t>Weeding/ harvesting</a:t>
                      </a:r>
                      <a:endParaRPr lang="en-US" sz="1600" b="1">
                        <a:latin typeface="Calibri" pitchFamily="34" charset="0"/>
                        <a:ea typeface="Times New Roman"/>
                        <a:cs typeface="Times New Roman"/>
                      </a:endParaRPr>
                    </a:p>
                  </a:txBody>
                  <a:tcPr marL="68580" marR="68580" marT="0" marB="0">
                    <a:solidFill>
                      <a:srgbClr val="CCCCFF"/>
                    </a:solidFill>
                  </a:tcPr>
                </a:tc>
              </a:tr>
              <a:tr h="486148">
                <a:tc>
                  <a:txBody>
                    <a:bodyPr/>
                    <a:lstStyle/>
                    <a:p>
                      <a:pPr marL="0" marR="0">
                        <a:lnSpc>
                          <a:spcPct val="115000"/>
                        </a:lnSpc>
                        <a:spcBef>
                          <a:spcPts val="0"/>
                        </a:spcBef>
                        <a:spcAft>
                          <a:spcPts val="0"/>
                        </a:spcAft>
                      </a:pPr>
                      <a:r>
                        <a:rPr lang="en-US" sz="1600" b="1">
                          <a:latin typeface="Calibri" pitchFamily="34" charset="0"/>
                        </a:rPr>
                        <a:t>Saudi Arabia, Cyprus, Libya, Greece </a:t>
                      </a:r>
                      <a:endParaRPr lang="en-US" sz="1600" b="1">
                        <a:latin typeface="Calibri" pitchFamily="34" charset="0"/>
                        <a:ea typeface="Times New Roman"/>
                        <a:cs typeface="Times New Roman"/>
                      </a:endParaRPr>
                    </a:p>
                  </a:txBody>
                  <a:tcPr marL="68580" marR="68580" marT="0" marB="0">
                    <a:solidFill>
                      <a:srgbClr val="CCCCFF"/>
                    </a:solidFill>
                  </a:tcPr>
                </a:tc>
                <a:tc>
                  <a:txBody>
                    <a:bodyPr/>
                    <a:lstStyle/>
                    <a:p>
                      <a:pPr marL="0" marR="0">
                        <a:lnSpc>
                          <a:spcPct val="115000"/>
                        </a:lnSpc>
                        <a:spcBef>
                          <a:spcPts val="0"/>
                        </a:spcBef>
                        <a:spcAft>
                          <a:spcPts val="0"/>
                        </a:spcAft>
                      </a:pPr>
                      <a:r>
                        <a:rPr lang="en-US" sz="1600" b="1" dirty="0">
                          <a:latin typeface="Calibri" pitchFamily="34" charset="0"/>
                        </a:rPr>
                        <a:t>Construction, loading, cleaning, car washing, apple picking</a:t>
                      </a:r>
                      <a:endParaRPr lang="en-US" sz="1600" b="1" dirty="0">
                        <a:latin typeface="Calibri" pitchFamily="34" charset="0"/>
                        <a:ea typeface="Times New Roman"/>
                        <a:cs typeface="Times New Roman"/>
                      </a:endParaRPr>
                    </a:p>
                  </a:txBody>
                  <a:tcPr marL="68580" marR="68580" marT="0" marB="0">
                    <a:solidFill>
                      <a:srgbClr val="CCCCFF"/>
                    </a:solidFill>
                  </a:tcPr>
                </a:tc>
                <a:tc>
                  <a:txBody>
                    <a:bodyPr/>
                    <a:lstStyle/>
                    <a:p>
                      <a:pPr marL="0" marR="0" algn="just">
                        <a:lnSpc>
                          <a:spcPct val="115000"/>
                        </a:lnSpc>
                        <a:spcBef>
                          <a:spcPts val="0"/>
                        </a:spcBef>
                        <a:spcAft>
                          <a:spcPts val="0"/>
                        </a:spcAft>
                      </a:pPr>
                      <a:endParaRPr lang="en-US" sz="1600" b="1" dirty="0">
                        <a:latin typeface="Calibri" pitchFamily="34" charset="0"/>
                        <a:ea typeface="Times New Roman"/>
                        <a:cs typeface="Times New Roman"/>
                      </a:endParaRPr>
                    </a:p>
                  </a:txBody>
                  <a:tcPr marL="68580" marR="68580" marT="0" marB="0">
                    <a:solidFill>
                      <a:srgbClr val="CCCCFF"/>
                    </a:solidFill>
                  </a:tcPr>
                </a:tc>
              </a:tr>
            </a:tbl>
          </a:graphicData>
        </a:graphic>
      </p:graphicFrame>
      <p:sp>
        <p:nvSpPr>
          <p:cNvPr id="45093" name="TextBox 4"/>
          <p:cNvSpPr txBox="1">
            <a:spLocks noChangeArrowheads="1"/>
          </p:cNvSpPr>
          <p:nvPr/>
        </p:nvSpPr>
        <p:spPr bwMode="auto">
          <a:xfrm>
            <a:off x="1285875" y="6215063"/>
            <a:ext cx="6786563" cy="369887"/>
          </a:xfrm>
          <a:prstGeom prst="rect">
            <a:avLst/>
          </a:prstGeom>
          <a:noFill/>
          <a:ln w="9525">
            <a:noFill/>
            <a:miter lim="800000"/>
            <a:headEnd/>
            <a:tailEnd/>
          </a:ln>
        </p:spPr>
        <p:txBody>
          <a:bodyPr>
            <a:spAutoFit/>
          </a:bodyPr>
          <a:lstStyle/>
          <a:p>
            <a:r>
              <a:rPr lang="en-US" b="1">
                <a:latin typeface="Calibri" pitchFamily="34" charset="0"/>
                <a:cs typeface="Times New Roman" pitchFamily="18" charset="0"/>
              </a:rPr>
              <a:t>*Few migrants invested their remittances in machines to dig wells</a:t>
            </a:r>
            <a:endParaRPr lang="en-US"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704850"/>
            <a:ext cx="8229600" cy="866775"/>
          </a:xfrm>
        </p:spPr>
        <p:txBody>
          <a:bodyPr/>
          <a:lstStyle/>
          <a:p>
            <a:pPr eaLnBrk="1" hangingPunct="1"/>
            <a:r>
              <a:rPr lang="en-US" sz="3200" b="1" smtClean="0"/>
              <a:t>i. </a:t>
            </a:r>
            <a:r>
              <a:rPr lang="en-US" sz="3200" b="1" smtClean="0">
                <a:solidFill>
                  <a:srgbClr val="FF3300"/>
                </a:solidFill>
              </a:rPr>
              <a:t>Who migrate ?</a:t>
            </a:r>
          </a:p>
        </p:txBody>
      </p:sp>
      <p:sp>
        <p:nvSpPr>
          <p:cNvPr id="46083" name="Content Placeholder 2"/>
          <p:cNvSpPr>
            <a:spLocks noGrp="1"/>
          </p:cNvSpPr>
          <p:nvPr>
            <p:ph sz="quarter" idx="1"/>
          </p:nvPr>
        </p:nvSpPr>
        <p:spPr>
          <a:xfrm>
            <a:off x="457200" y="1935163"/>
            <a:ext cx="8229600" cy="3565525"/>
          </a:xfrm>
        </p:spPr>
        <p:txBody>
          <a:bodyPr/>
          <a:lstStyle/>
          <a:p>
            <a:pPr eaLnBrk="1" hangingPunct="1">
              <a:lnSpc>
                <a:spcPct val="80000"/>
              </a:lnSpc>
              <a:spcBef>
                <a:spcPts val="1200"/>
              </a:spcBef>
            </a:pPr>
            <a:r>
              <a:rPr lang="en-US" sz="2200" b="1" dirty="0" smtClean="0"/>
              <a:t>Less  endowed households who lack physical assets:</a:t>
            </a:r>
          </a:p>
          <a:p>
            <a:pPr marL="742950" lvl="1" indent="-285750" eaLnBrk="1" hangingPunct="1">
              <a:lnSpc>
                <a:spcPct val="80000"/>
              </a:lnSpc>
              <a:spcBef>
                <a:spcPts val="1200"/>
              </a:spcBef>
            </a:pPr>
            <a:r>
              <a:rPr lang="en-US" sz="2000" b="1" dirty="0" smtClean="0"/>
              <a:t>land holding size,  irrigated and trees areas,  number of sheep and goats</a:t>
            </a:r>
          </a:p>
          <a:p>
            <a:pPr eaLnBrk="1" hangingPunct="1">
              <a:lnSpc>
                <a:spcPct val="80000"/>
              </a:lnSpc>
              <a:spcBef>
                <a:spcPts val="1200"/>
              </a:spcBef>
            </a:pPr>
            <a:r>
              <a:rPr lang="en-US" sz="2200" b="1" dirty="0" smtClean="0">
                <a:solidFill>
                  <a:srgbClr val="0000FF"/>
                </a:solidFill>
              </a:rPr>
              <a:t>Low return from rainfed crop returns, particularly during drought years</a:t>
            </a:r>
          </a:p>
          <a:p>
            <a:pPr eaLnBrk="1" hangingPunct="1">
              <a:lnSpc>
                <a:spcPct val="80000"/>
              </a:lnSpc>
              <a:spcBef>
                <a:spcPts val="1200"/>
              </a:spcBef>
            </a:pPr>
            <a:r>
              <a:rPr lang="en-US" sz="2200" b="1" dirty="0" smtClean="0">
                <a:solidFill>
                  <a:srgbClr val="0000FF"/>
                </a:solidFill>
              </a:rPr>
              <a:t>Diversification of agricultural income sources (through irrigation)  </a:t>
            </a:r>
          </a:p>
          <a:p>
            <a:pPr eaLnBrk="1" hangingPunct="1">
              <a:lnSpc>
                <a:spcPct val="80000"/>
              </a:lnSpc>
              <a:spcBef>
                <a:spcPts val="1200"/>
              </a:spcBef>
            </a:pPr>
            <a:r>
              <a:rPr lang="en-US" sz="2200" b="1" dirty="0" smtClean="0">
                <a:solidFill>
                  <a:srgbClr val="0000FF"/>
                </a:solidFill>
              </a:rPr>
              <a:t>Number of income sources</a:t>
            </a:r>
            <a:endParaRPr lang="en-US" sz="2200" b="1" dirty="0" smtClean="0"/>
          </a:p>
          <a:p>
            <a:pPr eaLnBrk="1" hangingPunct="1">
              <a:lnSpc>
                <a:spcPct val="80000"/>
              </a:lnSpc>
              <a:spcBef>
                <a:spcPts val="1200"/>
              </a:spcBef>
            </a:pPr>
            <a:endParaRPr lang="en-US" sz="2200" b="1" dirty="0" smtClean="0"/>
          </a:p>
          <a:p>
            <a:pPr eaLnBrk="1" hangingPunct="1">
              <a:lnSpc>
                <a:spcPct val="80000"/>
              </a:lnSpc>
              <a:spcBef>
                <a:spcPts val="1200"/>
              </a:spcBef>
            </a:pPr>
            <a:endParaRPr lang="en-US" sz="2200" b="1" dirty="0" smtClean="0"/>
          </a:p>
        </p:txBody>
      </p:sp>
      <p:sp>
        <p:nvSpPr>
          <p:cNvPr id="4" name="Cloud Callout 3"/>
          <p:cNvSpPr/>
          <p:nvPr/>
        </p:nvSpPr>
        <p:spPr>
          <a:xfrm>
            <a:off x="0" y="5214938"/>
            <a:ext cx="9144000" cy="1643062"/>
          </a:xfrm>
          <a:prstGeom prst="cloudCallou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FF"/>
                </a:solidFill>
                <a:latin typeface="Calibri" pitchFamily="34" charset="0"/>
                <a:cs typeface="Arial" pitchFamily="34" charset="0"/>
              </a:rPr>
              <a:t>As a result, the more the households are equipped with productive assets, the less their members have a propensity to migrate</a:t>
            </a:r>
            <a:endParaRPr lang="en-US" dirty="0">
              <a:solidFill>
                <a:srgbClr val="FF33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laceholder 136"/>
          <p:cNvSpPr txBox="1">
            <a:spLocks noGrp="1"/>
          </p:cNvSpPr>
          <p:nvPr/>
        </p:nvSpPr>
        <p:spPr>
          <a:xfrm>
            <a:off x="6572250" y="6408738"/>
            <a:ext cx="2133600" cy="365125"/>
          </a:xfrm>
          <a:prstGeom prst="rect">
            <a:avLst/>
          </a:prstGeom>
          <a:noFill/>
        </p:spPr>
        <p:txBody>
          <a:bodyPr rtlCol="1" anchor="ctr"/>
          <a:lstStyle/>
          <a:p>
            <a:pPr algn="r" fontAlgn="auto">
              <a:spcBef>
                <a:spcPts val="0"/>
              </a:spcBef>
              <a:spcAft>
                <a:spcPts val="0"/>
              </a:spcAft>
              <a:defRPr/>
            </a:pPr>
            <a:fld id="{41D2AB95-5DB6-40A4-8CE7-82CDFA265AB7}" type="slidenum">
              <a:rPr lang="ar-SA" sz="1200">
                <a:solidFill>
                  <a:schemeClr val="tx1">
                    <a:tint val="75000"/>
                  </a:schemeClr>
                </a:solidFill>
                <a:latin typeface="+mn-lt"/>
                <a:cs typeface="+mn-cs"/>
              </a:rPr>
              <a:pPr algn="r" fontAlgn="auto">
                <a:spcBef>
                  <a:spcPts val="0"/>
                </a:spcBef>
                <a:spcAft>
                  <a:spcPts val="0"/>
                </a:spcAft>
                <a:defRPr/>
              </a:pPr>
              <a:t>3</a:t>
            </a:fld>
            <a:endParaRPr lang="ar-SA" sz="1200">
              <a:solidFill>
                <a:schemeClr val="tx1">
                  <a:tint val="75000"/>
                </a:schemeClr>
              </a:solidFill>
              <a:latin typeface="+mn-lt"/>
              <a:cs typeface="+mn-cs"/>
            </a:endParaRPr>
          </a:p>
        </p:txBody>
      </p:sp>
      <p:sp>
        <p:nvSpPr>
          <p:cNvPr id="22531" name="TextBox 4"/>
          <p:cNvSpPr txBox="1">
            <a:spLocks noChangeArrowheads="1"/>
          </p:cNvSpPr>
          <p:nvPr/>
        </p:nvSpPr>
        <p:spPr bwMode="auto">
          <a:xfrm>
            <a:off x="3143250" y="404813"/>
            <a:ext cx="5173663" cy="579437"/>
          </a:xfrm>
          <a:prstGeom prst="rect">
            <a:avLst/>
          </a:prstGeom>
          <a:noFill/>
          <a:ln w="9525" algn="ctr">
            <a:noFill/>
            <a:miter lim="800000"/>
            <a:headEnd/>
            <a:tailEnd/>
          </a:ln>
        </p:spPr>
        <p:txBody>
          <a:bodyPr>
            <a:spAutoFit/>
          </a:bodyPr>
          <a:lstStyle/>
          <a:p>
            <a:r>
              <a:rPr lang="en-US" sz="3200" b="1">
                <a:solidFill>
                  <a:schemeClr val="tx2"/>
                </a:solidFill>
                <a:latin typeface="Tahoma" pitchFamily="34" charset="0"/>
                <a:cs typeface="Tahoma" pitchFamily="34" charset="0"/>
              </a:rPr>
              <a:t>Study Area</a:t>
            </a:r>
            <a:endParaRPr lang="ar-SA" sz="3200" b="1">
              <a:solidFill>
                <a:schemeClr val="tx2"/>
              </a:solidFill>
              <a:latin typeface="Tahoma" pitchFamily="34" charset="0"/>
              <a:cs typeface="Tahoma" pitchFamily="34" charset="0"/>
            </a:endParaRPr>
          </a:p>
        </p:txBody>
      </p:sp>
      <p:pic>
        <p:nvPicPr>
          <p:cNvPr id="22532" name="Picture 2" descr="allepo map study area 2007_notext07_20cm copy"/>
          <p:cNvPicPr>
            <a:picLocks noGrp="1" noChangeAspect="1" noChangeArrowheads="1"/>
          </p:cNvPicPr>
          <p:nvPr>
            <p:ph idx="4294967295"/>
          </p:nvPr>
        </p:nvPicPr>
        <p:blipFill>
          <a:blip r:embed="rId2" cstate="email"/>
          <a:srcRect/>
          <a:stretch>
            <a:fillRect/>
          </a:stretch>
        </p:blipFill>
        <p:spPr>
          <a:xfrm>
            <a:off x="2097088" y="981075"/>
            <a:ext cx="5211762" cy="5573713"/>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42844" y="704850"/>
            <a:ext cx="8715436" cy="1143000"/>
          </a:xfrm>
        </p:spPr>
        <p:txBody>
          <a:bodyPr/>
          <a:lstStyle/>
          <a:p>
            <a:pPr algn="ctr" eaLnBrk="1" hangingPunct="1"/>
            <a:r>
              <a:rPr lang="en-US" sz="2800" b="1" dirty="0" smtClean="0"/>
              <a:t>Contribution of Women and Men to Livestock Production</a:t>
            </a:r>
          </a:p>
        </p:txBody>
      </p:sp>
      <p:graphicFrame>
        <p:nvGraphicFramePr>
          <p:cNvPr id="6" name="Content Placeholder 5"/>
          <p:cNvGraphicFramePr>
            <a:graphicFrameLocks noGrp="1"/>
          </p:cNvGraphicFramePr>
          <p:nvPr>
            <p:ph idx="1"/>
          </p:nvPr>
        </p:nvGraphicFramePr>
        <p:xfrm>
          <a:off x="428625" y="2071688"/>
          <a:ext cx="8358219" cy="3936198"/>
        </p:xfrm>
        <a:graphic>
          <a:graphicData uri="http://schemas.openxmlformats.org/drawingml/2006/table">
            <a:tbl>
              <a:tblPr firstRow="1" bandRow="1">
                <a:tableStyleId>{69CF1AB2-1976-4502-BF36-3FF5EA218861}</a:tableStyleId>
              </a:tblPr>
              <a:tblGrid>
                <a:gridCol w="928691"/>
                <a:gridCol w="928691"/>
                <a:gridCol w="928691"/>
                <a:gridCol w="928691"/>
                <a:gridCol w="928691"/>
                <a:gridCol w="928691"/>
                <a:gridCol w="928691"/>
                <a:gridCol w="928691"/>
                <a:gridCol w="928691"/>
              </a:tblGrid>
              <a:tr h="779540">
                <a:tc rowSpan="2">
                  <a:txBody>
                    <a:bodyPr/>
                    <a:lstStyle/>
                    <a:p>
                      <a:pPr marL="0" marR="0" algn="ctr">
                        <a:lnSpc>
                          <a:spcPts val="1600"/>
                        </a:lnSpc>
                        <a:spcBef>
                          <a:spcPts val="600"/>
                        </a:spcBef>
                        <a:spcAft>
                          <a:spcPts val="600"/>
                        </a:spcAft>
                      </a:pPr>
                      <a:r>
                        <a:rPr lang="en-US" sz="1200" dirty="0"/>
                        <a:t>Target area</a:t>
                      </a:r>
                      <a:endParaRPr lang="en-US" sz="1200" b="1" dirty="0">
                        <a:latin typeface="Cambria"/>
                        <a:ea typeface="Times New Roman"/>
                        <a:cs typeface="Times New Roman"/>
                      </a:endParaRPr>
                    </a:p>
                  </a:txBody>
                  <a:tcPr marL="68580" marR="68580" marT="0" marB="0" anchor="ctr"/>
                </a:tc>
                <a:tc gridSpan="2">
                  <a:txBody>
                    <a:bodyPr/>
                    <a:lstStyle/>
                    <a:p>
                      <a:pPr marL="0" marR="0" algn="ctr">
                        <a:lnSpc>
                          <a:spcPct val="115000"/>
                        </a:lnSpc>
                        <a:spcBef>
                          <a:spcPts val="600"/>
                        </a:spcBef>
                        <a:spcAft>
                          <a:spcPts val="600"/>
                        </a:spcAft>
                      </a:pPr>
                      <a:r>
                        <a:rPr lang="en-US" sz="1400" dirty="0"/>
                        <a:t>Dairy sheep</a:t>
                      </a:r>
                    </a:p>
                    <a:p>
                      <a:pPr marL="0" marR="0" algn="ctr">
                        <a:lnSpc>
                          <a:spcPct val="115000"/>
                        </a:lnSpc>
                        <a:spcBef>
                          <a:spcPts val="600"/>
                        </a:spcBef>
                        <a:spcAft>
                          <a:spcPts val="600"/>
                        </a:spcAft>
                      </a:pPr>
                      <a:r>
                        <a:rPr lang="en-US" sz="1400" dirty="0"/>
                        <a:t>%</a:t>
                      </a:r>
                      <a:endParaRPr lang="en-US" sz="1400" dirty="0">
                        <a:latin typeface="Cambria"/>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600"/>
                        </a:spcBef>
                        <a:spcAft>
                          <a:spcPts val="600"/>
                        </a:spcAft>
                      </a:pPr>
                      <a:r>
                        <a:rPr lang="en-US" sz="1400" dirty="0"/>
                        <a:t>Sheep fattening</a:t>
                      </a:r>
                      <a:endParaRPr lang="en-US" sz="1400" dirty="0">
                        <a:latin typeface="Cambria"/>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600"/>
                        </a:spcBef>
                        <a:spcAft>
                          <a:spcPts val="600"/>
                        </a:spcAft>
                      </a:pPr>
                      <a:r>
                        <a:rPr lang="en-US" sz="1400" dirty="0"/>
                        <a:t>Goat production</a:t>
                      </a:r>
                    </a:p>
                    <a:p>
                      <a:pPr marL="0" marR="0" algn="ctr">
                        <a:lnSpc>
                          <a:spcPct val="115000"/>
                        </a:lnSpc>
                        <a:spcBef>
                          <a:spcPts val="600"/>
                        </a:spcBef>
                        <a:spcAft>
                          <a:spcPts val="600"/>
                        </a:spcAft>
                      </a:pPr>
                      <a:r>
                        <a:rPr lang="en-US" sz="1400" dirty="0"/>
                        <a:t>%</a:t>
                      </a:r>
                      <a:endParaRPr lang="en-US" sz="1400" dirty="0">
                        <a:latin typeface="Cambria"/>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600"/>
                        </a:spcBef>
                        <a:spcAft>
                          <a:spcPts val="600"/>
                        </a:spcAft>
                      </a:pPr>
                      <a:r>
                        <a:rPr lang="en-US" sz="1400" dirty="0"/>
                        <a:t>Cow production</a:t>
                      </a:r>
                    </a:p>
                    <a:p>
                      <a:pPr marL="0" marR="0" algn="ctr">
                        <a:lnSpc>
                          <a:spcPct val="115000"/>
                        </a:lnSpc>
                        <a:spcBef>
                          <a:spcPts val="600"/>
                        </a:spcBef>
                        <a:spcAft>
                          <a:spcPts val="600"/>
                        </a:spcAft>
                      </a:pPr>
                      <a:r>
                        <a:rPr lang="en-US" sz="1400" dirty="0"/>
                        <a:t>%</a:t>
                      </a:r>
                      <a:endParaRPr lang="en-US" sz="1400" dirty="0">
                        <a:latin typeface="Cambria"/>
                        <a:ea typeface="Times New Roman"/>
                        <a:cs typeface="Times New Roman"/>
                      </a:endParaRPr>
                    </a:p>
                  </a:txBody>
                  <a:tcPr marL="68580" marR="68580" marT="0" marB="0"/>
                </a:tc>
                <a:tc hMerge="1">
                  <a:txBody>
                    <a:bodyPr/>
                    <a:lstStyle/>
                    <a:p>
                      <a:endParaRPr lang="en-US"/>
                    </a:p>
                  </a:txBody>
                  <a:tcPr/>
                </a:tc>
              </a:tr>
              <a:tr h="578622">
                <a:tc vMerge="1">
                  <a:txBody>
                    <a:bodyPr/>
                    <a:lstStyle/>
                    <a:p>
                      <a:endParaRPr lang="en-US"/>
                    </a:p>
                  </a:txBody>
                  <a:tcPr/>
                </a:tc>
                <a:tc>
                  <a:txBody>
                    <a:bodyPr/>
                    <a:lstStyle/>
                    <a:p>
                      <a:pPr marL="0" marR="0" algn="ctr">
                        <a:lnSpc>
                          <a:spcPts val="1600"/>
                        </a:lnSpc>
                        <a:spcBef>
                          <a:spcPts val="600"/>
                        </a:spcBef>
                        <a:spcAft>
                          <a:spcPts val="600"/>
                        </a:spcAft>
                      </a:pPr>
                      <a:r>
                        <a:rPr lang="en-US" sz="1400" b="1" dirty="0"/>
                        <a:t>Women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Women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Women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Women</a:t>
                      </a:r>
                      <a:endParaRPr lang="en-US" sz="1400" b="1" dirty="0">
                        <a:latin typeface="Cambria"/>
                        <a:ea typeface="Times New Roman"/>
                        <a:cs typeface="Times New Roman"/>
                      </a:endParaRPr>
                    </a:p>
                  </a:txBody>
                  <a:tcPr marL="68580" marR="68580" marT="0" marB="0" anchor="ctr"/>
                </a:tc>
                <a:tc>
                  <a:txBody>
                    <a:bodyPr/>
                    <a:lstStyle/>
                    <a:p>
                      <a:pPr marL="0" marR="0" algn="ctr">
                        <a:lnSpc>
                          <a:spcPts val="1600"/>
                        </a:lnSpc>
                        <a:spcBef>
                          <a:spcPts val="600"/>
                        </a:spcBef>
                        <a:spcAft>
                          <a:spcPts val="600"/>
                        </a:spcAft>
                      </a:pPr>
                      <a:r>
                        <a:rPr lang="en-US" sz="1400" b="1" dirty="0"/>
                        <a:t>Men</a:t>
                      </a:r>
                      <a:endParaRPr lang="en-US" sz="1400" b="1" dirty="0">
                        <a:latin typeface="Cambria"/>
                        <a:ea typeface="Times New Roman"/>
                        <a:cs typeface="Times New Roman"/>
                      </a:endParaRPr>
                    </a:p>
                  </a:txBody>
                  <a:tcPr marL="68580" marR="68580" marT="0" marB="0" anchor="ctr"/>
                </a:tc>
              </a:tr>
              <a:tr h="658741">
                <a:tc>
                  <a:txBody>
                    <a:bodyPr/>
                    <a:lstStyle/>
                    <a:p>
                      <a:pPr marL="0" marR="0" algn="ctr">
                        <a:lnSpc>
                          <a:spcPts val="1600"/>
                        </a:lnSpc>
                        <a:spcBef>
                          <a:spcPts val="600"/>
                        </a:spcBef>
                        <a:spcAft>
                          <a:spcPts val="600"/>
                        </a:spcAft>
                      </a:pPr>
                      <a:r>
                        <a:rPr lang="en-US" sz="1200" b="1" dirty="0" smtClean="0"/>
                        <a:t>J. </a:t>
                      </a:r>
                      <a:r>
                        <a:rPr lang="en-US" sz="1200" b="1" dirty="0"/>
                        <a:t>El-</a:t>
                      </a:r>
                      <a:r>
                        <a:rPr lang="en-US" sz="1200" b="1" dirty="0" err="1"/>
                        <a:t>Hoss</a:t>
                      </a:r>
                      <a:r>
                        <a:rPr lang="en-US" sz="1200" b="1" dirty="0"/>
                        <a:t> </a:t>
                      </a:r>
                      <a:r>
                        <a:rPr lang="en-US" sz="1200" b="1" dirty="0" err="1"/>
                        <a:t>Samaan</a:t>
                      </a:r>
                      <a:endParaRPr lang="en-US" sz="1200" b="1" dirty="0">
                        <a:latin typeface="Cambria"/>
                        <a:ea typeface="Times New Roman"/>
                        <a:cs typeface="Times New Roman"/>
                      </a:endParaRPr>
                    </a:p>
                  </a:txBody>
                  <a:tcPr marL="68580" marR="68580" marT="0" marB="0" anchor="ctr"/>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73</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27</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69</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31</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77</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23</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71</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29</a:t>
                      </a:r>
                    </a:p>
                  </a:txBody>
                  <a:tcPr marL="90000" marR="54000" marT="90000" marB="18000" anchor="ctr" horzOverflow="overflow"/>
                </a:tc>
              </a:tr>
              <a:tr h="634106">
                <a:tc>
                  <a:txBody>
                    <a:bodyPr/>
                    <a:lstStyle/>
                    <a:p>
                      <a:pPr marL="0" marR="0" algn="ctr">
                        <a:lnSpc>
                          <a:spcPts val="1600"/>
                        </a:lnSpc>
                        <a:spcBef>
                          <a:spcPts val="600"/>
                        </a:spcBef>
                        <a:spcAft>
                          <a:spcPts val="600"/>
                        </a:spcAft>
                      </a:pPr>
                      <a:r>
                        <a:rPr lang="en-US" sz="1200" b="1" dirty="0" smtClean="0"/>
                        <a:t>J. </a:t>
                      </a:r>
                      <a:r>
                        <a:rPr lang="en-US" sz="1200" b="1" dirty="0"/>
                        <a:t>El-</a:t>
                      </a:r>
                      <a:r>
                        <a:rPr lang="en-US" sz="1200" b="1" dirty="0" err="1"/>
                        <a:t>Hoss</a:t>
                      </a:r>
                      <a:r>
                        <a:rPr lang="en-US" sz="1200" b="1" dirty="0"/>
                        <a:t> </a:t>
                      </a:r>
                      <a:r>
                        <a:rPr lang="en-US" sz="1200" b="1" dirty="0" err="1"/>
                        <a:t>Sfireh</a:t>
                      </a:r>
                      <a:endParaRPr lang="en-US" sz="1200" b="1" dirty="0">
                        <a:latin typeface="Cambria"/>
                        <a:ea typeface="Times New Roman"/>
                        <a:cs typeface="Times New Roman"/>
                      </a:endParaRPr>
                    </a:p>
                  </a:txBody>
                  <a:tcPr marL="68580" marR="68580" marT="0" marB="0" anchor="ctr"/>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79</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21</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73</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27</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82</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18</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90</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10</a:t>
                      </a:r>
                    </a:p>
                  </a:txBody>
                  <a:tcPr marL="90000" marR="54000" marT="90000" marB="18000" anchor="ctr" horzOverflow="overflow"/>
                </a:tc>
              </a:tr>
              <a:tr h="706567">
                <a:tc>
                  <a:txBody>
                    <a:bodyPr/>
                    <a:lstStyle/>
                    <a:p>
                      <a:pPr marL="0" marR="0" algn="ctr">
                        <a:lnSpc>
                          <a:spcPts val="1600"/>
                        </a:lnSpc>
                        <a:spcBef>
                          <a:spcPts val="600"/>
                        </a:spcBef>
                        <a:spcAft>
                          <a:spcPts val="600"/>
                        </a:spcAft>
                      </a:pPr>
                      <a:r>
                        <a:rPr lang="en-US" sz="1200" b="1" dirty="0" err="1"/>
                        <a:t>Sfireh</a:t>
                      </a:r>
                      <a:r>
                        <a:rPr lang="en-US" sz="1200" b="1" dirty="0"/>
                        <a:t> (canal irrigation) </a:t>
                      </a:r>
                      <a:endParaRPr lang="en-US" sz="1200" b="1" dirty="0">
                        <a:latin typeface="Cambria"/>
                        <a:ea typeface="Times New Roman"/>
                        <a:cs typeface="Times New Roman"/>
                      </a:endParaRPr>
                    </a:p>
                  </a:txBody>
                  <a:tcPr marL="68580" marR="68580" marT="0" marB="0" anchor="ctr"/>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74</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26</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79</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21</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74</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26</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55</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45</a:t>
                      </a:r>
                    </a:p>
                  </a:txBody>
                  <a:tcPr marL="90000" marR="54000" marT="90000" marB="18000" anchor="ctr" horzOverflow="overflow"/>
                </a:tc>
              </a:tr>
              <a:tr h="578622">
                <a:tc>
                  <a:txBody>
                    <a:bodyPr/>
                    <a:lstStyle/>
                    <a:p>
                      <a:pPr marL="0" marR="0" algn="ctr">
                        <a:lnSpc>
                          <a:spcPts val="1600"/>
                        </a:lnSpc>
                        <a:spcBef>
                          <a:spcPts val="600"/>
                        </a:spcBef>
                        <a:spcAft>
                          <a:spcPts val="600"/>
                        </a:spcAft>
                      </a:pPr>
                      <a:r>
                        <a:rPr lang="en-US" sz="1200" b="1" dirty="0"/>
                        <a:t>Total</a:t>
                      </a:r>
                      <a:endParaRPr lang="en-US" sz="1200" b="1" dirty="0">
                        <a:latin typeface="Cambria"/>
                        <a:ea typeface="Times New Roman"/>
                        <a:cs typeface="Times New Roman"/>
                      </a:endParaRPr>
                    </a:p>
                  </a:txBody>
                  <a:tcPr marL="68580" marR="68580" marT="0" marB="0" anchor="ctr"/>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75</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25</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72</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28</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78</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22</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77</a:t>
                      </a:r>
                    </a:p>
                  </a:txBody>
                  <a:tcPr marL="90000" marR="54000" marT="90000" marB="18000" anchor="ctr" horzOverflow="overflow"/>
                </a:tc>
                <a:tc>
                  <a:txBody>
                    <a:bodyPr/>
                    <a:lstStyle/>
                    <a:p>
                      <a:pPr marL="0" marR="0" lvl="0" indent="0" algn="ctr" defTabSz="914400" rtl="0" eaLnBrk="1" fontAlgn="base" latinLnBrk="0" hangingPunct="1">
                        <a:lnSpc>
                          <a:spcPts val="1600"/>
                        </a:lnSpc>
                        <a:spcBef>
                          <a:spcPts val="1200"/>
                        </a:spcBef>
                        <a:spcAft>
                          <a:spcPts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cs typeface="Times New Roman" pitchFamily="18" charset="0"/>
                        </a:rPr>
                        <a:t>23</a:t>
                      </a:r>
                    </a:p>
                  </a:txBody>
                  <a:tcPr marL="90000" marR="54000" marT="90000" marB="18000" anchor="ctr" horzOverflow="overflow"/>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a:xfrm>
            <a:off x="428625" y="1071563"/>
            <a:ext cx="8015288" cy="914400"/>
          </a:xfrm>
          <a:prstGeom prst="rect">
            <a:avLst/>
          </a:prstGeom>
        </p:spPr>
        <p:txBody>
          <a:bodyPr/>
          <a:lstStyle/>
          <a:p>
            <a:pPr algn="ctr" fontAlgn="auto">
              <a:spcAft>
                <a:spcPts val="0"/>
              </a:spcAft>
              <a:defRPr/>
            </a:pPr>
            <a:r>
              <a:rPr lang="en-US" sz="3200" b="1" dirty="0">
                <a:solidFill>
                  <a:srgbClr val="0000FF"/>
                </a:solidFill>
                <a:latin typeface="Calibri" pitchFamily="34" charset="0"/>
                <a:ea typeface="+mj-ea"/>
                <a:cs typeface="Times New Roman" pitchFamily="18" charset="0"/>
              </a:rPr>
              <a:t>Main Sources of Income (%) in our sample</a:t>
            </a:r>
            <a:endParaRPr lang="en-US" sz="3200" b="1" dirty="0">
              <a:solidFill>
                <a:srgbClr val="0000FF"/>
              </a:solidFill>
              <a:latin typeface="+mj-lt"/>
              <a:ea typeface="+mj-ea"/>
              <a:cs typeface="+mj-cs"/>
            </a:endParaRPr>
          </a:p>
        </p:txBody>
      </p:sp>
      <p:graphicFrame>
        <p:nvGraphicFramePr>
          <p:cNvPr id="4" name="Table 3"/>
          <p:cNvGraphicFramePr>
            <a:graphicFrameLocks noGrp="1"/>
          </p:cNvGraphicFramePr>
          <p:nvPr/>
        </p:nvGraphicFramePr>
        <p:xfrm>
          <a:off x="142878" y="2285992"/>
          <a:ext cx="8858278" cy="2267308"/>
        </p:xfrm>
        <a:graphic>
          <a:graphicData uri="http://schemas.openxmlformats.org/drawingml/2006/table">
            <a:tbl>
              <a:tblPr/>
              <a:tblGrid>
                <a:gridCol w="2000232"/>
                <a:gridCol w="714380"/>
                <a:gridCol w="785818"/>
                <a:gridCol w="714380"/>
                <a:gridCol w="1000132"/>
                <a:gridCol w="928694"/>
                <a:gridCol w="1000132"/>
                <a:gridCol w="857256"/>
                <a:gridCol w="857254"/>
              </a:tblGrid>
              <a:tr h="592964">
                <a:tc>
                  <a:txBody>
                    <a:bodyPr/>
                    <a:lstStyle/>
                    <a:p>
                      <a:pPr marL="0" marR="0">
                        <a:lnSpc>
                          <a:spcPct val="115000"/>
                        </a:lnSpc>
                        <a:spcBef>
                          <a:spcPts val="0"/>
                        </a:spcBef>
                        <a:spcAft>
                          <a:spcPts val="0"/>
                        </a:spcAft>
                      </a:pPr>
                      <a:r>
                        <a:rPr lang="en-US" sz="1600" b="1" dirty="0">
                          <a:latin typeface="Calibri"/>
                          <a:ea typeface="Calibri"/>
                          <a:cs typeface="Arial"/>
                        </a:rPr>
                        <a:t>Area</a:t>
                      </a:r>
                      <a:r>
                        <a:rPr lang="en-US" sz="1600" dirty="0">
                          <a:latin typeface="Calibri"/>
                          <a:ea typeface="Calibri"/>
                          <a:cs typeface="Arial"/>
                        </a:rPr>
                        <a:t> </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Crop</a:t>
                      </a:r>
                      <a:endParaRPr lang="en-US" sz="1600" dirty="0">
                        <a:latin typeface="Calibri"/>
                        <a:ea typeface="Calibri"/>
                        <a:cs typeface="Arial"/>
                      </a:endParaRPr>
                    </a:p>
                    <a:p>
                      <a:pPr marL="0" marR="0" algn="ctr">
                        <a:lnSpc>
                          <a:spcPct val="115000"/>
                        </a:lnSpc>
                        <a:spcBef>
                          <a:spcPts val="0"/>
                        </a:spcBef>
                        <a:spcAft>
                          <a:spcPts val="0"/>
                        </a:spcAft>
                      </a:pPr>
                      <a:r>
                        <a:rPr lang="en-US" sz="1600" b="1" dirty="0">
                          <a:latin typeface="Calibri"/>
                          <a:ea typeface="Calibri"/>
                          <a:cs typeface="Arial"/>
                        </a:rPr>
                        <a:t>Prod.</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a:latin typeface="Calibri"/>
                          <a:ea typeface="Calibri"/>
                          <a:cs typeface="Arial"/>
                        </a:rPr>
                        <a:t>Livest.k</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Off-Farm</a:t>
                      </a:r>
                      <a:endParaRPr lang="en-US" sz="1600" dirty="0">
                        <a:latin typeface="Calibri"/>
                        <a:ea typeface="Calibri"/>
                        <a:cs typeface="Arial"/>
                      </a:endParaRPr>
                    </a:p>
                    <a:p>
                      <a:pPr marL="0" marR="0" algn="ctr">
                        <a:lnSpc>
                          <a:spcPct val="115000"/>
                        </a:lnSpc>
                        <a:spcBef>
                          <a:spcPts val="0"/>
                        </a:spcBef>
                        <a:spcAft>
                          <a:spcPts val="0"/>
                        </a:spcAft>
                      </a:pPr>
                      <a:r>
                        <a:rPr lang="en-US" sz="1600" b="1" dirty="0">
                          <a:latin typeface="Calibri"/>
                          <a:ea typeface="Calibri"/>
                          <a:cs typeface="Arial"/>
                        </a:rPr>
                        <a:t>Wage</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Non-Agr.Wage</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Self-Employ-ment</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Remittan-ces</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Daily</a:t>
                      </a:r>
                      <a:endParaRPr lang="en-US" sz="1600">
                        <a:latin typeface="Calibri"/>
                        <a:ea typeface="Calibri"/>
                        <a:cs typeface="Arial"/>
                      </a:endParaRPr>
                    </a:p>
                    <a:p>
                      <a:pPr marL="0" marR="0" algn="ctr">
                        <a:lnSpc>
                          <a:spcPct val="115000"/>
                        </a:lnSpc>
                        <a:spcBef>
                          <a:spcPts val="0"/>
                        </a:spcBef>
                        <a:spcAft>
                          <a:spcPts val="0"/>
                        </a:spcAft>
                      </a:pPr>
                      <a:r>
                        <a:rPr lang="en-US" sz="1600" b="1">
                          <a:latin typeface="Calibri"/>
                          <a:ea typeface="Calibri"/>
                          <a:cs typeface="Arial"/>
                        </a:rPr>
                        <a:t>Commu-ting</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Calibri"/>
                          <a:cs typeface="Arial"/>
                        </a:rPr>
                        <a:t>Un-earned</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06">
                <a:tc>
                  <a:txBody>
                    <a:bodyPr/>
                    <a:lstStyle/>
                    <a:p>
                      <a:pPr marL="0" marR="0">
                        <a:lnSpc>
                          <a:spcPct val="115000"/>
                        </a:lnSpc>
                        <a:spcBef>
                          <a:spcPts val="0"/>
                        </a:spcBef>
                        <a:spcAft>
                          <a:spcPts val="0"/>
                        </a:spcAft>
                      </a:pPr>
                      <a:r>
                        <a:rPr lang="en-US" sz="1600" b="1">
                          <a:latin typeface="Calibri"/>
                          <a:ea typeface="Calibri"/>
                          <a:cs typeface="Arial"/>
                        </a:rPr>
                        <a:t>J.El-Hoss (Samaan) </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20.4</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FF"/>
                          </a:solidFill>
                          <a:latin typeface="Calibri"/>
                          <a:ea typeface="Calibri"/>
                          <a:cs typeface="Arial"/>
                        </a:rPr>
                        <a:t>18.4</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3.4</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22.9</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4.4</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FF"/>
                          </a:solidFill>
                          <a:latin typeface="Calibri"/>
                          <a:ea typeface="Calibri"/>
                          <a:cs typeface="Arial"/>
                        </a:rPr>
                        <a:t>19.5</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10.1</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Calibri"/>
                          <a:cs typeface="Arial"/>
                        </a:rPr>
                        <a:t>0.9</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69">
                <a:tc>
                  <a:txBody>
                    <a:bodyPr/>
                    <a:lstStyle/>
                    <a:p>
                      <a:pPr marL="0" marR="0">
                        <a:lnSpc>
                          <a:spcPct val="115000"/>
                        </a:lnSpc>
                        <a:spcBef>
                          <a:spcPts val="0"/>
                        </a:spcBef>
                        <a:spcAft>
                          <a:spcPts val="0"/>
                        </a:spcAft>
                      </a:pPr>
                      <a:r>
                        <a:rPr lang="en-US" sz="1600" b="1" dirty="0">
                          <a:latin typeface="Calibri"/>
                          <a:ea typeface="Calibri"/>
                          <a:cs typeface="Arial"/>
                        </a:rPr>
                        <a:t>J. El-</a:t>
                      </a:r>
                      <a:r>
                        <a:rPr lang="en-US" sz="1600" b="1" dirty="0" err="1">
                          <a:latin typeface="Calibri"/>
                          <a:ea typeface="Calibri"/>
                          <a:cs typeface="Arial"/>
                        </a:rPr>
                        <a:t>Hoss</a:t>
                      </a:r>
                      <a:r>
                        <a:rPr lang="en-US" sz="1600" b="1" dirty="0">
                          <a:latin typeface="Calibri"/>
                          <a:ea typeface="Calibri"/>
                          <a:cs typeface="Arial"/>
                        </a:rPr>
                        <a:t> (</a:t>
                      </a:r>
                      <a:r>
                        <a:rPr lang="en-US" sz="1600" b="1" dirty="0" err="1">
                          <a:latin typeface="Calibri"/>
                          <a:ea typeface="Calibri"/>
                          <a:cs typeface="Arial"/>
                        </a:rPr>
                        <a:t>Sfireh</a:t>
                      </a:r>
                      <a:r>
                        <a:rPr lang="en-US" sz="1600" b="1" dirty="0">
                          <a:latin typeface="Calibri"/>
                          <a:ea typeface="Calibri"/>
                          <a:cs typeface="Arial"/>
                        </a:rPr>
                        <a:t>)</a:t>
                      </a:r>
                      <a:r>
                        <a:rPr lang="en-US" sz="1600" dirty="0">
                          <a:latin typeface="Calibri"/>
                          <a:ea typeface="Calibri"/>
                          <a:cs typeface="Arial"/>
                        </a:rPr>
                        <a:t> </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19.8</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845" algn="ctr">
                        <a:lnSpc>
                          <a:spcPct val="115000"/>
                        </a:lnSpc>
                        <a:spcBef>
                          <a:spcPts val="0"/>
                        </a:spcBef>
                        <a:spcAft>
                          <a:spcPts val="0"/>
                        </a:spcAft>
                        <a:tabLst>
                          <a:tab pos="331470" algn="l"/>
                        </a:tabLst>
                      </a:pPr>
                      <a:r>
                        <a:rPr lang="en-US" sz="1600" b="1">
                          <a:solidFill>
                            <a:srgbClr val="0000FF"/>
                          </a:solidFill>
                          <a:latin typeface="Calibri"/>
                          <a:ea typeface="Calibri"/>
                          <a:cs typeface="Arial"/>
                        </a:rPr>
                        <a:t>20.8</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4.2</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13.7</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2.8</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FF"/>
                          </a:solidFill>
                          <a:latin typeface="Calibri"/>
                          <a:ea typeface="Calibri"/>
                          <a:cs typeface="Arial"/>
                        </a:rPr>
                        <a:t>34.9</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3.1</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Calibri"/>
                          <a:cs typeface="Arial"/>
                        </a:rPr>
                        <a:t>0.7</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069">
                <a:tc>
                  <a:txBody>
                    <a:bodyPr/>
                    <a:lstStyle/>
                    <a:p>
                      <a:pPr marL="0" marR="0">
                        <a:lnSpc>
                          <a:spcPct val="115000"/>
                        </a:lnSpc>
                        <a:spcBef>
                          <a:spcPts val="0"/>
                        </a:spcBef>
                        <a:spcAft>
                          <a:spcPts val="0"/>
                        </a:spcAft>
                      </a:pPr>
                      <a:r>
                        <a:rPr lang="en-US" sz="1600" b="1" dirty="0" err="1">
                          <a:latin typeface="Calibri"/>
                          <a:ea typeface="Calibri"/>
                          <a:cs typeface="Arial"/>
                        </a:rPr>
                        <a:t>Sfireh</a:t>
                      </a:r>
                      <a:r>
                        <a:rPr lang="en-US" sz="1600" b="1" dirty="0">
                          <a:latin typeface="Calibri"/>
                          <a:ea typeface="Calibri"/>
                          <a:cs typeface="Arial"/>
                        </a:rPr>
                        <a:t> </a:t>
                      </a:r>
                      <a:r>
                        <a:rPr lang="en-US" sz="1600" b="1" dirty="0" smtClean="0">
                          <a:latin typeface="Calibri"/>
                          <a:ea typeface="Calibri"/>
                          <a:cs typeface="Arial"/>
                        </a:rPr>
                        <a:t>Irrigated</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FF"/>
                          </a:solidFill>
                          <a:latin typeface="Calibri"/>
                          <a:ea typeface="Calibri"/>
                          <a:cs typeface="Arial"/>
                        </a:rPr>
                        <a:t>68.9</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10.5</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2.3</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14.9</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1.7</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1.1</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0.4</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Calibri"/>
                          <a:cs typeface="Arial"/>
                        </a:rPr>
                        <a:t>0.2</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27">
                <a:tc>
                  <a:txBody>
                    <a:bodyPr/>
                    <a:lstStyle/>
                    <a:p>
                      <a:pPr marL="0" marR="0">
                        <a:lnSpc>
                          <a:spcPct val="115000"/>
                        </a:lnSpc>
                        <a:spcBef>
                          <a:spcPts val="0"/>
                        </a:spcBef>
                        <a:spcAft>
                          <a:spcPts val="0"/>
                        </a:spcAft>
                      </a:pPr>
                      <a:r>
                        <a:rPr lang="en-US" sz="1600" b="1">
                          <a:latin typeface="Calibri"/>
                          <a:ea typeface="Calibri"/>
                          <a:cs typeface="Arial"/>
                        </a:rPr>
                        <a:t>Total Sample</a:t>
                      </a:r>
                      <a:r>
                        <a:rPr lang="en-US" sz="1600">
                          <a:latin typeface="Calibri"/>
                          <a:ea typeface="Calibri"/>
                          <a:cs typeface="Arial"/>
                        </a:rPr>
                        <a:t> </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39.8</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15.9</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3.2</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17</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2.8</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Arial"/>
                        </a:rPr>
                        <a:t>16.5</a:t>
                      </a:r>
                      <a:endParaRPr lang="en-US" sz="16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Arial"/>
                        </a:rPr>
                        <a:t>4.2</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Calibri"/>
                          <a:ea typeface="Calibri"/>
                          <a:cs typeface="Arial"/>
                        </a:rPr>
                        <a:t>0.6</a:t>
                      </a:r>
                      <a:endParaRPr lang="en-US" sz="16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229600" cy="652462"/>
          </a:xfrm>
        </p:spPr>
        <p:txBody>
          <a:bodyPr>
            <a:normAutofit fontScale="90000"/>
          </a:bodyPr>
          <a:lstStyle/>
          <a:p>
            <a:pPr eaLnBrk="1" fontAlgn="auto" hangingPunct="1">
              <a:spcAft>
                <a:spcPts val="0"/>
              </a:spcAft>
              <a:defRPr/>
            </a:pPr>
            <a:r>
              <a:rPr lang="en-US" b="1" dirty="0" smtClean="0"/>
              <a:t/>
            </a:r>
            <a:br>
              <a:rPr lang="en-US" b="1" dirty="0" smtClean="0"/>
            </a:br>
            <a:r>
              <a:rPr lang="en-US" b="1" dirty="0" smtClean="0"/>
              <a:t/>
            </a:r>
            <a:br>
              <a:rPr lang="en-US" b="1" dirty="0" smtClean="0"/>
            </a:br>
            <a:r>
              <a:rPr lang="en-US" b="1" dirty="0" smtClean="0"/>
              <a:t>Main Findings</a:t>
            </a:r>
            <a:endParaRPr lang="en-US" b="1" dirty="0"/>
          </a:p>
        </p:txBody>
      </p:sp>
      <p:sp>
        <p:nvSpPr>
          <p:cNvPr id="48131" name="Subtitle 2"/>
          <p:cNvSpPr>
            <a:spLocks noGrp="1"/>
          </p:cNvSpPr>
          <p:nvPr>
            <p:ph idx="1"/>
          </p:nvPr>
        </p:nvSpPr>
        <p:spPr>
          <a:xfrm>
            <a:off x="500063" y="1357313"/>
            <a:ext cx="8429625" cy="5143500"/>
          </a:xfrm>
        </p:spPr>
        <p:txBody>
          <a:bodyPr/>
          <a:lstStyle/>
          <a:p>
            <a:pPr marL="465138" indent="-465138" eaLnBrk="1" hangingPunct="1">
              <a:spcBef>
                <a:spcPts val="1800"/>
              </a:spcBef>
              <a:buFont typeface="Calibri" pitchFamily="34" charset="0"/>
              <a:buAutoNum type="arabicPeriod"/>
            </a:pPr>
            <a:r>
              <a:rPr lang="en-US" sz="2300" b="1" dirty="0" smtClean="0"/>
              <a:t>Migration improves the livelihoods of people living in rainfed areas</a:t>
            </a:r>
          </a:p>
          <a:p>
            <a:pPr marL="465138" indent="-465138" eaLnBrk="1" hangingPunct="1">
              <a:spcBef>
                <a:spcPts val="1800"/>
              </a:spcBef>
              <a:buFont typeface="Calibri" pitchFamily="34" charset="0"/>
              <a:buAutoNum type="arabicPeriod"/>
            </a:pPr>
            <a:r>
              <a:rPr lang="en-US" sz="2300" b="1" dirty="0" smtClean="0">
                <a:solidFill>
                  <a:srgbClr val="0000FF"/>
                </a:solidFill>
              </a:rPr>
              <a:t>Remittances increase the productivity and efficiency of natural resource use</a:t>
            </a:r>
          </a:p>
          <a:p>
            <a:pPr marL="465138" indent="-465138" eaLnBrk="1" hangingPunct="1">
              <a:spcBef>
                <a:spcPts val="1800"/>
              </a:spcBef>
              <a:buFont typeface="Calibri" pitchFamily="34" charset="0"/>
              <a:buAutoNum type="arabicPeriod"/>
            </a:pPr>
            <a:r>
              <a:rPr lang="en-US" sz="2300" b="1" dirty="0" smtClean="0"/>
              <a:t>Remittances have contributed to the expansion of rainfed areas</a:t>
            </a:r>
          </a:p>
          <a:p>
            <a:pPr marL="465138" indent="-465138" eaLnBrk="1" hangingPunct="1">
              <a:spcBef>
                <a:spcPts val="1800"/>
              </a:spcBef>
              <a:buFont typeface="Calibri" pitchFamily="34" charset="0"/>
              <a:buAutoNum type="arabicPeriod"/>
            </a:pPr>
            <a:r>
              <a:rPr lang="en-US" sz="2300" b="1" dirty="0" smtClean="0">
                <a:solidFill>
                  <a:srgbClr val="0000FF"/>
                </a:solidFill>
              </a:rPr>
              <a:t>Land reclamation improves the livelihoods of people in rainfed areas</a:t>
            </a:r>
          </a:p>
          <a:p>
            <a:pPr marL="465138" indent="-465138" eaLnBrk="1" hangingPunct="1">
              <a:spcBef>
                <a:spcPts val="1800"/>
              </a:spcBef>
              <a:buFont typeface="Calibri" pitchFamily="34" charset="0"/>
              <a:buAutoNum type="arabicPeriod"/>
            </a:pPr>
            <a:r>
              <a:rPr lang="en-US" sz="2300" b="1" dirty="0" smtClean="0"/>
              <a:t>Male Migration does not increase women’s work in rainfed areas</a:t>
            </a:r>
          </a:p>
          <a:p>
            <a:pPr marL="465138" indent="-465138" eaLnBrk="1" hangingPunct="1">
              <a:spcBef>
                <a:spcPts val="1800"/>
              </a:spcBef>
              <a:buFont typeface="Calibri" pitchFamily="34" charset="0"/>
              <a:buAutoNum type="arabicPeriod"/>
            </a:pPr>
            <a:r>
              <a:rPr lang="en-US" sz="2300" b="1" dirty="0" smtClean="0">
                <a:solidFill>
                  <a:srgbClr val="0000FF"/>
                </a:solidFill>
              </a:rPr>
              <a:t>Male migration, particularly married /head of HH, negatively affects children education, specially boys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3600" b="1" dirty="0" smtClean="0"/>
              <a:t>(1) Migration improves the livelihoods of people living in rainfed areas</a:t>
            </a:r>
          </a:p>
        </p:txBody>
      </p:sp>
      <p:sp>
        <p:nvSpPr>
          <p:cNvPr id="3" name="Content Placeholder 2"/>
          <p:cNvSpPr>
            <a:spLocks noGrp="1"/>
          </p:cNvSpPr>
          <p:nvPr>
            <p:ph sz="quarter" idx="1"/>
          </p:nvPr>
        </p:nvSpPr>
        <p:spPr/>
        <p:txBody>
          <a:bodyPr>
            <a:normAutofit lnSpcReduction="10000"/>
          </a:bodyPr>
          <a:lstStyle/>
          <a:p>
            <a:pPr eaLnBrk="1" hangingPunct="1">
              <a:spcBef>
                <a:spcPts val="1200"/>
              </a:spcBef>
              <a:defRPr/>
            </a:pPr>
            <a:r>
              <a:rPr lang="en-US" b="1" dirty="0" smtClean="0"/>
              <a:t>For the </a:t>
            </a:r>
            <a:r>
              <a:rPr lang="en-US" b="1" u="sng" dirty="0" smtClean="0"/>
              <a:t>whole sample </a:t>
            </a:r>
            <a:r>
              <a:rPr lang="en-US" b="1" dirty="0" smtClean="0"/>
              <a:t>in the research area (rainfed and irrigated) remittances represent </a:t>
            </a:r>
            <a:r>
              <a:rPr lang="en-US" b="1" dirty="0" smtClean="0">
                <a:solidFill>
                  <a:srgbClr val="0000FF"/>
                </a:solidFill>
              </a:rPr>
              <a:t>15% </a:t>
            </a:r>
            <a:r>
              <a:rPr lang="en-US" b="1" dirty="0" smtClean="0"/>
              <a:t>of the income: </a:t>
            </a:r>
          </a:p>
          <a:p>
            <a:pPr marL="742950" lvl="1" indent="-285750" eaLnBrk="1" hangingPunct="1">
              <a:spcBef>
                <a:spcPts val="1200"/>
              </a:spcBef>
              <a:defRPr/>
            </a:pPr>
            <a:r>
              <a:rPr lang="en-US" b="1" u="sng" dirty="0" smtClean="0">
                <a:solidFill>
                  <a:srgbClr val="0000FF"/>
                </a:solidFill>
              </a:rPr>
              <a:t>Its share is much higher for rainfed areas: 27%</a:t>
            </a:r>
          </a:p>
          <a:p>
            <a:pPr marL="742950" lvl="1" indent="-285750" eaLnBrk="1" hangingPunct="1">
              <a:spcBef>
                <a:spcPts val="1200"/>
              </a:spcBef>
              <a:defRPr/>
            </a:pPr>
            <a:r>
              <a:rPr lang="en-US" b="1" u="sng" dirty="0" smtClean="0"/>
              <a:t>But low </a:t>
            </a:r>
            <a:r>
              <a:rPr lang="en-US" b="1" dirty="0" smtClean="0"/>
              <a:t>in irrigated areas: 1%</a:t>
            </a:r>
          </a:p>
          <a:p>
            <a:pPr marL="274320" indent="-274320" eaLnBrk="1" fontAlgn="auto" hangingPunct="1">
              <a:spcBef>
                <a:spcPts val="1200"/>
              </a:spcBef>
              <a:spcAft>
                <a:spcPts val="0"/>
              </a:spcAft>
              <a:buClr>
                <a:schemeClr val="accent3"/>
              </a:buClr>
              <a:buFont typeface="Wingdings 2"/>
              <a:buChar char=""/>
              <a:defRPr/>
            </a:pPr>
            <a:endParaRPr lang="en-US" b="1" dirty="0" smtClean="0"/>
          </a:p>
          <a:p>
            <a:pPr eaLnBrk="1" hangingPunct="1">
              <a:spcBef>
                <a:spcPts val="1200"/>
              </a:spcBef>
              <a:defRPr/>
            </a:pPr>
            <a:r>
              <a:rPr lang="en-US" b="1" dirty="0" smtClean="0"/>
              <a:t>In </a:t>
            </a:r>
            <a:r>
              <a:rPr lang="en-US" b="1" u="sng" dirty="0" smtClean="0"/>
              <a:t>households with migrants</a:t>
            </a:r>
            <a:r>
              <a:rPr lang="en-US" b="1" dirty="0" smtClean="0"/>
              <a:t>, remittances contribute on average with </a:t>
            </a:r>
            <a:r>
              <a:rPr lang="en-US" b="1" dirty="0" smtClean="0">
                <a:solidFill>
                  <a:srgbClr val="0000FF"/>
                </a:solidFill>
              </a:rPr>
              <a:t>49.5%</a:t>
            </a:r>
            <a:r>
              <a:rPr lang="en-US" b="1" dirty="0" smtClean="0"/>
              <a:t> to the total income</a:t>
            </a:r>
          </a:p>
          <a:p>
            <a:pPr marL="742950" lvl="1" indent="-285750" eaLnBrk="1" hangingPunct="1">
              <a:spcBef>
                <a:spcPts val="1200"/>
              </a:spcBef>
              <a:defRPr/>
            </a:pPr>
            <a:r>
              <a:rPr lang="en-US" b="1" dirty="0" smtClean="0">
                <a:solidFill>
                  <a:srgbClr val="0000FF"/>
                </a:solidFill>
              </a:rPr>
              <a:t>55.6%</a:t>
            </a:r>
            <a:r>
              <a:rPr lang="en-US" b="1" dirty="0" smtClean="0"/>
              <a:t> in the households’ income in rainfed areas and </a:t>
            </a:r>
          </a:p>
          <a:p>
            <a:pPr marL="742950" lvl="1" indent="-285750" eaLnBrk="1" hangingPunct="1">
              <a:spcBef>
                <a:spcPts val="1200"/>
              </a:spcBef>
              <a:defRPr/>
            </a:pPr>
            <a:r>
              <a:rPr lang="en-US" b="1" dirty="0" smtClean="0">
                <a:solidFill>
                  <a:srgbClr val="0000FF"/>
                </a:solidFill>
              </a:rPr>
              <a:t>37.3%</a:t>
            </a:r>
            <a:r>
              <a:rPr lang="en-US" b="1" dirty="0" smtClean="0"/>
              <a:t> in households’ income in irrigated areas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email"/>
          <a:srcRect/>
          <a:stretch>
            <a:fillRect/>
          </a:stretch>
        </p:blipFill>
        <p:spPr bwMode="auto">
          <a:xfrm>
            <a:off x="4500563" y="0"/>
            <a:ext cx="4732894" cy="3212975"/>
          </a:xfrm>
          <a:prstGeom prst="rect">
            <a:avLst/>
          </a:prstGeom>
          <a:noFill/>
          <a:ln w="9525">
            <a:noFill/>
            <a:miter lim="800000"/>
            <a:headEnd/>
            <a:tailEnd/>
          </a:ln>
        </p:spPr>
      </p:pic>
      <p:pic>
        <p:nvPicPr>
          <p:cNvPr id="50179" name="Picture 5"/>
          <p:cNvPicPr>
            <a:picLocks noChangeAspect="1" noChangeArrowheads="1"/>
          </p:cNvPicPr>
          <p:nvPr/>
        </p:nvPicPr>
        <p:blipFill>
          <a:blip r:embed="rId3" cstate="email"/>
          <a:srcRect/>
          <a:stretch>
            <a:fillRect/>
          </a:stretch>
        </p:blipFill>
        <p:spPr bwMode="auto">
          <a:xfrm>
            <a:off x="-171039" y="0"/>
            <a:ext cx="4671602" cy="3212976"/>
          </a:xfrm>
          <a:prstGeom prst="rect">
            <a:avLst/>
          </a:prstGeom>
          <a:noFill/>
          <a:ln w="9525">
            <a:noFill/>
            <a:miter lim="800000"/>
            <a:headEnd/>
            <a:tailEnd/>
          </a:ln>
        </p:spPr>
      </p:pic>
      <p:pic>
        <p:nvPicPr>
          <p:cNvPr id="50180" name="Picture 6"/>
          <p:cNvPicPr>
            <a:picLocks noChangeAspect="1" noChangeArrowheads="1"/>
          </p:cNvPicPr>
          <p:nvPr/>
        </p:nvPicPr>
        <p:blipFill>
          <a:blip r:embed="rId4" cstate="email"/>
          <a:srcRect/>
          <a:stretch>
            <a:fillRect/>
          </a:stretch>
        </p:blipFill>
        <p:spPr bwMode="auto">
          <a:xfrm>
            <a:off x="1771900" y="3191873"/>
            <a:ext cx="5176364" cy="3666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email"/>
          <a:srcRect/>
          <a:stretch>
            <a:fillRect/>
          </a:stretch>
        </p:blipFill>
        <p:spPr bwMode="auto">
          <a:xfrm>
            <a:off x="571500" y="928688"/>
            <a:ext cx="8027988" cy="5700712"/>
          </a:xfrm>
          <a:prstGeom prst="rect">
            <a:avLst/>
          </a:prstGeom>
          <a:noFill/>
          <a:ln w="9525">
            <a:noFill/>
            <a:miter lim="800000"/>
            <a:headEnd/>
            <a:tailEnd/>
          </a:ln>
        </p:spPr>
      </p:pic>
      <p:sp>
        <p:nvSpPr>
          <p:cNvPr id="51203" name="TextBox 3"/>
          <p:cNvSpPr txBox="1">
            <a:spLocks noChangeArrowheads="1"/>
          </p:cNvSpPr>
          <p:nvPr/>
        </p:nvSpPr>
        <p:spPr bwMode="auto">
          <a:xfrm>
            <a:off x="3500438" y="6072188"/>
            <a:ext cx="2000250" cy="461962"/>
          </a:xfrm>
          <a:prstGeom prst="rect">
            <a:avLst/>
          </a:prstGeom>
          <a:noFill/>
          <a:ln w="9525">
            <a:noFill/>
            <a:miter lim="800000"/>
            <a:headEnd/>
            <a:tailEnd/>
          </a:ln>
        </p:spPr>
        <p:txBody>
          <a:bodyPr>
            <a:spAutoFit/>
          </a:bodyPr>
          <a:lstStyle/>
          <a:p>
            <a:r>
              <a:rPr lang="en-US" sz="1200" b="1"/>
              <a:t>Migrant HHs = 192</a:t>
            </a:r>
          </a:p>
          <a:p>
            <a:r>
              <a:rPr lang="en-US" sz="1200" b="1"/>
              <a:t>Non-migrant HHS = 416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email"/>
          <a:srcRect/>
          <a:stretch>
            <a:fillRect/>
          </a:stretch>
        </p:blipFill>
        <p:spPr bwMode="auto">
          <a:xfrm>
            <a:off x="500063" y="857250"/>
            <a:ext cx="8005762" cy="5715000"/>
          </a:xfrm>
          <a:prstGeom prst="rect">
            <a:avLst/>
          </a:prstGeom>
          <a:noFill/>
          <a:ln w="9525">
            <a:noFill/>
            <a:miter lim="800000"/>
            <a:headEnd/>
            <a:tailEnd/>
          </a:ln>
        </p:spPr>
      </p:pic>
      <p:sp>
        <p:nvSpPr>
          <p:cNvPr id="52227" name="TextBox 3"/>
          <p:cNvSpPr txBox="1">
            <a:spLocks noChangeArrowheads="1"/>
          </p:cNvSpPr>
          <p:nvPr/>
        </p:nvSpPr>
        <p:spPr bwMode="auto">
          <a:xfrm>
            <a:off x="1785938" y="2071688"/>
            <a:ext cx="2714625" cy="461962"/>
          </a:xfrm>
          <a:prstGeom prst="rect">
            <a:avLst/>
          </a:prstGeom>
          <a:noFill/>
          <a:ln w="9525">
            <a:noFill/>
            <a:miter lim="800000"/>
            <a:headEnd/>
            <a:tailEnd/>
          </a:ln>
        </p:spPr>
        <p:txBody>
          <a:bodyPr>
            <a:spAutoFit/>
          </a:bodyPr>
          <a:lstStyle/>
          <a:p>
            <a:r>
              <a:rPr lang="en-US" sz="1200" b="1"/>
              <a:t>Migrant HHs = 192</a:t>
            </a:r>
          </a:p>
          <a:p>
            <a:r>
              <a:rPr lang="en-US" sz="1200" b="1"/>
              <a:t>Non-migrant HHS = 416</a:t>
            </a:r>
          </a:p>
        </p:txBody>
      </p:sp>
      <p:sp>
        <p:nvSpPr>
          <p:cNvPr id="52228" name="TextBox 3"/>
          <p:cNvSpPr txBox="1">
            <a:spLocks noChangeArrowheads="1"/>
          </p:cNvSpPr>
          <p:nvPr/>
        </p:nvSpPr>
        <p:spPr bwMode="auto">
          <a:xfrm>
            <a:off x="5143500" y="2214563"/>
            <a:ext cx="571500" cy="369887"/>
          </a:xfrm>
          <a:prstGeom prst="rect">
            <a:avLst/>
          </a:prstGeom>
          <a:noFill/>
          <a:ln w="9525">
            <a:noFill/>
            <a:miter lim="800000"/>
            <a:headEnd/>
            <a:tailEnd/>
          </a:ln>
        </p:spPr>
        <p:txBody>
          <a:bodyPr>
            <a:spAutoFit/>
          </a:bodyPr>
          <a:lstStyle/>
          <a:p>
            <a:r>
              <a:rPr lang="en-US" b="1"/>
              <a:t>346</a:t>
            </a:r>
          </a:p>
        </p:txBody>
      </p:sp>
      <p:sp>
        <p:nvSpPr>
          <p:cNvPr id="52229" name="TextBox 4"/>
          <p:cNvSpPr txBox="1">
            <a:spLocks noChangeArrowheads="1"/>
          </p:cNvSpPr>
          <p:nvPr/>
        </p:nvSpPr>
        <p:spPr bwMode="auto">
          <a:xfrm>
            <a:off x="2786063" y="3357563"/>
            <a:ext cx="571500" cy="369887"/>
          </a:xfrm>
          <a:prstGeom prst="rect">
            <a:avLst/>
          </a:prstGeom>
          <a:noFill/>
          <a:ln w="9525">
            <a:noFill/>
            <a:miter lim="800000"/>
            <a:headEnd/>
            <a:tailEnd/>
          </a:ln>
        </p:spPr>
        <p:txBody>
          <a:bodyPr>
            <a:spAutoFit/>
          </a:bodyPr>
          <a:lstStyle/>
          <a:p>
            <a:r>
              <a:rPr lang="en-US" b="1"/>
              <a:t>197</a:t>
            </a:r>
          </a:p>
        </p:txBody>
      </p:sp>
      <p:sp>
        <p:nvSpPr>
          <p:cNvPr id="52230" name="TextBox 5"/>
          <p:cNvSpPr txBox="1">
            <a:spLocks noChangeArrowheads="1"/>
          </p:cNvSpPr>
          <p:nvPr/>
        </p:nvSpPr>
        <p:spPr bwMode="auto">
          <a:xfrm>
            <a:off x="7429500" y="2214563"/>
            <a:ext cx="571500" cy="369887"/>
          </a:xfrm>
          <a:prstGeom prst="rect">
            <a:avLst/>
          </a:prstGeom>
          <a:noFill/>
          <a:ln w="9525">
            <a:noFill/>
            <a:miter lim="800000"/>
            <a:headEnd/>
            <a:tailEnd/>
          </a:ln>
        </p:spPr>
        <p:txBody>
          <a:bodyPr>
            <a:spAutoFit/>
          </a:bodyPr>
          <a:lstStyle/>
          <a:p>
            <a:r>
              <a:rPr lang="en-US" b="1"/>
              <a:t>341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14313" y="571500"/>
            <a:ext cx="8929687" cy="866775"/>
          </a:xfrm>
        </p:spPr>
        <p:txBody>
          <a:bodyPr/>
          <a:lstStyle/>
          <a:p>
            <a:r>
              <a:rPr lang="en-US" sz="3600" b="1" smtClean="0"/>
              <a:t>Factors affecting the annual per capita income</a:t>
            </a:r>
          </a:p>
        </p:txBody>
      </p:sp>
      <p:sp>
        <p:nvSpPr>
          <p:cNvPr id="53251" name="Content Placeholder 2"/>
          <p:cNvSpPr>
            <a:spLocks noGrp="1"/>
          </p:cNvSpPr>
          <p:nvPr>
            <p:ph idx="1"/>
          </p:nvPr>
        </p:nvSpPr>
        <p:spPr>
          <a:xfrm>
            <a:off x="500063" y="1500188"/>
            <a:ext cx="8229600" cy="5214937"/>
          </a:xfrm>
        </p:spPr>
        <p:txBody>
          <a:bodyPr/>
          <a:lstStyle/>
          <a:p>
            <a:pPr eaLnBrk="1" hangingPunct="1">
              <a:spcBef>
                <a:spcPts val="1200"/>
              </a:spcBef>
            </a:pPr>
            <a:r>
              <a:rPr lang="en-US" sz="1800" b="1" smtClean="0">
                <a:solidFill>
                  <a:srgbClr val="0000FF"/>
                </a:solidFill>
              </a:rPr>
              <a:t>Factors affecting positively per capita income</a:t>
            </a:r>
          </a:p>
          <a:p>
            <a:pPr lvl="1" eaLnBrk="1" hangingPunct="1">
              <a:spcBef>
                <a:spcPct val="0"/>
              </a:spcBef>
            </a:pPr>
            <a:r>
              <a:rPr lang="en-US" sz="1800" b="1" smtClean="0"/>
              <a:t>Number of migrants: Increase by 1 migrant per HH results in increasing the PCI by 859 SP/year</a:t>
            </a:r>
          </a:p>
          <a:p>
            <a:pPr lvl="1" eaLnBrk="1" hangingPunct="1">
              <a:spcBef>
                <a:spcPct val="0"/>
              </a:spcBef>
            </a:pPr>
            <a:r>
              <a:rPr lang="en-US" sz="1800" b="1" smtClean="0"/>
              <a:t>Education of household head</a:t>
            </a:r>
          </a:p>
          <a:p>
            <a:pPr lvl="1" eaLnBrk="1" hangingPunct="1">
              <a:spcBef>
                <a:spcPct val="0"/>
              </a:spcBef>
            </a:pPr>
            <a:r>
              <a:rPr lang="en-US" sz="1800" b="1" smtClean="0"/>
              <a:t>Irrigated areas</a:t>
            </a:r>
          </a:p>
          <a:p>
            <a:pPr lvl="1" eaLnBrk="1" hangingPunct="1">
              <a:spcBef>
                <a:spcPct val="0"/>
              </a:spcBef>
            </a:pPr>
            <a:r>
              <a:rPr lang="en-US" sz="1800" b="1" smtClean="0"/>
              <a:t>Tree area</a:t>
            </a:r>
          </a:p>
          <a:p>
            <a:pPr lvl="1" eaLnBrk="1" hangingPunct="1">
              <a:spcBef>
                <a:spcPct val="0"/>
              </a:spcBef>
            </a:pPr>
            <a:r>
              <a:rPr lang="en-US" sz="1800" b="1" smtClean="0"/>
              <a:t>Size of sheep and goats owned </a:t>
            </a:r>
          </a:p>
          <a:p>
            <a:pPr lvl="1" eaLnBrk="1" hangingPunct="1">
              <a:spcBef>
                <a:spcPct val="0"/>
              </a:spcBef>
            </a:pPr>
            <a:r>
              <a:rPr lang="en-US" sz="1800" b="1" smtClean="0"/>
              <a:t>Additional income sources (diversification) would increase PCI by 2900 SP/ year</a:t>
            </a:r>
          </a:p>
          <a:p>
            <a:pPr eaLnBrk="1" hangingPunct="1">
              <a:spcBef>
                <a:spcPts val="1200"/>
              </a:spcBef>
            </a:pPr>
            <a:r>
              <a:rPr lang="en-US" sz="1800" b="1" smtClean="0">
                <a:solidFill>
                  <a:srgbClr val="0000FF"/>
                </a:solidFill>
              </a:rPr>
              <a:t>Factors negatively affecting per capita income</a:t>
            </a:r>
          </a:p>
          <a:p>
            <a:pPr lvl="1" eaLnBrk="1" hangingPunct="1">
              <a:spcBef>
                <a:spcPts val="1200"/>
              </a:spcBef>
            </a:pPr>
            <a:r>
              <a:rPr lang="en-US" sz="1800" b="1" smtClean="0"/>
              <a:t>Number dependents: An additional dependent member in the family (Dependency ratio) reduces per capita income by 2323 SP/year</a:t>
            </a:r>
          </a:p>
          <a:p>
            <a:pPr lvl="1" eaLnBrk="1" hangingPunct="1">
              <a:spcBef>
                <a:spcPts val="1200"/>
              </a:spcBef>
            </a:pPr>
            <a:r>
              <a:rPr lang="en-US" sz="1800" b="1" smtClean="0"/>
              <a:t>This suggests attention on mothers’ education, health,  and awareness</a:t>
            </a:r>
            <a:endParaRPr lang="en-US" sz="1800" smtClean="0"/>
          </a:p>
        </p:txBody>
      </p:sp>
      <p:sp>
        <p:nvSpPr>
          <p:cNvPr id="4" name="TextBox 3"/>
          <p:cNvSpPr txBox="1"/>
          <p:nvPr/>
        </p:nvSpPr>
        <p:spPr>
          <a:xfrm>
            <a:off x="500063" y="5857875"/>
            <a:ext cx="8143875" cy="923925"/>
          </a:xfrm>
          <a:prstGeom prst="rect">
            <a:avLst/>
          </a:prstGeom>
          <a:noFill/>
        </p:spPr>
        <p:txBody>
          <a:bodyPr>
            <a:spAutoFit/>
          </a:bodyPr>
          <a:lstStyle/>
          <a:p>
            <a:pPr algn="ctr" fontAlgn="auto">
              <a:spcBef>
                <a:spcPts val="1200"/>
              </a:spcBef>
              <a:spcAft>
                <a:spcPts val="0"/>
              </a:spcAft>
              <a:buClr>
                <a:schemeClr val="accent3"/>
              </a:buClr>
              <a:defRPr/>
            </a:pPr>
            <a:r>
              <a:rPr lang="en-US" b="1" dirty="0">
                <a:solidFill>
                  <a:srgbClr val="0000FF"/>
                </a:solidFill>
              </a:rPr>
              <a:t>Remittances contribute to lowering the gap between the different types of households. In other words, remittances play a major role in the improvement of livelihoods of the poor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email"/>
          <a:srcRect/>
          <a:stretch>
            <a:fillRect/>
          </a:stretch>
        </p:blipFill>
        <p:spPr bwMode="auto">
          <a:xfrm>
            <a:off x="1285875" y="1428750"/>
            <a:ext cx="6883400" cy="4799013"/>
          </a:xfrm>
          <a:prstGeom prst="rect">
            <a:avLst/>
          </a:prstGeom>
          <a:noFill/>
          <a:ln w="9525">
            <a:noFill/>
            <a:miter lim="800000"/>
            <a:headEnd/>
            <a:tailEnd/>
          </a:ln>
        </p:spPr>
      </p:pic>
      <p:sp>
        <p:nvSpPr>
          <p:cNvPr id="3" name="Rectangle 2"/>
          <p:cNvSpPr/>
          <p:nvPr/>
        </p:nvSpPr>
        <p:spPr>
          <a:xfrm>
            <a:off x="571500" y="357188"/>
            <a:ext cx="8286750" cy="923925"/>
          </a:xfrm>
          <a:prstGeom prst="rect">
            <a:avLst/>
          </a:prstGeom>
          <a:solidFill>
            <a:schemeClr val="accent1"/>
          </a:solidFill>
        </p:spPr>
        <p:txBody>
          <a:bodyPr>
            <a:spAutoFit/>
          </a:bodyPr>
          <a:lstStyle/>
          <a:p>
            <a:pPr marL="274320" indent="-274320" fontAlgn="auto">
              <a:spcBef>
                <a:spcPts val="1200"/>
              </a:spcBef>
              <a:spcAft>
                <a:spcPts val="0"/>
              </a:spcAft>
              <a:buClr>
                <a:schemeClr val="accent3"/>
              </a:buClr>
              <a:buFont typeface="Wingdings 2"/>
              <a:buChar char=""/>
              <a:defRPr/>
            </a:pPr>
            <a:r>
              <a:rPr lang="en-US" b="1" dirty="0">
                <a:solidFill>
                  <a:srgbClr val="FFFF00"/>
                </a:solidFill>
              </a:rPr>
              <a:t>Most of the actual expenditures are still concentrated in households’ daily expenditures / and consumption, with small amounts devoted to crops, inputs, livestock and non-agricultural businesses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srcRect/>
          <a:stretch>
            <a:fillRect/>
          </a:stretch>
        </p:blipFill>
        <p:spPr bwMode="auto">
          <a:xfrm>
            <a:off x="928688" y="1071563"/>
            <a:ext cx="7119937" cy="5135562"/>
          </a:xfrm>
          <a:prstGeom prst="rect">
            <a:avLst/>
          </a:prstGeom>
          <a:noFill/>
          <a:ln w="9525">
            <a:noFill/>
            <a:miter lim="800000"/>
            <a:headEnd/>
            <a:tailEnd/>
          </a:ln>
        </p:spPr>
      </p:pic>
      <p:sp>
        <p:nvSpPr>
          <p:cNvPr id="3" name="Rectangle 2"/>
          <p:cNvSpPr/>
          <p:nvPr/>
        </p:nvSpPr>
        <p:spPr>
          <a:xfrm>
            <a:off x="642938" y="142875"/>
            <a:ext cx="7715250" cy="923925"/>
          </a:xfrm>
          <a:prstGeom prst="rect">
            <a:avLst/>
          </a:prstGeom>
          <a:solidFill>
            <a:schemeClr val="accent1"/>
          </a:solidFill>
        </p:spPr>
        <p:txBody>
          <a:bodyPr>
            <a:spAutoFit/>
          </a:bodyPr>
          <a:lstStyle/>
          <a:p>
            <a:pPr fontAlgn="auto">
              <a:spcBef>
                <a:spcPts val="1200"/>
              </a:spcBef>
              <a:spcAft>
                <a:spcPts val="0"/>
              </a:spcAft>
              <a:buClr>
                <a:schemeClr val="accent3"/>
              </a:buClr>
              <a:defRPr/>
            </a:pPr>
            <a:r>
              <a:rPr lang="en-US" b="1" dirty="0">
                <a:solidFill>
                  <a:srgbClr val="FFFF00"/>
                </a:solidFill>
              </a:rPr>
              <a:t>Results about their wishes for investments indicate strong willingness to invest in livestock production and other non-farm businesses</a:t>
            </a:r>
          </a:p>
        </p:txBody>
      </p:sp>
      <p:sp>
        <p:nvSpPr>
          <p:cNvPr id="4" name="Rectangle 3"/>
          <p:cNvSpPr/>
          <p:nvPr/>
        </p:nvSpPr>
        <p:spPr>
          <a:xfrm>
            <a:off x="0" y="6215063"/>
            <a:ext cx="9144000" cy="584200"/>
          </a:xfrm>
          <a:prstGeom prst="rect">
            <a:avLst/>
          </a:prstGeom>
        </p:spPr>
        <p:txBody>
          <a:bodyPr>
            <a:spAutoFit/>
          </a:bodyPr>
          <a:lstStyle/>
          <a:p>
            <a:pPr marL="274320" indent="-274320" algn="ctr" fontAlgn="auto">
              <a:spcBef>
                <a:spcPts val="1200"/>
              </a:spcBef>
              <a:spcAft>
                <a:spcPts val="0"/>
              </a:spcAft>
              <a:buClr>
                <a:schemeClr val="accent3"/>
              </a:buClr>
              <a:defRPr/>
            </a:pPr>
            <a:r>
              <a:rPr lang="en-US" sz="1600" b="1" dirty="0"/>
              <a:t>Results about their wishes for investments indicate strong willingness to invest in livestock, and crop production, then other non-farm businesses</a:t>
            </a:r>
            <a:endParaRPr lang="en-US" sz="1600" b="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C:\Documents and Settings\MMartini\My Documents\Aden_Photos\IMG_0055.JPG"/>
          <p:cNvPicPr>
            <a:picLocks noChangeAspect="1" noChangeArrowheads="1"/>
          </p:cNvPicPr>
          <p:nvPr/>
        </p:nvPicPr>
        <p:blipFill>
          <a:blip r:embed="rId2" cstate="email"/>
          <a:stretch>
            <a:fillRect/>
          </a:stretch>
        </p:blipFill>
        <p:spPr bwMode="auto">
          <a:xfrm>
            <a:off x="0" y="899232"/>
            <a:ext cx="9144000" cy="595876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email"/>
          <a:srcRect/>
          <a:stretch>
            <a:fillRect/>
          </a:stretch>
        </p:blipFill>
        <p:spPr bwMode="auto">
          <a:xfrm>
            <a:off x="1907704" y="-243408"/>
            <a:ext cx="5340350" cy="3700463"/>
          </a:xfrm>
          <a:prstGeom prst="rect">
            <a:avLst/>
          </a:prstGeom>
          <a:noFill/>
          <a:ln w="9525">
            <a:noFill/>
            <a:miter lim="800000"/>
            <a:headEnd/>
            <a:tailEnd/>
          </a:ln>
          <a:effectLst/>
        </p:spPr>
      </p:pic>
      <p:pic>
        <p:nvPicPr>
          <p:cNvPr id="11" name="Picture 4" descr="DSC00016_2"/>
          <p:cNvPicPr>
            <a:picLocks noChangeAspect="1" noChangeArrowheads="1"/>
          </p:cNvPicPr>
          <p:nvPr/>
        </p:nvPicPr>
        <p:blipFill>
          <a:blip r:embed="rId4" cstate="email">
            <a:lum bright="10000"/>
          </a:blip>
          <a:srcRect/>
          <a:stretch>
            <a:fillRect/>
          </a:stretch>
        </p:blipFill>
        <p:spPr>
          <a:xfrm>
            <a:off x="6551712" y="2143116"/>
            <a:ext cx="2592288" cy="1656184"/>
          </a:xfrm>
          <a:prstGeom prst="rect">
            <a:avLst/>
          </a:prstGeom>
          <a:ln>
            <a:noFill/>
          </a:ln>
          <a:effectLst>
            <a:outerShdw blurRad="292100" dist="139700" dir="2700000" algn="tl" rotWithShape="0">
              <a:srgbClr val="333333">
                <a:alpha val="65000"/>
              </a:srgbClr>
            </a:outerShdw>
          </a:effectLst>
        </p:spPr>
      </p:pic>
      <p:pic>
        <p:nvPicPr>
          <p:cNvPr id="12" name="Picture 7" descr="DSC00093"/>
          <p:cNvPicPr>
            <a:picLocks noChangeAspect="1" noChangeArrowheads="1"/>
          </p:cNvPicPr>
          <p:nvPr/>
        </p:nvPicPr>
        <p:blipFill>
          <a:blip r:embed="rId5" cstate="email"/>
          <a:stretch>
            <a:fillRect/>
          </a:stretch>
        </p:blipFill>
        <p:spPr>
          <a:xfrm>
            <a:off x="6643702" y="5143512"/>
            <a:ext cx="2340864" cy="1524000"/>
          </a:xfrm>
          <a:prstGeom prst="ellipse">
            <a:avLst/>
          </a:prstGeom>
          <a:ln>
            <a:noFill/>
          </a:ln>
          <a:effectLst>
            <a:softEdge rad="112500"/>
          </a:effectLst>
        </p:spPr>
      </p:pic>
      <p:pic>
        <p:nvPicPr>
          <p:cNvPr id="8" name="Picture 6" descr="DSC00077"/>
          <p:cNvPicPr>
            <a:picLocks noChangeAspect="1" noChangeArrowheads="1"/>
          </p:cNvPicPr>
          <p:nvPr/>
        </p:nvPicPr>
        <p:blipFill>
          <a:blip r:embed="rId6" cstate="email"/>
          <a:srcRect/>
          <a:stretch>
            <a:fillRect/>
          </a:stretch>
        </p:blipFill>
        <p:spPr>
          <a:xfrm>
            <a:off x="3857620" y="4668838"/>
            <a:ext cx="2484189" cy="2189162"/>
          </a:xfrm>
          <a:prstGeom prst="ellipse">
            <a:avLst/>
          </a:prstGeom>
          <a:ln>
            <a:noFill/>
          </a:ln>
          <a:effectLst>
            <a:softEdge rad="112500"/>
          </a:effectLst>
        </p:spPr>
      </p:pic>
      <p:pic>
        <p:nvPicPr>
          <p:cNvPr id="10" name="Picture 4" descr="12"/>
          <p:cNvPicPr>
            <a:picLocks noChangeAspect="1" noChangeArrowheads="1"/>
          </p:cNvPicPr>
          <p:nvPr/>
        </p:nvPicPr>
        <p:blipFill>
          <a:blip r:embed="rId7" cstate="email">
            <a:lum bright="20000"/>
          </a:blip>
          <a:srcRect/>
          <a:stretch>
            <a:fillRect/>
          </a:stretch>
        </p:blipFill>
        <p:spPr>
          <a:xfrm>
            <a:off x="0" y="0"/>
            <a:ext cx="2154238" cy="2670175"/>
          </a:xfrm>
          <a:prstGeom prst="rect">
            <a:avLst/>
          </a:prstGeom>
          <a:ln>
            <a:noFill/>
          </a:ln>
          <a:effectLst>
            <a:outerShdw blurRad="292100" dist="139700" dir="2700000" algn="tl" rotWithShape="0">
              <a:srgbClr val="333333">
                <a:alpha val="65000"/>
              </a:srgbClr>
            </a:outerShdw>
          </a:effectLst>
        </p:spPr>
      </p:pic>
      <p:pic>
        <p:nvPicPr>
          <p:cNvPr id="13" name="Picture 6" descr="seed cleaning"/>
          <p:cNvPicPr>
            <a:picLocks noChangeAspect="1" noChangeArrowheads="1"/>
          </p:cNvPicPr>
          <p:nvPr/>
        </p:nvPicPr>
        <p:blipFill>
          <a:blip r:embed="rId8" cstate="email"/>
          <a:srcRect t="-16153"/>
          <a:stretch>
            <a:fillRect/>
          </a:stretch>
        </p:blipFill>
        <p:spPr bwMode="auto">
          <a:xfrm>
            <a:off x="0" y="4788373"/>
            <a:ext cx="3672408" cy="2069627"/>
          </a:xfrm>
          <a:prstGeom prst="ellipse">
            <a:avLst/>
          </a:prstGeom>
          <a:ln>
            <a:noFill/>
          </a:ln>
          <a:effectLst>
            <a:softEdge rad="112500"/>
          </a:effectLst>
        </p:spPr>
      </p:pic>
      <p:pic>
        <p:nvPicPr>
          <p:cNvPr id="17" name="Picture 16" descr="\\Mmartini_dt\Rima\Report\100_0516.JPG"/>
          <p:cNvPicPr/>
          <p:nvPr/>
        </p:nvPicPr>
        <p:blipFill>
          <a:blip r:embed="rId9" cstate="email">
            <a:lum bright="20000"/>
          </a:blip>
          <a:stretch>
            <a:fillRect/>
          </a:stretch>
        </p:blipFill>
        <p:spPr bwMode="auto">
          <a:xfrm>
            <a:off x="6363393" y="0"/>
            <a:ext cx="2780607" cy="18412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99592" y="1340768"/>
          <a:ext cx="7400925"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27584" y="908720"/>
            <a:ext cx="7848872" cy="646331"/>
          </a:xfrm>
          <a:prstGeom prst="rect">
            <a:avLst/>
          </a:prstGeom>
          <a:noFill/>
        </p:spPr>
        <p:txBody>
          <a:bodyPr wrap="square" rtlCol="0">
            <a:spAutoFit/>
          </a:bodyPr>
          <a:lstStyle/>
          <a:p>
            <a:pPr algn="ctr"/>
            <a:r>
              <a:rPr lang="en-US" b="1" dirty="0" smtClean="0"/>
              <a:t>Investments of credits in NRM by households </a:t>
            </a:r>
          </a:p>
          <a:p>
            <a:pPr algn="ctr"/>
            <a:r>
              <a:rPr lang="en-US" b="1" dirty="0" smtClean="0"/>
              <a:t>with and without migrants (%)</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00063" y="500063"/>
            <a:ext cx="8229600" cy="1143000"/>
          </a:xfrm>
        </p:spPr>
        <p:txBody>
          <a:bodyPr/>
          <a:lstStyle/>
          <a:p>
            <a:pPr eaLnBrk="1" hangingPunct="1">
              <a:spcBef>
                <a:spcPts val="1200"/>
              </a:spcBef>
            </a:pPr>
            <a:r>
              <a:rPr lang="en-US" sz="3600" b="1" smtClean="0"/>
              <a:t>Factors that increase the likelihood of migrants sending more remittances </a:t>
            </a:r>
            <a:endParaRPr lang="en-US" sz="3600" b="1" smtClean="0">
              <a:solidFill>
                <a:srgbClr val="FF0000"/>
              </a:solidFill>
            </a:endParaRPr>
          </a:p>
        </p:txBody>
      </p:sp>
      <p:sp>
        <p:nvSpPr>
          <p:cNvPr id="56323" name="Content Placeholder 2"/>
          <p:cNvSpPr>
            <a:spLocks noGrp="1"/>
          </p:cNvSpPr>
          <p:nvPr>
            <p:ph sz="quarter" idx="1"/>
          </p:nvPr>
        </p:nvSpPr>
        <p:spPr>
          <a:xfrm>
            <a:off x="214313" y="1857364"/>
            <a:ext cx="8929687" cy="4786324"/>
          </a:xfrm>
        </p:spPr>
        <p:txBody>
          <a:bodyPr/>
          <a:lstStyle/>
          <a:p>
            <a:pPr marL="465138" lvl="1" indent="-233363" eaLnBrk="1" hangingPunct="1">
              <a:spcBef>
                <a:spcPts val="1200"/>
              </a:spcBef>
            </a:pPr>
            <a:r>
              <a:rPr lang="en-US" sz="2000" b="1" u="sng" dirty="0" smtClean="0">
                <a:solidFill>
                  <a:srgbClr val="0000FF"/>
                </a:solidFill>
              </a:rPr>
              <a:t>Land ownership </a:t>
            </a:r>
            <a:r>
              <a:rPr lang="en-US" sz="2000" b="1" dirty="0" smtClean="0">
                <a:solidFill>
                  <a:srgbClr val="0000FF"/>
                </a:solidFill>
              </a:rPr>
              <a:t>. </a:t>
            </a:r>
            <a:r>
              <a:rPr lang="en-US" sz="2000" b="1" dirty="0" smtClean="0"/>
              <a:t>Migrants are likely to invest more in expanding/ increasing and improving the available assets</a:t>
            </a:r>
          </a:p>
          <a:p>
            <a:pPr marL="465138" lvl="1" indent="-233363" eaLnBrk="1" hangingPunct="1">
              <a:spcBef>
                <a:spcPts val="1200"/>
              </a:spcBef>
            </a:pPr>
            <a:r>
              <a:rPr lang="en-US" sz="2000" b="1" u="sng" dirty="0" smtClean="0">
                <a:solidFill>
                  <a:srgbClr val="0000FF"/>
                </a:solidFill>
              </a:rPr>
              <a:t>Rainfed areas, low potential for crop production.</a:t>
            </a:r>
            <a:r>
              <a:rPr lang="en-US" sz="2000" b="1" dirty="0" smtClean="0"/>
              <a:t> Migrants from rainfed areas send more remittances - low agriculture returns in these areas</a:t>
            </a:r>
          </a:p>
          <a:p>
            <a:pPr marL="465138" lvl="1" indent="-233363" eaLnBrk="1" hangingPunct="1">
              <a:spcBef>
                <a:spcPts val="1200"/>
              </a:spcBef>
            </a:pPr>
            <a:r>
              <a:rPr lang="en-US" sz="2000" b="1" u="sng" dirty="0" smtClean="0">
                <a:solidFill>
                  <a:srgbClr val="0000FF"/>
                </a:solidFill>
              </a:rPr>
              <a:t>Investment in livestock</a:t>
            </a:r>
            <a:r>
              <a:rPr lang="en-US" sz="2000" b="1" dirty="0" smtClean="0"/>
              <a:t>. There is a likelihood of migrant </a:t>
            </a:r>
            <a:r>
              <a:rPr lang="en-US" sz="2000" b="1" u="sng" dirty="0" smtClean="0"/>
              <a:t>to invest in livestock </a:t>
            </a:r>
            <a:r>
              <a:rPr lang="en-US" sz="2000" b="1" dirty="0" smtClean="0"/>
              <a:t>as a source of livelihood especially in rainfed areas where the potential of production is high</a:t>
            </a:r>
          </a:p>
          <a:p>
            <a:pPr marL="465138" lvl="1" indent="-233363" eaLnBrk="1" hangingPunct="1">
              <a:spcBef>
                <a:spcPts val="1200"/>
              </a:spcBef>
            </a:pPr>
            <a:r>
              <a:rPr lang="en-US" sz="2000" b="1" u="sng" dirty="0" smtClean="0">
                <a:solidFill>
                  <a:srgbClr val="0000FF"/>
                </a:solidFill>
              </a:rPr>
              <a:t>Female headed households and large families.</a:t>
            </a:r>
            <a:r>
              <a:rPr lang="en-US" sz="2000" b="1" dirty="0" smtClean="0">
                <a:solidFill>
                  <a:srgbClr val="0000FF"/>
                </a:solidFill>
              </a:rPr>
              <a:t> </a:t>
            </a:r>
            <a:r>
              <a:rPr lang="en-US" sz="2000" b="1" dirty="0" smtClean="0"/>
              <a:t>The amount of remittances received rises when the head is female</a:t>
            </a:r>
          </a:p>
          <a:p>
            <a:pPr marL="465138" lvl="1" indent="-233363" eaLnBrk="1" hangingPunct="1">
              <a:spcBef>
                <a:spcPts val="1200"/>
              </a:spcBef>
            </a:pPr>
            <a:r>
              <a:rPr lang="en-US" sz="2000" b="1" dirty="0" smtClean="0">
                <a:solidFill>
                  <a:srgbClr val="0000FF"/>
                </a:solidFill>
              </a:rPr>
              <a:t>Results indicate that the lower the education level, the higher the remittances amounts sent. Most migrants’ destination is Syrian cities and neighboring countries, performing activities where they have acquired expertise without formal education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28625" y="428625"/>
            <a:ext cx="8229600" cy="984151"/>
          </a:xfrm>
        </p:spPr>
        <p:txBody>
          <a:bodyPr/>
          <a:lstStyle/>
          <a:p>
            <a:pPr eaLnBrk="1" hangingPunct="1"/>
            <a:r>
              <a:rPr lang="en-US" sz="3200" b="1" dirty="0" smtClean="0">
                <a:solidFill>
                  <a:srgbClr val="006699"/>
                </a:solidFill>
              </a:rPr>
              <a:t>(2) Remittances increase the productivity and efficiency of natural resource use</a:t>
            </a:r>
          </a:p>
        </p:txBody>
      </p:sp>
      <p:sp>
        <p:nvSpPr>
          <p:cNvPr id="57347" name="Content Placeholder 2"/>
          <p:cNvSpPr>
            <a:spLocks noGrp="1"/>
          </p:cNvSpPr>
          <p:nvPr>
            <p:ph sz="quarter" idx="1"/>
          </p:nvPr>
        </p:nvSpPr>
        <p:spPr>
          <a:xfrm>
            <a:off x="323850" y="1340768"/>
            <a:ext cx="8820150" cy="5517232"/>
          </a:xfrm>
          <a:ln>
            <a:solidFill>
              <a:schemeClr val="accent1"/>
            </a:solidFill>
          </a:ln>
        </p:spPr>
        <p:txBody>
          <a:bodyPr/>
          <a:lstStyle/>
          <a:p>
            <a:pPr eaLnBrk="1" hangingPunct="1">
              <a:spcBef>
                <a:spcPts val="1200"/>
              </a:spcBef>
              <a:buFont typeface="Wingdings 2" pitchFamily="18" charset="2"/>
              <a:buNone/>
            </a:pPr>
            <a:r>
              <a:rPr lang="en-US" sz="2000" b="1" dirty="0" smtClean="0"/>
              <a:t>Based on production efficiency model:</a:t>
            </a:r>
          </a:p>
          <a:p>
            <a:pPr eaLnBrk="1" hangingPunct="1">
              <a:spcBef>
                <a:spcPts val="1200"/>
              </a:spcBef>
            </a:pPr>
            <a:r>
              <a:rPr lang="en-US" sz="2200" b="1" dirty="0" smtClean="0">
                <a:solidFill>
                  <a:srgbClr val="0000FF"/>
                </a:solidFill>
              </a:rPr>
              <a:t>On an average, 67% of the households with migrants are operating at high level of efficiency in cereal production thus using resources (land, water and inputs) effectively; but only 58% for the households without migrants </a:t>
            </a:r>
          </a:p>
          <a:p>
            <a:pPr lvl="1" eaLnBrk="1" hangingPunct="1">
              <a:spcBef>
                <a:spcPts val="1200"/>
              </a:spcBef>
            </a:pPr>
            <a:r>
              <a:rPr lang="en-US" sz="2200" b="1" dirty="0" smtClean="0">
                <a:solidFill>
                  <a:srgbClr val="0000FF"/>
                </a:solidFill>
              </a:rPr>
              <a:t>Yield increase in cereals is higher by 20% within migrants’ households as compared to non-migrant households</a:t>
            </a:r>
          </a:p>
          <a:p>
            <a:pPr eaLnBrk="1" hangingPunct="1">
              <a:spcBef>
                <a:spcPts val="1200"/>
              </a:spcBef>
            </a:pPr>
            <a:r>
              <a:rPr lang="en-US" sz="2200" b="1" dirty="0" smtClean="0"/>
              <a:t>In general, migrant households apply 10% more farm inputs (fertilizer, manure, and seeds) compared to non-migrant households</a:t>
            </a:r>
          </a:p>
          <a:p>
            <a:pPr eaLnBrk="1" hangingPunct="1">
              <a:spcBef>
                <a:spcPts val="1200"/>
              </a:spcBef>
            </a:pPr>
            <a:r>
              <a:rPr lang="en-US" sz="2200" b="1" dirty="0" smtClean="0">
                <a:solidFill>
                  <a:srgbClr val="0000FF"/>
                </a:solidFill>
              </a:rPr>
              <a:t>This can be explained by the role of remittances to reduce the financial constraints</a:t>
            </a:r>
          </a:p>
          <a:p>
            <a:pPr eaLnBrk="1" hangingPunct="1">
              <a:spcBef>
                <a:spcPts val="1200"/>
              </a:spcBef>
            </a:pPr>
            <a:r>
              <a:rPr lang="en-US" sz="2200" b="1" u="sng" dirty="0" smtClean="0"/>
              <a:t>The higher the number of migrants, the higher the efficiency and productivity  of NR through additional inputs and management practices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3200" b="1" dirty="0" smtClean="0"/>
              <a:t>(2) </a:t>
            </a:r>
            <a:r>
              <a:rPr lang="en-US" sz="3200" b="1" dirty="0" smtClean="0">
                <a:solidFill>
                  <a:srgbClr val="006666"/>
                </a:solidFill>
              </a:rPr>
              <a:t>Remittances increase the productivity and efficiency of natural resource use </a:t>
            </a:r>
            <a:r>
              <a:rPr lang="en-US" sz="3200" b="1" dirty="0" err="1" smtClean="0">
                <a:solidFill>
                  <a:srgbClr val="006666"/>
                </a:solidFill>
              </a:rPr>
              <a:t>con’t</a:t>
            </a:r>
            <a:endParaRPr lang="en-US" sz="3200" b="1" dirty="0" smtClean="0">
              <a:solidFill>
                <a:srgbClr val="006666"/>
              </a:solidFill>
            </a:endParaRPr>
          </a:p>
        </p:txBody>
      </p:sp>
      <p:sp>
        <p:nvSpPr>
          <p:cNvPr id="58371" name="Content Placeholder 2"/>
          <p:cNvSpPr>
            <a:spLocks noGrp="1"/>
          </p:cNvSpPr>
          <p:nvPr>
            <p:ph idx="1"/>
          </p:nvPr>
        </p:nvSpPr>
        <p:spPr>
          <a:xfrm>
            <a:off x="457200" y="1935163"/>
            <a:ext cx="8229600" cy="4922837"/>
          </a:xfrm>
        </p:spPr>
        <p:txBody>
          <a:bodyPr/>
          <a:lstStyle/>
          <a:p>
            <a:pPr eaLnBrk="1" hangingPunct="1">
              <a:spcBef>
                <a:spcPts val="1200"/>
              </a:spcBef>
            </a:pPr>
            <a:r>
              <a:rPr lang="en-US" sz="2400" b="1" u="sng" dirty="0" smtClean="0"/>
              <a:t>Factors that improve the efficiency of NRM (mainly cereals) </a:t>
            </a:r>
          </a:p>
          <a:p>
            <a:pPr lvl="1" eaLnBrk="1" hangingPunct="1">
              <a:spcBef>
                <a:spcPts val="1200"/>
              </a:spcBef>
            </a:pPr>
            <a:r>
              <a:rPr lang="en-US" b="1" dirty="0" smtClean="0">
                <a:solidFill>
                  <a:srgbClr val="0000FF"/>
                </a:solidFill>
              </a:rPr>
              <a:t>Use of improved irrigation techniques</a:t>
            </a:r>
          </a:p>
          <a:p>
            <a:pPr lvl="1" eaLnBrk="1" hangingPunct="1">
              <a:spcBef>
                <a:spcPts val="1200"/>
              </a:spcBef>
            </a:pPr>
            <a:r>
              <a:rPr lang="en-US" b="1" dirty="0" smtClean="0">
                <a:solidFill>
                  <a:srgbClr val="0000FF"/>
                </a:solidFill>
              </a:rPr>
              <a:t>The higher the household head education, the better the efficiency of crop management</a:t>
            </a:r>
          </a:p>
          <a:p>
            <a:pPr eaLnBrk="1" hangingPunct="1">
              <a:spcBef>
                <a:spcPts val="1200"/>
              </a:spcBef>
            </a:pPr>
            <a:r>
              <a:rPr lang="en-US" sz="2400" b="1" u="sng" dirty="0" smtClean="0"/>
              <a:t>Factors that reduce the efficiency of NRM (mainly cereals)</a:t>
            </a:r>
          </a:p>
          <a:p>
            <a:pPr lvl="1" eaLnBrk="1" hangingPunct="1">
              <a:spcBef>
                <a:spcPts val="1200"/>
              </a:spcBef>
            </a:pPr>
            <a:r>
              <a:rPr lang="en-US" b="1" dirty="0" smtClean="0">
                <a:solidFill>
                  <a:srgbClr val="0000FF"/>
                </a:solidFill>
              </a:rPr>
              <a:t>Sloppy lands are limiting farmers from growing specific crops</a:t>
            </a:r>
          </a:p>
          <a:p>
            <a:pPr lvl="1" eaLnBrk="1" hangingPunct="1">
              <a:spcBef>
                <a:spcPts val="1200"/>
              </a:spcBef>
            </a:pPr>
            <a:r>
              <a:rPr lang="en-US" b="1" dirty="0" smtClean="0">
                <a:solidFill>
                  <a:srgbClr val="0000FF"/>
                </a:solidFill>
              </a:rPr>
              <a:t>Therefore, replacing cereals by trees on sloppy lands would result in the improvement or increase of the overall efficiency of NR use</a:t>
            </a:r>
          </a:p>
          <a:p>
            <a:pPr lvl="1" eaLnBrk="1" hangingPunct="1">
              <a:spcBef>
                <a:spcPts val="1200"/>
              </a:spcBef>
              <a:buFont typeface="Wingdings 2" pitchFamily="18" charset="2"/>
              <a:buNone/>
            </a:pPr>
            <a:endParaRPr lang="en-US" sz="2000"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23850" y="404813"/>
            <a:ext cx="8550275" cy="1143000"/>
          </a:xfrm>
        </p:spPr>
        <p:txBody>
          <a:bodyPr/>
          <a:lstStyle/>
          <a:p>
            <a:pPr eaLnBrk="1" hangingPunct="1"/>
            <a:r>
              <a:rPr lang="en-US" sz="3200" b="1" dirty="0" smtClean="0"/>
              <a:t>(3) </a:t>
            </a:r>
            <a:r>
              <a:rPr lang="en-US" sz="3200" b="1" dirty="0" smtClean="0">
                <a:solidFill>
                  <a:srgbClr val="006699"/>
                </a:solidFill>
              </a:rPr>
              <a:t>Remittances have contributed to the expansion of rainfed areas</a:t>
            </a:r>
          </a:p>
        </p:txBody>
      </p:sp>
      <p:sp>
        <p:nvSpPr>
          <p:cNvPr id="59395" name="Content Placeholder 2"/>
          <p:cNvSpPr>
            <a:spLocks noGrp="1"/>
          </p:cNvSpPr>
          <p:nvPr>
            <p:ph sz="quarter" idx="1"/>
          </p:nvPr>
        </p:nvSpPr>
        <p:spPr>
          <a:xfrm>
            <a:off x="467544" y="1556792"/>
            <a:ext cx="8676456" cy="4799013"/>
          </a:xfrm>
        </p:spPr>
        <p:txBody>
          <a:bodyPr/>
          <a:lstStyle/>
          <a:p>
            <a:pPr eaLnBrk="1" hangingPunct="1">
              <a:spcBef>
                <a:spcPts val="300"/>
              </a:spcBef>
            </a:pPr>
            <a:r>
              <a:rPr lang="en-US" sz="2200" b="1" dirty="0" smtClean="0"/>
              <a:t>Migration and remittances have played a major role in land reclamation</a:t>
            </a:r>
          </a:p>
          <a:p>
            <a:pPr eaLnBrk="1" hangingPunct="1">
              <a:spcBef>
                <a:spcPts val="300"/>
              </a:spcBef>
            </a:pPr>
            <a:r>
              <a:rPr lang="en-US" sz="2200" b="1" dirty="0" smtClean="0">
                <a:solidFill>
                  <a:srgbClr val="0000FF"/>
                </a:solidFill>
              </a:rPr>
              <a:t>Remittances have contributed to the expansion of rainfed areas</a:t>
            </a:r>
          </a:p>
          <a:p>
            <a:pPr eaLnBrk="1" hangingPunct="1">
              <a:spcBef>
                <a:spcPts val="300"/>
              </a:spcBef>
            </a:pPr>
            <a:r>
              <a:rPr lang="en-US" sz="2200" b="1" dirty="0" smtClean="0"/>
              <a:t>Likely that  the tree area previously planted through State support on de-stoned lands, has encouraged farmers to do more land reclamation and probably plant more trees</a:t>
            </a:r>
          </a:p>
          <a:p>
            <a:pPr eaLnBrk="1" hangingPunct="1">
              <a:spcBef>
                <a:spcPts val="300"/>
              </a:spcBef>
            </a:pPr>
            <a:endParaRPr lang="en-US" sz="2200" b="1" dirty="0" smtClean="0"/>
          </a:p>
          <a:p>
            <a:pPr eaLnBrk="1" hangingPunct="1">
              <a:spcBef>
                <a:spcPts val="300"/>
              </a:spcBef>
            </a:pPr>
            <a:r>
              <a:rPr lang="en-US" sz="2200" b="1" u="sng" dirty="0" smtClean="0"/>
              <a:t>But farmers are concerned about:</a:t>
            </a:r>
          </a:p>
          <a:p>
            <a:pPr lvl="1" eaLnBrk="1" hangingPunct="1">
              <a:spcBef>
                <a:spcPts val="300"/>
              </a:spcBef>
            </a:pPr>
            <a:r>
              <a:rPr lang="en-US" sz="2200" b="1" dirty="0" smtClean="0">
                <a:solidFill>
                  <a:srgbClr val="0000FF"/>
                </a:solidFill>
              </a:rPr>
              <a:t>The long term it takes to realize return from trees (turnover)</a:t>
            </a:r>
          </a:p>
          <a:p>
            <a:pPr lvl="1" eaLnBrk="1" hangingPunct="1">
              <a:spcBef>
                <a:spcPts val="300"/>
              </a:spcBef>
            </a:pPr>
            <a:r>
              <a:rPr lang="en-US" sz="2200" b="1" dirty="0" smtClean="0"/>
              <a:t>The high irrigation cost of trees with purchased water (60.3% of farmers)</a:t>
            </a:r>
          </a:p>
          <a:p>
            <a:pPr lvl="1" eaLnBrk="1" hangingPunct="1">
              <a:spcBef>
                <a:spcPts val="300"/>
              </a:spcBef>
            </a:pPr>
            <a:r>
              <a:rPr lang="en-US" sz="2200" b="1" dirty="0" smtClean="0">
                <a:solidFill>
                  <a:srgbClr val="0000FF"/>
                </a:solidFill>
              </a:rPr>
              <a:t>Farmers express the need for greater support while trees are non productive</a:t>
            </a:r>
          </a:p>
          <a:p>
            <a:pPr lvl="1" eaLnBrk="1" hangingPunct="1">
              <a:spcBef>
                <a:spcPts val="300"/>
              </a:spcBef>
            </a:pPr>
            <a:r>
              <a:rPr lang="en-US" sz="2200" b="1" dirty="0" smtClean="0">
                <a:solidFill>
                  <a:srgbClr val="0000FF"/>
                </a:solidFill>
              </a:rPr>
              <a:t>Data on land in 2000 and 200922</a:t>
            </a:r>
          </a:p>
          <a:p>
            <a:pPr lvl="1" eaLnBrk="1" hangingPunct="1">
              <a:spcBef>
                <a:spcPts val="1200"/>
              </a:spcBef>
            </a:pPr>
            <a:endParaRPr lang="en-US" sz="2200" b="1" dirty="0" smtClean="0">
              <a:solidFill>
                <a:srgbClr val="0000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50825" y="692150"/>
            <a:ext cx="8642350" cy="720725"/>
          </a:xfrm>
        </p:spPr>
        <p:txBody>
          <a:bodyPr/>
          <a:lstStyle/>
          <a:p>
            <a:pPr eaLnBrk="1" hangingPunct="1"/>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t>
            </a:r>
            <a:br>
              <a:rPr lang="en-US" sz="2800" b="1" dirty="0" smtClean="0"/>
            </a:br>
            <a:r>
              <a:rPr lang="en-US" sz="2800" b="1" dirty="0" smtClean="0"/>
              <a:t> (4) Land reclamation improves the livelihoods of people in rainfed areas, </a:t>
            </a:r>
          </a:p>
        </p:txBody>
      </p:sp>
      <p:sp>
        <p:nvSpPr>
          <p:cNvPr id="4" name="Rectangle 3"/>
          <p:cNvSpPr/>
          <p:nvPr/>
        </p:nvSpPr>
        <p:spPr>
          <a:xfrm>
            <a:off x="323850" y="1773238"/>
            <a:ext cx="8569325" cy="3814762"/>
          </a:xfrm>
          <a:prstGeom prst="rect">
            <a:avLst/>
          </a:prstGeom>
          <a:solidFill>
            <a:srgbClr val="0000FF">
              <a:alpha val="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spcBef>
                <a:spcPts val="1200"/>
              </a:spcBef>
              <a:buFont typeface="Calibri" pitchFamily="34" charset="0"/>
              <a:buAutoNum type="arabicPeriod"/>
              <a:defRPr/>
            </a:pPr>
            <a:r>
              <a:rPr lang="en-US" sz="2400" b="1" dirty="0">
                <a:solidFill>
                  <a:schemeClr val="tx1"/>
                </a:solidFill>
                <a:latin typeface="Calibri" pitchFamily="34" charset="0"/>
                <a:cs typeface="Arial" pitchFamily="34" charset="0"/>
              </a:rPr>
              <a:t>Participation in land reclamation contributes to increase PCI by 7170 </a:t>
            </a:r>
            <a:r>
              <a:rPr lang="en-US" sz="2400" b="1" dirty="0" smtClean="0">
                <a:solidFill>
                  <a:schemeClr val="tx1"/>
                </a:solidFill>
                <a:latin typeface="Calibri" pitchFamily="34" charset="0"/>
                <a:cs typeface="Arial" pitchFamily="34" charset="0"/>
              </a:rPr>
              <a:t>SP/year (156 US$)</a:t>
            </a:r>
            <a:endParaRPr lang="en-US" sz="2400" b="1" dirty="0">
              <a:solidFill>
                <a:schemeClr val="tx1"/>
              </a:solidFill>
              <a:latin typeface="Calibri" pitchFamily="34" charset="0"/>
              <a:cs typeface="Arial" pitchFamily="34" charset="0"/>
            </a:endParaRPr>
          </a:p>
          <a:p>
            <a:pPr marL="1600200" lvl="3" indent="-228600">
              <a:spcBef>
                <a:spcPts val="1200"/>
              </a:spcBef>
              <a:buFont typeface="Arial" pitchFamily="34" charset="0"/>
              <a:buChar char="•"/>
              <a:defRPr/>
            </a:pPr>
            <a:r>
              <a:rPr lang="en-US" sz="2400" b="1" dirty="0">
                <a:solidFill>
                  <a:schemeClr val="tx1"/>
                </a:solidFill>
                <a:latin typeface="Calibri" pitchFamily="34" charset="0"/>
                <a:cs typeface="Arial" pitchFamily="34" charset="0"/>
              </a:rPr>
              <a:t>Large planted area</a:t>
            </a:r>
          </a:p>
          <a:p>
            <a:pPr marL="1600200" lvl="3" indent="-228600">
              <a:spcBef>
                <a:spcPts val="1200"/>
              </a:spcBef>
              <a:buFont typeface="Arial" pitchFamily="34" charset="0"/>
              <a:buChar char="•"/>
              <a:defRPr/>
            </a:pPr>
            <a:r>
              <a:rPr lang="en-US" sz="2400" b="1" dirty="0">
                <a:solidFill>
                  <a:schemeClr val="tx1"/>
                </a:solidFill>
                <a:latin typeface="Calibri" pitchFamily="34" charset="0"/>
                <a:cs typeface="Arial" pitchFamily="34" charset="0"/>
              </a:rPr>
              <a:t>Feasible for more chemical inputs and machinery </a:t>
            </a:r>
          </a:p>
          <a:p>
            <a:pPr marL="1600200" lvl="3" indent="-228600">
              <a:spcBef>
                <a:spcPts val="1200"/>
              </a:spcBef>
              <a:buFont typeface="Arial" pitchFamily="34" charset="0"/>
              <a:buChar char="•"/>
              <a:defRPr/>
            </a:pPr>
            <a:r>
              <a:rPr lang="en-US" sz="2400" b="1" dirty="0">
                <a:solidFill>
                  <a:schemeClr val="tx1"/>
                </a:solidFill>
                <a:latin typeface="Calibri" pitchFamily="34" charset="0"/>
                <a:cs typeface="Arial" pitchFamily="34" charset="0"/>
              </a:rPr>
              <a:t>Higher income from field crops and trees</a:t>
            </a:r>
          </a:p>
          <a:p>
            <a:pPr marL="800100" lvl="1" indent="-342900">
              <a:spcBef>
                <a:spcPts val="1200"/>
              </a:spcBef>
              <a:buFont typeface="Calibri" pitchFamily="34" charset="0"/>
              <a:buAutoNum type="arabicPeriod"/>
              <a:defRPr/>
            </a:pPr>
            <a:r>
              <a:rPr lang="en-US" sz="2400" b="1" dirty="0">
                <a:solidFill>
                  <a:schemeClr val="tx1"/>
                </a:solidFill>
                <a:latin typeface="Calibri" pitchFamily="34" charset="0"/>
                <a:cs typeface="Arial" pitchFamily="34" charset="0"/>
              </a:rPr>
              <a:t>The higher the total male migrants of a household, the more likely the household has benefited from land reclamation (sig. 1%)</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250825" y="692150"/>
            <a:ext cx="8642350" cy="720725"/>
          </a:xfrm>
        </p:spPr>
        <p:txBody>
          <a:bodyPr/>
          <a:lstStyle/>
          <a:p>
            <a:pPr eaLnBrk="1" hangingPunct="1"/>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t>
            </a:r>
            <a:br>
              <a:rPr lang="en-US" sz="3200" b="1" dirty="0" smtClean="0"/>
            </a:br>
            <a:r>
              <a:rPr lang="en-US" sz="3200" b="1" dirty="0" smtClean="0"/>
              <a:t> (4) Land reclamation improves the livelihoods of people in rainfed areas </a:t>
            </a:r>
            <a:r>
              <a:rPr lang="en-US" sz="2400" b="1" i="1" dirty="0" err="1" smtClean="0"/>
              <a:t>con’t</a:t>
            </a:r>
            <a:endParaRPr lang="en-US" sz="3200" b="1" i="1" dirty="0" smtClean="0"/>
          </a:p>
        </p:txBody>
      </p:sp>
      <p:sp>
        <p:nvSpPr>
          <p:cNvPr id="61443" name="Content Placeholder 2"/>
          <p:cNvSpPr>
            <a:spLocks noGrp="1"/>
          </p:cNvSpPr>
          <p:nvPr>
            <p:ph idx="4294967295"/>
          </p:nvPr>
        </p:nvSpPr>
        <p:spPr>
          <a:xfrm>
            <a:off x="250825" y="1571613"/>
            <a:ext cx="8713788" cy="5072076"/>
          </a:xfrm>
        </p:spPr>
        <p:txBody>
          <a:bodyPr/>
          <a:lstStyle/>
          <a:p>
            <a:pPr eaLnBrk="1" hangingPunct="1">
              <a:spcBef>
                <a:spcPts val="1200"/>
              </a:spcBef>
            </a:pPr>
            <a:r>
              <a:rPr lang="en-US" sz="2200" b="1" dirty="0" smtClean="0">
                <a:latin typeface="Calibri" pitchFamily="34" charset="0"/>
              </a:rPr>
              <a:t>De-stoning - done through development projects &amp; private initiatives  has increased HH wealth and incomes</a:t>
            </a:r>
          </a:p>
          <a:p>
            <a:pPr eaLnBrk="1" hangingPunct="1">
              <a:spcBef>
                <a:spcPts val="1200"/>
              </a:spcBef>
            </a:pPr>
            <a:r>
              <a:rPr lang="en-US" sz="2200" b="1" dirty="0" smtClean="0">
                <a:solidFill>
                  <a:srgbClr val="0000FF"/>
                </a:solidFill>
                <a:latin typeface="Calibri" pitchFamily="34" charset="0"/>
              </a:rPr>
              <a:t>Constraints to benefiting from land reclamation is lack of formal land titles of smaller landholdings: Property rights of these lands are defined by customary property rights </a:t>
            </a:r>
          </a:p>
          <a:p>
            <a:pPr eaLnBrk="1" hangingPunct="1">
              <a:spcBef>
                <a:spcPts val="1200"/>
              </a:spcBef>
            </a:pPr>
            <a:r>
              <a:rPr lang="en-US" sz="2200" b="1" dirty="0" smtClean="0">
                <a:latin typeface="Calibri" pitchFamily="34" charset="0"/>
              </a:rPr>
              <a:t>Development projects and the state require property titles to qualify for land reclamation loans, and to access other formal credits</a:t>
            </a:r>
          </a:p>
          <a:p>
            <a:pPr eaLnBrk="1" hangingPunct="1">
              <a:spcBef>
                <a:spcPts val="1200"/>
              </a:spcBef>
            </a:pPr>
            <a:r>
              <a:rPr lang="en-US" sz="2200" b="1" dirty="0" smtClean="0">
                <a:solidFill>
                  <a:srgbClr val="0000FF"/>
                </a:solidFill>
                <a:latin typeface="Calibri" pitchFamily="34" charset="0"/>
              </a:rPr>
              <a:t>Despite all these limitations …. THEY ARE INVESTING IN LAND RECLAMATION</a:t>
            </a:r>
          </a:p>
          <a:p>
            <a:pPr eaLnBrk="1" hangingPunct="1">
              <a:spcBef>
                <a:spcPts val="1200"/>
              </a:spcBef>
            </a:pPr>
            <a:r>
              <a:rPr lang="en-US" sz="2200" b="1" dirty="0" smtClean="0">
                <a:latin typeface="Calibri" pitchFamily="34" charset="0"/>
              </a:rPr>
              <a:t>Property rights TITLES constitute a big barrier to benefit from development initiatives, although </a:t>
            </a:r>
            <a:r>
              <a:rPr lang="en-US" sz="2200" b="1" i="1" dirty="0" err="1" smtClean="0">
                <a:latin typeface="Calibri" pitchFamily="34" charset="0"/>
              </a:rPr>
              <a:t>mukhtar</a:t>
            </a:r>
            <a:r>
              <a:rPr lang="en-US" sz="2200" b="1" dirty="0" smtClean="0">
                <a:latin typeface="Calibri" pitchFamily="34" charset="0"/>
              </a:rPr>
              <a:t> delivers a certificate attesting land ownership</a:t>
            </a:r>
          </a:p>
          <a:p>
            <a:pPr eaLnBrk="1" hangingPunct="1">
              <a:spcBef>
                <a:spcPts val="1200"/>
              </a:spcBef>
            </a:pPr>
            <a:endParaRPr lang="en-US" sz="2200" dirty="0" smtClean="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704850"/>
            <a:ext cx="8543925" cy="1143000"/>
          </a:xfrm>
        </p:spPr>
        <p:txBody>
          <a:bodyPr/>
          <a:lstStyle/>
          <a:p>
            <a:pPr marL="566738" indent="-566738"/>
            <a:r>
              <a:rPr lang="en-US" sz="3200" b="1" dirty="0" smtClean="0"/>
              <a:t>(5) Male migration does not increase women’s work load</a:t>
            </a:r>
            <a:endParaRPr lang="en-US" sz="3200" dirty="0" smtClean="0"/>
          </a:p>
        </p:txBody>
      </p:sp>
      <p:sp>
        <p:nvSpPr>
          <p:cNvPr id="3" name="Content Placeholder 2"/>
          <p:cNvSpPr>
            <a:spLocks noGrp="1"/>
          </p:cNvSpPr>
          <p:nvPr>
            <p:ph idx="1"/>
          </p:nvPr>
        </p:nvSpPr>
        <p:spPr>
          <a:xfrm>
            <a:off x="457200" y="1935163"/>
            <a:ext cx="8472488" cy="4389437"/>
          </a:xfrm>
        </p:spPr>
        <p:txBody>
          <a:bodyPr/>
          <a:lstStyle/>
          <a:p>
            <a:pPr marL="457200" indent="-457200" eaLnBrk="1" fontAlgn="auto" hangingPunct="1">
              <a:spcBef>
                <a:spcPts val="0"/>
              </a:spcBef>
              <a:spcAft>
                <a:spcPts val="300"/>
              </a:spcAft>
              <a:buClr>
                <a:schemeClr val="accent3"/>
              </a:buClr>
              <a:buFont typeface="+mj-lt"/>
              <a:buAutoNum type="arabicPeriod"/>
              <a:defRPr/>
            </a:pPr>
            <a:r>
              <a:rPr lang="en-US" sz="2200" b="1" dirty="0" smtClean="0">
                <a:solidFill>
                  <a:srgbClr val="0000FF"/>
                </a:solidFill>
              </a:rPr>
              <a:t>Surplus of male labor in rainfed areas – constitute bulk of migrants</a:t>
            </a:r>
          </a:p>
          <a:p>
            <a:pPr marL="457200" indent="-457200" eaLnBrk="1" fontAlgn="auto" hangingPunct="1">
              <a:spcBef>
                <a:spcPts val="0"/>
              </a:spcBef>
              <a:spcAft>
                <a:spcPts val="300"/>
              </a:spcAft>
              <a:buClr>
                <a:schemeClr val="accent3"/>
              </a:buClr>
              <a:buFont typeface="+mj-lt"/>
              <a:buAutoNum type="arabicPeriod"/>
              <a:defRPr/>
            </a:pPr>
            <a:r>
              <a:rPr lang="en-US" sz="2200" b="1" dirty="0" smtClean="0"/>
              <a:t>Migrants return to village during peak labor demands (work in Syrian cities, Lebanon and Jordan)</a:t>
            </a:r>
          </a:p>
          <a:p>
            <a:pPr marL="457200" indent="-457200" eaLnBrk="1" fontAlgn="auto" hangingPunct="1">
              <a:spcBef>
                <a:spcPts val="0"/>
              </a:spcBef>
              <a:spcAft>
                <a:spcPts val="300"/>
              </a:spcAft>
              <a:buClr>
                <a:schemeClr val="accent3"/>
              </a:buClr>
              <a:buFont typeface="+mj-lt"/>
              <a:buAutoNum type="arabicPeriod"/>
              <a:defRPr/>
            </a:pPr>
            <a:r>
              <a:rPr lang="en-US" sz="2200" b="1" dirty="0" smtClean="0">
                <a:solidFill>
                  <a:srgbClr val="0000FF"/>
                </a:solidFill>
              </a:rPr>
              <a:t>The more income sources in the household, the more likely women contribute to additional work and responsibilities</a:t>
            </a:r>
          </a:p>
          <a:p>
            <a:pPr marL="457200" indent="-457200" eaLnBrk="1" fontAlgn="auto" hangingPunct="1">
              <a:spcBef>
                <a:spcPts val="0"/>
              </a:spcBef>
              <a:spcAft>
                <a:spcPts val="300"/>
              </a:spcAft>
              <a:buClr>
                <a:schemeClr val="accent3"/>
              </a:buClr>
              <a:buFont typeface="+mj-lt"/>
              <a:buAutoNum type="arabicPeriod"/>
              <a:defRPr/>
            </a:pPr>
            <a:r>
              <a:rPr lang="en-US" sz="2200" b="1" dirty="0" smtClean="0"/>
              <a:t>Results indicate that the likelihood of women’s work increase is higher in irrigated areas, due to the intensive cropping, but not to males’ migration</a:t>
            </a:r>
          </a:p>
          <a:p>
            <a:pPr marL="457200" indent="-457200" eaLnBrk="1" fontAlgn="auto" hangingPunct="1">
              <a:spcBef>
                <a:spcPts val="0"/>
              </a:spcBef>
              <a:spcAft>
                <a:spcPts val="300"/>
              </a:spcAft>
              <a:buClr>
                <a:schemeClr val="accent3"/>
              </a:buClr>
              <a:buFont typeface="+mj-lt"/>
              <a:buAutoNum type="arabicPeriod"/>
              <a:defRPr/>
            </a:pPr>
            <a:r>
              <a:rPr lang="en-US" sz="2200" b="1" dirty="0" smtClean="0">
                <a:solidFill>
                  <a:srgbClr val="0000FF"/>
                </a:solidFill>
              </a:rPr>
              <a:t>In irrigated areas migration is feminizing agriculture, but not in rainfed areas</a:t>
            </a:r>
          </a:p>
          <a:p>
            <a:pPr marL="457200" indent="-457200" eaLnBrk="1" fontAlgn="auto" hangingPunct="1">
              <a:spcBef>
                <a:spcPts val="0"/>
              </a:spcBef>
              <a:spcAft>
                <a:spcPts val="300"/>
              </a:spcAft>
              <a:buClr>
                <a:schemeClr val="accent3"/>
              </a:buClr>
              <a:buFont typeface="+mj-lt"/>
              <a:buAutoNum type="arabicPeriod"/>
              <a:defRPr/>
            </a:pPr>
            <a:r>
              <a:rPr lang="en-US" sz="2200" b="1" dirty="0" smtClean="0"/>
              <a:t>The absence of men from poor households or landless does not seem to lead to greater autonomy of women, nor does it affect decision-making within the household</a:t>
            </a:r>
          </a:p>
          <a:p>
            <a:pPr marL="274320" indent="-274320" eaLnBrk="1" fontAlgn="auto" hangingPunct="1">
              <a:spcBef>
                <a:spcPts val="0"/>
              </a:spcBef>
              <a:spcAft>
                <a:spcPts val="300"/>
              </a:spcAft>
              <a:buClr>
                <a:schemeClr val="accent3"/>
              </a:buClr>
              <a:buFont typeface="Wingdings 2"/>
              <a:buChar char=""/>
              <a:defRPr/>
            </a:pPr>
            <a:endParaRPr lang="en-US" sz="2200" b="1" dirty="0" smtClean="0">
              <a:solidFill>
                <a:srgbClr val="0000FF"/>
              </a:solidFill>
            </a:endParaRPr>
          </a:p>
          <a:p>
            <a:pPr>
              <a:spcBef>
                <a:spcPts val="0"/>
              </a:spcBef>
              <a:spcAft>
                <a:spcPts val="300"/>
              </a:spcAft>
              <a:defRPr/>
            </a:pPr>
            <a:endParaRPr lang="en-US" sz="2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z="3200" b="1" dirty="0" smtClean="0"/>
              <a:t>(5) Male migration does not increase women’s work load in rainfed areas </a:t>
            </a:r>
            <a:r>
              <a:rPr lang="en-US" sz="2000" b="1" i="1" dirty="0" err="1" smtClean="0"/>
              <a:t>con’t</a:t>
            </a:r>
            <a:endParaRPr lang="en-US" sz="3200" b="1" i="1" dirty="0" smtClean="0"/>
          </a:p>
        </p:txBody>
      </p:sp>
      <p:sp>
        <p:nvSpPr>
          <p:cNvPr id="3" name="Content Placeholder 2"/>
          <p:cNvSpPr>
            <a:spLocks noGrp="1"/>
          </p:cNvSpPr>
          <p:nvPr>
            <p:ph sz="quarter" idx="1"/>
          </p:nvPr>
        </p:nvSpPr>
        <p:spPr>
          <a:xfrm>
            <a:off x="457200" y="1935163"/>
            <a:ext cx="8229600" cy="4662189"/>
          </a:xfrm>
        </p:spPr>
        <p:txBody>
          <a:bodyPr>
            <a:noAutofit/>
          </a:bodyPr>
          <a:lstStyle/>
          <a:p>
            <a:pPr marL="342900" indent="-342900" eaLnBrk="1" fontAlgn="auto" hangingPunct="1">
              <a:spcBef>
                <a:spcPts val="1200"/>
              </a:spcBef>
              <a:spcAft>
                <a:spcPts val="0"/>
              </a:spcAft>
              <a:buClr>
                <a:schemeClr val="accent3"/>
              </a:buClr>
              <a:buFont typeface="+mj-lt"/>
              <a:buAutoNum type="arabicPeriod"/>
              <a:defRPr/>
            </a:pPr>
            <a:r>
              <a:rPr lang="en-US" sz="2200" b="1" dirty="0" smtClean="0"/>
              <a:t>Most migrants are poor households mainly located in rainfed areas </a:t>
            </a:r>
          </a:p>
          <a:p>
            <a:pPr marL="342900" indent="-342900" eaLnBrk="1" fontAlgn="auto" hangingPunct="1">
              <a:spcBef>
                <a:spcPts val="1200"/>
              </a:spcBef>
              <a:spcAft>
                <a:spcPts val="0"/>
              </a:spcAft>
              <a:buClr>
                <a:schemeClr val="accent3"/>
              </a:buClr>
              <a:buFont typeface="+mj-lt"/>
              <a:buAutoNum type="arabicPeriod"/>
              <a:defRPr/>
            </a:pPr>
            <a:r>
              <a:rPr lang="en-US" sz="2200" b="1" dirty="0" smtClean="0">
                <a:solidFill>
                  <a:srgbClr val="0000FF"/>
                </a:solidFill>
              </a:rPr>
              <a:t>Crop production is limited to cereals and legumes</a:t>
            </a:r>
          </a:p>
          <a:p>
            <a:pPr marL="342900" indent="-342900" eaLnBrk="1" fontAlgn="auto" hangingPunct="1">
              <a:spcBef>
                <a:spcPts val="1200"/>
              </a:spcBef>
              <a:spcAft>
                <a:spcPts val="0"/>
              </a:spcAft>
              <a:buClr>
                <a:schemeClr val="accent3"/>
              </a:buClr>
              <a:buFont typeface="+mj-lt"/>
              <a:buAutoNum type="arabicPeriod"/>
              <a:defRPr/>
            </a:pPr>
            <a:r>
              <a:rPr lang="en-US" sz="2200" b="1" dirty="0" smtClean="0"/>
              <a:t>Cereals in rainfed areas is mostly mechanized and women’s work concentrate on the limited legume areas</a:t>
            </a:r>
          </a:p>
          <a:p>
            <a:pPr marL="342900" indent="-342900" eaLnBrk="1" fontAlgn="auto" hangingPunct="1">
              <a:spcBef>
                <a:spcPts val="1200"/>
              </a:spcBef>
              <a:spcAft>
                <a:spcPts val="0"/>
              </a:spcAft>
              <a:buClr>
                <a:schemeClr val="accent3"/>
              </a:buClr>
              <a:buFont typeface="+mj-lt"/>
              <a:buAutoNum type="arabicPeriod"/>
              <a:defRPr/>
            </a:pPr>
            <a:r>
              <a:rPr lang="en-US" sz="2200" b="1" dirty="0" smtClean="0">
                <a:solidFill>
                  <a:srgbClr val="0000FF"/>
                </a:solidFill>
              </a:rPr>
              <a:t>Women from rainfed areas work off-farm in agriculture in areas where irrigation is spread and intensified agriculture /high demand for agricultural labor</a:t>
            </a:r>
          </a:p>
          <a:p>
            <a:pPr marL="342900" indent="-342900" eaLnBrk="1" fontAlgn="auto" hangingPunct="1">
              <a:spcBef>
                <a:spcPts val="1200"/>
              </a:spcBef>
              <a:spcAft>
                <a:spcPts val="0"/>
              </a:spcAft>
              <a:buClr>
                <a:schemeClr val="accent3"/>
              </a:buClr>
              <a:buFont typeface="+mj-lt"/>
              <a:buAutoNum type="arabicPeriod"/>
              <a:defRPr/>
            </a:pPr>
            <a:r>
              <a:rPr lang="en-US" sz="2200" b="1" dirty="0" smtClean="0"/>
              <a:t>Livestock production is important and women perform related activities up to 80%, men do 20% of the work mainly providing feeds to animals from different sources, and marketing dairy products, live animals and other related products</a:t>
            </a:r>
          </a:p>
          <a:p>
            <a:pPr marL="274320" indent="-274320" eaLnBrk="1" fontAlgn="auto" hangingPunct="1">
              <a:spcAft>
                <a:spcPts val="0"/>
              </a:spcAft>
              <a:buClr>
                <a:schemeClr val="accent3"/>
              </a:buClr>
              <a:buFont typeface="Wingdings 2"/>
              <a:buChar char=""/>
              <a:defRPr/>
            </a:pPr>
            <a:endParaRPr lang="en-US" sz="22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F0639"/>
          <p:cNvPicPr>
            <a:picLocks noChangeAspect="1" noChangeArrowheads="1"/>
          </p:cNvPicPr>
          <p:nvPr/>
        </p:nvPicPr>
        <p:blipFill>
          <a:blip r:embed="rId2" cstate="email">
            <a:lum bright="10000"/>
          </a:blip>
          <a:srcRect/>
          <a:stretch>
            <a:fillRect/>
          </a:stretch>
        </p:blipFill>
        <p:spPr bwMode="auto">
          <a:xfrm>
            <a:off x="-25400" y="0"/>
            <a:ext cx="9169400" cy="6875463"/>
          </a:xfrm>
          <a:prstGeom prst="rect">
            <a:avLst/>
          </a:prstGeom>
          <a:noFill/>
          <a:ln w="9525">
            <a:noFill/>
            <a:miter lim="800000"/>
            <a:headEnd/>
            <a:tailEnd/>
          </a:ln>
        </p:spPr>
      </p:pic>
      <p:sp>
        <p:nvSpPr>
          <p:cNvPr id="65538" name="Title 1"/>
          <p:cNvSpPr>
            <a:spLocks noGrp="1"/>
          </p:cNvSpPr>
          <p:nvPr>
            <p:ph type="title"/>
          </p:nvPr>
        </p:nvSpPr>
        <p:spPr>
          <a:xfrm>
            <a:off x="457200" y="142852"/>
            <a:ext cx="8229600" cy="1143000"/>
          </a:xfrm>
        </p:spPr>
        <p:txBody>
          <a:bodyPr/>
          <a:lstStyle/>
          <a:p>
            <a:pPr eaLnBrk="1" hangingPunct="1"/>
            <a:r>
              <a:rPr lang="en-US" sz="3200" b="1" dirty="0" smtClean="0"/>
              <a:t>ii. (6) Male migration negatively impacts on children education</a:t>
            </a:r>
          </a:p>
        </p:txBody>
      </p:sp>
      <p:sp>
        <p:nvSpPr>
          <p:cNvPr id="3" name="Content Placeholder 2"/>
          <p:cNvSpPr>
            <a:spLocks noGrp="1"/>
          </p:cNvSpPr>
          <p:nvPr>
            <p:ph sz="quarter" idx="1"/>
          </p:nvPr>
        </p:nvSpPr>
        <p:spPr>
          <a:xfrm>
            <a:off x="457200" y="1285860"/>
            <a:ext cx="8229600" cy="4389437"/>
          </a:xfrm>
        </p:spPr>
        <p:txBody>
          <a:bodyPr>
            <a:noAutofit/>
          </a:bodyPr>
          <a:lstStyle/>
          <a:p>
            <a:pPr marL="342900" indent="-342900" eaLnBrk="1" fontAlgn="auto" hangingPunct="1">
              <a:spcBef>
                <a:spcPts val="1200"/>
              </a:spcBef>
              <a:spcAft>
                <a:spcPts val="0"/>
              </a:spcAft>
              <a:buClr>
                <a:schemeClr val="accent3"/>
              </a:buClr>
              <a:buFont typeface="+mj-lt"/>
              <a:buAutoNum type="arabicPeriod"/>
              <a:defRPr/>
            </a:pPr>
            <a:r>
              <a:rPr lang="en-US" sz="2000" b="1" dirty="0" smtClean="0"/>
              <a:t>Drop of children from schools</a:t>
            </a:r>
          </a:p>
          <a:p>
            <a:pPr marL="342900" indent="-342900" eaLnBrk="1" fontAlgn="auto" hangingPunct="1">
              <a:spcBef>
                <a:spcPts val="1200"/>
              </a:spcBef>
              <a:spcAft>
                <a:spcPts val="0"/>
              </a:spcAft>
              <a:buClr>
                <a:schemeClr val="accent3"/>
              </a:buClr>
              <a:buFont typeface="+mj-lt"/>
              <a:buAutoNum type="arabicPeriod"/>
              <a:defRPr/>
            </a:pPr>
            <a:r>
              <a:rPr lang="en-US" sz="2000" b="1" dirty="0" smtClean="0"/>
              <a:t>Mother perspectives on managing boys in school age</a:t>
            </a:r>
          </a:p>
          <a:p>
            <a:pPr marL="342900" indent="-342900" eaLnBrk="1" fontAlgn="auto" hangingPunct="1">
              <a:spcBef>
                <a:spcPts val="1200"/>
              </a:spcBef>
              <a:spcAft>
                <a:spcPts val="0"/>
              </a:spcAft>
              <a:buClr>
                <a:schemeClr val="accent3"/>
              </a:buClr>
              <a:buFont typeface="+mj-lt"/>
              <a:buAutoNum type="arabicPeriod"/>
              <a:defRPr/>
            </a:pPr>
            <a:r>
              <a:rPr lang="en-US" sz="2000" b="1" dirty="0" smtClean="0"/>
              <a:t>Role model</a:t>
            </a:r>
          </a:p>
          <a:p>
            <a:pPr marL="274320" indent="-274320" eaLnBrk="1" fontAlgn="auto" hangingPunct="1">
              <a:spcAft>
                <a:spcPts val="0"/>
              </a:spcAft>
              <a:buClr>
                <a:schemeClr val="accent3"/>
              </a:buClr>
              <a:buFont typeface="Wingdings 2"/>
              <a:buChar char=""/>
              <a:defRPr/>
            </a:pP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3" name="Picture 5" descr="C:\Documents and Settings\MMartini\My Documents\Aden_Photos\Selected_Extra\100_0519.JPG"/>
          <p:cNvPicPr>
            <a:picLocks noChangeAspect="1" noChangeArrowheads="1"/>
          </p:cNvPicPr>
          <p:nvPr/>
        </p:nvPicPr>
        <p:blipFill>
          <a:blip r:embed="rId2" cstate="email"/>
          <a:srcRect/>
          <a:stretch>
            <a:fillRect/>
          </a:stretch>
        </p:blipFill>
        <p:spPr bwMode="auto">
          <a:xfrm>
            <a:off x="0" y="3097575"/>
            <a:ext cx="9144000" cy="3760425"/>
          </a:xfrm>
          <a:prstGeom prst="rect">
            <a:avLst/>
          </a:prstGeom>
          <a:ln>
            <a:noFill/>
          </a:ln>
          <a:effectLst>
            <a:outerShdw blurRad="292100" dist="139700" dir="2700000" algn="tl" rotWithShape="0">
              <a:srgbClr val="333333">
                <a:alpha val="65000"/>
              </a:srgbClr>
            </a:outerShdw>
          </a:effectLst>
        </p:spPr>
      </p:pic>
      <p:pic>
        <p:nvPicPr>
          <p:cNvPr id="63492" name="Picture 4" descr="C:\Documents and Settings\MMartini\My Documents\Aden_Photos\Selected_Extra\100_0520.JPG"/>
          <p:cNvPicPr>
            <a:picLocks noChangeAspect="1" noChangeArrowheads="1"/>
          </p:cNvPicPr>
          <p:nvPr/>
        </p:nvPicPr>
        <p:blipFill>
          <a:blip r:embed="rId3" cstate="email"/>
          <a:srcRect/>
          <a:stretch>
            <a:fillRect/>
          </a:stretch>
        </p:blipFill>
        <p:spPr bwMode="auto">
          <a:xfrm>
            <a:off x="1826791" y="1785926"/>
            <a:ext cx="7317209" cy="2777298"/>
          </a:xfrm>
          <a:prstGeom prst="rect">
            <a:avLst/>
          </a:prstGeom>
          <a:ln>
            <a:noFill/>
          </a:ln>
          <a:effectLst>
            <a:outerShdw blurRad="292100" dist="139700" dir="2700000" algn="tl" rotWithShape="0">
              <a:srgbClr val="333333">
                <a:alpha val="65000"/>
              </a:srgbClr>
            </a:outerShdw>
          </a:effectLst>
        </p:spPr>
      </p:pic>
      <p:pic>
        <p:nvPicPr>
          <p:cNvPr id="63490" name="Picture 2" descr="C:\Documents and Settings\MMartini\My Documents\Aden_Photos\IMG_0053.JPG"/>
          <p:cNvPicPr>
            <a:picLocks noChangeAspect="1" noChangeArrowheads="1"/>
          </p:cNvPicPr>
          <p:nvPr/>
        </p:nvPicPr>
        <p:blipFill>
          <a:blip r:embed="rId4" cstate="email"/>
          <a:srcRect/>
          <a:stretch>
            <a:fillRect/>
          </a:stretch>
        </p:blipFill>
        <p:spPr bwMode="auto">
          <a:xfrm>
            <a:off x="4078440" y="0"/>
            <a:ext cx="5065560" cy="2786058"/>
          </a:xfrm>
          <a:prstGeom prst="rect">
            <a:avLst/>
          </a:prstGeom>
          <a:ln>
            <a:noFill/>
          </a:ln>
          <a:effectLst>
            <a:outerShdw blurRad="292100" dist="139700" dir="2700000" algn="tl" rotWithShape="0">
              <a:srgbClr val="333333">
                <a:alpha val="65000"/>
              </a:srgbClr>
            </a:outerShdw>
          </a:effectLst>
        </p:spPr>
      </p:pic>
      <p:pic>
        <p:nvPicPr>
          <p:cNvPr id="7" name="Picture 6" descr="DSCF0687"/>
          <p:cNvPicPr/>
          <p:nvPr/>
        </p:nvPicPr>
        <p:blipFill>
          <a:blip r:embed="rId5" cstate="email">
            <a:lum bright="10000"/>
          </a:blip>
          <a:srcRect/>
          <a:stretch>
            <a:fillRect/>
          </a:stretch>
        </p:blipFill>
        <p:spPr bwMode="auto">
          <a:xfrm>
            <a:off x="1214414" y="0"/>
            <a:ext cx="2643392" cy="1944216"/>
          </a:xfrm>
          <a:prstGeom prst="rect">
            <a:avLst/>
          </a:prstGeom>
          <a:ln>
            <a:noFill/>
          </a:ln>
          <a:effectLst>
            <a:outerShdw blurRad="292100" dist="139700" dir="2700000" algn="tl" rotWithShape="0">
              <a:srgbClr val="333333">
                <a:alpha val="65000"/>
              </a:srgbClr>
            </a:outerShdw>
          </a:effectLst>
        </p:spPr>
      </p:pic>
      <p:pic>
        <p:nvPicPr>
          <p:cNvPr id="8" name="Picture 4" descr="P4040145"/>
          <p:cNvPicPr>
            <a:picLocks noChangeAspect="1" noChangeArrowheads="1"/>
          </p:cNvPicPr>
          <p:nvPr/>
        </p:nvPicPr>
        <p:blipFill>
          <a:blip r:embed="rId6" cstate="email"/>
          <a:srcRect/>
          <a:stretch>
            <a:fillRect/>
          </a:stretch>
        </p:blipFill>
        <p:spPr>
          <a:xfrm>
            <a:off x="0" y="2143116"/>
            <a:ext cx="2511569"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179388" y="333375"/>
            <a:ext cx="8713787" cy="881063"/>
          </a:xfrm>
        </p:spPr>
        <p:txBody>
          <a:bodyPr/>
          <a:lstStyle/>
          <a:p>
            <a:pPr algn="ctr"/>
            <a:r>
              <a:rPr lang="en-US" sz="3200" b="1" dirty="0" smtClean="0"/>
              <a:t>RECOMMENDATIONS</a:t>
            </a:r>
            <a:endParaRPr lang="en-US" sz="2400" b="1" dirty="0" smtClean="0"/>
          </a:p>
        </p:txBody>
      </p:sp>
      <p:sp>
        <p:nvSpPr>
          <p:cNvPr id="66563" name="Content Placeholder 2"/>
          <p:cNvSpPr>
            <a:spLocks noGrp="1"/>
          </p:cNvSpPr>
          <p:nvPr>
            <p:ph idx="4294967295"/>
          </p:nvPr>
        </p:nvSpPr>
        <p:spPr>
          <a:xfrm>
            <a:off x="250825" y="1285875"/>
            <a:ext cx="8642350" cy="5311775"/>
          </a:xfrm>
        </p:spPr>
        <p:txBody>
          <a:bodyPr/>
          <a:lstStyle/>
          <a:p>
            <a:pPr marL="495300" indent="-495300" eaLnBrk="1" hangingPunct="1">
              <a:spcBef>
                <a:spcPts val="1200"/>
              </a:spcBef>
              <a:buFont typeface="Wingdings 2" pitchFamily="18" charset="2"/>
              <a:buAutoNum type="arabicPeriod"/>
            </a:pPr>
            <a:r>
              <a:rPr lang="en-US" sz="1600" b="1" smtClean="0">
                <a:latin typeface="Calibri" pitchFamily="34" charset="0"/>
              </a:rPr>
              <a:t>Evidence shows that lack of land property titles constrains access to government land reclamation programs and formal loans</a:t>
            </a:r>
          </a:p>
          <a:p>
            <a:pPr marL="850900" lvl="1" indent="-457200" eaLnBrk="1" hangingPunct="1">
              <a:spcBef>
                <a:spcPts val="1200"/>
              </a:spcBef>
            </a:pPr>
            <a:r>
              <a:rPr lang="en-US" sz="1600" b="1" smtClean="0">
                <a:solidFill>
                  <a:srgbClr val="0000FF"/>
                </a:solidFill>
                <a:latin typeface="Calibri" pitchFamily="34" charset="0"/>
              </a:rPr>
              <a:t>Facilitate land titles to encourage the use of remittances in land improvement investment</a:t>
            </a:r>
          </a:p>
          <a:p>
            <a:pPr marL="850900" lvl="1" indent="-457200" eaLnBrk="1" hangingPunct="1">
              <a:spcBef>
                <a:spcPts val="1200"/>
              </a:spcBef>
            </a:pPr>
            <a:r>
              <a:rPr lang="en-US" sz="1600" b="1" smtClean="0">
                <a:solidFill>
                  <a:srgbClr val="0000FF"/>
                </a:solidFill>
                <a:latin typeface="Calibri" pitchFamily="34" charset="0"/>
              </a:rPr>
              <a:t>This will increase income, household’s food security</a:t>
            </a:r>
          </a:p>
          <a:p>
            <a:pPr marL="850900" lvl="1" indent="-457200" eaLnBrk="1" hangingPunct="1">
              <a:spcBef>
                <a:spcPts val="1200"/>
              </a:spcBef>
            </a:pPr>
            <a:r>
              <a:rPr lang="en-US" sz="1600" b="1" smtClean="0">
                <a:solidFill>
                  <a:srgbClr val="0000FF"/>
                </a:solidFill>
                <a:latin typeface="Calibri" pitchFamily="34" charset="0"/>
              </a:rPr>
              <a:t>But, the risk due to drought should be taken into consideration for example through insurance</a:t>
            </a:r>
          </a:p>
          <a:p>
            <a:pPr marL="495300" indent="-495300" eaLnBrk="1" hangingPunct="1">
              <a:spcBef>
                <a:spcPts val="1200"/>
              </a:spcBef>
              <a:buFont typeface="Wingdings 2" pitchFamily="18" charset="2"/>
              <a:buAutoNum type="arabicPeriod" startAt="2"/>
            </a:pPr>
            <a:r>
              <a:rPr lang="en-US" sz="1600" b="1" smtClean="0">
                <a:latin typeface="Calibri" pitchFamily="34" charset="0"/>
              </a:rPr>
              <a:t>There is clear evidence that small ruminant production is the most favored investment of remittances; there is also evidence that the landless, who are the poorest, rely mainly on small ruminants, besides local people have deep knowledge of the sector, which is a high value sector with increasing demand. Therefore: </a:t>
            </a:r>
          </a:p>
          <a:p>
            <a:pPr marL="850900" lvl="1" indent="-457200" eaLnBrk="1" hangingPunct="1">
              <a:spcBef>
                <a:spcPts val="1200"/>
              </a:spcBef>
              <a:buFont typeface="Wingdings 2" pitchFamily="18" charset="2"/>
              <a:buChar char=""/>
            </a:pPr>
            <a:r>
              <a:rPr lang="en-US" sz="1600" b="1" smtClean="0">
                <a:solidFill>
                  <a:srgbClr val="0000FF"/>
                </a:solidFill>
                <a:latin typeface="Calibri" pitchFamily="34" charset="0"/>
              </a:rPr>
              <a:t>The investment in small ruminants should be encouraged by a program where investment of remittances is matched by government  financial support </a:t>
            </a:r>
          </a:p>
          <a:p>
            <a:pPr marL="850900" lvl="1" indent="-457200" eaLnBrk="1" hangingPunct="1">
              <a:spcBef>
                <a:spcPts val="1200"/>
              </a:spcBef>
              <a:buFont typeface="Wingdings 2" pitchFamily="18" charset="2"/>
              <a:buChar char=""/>
            </a:pPr>
            <a:r>
              <a:rPr lang="en-US" sz="1600" b="1" smtClean="0">
                <a:solidFill>
                  <a:srgbClr val="0000FF"/>
                </a:solidFill>
                <a:latin typeface="Calibri" pitchFamily="34" charset="0"/>
              </a:rPr>
              <a:t>This will direct the financial flows from remittances to the productive sector of the poor</a:t>
            </a:r>
          </a:p>
          <a:p>
            <a:pPr marL="850900" lvl="1" indent="-457200" eaLnBrk="1" hangingPunct="1">
              <a:spcBef>
                <a:spcPts val="1200"/>
              </a:spcBef>
              <a:buFont typeface="Wingdings 2" pitchFamily="18" charset="2"/>
              <a:buChar char=""/>
            </a:pPr>
            <a:r>
              <a:rPr lang="en-US" sz="1600" b="1" smtClean="0">
                <a:solidFill>
                  <a:srgbClr val="0000FF"/>
                </a:solidFill>
                <a:latin typeface="Calibri" pitchFamily="34" charset="0"/>
              </a:rPr>
              <a:t>Technologies for processing and adding value such as cheese and yogurt need to be introduced</a:t>
            </a:r>
          </a:p>
          <a:p>
            <a:pPr marL="850900" lvl="1" indent="-457200" eaLnBrk="1" hangingPunct="1">
              <a:spcBef>
                <a:spcPts val="1200"/>
              </a:spcBef>
              <a:buFont typeface="Wingdings 2" pitchFamily="18" charset="2"/>
              <a:buChar char=""/>
            </a:pPr>
            <a:r>
              <a:rPr lang="en-US" sz="1600" b="1" smtClean="0">
                <a:solidFill>
                  <a:srgbClr val="0000FF"/>
                </a:solidFill>
                <a:latin typeface="Calibri" pitchFamily="34" charset="0"/>
              </a:rPr>
              <a:t>This will enhance household food security, increase income and reduce poverty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68"/>
          <p:cNvSpPr txBox="1">
            <a:spLocks noChangeArrowheads="1"/>
          </p:cNvSpPr>
          <p:nvPr/>
        </p:nvSpPr>
        <p:spPr bwMode="auto">
          <a:xfrm>
            <a:off x="1403350" y="2565400"/>
            <a:ext cx="6697663" cy="461665"/>
          </a:xfrm>
          <a:prstGeom prst="rect">
            <a:avLst/>
          </a:prstGeom>
          <a:noFill/>
          <a:ln w="9525">
            <a:noFill/>
            <a:miter lim="800000"/>
            <a:headEnd/>
            <a:tailEnd/>
          </a:ln>
        </p:spPr>
        <p:txBody>
          <a:bodyPr>
            <a:spAutoFit/>
          </a:bodyPr>
          <a:lstStyle/>
          <a:p>
            <a:r>
              <a:rPr lang="en-US" sz="2400" dirty="0"/>
              <a:t> </a:t>
            </a:r>
            <a:endParaRPr lang="ar-SA" sz="2400" dirty="0">
              <a:latin typeface="Calibri" pitchFamily="34" charset="0"/>
            </a:endParaRPr>
          </a:p>
        </p:txBody>
      </p:sp>
      <p:sp>
        <p:nvSpPr>
          <p:cNvPr id="80" name="Slide Number Placeholder 79"/>
          <p:cNvSpPr txBox="1">
            <a:spLocks noGrp="1"/>
          </p:cNvSpPr>
          <p:nvPr/>
        </p:nvSpPr>
        <p:spPr>
          <a:xfrm>
            <a:off x="6572250" y="6408738"/>
            <a:ext cx="2133600" cy="365125"/>
          </a:xfrm>
          <a:prstGeom prst="rect">
            <a:avLst/>
          </a:prstGeom>
          <a:noFill/>
        </p:spPr>
        <p:txBody>
          <a:bodyPr rtlCol="1" anchor="ctr"/>
          <a:lstStyle/>
          <a:p>
            <a:pPr algn="r" fontAlgn="auto">
              <a:spcBef>
                <a:spcPts val="0"/>
              </a:spcBef>
              <a:spcAft>
                <a:spcPts val="0"/>
              </a:spcAft>
              <a:defRPr/>
            </a:pPr>
            <a:fld id="{3F305809-8710-4078-A976-1A196BD059A9}" type="slidenum">
              <a:rPr lang="ar-SA" sz="1200">
                <a:solidFill>
                  <a:schemeClr val="tx1">
                    <a:tint val="75000"/>
                  </a:schemeClr>
                </a:solidFill>
                <a:latin typeface="+mn-lt"/>
                <a:cs typeface="+mn-cs"/>
              </a:rPr>
              <a:pPr algn="r" fontAlgn="auto">
                <a:spcBef>
                  <a:spcPts val="0"/>
                </a:spcBef>
                <a:spcAft>
                  <a:spcPts val="0"/>
                </a:spcAft>
                <a:defRPr/>
              </a:pPr>
              <a:t>51</a:t>
            </a:fld>
            <a:endParaRPr lang="ar-SA" sz="1200">
              <a:solidFill>
                <a:schemeClr val="tx1">
                  <a:tint val="75000"/>
                </a:schemeClr>
              </a:solidFill>
              <a:latin typeface="+mn-lt"/>
              <a:cs typeface="+mn-cs"/>
            </a:endParaRPr>
          </a:p>
        </p:txBody>
      </p:sp>
      <p:sp>
        <p:nvSpPr>
          <p:cNvPr id="6" name="Title 5"/>
          <p:cNvSpPr>
            <a:spLocks noGrp="1"/>
          </p:cNvSpPr>
          <p:nvPr>
            <p:ph type="title"/>
          </p:nvPr>
        </p:nvSpPr>
        <p:spPr>
          <a:xfrm rot="20436412">
            <a:off x="460633" y="754898"/>
            <a:ext cx="3096344" cy="1582621"/>
          </a:xfrm>
        </p:spPr>
        <p:txBody>
          <a:bodyPr/>
          <a:lstStyle/>
          <a:p>
            <a:r>
              <a:rPr lang="en-US" sz="5400" dirty="0" smtClean="0"/>
              <a:t>Thank You</a:t>
            </a:r>
            <a:r>
              <a:rPr lang="en-US" sz="4000" dirty="0" smtClean="0"/>
              <a:t/>
            </a:r>
            <a:br>
              <a:rPr lang="en-US" sz="4000" dirty="0" smtClean="0"/>
            </a:br>
            <a:endParaRPr lang="en-US" sz="4000" dirty="0"/>
          </a:p>
        </p:txBody>
      </p:sp>
      <p:sp>
        <p:nvSpPr>
          <p:cNvPr id="7" name="Picture Placeholder 6"/>
          <p:cNvSpPr>
            <a:spLocks noGrp="1"/>
          </p:cNvSpPr>
          <p:nvPr>
            <p:ph type="pic" idx="1"/>
          </p:nvPr>
        </p:nvSpPr>
        <p:spPr>
          <a:xfrm rot="420000">
            <a:off x="3498236" y="1175446"/>
            <a:ext cx="4617720" cy="3931920"/>
          </a:xfrm>
        </p:spPr>
      </p:sp>
      <p:sp>
        <p:nvSpPr>
          <p:cNvPr id="10" name="Rectangle 9"/>
          <p:cNvSpPr/>
          <p:nvPr/>
        </p:nvSpPr>
        <p:spPr>
          <a:xfrm rot="448724">
            <a:off x="3505380" y="1139080"/>
            <a:ext cx="4607525" cy="3662541"/>
          </a:xfrm>
          <a:prstGeom prst="rect">
            <a:avLst/>
          </a:prstGeom>
        </p:spPr>
        <p:txBody>
          <a:bodyPr wrap="square">
            <a:spAutoFit/>
          </a:bodyPr>
          <a:lstStyle/>
          <a:p>
            <a:r>
              <a:rPr lang="en-US" sz="3200" b="1" dirty="0" smtClean="0">
                <a:solidFill>
                  <a:srgbClr val="FF33CC"/>
                </a:solidFill>
                <a:latin typeface="Batang" pitchFamily="18" charset="-127"/>
                <a:ea typeface="Batang" pitchFamily="18" charset="-127"/>
                <a:cs typeface="Tahoma" pitchFamily="34" charset="0"/>
              </a:rPr>
              <a:t>Main Proposition:</a:t>
            </a:r>
          </a:p>
          <a:p>
            <a:endParaRPr lang="en-US" sz="3200" b="1" dirty="0" smtClean="0">
              <a:solidFill>
                <a:srgbClr val="FF33CC"/>
              </a:solidFill>
              <a:latin typeface="Batang" pitchFamily="18" charset="-127"/>
              <a:ea typeface="Batang" pitchFamily="18" charset="-127"/>
              <a:cs typeface="Tahoma" pitchFamily="34" charset="0"/>
            </a:endParaRPr>
          </a:p>
          <a:p>
            <a:pPr algn="ctr"/>
            <a:r>
              <a:rPr lang="en-US" sz="2800" b="1" dirty="0" smtClean="0">
                <a:solidFill>
                  <a:schemeClr val="tx2"/>
                </a:solidFill>
                <a:latin typeface="Batang" pitchFamily="18" charset="-127"/>
                <a:ea typeface="Batang" pitchFamily="18" charset="-127"/>
                <a:cs typeface="Tahoma" pitchFamily="34" charset="0"/>
              </a:rPr>
              <a:t>Migration could be a strong and promising partner to the government in supporting agricultural development in rainfed areas</a:t>
            </a:r>
            <a:endParaRPr lang="ar-SA" sz="3600" b="1" dirty="0" smtClean="0">
              <a:solidFill>
                <a:schemeClr val="tx2"/>
              </a:solidFill>
              <a:latin typeface="Batang" pitchFamily="18" charset="-127"/>
              <a:ea typeface="Batang" pitchFamily="18" charset="-127"/>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7938" y="-7938"/>
            <a:ext cx="9159876" cy="6873876"/>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57200" y="404664"/>
            <a:ext cx="8229600" cy="648072"/>
          </a:xfrm>
        </p:spPr>
        <p:txBody>
          <a:bodyPr/>
          <a:lstStyle/>
          <a:p>
            <a:r>
              <a:rPr lang="en-US" b="1" dirty="0" smtClean="0"/>
              <a:t>The Study Area</a:t>
            </a:r>
            <a:endParaRPr lang="en-US" b="1" dirty="0"/>
          </a:p>
        </p:txBody>
      </p:sp>
      <p:sp>
        <p:nvSpPr>
          <p:cNvPr id="5" name="Content Placeholder 4"/>
          <p:cNvSpPr>
            <a:spLocks noGrp="1"/>
          </p:cNvSpPr>
          <p:nvPr>
            <p:ph idx="1"/>
          </p:nvPr>
        </p:nvSpPr>
        <p:spPr>
          <a:xfrm>
            <a:off x="2357422" y="3286718"/>
            <a:ext cx="6643734" cy="3356992"/>
          </a:xfrm>
          <a:solidFill>
            <a:srgbClr val="FFFF00">
              <a:alpha val="23000"/>
            </a:srgbClr>
          </a:solidFill>
        </p:spPr>
        <p:txBody>
          <a:bodyPr/>
          <a:lstStyle/>
          <a:p>
            <a:pPr>
              <a:buClr>
                <a:srgbClr val="0099CC"/>
              </a:buClr>
            </a:pPr>
            <a:r>
              <a:rPr lang="en-US" sz="2400" b="1" dirty="0" smtClean="0"/>
              <a:t>Jabal al-Hoss is one of the poorest areas in Syria</a:t>
            </a:r>
          </a:p>
          <a:p>
            <a:pPr>
              <a:buClr>
                <a:srgbClr val="0099CC"/>
              </a:buClr>
            </a:pPr>
            <a:r>
              <a:rPr lang="en-US" sz="2400" b="1" dirty="0" smtClean="0"/>
              <a:t>Jabal al-Hoss with its 157 villages is one of the poorest areas in Syria</a:t>
            </a:r>
          </a:p>
          <a:p>
            <a:pPr>
              <a:buClr>
                <a:srgbClr val="0099CC"/>
              </a:buClr>
            </a:pPr>
            <a:r>
              <a:rPr lang="en-US" sz="2400" b="1" dirty="0" smtClean="0"/>
              <a:t>The villages have the shape of mud domes</a:t>
            </a:r>
          </a:p>
          <a:p>
            <a:pPr>
              <a:buClr>
                <a:srgbClr val="0099CC"/>
              </a:buClr>
            </a:pPr>
            <a:r>
              <a:rPr lang="en-US" sz="2400" b="1" dirty="0" smtClean="0"/>
              <a:t>Life is harsh, given the rocky surface of the land and the dry climate</a:t>
            </a:r>
          </a:p>
          <a:p>
            <a:pPr>
              <a:buClr>
                <a:srgbClr val="0099CC"/>
              </a:buClr>
            </a:pPr>
            <a:r>
              <a:rPr lang="en-US" sz="2400" b="1" dirty="0" smtClean="0"/>
              <a:t>Yet there is potential in rural areas, that can be supported by external funding</a:t>
            </a:r>
            <a:endParaRPr lang="en-US" sz="2400" b="1" dirty="0"/>
          </a:p>
        </p:txBody>
      </p:sp>
      <p:sp>
        <p:nvSpPr>
          <p:cNvPr id="7" name="Rectangle 4"/>
          <p:cNvSpPr>
            <a:spLocks noChangeArrowheads="1"/>
          </p:cNvSpPr>
          <p:nvPr/>
        </p:nvSpPr>
        <p:spPr bwMode="auto">
          <a:xfrm rot="20468404">
            <a:off x="6223295" y="812728"/>
            <a:ext cx="2591169" cy="400110"/>
          </a:xfrm>
          <a:prstGeom prst="rect">
            <a:avLst/>
          </a:prstGeom>
          <a:noFill/>
          <a:ln w="9525">
            <a:noFill/>
            <a:miter lim="800000"/>
            <a:headEnd/>
            <a:tailEnd/>
          </a:ln>
          <a:effectLst/>
        </p:spPr>
        <p:txBody>
          <a:bodyPr wrap="square">
            <a:spAutoFit/>
          </a:bodyPr>
          <a:lstStyle/>
          <a:p>
            <a:pPr algn="l"/>
            <a:r>
              <a:rPr lang="en-US" sz="2000" b="1" dirty="0" smtClean="0">
                <a:solidFill>
                  <a:srgbClr val="FFFF00"/>
                </a:solidFill>
                <a:effectLst>
                  <a:outerShdw blurRad="38100" dist="38100" dir="2700000" algn="tl">
                    <a:srgbClr val="000000"/>
                  </a:outerShdw>
                </a:effectLst>
              </a:rPr>
              <a:t>Harsh environment</a:t>
            </a:r>
            <a:endParaRPr lang="en-US" sz="20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5072098" cy="1357322"/>
          </a:xfrm>
        </p:spPr>
        <p:txBody>
          <a:bodyPr/>
          <a:lstStyle/>
          <a:p>
            <a:r>
              <a:rPr lang="en-US" sz="3600" b="1" dirty="0" smtClean="0"/>
              <a:t>Sustainable Resource Management</a:t>
            </a:r>
            <a:endParaRPr lang="en-US" sz="3600" dirty="0"/>
          </a:p>
        </p:txBody>
      </p:sp>
      <p:sp>
        <p:nvSpPr>
          <p:cNvPr id="3" name="Content Placeholder 2"/>
          <p:cNvSpPr>
            <a:spLocks noGrp="1"/>
          </p:cNvSpPr>
          <p:nvPr>
            <p:ph idx="1"/>
          </p:nvPr>
        </p:nvSpPr>
        <p:spPr>
          <a:xfrm>
            <a:off x="142876" y="1747846"/>
            <a:ext cx="5786446" cy="4538674"/>
          </a:xfrm>
        </p:spPr>
        <p:txBody>
          <a:bodyPr/>
          <a:lstStyle/>
          <a:p>
            <a:r>
              <a:rPr lang="en-US" b="1" dirty="0" smtClean="0"/>
              <a:t>Conservation of NR: </a:t>
            </a:r>
          </a:p>
          <a:p>
            <a:pPr lvl="1"/>
            <a:r>
              <a:rPr lang="en-US" b="1" dirty="0" smtClean="0"/>
              <a:t>Soil conservation in drylands</a:t>
            </a:r>
          </a:p>
          <a:p>
            <a:pPr lvl="1"/>
            <a:r>
              <a:rPr lang="en-US" b="1" dirty="0" smtClean="0"/>
              <a:t>Improved range management in pastoral areas</a:t>
            </a:r>
          </a:p>
          <a:p>
            <a:pPr lvl="1"/>
            <a:r>
              <a:rPr lang="en-US" b="1" dirty="0" smtClean="0"/>
              <a:t>Land degradation and sustainability in dry areas</a:t>
            </a:r>
          </a:p>
          <a:p>
            <a:pPr lvl="1"/>
            <a:endParaRPr lang="en-US" b="1" dirty="0" smtClean="0"/>
          </a:p>
          <a:p>
            <a:r>
              <a:rPr lang="en-US" b="1" dirty="0" smtClean="0"/>
              <a:t>This could be through:</a:t>
            </a:r>
          </a:p>
          <a:p>
            <a:pPr lvl="1"/>
            <a:r>
              <a:rPr lang="en-US" b="1" dirty="0" smtClean="0"/>
              <a:t>Support to local resource-user groups; </a:t>
            </a:r>
          </a:p>
          <a:p>
            <a:pPr lvl="1"/>
            <a:r>
              <a:rPr lang="en-US" b="1" dirty="0" smtClean="0"/>
              <a:t>Better management practices</a:t>
            </a:r>
          </a:p>
          <a:p>
            <a:pPr lvl="1"/>
            <a:r>
              <a:rPr lang="en-US" b="1" dirty="0" smtClean="0"/>
              <a:t>Improved long-term policies.</a:t>
            </a:r>
          </a:p>
          <a:p>
            <a:endParaRPr lang="en-US" b="1" dirty="0"/>
          </a:p>
        </p:txBody>
      </p:sp>
      <p:pic>
        <p:nvPicPr>
          <p:cNvPr id="4" name="Picture 7" descr="DSC00037"/>
          <p:cNvPicPr>
            <a:picLocks noChangeAspect="1" noChangeArrowheads="1"/>
          </p:cNvPicPr>
          <p:nvPr/>
        </p:nvPicPr>
        <p:blipFill>
          <a:blip r:embed="rId2" cstate="email"/>
          <a:srcRect/>
          <a:stretch>
            <a:fillRect/>
          </a:stretch>
        </p:blipFill>
        <p:spPr>
          <a:xfrm>
            <a:off x="5848350" y="2420888"/>
            <a:ext cx="3200400" cy="2208884"/>
          </a:xfrm>
          <a:prstGeom prst="rect">
            <a:avLst/>
          </a:prstGeom>
          <a:ln>
            <a:noFill/>
          </a:ln>
          <a:effectLst>
            <a:outerShdw blurRad="292100" dist="139700" dir="2700000" algn="tl" rotWithShape="0">
              <a:srgbClr val="333333">
                <a:alpha val="65000"/>
              </a:srgbClr>
            </a:outerShdw>
          </a:effectLst>
        </p:spPr>
      </p:pic>
      <p:pic>
        <p:nvPicPr>
          <p:cNvPr id="5" name="Picture 7" descr="DSC00091"/>
          <p:cNvPicPr>
            <a:picLocks noChangeAspect="1" noChangeArrowheads="1"/>
          </p:cNvPicPr>
          <p:nvPr/>
        </p:nvPicPr>
        <p:blipFill>
          <a:blip r:embed="rId3" cstate="email"/>
          <a:stretch>
            <a:fillRect/>
          </a:stretch>
        </p:blipFill>
        <p:spPr>
          <a:xfrm>
            <a:off x="5848350" y="-24"/>
            <a:ext cx="3200400" cy="2398021"/>
          </a:xfrm>
          <a:prstGeom prst="rect">
            <a:avLst/>
          </a:prstGeom>
          <a:ln>
            <a:noFill/>
          </a:ln>
          <a:effectLst>
            <a:outerShdw blurRad="292100" dist="139700" dir="2700000" algn="tl" rotWithShape="0">
              <a:srgbClr val="333333">
                <a:alpha val="65000"/>
              </a:srgbClr>
            </a:outerShdw>
          </a:effectLst>
        </p:spPr>
      </p:pic>
      <p:pic>
        <p:nvPicPr>
          <p:cNvPr id="6" name="Picture 4" descr="DSC00045_2"/>
          <p:cNvPicPr>
            <a:picLocks noChangeAspect="1" noChangeArrowheads="1"/>
          </p:cNvPicPr>
          <p:nvPr/>
        </p:nvPicPr>
        <p:blipFill>
          <a:blip r:embed="rId4" cstate="email"/>
          <a:srcRect/>
          <a:stretch>
            <a:fillRect/>
          </a:stretch>
        </p:blipFill>
        <p:spPr>
          <a:xfrm>
            <a:off x="5848350" y="4587219"/>
            <a:ext cx="3200400" cy="22708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1942"/>
          </a:xfrm>
        </p:spPr>
        <p:txBody>
          <a:bodyPr/>
          <a:lstStyle/>
          <a:p>
            <a:r>
              <a:rPr lang="en-US" sz="3200" b="1" dirty="0" smtClean="0"/>
              <a:t>Drylands face a number of converging trends</a:t>
            </a:r>
            <a:endParaRPr lang="en-US" sz="3200" b="1" dirty="0"/>
          </a:p>
        </p:txBody>
      </p:sp>
      <p:sp>
        <p:nvSpPr>
          <p:cNvPr id="3" name="Content Placeholder 2"/>
          <p:cNvSpPr>
            <a:spLocks noGrp="1"/>
          </p:cNvSpPr>
          <p:nvPr>
            <p:ph idx="1"/>
          </p:nvPr>
        </p:nvSpPr>
        <p:spPr/>
        <p:txBody>
          <a:bodyPr/>
          <a:lstStyle/>
          <a:p>
            <a:r>
              <a:rPr lang="en-US" b="1" dirty="0" smtClean="0"/>
              <a:t>High population growth rates of up </a:t>
            </a:r>
            <a:r>
              <a:rPr lang="en-US" b="1" smtClean="0"/>
              <a:t>to 3%</a:t>
            </a:r>
            <a:endParaRPr lang="en-US" b="1" dirty="0" smtClean="0"/>
          </a:p>
          <a:p>
            <a:r>
              <a:rPr lang="en-US" b="1" dirty="0" smtClean="0"/>
              <a:t>Regions that are already water scarce and will be increasingly so, (climate change predictions: regions become hotter and drier)</a:t>
            </a:r>
          </a:p>
          <a:p>
            <a:r>
              <a:rPr lang="en-US" b="1" dirty="0" smtClean="0"/>
              <a:t>Increasing dependency on grain imports </a:t>
            </a:r>
          </a:p>
          <a:p>
            <a:r>
              <a:rPr lang="en-US" b="1" dirty="0" smtClean="0"/>
              <a:t>Increasing desertification and loss of biodiversity</a:t>
            </a:r>
          </a:p>
          <a:p>
            <a:r>
              <a:rPr lang="en-US" b="1" dirty="0" smtClean="0"/>
              <a:t>Increasing out-migration of males from rural areas</a:t>
            </a:r>
          </a:p>
          <a:p>
            <a:r>
              <a:rPr lang="en-US" b="1" dirty="0" smtClean="0"/>
              <a:t>Problems of access to international markets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Aden009.JPG"/>
          <p:cNvPicPr>
            <a:picLocks noChangeAspect="1" noChangeArrowheads="1"/>
          </p:cNvPicPr>
          <p:nvPr/>
        </p:nvPicPr>
        <p:blipFill>
          <a:blip r:embed="rId2" cstate="email">
            <a:lum bright="10000" contrast="-30000"/>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57200" y="285728"/>
            <a:ext cx="8229600" cy="420656"/>
          </a:xfrm>
        </p:spPr>
        <p:txBody>
          <a:bodyPr/>
          <a:lstStyle/>
          <a:p>
            <a:endParaRPr lang="en-US" dirty="0"/>
          </a:p>
        </p:txBody>
      </p:sp>
      <p:sp>
        <p:nvSpPr>
          <p:cNvPr id="5" name="Text Placeholder 4"/>
          <p:cNvSpPr>
            <a:spLocks noGrp="1"/>
          </p:cNvSpPr>
          <p:nvPr>
            <p:ph type="body" idx="1"/>
          </p:nvPr>
        </p:nvSpPr>
        <p:spPr>
          <a:xfrm>
            <a:off x="539552" y="928670"/>
            <a:ext cx="4040188" cy="659352"/>
          </a:xfrm>
        </p:spPr>
        <p:txBody>
          <a:bodyPr/>
          <a:lstStyle/>
          <a:p>
            <a:pPr algn="ctr"/>
            <a:r>
              <a:rPr lang="en-US" sz="3600" dirty="0" smtClean="0"/>
              <a:t>Climate</a:t>
            </a:r>
            <a:r>
              <a:rPr lang="en-US" dirty="0" smtClean="0"/>
              <a:t> </a:t>
            </a:r>
            <a:endParaRPr lang="en-US" dirty="0"/>
          </a:p>
        </p:txBody>
      </p:sp>
      <p:sp>
        <p:nvSpPr>
          <p:cNvPr id="7" name="Text Placeholder 6"/>
          <p:cNvSpPr>
            <a:spLocks noGrp="1"/>
          </p:cNvSpPr>
          <p:nvPr>
            <p:ph type="body" sz="half" idx="3"/>
          </p:nvPr>
        </p:nvSpPr>
        <p:spPr>
          <a:xfrm>
            <a:off x="4644008" y="928670"/>
            <a:ext cx="4041775" cy="654843"/>
          </a:xfrm>
        </p:spPr>
        <p:txBody>
          <a:bodyPr/>
          <a:lstStyle/>
          <a:p>
            <a:pPr algn="ctr"/>
            <a:r>
              <a:rPr lang="en-US" sz="3600" dirty="0" smtClean="0"/>
              <a:t>Soil</a:t>
            </a:r>
            <a:endParaRPr lang="en-US" sz="3600" dirty="0"/>
          </a:p>
        </p:txBody>
      </p:sp>
      <p:sp>
        <p:nvSpPr>
          <p:cNvPr id="6" name="Content Placeholder 5"/>
          <p:cNvSpPr>
            <a:spLocks noGrp="1"/>
          </p:cNvSpPr>
          <p:nvPr>
            <p:ph sz="quarter" idx="2"/>
          </p:nvPr>
        </p:nvSpPr>
        <p:spPr>
          <a:xfrm>
            <a:off x="457200" y="1844824"/>
            <a:ext cx="4040188" cy="4515496"/>
          </a:xfrm>
        </p:spPr>
        <p:txBody>
          <a:bodyPr/>
          <a:lstStyle/>
          <a:p>
            <a:pPr>
              <a:spcBef>
                <a:spcPts val="0"/>
              </a:spcBef>
              <a:spcAft>
                <a:spcPts val="1200"/>
              </a:spcAft>
            </a:pPr>
            <a:r>
              <a:rPr lang="en-US" sz="2400" b="1" dirty="0" smtClean="0">
                <a:latin typeface="Calibri" pitchFamily="34" charset="0"/>
                <a:cs typeface="Calibri" pitchFamily="34" charset="0"/>
              </a:rPr>
              <a:t>Long, hot and dry summers</a:t>
            </a:r>
          </a:p>
          <a:p>
            <a:pPr>
              <a:spcBef>
                <a:spcPts val="0"/>
              </a:spcBef>
              <a:spcAft>
                <a:spcPts val="1200"/>
              </a:spcAft>
            </a:pPr>
            <a:r>
              <a:rPr lang="en-US" sz="2400" b="1" dirty="0" smtClean="0">
                <a:latin typeface="Calibri" pitchFamily="34" charset="0"/>
                <a:cs typeface="Calibri" pitchFamily="34" charset="0"/>
              </a:rPr>
              <a:t>Rain falls Sept-May, with peak during Dec-Jan</a:t>
            </a:r>
          </a:p>
          <a:p>
            <a:pPr>
              <a:spcBef>
                <a:spcPts val="0"/>
              </a:spcBef>
              <a:spcAft>
                <a:spcPts val="1200"/>
              </a:spcAft>
            </a:pPr>
            <a:r>
              <a:rPr lang="en-US" sz="2400" b="1" dirty="0" smtClean="0">
                <a:latin typeface="Calibri" pitchFamily="34" charset="0"/>
                <a:cs typeface="Calibri" pitchFamily="34" charset="0"/>
              </a:rPr>
              <a:t>Long term annual rainfall is </a:t>
            </a:r>
            <a:r>
              <a:rPr lang="en-US" sz="2400" b="1" dirty="0" err="1" smtClean="0">
                <a:latin typeface="Calibri" pitchFamily="34" charset="0"/>
                <a:cs typeface="Calibri" pitchFamily="34" charset="0"/>
              </a:rPr>
              <a:t>appr</a:t>
            </a:r>
            <a:r>
              <a:rPr lang="en-US" sz="2400" b="1" dirty="0" smtClean="0">
                <a:latin typeface="Calibri" pitchFamily="34" charset="0"/>
                <a:cs typeface="Calibri" pitchFamily="34" charset="0"/>
              </a:rPr>
              <a:t>. 220 mm, reduces towards the steppe</a:t>
            </a:r>
          </a:p>
          <a:p>
            <a:pPr>
              <a:spcBef>
                <a:spcPts val="0"/>
              </a:spcBef>
              <a:spcAft>
                <a:spcPts val="1200"/>
              </a:spcAft>
            </a:pPr>
            <a:r>
              <a:rPr lang="en-US" sz="2400" b="1" dirty="0" smtClean="0">
                <a:latin typeface="Calibri" pitchFamily="34" charset="0"/>
                <a:cs typeface="Calibri" pitchFamily="34" charset="0"/>
              </a:rPr>
              <a:t>High variability of annual and inter-annual rainfall</a:t>
            </a:r>
          </a:p>
          <a:p>
            <a:endParaRPr lang="en-US" dirty="0">
              <a:latin typeface="Calibri" pitchFamily="34" charset="0"/>
              <a:cs typeface="Calibri" pitchFamily="34" charset="0"/>
            </a:endParaRPr>
          </a:p>
        </p:txBody>
      </p:sp>
      <p:sp>
        <p:nvSpPr>
          <p:cNvPr id="8" name="Content Placeholder 7"/>
          <p:cNvSpPr>
            <a:spLocks noGrp="1"/>
          </p:cNvSpPr>
          <p:nvPr>
            <p:ph sz="quarter" idx="4"/>
          </p:nvPr>
        </p:nvSpPr>
        <p:spPr>
          <a:xfrm>
            <a:off x="4645025" y="1844824"/>
            <a:ext cx="4041775" cy="4515496"/>
          </a:xfrm>
        </p:spPr>
        <p:txBody>
          <a:bodyPr/>
          <a:lstStyle/>
          <a:p>
            <a:pPr>
              <a:spcBef>
                <a:spcPts val="0"/>
              </a:spcBef>
              <a:spcAft>
                <a:spcPts val="1200"/>
              </a:spcAft>
            </a:pPr>
            <a:r>
              <a:rPr lang="en-US" b="1" dirty="0" err="1" smtClean="0">
                <a:latin typeface="Calibri" pitchFamily="34" charset="0"/>
                <a:cs typeface="Calibri" pitchFamily="34" charset="0"/>
              </a:rPr>
              <a:t>Jabal</a:t>
            </a:r>
            <a:r>
              <a:rPr lang="en-US" b="1" dirty="0" smtClean="0">
                <a:latin typeface="Calibri" pitchFamily="34" charset="0"/>
                <a:cs typeface="Calibri" pitchFamily="34" charset="0"/>
              </a:rPr>
              <a:t> Al-</a:t>
            </a:r>
            <a:r>
              <a:rPr lang="en-US" b="1" dirty="0" err="1" smtClean="0">
                <a:latin typeface="Calibri" pitchFamily="34" charset="0"/>
                <a:cs typeface="Calibri" pitchFamily="34" charset="0"/>
              </a:rPr>
              <a:t>Hoss</a:t>
            </a:r>
            <a:r>
              <a:rPr lang="en-US" b="1" dirty="0" smtClean="0">
                <a:latin typeface="Calibri" pitchFamily="34" charset="0"/>
                <a:cs typeface="Calibri" pitchFamily="34" charset="0"/>
              </a:rPr>
              <a:t> is a gently undulating plain</a:t>
            </a:r>
          </a:p>
          <a:p>
            <a:pPr>
              <a:spcBef>
                <a:spcPts val="0"/>
              </a:spcBef>
              <a:spcAft>
                <a:spcPts val="1200"/>
              </a:spcAft>
            </a:pPr>
            <a:r>
              <a:rPr lang="en-US" b="1" dirty="0" smtClean="0">
                <a:latin typeface="Calibri" pitchFamily="34" charset="0"/>
                <a:cs typeface="Calibri" pitchFamily="34" charset="0"/>
              </a:rPr>
              <a:t>Basaltic on hills, forming gently rolling plateaus</a:t>
            </a:r>
          </a:p>
          <a:p>
            <a:pPr>
              <a:spcBef>
                <a:spcPts val="0"/>
              </a:spcBef>
              <a:spcAft>
                <a:spcPts val="1200"/>
              </a:spcAft>
            </a:pPr>
            <a:r>
              <a:rPr lang="en-US" b="1" dirty="0" smtClean="0">
                <a:latin typeface="Calibri" pitchFamily="34" charset="0"/>
                <a:cs typeface="Calibri" pitchFamily="34" charset="0"/>
              </a:rPr>
              <a:t>Slopes covered with stones, and incised with v-shaped erosion channels</a:t>
            </a:r>
          </a:p>
          <a:p>
            <a:pPr>
              <a:spcBef>
                <a:spcPts val="0"/>
              </a:spcBef>
              <a:spcAft>
                <a:spcPts val="1200"/>
              </a:spcAft>
            </a:pPr>
            <a:r>
              <a:rPr lang="en-US" b="1" dirty="0" smtClean="0">
                <a:latin typeface="Calibri" pitchFamily="34" charset="0"/>
                <a:cs typeface="Calibri" pitchFamily="34" charset="0"/>
              </a:rPr>
              <a:t>Soils on slopes are of variable thickness, but generally shallow (&lt;1 m-16 m, well drained with high infiltration capacity</a:t>
            </a:r>
          </a:p>
          <a:p>
            <a:endParaRPr lang="en-US" dirty="0">
              <a:latin typeface="Calibri" pitchFamily="34" charset="0"/>
              <a:cs typeface="Calibri" pitchFamily="34" charset="0"/>
            </a:endParaRPr>
          </a:p>
        </p:txBody>
      </p:sp>
      <p:sp>
        <p:nvSpPr>
          <p:cNvPr id="10" name="Rectangle 7"/>
          <p:cNvSpPr>
            <a:spLocks noChangeArrowheads="1"/>
          </p:cNvSpPr>
          <p:nvPr/>
        </p:nvSpPr>
        <p:spPr bwMode="auto">
          <a:xfrm rot="20535064">
            <a:off x="75377" y="5758596"/>
            <a:ext cx="4004354" cy="461665"/>
          </a:xfrm>
          <a:prstGeom prst="rect">
            <a:avLst/>
          </a:prstGeom>
          <a:noFill/>
          <a:ln w="9525">
            <a:noFill/>
            <a:miter lim="800000"/>
            <a:headEnd/>
            <a:tailEnd/>
          </a:ln>
          <a:effectLst/>
        </p:spPr>
        <p:txBody>
          <a:bodyPr wrap="square">
            <a:spAutoFit/>
          </a:bodyPr>
          <a:lstStyle/>
          <a:p>
            <a:pPr algn="ctr"/>
            <a:r>
              <a:rPr lang="en-US" sz="2400" b="1" dirty="0" smtClean="0">
                <a:solidFill>
                  <a:srgbClr val="FFFF00"/>
                </a:solidFill>
                <a:effectLst>
                  <a:outerShdw blurRad="38100" dist="38100" dir="2700000" algn="tl">
                    <a:srgbClr val="000000"/>
                  </a:outerShdw>
                </a:effectLst>
              </a:rPr>
              <a:t>Rangeland Degradation</a:t>
            </a:r>
            <a:endParaRPr lang="en-US" sz="32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9112</TotalTime>
  <Words>3990</Words>
  <Application>Microsoft Office PowerPoint</Application>
  <PresentationFormat>On-screen Show (4:3)</PresentationFormat>
  <Paragraphs>562</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Flow</vt:lpstr>
      <vt:lpstr>Slide 1</vt:lpstr>
      <vt:lpstr>Slide 2</vt:lpstr>
      <vt:lpstr>Slide 3</vt:lpstr>
      <vt:lpstr>Slide 4</vt:lpstr>
      <vt:lpstr>Slide 5</vt:lpstr>
      <vt:lpstr>The Study Area</vt:lpstr>
      <vt:lpstr>Sustainable Resource Management</vt:lpstr>
      <vt:lpstr>Drylands face a number of converging trends</vt:lpstr>
      <vt:lpstr>Slide 9</vt:lpstr>
      <vt:lpstr>Major Economic Activities</vt:lpstr>
      <vt:lpstr>Major economic activities con’t</vt:lpstr>
      <vt:lpstr>Environmental/ Economic Constraints</vt:lpstr>
      <vt:lpstr>Livelihood Strategies</vt:lpstr>
      <vt:lpstr>Slide 14</vt:lpstr>
      <vt:lpstr>Slide 15</vt:lpstr>
      <vt:lpstr>Research Problem</vt:lpstr>
      <vt:lpstr>Slide 17</vt:lpstr>
      <vt:lpstr>Slide 18</vt:lpstr>
      <vt:lpstr>Push Factors of Migration</vt:lpstr>
      <vt:lpstr>Pull Factors of Migration</vt:lpstr>
      <vt:lpstr>Types of Migration</vt:lpstr>
      <vt:lpstr>Methodology </vt:lpstr>
      <vt:lpstr>Sample Selection and Size - Questionnaire</vt:lpstr>
      <vt:lpstr>Description of the sample</vt:lpstr>
      <vt:lpstr>Migrants’ distribution</vt:lpstr>
      <vt:lpstr>Land area (means) by type of  households and target area</vt:lpstr>
      <vt:lpstr>Slide 27</vt:lpstr>
      <vt:lpstr>    Type of work performed by migrants and daily commuters </vt:lpstr>
      <vt:lpstr>i. Who migrate ?</vt:lpstr>
      <vt:lpstr>Contribution of Women and Men to Livestock Production</vt:lpstr>
      <vt:lpstr>Slide 31</vt:lpstr>
      <vt:lpstr>  Main Findings</vt:lpstr>
      <vt:lpstr>(1) Migration improves the livelihoods of people living in rainfed areas</vt:lpstr>
      <vt:lpstr>Slide 34</vt:lpstr>
      <vt:lpstr>Slide 35</vt:lpstr>
      <vt:lpstr>Slide 36</vt:lpstr>
      <vt:lpstr>Factors affecting the annual per capita income</vt:lpstr>
      <vt:lpstr>Slide 38</vt:lpstr>
      <vt:lpstr>Slide 39</vt:lpstr>
      <vt:lpstr>Slide 40</vt:lpstr>
      <vt:lpstr>Factors that increase the likelihood of migrants sending more remittances </vt:lpstr>
      <vt:lpstr>(2) Remittances increase the productivity and efficiency of natural resource use</vt:lpstr>
      <vt:lpstr>(2) Remittances increase the productivity and efficiency of natural resource use con’t</vt:lpstr>
      <vt:lpstr>(3) Remittances have contributed to the expansion of rainfed areas</vt:lpstr>
      <vt:lpstr>       (4) Land reclamation improves the livelihoods of people in rainfed areas, </vt:lpstr>
      <vt:lpstr>       (4) Land reclamation improves the livelihoods of people in rainfed areas con’t</vt:lpstr>
      <vt:lpstr>(5) Male migration does not increase women’s work load</vt:lpstr>
      <vt:lpstr>(5) Male migration does not increase women’s work load in rainfed areas con’t</vt:lpstr>
      <vt:lpstr>ii. (6) Male migration negatively impacts on children education</vt:lpstr>
      <vt:lpstr>RECOMMENDATIONS</vt:lpstr>
      <vt:lpstr>Thank You </vt:lpstr>
    </vt:vector>
  </TitlesOfParts>
  <Company>ICARDA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mmartini</dc:creator>
  <cp:lastModifiedBy>El-Khatib, Rima (ICARDA)</cp:lastModifiedBy>
  <cp:revision>551</cp:revision>
  <dcterms:created xsi:type="dcterms:W3CDTF">2009-10-22T09:22:14Z</dcterms:created>
  <dcterms:modified xsi:type="dcterms:W3CDTF">2011-02-17T15:06:53Z</dcterms:modified>
</cp:coreProperties>
</file>