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2A03"/>
    <a:srgbClr val="974706"/>
    <a:srgbClr val="723604"/>
    <a:srgbClr val="722D04"/>
    <a:srgbClr val="E36C0A"/>
    <a:srgbClr val="FFC000"/>
    <a:srgbClr val="B97B3D"/>
    <a:srgbClr val="8BA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29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BC4653BF-0FA3-4D95-9A1E-40885C6CCC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02D6A125-B8AF-4CEE-A530-A8E367EA55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8053AE-A349-4B0A-AF4F-FEC700831F58}" type="datetimeFigureOut">
              <a:rPr lang="es-SV"/>
              <a:pPr>
                <a:defRPr/>
              </a:pPr>
              <a:t>26/2/2020</a:t>
            </a:fld>
            <a:endParaRPr lang="es-SV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D223D3A6-1AF5-4C37-8047-F459398C84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3799AFA9-F6EA-4C8A-BBBF-A692051C88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BE78DA-A0B3-489A-91E6-9692A086BC97}" type="slidenum">
              <a:rPr lang="es-SV" altLang="es-SV"/>
              <a:pPr/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>
            <a:extLst>
              <a:ext uri="{FF2B5EF4-FFF2-40B4-BE49-F238E27FC236}">
                <a16:creationId xmlns:a16="http://schemas.microsoft.com/office/drawing/2014/main" id="{D2C0F724-419D-4673-AEF5-2DE2077688C2}"/>
              </a:ext>
            </a:extLst>
          </p:cNvPr>
          <p:cNvSpPr txBox="1">
            <a:spLocks/>
          </p:cNvSpPr>
          <p:nvPr userDrawn="1"/>
        </p:nvSpPr>
        <p:spPr>
          <a:xfrm>
            <a:off x="1447800" y="30480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s-ES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s-E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s-E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s-E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SV" dirty="0"/>
          </a:p>
        </p:txBody>
      </p:sp>
      <p:grpSp>
        <p:nvGrpSpPr>
          <p:cNvPr id="4" name="4 Grupo">
            <a:extLst>
              <a:ext uri="{FF2B5EF4-FFF2-40B4-BE49-F238E27FC236}">
                <a16:creationId xmlns:a16="http://schemas.microsoft.com/office/drawing/2014/main" id="{B8E63D3E-2FD7-4B29-B2DA-41A1366DF78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477000"/>
            <a:ext cx="9144000" cy="387350"/>
            <a:chOff x="0" y="6477000"/>
            <a:chExt cx="9144000" cy="386898"/>
          </a:xfrm>
        </p:grpSpPr>
        <p:sp>
          <p:nvSpPr>
            <p:cNvPr id="5" name="5 Rectángulo">
              <a:extLst>
                <a:ext uri="{FF2B5EF4-FFF2-40B4-BE49-F238E27FC236}">
                  <a16:creationId xmlns:a16="http://schemas.microsoft.com/office/drawing/2014/main" id="{00D8D01E-7EB2-4CC5-A76E-45BB1537082E}"/>
                </a:ext>
              </a:extLst>
            </p:cNvPr>
            <p:cNvSpPr/>
            <p:nvPr/>
          </p:nvSpPr>
          <p:spPr>
            <a:xfrm>
              <a:off x="0" y="6477000"/>
              <a:ext cx="9144000" cy="380555"/>
            </a:xfrm>
            <a:prstGeom prst="rect">
              <a:avLst/>
            </a:prstGeom>
            <a:solidFill>
              <a:srgbClr val="BF5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/>
            </a:p>
          </p:txBody>
        </p:sp>
        <p:sp>
          <p:nvSpPr>
            <p:cNvPr id="6" name="6 Rectángulo">
              <a:extLst>
                <a:ext uri="{FF2B5EF4-FFF2-40B4-BE49-F238E27FC236}">
                  <a16:creationId xmlns:a16="http://schemas.microsoft.com/office/drawing/2014/main" id="{670AB333-A509-4BBF-BA1A-4FB18C3A2AE2}"/>
                </a:ext>
              </a:extLst>
            </p:cNvPr>
            <p:cNvSpPr/>
            <p:nvPr/>
          </p:nvSpPr>
          <p:spPr>
            <a:xfrm>
              <a:off x="76200" y="6586410"/>
              <a:ext cx="215900" cy="215648"/>
            </a:xfrm>
            <a:prstGeom prst="rect">
              <a:avLst/>
            </a:prstGeom>
            <a:solidFill>
              <a:srgbClr val="004C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/>
            </a:p>
          </p:txBody>
        </p:sp>
        <p:sp>
          <p:nvSpPr>
            <p:cNvPr id="7" name="7 Rectángulo">
              <a:extLst>
                <a:ext uri="{FF2B5EF4-FFF2-40B4-BE49-F238E27FC236}">
                  <a16:creationId xmlns:a16="http://schemas.microsoft.com/office/drawing/2014/main" id="{645392FF-2B64-4420-BD1E-540C96A4CC4A}"/>
                </a:ext>
              </a:extLst>
            </p:cNvPr>
            <p:cNvSpPr/>
            <p:nvPr/>
          </p:nvSpPr>
          <p:spPr>
            <a:xfrm>
              <a:off x="457200" y="6586410"/>
              <a:ext cx="215900" cy="215648"/>
            </a:xfrm>
            <a:prstGeom prst="rect">
              <a:avLst/>
            </a:prstGeom>
            <a:solidFill>
              <a:srgbClr val="8BAA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/>
            </a:p>
          </p:txBody>
        </p:sp>
        <p:sp>
          <p:nvSpPr>
            <p:cNvPr id="8" name="8 Rectángulo">
              <a:extLst>
                <a:ext uri="{FF2B5EF4-FFF2-40B4-BE49-F238E27FC236}">
                  <a16:creationId xmlns:a16="http://schemas.microsoft.com/office/drawing/2014/main" id="{966EEC12-8923-4CBF-A8CE-3479578504AD}"/>
                </a:ext>
              </a:extLst>
            </p:cNvPr>
            <p:cNvSpPr/>
            <p:nvPr/>
          </p:nvSpPr>
          <p:spPr>
            <a:xfrm>
              <a:off x="838200" y="6586410"/>
              <a:ext cx="215900" cy="21564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/>
            </a:p>
          </p:txBody>
        </p:sp>
        <p:sp>
          <p:nvSpPr>
            <p:cNvPr id="9" name="9 CuadroTexto">
              <a:extLst>
                <a:ext uri="{FF2B5EF4-FFF2-40B4-BE49-F238E27FC236}">
                  <a16:creationId xmlns:a16="http://schemas.microsoft.com/office/drawing/2014/main" id="{506D8DE7-ACC5-4935-8F4F-EECBF7E53C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6280" y="6525344"/>
              <a:ext cx="769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s-SV" altLang="es-SV" sz="1600" b="1" i="1">
                  <a:solidFill>
                    <a:schemeClr val="bg1"/>
                  </a:solidFill>
                </a:rPr>
                <a:t>Contribuyendo a fortalecer capacidades para la gestión territorial</a:t>
              </a:r>
            </a:p>
          </p:txBody>
        </p:sp>
      </p:grpSp>
      <p:grpSp>
        <p:nvGrpSpPr>
          <p:cNvPr id="10" name="10 Grupo">
            <a:extLst>
              <a:ext uri="{FF2B5EF4-FFF2-40B4-BE49-F238E27FC236}">
                <a16:creationId xmlns:a16="http://schemas.microsoft.com/office/drawing/2014/main" id="{82FA7D82-A895-4618-A518-589DA8EC5F7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227763" y="5589588"/>
            <a:ext cx="2667000" cy="795337"/>
            <a:chOff x="6294783" y="5471131"/>
            <a:chExt cx="2667000" cy="796379"/>
          </a:xfrm>
        </p:grpSpPr>
        <p:pic>
          <p:nvPicPr>
            <p:cNvPr id="11" name="Imagen 4" descr="E:\Documentos para trabajar\LOGOS PRISMA\prisma-logo.gif">
              <a:extLst>
                <a:ext uri="{FF2B5EF4-FFF2-40B4-BE49-F238E27FC236}">
                  <a16:creationId xmlns:a16="http://schemas.microsoft.com/office/drawing/2014/main" id="{5C7C0841-ED7E-463E-A012-70AC77D35F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4383" y="5471131"/>
              <a:ext cx="1447800" cy="39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12 CuadroTexto">
              <a:extLst>
                <a:ext uri="{FF2B5EF4-FFF2-40B4-BE49-F238E27FC236}">
                  <a16:creationId xmlns:a16="http://schemas.microsoft.com/office/drawing/2014/main" id="{BDC8D7B5-CC1C-44D3-B531-F9B9EAC580B3}"/>
                </a:ext>
              </a:extLst>
            </p:cNvPr>
            <p:cNvSpPr txBox="1"/>
            <p:nvPr/>
          </p:nvSpPr>
          <p:spPr>
            <a:xfrm>
              <a:off x="6294783" y="5866936"/>
              <a:ext cx="2667000" cy="4005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SV" sz="1000" b="1" cap="small" dirty="0">
                  <a:solidFill>
                    <a:srgbClr val="004C6F"/>
                  </a:solidFill>
                  <a:latin typeface="Arial" pitchFamily="34" charset="0"/>
                </a:rPr>
                <a:t>Programa Salvadoreño de Investigación</a:t>
              </a:r>
              <a:br>
                <a:rPr lang="es-SV" sz="1000" b="1" cap="small" dirty="0">
                  <a:solidFill>
                    <a:srgbClr val="004C6F"/>
                  </a:solidFill>
                  <a:latin typeface="Arial" pitchFamily="34" charset="0"/>
                </a:rPr>
              </a:br>
              <a:r>
                <a:rPr lang="es-SV" sz="1000" b="1" cap="small" dirty="0">
                  <a:solidFill>
                    <a:srgbClr val="004C6F"/>
                  </a:solidFill>
                  <a:latin typeface="Arial" pitchFamily="34" charset="0"/>
                </a:rPr>
                <a:t>sobre Desarrollo y Medio Ambiente</a:t>
              </a:r>
            </a:p>
          </p:txBody>
        </p:sp>
      </p:grpSp>
      <p:pic>
        <p:nvPicPr>
          <p:cNvPr id="13" name="Imagen 2" descr="D:\Docs institucionales\My Documents\2010\cursoCAPRI\PPT-Acciones Colectivas y Bienes Comunes\dibujito-ppt.gif">
            <a:extLst>
              <a:ext uri="{FF2B5EF4-FFF2-40B4-BE49-F238E27FC236}">
                <a16:creationId xmlns:a16="http://schemas.microsoft.com/office/drawing/2014/main" id="{72D6B1D0-D410-490F-983C-C17A361534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7" b="-24"/>
          <a:stretch>
            <a:fillRect/>
          </a:stretch>
        </p:blipFill>
        <p:spPr bwMode="auto">
          <a:xfrm>
            <a:off x="-22225" y="0"/>
            <a:ext cx="2938463" cy="30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2987824" y="1340768"/>
            <a:ext cx="5973959" cy="1584176"/>
          </a:xfrm>
          <a:effectLst>
            <a:outerShdw blurRad="50800" dist="38100" dir="18900000" algn="bl" rotWithShape="0">
              <a:srgbClr val="E36C0A">
                <a:alpha val="40000"/>
              </a:srgbClr>
            </a:outerShdw>
          </a:effectLst>
        </p:spPr>
        <p:txBody>
          <a:bodyPr>
            <a:noAutofit/>
          </a:bodyPr>
          <a:lstStyle>
            <a:lvl1pPr>
              <a:defRPr sz="3600" b="1">
                <a:solidFill>
                  <a:srgbClr val="592A03"/>
                </a:solidFill>
                <a:latin typeface="Cambria" pitchFamily="18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3281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7F86-37C0-4950-8093-BB03868F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79EF42-37AD-430D-9C3C-42798CE0C935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E3FEE-98A8-43EB-A777-5DE74491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B495F-3DF0-4ECF-83E2-B70C4444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1AB9E5-438E-48CA-8946-1B3B9DAFB34F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96074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8BEA2-634C-4B6A-AF09-FB81966B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CB9054-CE56-490E-81E5-9F49FEF99BA9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C877C-E501-43B3-A613-C7EE13C00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DDCA8-634A-490F-B1A5-5A1D7905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56291E-1D4C-4954-82AD-96D75C203999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52135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>
            <a:extLst>
              <a:ext uri="{FF2B5EF4-FFF2-40B4-BE49-F238E27FC236}">
                <a16:creationId xmlns:a16="http://schemas.microsoft.com/office/drawing/2014/main" id="{889EF388-9D24-444A-B231-F47B97FCE609}"/>
              </a:ext>
            </a:extLst>
          </p:cNvPr>
          <p:cNvSpPr/>
          <p:nvPr/>
        </p:nvSpPr>
        <p:spPr>
          <a:xfrm>
            <a:off x="0" y="6475413"/>
            <a:ext cx="9144000" cy="382587"/>
          </a:xfrm>
          <a:prstGeom prst="rect">
            <a:avLst/>
          </a:prstGeom>
          <a:solidFill>
            <a:srgbClr val="BF5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A600C0E9-08F8-4A57-9733-828A6EF30C2C}"/>
              </a:ext>
            </a:extLst>
          </p:cNvPr>
          <p:cNvSpPr/>
          <p:nvPr/>
        </p:nvSpPr>
        <p:spPr>
          <a:xfrm>
            <a:off x="76200" y="6534150"/>
            <a:ext cx="247650" cy="247650"/>
          </a:xfrm>
          <a:prstGeom prst="rect">
            <a:avLst/>
          </a:prstGeom>
          <a:solidFill>
            <a:srgbClr val="004C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6FB2D254-140F-455C-BAC4-4EB17C79AE39}"/>
              </a:ext>
            </a:extLst>
          </p:cNvPr>
          <p:cNvSpPr/>
          <p:nvPr/>
        </p:nvSpPr>
        <p:spPr>
          <a:xfrm>
            <a:off x="457200" y="6534150"/>
            <a:ext cx="247650" cy="24765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id="{777298C2-77B1-49B9-A07F-011A38A8B568}"/>
              </a:ext>
            </a:extLst>
          </p:cNvPr>
          <p:cNvSpPr/>
          <p:nvPr/>
        </p:nvSpPr>
        <p:spPr>
          <a:xfrm>
            <a:off x="838200" y="6534150"/>
            <a:ext cx="247650" cy="247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F2E3B45E-5206-4FE1-BEBC-A10DE28E7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524625"/>
            <a:ext cx="2622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SV" altLang="es-SV" sz="1400" b="1" i="1">
                <a:solidFill>
                  <a:schemeClr val="bg1"/>
                </a:solidFill>
                <a:latin typeface="Arial" panose="020B0604020202020204" pitchFamily="34" charset="0"/>
              </a:rPr>
              <a:t>Gestión Territorial Rural</a:t>
            </a:r>
          </a:p>
        </p:txBody>
      </p:sp>
      <p:pic>
        <p:nvPicPr>
          <p:cNvPr id="9" name="Imagen 3" descr="E:\Documentos para trabajar\LOGOS PRISMA\florcita-transparente.gif">
            <a:extLst>
              <a:ext uri="{FF2B5EF4-FFF2-40B4-BE49-F238E27FC236}">
                <a16:creationId xmlns:a16="http://schemas.microsoft.com/office/drawing/2014/main" id="{804B140E-BE39-4F75-BA25-CDF738DFB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225" y="6524625"/>
            <a:ext cx="2603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9 Grupo">
            <a:extLst>
              <a:ext uri="{FF2B5EF4-FFF2-40B4-BE49-F238E27FC236}">
                <a16:creationId xmlns:a16="http://schemas.microsoft.com/office/drawing/2014/main" id="{CB0CA56B-44D3-4D93-A3A1-DC1B740F011E}"/>
              </a:ext>
            </a:extLst>
          </p:cNvPr>
          <p:cNvGrpSpPr>
            <a:grpSpLocks/>
          </p:cNvGrpSpPr>
          <p:nvPr/>
        </p:nvGrpSpPr>
        <p:grpSpPr bwMode="auto">
          <a:xfrm>
            <a:off x="0" y="381000"/>
            <a:ext cx="9144000" cy="838200"/>
            <a:chOff x="0" y="381000"/>
            <a:chExt cx="9144000" cy="838200"/>
          </a:xfrm>
        </p:grpSpPr>
        <p:sp>
          <p:nvSpPr>
            <p:cNvPr id="11" name="10 Rectángulo">
              <a:extLst>
                <a:ext uri="{FF2B5EF4-FFF2-40B4-BE49-F238E27FC236}">
                  <a16:creationId xmlns:a16="http://schemas.microsoft.com/office/drawing/2014/main" id="{4E79505C-750E-4214-AFAB-87A65BBBE6BB}"/>
                </a:ext>
              </a:extLst>
            </p:cNvPr>
            <p:cNvSpPr/>
            <p:nvPr/>
          </p:nvSpPr>
          <p:spPr>
            <a:xfrm>
              <a:off x="8686800" y="381000"/>
              <a:ext cx="457200" cy="609600"/>
            </a:xfrm>
            <a:prstGeom prst="rect">
              <a:avLst/>
            </a:prstGeom>
            <a:solidFill>
              <a:srgbClr val="592A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/>
            </a:p>
          </p:txBody>
        </p:sp>
        <p:sp>
          <p:nvSpPr>
            <p:cNvPr id="12" name="11 Rectángulo">
              <a:extLst>
                <a:ext uri="{FF2B5EF4-FFF2-40B4-BE49-F238E27FC236}">
                  <a16:creationId xmlns:a16="http://schemas.microsoft.com/office/drawing/2014/main" id="{2E9EF7AA-59F0-40B7-B0DC-31A8CDD63098}"/>
                </a:ext>
              </a:extLst>
            </p:cNvPr>
            <p:cNvSpPr/>
            <p:nvPr/>
          </p:nvSpPr>
          <p:spPr>
            <a:xfrm>
              <a:off x="0" y="381000"/>
              <a:ext cx="457200" cy="609600"/>
            </a:xfrm>
            <a:prstGeom prst="rect">
              <a:avLst/>
            </a:prstGeom>
            <a:solidFill>
              <a:srgbClr val="592A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/>
            </a:p>
          </p:txBody>
        </p:sp>
        <p:sp>
          <p:nvSpPr>
            <p:cNvPr id="13" name="12 Rectángulo">
              <a:extLst>
                <a:ext uri="{FF2B5EF4-FFF2-40B4-BE49-F238E27FC236}">
                  <a16:creationId xmlns:a16="http://schemas.microsoft.com/office/drawing/2014/main" id="{AF1C28EE-5C9A-4AA7-BC62-C9417E387BD8}"/>
                </a:ext>
              </a:extLst>
            </p:cNvPr>
            <p:cNvSpPr/>
            <p:nvPr/>
          </p:nvSpPr>
          <p:spPr>
            <a:xfrm>
              <a:off x="533400" y="381000"/>
              <a:ext cx="152400" cy="609600"/>
            </a:xfrm>
            <a:prstGeom prst="rect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>
                <a:solidFill>
                  <a:srgbClr val="B97B3D"/>
                </a:solidFill>
              </a:endParaRPr>
            </a:p>
          </p:txBody>
        </p:sp>
        <p:sp>
          <p:nvSpPr>
            <p:cNvPr id="14" name="13 Rectángulo">
              <a:extLst>
                <a:ext uri="{FF2B5EF4-FFF2-40B4-BE49-F238E27FC236}">
                  <a16:creationId xmlns:a16="http://schemas.microsoft.com/office/drawing/2014/main" id="{97B804A7-4092-4CA1-88F5-23B912603980}"/>
                </a:ext>
              </a:extLst>
            </p:cNvPr>
            <p:cNvSpPr/>
            <p:nvPr/>
          </p:nvSpPr>
          <p:spPr>
            <a:xfrm>
              <a:off x="8458200" y="381000"/>
              <a:ext cx="152400" cy="609600"/>
            </a:xfrm>
            <a:prstGeom prst="rect">
              <a:avLst/>
            </a:prstGeom>
            <a:solidFill>
              <a:srgbClr val="B97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SV"/>
            </a:p>
          </p:txBody>
        </p:sp>
        <p:pic>
          <p:nvPicPr>
            <p:cNvPr id="15" name="14 Conector recto">
              <a:extLst>
                <a:ext uri="{FF2B5EF4-FFF2-40B4-BE49-F238E27FC236}">
                  <a16:creationId xmlns:a16="http://schemas.microsoft.com/office/drawing/2014/main" id="{F8DA3609-4A47-4910-A052-9F9365E9097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464" y="1091184"/>
              <a:ext cx="6443472" cy="256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850106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974706"/>
                </a:solidFill>
                <a:latin typeface="Perpetua Titling MT" pitchFamily="18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200"/>
            <a:ext cx="8229600" cy="4752528"/>
          </a:xfrm>
        </p:spPr>
        <p:txBody>
          <a:bodyPr/>
          <a:lstStyle>
            <a:lvl1pPr>
              <a:defRPr>
                <a:solidFill>
                  <a:srgbClr val="592A03"/>
                </a:solidFill>
                <a:latin typeface="Perpetua" pitchFamily="18" charset="0"/>
              </a:defRPr>
            </a:lvl1pPr>
            <a:lvl2pPr>
              <a:defRPr>
                <a:solidFill>
                  <a:srgbClr val="592A03"/>
                </a:solidFill>
                <a:latin typeface="Perpetua" pitchFamily="18" charset="0"/>
              </a:defRPr>
            </a:lvl2pPr>
            <a:lvl3pPr>
              <a:defRPr>
                <a:solidFill>
                  <a:srgbClr val="592A03"/>
                </a:solidFill>
                <a:latin typeface="Perpetua" pitchFamily="18" charset="0"/>
              </a:defRPr>
            </a:lvl3pPr>
            <a:lvl4pPr>
              <a:defRPr>
                <a:solidFill>
                  <a:srgbClr val="592A03"/>
                </a:solidFill>
                <a:latin typeface="Perpetua" pitchFamily="18" charset="0"/>
              </a:defRPr>
            </a:lvl4pPr>
            <a:lvl5pPr>
              <a:defRPr>
                <a:solidFill>
                  <a:srgbClr val="592A03"/>
                </a:solidFill>
                <a:latin typeface="Perpetua" pitchFamily="18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47620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es-ES"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C94CF-2BA2-4053-AF2E-20994F9B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6852D6-2AF7-4571-A2A1-44844510F4D9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63B71-8C04-4EF2-B62B-8F4D6437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833EB-B5E2-4F46-A9A4-FD7F7D2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A5C026-C34D-45D2-8782-57E0DD47A030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96919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e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es-ES" sz="2800"/>
            </a:lvl1pPr>
            <a:lvl2pPr latinLnBrk="0">
              <a:defRPr lang="es-ES" sz="2400"/>
            </a:lvl2pPr>
            <a:lvl3pPr latinLnBrk="0">
              <a:defRPr lang="es-ES" sz="2000"/>
            </a:lvl3pPr>
            <a:lvl4pPr latinLnBrk="0">
              <a:defRPr lang="es-ES" sz="1800"/>
            </a:lvl4pPr>
            <a:lvl5pPr latinLnBrk="0">
              <a:defRPr lang="es-ES" sz="18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es-ES" sz="2800"/>
            </a:lvl1pPr>
            <a:lvl2pPr latinLnBrk="0">
              <a:defRPr lang="es-ES" sz="2400"/>
            </a:lvl2pPr>
            <a:lvl3pPr latinLnBrk="0">
              <a:defRPr lang="es-ES" sz="2000"/>
            </a:lvl3pPr>
            <a:lvl4pPr latinLnBrk="0">
              <a:defRPr lang="es-ES" sz="1800"/>
            </a:lvl4pPr>
            <a:lvl5pPr latinLnBrk="0">
              <a:defRPr lang="es-ES" sz="18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62987-1811-43AB-8627-14D15768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5B39C8-BAA8-4817-8A6F-F5477577BE3E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23431-BA02-40AC-8B10-F3DECE80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E2158-7D83-409F-A83E-6A34001D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D02882-F182-4D5D-8DA5-4838BD809181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41467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42A22-AC59-4C1E-A408-07268BB6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ADA2C05-A963-4EFF-8734-E4F7823DEF12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566B47-F8A4-4FE4-A327-41FEC05E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693842-9455-447A-B48C-D085775A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47BB7D-B20B-4A36-81E8-EA9C3A5775EA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45842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0ED43-9AC4-42D2-B13A-0FB0B321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747A3E-2804-4D91-89C2-88A5ADF69238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0BA36-082D-4CEF-B247-1D4291C9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7D7EE-CED1-40EF-9C7A-8628663D1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825516-EE48-479A-9ACD-407D43C841D4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66417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5ED62-5F20-44DC-99BE-26FEA4CC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E07AF93-D37A-4E55-A98C-8445333C557B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2945E-2404-4639-B4B5-ABB0E47C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3D5D2-EC34-44C0-9D71-66192307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E54F45-7DCF-44A6-954A-E7D61F8FA5A3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92834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es-ES"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es-ES" sz="3200"/>
            </a:lvl1pPr>
            <a:lvl2pPr latinLnBrk="0">
              <a:defRPr lang="es-ES" sz="2800"/>
            </a:lvl2pPr>
            <a:lvl3pPr latinLnBrk="0">
              <a:defRPr lang="es-ES" sz="2400"/>
            </a:lvl3pPr>
            <a:lvl4pPr latinLnBrk="0">
              <a:defRPr lang="es-ES" sz="2000"/>
            </a:lvl4pPr>
            <a:lvl5pPr latinLnBrk="0">
              <a:defRPr lang="es-ES" sz="20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EF695-AA5E-4B0B-984A-5EC3387D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DF7BD1-C741-4DAB-B73A-5023D985CAFB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4373-F7EE-47E3-B4D1-8C25283D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FC8D6-3E2C-48F7-8837-5D1EAC86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3597DD-BEDA-4587-B155-87B88F0277DF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89832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es-ES"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es-ES" sz="32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830A6-1856-46F2-A429-B9F65678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FD6FE5-D850-4CC5-AA9D-8B69D41C3D26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B3C6-AC98-4C13-B0B7-150B1379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7106C-029F-4717-BCDE-5037EADE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F743EF-1EDB-42E5-9F9A-C1B48463CF1B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81817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D1BCD00-1725-44CF-8074-05A64DF849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6B9AD7-997B-497F-AF8A-AA31AC5DCA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lang="es-ES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s-E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CB20074-C9C7-4004-874B-D0A947171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7675" y="1484313"/>
            <a:ext cx="5851525" cy="14700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Casos de Estudio en tres ecosistemas de El Salvador</a:t>
            </a:r>
            <a:endParaRPr lang="es-SV" dirty="0">
              <a:effectLst>
                <a:outerShdw blurRad="88900" dist="38100" dir="18900000" algn="bl" rotWithShape="0">
                  <a:schemeClr val="accent6">
                    <a:lumMod val="75000"/>
                    <a:alpha val="39000"/>
                  </a:schemeClr>
                </a:outerShdw>
                <a:reflection stA="99000" endPos="0" dist="508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A915297D-83E2-4CA5-A580-18A38F6066B1}"/>
              </a:ext>
            </a:extLst>
          </p:cNvPr>
          <p:cNvSpPr txBox="1"/>
          <p:nvPr/>
        </p:nvSpPr>
        <p:spPr>
          <a:xfrm>
            <a:off x="1323975" y="4221163"/>
            <a:ext cx="66246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spc="-150" dirty="0">
                <a:solidFill>
                  <a:srgbClr val="723604"/>
                </a:solidFill>
                <a:latin typeface="Cambria" pitchFamily="18" charset="0"/>
                <a:cs typeface="+mn-cs"/>
              </a:rPr>
              <a:t>San Salvador,  julio de 2010</a:t>
            </a:r>
            <a:endParaRPr lang="es-ES" sz="2000" b="1" spc="-150" dirty="0">
              <a:solidFill>
                <a:srgbClr val="723604"/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8BE0E2C8-FF58-4C4A-A5A1-79A87371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149725"/>
            <a:ext cx="8229600" cy="2232025"/>
          </a:xfrm>
        </p:spPr>
        <p:txBody>
          <a:bodyPr rtlCol="0">
            <a:normAutofit fontScale="40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500" b="1" dirty="0">
                <a:solidFill>
                  <a:srgbClr val="BF5A00"/>
                </a:solidFill>
                <a:ea typeface="Times New Roman" pitchFamily="18" charset="0"/>
                <a:cs typeface="Arial" charset="0"/>
              </a:rPr>
              <a:t>Bahía de </a:t>
            </a:r>
            <a:r>
              <a:rPr lang="es-SV" sz="3500" b="1" dirty="0" err="1">
                <a:solidFill>
                  <a:srgbClr val="BF5A00"/>
                </a:solidFill>
                <a:ea typeface="Times New Roman" pitchFamily="18" charset="0"/>
                <a:cs typeface="Arial" charset="0"/>
              </a:rPr>
              <a:t>Jiquilisco</a:t>
            </a:r>
            <a:endParaRPr lang="es-SV" sz="3500" b="1" dirty="0">
              <a:solidFill>
                <a:srgbClr val="BF5A00"/>
              </a:solidFill>
              <a:ea typeface="Times New Roman" pitchFamily="18" charset="0"/>
              <a:cs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Zona de antiguas haciendas de algodón, abandonada por la guerra y repoblada después del conflicto de los ochenta.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Ecosistema manglar esta protegido por Ley de Medio Ambiente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Declaración  como Reserva de Biósfera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Propiedad: estatal, privada, cooperativas de la reforma agraria, PTT, </a:t>
            </a:r>
            <a:r>
              <a:rPr lang="es-SV" sz="3500" b="1" dirty="0" err="1">
                <a:ea typeface="Times New Roman" pitchFamily="18" charset="0"/>
                <a:cs typeface="Arial" charset="0"/>
              </a:rPr>
              <a:t>co</a:t>
            </a:r>
            <a:r>
              <a:rPr lang="es-SV" sz="3500" b="1" dirty="0">
                <a:ea typeface="Times New Roman" pitchFamily="18" charset="0"/>
                <a:cs typeface="Arial" charset="0"/>
              </a:rPr>
              <a:t>-manejo de ANP.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Medios de Vida y SE: agricultura y pesca de subsistencia, producción caña de azúcar para exportación y consumo nacional, ganadería, creciente turismo, acuicultura y pesca industrial.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Servicios de biodiversidad y recursos genéticos, control de inundaciones, captura de carbono.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Historia de organización comunitaria y conformación de una identidad territorial en el Bajo Lempa.</a:t>
            </a:r>
          </a:p>
          <a:p>
            <a:pPr fontAlgn="auto">
              <a:spcAft>
                <a:spcPts val="0"/>
              </a:spcAft>
              <a:defRPr/>
            </a:pPr>
            <a:endParaRPr lang="es-SV" dirty="0"/>
          </a:p>
        </p:txBody>
      </p:sp>
      <p:pic>
        <p:nvPicPr>
          <p:cNvPr id="14339" name="3 Imagen" descr="Bahia de Jiquilisco.jpg">
            <a:extLst>
              <a:ext uri="{FF2B5EF4-FFF2-40B4-BE49-F238E27FC236}">
                <a16:creationId xmlns:a16="http://schemas.microsoft.com/office/drawing/2014/main" id="{0A0533EB-50F5-414E-902A-65DEADCE2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0"/>
            <a:ext cx="6335713" cy="41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4 CuadroTexto">
            <a:extLst>
              <a:ext uri="{FF2B5EF4-FFF2-40B4-BE49-F238E27FC236}">
                <a16:creationId xmlns:a16="http://schemas.microsoft.com/office/drawing/2014/main" id="{708F73BF-9477-4684-9DF5-8ECA2E3B4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3811588"/>
            <a:ext cx="37449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SV" altLang="es-SV" sz="1000" b="1">
                <a:latin typeface="Arial Narrow" panose="020B0606020202030204" pitchFamily="34" charset="0"/>
              </a:rPr>
              <a:t>Fuente: Elaborado por SIG-PRISMA, basado en recopilación de datos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>
            <a:extLst>
              <a:ext uri="{FF2B5EF4-FFF2-40B4-BE49-F238E27FC236}">
                <a16:creationId xmlns:a16="http://schemas.microsoft.com/office/drawing/2014/main" id="{548E6E72-424B-4C55-82A4-24C8AD03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100" y="274638"/>
            <a:ext cx="3455988" cy="850900"/>
          </a:xfrm>
        </p:spPr>
        <p:txBody>
          <a:bodyPr/>
          <a:lstStyle/>
          <a:p>
            <a:pPr algn="l"/>
            <a:r>
              <a:rPr lang="es-SV" altLang="es-SV" sz="2600">
                <a:latin typeface="Perpetua" panose="02020502060401020303" pitchFamily="18" charset="0"/>
              </a:rPr>
              <a:t>Conflictos y dinámicas de degradación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4298F14-994F-45A0-B678-F338B87E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538" y="1482725"/>
            <a:ext cx="4259262" cy="47529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SV" sz="2200" b="1" dirty="0" err="1">
                <a:ea typeface="Times New Roman" pitchFamily="18" charset="0"/>
                <a:cs typeface="Arial" pitchFamily="34" charset="0"/>
              </a:rPr>
              <a:t>Brechado</a:t>
            </a:r>
            <a:r>
              <a:rPr lang="es-SV" sz="2200" b="1" dirty="0">
                <a:ea typeface="Times New Roman" pitchFamily="18" charset="0"/>
                <a:cs typeface="Arial" pitchFamily="34" charset="0"/>
              </a:rPr>
              <a:t> de manglares para uso de camaroneras y salineras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Raleo clandestino de mangle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Remediciones de productores para ampliar áreas a utilizar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Existencia de concesiones con cobertura de manglar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Pesca ilegal y por bombeo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Turismo sin coordinación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Usurpación de áreas naturales protegidas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Contaminación de afluentes subterráneos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2200" b="1" dirty="0">
                <a:ea typeface="Times New Roman" pitchFamily="18" charset="0"/>
                <a:cs typeface="Arial" pitchFamily="34" charset="0"/>
              </a:rPr>
              <a:t>Corredor de actividades ilícitas.</a:t>
            </a:r>
            <a:endParaRPr lang="es-SV" sz="22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dirty="0"/>
          </a:p>
        </p:txBody>
      </p:sp>
      <p:pic>
        <p:nvPicPr>
          <p:cNvPr id="15364" name="3 Imagen" descr="DSCF0928.JPG">
            <a:extLst>
              <a:ext uri="{FF2B5EF4-FFF2-40B4-BE49-F238E27FC236}">
                <a16:creationId xmlns:a16="http://schemas.microsoft.com/office/drawing/2014/main" id="{6835B071-CDB5-456D-A73B-D7B01CA1C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42037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4 Imagen" descr="salineras y camaroneras.jpg">
            <a:extLst>
              <a:ext uri="{FF2B5EF4-FFF2-40B4-BE49-F238E27FC236}">
                <a16:creationId xmlns:a16="http://schemas.microsoft.com/office/drawing/2014/main" id="{64F59146-88D4-4EFB-B3FC-5DD92F631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4203700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2725EFA-C616-4EDF-A21D-15175325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21163"/>
            <a:ext cx="8229600" cy="2087562"/>
          </a:xfrm>
        </p:spPr>
        <p:txBody>
          <a:bodyPr rtlCol="0">
            <a:normAutofit fontScale="4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SV" sz="3400" b="1" dirty="0">
                <a:solidFill>
                  <a:srgbClr val="BF5A00"/>
                </a:solidFill>
                <a:ea typeface="Times New Roman" pitchFamily="18" charset="0"/>
                <a:cs typeface="Arial" charset="0"/>
              </a:rPr>
              <a:t>Bosque de Montecristo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400" b="1" dirty="0">
                <a:ea typeface="Times New Roman" pitchFamily="18" charset="0"/>
                <a:cs typeface="Arial" charset="0"/>
              </a:rPr>
              <a:t>Institucionalidad </a:t>
            </a:r>
            <a:r>
              <a:rPr lang="es-SV" sz="3400" b="1" dirty="0" err="1">
                <a:ea typeface="Times New Roman" pitchFamily="18" charset="0"/>
                <a:cs typeface="Arial" charset="0"/>
              </a:rPr>
              <a:t>Trinacional</a:t>
            </a:r>
            <a:r>
              <a:rPr lang="es-SV" sz="3400" b="1" dirty="0">
                <a:ea typeface="Times New Roman" pitchFamily="18" charset="0"/>
                <a:cs typeface="Arial" charset="0"/>
              </a:rPr>
              <a:t>  en la zona del Trifinio: Reserva Biósfera Fraternidad,  Área Protegida </a:t>
            </a:r>
            <a:r>
              <a:rPr lang="es-SV" sz="3400" b="1" dirty="0" err="1">
                <a:ea typeface="Times New Roman" pitchFamily="18" charset="0"/>
                <a:cs typeface="Arial" charset="0"/>
              </a:rPr>
              <a:t>Trinacional</a:t>
            </a:r>
            <a:r>
              <a:rPr lang="es-SV" sz="3400" b="1" dirty="0">
                <a:ea typeface="Times New Roman" pitchFamily="18" charset="0"/>
                <a:cs typeface="Arial" charset="0"/>
              </a:rPr>
              <a:t> Montecristo.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400" b="1" dirty="0">
                <a:ea typeface="Times New Roman" pitchFamily="18" charset="0"/>
                <a:cs typeface="Arial" charset="0"/>
              </a:rPr>
              <a:t>Parque Nacional Montecristo El Salvador: bosque nebuloso con 2,000 hectáreas, turismo de camping, jardín botánico y senderos.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400" b="1" dirty="0">
                <a:ea typeface="Times New Roman" pitchFamily="18" charset="0"/>
                <a:cs typeface="Arial" charset="0"/>
              </a:rPr>
              <a:t>Propiedad: Parque Estatal y propiedad privada fuera del parque.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400" b="1" dirty="0">
                <a:ea typeface="Times New Roman" pitchFamily="18" charset="0"/>
                <a:cs typeface="Arial" charset="0"/>
              </a:rPr>
              <a:t>Medios de Vida y SE: agricultura de subsistencia, café, forestería, ganadería, turismo. Servicios de  mitigación de riesgo, regulación del agua, biodiversidad y recursos genéticos. </a:t>
            </a:r>
          </a:p>
          <a:p>
            <a:pPr fontAlgn="auto">
              <a:spcAft>
                <a:spcPts val="0"/>
              </a:spcAft>
              <a:defRPr/>
            </a:pPr>
            <a:endParaRPr lang="es-SV" dirty="0"/>
          </a:p>
        </p:txBody>
      </p:sp>
      <p:pic>
        <p:nvPicPr>
          <p:cNvPr id="16387" name="3 Imagen" descr="EL TRIFINIO.jpg">
            <a:extLst>
              <a:ext uri="{FF2B5EF4-FFF2-40B4-BE49-F238E27FC236}">
                <a16:creationId xmlns:a16="http://schemas.microsoft.com/office/drawing/2014/main" id="{C846F511-29B9-4A30-AB2D-BDB24D51A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0"/>
            <a:ext cx="6335713" cy="41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4 CuadroTexto">
            <a:extLst>
              <a:ext uri="{FF2B5EF4-FFF2-40B4-BE49-F238E27FC236}">
                <a16:creationId xmlns:a16="http://schemas.microsoft.com/office/drawing/2014/main" id="{072641EE-9B56-4A21-9512-41B06870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827463"/>
            <a:ext cx="38877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SV" altLang="es-SV" sz="1000" b="1">
                <a:latin typeface="Arial Narrow" panose="020B0606020202030204" pitchFamily="34" charset="0"/>
              </a:rPr>
              <a:t>Fuente: Elaborado por SIG-PRISMA, basado en recopilación de datos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>
            <a:extLst>
              <a:ext uri="{FF2B5EF4-FFF2-40B4-BE49-F238E27FC236}">
                <a16:creationId xmlns:a16="http://schemas.microsoft.com/office/drawing/2014/main" id="{DF659BD1-0FBD-47F2-AF7A-928914EF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4663" y="274638"/>
            <a:ext cx="3527425" cy="850900"/>
          </a:xfrm>
        </p:spPr>
        <p:txBody>
          <a:bodyPr/>
          <a:lstStyle/>
          <a:p>
            <a:pPr algn="l"/>
            <a:r>
              <a:rPr lang="es-SV" altLang="es-SV" sz="2800">
                <a:latin typeface="Perpetua" panose="02020502060401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Dinámicas Territoriales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6B0EAABD-01E8-493E-90AC-453730AF4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100" y="1482725"/>
            <a:ext cx="4330700" cy="4752975"/>
          </a:xfrm>
        </p:spPr>
        <p:txBody>
          <a:bodyPr rtlCol="0">
            <a:normAutofit fontScale="400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Vulnerabilidad a eventos naturales, crecimiento ciudades secundarias conectoras entre países, erosión suelo por agricultura y ganadería, reducción bosque, contaminación agua por industria cementera y beneficios de café.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endParaRPr lang="es-SV" sz="3500" dirty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Desde el Plan Trifinio se ha  promovido el manejo de cuencas en el área trasfronteriza y una transición hacia un manejo más participativo de las áreas protegidas.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endParaRPr lang="es-SV" sz="3500" dirty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En el Parque Nacional Montecristo unas 100 familias que habitan dentro del parque han vivido en condiciones restrictivas y de extrema pobreza, sin derecho al uso y acceso de los recursos del bosque.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endParaRPr lang="es-SV" sz="3500" b="1" dirty="0">
              <a:ea typeface="Times New Roman" pitchFamily="18" charset="0"/>
              <a:cs typeface="Arial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SV" sz="3500" b="1" dirty="0">
                <a:cs typeface="Arial" charset="0"/>
              </a:rPr>
              <a:t>Transformación hacia una gestión inclusiva del parque nacional desde 2009, despierta oposición de grupos conservacionistas.</a:t>
            </a:r>
            <a:endParaRPr lang="es-SV" sz="3500" b="1" dirty="0">
              <a:ea typeface="Times New Roman" pitchFamily="18" charset="0"/>
              <a:cs typeface="Arial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dirty="0"/>
          </a:p>
        </p:txBody>
      </p:sp>
      <p:pic>
        <p:nvPicPr>
          <p:cNvPr id="17412" name="3 Imagen" descr="IMG_2208.JPG">
            <a:extLst>
              <a:ext uri="{FF2B5EF4-FFF2-40B4-BE49-F238E27FC236}">
                <a16:creationId xmlns:a16="http://schemas.microsoft.com/office/drawing/2014/main" id="{A2F8B075-608F-497E-8DC3-C3FB00DB9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425"/>
            <a:ext cx="4176713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4 Imagen" descr="IMG_2042.JPG">
            <a:extLst>
              <a:ext uri="{FF2B5EF4-FFF2-40B4-BE49-F238E27FC236}">
                <a16:creationId xmlns:a16="http://schemas.microsoft.com/office/drawing/2014/main" id="{CFA17566-3ACE-448E-914A-28CEB021F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1050"/>
            <a:ext cx="4176713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A20E8DD5-16BC-4D6C-A091-F1C0721F0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76700"/>
            <a:ext cx="8229600" cy="2376488"/>
          </a:xfrm>
        </p:spPr>
        <p:txBody>
          <a:bodyPr rtlCol="0">
            <a:normAutofit fontScale="40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sz="3500" b="1" dirty="0">
                <a:solidFill>
                  <a:srgbClr val="BF5A00"/>
                </a:solidFill>
                <a:ea typeface="Times New Roman" pitchFamily="18" charset="0"/>
                <a:cs typeface="Arial" charset="0"/>
              </a:rPr>
              <a:t>Humedal Cerrón Grande</a:t>
            </a:r>
          </a:p>
          <a:p>
            <a:pPr fontAlgn="auto">
              <a:spcAft>
                <a:spcPts val="0"/>
              </a:spcAft>
              <a:defRPr/>
            </a:pPr>
            <a:r>
              <a:rPr sz="3500" b="1" dirty="0"/>
              <a:t>Se forma por la construcción de una represa en la cuenca alta del río Lempa, cuenta con una superficie de 135 Km², abarcando Chalatenango, Cuscatlán y Cabañas.</a:t>
            </a:r>
          </a:p>
          <a:p>
            <a:pPr fontAlgn="auto">
              <a:spcAft>
                <a:spcPts val="0"/>
              </a:spcAft>
              <a:defRPr/>
            </a:pPr>
            <a:r>
              <a:rPr sz="3500" b="1" dirty="0">
                <a:ea typeface="Times New Roman" pitchFamily="18" charset="0"/>
                <a:cs typeface="Arial" charset="0"/>
              </a:rPr>
              <a:t> Es reconocido como  Sitio de Importancia Internacional por la Convención </a:t>
            </a:r>
            <a:r>
              <a:rPr sz="3500" b="1" dirty="0" err="1">
                <a:ea typeface="Times New Roman" pitchFamily="18" charset="0"/>
                <a:cs typeface="Arial" charset="0"/>
              </a:rPr>
              <a:t>Ramsar</a:t>
            </a:r>
            <a:r>
              <a:rPr sz="3500" b="1" dirty="0">
                <a:ea typeface="Times New Roman" pitchFamily="18" charset="0"/>
                <a:cs typeface="Arial" charset="0"/>
              </a:rPr>
              <a:t> desde 2005</a:t>
            </a:r>
            <a:endParaRPr lang="es-SV" sz="3500" b="1" dirty="0">
              <a:ea typeface="Times New Roman" pitchFamily="18" charset="0"/>
              <a:cs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Propiedad: Estatal (tierras fluctuantes arrendadas), áreas protegidas, cooperativas y propiedad privada. 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Medios de Vida y</a:t>
            </a:r>
            <a:r>
              <a:rPr lang="es-SV" sz="3500" dirty="0">
                <a:ea typeface="Times New Roman" pitchFamily="18" charset="0"/>
                <a:cs typeface="Arial" charset="0"/>
              </a:rPr>
              <a:t> SE</a:t>
            </a:r>
            <a:r>
              <a:rPr lang="es-SV" sz="3500" b="1" dirty="0">
                <a:ea typeface="Times New Roman" pitchFamily="18" charset="0"/>
                <a:cs typeface="Arial" charset="0"/>
              </a:rPr>
              <a:t>: agricultura de subsistencia, remesas, pesca artesanal, ganadería, turismo, crecimiento de área urbanizada y sector servicios por la ampliación de carreteras Troncal del norte y próxima construcción de CLN. Servicios de provisión de energía hidroeléctrica, control de inundaciones, depuración de agua, biodiversidad (aves migratorias). </a:t>
            </a:r>
          </a:p>
          <a:p>
            <a:pPr fontAlgn="auto">
              <a:spcAft>
                <a:spcPts val="0"/>
              </a:spcAft>
              <a:defRPr/>
            </a:pPr>
            <a:r>
              <a:rPr lang="es-SV" sz="3500" b="1" dirty="0">
                <a:ea typeface="Times New Roman" pitchFamily="18" charset="0"/>
                <a:cs typeface="Arial" charset="0"/>
              </a:rPr>
              <a:t>Organización territorial  e identidad basada en la reivindicación del la importancia de los recursos naturales del territorio.</a:t>
            </a:r>
          </a:p>
          <a:p>
            <a:pPr fontAlgn="auto">
              <a:spcAft>
                <a:spcPts val="0"/>
              </a:spcAft>
              <a:defRPr/>
            </a:pPr>
            <a:endParaRPr lang="es-SV" dirty="0"/>
          </a:p>
        </p:txBody>
      </p:sp>
      <p:pic>
        <p:nvPicPr>
          <p:cNvPr id="18435" name="3 Imagen" descr="Cerrón Grande.jpg">
            <a:extLst>
              <a:ext uri="{FF2B5EF4-FFF2-40B4-BE49-F238E27FC236}">
                <a16:creationId xmlns:a16="http://schemas.microsoft.com/office/drawing/2014/main" id="{83FA40D4-24A8-43AD-AA38-C4E4213F2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0"/>
            <a:ext cx="6335713" cy="410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4 CuadroTexto">
            <a:extLst>
              <a:ext uri="{FF2B5EF4-FFF2-40B4-BE49-F238E27FC236}">
                <a16:creationId xmlns:a16="http://schemas.microsoft.com/office/drawing/2014/main" id="{A71C3254-F6CB-4ED5-8AF5-E8D1B2874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811588"/>
            <a:ext cx="37449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SV" altLang="es-SV" sz="1000" b="1">
                <a:latin typeface="Arial Narrow" panose="020B0606020202030204" pitchFamily="34" charset="0"/>
              </a:rPr>
              <a:t>Fuente: Elaborado por SIG-PRISMA, basado en recopilación de datos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>
            <a:extLst>
              <a:ext uri="{FF2B5EF4-FFF2-40B4-BE49-F238E27FC236}">
                <a16:creationId xmlns:a16="http://schemas.microsoft.com/office/drawing/2014/main" id="{705BB7CE-4A9B-4DD2-B2DF-DDE58340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275" y="274638"/>
            <a:ext cx="3889375" cy="850900"/>
          </a:xfrm>
        </p:spPr>
        <p:txBody>
          <a:bodyPr/>
          <a:lstStyle/>
          <a:p>
            <a:pPr algn="l"/>
            <a:r>
              <a:rPr lang="es-SV" altLang="es-SV" sz="2800">
                <a:latin typeface="Perpetua" panose="02020502060401020303" pitchFamily="18" charset="0"/>
              </a:rPr>
              <a:t>Dinámicas </a:t>
            </a:r>
            <a:br>
              <a:rPr lang="es-SV" altLang="es-SV" sz="2800">
                <a:latin typeface="Perpetua" panose="02020502060401020303" pitchFamily="18" charset="0"/>
              </a:rPr>
            </a:br>
            <a:r>
              <a:rPr lang="es-SV" altLang="es-SV" sz="2800">
                <a:latin typeface="Perpetua" panose="02020502060401020303" pitchFamily="18" charset="0"/>
              </a:rPr>
              <a:t>Territoriales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F976A30-DA1C-44EB-AD57-CA05D4B37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275" y="1341438"/>
            <a:ext cx="4752975" cy="50403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SV" sz="1350" b="1" dirty="0"/>
              <a:t>Vulnerabilidad a eventos naturales por inundaciones, crecimiento desordenado de zonas urbanizadas, especulación compra venta de tierras por construcción CLN, altos niveles de contaminación por vertidos industriales y domésticos, uso de las tierras fluctuantes.  Existencia de bosques en áreas altas de cuencas y degradación en zonas medias y bajas. </a:t>
            </a:r>
          </a:p>
          <a:p>
            <a:pPr fontAlgn="auto">
              <a:spcAft>
                <a:spcPts val="0"/>
              </a:spcAft>
              <a:defRPr/>
            </a:pPr>
            <a:endParaRPr lang="es-SV" sz="1350" b="1" dirty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sz="1350" b="1" dirty="0">
                <a:cs typeface="Times New Roman" pitchFamily="18" charset="0"/>
              </a:rPr>
              <a:t>Las organizaciones del territorio realizan esfuerzos significativos para la gestión de importantes recursos naturales de importancia nacional: Sitio </a:t>
            </a:r>
            <a:r>
              <a:rPr sz="1350" b="1" dirty="0" err="1">
                <a:cs typeface="Times New Roman" pitchFamily="18" charset="0"/>
              </a:rPr>
              <a:t>Ramsar</a:t>
            </a:r>
            <a:r>
              <a:rPr sz="1350" b="1" dirty="0">
                <a:cs typeface="Times New Roman" pitchFamily="18" charset="0"/>
              </a:rPr>
              <a:t> Humedal Cerrón Grande</a:t>
            </a:r>
            <a:br>
              <a:rPr sz="1350" b="1" dirty="0">
                <a:cs typeface="Times New Roman" pitchFamily="18" charset="0"/>
              </a:rPr>
            </a:br>
            <a:br>
              <a:rPr sz="1350" b="1" dirty="0">
                <a:cs typeface="Times New Roman" pitchFamily="18" charset="0"/>
              </a:rPr>
            </a:br>
            <a:r>
              <a:rPr sz="1350" b="1" dirty="0">
                <a:cs typeface="Times New Roman" pitchFamily="18" charset="0"/>
              </a:rPr>
              <a:t>Un territorio “dos” agendas: </a:t>
            </a:r>
          </a:p>
          <a:p>
            <a:pPr fontAlgn="auto">
              <a:spcAft>
                <a:spcPts val="0"/>
              </a:spcAft>
              <a:defRPr/>
            </a:pPr>
            <a:endParaRPr sz="1350" b="1" dirty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sz="1350" b="1" dirty="0">
                <a:cs typeface="Times New Roman" pitchFamily="18" charset="0"/>
              </a:rPr>
              <a:t>El </a:t>
            </a:r>
            <a:r>
              <a:rPr lang="es-MX" sz="1350" b="1" dirty="0">
                <a:cs typeface="Times New Roman" pitchFamily="18" charset="0"/>
              </a:rPr>
              <a:t> desarrollo “autóctono” para fortalecimiento de producción familiar, cultura organizativa comunitaria y la protección ambiental, implementada por organizaciones locales (fondos de cooperación). </a:t>
            </a:r>
          </a:p>
          <a:p>
            <a:pPr fontAlgn="auto">
              <a:spcAft>
                <a:spcPts val="0"/>
              </a:spcAft>
              <a:defRPr/>
            </a:pPr>
            <a:endParaRPr lang="es-MX" sz="1350" b="1" dirty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sz="1350" b="1" dirty="0">
                <a:cs typeface="Times New Roman" pitchFamily="18" charset="0"/>
              </a:rPr>
              <a:t>Una agenda “oficial” decidida externamente para desarrollar al departamento como territorio de conectividad, (CLN).</a:t>
            </a:r>
            <a:endParaRPr lang="es-SV" sz="1350" dirty="0"/>
          </a:p>
        </p:txBody>
      </p:sp>
      <p:pic>
        <p:nvPicPr>
          <p:cNvPr id="19460" name="Imagen 5" descr="DSC_0025">
            <a:extLst>
              <a:ext uri="{FF2B5EF4-FFF2-40B4-BE49-F238E27FC236}">
                <a16:creationId xmlns:a16="http://schemas.microsoft.com/office/drawing/2014/main" id="{E4160DE4-F7A8-401B-A99D-30FDA5495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3708400" cy="246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4 Imagen" descr="DSC_0350.JPG">
            <a:extLst>
              <a:ext uri="{FF2B5EF4-FFF2-40B4-BE49-F238E27FC236}">
                <a16:creationId xmlns:a16="http://schemas.microsoft.com/office/drawing/2014/main" id="{1C38863C-7D6E-4E4F-A2BD-312E6F7F8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94150"/>
            <a:ext cx="37084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5 Imagen" descr="DSC_1774.JPG">
            <a:extLst>
              <a:ext uri="{FF2B5EF4-FFF2-40B4-BE49-F238E27FC236}">
                <a16:creationId xmlns:a16="http://schemas.microsoft.com/office/drawing/2014/main" id="{DD02298B-F4C3-4CDA-AF40-40A6962C20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2488"/>
            <a:ext cx="3708400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>
            <a:extLst>
              <a:ext uri="{FF2B5EF4-FFF2-40B4-BE49-F238E27FC236}">
                <a16:creationId xmlns:a16="http://schemas.microsoft.com/office/drawing/2014/main" id="{5138FB27-8ED8-4E50-A021-8795EDCE0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924175"/>
            <a:ext cx="7632700" cy="850900"/>
          </a:xfrm>
        </p:spPr>
        <p:txBody>
          <a:bodyPr/>
          <a:lstStyle/>
          <a:p>
            <a:r>
              <a:rPr lang="es-SV" altLang="es-SV" sz="6000"/>
              <a:t>¡GRACIAS!</a:t>
            </a:r>
          </a:p>
        </p:txBody>
      </p:sp>
      <p:sp>
        <p:nvSpPr>
          <p:cNvPr id="20483" name="2 Marcador de contenido">
            <a:extLst>
              <a:ext uri="{FF2B5EF4-FFF2-40B4-BE49-F238E27FC236}">
                <a16:creationId xmlns:a16="http://schemas.microsoft.com/office/drawing/2014/main" id="{A114B638-0DF2-48F8-BA96-E51B94DBA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49725"/>
            <a:ext cx="8229600" cy="7921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s-SV" altLang="es-SV" sz="5400" b="1"/>
              <a:t>www.prisma.org.sv</a:t>
            </a:r>
          </a:p>
        </p:txBody>
      </p:sp>
      <p:pic>
        <p:nvPicPr>
          <p:cNvPr id="20484" name="Imagen 2" descr="E:\Documentos para trabajar\LOGOS PRISMA\florcita-transparente.gif">
            <a:extLst>
              <a:ext uri="{FF2B5EF4-FFF2-40B4-BE49-F238E27FC236}">
                <a16:creationId xmlns:a16="http://schemas.microsoft.com/office/drawing/2014/main" id="{B2D9EFCA-8D35-4CA4-8642-1FF5F489D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44675"/>
            <a:ext cx="126841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-cursos de forma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plantilla-cursos de formación</Template>
  <TotalTime>142</TotalTime>
  <Words>707</Words>
  <Application>Microsoft Office PowerPoint</Application>
  <PresentationFormat>Presentación en pantalla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Calibri</vt:lpstr>
      <vt:lpstr>Arial</vt:lpstr>
      <vt:lpstr>Book Antiqua</vt:lpstr>
      <vt:lpstr>Cambria</vt:lpstr>
      <vt:lpstr>Perpetua</vt:lpstr>
      <vt:lpstr>Times New Roman</vt:lpstr>
      <vt:lpstr>Arial Narrow</vt:lpstr>
      <vt:lpstr>Perpetua Titling MT</vt:lpstr>
      <vt:lpstr>plantilla-cursos de formación</vt:lpstr>
      <vt:lpstr>Casos de Estudio en tres ecosistemas de El Salvador</vt:lpstr>
      <vt:lpstr>Presentación de PowerPoint</vt:lpstr>
      <vt:lpstr>Conflictos y dinámicas de degradación</vt:lpstr>
      <vt:lpstr>Presentación de PowerPoint</vt:lpstr>
      <vt:lpstr>Dinámicas Territoriales</vt:lpstr>
      <vt:lpstr>Presentación de PowerPoint</vt:lpstr>
      <vt:lpstr>Dinámicas  Territoriales</vt:lpstr>
      <vt:lpstr>¡GRACIAS!</vt:lpstr>
    </vt:vector>
  </TitlesOfParts>
  <Company>Fundación PRISMA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Aquí</dc:title>
  <dc:creator>Silvia Gutierrez</dc:creator>
  <cp:lastModifiedBy>FPRISMA</cp:lastModifiedBy>
  <cp:revision>28</cp:revision>
  <dcterms:created xsi:type="dcterms:W3CDTF">2010-07-13T15:57:27Z</dcterms:created>
  <dcterms:modified xsi:type="dcterms:W3CDTF">2020-02-26T17:14:39Z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0008000014000000000001024100</vt:lpwstr>
  </property>
</Properties>
</file>