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03" r:id="rId2"/>
    <p:sldId id="422" r:id="rId3"/>
    <p:sldId id="435" r:id="rId4"/>
    <p:sldId id="429" r:id="rId5"/>
    <p:sldId id="430" r:id="rId6"/>
    <p:sldId id="436" r:id="rId7"/>
    <p:sldId id="437" r:id="rId8"/>
    <p:sldId id="441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accent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accent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accent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accent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accent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accent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accent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accent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accent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82327" autoAdjust="0"/>
  </p:normalViewPr>
  <p:slideViewPr>
    <p:cSldViewPr>
      <p:cViewPr varScale="1">
        <p:scale>
          <a:sx n="33" d="100"/>
          <a:sy n="33" d="100"/>
        </p:scale>
        <p:origin x="142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446" y="66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3DE160-A49C-4AA1-BD1C-93CEDA1A95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131471-0CD8-41A4-AABC-A793BD9263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3ED2780-0DDA-44C3-82E1-D2904567EA13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CB3943-A859-487B-818B-C2258AA3C0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96C36-1547-47EC-9EFD-1FB248B25E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2FCDB2-6350-4B78-B707-4BFC6D6A1D3B}" type="slidenum">
              <a:rPr lang="en-US" altLang="es-SV"/>
              <a:pPr/>
              <a:t>‹Nº›</a:t>
            </a:fld>
            <a:endParaRPr lang="en-US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9D84C44-68FB-4C34-8FCA-C0BA2163C47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8D8FB85-3A61-436F-A144-DCF873699D7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84892FF0-EF16-4D40-BDA5-F829EDB485B7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C8331FE8-A675-45C1-9CC2-D267D7C516B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3C67927E-66F8-40AA-A51A-72F0E5B85B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4FEA76FF-1421-4DE2-B446-1540955003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0D2720E2-41D2-4459-A7B1-B21AE096CA7A}" type="slidenum">
              <a:rPr lang="en-US" altLang="es-SV"/>
              <a:pPr/>
              <a:t>‹Nº›</a:t>
            </a:fld>
            <a:endParaRPr lang="en-US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E312FF43-2B71-4B00-B2D2-50C21DCD8F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985A1777-0C19-4D1D-9290-3B45E1DCF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SV" altLang="es-SV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DCDC1481-F6F8-47D1-B101-8D706D4121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fld id="{83662E4E-C686-424C-B9C1-08F618BD70B3}" type="slidenum">
              <a:rPr lang="en-US" altLang="es-SV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es-SV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BD2EA6-37AE-47F9-BE82-CB51CF003B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CA67C3-DD25-42CA-8448-CD32CE212A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3AB7EF-E4E8-4B9B-85B0-F179E343D6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13FF0-97C0-4103-ADA5-1D0EFC8B44A9}" type="slidenum">
              <a:rPr lang="en-US" altLang="es-SV"/>
              <a:pPr/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278787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606834-AF38-4877-8931-D66624BC09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B68919-84F8-4BF3-97BD-6963161752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65C14B-846F-4EE2-8D46-69F9522ABE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4BDBD-E195-45AA-BA65-99C7E4D969A7}" type="slidenum">
              <a:rPr lang="en-US" altLang="es-SV"/>
              <a:pPr/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321068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96215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57340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230E12-6F19-41B0-8E3A-16D554DF16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B7D291-BB72-4934-8210-73D93A1216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16FB10-417D-48B4-A543-06FAA68217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7E08E-3E0A-4989-B4A9-678B537EBA4D}" type="slidenum">
              <a:rPr lang="en-US" altLang="es-SV"/>
              <a:pPr/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268667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97831F-930A-4841-A5B0-7C8BAD22F2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3F8A10-9DB4-42A2-9A8C-808ACADF23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4B79C7-DE51-4C9F-BF28-FF6D4B350D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3214B-E166-4B71-B4DC-219EFBE72842}" type="slidenum">
              <a:rPr lang="en-US" altLang="es-SV"/>
              <a:pPr/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76499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AF01FF-2D78-4037-9495-1158EF238D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050FDF-5F35-464A-86F9-15AC8CEBD8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D1B4D4-B1DF-4F9D-A9F5-FF4868A3F0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745690-3963-4EA1-B02E-73B2C316762C}" type="slidenum">
              <a:rPr lang="en-US" altLang="es-SV"/>
              <a:pPr/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402266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668EEB-77DE-4798-BD7A-4356A67CF8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9A2465-3082-4B2B-A176-8F3325E327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8568AB-601D-4175-997E-FC100FD1E8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D64C5E-74BC-40CB-845E-067B50D5AC33}" type="slidenum">
              <a:rPr lang="en-US" altLang="es-SV"/>
              <a:pPr/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147547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F4C3044-EEE0-4F6F-B5A6-2498E0B427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D569B54-38C9-45E4-90B8-FE61E84F03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64FC56-D774-4799-95B2-2302F206A5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DB3CA0-9CDC-4072-A613-F7F73DC1CD09}" type="slidenum">
              <a:rPr lang="en-US" altLang="es-SV"/>
              <a:pPr/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106315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4ECB67B-E872-4A82-8F78-3FAAB199CA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C58D17-51A2-47FB-AFA8-B24A652D88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1082EC5-C7D1-4B67-A40E-EEE64E1169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ADEC7A-288C-4C07-9EF2-F6FF5863C616}" type="slidenum">
              <a:rPr lang="en-US" altLang="es-SV"/>
              <a:pPr/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3239873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0641838-5BC0-4A41-820F-2B2DE7C844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F62806A-76C6-4EE1-9868-EEACAC231A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F1D3AB6-36B0-48E3-A350-92516C3008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42730E-6FC2-46FC-B36B-AC403B437C34}" type="slidenum">
              <a:rPr lang="en-US" altLang="es-SV"/>
              <a:pPr/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510670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FC95C3-29E5-4402-8CB2-92E11B27C1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CCF9B1-CA82-4B3C-8781-3BAA785C62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120219-3AB1-4904-9F77-AB83CD387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B40933-E7E3-4F72-A267-44B156562D90}" type="slidenum">
              <a:rPr lang="en-US" altLang="es-SV"/>
              <a:pPr/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217430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66F2A1-168B-4D89-9375-EF40DABB16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39F6F7-510C-41E8-A0FB-997D3DCBD2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1C853E-79FB-4960-8CAB-C21259BDC2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82E08-49BF-4579-8B85-0F3AACB64E64}" type="slidenum">
              <a:rPr lang="en-US" altLang="es-SV"/>
              <a:pPr/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386129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4AE5BA9-8796-4EDE-B608-E7A691F318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SV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2FC6966-7FDD-4EC2-9A78-B0BBD0CE08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SV"/>
              <a:t>Click to edit Master text styles</a:t>
            </a:r>
          </a:p>
          <a:p>
            <a:pPr lvl="1"/>
            <a:r>
              <a:rPr lang="en-US" altLang="es-SV"/>
              <a:t>Second level</a:t>
            </a:r>
          </a:p>
          <a:p>
            <a:pPr lvl="2"/>
            <a:r>
              <a:rPr lang="en-US" altLang="es-SV"/>
              <a:t>Third level</a:t>
            </a:r>
          </a:p>
          <a:p>
            <a:pPr lvl="3"/>
            <a:r>
              <a:rPr lang="en-US" altLang="es-SV"/>
              <a:t>Fourth level</a:t>
            </a:r>
          </a:p>
          <a:p>
            <a:pPr lvl="4"/>
            <a:r>
              <a:rPr lang="en-US" altLang="es-SV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6A344BA-5985-4E1F-8D60-76F82AA5670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D54D676-0208-4E5C-9CB2-8012ACABCF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9E20FDA-14F0-483B-87BB-C6604DB46F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344EB92C-2F09-4350-9C3C-B85DE05A6FA0}" type="slidenum">
              <a:rPr lang="en-US" altLang="es-SV"/>
              <a:pPr/>
              <a:t>‹Nº›</a:t>
            </a:fld>
            <a:endParaRPr lang="en-US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F698A26E-8D8C-4EB8-B069-F1A5ED6F36D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4114800"/>
            <a:ext cx="6400800" cy="1905000"/>
          </a:xfrm>
        </p:spPr>
        <p:txBody>
          <a:bodyPr/>
          <a:lstStyle/>
          <a:p>
            <a:pPr eaLnBrk="1" hangingPunct="1"/>
            <a:r>
              <a:rPr lang="es-MX" altLang="es-SV" sz="2400" b="1"/>
              <a:t>Helen Markelova</a:t>
            </a:r>
          </a:p>
          <a:p>
            <a:pPr eaLnBrk="1" hangingPunct="1"/>
            <a:r>
              <a:rPr lang="es-MX" altLang="es-SV" sz="2400"/>
              <a:t>Programa de CGIAR sobre Acción Colectiva  y Derechos de Propiedad (CAPRi)</a:t>
            </a:r>
          </a:p>
          <a:p>
            <a:pPr eaLnBrk="1" hangingPunct="1"/>
            <a:r>
              <a:rPr lang="es-MX" altLang="es-SV" sz="2400"/>
              <a:t>Instituto Internacional de Investigación sobre Políticas Alimentarias (IFPRI)</a:t>
            </a:r>
          </a:p>
        </p:txBody>
      </p:sp>
      <p:graphicFrame>
        <p:nvGraphicFramePr>
          <p:cNvPr id="1026" name="Object 4">
            <a:extLst>
              <a:ext uri="{FF2B5EF4-FFF2-40B4-BE49-F238E27FC236}">
                <a16:creationId xmlns:a16="http://schemas.microsoft.com/office/drawing/2014/main" id="{1AA07419-5B83-4F37-908C-CC1B67F278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355600"/>
          <a:ext cx="10668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4" imgW="4077360" imgH="2428560" progId="Word.Document.8">
                  <p:embed/>
                </p:oleObj>
              </mc:Choice>
              <mc:Fallback>
                <p:oleObj name="Document" r:id="rId4" imgW="4077360" imgH="242856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5600"/>
                        <a:ext cx="10668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5">
            <a:extLst>
              <a:ext uri="{FF2B5EF4-FFF2-40B4-BE49-F238E27FC236}">
                <a16:creationId xmlns:a16="http://schemas.microsoft.com/office/drawing/2014/main" id="{9BB15A38-773D-4E6A-98AE-E724D8335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90600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SV" sz="800">
                <a:solidFill>
                  <a:schemeClr val="accent2"/>
                </a:solidFill>
              </a:rPr>
              <a:t>CGIAR System-Wide Program on Collective Action and Property Rights</a:t>
            </a:r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EF8A087F-731F-4930-AF9A-000F8EE15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09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MX" altLang="es-SV" sz="4400">
                <a:solidFill>
                  <a:srgbClr val="008000"/>
                </a:solidFill>
              </a:rPr>
              <a:t>Como Catalizar la Acción Colectiva en el Manejo de Recursos Naturales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85DF9BA1-2CED-44BD-9B39-216337980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SV"/>
              <a:t>Introducción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2EA81D23-A7E7-43F4-A767-92E344C6D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altLang="es-SV"/>
              <a:t>Reto: trabajar con las comunidades para que alcancen sus metas (a través de la acción colectiva)</a:t>
            </a:r>
          </a:p>
          <a:p>
            <a:r>
              <a:rPr lang="es-MX" altLang="es-SV"/>
              <a:t>Cooperación o acción individual?</a:t>
            </a:r>
          </a:p>
          <a:p>
            <a:r>
              <a:rPr lang="es-MX" altLang="es-SV"/>
              <a:t>Los principios de Manejo Adoptivo Colaborativo (creado por la la experiencia del Centro de Investigación Forestal Internacional)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58EE2961-8190-44EA-BEE7-CEC91AC8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SV"/>
              <a:t>Comprender las Condiciones Socioculturales</a:t>
            </a:r>
            <a:endParaRPr lang="en-US" altLang="es-SV"/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B2663369-7BBA-4A0E-8755-3E990A2A95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altLang="es-SV"/>
              <a:t>Conocer a las  personas y su condiciones hasta de llevar cualquier cambio</a:t>
            </a:r>
          </a:p>
          <a:p>
            <a:r>
              <a:rPr lang="es-MX" altLang="es-SV"/>
              <a:t>Todas cosas están interconectadas</a:t>
            </a:r>
          </a:p>
          <a:p>
            <a:r>
              <a:rPr lang="es-MX" altLang="es-SV"/>
              <a:t>Existen las “emergencias”</a:t>
            </a:r>
          </a:p>
          <a:p>
            <a:endParaRPr lang="en-US" altLang="es-SV"/>
          </a:p>
        </p:txBody>
      </p:sp>
      <p:pic>
        <p:nvPicPr>
          <p:cNvPr id="4100" name="Picture 3" descr="D:\My Documents\Training\Source book\Pagemaker files\H-59\59h-2.tif">
            <a:extLst>
              <a:ext uri="{FF2B5EF4-FFF2-40B4-BE49-F238E27FC236}">
                <a16:creationId xmlns:a16="http://schemas.microsoft.com/office/drawing/2014/main" id="{9684AC99-C93A-4277-891F-8911ABDD9A4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286000"/>
            <a:ext cx="3657600" cy="358140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6FFC8A5E-F4FF-4314-AFE1-DC9A762F2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SV" sz="4000"/>
              <a:t>Facilitar la Acción Colectiva</a:t>
            </a:r>
            <a:endParaRPr lang="en-US" altLang="es-SV" sz="4000"/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F2F7D7F1-B525-49E7-92C6-BCBD548958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altLang="es-SV"/>
              <a:t>Respete y trabaje con las instituciones locales existentes</a:t>
            </a:r>
          </a:p>
          <a:p>
            <a:r>
              <a:rPr lang="es-MX" altLang="es-SV"/>
              <a:t>Respete y use los conocimientos locales</a:t>
            </a:r>
          </a:p>
          <a:p>
            <a:r>
              <a:rPr lang="es-MX" altLang="es-SV"/>
              <a:t>Junte el conocimiento local con el exterior</a:t>
            </a:r>
          </a:p>
          <a:p>
            <a:endParaRPr lang="es-MX" altLang="es-SV"/>
          </a:p>
          <a:p>
            <a:pPr>
              <a:buFontTx/>
              <a:buNone/>
            </a:pPr>
            <a:endParaRPr lang="en-US" altLang="es-SV"/>
          </a:p>
        </p:txBody>
      </p:sp>
      <p:pic>
        <p:nvPicPr>
          <p:cNvPr id="5124" name="Picture 2" descr="D:\My Documents\Training\Source book\Pagemaker files\H-58\58h-2.tif">
            <a:extLst>
              <a:ext uri="{FF2B5EF4-FFF2-40B4-BE49-F238E27FC236}">
                <a16:creationId xmlns:a16="http://schemas.microsoft.com/office/drawing/2014/main" id="{E8F94CCA-F127-45F8-B51D-947D35B9E18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0763" y="1828800"/>
            <a:ext cx="3444875" cy="3578225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41FCAC5-37CF-4ACB-B958-42A84B126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SV" sz="4000"/>
              <a:t>Facilitar la Acción Colectiva</a:t>
            </a:r>
            <a:endParaRPr lang="en-US" altLang="es-SV" sz="4000"/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CE26D922-AC95-4D4A-9A34-52E41003F2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altLang="es-SV"/>
              <a:t>Identifique y trabaje hacia metas compartidas</a:t>
            </a:r>
          </a:p>
          <a:p>
            <a:r>
              <a:rPr lang="es-MX" altLang="es-SV"/>
              <a:t>Comience con metas fáciles </a:t>
            </a:r>
          </a:p>
          <a:p>
            <a:r>
              <a:rPr lang="es-MX" altLang="es-SV"/>
              <a:t>Construya mecanismos para evaluar el progreso</a:t>
            </a:r>
          </a:p>
          <a:p>
            <a:r>
              <a:rPr lang="es-MX" altLang="es-SV"/>
              <a:t>Busque oportunidades</a:t>
            </a:r>
          </a:p>
        </p:txBody>
      </p:sp>
      <p:pic>
        <p:nvPicPr>
          <p:cNvPr id="6148" name="Picture 3" descr="D:\My Documents\Training\Source book\Pagemaker files\H-57\57h-1.tif">
            <a:extLst>
              <a:ext uri="{FF2B5EF4-FFF2-40B4-BE49-F238E27FC236}">
                <a16:creationId xmlns:a16="http://schemas.microsoft.com/office/drawing/2014/main" id="{ACE490AC-2815-42D0-ABE9-D2C5CEAE1CC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133600"/>
            <a:ext cx="4038600" cy="381000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653788D0-7266-4F34-B496-06FF5AEF4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SV" sz="4000"/>
              <a:t>Facilitar la Acción Colectiva</a:t>
            </a:r>
            <a:endParaRPr lang="en-US" altLang="es-SV" sz="4000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F782F1C0-FA8D-4F9D-BC36-A54937B8F5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altLang="es-SV"/>
              <a:t>Cree vínculos entre los actores diferentes</a:t>
            </a:r>
          </a:p>
          <a:p>
            <a:r>
              <a:rPr lang="es-MX" altLang="es-SV"/>
              <a:t>Construya coaliciones </a:t>
            </a:r>
          </a:p>
          <a:p>
            <a:r>
              <a:rPr lang="es-MX" altLang="es-SV"/>
              <a:t>Escoja un facilitador efectivo</a:t>
            </a:r>
          </a:p>
        </p:txBody>
      </p:sp>
      <p:pic>
        <p:nvPicPr>
          <p:cNvPr id="7172" name="Picture 2" descr="D:\My Documents\Training\Source book\Pagemaker files\H-59\59h-1.tif">
            <a:extLst>
              <a:ext uri="{FF2B5EF4-FFF2-40B4-BE49-F238E27FC236}">
                <a16:creationId xmlns:a16="http://schemas.microsoft.com/office/drawing/2014/main" id="{5341AF09-3027-47AB-A633-9BB186CA5E0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057400"/>
            <a:ext cx="4114800" cy="3322638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952B94C8-592E-4B9A-A392-17C1F6EAC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SV" sz="4000"/>
              <a:t>Facilitar la Acción Colectiva</a:t>
            </a:r>
            <a:endParaRPr lang="en-US" altLang="es-SV" sz="4000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DA4C7FDF-DDBE-4E75-8776-54C23CD28E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altLang="es-SV"/>
              <a:t>El liderazgo puede surgir en cualquier lugar </a:t>
            </a:r>
          </a:p>
          <a:p>
            <a:r>
              <a:rPr lang="es-MX" altLang="es-SV"/>
              <a:t>Diversidad conduce a las soluciones  mas creativos</a:t>
            </a:r>
          </a:p>
          <a:p>
            <a:r>
              <a:rPr lang="es-MX" altLang="es-SV"/>
              <a:t>Pero: diversidad tiene costos de transacción </a:t>
            </a:r>
          </a:p>
        </p:txBody>
      </p:sp>
      <p:sp>
        <p:nvSpPr>
          <p:cNvPr id="8196" name="Content Placeholder 4">
            <a:extLst>
              <a:ext uri="{FF2B5EF4-FFF2-40B4-BE49-F238E27FC236}">
                <a16:creationId xmlns:a16="http://schemas.microsoft.com/office/drawing/2014/main" id="{DE63AB4F-B69E-4F0E-A5FD-D1E07A0E4F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SV" altLang="es-SV"/>
          </a:p>
        </p:txBody>
      </p:sp>
      <p:pic>
        <p:nvPicPr>
          <p:cNvPr id="8197" name="Picture 2" descr="D:\My Documents\Training\Source book\Pagemaker files\H-58\58h-1.tif">
            <a:extLst>
              <a:ext uri="{FF2B5EF4-FFF2-40B4-BE49-F238E27FC236}">
                <a16:creationId xmlns:a16="http://schemas.microsoft.com/office/drawing/2014/main" id="{782EFAEA-9187-43FB-BCE7-80BE71ACC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4114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D797A749-D3FE-433D-B3EB-313967CEC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SV"/>
              <a:t>¿Que piensan ustedes? 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E1EF4647-FA3F-4D0D-AE7D-F74736C91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28800"/>
            <a:ext cx="72009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8200</TotalTime>
  <Words>208</Words>
  <Application>Microsoft Office PowerPoint</Application>
  <PresentationFormat>Presentación en pantalla (4:3)</PresentationFormat>
  <Paragraphs>32</Paragraphs>
  <Slides>8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Blank Presentation</vt:lpstr>
      <vt:lpstr>Microsoft Word Document</vt:lpstr>
      <vt:lpstr>Presentación de PowerPoint</vt:lpstr>
      <vt:lpstr>Introducción</vt:lpstr>
      <vt:lpstr>Comprender las Condiciones Socioculturales</vt:lpstr>
      <vt:lpstr>Facilitar la Acción Colectiva</vt:lpstr>
      <vt:lpstr>Facilitar la Acción Colectiva</vt:lpstr>
      <vt:lpstr>Facilitar la Acción Colectiva</vt:lpstr>
      <vt:lpstr>Facilitar la Acción Colectiva</vt:lpstr>
      <vt:lpstr>¿Que piensan ustedes? 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Action,  Property Rights, and Devolution of Natural Resource Management</dc:title>
  <dc:creator>Ruth Meinzen-Dick</dc:creator>
  <cp:lastModifiedBy>FPRISMA</cp:lastModifiedBy>
  <cp:revision>592</cp:revision>
  <cp:lastPrinted>1999-04-09T15:55:30Z</cp:lastPrinted>
  <dcterms:created xsi:type="dcterms:W3CDTF">1999-04-04T16:50:28Z</dcterms:created>
  <dcterms:modified xsi:type="dcterms:W3CDTF">2020-02-26T16:57:39Z</dcterms:modified>
</cp:coreProperties>
</file>