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6"/>
  </p:notesMasterIdLst>
  <p:sldIdLst>
    <p:sldId id="257" r:id="rId2"/>
    <p:sldId id="310" r:id="rId3"/>
    <p:sldId id="315" r:id="rId4"/>
    <p:sldId id="294" r:id="rId5"/>
    <p:sldId id="334" r:id="rId6"/>
    <p:sldId id="322" r:id="rId7"/>
    <p:sldId id="331" r:id="rId8"/>
    <p:sldId id="321" r:id="rId9"/>
    <p:sldId id="314" r:id="rId10"/>
    <p:sldId id="323" r:id="rId11"/>
    <p:sldId id="308" r:id="rId12"/>
    <p:sldId id="311" r:id="rId13"/>
    <p:sldId id="325" r:id="rId14"/>
    <p:sldId id="326" r:id="rId15"/>
    <p:sldId id="268" r:id="rId16"/>
    <p:sldId id="328" r:id="rId17"/>
    <p:sldId id="330" r:id="rId18"/>
    <p:sldId id="317" r:id="rId19"/>
    <p:sldId id="318" r:id="rId20"/>
    <p:sldId id="333" r:id="rId21"/>
    <p:sldId id="332" r:id="rId22"/>
    <p:sldId id="320" r:id="rId23"/>
    <p:sldId id="329" r:id="rId24"/>
    <p:sldId id="33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9" autoAdjust="0"/>
    <p:restoredTop sz="83139" autoAdjust="0"/>
  </p:normalViewPr>
  <p:slideViewPr>
    <p:cSldViewPr>
      <p:cViewPr varScale="1">
        <p:scale>
          <a:sx n="96" d="100"/>
          <a:sy n="96" d="100"/>
        </p:scale>
        <p:origin x="17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0626BA-5876-45B7-9B95-506EFCF5DE85}" type="slidenum">
              <a:rPr lang="en-US" altLang="es-US"/>
              <a:pPr/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US" altLang="es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2041E1-6BB1-44DC-BB65-2733C5CDD370}" type="slidenum">
              <a:rPr lang="en-US" altLang="es-US"/>
              <a:pPr eaLnBrk="1" hangingPunct="1"/>
              <a:t>1</a:t>
            </a:fld>
            <a:endParaRPr lang="en-US" altLang="es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US" smtClean="0"/>
              <a:t>In dry areas, the same is true. Mobile pastoralists have complex rules about who can use what resources when.</a:t>
            </a:r>
          </a:p>
          <a:p>
            <a:endParaRPr lang="en-US" altLang="es-US" smtClean="0"/>
          </a:p>
          <a:p>
            <a:r>
              <a:rPr lang="en-US" altLang="es-US" smtClean="0"/>
              <a:t>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39F2AC-166C-4874-B761-2BBFA6D33DEF}" type="slidenum">
              <a:rPr lang="en-US" altLang="es-US"/>
              <a:pPr eaLnBrk="1" hangingPunct="1"/>
              <a:t>17</a:t>
            </a:fld>
            <a:endParaRPr lang="en-US" altLang="es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US" smtClean="0"/>
              <a:t>Demografic- emigration, SIDA</a:t>
            </a:r>
          </a:p>
          <a:p>
            <a:r>
              <a:rPr lang="en-US" altLang="es-US" smtClean="0"/>
              <a:t>Socio-economico - Ghana cocoa example—new crop required womens labor so men had to give rights</a:t>
            </a:r>
          </a:p>
          <a:p>
            <a:r>
              <a:rPr lang="en-US" altLang="es-US" smtClean="0"/>
              <a:t>Ambiental—degradation, climate change?,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5C020-86C1-417B-8802-8D21027E76B2}" type="slidenum">
              <a:rPr lang="en-US" altLang="es-US"/>
              <a:pPr eaLnBrk="1" hangingPunct="1"/>
              <a:t>18</a:t>
            </a:fld>
            <a:endParaRPr lang="en-US" altLang="es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US" smtClean="0"/>
              <a:t>Examples of commercialization of activities and loss of rights by women and others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6761CE-7B05-4359-A2AA-C8E1CC876B45}" type="slidenum">
              <a:rPr lang="en-US" altLang="es-US"/>
              <a:pPr eaLnBrk="1" hangingPunct="1"/>
              <a:t>21</a:t>
            </a:fld>
            <a:endParaRPr lang="en-US" altLang="es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US" smtClean="0"/>
              <a:t>Muchos vinculos entre DDPP and PSA—derechos seguros son un requisito para participar en programas y tambien pueden ser la forma de pago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B4454C-C7D3-441D-9614-22B4045C921F}" type="slidenum">
              <a:rPr lang="en-US" altLang="es-US"/>
              <a:pPr eaLnBrk="1" hangingPunct="1"/>
              <a:t>22</a:t>
            </a:fld>
            <a:endParaRPr lang="en-US" altLang="es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US" altLang="es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5A0D30-23E8-43E7-BF58-701623D3D3B5}" type="slidenum">
              <a:rPr lang="en-US" altLang="es-US"/>
              <a:pPr eaLnBrk="1" hangingPunct="1"/>
              <a:t>23</a:t>
            </a:fld>
            <a:endParaRPr lang="en-US" altLang="es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US" smtClean="0"/>
              <a:t>p.e. no habla de quien es dueño del piso, de las líneas, movimiento de clips entre parcelas,  efectos umbrales (biodiversidad)</a:t>
            </a:r>
            <a:endParaRPr lang="en-US" altLang="es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8122D5-28BE-4D5A-B2A8-D6D82B21BE6B}" type="slidenum">
              <a:rPr lang="en-US" altLang="es-US"/>
              <a:pPr eaLnBrk="1" hangingPunct="1"/>
              <a:t>3</a:t>
            </a:fld>
            <a:endParaRPr lang="en-US" altLang="es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46460E-DC54-4433-8E1B-1E3328EEAD4C}" type="slidenum">
              <a:rPr lang="en-US" altLang="es-US"/>
              <a:pPr eaLnBrk="1" hangingPunct="1"/>
              <a:t>4</a:t>
            </a:fld>
            <a:endParaRPr lang="en-US" altLang="es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s-US" smtClean="0"/>
              <a:t>photo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US" smtClean="0"/>
              <a:t>No es ni el papel ni el recurso en si—es regulacion de un flujo de benificios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D393C4-A7B5-44E8-9F2C-87A824CB13CE}" type="slidenum">
              <a:rPr lang="en-US" altLang="es-US"/>
              <a:pPr eaLnBrk="1" hangingPunct="1"/>
              <a:t>7</a:t>
            </a:fld>
            <a:endParaRPr lang="en-US" altLang="es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US" smtClean="0"/>
              <a:t>No es control completo; clases corresponden a flujos de beneficios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629CD6-9775-4B04-9302-B1B3DEE1058B}" type="slidenum">
              <a:rPr lang="en-US" altLang="es-US"/>
              <a:pPr eaLnBrk="1" hangingPunct="1"/>
              <a:t>8</a:t>
            </a:fld>
            <a:endParaRPr lang="en-US" altLang="es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US" altLang="es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8DC1AB-03FB-4B57-9D98-5D3727AE60CA}" type="slidenum">
              <a:rPr lang="en-US" altLang="es-US"/>
              <a:pPr eaLnBrk="1" hangingPunct="1"/>
              <a:t>12</a:t>
            </a:fld>
            <a:endParaRPr lang="en-US" altLang="es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837ED3-D075-48F0-9651-6013F4025C3E}" type="slidenum">
              <a:rPr lang="en-US" altLang="es-US"/>
              <a:pPr eaLnBrk="1" hangingPunct="1"/>
              <a:t>14</a:t>
            </a:fld>
            <a:endParaRPr lang="en-US" altLang="es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s-US" smtClean="0"/>
              <a:t>Source: </a:t>
            </a:r>
            <a:r>
              <a:rPr lang="en-US" altLang="es-US" smtClean="0">
                <a:solidFill>
                  <a:srgbClr val="000000"/>
                </a:solidFill>
                <a:cs typeface="Times New Roman" panose="02020603050405020304" pitchFamily="18" charset="0"/>
              </a:rPr>
              <a:t>Meinzen-Dick, Ruth S. and Rajendra Pradhan. 2002.  Legal Pluralism and Dynamic Property Rights.  CAPRi Working Paper No. 22.  Washington, DC: CGIAR System-Wide Program on Collective Action and Property Rights.  </a:t>
            </a:r>
            <a:r>
              <a:rPr lang="en-US" altLang="es-US" u="sng" smtClean="0">
                <a:solidFill>
                  <a:srgbClr val="008000"/>
                </a:solidFill>
                <a:cs typeface="Arial" panose="020B0604020202020204" pitchFamily="34" charset="0"/>
              </a:rPr>
              <a:t>http://www.capri.cgiar.org/pdf/capriwp22.pdf</a:t>
            </a:r>
            <a:endParaRPr lang="en-US" altLang="es-US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altLang="es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D77774-D147-4F30-9C14-5A60E12740D7}" type="slidenum">
              <a:rPr lang="en-US" altLang="es-US"/>
              <a:pPr eaLnBrk="1" hangingPunct="1"/>
              <a:t>15</a:t>
            </a:fld>
            <a:endParaRPr lang="en-US" altLang="es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s-US" smtClean="0">
                <a:cs typeface="Times New Roman" panose="02020603050405020304" pitchFamily="18" charset="0"/>
              </a:rPr>
              <a:t> </a:t>
            </a:r>
            <a:endParaRPr lang="en-US" altLang="es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CE5DF7-EE37-4621-A19F-9398D23D8A5C}" type="slidenum">
              <a:rPr lang="en-US" altLang="es-US"/>
              <a:pPr eaLnBrk="1" hangingPunct="1"/>
              <a:t>16</a:t>
            </a:fld>
            <a:endParaRPr lang="en-US" altLang="es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MX" altLang="es-US" smtClean="0"/>
              <a:t>unidad puede ser de tiempo y no de cantidad</a:t>
            </a:r>
          </a:p>
          <a:p>
            <a:endParaRPr lang="en-US" altLang="es-US" smtClean="0">
              <a:solidFill>
                <a:schemeClr val="accent2"/>
              </a:solidFill>
            </a:endParaRPr>
          </a:p>
          <a:p>
            <a:r>
              <a:rPr lang="en-US" altLang="es-US" smtClean="0">
                <a:solidFill>
                  <a:schemeClr val="accent2"/>
                </a:solidFill>
              </a:rPr>
              <a:t>Image of Negotiated Water Rights</a:t>
            </a:r>
          </a:p>
          <a:p>
            <a:r>
              <a:rPr lang="en-US" altLang="es-US" sz="1400" smtClean="0"/>
              <a:t>Fluid as water itself</a:t>
            </a:r>
          </a:p>
          <a:p>
            <a:r>
              <a:rPr lang="en-US" altLang="es-US" sz="1400" smtClean="0">
                <a:solidFill>
                  <a:srgbClr val="333399"/>
                </a:solidFill>
              </a:rPr>
              <a:t>Dynamic, responds to change</a:t>
            </a:r>
          </a:p>
          <a:p>
            <a:r>
              <a:rPr lang="en-US" altLang="es-US" sz="1400" smtClean="0">
                <a:solidFill>
                  <a:srgbClr val="333399"/>
                </a:solidFill>
              </a:rPr>
              <a:t>Flowing smoothly in channels, or “negotiating” the rapids</a:t>
            </a:r>
          </a:p>
          <a:p>
            <a:r>
              <a:rPr lang="en-US" altLang="es-US" sz="1400" smtClean="0"/>
              <a:t>Many sources of rights enter the picture, interact</a:t>
            </a:r>
          </a:p>
          <a:p>
            <a:endParaRPr lang="en-US" altLang="es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39225-4A4E-43D9-9B05-3C12BCE9F63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3599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3B38E-1987-45EC-8CC1-4C03973D7E1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8012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3FC92-ADB0-4537-81A9-A4F5EBDFE51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122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6AE7F-D83C-4DFC-A655-B4C8016EFD2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3422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BD9CE-1556-4B6F-8D90-0623A8F7079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907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FEFB0-82F2-4F99-B31C-163D284FFF4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8801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58C4A-D774-41E7-8159-F6CE1812881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027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5A0-B675-47A2-BD45-924B39FDA90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5827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8C630-6BCC-437C-BF64-9BB6A1FD317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243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8044F-E849-4BC7-8F01-F01CBC12973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3791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74384-0330-4C8C-B2D1-6AE08BF73E6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8042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1FD11-9954-46F3-9491-E3E1B26A120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1078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7C37C-ED17-4F82-85B1-519D8230623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4217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 smtClean="0"/>
              <a:t>Click to edit Master text styles</a:t>
            </a:r>
          </a:p>
          <a:p>
            <a:pPr lvl="1"/>
            <a:r>
              <a:rPr lang="en-US" altLang="es-US" smtClean="0"/>
              <a:t>Second level</a:t>
            </a:r>
          </a:p>
          <a:p>
            <a:pPr lvl="2"/>
            <a:r>
              <a:rPr lang="en-US" altLang="es-US" smtClean="0"/>
              <a:t>Third level</a:t>
            </a:r>
          </a:p>
          <a:p>
            <a:pPr lvl="3"/>
            <a:r>
              <a:rPr lang="en-US" altLang="es-US" smtClean="0"/>
              <a:t>Fourth level</a:t>
            </a:r>
          </a:p>
          <a:p>
            <a:pPr lvl="4"/>
            <a:r>
              <a:rPr lang="en-US" altLang="es-US" smtClean="0"/>
              <a:t>Fifth level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A72258-226D-46F3-8CC9-90ED8CEBAE1B}" type="slidenum">
              <a:rPr lang="en-US" altLang="es-US"/>
              <a:pPr/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447800"/>
            <a:ext cx="7696200" cy="2209800"/>
          </a:xfrm>
        </p:spPr>
        <p:txBody>
          <a:bodyPr/>
          <a:lstStyle/>
          <a:p>
            <a:pPr eaLnBrk="1" hangingPunct="1"/>
            <a:r>
              <a:rPr lang="es-CO" altLang="es-US" sz="3600" smtClean="0"/>
              <a:t>Conceptos de derechos de propiedad en recursos naturales</a:t>
            </a:r>
            <a:endParaRPr lang="en-US" altLang="es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s-US" sz="2400" smtClean="0"/>
              <a:t>Nancy Johnson</a:t>
            </a:r>
          </a:p>
          <a:p>
            <a:pPr eaLnBrk="1" hangingPunct="1"/>
            <a:r>
              <a:rPr lang="es-BO" altLang="es-US" sz="2400" smtClean="0"/>
              <a:t>Instituto internacional de investigación agropecuaria (ILRI) </a:t>
            </a:r>
          </a:p>
          <a:p>
            <a:pPr eaLnBrk="1" hangingPunct="1"/>
            <a:endParaRPr lang="es-BO" altLang="es-US" sz="24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04800" y="304800"/>
          <a:ext cx="1663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4077360" imgH="2428560" progId="Word.Document.8">
                  <p:embed/>
                </p:oleObj>
              </mc:Choice>
              <mc:Fallback>
                <p:oleObj name="Document" r:id="rId4" imgW="4077360" imgH="24285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663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057400" y="533400"/>
            <a:ext cx="228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US" sz="800">
                <a:solidFill>
                  <a:schemeClr val="accent2"/>
                </a:solidFill>
              </a:rPr>
              <a:t>CGIAR System-Wide Program on Collective Action and Property Rights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/>
          <a:lstStyle/>
          <a:p>
            <a:r>
              <a:rPr lang="es-MX" altLang="es-US" smtClean="0"/>
              <a:t>Derechos de decisión</a:t>
            </a:r>
            <a:endParaRPr lang="en-US" altLang="es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2743200"/>
          </a:xfrm>
        </p:spPr>
        <p:txBody>
          <a:bodyPr/>
          <a:lstStyle/>
          <a:p>
            <a:r>
              <a:rPr lang="es-MX" altLang="es-US" i="1" smtClean="0"/>
              <a:t>manejo</a:t>
            </a:r>
            <a:r>
              <a:rPr lang="es-MX" altLang="es-US" smtClean="0"/>
              <a:t> (siembra de cultivos, de arboles); </a:t>
            </a:r>
          </a:p>
          <a:p>
            <a:r>
              <a:rPr lang="es-MX" altLang="es-US" i="1" smtClean="0"/>
              <a:t>exclusión</a:t>
            </a:r>
            <a:r>
              <a:rPr lang="es-MX" altLang="es-US" smtClean="0"/>
              <a:t> (cercar y prohibir ingreso);</a:t>
            </a:r>
          </a:p>
          <a:p>
            <a:r>
              <a:rPr lang="es-MX" altLang="es-US" i="1" smtClean="0"/>
              <a:t>alienación/transferencia </a:t>
            </a:r>
            <a:r>
              <a:rPr lang="es-MX" altLang="es-US" smtClean="0"/>
              <a:t> (vender, regalar, hipotecar)</a:t>
            </a:r>
          </a:p>
          <a:p>
            <a:endParaRPr lang="en-US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4038600" cy="6248400"/>
          </a:xfrm>
        </p:spPr>
        <p:txBody>
          <a:bodyPr/>
          <a:lstStyle/>
          <a:p>
            <a:pPr eaLnBrk="1" hangingPunct="1"/>
            <a:r>
              <a:rPr lang="es-MX" altLang="es-US" smtClean="0"/>
              <a:t>Distintos individuos o grupos pueden tener diferentes derechos sobre el mismo recurso</a:t>
            </a:r>
          </a:p>
          <a:p>
            <a:pPr eaLnBrk="1" hangingPunct="1"/>
            <a:r>
              <a:rPr lang="es-MX" altLang="es-US" smtClean="0"/>
              <a:t>A veces los derechos no son independientes</a:t>
            </a:r>
          </a:p>
          <a:p>
            <a:pPr eaLnBrk="1" hangingPunct="1"/>
            <a:r>
              <a:rPr lang="es-MX" altLang="es-US" smtClean="0"/>
              <a:t>“Conjuntos de derechos” (bundles of rights)</a:t>
            </a:r>
          </a:p>
          <a:p>
            <a:pPr eaLnBrk="1" hangingPunct="1"/>
            <a:endParaRPr lang="es-MX" altLang="es-US" smtClean="0"/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3815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200" smtClean="0"/>
              <a:t>Origines de Derechos de Propiedad</a:t>
            </a:r>
            <a:endParaRPr lang="es-BO" altLang="es-US" sz="3600" b="1" smtClean="0"/>
          </a:p>
        </p:txBody>
      </p:sp>
      <p:pic>
        <p:nvPicPr>
          <p:cNvPr id="13315" name="Picture 2" descr="PICT00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66800"/>
            <a:ext cx="7437438" cy="5576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r>
              <a:rPr lang="es-MX" altLang="es-US" smtClean="0"/>
              <a:t>El estado no es la única institución que confiere derechos de propiedad. Otras son ser:</a:t>
            </a:r>
          </a:p>
          <a:p>
            <a:pPr lvl="1" eaLnBrk="1" hangingPunct="1"/>
            <a:r>
              <a:rPr lang="es-MX" altLang="es-US" smtClean="0"/>
              <a:t>tratados y leyes internacionales; </a:t>
            </a:r>
          </a:p>
          <a:p>
            <a:pPr lvl="1" eaLnBrk="1" hangingPunct="1"/>
            <a:r>
              <a:rPr lang="es-MX" altLang="es-US" smtClean="0"/>
              <a:t>la ley religiosa y practicas religiosas aceptadas; </a:t>
            </a:r>
          </a:p>
          <a:p>
            <a:pPr lvl="1" eaLnBrk="1" hangingPunct="1"/>
            <a:r>
              <a:rPr lang="es-MX" altLang="es-US" smtClean="0"/>
              <a:t>derecho consuetundinario (escrito o no escrito); </a:t>
            </a:r>
          </a:p>
          <a:p>
            <a:pPr lvl="1" eaLnBrk="1" hangingPunct="1"/>
            <a:r>
              <a:rPr lang="es-MX" altLang="es-US" smtClean="0"/>
              <a:t>proyectos; </a:t>
            </a:r>
          </a:p>
          <a:p>
            <a:pPr lvl="1" eaLnBrk="1" hangingPunct="1"/>
            <a:r>
              <a:rPr lang="es-MX" altLang="es-US" smtClean="0"/>
              <a:t>organizaciones locales (e.g., grupos de usuarios)</a:t>
            </a:r>
          </a:p>
          <a:p>
            <a:pPr lvl="1"/>
            <a:endParaRPr lang="en-US" altLang="es-US" smtClean="0"/>
          </a:p>
          <a:p>
            <a:pPr lvl="1"/>
            <a:endParaRPr lang="en-US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1524000" y="381000"/>
            <a:ext cx="6096000" cy="6096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US" altLang="es-US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1752600" y="3124200"/>
            <a:ext cx="41148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US" altLang="es-US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362200" y="1600200"/>
            <a:ext cx="17526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US" altLang="es-US"/>
          </a:p>
        </p:txBody>
      </p:sp>
      <p:sp>
        <p:nvSpPr>
          <p:cNvPr id="15365" name="Oval 5" descr="Horizontal brick"/>
          <p:cNvSpPr>
            <a:spLocks noChangeArrowheads="1"/>
          </p:cNvSpPr>
          <p:nvPr/>
        </p:nvSpPr>
        <p:spPr bwMode="auto">
          <a:xfrm>
            <a:off x="2514600" y="2286000"/>
            <a:ext cx="533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US" altLang="es-US"/>
          </a:p>
        </p:txBody>
      </p:sp>
      <p:sp>
        <p:nvSpPr>
          <p:cNvPr id="15366" name="Oval 6" descr="Sphere"/>
          <p:cNvSpPr>
            <a:spLocks noChangeArrowheads="1"/>
          </p:cNvSpPr>
          <p:nvPr/>
        </p:nvSpPr>
        <p:spPr bwMode="auto">
          <a:xfrm>
            <a:off x="2895600" y="2819400"/>
            <a:ext cx="4572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US" altLang="es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72000" y="1219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US">
                <a:latin typeface="Univers" pitchFamily="34" charset="0"/>
              </a:rPr>
              <a:t>International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81400" y="5029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US" altLang="es-US" sz="2400">
              <a:latin typeface="Univers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581400" y="5029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US">
                <a:latin typeface="Univers" pitchFamily="34" charset="0"/>
              </a:rPr>
              <a:t>Religious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971800" y="1905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US">
                <a:latin typeface="Univers" pitchFamily="34" charset="0"/>
              </a:rPr>
              <a:t>State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57200" y="914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US">
                <a:latin typeface="Univers" pitchFamily="34" charset="0"/>
              </a:rPr>
              <a:t>Project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1066800" y="1295400"/>
            <a:ext cx="1752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33400" y="5715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US">
                <a:latin typeface="Univers" pitchFamily="34" charset="0"/>
              </a:rPr>
              <a:t>Local/customary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1295400" y="2971800"/>
            <a:ext cx="1905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1371600" y="6334125"/>
            <a:ext cx="700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US" sz="2800"/>
              <a:t> El pluralismo legal y derechos negociados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924800" cy="1828800"/>
          </a:xfrm>
        </p:spPr>
        <p:txBody>
          <a:bodyPr/>
          <a:lstStyle/>
          <a:p>
            <a:pPr eaLnBrk="1" hangingPunct="1"/>
            <a:r>
              <a:rPr lang="es-MX" altLang="es-US" smtClean="0"/>
              <a:t>Instituciones no son neutrales; diferentes instituciones pueden favorecer a diferentes individuos o grupos.</a:t>
            </a:r>
          </a:p>
          <a:p>
            <a:pPr eaLnBrk="1" hangingPunct="1"/>
            <a:endParaRPr lang="es-MX" altLang="es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9461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errrace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0"/>
            <a:ext cx="4519612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28600" y="1041400"/>
            <a:ext cx="38862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/>
            <a:endParaRPr lang="es-MX" altLang="es-US"/>
          </a:p>
          <a:p>
            <a:pPr marL="0" lvl="1" eaLnBrk="1" hangingPunct="1">
              <a:buFont typeface="Arial" panose="020B0604020202020204" pitchFamily="34" charset="0"/>
              <a:buChar char="•"/>
            </a:pPr>
            <a:r>
              <a:rPr lang="es-MX" altLang="es-US" sz="2800"/>
              <a:t>Generalmente entre mas variable el recurso,  mas dinámicos los derechos</a:t>
            </a:r>
          </a:p>
          <a:p>
            <a:pPr marL="0" lvl="1" eaLnBrk="1" hangingPunct="1">
              <a:buFont typeface="Arial" panose="020B0604020202020204" pitchFamily="34" charset="0"/>
              <a:buChar char="•"/>
            </a:pPr>
            <a:endParaRPr lang="es-MX" altLang="es-US" sz="2800"/>
          </a:p>
          <a:p>
            <a:pPr marL="0" lvl="1" eaLnBrk="1" hangingPunct="1">
              <a:buFont typeface="Arial" panose="020B0604020202020204" pitchFamily="34" charset="0"/>
              <a:buChar char="•"/>
            </a:pPr>
            <a:r>
              <a:rPr lang="es-MX" altLang="es-US" sz="2800"/>
              <a:t>Derechos del agua pueden variar  durante el año y dependiendo del clima</a:t>
            </a:r>
          </a:p>
          <a:p>
            <a:pPr eaLnBrk="1" hangingPunct="1"/>
            <a:endParaRPr lang="en-US" altLang="es-US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52400" y="381000"/>
            <a:ext cx="40259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US" sz="3200"/>
              <a:t>Derechos dinámicos</a:t>
            </a:r>
            <a:r>
              <a:rPr lang="es-MX" altLang="es-US"/>
              <a:t>: </a:t>
            </a:r>
            <a:br>
              <a:rPr lang="es-MX" altLang="es-US"/>
            </a:br>
            <a:endParaRPr lang="es-MX" altLang="es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1167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533400" y="381000"/>
            <a:ext cx="8110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US" sz="2800"/>
              <a:t>Al otro extremo, en las tierras áridas de pastoreo hay reglas complejas entre comunidades y grupos étnicos sobre acceso a pasto y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US" smtClean="0"/>
              <a:t/>
            </a:r>
            <a:br>
              <a:rPr lang="es-MX" altLang="es-US" smtClean="0"/>
            </a:br>
            <a:r>
              <a:rPr lang="es-MX" altLang="es-US" smtClean="0"/>
              <a:t>Sistemas dinámicos de derechos  </a:t>
            </a:r>
            <a:br>
              <a:rPr lang="es-MX" altLang="es-US" smtClean="0"/>
            </a:br>
            <a:endParaRPr lang="en-US" altLang="es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s-MX" altLang="es-US" smtClean="0"/>
              <a:t>Sistemas de derechos de propiedad cambian y evolucionan, no solo en caso del cambio político sino también frente a cambios demográficos, socio- económicos o ambientales  </a:t>
            </a:r>
          </a:p>
          <a:p>
            <a:endParaRPr lang="en-US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US" smtClean="0"/>
              <a:t>Derechos, responsabilidades y la descentralización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60513"/>
            <a:ext cx="5791200" cy="5297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BO" altLang="es-US" smtClean="0"/>
              <a:t>Contenido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s-MX" altLang="es-US" smtClean="0"/>
              <a:t> Juego</a:t>
            </a:r>
          </a:p>
          <a:p>
            <a:pPr eaLnBrk="1" hangingPunct="1"/>
            <a:r>
              <a:rPr lang="es-MX" altLang="es-US" smtClean="0"/>
              <a:t>Que son derechos?</a:t>
            </a:r>
          </a:p>
          <a:p>
            <a:pPr eaLnBrk="1" hangingPunct="1"/>
            <a:r>
              <a:rPr lang="es-MX" altLang="es-US" smtClean="0"/>
              <a:t>Clases de derechos</a:t>
            </a:r>
          </a:p>
          <a:p>
            <a:pPr eaLnBrk="1" hangingPunct="1"/>
            <a:r>
              <a:rPr lang="es-MX" altLang="es-US" smtClean="0"/>
              <a:t>Origen y base de derechos</a:t>
            </a:r>
          </a:p>
          <a:p>
            <a:pPr eaLnBrk="1" hangingPunct="1"/>
            <a:r>
              <a:rPr lang="es-MX" altLang="es-US" smtClean="0"/>
              <a:t>Derechos dinámicos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1981200"/>
          </a:xfrm>
        </p:spPr>
        <p:txBody>
          <a:bodyPr/>
          <a:lstStyle/>
          <a:p>
            <a:r>
              <a:rPr lang="es-MX" altLang="es-US" smtClean="0"/>
              <a:t>Muchos de estos programas enfatizan la transferencia de responsabilidades sin transferir los derechos  y recursos correspondientes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246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0"/>
            <a:ext cx="52085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US" smtClean="0"/>
              <a:t>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962400" cy="6019800"/>
          </a:xfrm>
        </p:spPr>
        <p:txBody>
          <a:bodyPr/>
          <a:lstStyle/>
          <a:p>
            <a:pPr eaLnBrk="1" hangingPunct="1"/>
            <a:r>
              <a:rPr lang="es-MX" altLang="es-US" sz="2800" smtClean="0"/>
              <a:t>Nuevos derechos aparecen porque nuevos flujos de beneficios pasan a ser reconocidos</a:t>
            </a:r>
          </a:p>
          <a:p>
            <a:pPr eaLnBrk="1" hangingPunct="1"/>
            <a:r>
              <a:rPr lang="es-MX" altLang="es-US" sz="2800" smtClean="0"/>
              <a:t>Ejemplo – el pago por servicios eco-sistémicos: 	</a:t>
            </a:r>
          </a:p>
          <a:p>
            <a:pPr lvl="1" eaLnBrk="1" hangingPunct="1"/>
            <a:r>
              <a:rPr lang="es-MX" altLang="es-US" sz="2400" smtClean="0"/>
              <a:t>De quien es el carbono secuestrado en arboles o suelos? </a:t>
            </a:r>
          </a:p>
          <a:p>
            <a:pPr lvl="1" eaLnBrk="1" hangingPunct="1"/>
            <a:r>
              <a:rPr lang="es-MX" altLang="es-US" sz="2400" smtClean="0"/>
              <a:t>Los usuarios tienen el derecho de no producir servicios? </a:t>
            </a:r>
          </a:p>
          <a:p>
            <a:pPr lvl="1" eaLnBrk="1" hangingPunct="1">
              <a:buFontTx/>
              <a:buNone/>
            </a:pPr>
            <a:endParaRPr lang="es-MX" altLang="es-US" smtClean="0"/>
          </a:p>
          <a:p>
            <a:pPr lvl="1" eaLnBrk="1" hangingPunct="1"/>
            <a:endParaRPr lang="es-MX" altLang="es-US" smtClean="0"/>
          </a:p>
          <a:p>
            <a:endParaRPr lang="en-US" altLang="es-US" smtClean="0"/>
          </a:p>
        </p:txBody>
      </p:sp>
      <p:pic>
        <p:nvPicPr>
          <p:cNvPr id="23556" name="Picture 5" descr="D:\My Documents\Training\Source book\Pagemaker files\C-27\27c-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733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US" sz="4800" smtClean="0"/>
              <a:t>Resumen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s-MX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Convencional</a:t>
            </a:r>
          </a:p>
          <a:p>
            <a:pPr>
              <a:defRPr/>
            </a:pPr>
            <a:r>
              <a:rPr lang="es-MX" sz="3000" b="1" dirty="0" smtClean="0"/>
              <a:t>Rígidos, permanentes</a:t>
            </a:r>
          </a:p>
          <a:p>
            <a:pPr>
              <a:defRPr/>
            </a:pPr>
            <a:r>
              <a:rPr lang="es-MX" sz="3000" b="1" dirty="0" smtClean="0"/>
              <a:t>División</a:t>
            </a:r>
          </a:p>
          <a:p>
            <a:pPr>
              <a:defRPr/>
            </a:pPr>
            <a:r>
              <a:rPr lang="es-MX" sz="3000" b="1" dirty="0" smtClean="0"/>
              <a:t>Títulos estatales</a:t>
            </a:r>
          </a:p>
          <a:p>
            <a:pPr>
              <a:defRPr/>
            </a:pPr>
            <a:r>
              <a:rPr lang="es-MX" sz="3000" b="1" dirty="0" smtClean="0"/>
              <a:t>Posesión, pertenencia</a:t>
            </a:r>
          </a:p>
          <a:p>
            <a:pPr>
              <a:defRPr/>
            </a:pPr>
            <a:r>
              <a:rPr lang="es-MX" sz="3000" b="1" dirty="0" smtClean="0"/>
              <a:t>Usuarios únicos</a:t>
            </a:r>
          </a:p>
          <a:p>
            <a:pPr>
              <a:defRPr/>
            </a:pPr>
            <a:endParaRPr lang="en-US" sz="3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6576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s-MX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Preferible</a:t>
            </a:r>
          </a:p>
          <a:p>
            <a:pPr>
              <a:defRPr/>
            </a:pPr>
            <a:r>
              <a:rPr lang="es-MX" sz="3000" b="1" dirty="0" smtClean="0"/>
              <a:t>Fluidos, dinámicos</a:t>
            </a:r>
          </a:p>
          <a:p>
            <a:pPr>
              <a:defRPr/>
            </a:pPr>
            <a:r>
              <a:rPr lang="es-MX" sz="3000" b="1" dirty="0" smtClean="0"/>
              <a:t>Unión</a:t>
            </a:r>
          </a:p>
          <a:p>
            <a:pPr>
              <a:defRPr/>
            </a:pPr>
            <a:r>
              <a:rPr lang="es-MX" sz="3000" b="1" dirty="0" smtClean="0"/>
              <a:t>Bases múltiples</a:t>
            </a:r>
          </a:p>
          <a:p>
            <a:pPr>
              <a:defRPr/>
            </a:pPr>
            <a:r>
              <a:rPr lang="es-MX" sz="3000" b="1" dirty="0" smtClean="0"/>
              <a:t>Conjuntos de derechos</a:t>
            </a:r>
          </a:p>
          <a:p>
            <a:pPr>
              <a:defRPr/>
            </a:pPr>
            <a:r>
              <a:rPr lang="es-MX" sz="3000" b="1" dirty="0" smtClean="0"/>
              <a:t>Usos y usuarios múltiples</a:t>
            </a:r>
            <a:endParaRPr lang="es-MX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8229600" cy="1143000"/>
          </a:xfrm>
        </p:spPr>
        <p:txBody>
          <a:bodyPr/>
          <a:lstStyle/>
          <a:p>
            <a:r>
              <a:rPr lang="es-MX" altLang="es-US" smtClean="0"/>
              <a:t>Gracias por su atención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44563"/>
          </a:xfrm>
        </p:spPr>
        <p:txBody>
          <a:bodyPr/>
          <a:lstStyle/>
          <a:p>
            <a:r>
              <a:rPr lang="es-MX" altLang="es-US" smtClean="0"/>
              <a:t>Discusión del juego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altLang="es-US" sz="2400" smtClean="0"/>
              <a:t>Ventajas</a:t>
            </a:r>
          </a:p>
          <a:p>
            <a:pPr eaLnBrk="1" hangingPunct="1"/>
            <a:r>
              <a:rPr lang="es-MX" altLang="es-US" sz="2400" smtClean="0"/>
              <a:t>Importancia de los derechos para incentivos  y para el estado del recurso </a:t>
            </a:r>
          </a:p>
          <a:p>
            <a:pPr eaLnBrk="1" hangingPunct="1"/>
            <a:r>
              <a:rPr lang="es-MX" altLang="es-US" sz="2400" smtClean="0"/>
              <a:t>Impacto de distribuciones alternativas de derechos y de regulaciones</a:t>
            </a:r>
          </a:p>
          <a:p>
            <a:pPr eaLnBrk="1" hangingPunct="1"/>
            <a:r>
              <a:rPr lang="es-MX" altLang="es-US" sz="2400" smtClean="0"/>
              <a:t>Relación entre derechos de propiedad y la acción colectiva  </a:t>
            </a:r>
          </a:p>
          <a:p>
            <a:pPr eaLnBrk="1" hangingPunct="1">
              <a:buFontTx/>
              <a:buNone/>
            </a:pPr>
            <a:r>
              <a:rPr lang="es-MX" altLang="es-US" sz="2400" smtClean="0"/>
              <a:t>Desventajas</a:t>
            </a:r>
          </a:p>
          <a:p>
            <a:pPr eaLnBrk="1" hangingPunct="1"/>
            <a:r>
              <a:rPr lang="es-MX" altLang="es-US" sz="2400" smtClean="0"/>
              <a:t>El juego es sencillo --solo toca algunos aspectos de manejo de recursos naturales</a:t>
            </a:r>
          </a:p>
          <a:p>
            <a:pPr eaLnBrk="1" hangingPunct="1"/>
            <a:r>
              <a:rPr lang="es-MX" altLang="es-US" sz="2400" smtClean="0"/>
              <a:t>Solo muestra incentivos sobre manejo de recursos y no impacto sobre  eficiencia o participación política y empoderamiento que son importantes para el desarrollo sostenible</a:t>
            </a:r>
          </a:p>
          <a:p>
            <a:pPr>
              <a:buFontTx/>
              <a:buNone/>
            </a:pPr>
            <a:endParaRPr lang="en-US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US" sz="3600"/>
              <a:t>Que son los derechos de propiedad?</a:t>
            </a:r>
            <a:endParaRPr lang="es-BO" altLang="es-US" sz="3600" b="1">
              <a:solidFill>
                <a:srgbClr val="008000"/>
              </a:solidFill>
            </a:endParaRPr>
          </a:p>
        </p:txBody>
      </p:sp>
      <p:pic>
        <p:nvPicPr>
          <p:cNvPr id="5123" name="Picture 4" descr="D:\54h-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12088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 altLang="es-US" smtClean="0"/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altLang="es-US" smtClean="0"/>
          </a:p>
        </p:txBody>
      </p:sp>
      <p:pic>
        <p:nvPicPr>
          <p:cNvPr id="6148" name="Picture 2" descr="fenceag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37552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8496300" cy="6013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US" smtClean="0"/>
              <a:t>Definiciones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US" smtClean="0"/>
              <a:t>Todas aquellas </a:t>
            </a:r>
            <a:r>
              <a:rPr lang="es-ES" altLang="es-US" b="1" smtClean="0"/>
              <a:t>instituciones que regulan el acceso</a:t>
            </a:r>
            <a:r>
              <a:rPr lang="es-ES" altLang="es-US" smtClean="0"/>
              <a:t> a un conjunto determinado de </a:t>
            </a:r>
            <a:r>
              <a:rPr lang="es-ES" altLang="es-US" b="1" smtClean="0"/>
              <a:t>beneficios proviniendo de un recurso</a:t>
            </a:r>
            <a:endParaRPr lang="es-BO" altLang="es-US" b="1" smtClean="0"/>
          </a:p>
          <a:p>
            <a:r>
              <a:rPr lang="es-BO" altLang="es-US" smtClean="0"/>
              <a:t>“La capacidad de </a:t>
            </a:r>
            <a:r>
              <a:rPr lang="es-BO" altLang="es-US" b="1" smtClean="0"/>
              <a:t>llamar a la colectividad</a:t>
            </a:r>
            <a:r>
              <a:rPr lang="es-BO" altLang="es-US" smtClean="0"/>
              <a:t> a que apoye un reclamo a </a:t>
            </a:r>
            <a:r>
              <a:rPr lang="es-BO" altLang="es-US" b="1" smtClean="0"/>
              <a:t>un flujo de beneficios</a:t>
            </a:r>
            <a:r>
              <a:rPr lang="es-BO" altLang="es-US" smtClean="0"/>
              <a:t>” (Bromley, 1991)</a:t>
            </a:r>
          </a:p>
          <a:p>
            <a:endParaRPr lang="en-US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856538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4876800"/>
            <a:ext cx="3810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</a:rPr>
              <a:t>Derechos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uso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4876800"/>
            <a:ext cx="3810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410200" y="4038600"/>
            <a:ext cx="255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US"/>
              <a:t>Derechos de control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438400" y="6858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US" sz="3600"/>
              <a:t>Clases de derechos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4724400" y="49530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US" sz="2800"/>
              <a:t>Derechos de decisión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altLang="es-US" smtClean="0"/>
              <a:t>Derechos de uso</a:t>
            </a:r>
            <a:endParaRPr lang="es-BO" altLang="es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362200"/>
          </a:xfrm>
        </p:spPr>
        <p:txBody>
          <a:bodyPr/>
          <a:lstStyle/>
          <a:p>
            <a:pPr eaLnBrk="1" hangingPunct="1"/>
            <a:r>
              <a:rPr lang="es-MX" altLang="es-US" i="1" smtClean="0"/>
              <a:t>acceso</a:t>
            </a:r>
            <a:r>
              <a:rPr lang="es-MX" altLang="es-US" smtClean="0"/>
              <a:t> (paso por una parcela); </a:t>
            </a:r>
          </a:p>
          <a:p>
            <a:pPr eaLnBrk="1" hangingPunct="1"/>
            <a:r>
              <a:rPr lang="es-MX" altLang="es-US" i="1" smtClean="0"/>
              <a:t>extracción</a:t>
            </a:r>
            <a:r>
              <a:rPr lang="es-MX" altLang="es-US" smtClean="0"/>
              <a:t> (plantas del bosque; agua de un nacimiento) </a:t>
            </a:r>
          </a:p>
          <a:p>
            <a:pPr eaLnBrk="1" hangingPunct="1"/>
            <a:r>
              <a:rPr lang="es-MX" altLang="es-US" i="1" smtClean="0"/>
              <a:t>explotación </a:t>
            </a:r>
            <a:r>
              <a:rPr lang="es-MX" altLang="es-US" smtClean="0"/>
              <a:t>comercial (la pesca)</a:t>
            </a:r>
          </a:p>
          <a:p>
            <a:endParaRPr lang="es-BO" altLang="es-US" smtClean="0"/>
          </a:p>
          <a:p>
            <a:endParaRPr lang="en-US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D9"/>
      </a:lt1>
      <a:dk2>
        <a:srgbClr val="0066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66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56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2A56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D9"/>
        </a:lt1>
        <a:dk2>
          <a:srgbClr val="0066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5977</TotalTime>
  <Words>731</Words>
  <Application>Microsoft Office PowerPoint</Application>
  <PresentationFormat>Presentación en pantalla (4:3)</PresentationFormat>
  <Paragraphs>116</Paragraphs>
  <Slides>24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Univers</vt:lpstr>
      <vt:lpstr>Times New Roman</vt:lpstr>
      <vt:lpstr>Default Design</vt:lpstr>
      <vt:lpstr>Microsoft Word Document</vt:lpstr>
      <vt:lpstr>Conceptos de derechos de propiedad en recursos naturales</vt:lpstr>
      <vt:lpstr>Contenido</vt:lpstr>
      <vt:lpstr>Discusión del juego</vt:lpstr>
      <vt:lpstr>Presentación de PowerPoint</vt:lpstr>
      <vt:lpstr>Presentación de PowerPoint</vt:lpstr>
      <vt:lpstr>Presentación de PowerPoint</vt:lpstr>
      <vt:lpstr>Definiciones</vt:lpstr>
      <vt:lpstr>Presentación de PowerPoint</vt:lpstr>
      <vt:lpstr>Derechos de uso</vt:lpstr>
      <vt:lpstr>Derechos de decisión</vt:lpstr>
      <vt:lpstr>Presentación de PowerPoint</vt:lpstr>
      <vt:lpstr>Origines de Derechos de Propiedad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Sistemas dinámicos de derechos   </vt:lpstr>
      <vt:lpstr>Derechos, responsabilidades y la descentralización</vt:lpstr>
      <vt:lpstr>Presentación de PowerPoint</vt:lpstr>
      <vt:lpstr>Presentación de PowerPoint</vt:lpstr>
      <vt:lpstr> </vt:lpstr>
      <vt:lpstr>Resumen</vt:lpstr>
      <vt:lpstr>Gracias por su atención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Action and Property Rights in Natural Resource Management</dc:title>
  <dc:creator>HMARKELOVA</dc:creator>
  <cp:lastModifiedBy>LGonzalez</cp:lastModifiedBy>
  <cp:revision>284</cp:revision>
  <dcterms:created xsi:type="dcterms:W3CDTF">2006-11-15T19:09:38Z</dcterms:created>
  <dcterms:modified xsi:type="dcterms:W3CDTF">2020-02-26T15:33:55Z</dcterms:modified>
</cp:coreProperties>
</file>