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256" r:id="rId2"/>
    <p:sldId id="319" r:id="rId3"/>
    <p:sldId id="328" r:id="rId4"/>
    <p:sldId id="324" r:id="rId5"/>
    <p:sldId id="322" r:id="rId6"/>
    <p:sldId id="315" r:id="rId7"/>
    <p:sldId id="327" r:id="rId8"/>
    <p:sldId id="330" r:id="rId9"/>
    <p:sldId id="316" r:id="rId10"/>
    <p:sldId id="329" r:id="rId11"/>
    <p:sldId id="284" r:id="rId12"/>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6F"/>
    <a:srgbClr val="808000"/>
    <a:srgbClr val="FFFF00"/>
    <a:srgbClr val="669900"/>
    <a:srgbClr val="FFCC99"/>
    <a:srgbClr val="8BAA27"/>
    <a:srgbClr val="BF5A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94599" autoAdjust="0"/>
  </p:normalViewPr>
  <p:slideViewPr>
    <p:cSldViewPr snapToObjects="1">
      <p:cViewPr varScale="1">
        <p:scale>
          <a:sx n="40" d="100"/>
          <a:sy n="40" d="100"/>
        </p:scale>
        <p:origin x="141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
    </p:cViewPr>
  </p:sorterViewPr>
  <p:notesViewPr>
    <p:cSldViewPr snapToObjects="1">
      <p:cViewPr varScale="1">
        <p:scale>
          <a:sx n="62" d="100"/>
          <a:sy n="62" d="100"/>
        </p:scale>
        <p:origin x="-2442" y="-8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6814CE7-1C12-447E-B9F7-8EA1F09BD71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55299" name="Rectangle 3">
            <a:extLst>
              <a:ext uri="{FF2B5EF4-FFF2-40B4-BE49-F238E27FC236}">
                <a16:creationId xmlns:a16="http://schemas.microsoft.com/office/drawing/2014/main" id="{DD7F8542-F6CA-4E8A-B36D-8CDF4175A146}"/>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55300" name="Rectangle 4">
            <a:extLst>
              <a:ext uri="{FF2B5EF4-FFF2-40B4-BE49-F238E27FC236}">
                <a16:creationId xmlns:a16="http://schemas.microsoft.com/office/drawing/2014/main" id="{BB3F2E24-F9BC-43F8-B8C6-FF21121E50C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55301" name="Rectangle 5">
            <a:extLst>
              <a:ext uri="{FF2B5EF4-FFF2-40B4-BE49-F238E27FC236}">
                <a16:creationId xmlns:a16="http://schemas.microsoft.com/office/drawing/2014/main" id="{52BBDC23-5400-4FAD-8A98-B7F268674771}"/>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5210EE12-732A-4E53-AE92-729203A052A1}" type="slidenum">
              <a:rPr lang="en-US" altLang="es-SV"/>
              <a:pPr/>
              <a:t>‹Nº›</a:t>
            </a:fld>
            <a:endParaRPr lang="en-US" altLang="es-S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8D9A536-A0B0-4207-9863-C8C1C48C05A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s-ES"/>
          </a:p>
        </p:txBody>
      </p:sp>
      <p:sp>
        <p:nvSpPr>
          <p:cNvPr id="25603" name="Rectangle 3">
            <a:extLst>
              <a:ext uri="{FF2B5EF4-FFF2-40B4-BE49-F238E27FC236}">
                <a16:creationId xmlns:a16="http://schemas.microsoft.com/office/drawing/2014/main" id="{05CC3CF3-D684-4A16-81B5-43F566691176}"/>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s-ES"/>
          </a:p>
        </p:txBody>
      </p:sp>
      <p:sp>
        <p:nvSpPr>
          <p:cNvPr id="14340" name="Rectangle 4">
            <a:extLst>
              <a:ext uri="{FF2B5EF4-FFF2-40B4-BE49-F238E27FC236}">
                <a16:creationId xmlns:a16="http://schemas.microsoft.com/office/drawing/2014/main" id="{188486D6-6E31-452D-BE36-2476014DF554}"/>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5FD7425D-4446-452D-B481-86D01108DD02}"/>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5606" name="Rectangle 6">
            <a:extLst>
              <a:ext uri="{FF2B5EF4-FFF2-40B4-BE49-F238E27FC236}">
                <a16:creationId xmlns:a16="http://schemas.microsoft.com/office/drawing/2014/main" id="{4B515D19-3F39-40D8-9468-AE9DB6116649}"/>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s-ES"/>
          </a:p>
        </p:txBody>
      </p:sp>
      <p:sp>
        <p:nvSpPr>
          <p:cNvPr id="25607" name="Rectangle 7">
            <a:extLst>
              <a:ext uri="{FF2B5EF4-FFF2-40B4-BE49-F238E27FC236}">
                <a16:creationId xmlns:a16="http://schemas.microsoft.com/office/drawing/2014/main" id="{A7430D2B-E787-48B9-B312-8B1D7ED8A7CF}"/>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E5664E45-9ABF-4FB7-9949-A3A150EF02EA}" type="slidenum">
              <a:rPr lang="es-ES" altLang="es-SV"/>
              <a:pPr/>
              <a:t>‹Nº›</a:t>
            </a:fld>
            <a:endParaRPr lang="es-ES"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9F7A051-C00D-4E0B-A779-98AAE7A99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6F8A8C-8379-445F-9A2D-D8734E5B105E}" type="slidenum">
              <a:rPr lang="es-ES" altLang="es-SV"/>
              <a:pPr eaLnBrk="1" hangingPunct="1"/>
              <a:t>1</a:t>
            </a:fld>
            <a:endParaRPr lang="es-ES" altLang="es-SV"/>
          </a:p>
        </p:txBody>
      </p:sp>
      <p:sp>
        <p:nvSpPr>
          <p:cNvPr id="15363" name="Rectangle 2">
            <a:extLst>
              <a:ext uri="{FF2B5EF4-FFF2-40B4-BE49-F238E27FC236}">
                <a16:creationId xmlns:a16="http://schemas.microsoft.com/office/drawing/2014/main" id="{35879164-4332-4B4F-ABDD-810866428B7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EBB3599-AC45-4CFD-8825-77DA31CE69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SV">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6F98684D-FD8D-41DF-9853-38BA34B59F27}"/>
              </a:ext>
            </a:extLst>
          </p:cNvPr>
          <p:cNvSpPr>
            <a:spLocks noGrp="1" noRot="1" noChangeAspect="1" noTextEdit="1"/>
          </p:cNvSpPr>
          <p:nvPr>
            <p:ph type="sldImg"/>
          </p:nvPr>
        </p:nvSpPr>
        <p:spPr>
          <a:ln/>
        </p:spPr>
      </p:sp>
      <p:sp>
        <p:nvSpPr>
          <p:cNvPr id="24579" name="2 Marcador de notas">
            <a:extLst>
              <a:ext uri="{FF2B5EF4-FFF2-40B4-BE49-F238E27FC236}">
                <a16:creationId xmlns:a16="http://schemas.microsoft.com/office/drawing/2014/main" id="{BE5ECCB7-55D9-42E8-A873-1A534F0A34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24580" name="3 Marcador de número de diapositiva">
            <a:extLst>
              <a:ext uri="{FF2B5EF4-FFF2-40B4-BE49-F238E27FC236}">
                <a16:creationId xmlns:a16="http://schemas.microsoft.com/office/drawing/2014/main" id="{BAFE55B3-10D8-4896-B7C0-8121F40E5B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2594AB-B3F0-416D-876B-D37099332596}" type="slidenum">
              <a:rPr lang="es-ES" altLang="es-SV"/>
              <a:pPr eaLnBrk="1" hangingPunct="1"/>
              <a:t>10</a:t>
            </a:fld>
            <a:endParaRPr lang="es-ES" altLang="es-S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a:extLst>
              <a:ext uri="{FF2B5EF4-FFF2-40B4-BE49-F238E27FC236}">
                <a16:creationId xmlns:a16="http://schemas.microsoft.com/office/drawing/2014/main" id="{9521013F-E719-4DCB-AC31-3B2F7C33AE0B}"/>
              </a:ext>
            </a:extLst>
          </p:cNvPr>
          <p:cNvSpPr>
            <a:spLocks noGrp="1" noRot="1" noChangeAspect="1" noTextEdit="1"/>
          </p:cNvSpPr>
          <p:nvPr>
            <p:ph type="sldImg"/>
          </p:nvPr>
        </p:nvSpPr>
        <p:spPr>
          <a:ln/>
        </p:spPr>
      </p:sp>
      <p:sp>
        <p:nvSpPr>
          <p:cNvPr id="25603" name="2 Marcador de notas">
            <a:extLst>
              <a:ext uri="{FF2B5EF4-FFF2-40B4-BE49-F238E27FC236}">
                <a16:creationId xmlns:a16="http://schemas.microsoft.com/office/drawing/2014/main" id="{09091EF9-9DD9-4083-803D-FD8289AABF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25604" name="3 Marcador de número de diapositiva">
            <a:extLst>
              <a:ext uri="{FF2B5EF4-FFF2-40B4-BE49-F238E27FC236}">
                <a16:creationId xmlns:a16="http://schemas.microsoft.com/office/drawing/2014/main" id="{161AF50F-C24B-4C45-8862-4A5A9AE697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82DAC7-DF05-44FB-A780-6CA900BAB301}" type="slidenum">
              <a:rPr lang="es-ES" altLang="es-SV"/>
              <a:pPr eaLnBrk="1" hangingPunct="1"/>
              <a:t>11</a:t>
            </a:fld>
            <a:endParaRPr lang="es-ES" altLang="es-S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E40759B-6700-4104-BC3B-8712225615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E45344-18B2-4CD4-9FF1-1A386287F8C2}" type="slidenum">
              <a:rPr lang="es-ES" altLang="es-SV"/>
              <a:pPr eaLnBrk="1" hangingPunct="1"/>
              <a:t>2</a:t>
            </a:fld>
            <a:endParaRPr lang="es-ES" altLang="es-SV"/>
          </a:p>
        </p:txBody>
      </p:sp>
      <p:sp>
        <p:nvSpPr>
          <p:cNvPr id="16387" name="Rectangle 7">
            <a:extLst>
              <a:ext uri="{FF2B5EF4-FFF2-40B4-BE49-F238E27FC236}">
                <a16:creationId xmlns:a16="http://schemas.microsoft.com/office/drawing/2014/main" id="{4ED06F9A-2F0E-426C-9CEF-2D9D12688BA6}"/>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nchor="b"/>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30B46D4-9436-4967-9357-F6B6BF7D407A}" type="slidenum">
              <a:rPr lang="es-ES" altLang="es-SV" sz="1200"/>
              <a:pPr algn="r" eaLnBrk="1" hangingPunct="1"/>
              <a:t>2</a:t>
            </a:fld>
            <a:endParaRPr lang="es-ES" altLang="es-SV" sz="1200"/>
          </a:p>
        </p:txBody>
      </p:sp>
      <p:sp>
        <p:nvSpPr>
          <p:cNvPr id="16388" name="Rectangle 2">
            <a:extLst>
              <a:ext uri="{FF2B5EF4-FFF2-40B4-BE49-F238E27FC236}">
                <a16:creationId xmlns:a16="http://schemas.microsoft.com/office/drawing/2014/main" id="{885DC269-E0B1-4DB3-839F-73074175B396}"/>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C0B5ED8F-A872-406B-9393-CAA5BEEE9163}"/>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lstStyle/>
          <a:p>
            <a:pPr eaLnBrk="1" hangingPunct="1"/>
            <a:r>
              <a:rPr lang="es-ES" altLang="es-SV">
                <a:latin typeface="Arial" panose="020B0604020202020204" pitchFamily="34" charset="0"/>
              </a:rPr>
              <a:t>El espacio rural centroamericano también es objeto de nuevas presiones.</a:t>
            </a:r>
          </a:p>
          <a:p>
            <a:pPr eaLnBrk="1" hangingPunct="1"/>
            <a:r>
              <a:rPr lang="es-ES" altLang="es-SV">
                <a:latin typeface="Arial" panose="020B0604020202020204" pitchFamily="34" charset="0"/>
              </a:rPr>
              <a:t>El turismo se expande aceleradamente sobre todo en las franjas costeras. Costa Rica, es el caso más avanzado, donde hay una expansión acelerada de inversión extranjera directa para proyectos turísticos e inmobiliarios. Pero también en Panamá, Nicaragua, Honduras y Guatemala bajo incentivos para promover turismo grandes extensiones de territorios rurales están convirtiéndose en suelo urbano  </a:t>
            </a:r>
          </a:p>
          <a:p>
            <a:pPr eaLnBrk="1" hangingPunct="1"/>
            <a:r>
              <a:rPr lang="es-ES" altLang="es-SV">
                <a:latin typeface="Arial" panose="020B0604020202020204" pitchFamily="34" charset="0"/>
              </a:rPr>
              <a:t>En Guatemala, Honduras y Nicaragua está ganando peso la minería con concesiones para la exploración y explotación de yacimientos, asimismo hay  otras actividades extractivas de importancia como la explotación petrolera en Guatemala </a:t>
            </a:r>
          </a:p>
          <a:p>
            <a:pPr eaLnBrk="1" hangingPunct="1"/>
            <a:r>
              <a:rPr lang="es-ES" altLang="es-SV">
                <a:latin typeface="Arial" panose="020B0604020202020204" pitchFamily="34" charset="0"/>
              </a:rPr>
              <a:t>Asimismo, hay grandes proyectos de infraestructura - sobre todo puertos y carreteras - ligados a la noción de Centroamérica como plataforma logística internacional</a:t>
            </a:r>
            <a:endParaRPr lang="en-US" altLang="es-SV">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a:extLst>
              <a:ext uri="{FF2B5EF4-FFF2-40B4-BE49-F238E27FC236}">
                <a16:creationId xmlns:a16="http://schemas.microsoft.com/office/drawing/2014/main" id="{EB09CAA2-60C0-4416-A669-364C1A0AF51D}"/>
              </a:ext>
            </a:extLst>
          </p:cNvPr>
          <p:cNvSpPr>
            <a:spLocks noGrp="1" noRot="1" noChangeAspect="1" noTextEdit="1"/>
          </p:cNvSpPr>
          <p:nvPr>
            <p:ph type="sldImg"/>
          </p:nvPr>
        </p:nvSpPr>
        <p:spPr>
          <a:ln/>
        </p:spPr>
      </p:sp>
      <p:sp>
        <p:nvSpPr>
          <p:cNvPr id="17411" name="2 Marcador de notas">
            <a:extLst>
              <a:ext uri="{FF2B5EF4-FFF2-40B4-BE49-F238E27FC236}">
                <a16:creationId xmlns:a16="http://schemas.microsoft.com/office/drawing/2014/main" id="{064AF99D-1B7D-4C37-911C-7DF77B01C9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17412" name="3 Marcador de número de diapositiva">
            <a:extLst>
              <a:ext uri="{FF2B5EF4-FFF2-40B4-BE49-F238E27FC236}">
                <a16:creationId xmlns:a16="http://schemas.microsoft.com/office/drawing/2014/main" id="{76780F6C-583B-412B-80CF-DDA0C6EBAB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0688A9-4797-4773-BE9F-7EE7785146E1}" type="slidenum">
              <a:rPr lang="es-ES" altLang="es-SV"/>
              <a:pPr eaLnBrk="1" hangingPunct="1"/>
              <a:t>3</a:t>
            </a:fld>
            <a:endParaRPr lang="es-ES" alt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E7F2B0B6-0DA2-4B0E-9B39-34195613198C}"/>
              </a:ext>
            </a:extLst>
          </p:cNvPr>
          <p:cNvSpPr>
            <a:spLocks noGrp="1" noRot="1" noChangeAspect="1" noTextEdit="1"/>
          </p:cNvSpPr>
          <p:nvPr>
            <p:ph type="sldImg"/>
          </p:nvPr>
        </p:nvSpPr>
        <p:spPr>
          <a:ln/>
        </p:spPr>
      </p:sp>
      <p:sp>
        <p:nvSpPr>
          <p:cNvPr id="18435" name="2 Marcador de notas">
            <a:extLst>
              <a:ext uri="{FF2B5EF4-FFF2-40B4-BE49-F238E27FC236}">
                <a16:creationId xmlns:a16="http://schemas.microsoft.com/office/drawing/2014/main" id="{787B1B8E-20ED-4F83-A718-86E53EF800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18436" name="3 Marcador de número de diapositiva">
            <a:extLst>
              <a:ext uri="{FF2B5EF4-FFF2-40B4-BE49-F238E27FC236}">
                <a16:creationId xmlns:a16="http://schemas.microsoft.com/office/drawing/2014/main" id="{BA7F0649-F6D6-4612-B5D5-32D7BCF76E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FC1056-631E-45B1-A123-7F4E294C70EC}" type="slidenum">
              <a:rPr lang="es-ES" altLang="es-SV"/>
              <a:pPr eaLnBrk="1" hangingPunct="1"/>
              <a:t>4</a:t>
            </a:fld>
            <a:endParaRPr lang="es-ES" altLang="es-S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DC02398-1097-4561-AE01-A47A8949B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5AB229-843C-4869-8C47-81959B94E3CC}" type="slidenum">
              <a:rPr lang="es-ES" altLang="es-SV"/>
              <a:pPr eaLnBrk="1" hangingPunct="1"/>
              <a:t>5</a:t>
            </a:fld>
            <a:endParaRPr lang="es-ES" altLang="es-SV"/>
          </a:p>
        </p:txBody>
      </p:sp>
      <p:sp>
        <p:nvSpPr>
          <p:cNvPr id="19459" name="Rectangle 7">
            <a:extLst>
              <a:ext uri="{FF2B5EF4-FFF2-40B4-BE49-F238E27FC236}">
                <a16:creationId xmlns:a16="http://schemas.microsoft.com/office/drawing/2014/main" id="{BF1E3331-45F6-46CB-AE9F-D5006D069AD7}"/>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nchor="b"/>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338FAB-BFD6-4904-AAB3-FAF52CA210AB}" type="slidenum">
              <a:rPr lang="es-ES" altLang="es-SV" sz="1200"/>
              <a:pPr algn="r" eaLnBrk="1" hangingPunct="1"/>
              <a:t>5</a:t>
            </a:fld>
            <a:endParaRPr lang="es-ES" altLang="es-SV" sz="1200"/>
          </a:p>
        </p:txBody>
      </p:sp>
      <p:sp>
        <p:nvSpPr>
          <p:cNvPr id="19460" name="Rectangle 2">
            <a:extLst>
              <a:ext uri="{FF2B5EF4-FFF2-40B4-BE49-F238E27FC236}">
                <a16:creationId xmlns:a16="http://schemas.microsoft.com/office/drawing/2014/main" id="{FCF05E9A-322F-4894-8954-AC7270D57F97}"/>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C98AD23C-E418-47EC-9172-84A4DC1DBB31}"/>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lstStyle/>
          <a:p>
            <a:pPr marL="228600" indent="-228600" eaLnBrk="1" hangingPunct="1"/>
            <a:r>
              <a:rPr lang="es-ES" altLang="es-SV">
                <a:latin typeface="Arial" panose="020B0604020202020204" pitchFamily="34" charset="0"/>
              </a:rPr>
              <a:t>Otro factor importante afectando la región es los impactos del cambio climático que ya enfrenta la región, los cuales tienden a ser más frecuentes e intensos </a:t>
            </a:r>
          </a:p>
          <a:p>
            <a:pPr marL="685800" lvl="1" indent="-228600" eaLnBrk="1" hangingPunct="1"/>
            <a:r>
              <a:rPr lang="es-ES" altLang="es-SV">
                <a:latin typeface="Arial" panose="020B0604020202020204" pitchFamily="34" charset="0"/>
              </a:rPr>
              <a:t>las iniciativas y esfuerzos promovidos en Centroamérica relacionada al Cambio Climático evidencian una lógica reactiva, volcada al aprovechamiento de las oportunidades derivadas de los emergentes mercados para mitigar el cambio climático que se derivan del Protocolo de Kyoto.  Y aun mas reciente,  la región apunta hacia una expansión en la producción de agrocombustibles para aprovechar la demanda generada por los mandatos domésticos establecidos por Estados Unidos y la Unión Europea – Esto en un contexto de mayores conflictos sociales derivados de la crisis alimentaria</a:t>
            </a:r>
          </a:p>
          <a:p>
            <a:pPr marL="685800" lvl="1" indent="-228600" eaLnBrk="1" hangingPunct="1"/>
            <a:r>
              <a:rPr lang="es-ES" altLang="es-SV">
                <a:latin typeface="Arial" panose="020B0604020202020204" pitchFamily="34" charset="0"/>
              </a:rPr>
              <a:t>Este lógica deja por fuera enfrentar los actuales impactos del Cambio Climático, para lo cual, la perspectiva de mitigación es insuficiente.</a:t>
            </a:r>
          </a:p>
          <a:p>
            <a:pPr marL="685800" lvl="1" indent="-228600" eaLnBrk="1" hangingPunct="1"/>
            <a:r>
              <a:rPr lang="es-ES" altLang="es-SV">
                <a:latin typeface="Arial" panose="020B0604020202020204" pitchFamily="34" charset="0"/>
              </a:rPr>
              <a:t>Es importante a recordar los territorios de la mitigación no son los mismos territorios más impactados por el Cambio Climático – como los costas </a:t>
            </a:r>
            <a:endParaRPr lang="en-US" altLang="es-SV">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id="{2BCE9FDB-0A2C-4F6C-A4D4-FDBB64DE435C}"/>
              </a:ext>
            </a:extLst>
          </p:cNvPr>
          <p:cNvSpPr>
            <a:spLocks noGrp="1" noRot="1" noChangeAspect="1" noTextEdit="1"/>
          </p:cNvSpPr>
          <p:nvPr>
            <p:ph type="sldImg"/>
          </p:nvPr>
        </p:nvSpPr>
        <p:spPr>
          <a:ln/>
        </p:spPr>
      </p:sp>
      <p:sp>
        <p:nvSpPr>
          <p:cNvPr id="20483" name="2 Marcador de notas">
            <a:extLst>
              <a:ext uri="{FF2B5EF4-FFF2-40B4-BE49-F238E27FC236}">
                <a16:creationId xmlns:a16="http://schemas.microsoft.com/office/drawing/2014/main" id="{40AA786E-A885-45B9-B812-C9B5250BFE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20484" name="3 Marcador de número de diapositiva">
            <a:extLst>
              <a:ext uri="{FF2B5EF4-FFF2-40B4-BE49-F238E27FC236}">
                <a16:creationId xmlns:a16="http://schemas.microsoft.com/office/drawing/2014/main" id="{B19C7C3E-9AB2-415A-A2CB-9BAC0E3C1D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230DEC-A8AA-48F9-BCFF-3B37947640B4}" type="slidenum">
              <a:rPr lang="es-ES" altLang="es-SV"/>
              <a:pPr eaLnBrk="1" hangingPunct="1"/>
              <a:t>6</a:t>
            </a:fld>
            <a:endParaRPr lang="es-ES" altLang="es-S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0D342061-1130-4D35-8221-51DB5E008BD3}"/>
              </a:ext>
            </a:extLst>
          </p:cNvPr>
          <p:cNvSpPr>
            <a:spLocks noGrp="1" noRot="1" noChangeAspect="1" noTextEdit="1"/>
          </p:cNvSpPr>
          <p:nvPr>
            <p:ph type="sldImg"/>
          </p:nvPr>
        </p:nvSpPr>
        <p:spPr>
          <a:ln/>
        </p:spPr>
      </p:sp>
      <p:sp>
        <p:nvSpPr>
          <p:cNvPr id="21507" name="2 Marcador de notas">
            <a:extLst>
              <a:ext uri="{FF2B5EF4-FFF2-40B4-BE49-F238E27FC236}">
                <a16:creationId xmlns:a16="http://schemas.microsoft.com/office/drawing/2014/main" id="{701D6924-CF77-4786-8C3C-C5471698C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21508" name="3 Marcador de número de diapositiva">
            <a:extLst>
              <a:ext uri="{FF2B5EF4-FFF2-40B4-BE49-F238E27FC236}">
                <a16:creationId xmlns:a16="http://schemas.microsoft.com/office/drawing/2014/main" id="{46C32468-4C18-44EC-AB51-B98E1AAD5C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C42875-BC2F-4A97-B400-5F45D4A3CB30}" type="slidenum">
              <a:rPr lang="es-ES" altLang="es-SV"/>
              <a:pPr eaLnBrk="1" hangingPunct="1"/>
              <a:t>7</a:t>
            </a:fld>
            <a:endParaRPr lang="es-ES" altLang="es-S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932075E-E833-4456-B8AA-8FF3DDAE5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C21D3F-569D-461D-B806-2A04425BDA1B}" type="slidenum">
              <a:rPr lang="es-ES" altLang="es-SV"/>
              <a:pPr eaLnBrk="1" hangingPunct="1"/>
              <a:t>8</a:t>
            </a:fld>
            <a:endParaRPr lang="es-ES" altLang="es-SV"/>
          </a:p>
        </p:txBody>
      </p:sp>
      <p:sp>
        <p:nvSpPr>
          <p:cNvPr id="22531" name="Rectangle 2">
            <a:extLst>
              <a:ext uri="{FF2B5EF4-FFF2-40B4-BE49-F238E27FC236}">
                <a16:creationId xmlns:a16="http://schemas.microsoft.com/office/drawing/2014/main" id="{2A1CA84D-DA6A-4DFA-A62B-BA72C747820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C83FF4D-C5F2-4742-9D04-A95A0A229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SV">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71350200-8F8F-4DA1-AB4A-9F7F657E4DE4}"/>
              </a:ext>
            </a:extLst>
          </p:cNvPr>
          <p:cNvSpPr>
            <a:spLocks noGrp="1" noRot="1" noChangeAspect="1" noTextEdit="1"/>
          </p:cNvSpPr>
          <p:nvPr>
            <p:ph type="sldImg"/>
          </p:nvPr>
        </p:nvSpPr>
        <p:spPr>
          <a:ln/>
        </p:spPr>
      </p:sp>
      <p:sp>
        <p:nvSpPr>
          <p:cNvPr id="23555" name="2 Marcador de notas">
            <a:extLst>
              <a:ext uri="{FF2B5EF4-FFF2-40B4-BE49-F238E27FC236}">
                <a16:creationId xmlns:a16="http://schemas.microsoft.com/office/drawing/2014/main" id="{4BF726DC-6ED0-47E6-86D0-7CED739FF5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SV">
              <a:latin typeface="Arial" panose="020B0604020202020204" pitchFamily="34" charset="0"/>
            </a:endParaRPr>
          </a:p>
        </p:txBody>
      </p:sp>
      <p:sp>
        <p:nvSpPr>
          <p:cNvPr id="23556" name="3 Marcador de número de diapositiva">
            <a:extLst>
              <a:ext uri="{FF2B5EF4-FFF2-40B4-BE49-F238E27FC236}">
                <a16:creationId xmlns:a16="http://schemas.microsoft.com/office/drawing/2014/main" id="{AE6AD95B-5273-4505-BB15-F9E3AC1916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FA5E3A-82FF-4033-BBBD-F6F1992692EF}" type="slidenum">
              <a:rPr lang="es-ES" altLang="es-SV"/>
              <a:pPr eaLnBrk="1" hangingPunct="1"/>
              <a:t>9</a:t>
            </a:fld>
            <a:endParaRPr lang="es-ES" alt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07996-9FE0-449D-934D-A2636C73AE90}"/>
              </a:ext>
            </a:extLst>
          </p:cNvPr>
          <p:cNvSpPr>
            <a:spLocks noChangeArrowheads="1"/>
          </p:cNvSpPr>
          <p:nvPr userDrawn="1"/>
        </p:nvSpPr>
        <p:spPr bwMode="auto">
          <a:xfrm>
            <a:off x="0" y="6283325"/>
            <a:ext cx="9144000" cy="574675"/>
          </a:xfrm>
          <a:prstGeom prst="rect">
            <a:avLst/>
          </a:prstGeom>
          <a:solidFill>
            <a:srgbClr val="004C6F"/>
          </a:solidFill>
          <a:ln w="9525">
            <a:noFill/>
            <a:miter lim="800000"/>
            <a:headEnd/>
            <a:tailEnd/>
          </a:ln>
          <a:effectLst/>
        </p:spPr>
        <p:txBody>
          <a:bodyPr wrap="none" anchor="ctr"/>
          <a:lstStyle/>
          <a:p>
            <a:pPr>
              <a:defRPr/>
            </a:pPr>
            <a:endParaRPr lang="es-SV" sz="1200" b="1" i="1">
              <a:solidFill>
                <a:schemeClr val="bg1"/>
              </a:solidFill>
              <a:latin typeface="Arial" charset="0"/>
              <a:cs typeface="+mn-cs"/>
            </a:endParaRPr>
          </a:p>
        </p:txBody>
      </p:sp>
      <p:sp>
        <p:nvSpPr>
          <p:cNvPr id="3" name="Rectangle 3">
            <a:extLst>
              <a:ext uri="{FF2B5EF4-FFF2-40B4-BE49-F238E27FC236}">
                <a16:creationId xmlns:a16="http://schemas.microsoft.com/office/drawing/2014/main" id="{84542D3A-6336-4855-B12E-85A025830AE9}"/>
              </a:ext>
            </a:extLst>
          </p:cNvPr>
          <p:cNvSpPr>
            <a:spLocks noChangeArrowheads="1"/>
          </p:cNvSpPr>
          <p:nvPr userDrawn="1"/>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pPr>
              <a:defRPr/>
            </a:pPr>
            <a:endParaRPr lang="es-SV">
              <a:latin typeface="Arial" charset="0"/>
              <a:cs typeface="+mn-cs"/>
            </a:endParaRPr>
          </a:p>
        </p:txBody>
      </p:sp>
      <p:sp>
        <p:nvSpPr>
          <p:cNvPr id="4" name="Rectangle 4">
            <a:extLst>
              <a:ext uri="{FF2B5EF4-FFF2-40B4-BE49-F238E27FC236}">
                <a16:creationId xmlns:a16="http://schemas.microsoft.com/office/drawing/2014/main" id="{0E7DCE43-B0E4-48A9-B97F-0F6BE1C650C8}"/>
              </a:ext>
            </a:extLst>
          </p:cNvPr>
          <p:cNvSpPr>
            <a:spLocks noChangeArrowheads="1"/>
          </p:cNvSpPr>
          <p:nvPr userDrawn="1"/>
        </p:nvSpPr>
        <p:spPr bwMode="auto">
          <a:xfrm>
            <a:off x="0" y="5508625"/>
            <a:ext cx="342900" cy="776288"/>
          </a:xfrm>
          <a:prstGeom prst="rect">
            <a:avLst/>
          </a:prstGeom>
          <a:solidFill>
            <a:srgbClr val="BF5A00"/>
          </a:solidFill>
          <a:ln w="9525">
            <a:noFill/>
            <a:miter lim="800000"/>
            <a:headEnd/>
            <a:tailEnd/>
          </a:ln>
          <a:effectLst/>
        </p:spPr>
        <p:txBody>
          <a:bodyPr wrap="none" anchor="ctr"/>
          <a:lstStyle/>
          <a:p>
            <a:pPr>
              <a:defRPr/>
            </a:pPr>
            <a:endParaRPr lang="es-SV">
              <a:latin typeface="Arial" charset="0"/>
              <a:cs typeface="+mn-cs"/>
            </a:endParaRPr>
          </a:p>
        </p:txBody>
      </p:sp>
      <p:sp>
        <p:nvSpPr>
          <p:cNvPr id="5" name="Rectangle 5">
            <a:extLst>
              <a:ext uri="{FF2B5EF4-FFF2-40B4-BE49-F238E27FC236}">
                <a16:creationId xmlns:a16="http://schemas.microsoft.com/office/drawing/2014/main" id="{EC42BAFC-8927-481B-A589-EAEC39DF70A8}"/>
              </a:ext>
            </a:extLst>
          </p:cNvPr>
          <p:cNvSpPr>
            <a:spLocks noChangeArrowheads="1"/>
          </p:cNvSpPr>
          <p:nvPr userDrawn="1"/>
        </p:nvSpPr>
        <p:spPr bwMode="auto">
          <a:xfrm>
            <a:off x="0" y="0"/>
            <a:ext cx="3192463" cy="231775"/>
          </a:xfrm>
          <a:prstGeom prst="rect">
            <a:avLst/>
          </a:prstGeom>
          <a:solidFill>
            <a:srgbClr val="8BAA27"/>
          </a:solidFill>
          <a:ln w="9525">
            <a:noFill/>
            <a:miter lim="800000"/>
            <a:headEnd/>
            <a:tailEnd/>
          </a:ln>
          <a:effectLst/>
        </p:spPr>
        <p:txBody>
          <a:bodyPr wrap="none" anchor="ctr"/>
          <a:lstStyle/>
          <a:p>
            <a:pPr>
              <a:defRPr/>
            </a:pPr>
            <a:endParaRPr lang="es-SV">
              <a:latin typeface="Arial" charset="0"/>
              <a:cs typeface="+mn-cs"/>
            </a:endParaRPr>
          </a:p>
        </p:txBody>
      </p:sp>
      <p:sp>
        <p:nvSpPr>
          <p:cNvPr id="6" name="Rectangle 6">
            <a:extLst>
              <a:ext uri="{FF2B5EF4-FFF2-40B4-BE49-F238E27FC236}">
                <a16:creationId xmlns:a16="http://schemas.microsoft.com/office/drawing/2014/main" id="{2B0411F0-467B-4E30-867B-62FFC7B7CE69}"/>
              </a:ext>
            </a:extLst>
          </p:cNvPr>
          <p:cNvSpPr>
            <a:spLocks noChangeArrowheads="1"/>
          </p:cNvSpPr>
          <p:nvPr userDrawn="1"/>
        </p:nvSpPr>
        <p:spPr bwMode="auto">
          <a:xfrm>
            <a:off x="3192463" y="0"/>
            <a:ext cx="5951537" cy="231775"/>
          </a:xfrm>
          <a:prstGeom prst="rect">
            <a:avLst/>
          </a:prstGeom>
          <a:solidFill>
            <a:srgbClr val="9CA1A9"/>
          </a:solidFill>
          <a:ln w="9525">
            <a:noFill/>
            <a:miter lim="800000"/>
            <a:headEnd/>
            <a:tailEnd/>
          </a:ln>
          <a:effectLst/>
        </p:spPr>
        <p:txBody>
          <a:bodyPr wrap="none" anchor="ctr"/>
          <a:lstStyle/>
          <a:p>
            <a:pPr>
              <a:defRPr/>
            </a:pPr>
            <a:endParaRPr lang="es-SV">
              <a:latin typeface="Arial" charset="0"/>
              <a:cs typeface="+mn-cs"/>
            </a:endParaRPr>
          </a:p>
        </p:txBody>
      </p:sp>
    </p:spTree>
    <p:extLst>
      <p:ext uri="{BB962C8B-B14F-4D97-AF65-F5344CB8AC3E}">
        <p14:creationId xmlns:p14="http://schemas.microsoft.com/office/powerpoint/2010/main" val="253058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Tree>
    <p:extLst>
      <p:ext uri="{BB962C8B-B14F-4D97-AF65-F5344CB8AC3E}">
        <p14:creationId xmlns:p14="http://schemas.microsoft.com/office/powerpoint/2010/main" val="417784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Tree>
    <p:extLst>
      <p:ext uri="{BB962C8B-B14F-4D97-AF65-F5344CB8AC3E}">
        <p14:creationId xmlns:p14="http://schemas.microsoft.com/office/powerpoint/2010/main" val="386699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SV"/>
          </a:p>
        </p:txBody>
      </p:sp>
      <p:sp>
        <p:nvSpPr>
          <p:cNvPr id="3" name="2 Marcador de gráfico"/>
          <p:cNvSpPr>
            <a:spLocks noGrp="1"/>
          </p:cNvSpPr>
          <p:nvPr>
            <p:ph type="chart" idx="1"/>
          </p:nvPr>
        </p:nvSpPr>
        <p:spPr>
          <a:xfrm>
            <a:off x="457200" y="1600200"/>
            <a:ext cx="8229600" cy="4525963"/>
          </a:xfrm>
          <a:prstGeom prst="rect">
            <a:avLst/>
          </a:prstGeom>
        </p:spPr>
        <p:txBody>
          <a:bodyPr/>
          <a:lstStyle/>
          <a:p>
            <a:pPr lvl="0"/>
            <a:endParaRPr lang="es-SV" noProof="0"/>
          </a:p>
        </p:txBody>
      </p:sp>
    </p:spTree>
    <p:extLst>
      <p:ext uri="{BB962C8B-B14F-4D97-AF65-F5344CB8AC3E}">
        <p14:creationId xmlns:p14="http://schemas.microsoft.com/office/powerpoint/2010/main" val="1275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SV"/>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Tree>
    <p:extLst>
      <p:ext uri="{BB962C8B-B14F-4D97-AF65-F5344CB8AC3E}">
        <p14:creationId xmlns:p14="http://schemas.microsoft.com/office/powerpoint/2010/main" val="144821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7310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Tree>
    <p:extLst>
      <p:ext uri="{BB962C8B-B14F-4D97-AF65-F5344CB8AC3E}">
        <p14:creationId xmlns:p14="http://schemas.microsoft.com/office/powerpoint/2010/main" val="280292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Tree>
    <p:extLst>
      <p:ext uri="{BB962C8B-B14F-4D97-AF65-F5344CB8AC3E}">
        <p14:creationId xmlns:p14="http://schemas.microsoft.com/office/powerpoint/2010/main" val="305800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SV"/>
          </a:p>
        </p:txBody>
      </p:sp>
    </p:spTree>
    <p:extLst>
      <p:ext uri="{BB962C8B-B14F-4D97-AF65-F5344CB8AC3E}">
        <p14:creationId xmlns:p14="http://schemas.microsoft.com/office/powerpoint/2010/main" val="383247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10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81589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1027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05" name="Rectangle 61">
            <a:extLst>
              <a:ext uri="{FF2B5EF4-FFF2-40B4-BE49-F238E27FC236}">
                <a16:creationId xmlns:a16="http://schemas.microsoft.com/office/drawing/2014/main" id="{FCFDD5BA-44D8-4A28-A54C-1F62108CD90C}"/>
              </a:ext>
            </a:extLst>
          </p:cNvPr>
          <p:cNvSpPr>
            <a:spLocks noChangeArrowheads="1"/>
          </p:cNvSpPr>
          <p:nvPr userDrawn="1"/>
        </p:nvSpPr>
        <p:spPr bwMode="auto">
          <a:xfrm>
            <a:off x="0" y="6450013"/>
            <a:ext cx="9144000" cy="407987"/>
          </a:xfrm>
          <a:prstGeom prst="rect">
            <a:avLst/>
          </a:prstGeom>
          <a:solidFill>
            <a:srgbClr val="004C6F"/>
          </a:solidFill>
          <a:ln w="9525">
            <a:noFill/>
            <a:miter lim="800000"/>
            <a:headEnd/>
            <a:tailEnd/>
          </a:ln>
          <a:effectLst/>
        </p:spPr>
        <p:txBody>
          <a:bodyPr wrap="none" anchor="ctr"/>
          <a:lstStyle/>
          <a:p>
            <a:pPr>
              <a:defRPr/>
            </a:pPr>
            <a:endParaRPr lang="es-SV" sz="1400" b="1" i="1" dirty="0">
              <a:solidFill>
                <a:schemeClr val="bg1"/>
              </a:solidFill>
              <a:latin typeface="Book Antiqua" pitchFamily="18" charset="0"/>
              <a:cs typeface="+mn-cs"/>
            </a:endParaRPr>
          </a:p>
        </p:txBody>
      </p:sp>
      <p:sp>
        <p:nvSpPr>
          <p:cNvPr id="6201" name="Rectangle 57">
            <a:extLst>
              <a:ext uri="{FF2B5EF4-FFF2-40B4-BE49-F238E27FC236}">
                <a16:creationId xmlns:a16="http://schemas.microsoft.com/office/drawing/2014/main" id="{BDA90418-8502-49DE-83C5-031E8DD2DC9E}"/>
              </a:ext>
            </a:extLst>
          </p:cNvPr>
          <p:cNvSpPr>
            <a:spLocks noChangeArrowheads="1"/>
          </p:cNvSpPr>
          <p:nvPr userDrawn="1"/>
        </p:nvSpPr>
        <p:spPr bwMode="auto">
          <a:xfrm>
            <a:off x="0" y="0"/>
            <a:ext cx="9144000" cy="231775"/>
          </a:xfrm>
          <a:prstGeom prst="rect">
            <a:avLst/>
          </a:prstGeom>
          <a:solidFill>
            <a:srgbClr val="8BAA27"/>
          </a:solidFill>
          <a:ln w="9525">
            <a:noFill/>
            <a:miter lim="800000"/>
            <a:headEnd/>
            <a:tailEnd/>
          </a:ln>
          <a:effectLst/>
        </p:spPr>
        <p:txBody>
          <a:bodyPr wrap="none" anchor="ctr"/>
          <a:lstStyle/>
          <a:p>
            <a:pPr>
              <a:defRPr/>
            </a:pPr>
            <a:endParaRPr lang="es-SV">
              <a:latin typeface="Arial" charset="0"/>
              <a:cs typeface="+mn-cs"/>
            </a:endParaRPr>
          </a:p>
        </p:txBody>
      </p:sp>
      <p:sp>
        <p:nvSpPr>
          <p:cNvPr id="6203" name="Rectangle 59">
            <a:extLst>
              <a:ext uri="{FF2B5EF4-FFF2-40B4-BE49-F238E27FC236}">
                <a16:creationId xmlns:a16="http://schemas.microsoft.com/office/drawing/2014/main" id="{4635EC45-88AB-4D6C-B3C9-381FDBF81912}"/>
              </a:ext>
            </a:extLst>
          </p:cNvPr>
          <p:cNvSpPr>
            <a:spLocks noChangeArrowheads="1"/>
          </p:cNvSpPr>
          <p:nvPr userDrawn="1"/>
        </p:nvSpPr>
        <p:spPr bwMode="auto">
          <a:xfrm>
            <a:off x="0" y="5676900"/>
            <a:ext cx="179388" cy="776288"/>
          </a:xfrm>
          <a:prstGeom prst="rect">
            <a:avLst/>
          </a:prstGeom>
          <a:solidFill>
            <a:srgbClr val="BF5A00"/>
          </a:solidFill>
          <a:ln w="9525">
            <a:noFill/>
            <a:miter lim="800000"/>
            <a:headEnd/>
            <a:tailEnd/>
          </a:ln>
          <a:effectLst/>
        </p:spPr>
        <p:txBody>
          <a:bodyPr wrap="none" anchor="ctr"/>
          <a:lstStyle/>
          <a:p>
            <a:pPr>
              <a:defRPr/>
            </a:pPr>
            <a:endParaRPr lang="es-SV">
              <a:latin typeface="Arial" charset="0"/>
              <a:cs typeface="+mn-cs"/>
            </a:endParaRPr>
          </a:p>
        </p:txBody>
      </p:sp>
      <p:graphicFrame>
        <p:nvGraphicFramePr>
          <p:cNvPr id="1026" name="Object 62">
            <a:extLst>
              <a:ext uri="{FF2B5EF4-FFF2-40B4-BE49-F238E27FC236}">
                <a16:creationId xmlns:a16="http://schemas.microsoft.com/office/drawing/2014/main" id="{D7448730-9C6F-481A-B3C5-3BFDCA5DEBC1}"/>
              </a:ext>
            </a:extLst>
          </p:cNvPr>
          <p:cNvGraphicFramePr>
            <a:graphicFrameLocks noChangeAspect="1"/>
          </p:cNvGraphicFramePr>
          <p:nvPr userDrawn="1"/>
        </p:nvGraphicFramePr>
        <p:xfrm>
          <a:off x="8066088" y="6489700"/>
          <a:ext cx="1042987" cy="309563"/>
        </p:xfrm>
        <a:graphic>
          <a:graphicData uri="http://schemas.openxmlformats.org/presentationml/2006/ole">
            <mc:AlternateContent xmlns:mc="http://schemas.openxmlformats.org/markup-compatibility/2006">
              <mc:Choice xmlns:v="urn:schemas-microsoft-com:vml" Requires="v">
                <p:oleObj spid="_x0000_s1032" name="CorelDRAW" r:id="rId15" imgW="2050920" imgH="606960" progId="">
                  <p:embed/>
                </p:oleObj>
              </mc:Choice>
              <mc:Fallback>
                <p:oleObj name="CorelDRAW" r:id="rId15" imgW="2050920" imgH="606960" progId="">
                  <p:embed/>
                  <p:pic>
                    <p:nvPicPr>
                      <p:cNvPr id="0" name="Object 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66088" y="6489700"/>
                        <a:ext cx="1042987" cy="3095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08" name="Rectangle 64">
            <a:extLst>
              <a:ext uri="{FF2B5EF4-FFF2-40B4-BE49-F238E27FC236}">
                <a16:creationId xmlns:a16="http://schemas.microsoft.com/office/drawing/2014/main" id="{CD8835FF-BC2E-418D-87ED-30802B76803D}"/>
              </a:ext>
            </a:extLst>
          </p:cNvPr>
          <p:cNvSpPr>
            <a:spLocks noChangeArrowheads="1"/>
          </p:cNvSpPr>
          <p:nvPr userDrawn="1"/>
        </p:nvSpPr>
        <p:spPr bwMode="auto">
          <a:xfrm>
            <a:off x="8964613" y="225425"/>
            <a:ext cx="179387" cy="776288"/>
          </a:xfrm>
          <a:prstGeom prst="rect">
            <a:avLst/>
          </a:prstGeom>
          <a:solidFill>
            <a:srgbClr val="BF5A00"/>
          </a:solidFill>
          <a:ln w="9525">
            <a:noFill/>
            <a:miter lim="800000"/>
            <a:headEnd/>
            <a:tailEnd/>
          </a:ln>
          <a:effectLst/>
        </p:spPr>
        <p:txBody>
          <a:bodyPr wrap="none" anchor="ctr"/>
          <a:lstStyle/>
          <a:p>
            <a:pPr>
              <a:defRPr/>
            </a:pPr>
            <a:endParaRPr lang="es-SV">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jpeg"/><Relationship Id="rId11" Type="http://schemas.openxmlformats.org/officeDocument/2006/relationships/image" Target="../media/image9.wmf"/><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jpeg"/><Relationship Id="rId11" Type="http://schemas.openxmlformats.org/officeDocument/2006/relationships/image" Target="../media/image10.wmf"/><Relationship Id="rId5" Type="http://schemas.openxmlformats.org/officeDocument/2006/relationships/image" Target="../media/image12.jpeg"/><Relationship Id="rId10" Type="http://schemas.openxmlformats.org/officeDocument/2006/relationships/oleObject" Target="../embeddings/oleObject3.bin"/><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image" Target="http://archive.laprensa.com.sv/20080502/mundo/1455903.jpg" TargetMode="External"/><Relationship Id="rId12"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75F7ED1-1135-4584-BAFB-06D36667466B}"/>
              </a:ext>
            </a:extLst>
          </p:cNvPr>
          <p:cNvSpPr>
            <a:spLocks noGrp="1" noChangeArrowheads="1"/>
          </p:cNvSpPr>
          <p:nvPr>
            <p:ph type="ctrTitle" idx="4294967295"/>
          </p:nvPr>
        </p:nvSpPr>
        <p:spPr bwMode="auto">
          <a:xfrm>
            <a:off x="0" y="1916113"/>
            <a:ext cx="9144000" cy="1763712"/>
          </a:xfrm>
          <a:prstGeom prst="rect">
            <a:avLst/>
          </a:prstGeom>
          <a:solidFill>
            <a:srgbClr val="FFFFFF"/>
          </a:solidFill>
          <a:ln>
            <a:miter lim="800000"/>
            <a:headEnd/>
            <a:tailEnd/>
          </a:ln>
        </p:spPr>
        <p:txBody>
          <a:bodyPr/>
          <a:lstStyle/>
          <a:p>
            <a:pPr eaLnBrk="1" hangingPunct="1">
              <a:defRPr/>
            </a:pPr>
            <a:r>
              <a:rPr lang="es-ES" sz="3600" b="1" dirty="0">
                <a:solidFill>
                  <a:srgbClr val="BF5A00"/>
                </a:solidFill>
                <a:effectLst>
                  <a:outerShdw blurRad="38100" dist="38100" dir="2700000" algn="tl">
                    <a:srgbClr val="C0C0C0"/>
                  </a:outerShdw>
                </a:effectLst>
                <a:latin typeface="Book Antiqua" pitchFamily="18" charset="0"/>
              </a:rPr>
              <a:t>Dinámicas territoriales : Desafíos para los medios de vida rurales </a:t>
            </a:r>
            <a:br>
              <a:rPr lang="es-ES" sz="3600" b="1" dirty="0">
                <a:solidFill>
                  <a:srgbClr val="BF5A00"/>
                </a:solidFill>
                <a:effectLst>
                  <a:outerShdw blurRad="38100" dist="38100" dir="2700000" algn="tl">
                    <a:srgbClr val="C0C0C0"/>
                  </a:outerShdw>
                </a:effectLst>
                <a:latin typeface="Book Antiqua" pitchFamily="18" charset="0"/>
              </a:rPr>
            </a:br>
            <a:r>
              <a:rPr lang="es-ES" sz="3600" b="1" dirty="0">
                <a:solidFill>
                  <a:srgbClr val="BF5A00"/>
                </a:solidFill>
                <a:effectLst>
                  <a:outerShdw blurRad="38100" dist="38100" dir="2700000" algn="tl">
                    <a:srgbClr val="C0C0C0"/>
                  </a:outerShdw>
                </a:effectLst>
                <a:latin typeface="Book Antiqua" pitchFamily="18" charset="0"/>
              </a:rPr>
              <a:t>y la gestión territorial en C. A.</a:t>
            </a:r>
          </a:p>
        </p:txBody>
      </p:sp>
      <p:sp>
        <p:nvSpPr>
          <p:cNvPr id="2052" name="Text Box 17">
            <a:extLst>
              <a:ext uri="{FF2B5EF4-FFF2-40B4-BE49-F238E27FC236}">
                <a16:creationId xmlns:a16="http://schemas.microsoft.com/office/drawing/2014/main" id="{8A7CDDA1-2457-4C07-B36C-2BBDDB7B57A5}"/>
              </a:ext>
            </a:extLst>
          </p:cNvPr>
          <p:cNvSpPr txBox="1">
            <a:spLocks noChangeArrowheads="1"/>
          </p:cNvSpPr>
          <p:nvPr/>
        </p:nvSpPr>
        <p:spPr bwMode="auto">
          <a:xfrm>
            <a:off x="0" y="59928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SV" altLang="es-SV" sz="1000" b="1">
                <a:solidFill>
                  <a:srgbClr val="004C6F"/>
                </a:solidFill>
                <a:latin typeface="Univers" panose="020B0503020202020204" pitchFamily="34" charset="0"/>
              </a:rPr>
              <a:t>PROGRAMA SALVADOREÑO DE INVESTIGACIÓN</a:t>
            </a:r>
            <a:r>
              <a:rPr lang="es-MX" altLang="es-SV" sz="1000" b="1">
                <a:solidFill>
                  <a:srgbClr val="004C6F"/>
                </a:solidFill>
                <a:latin typeface="Univers" panose="020B0503020202020204" pitchFamily="34" charset="0"/>
              </a:rPr>
              <a:t> </a:t>
            </a:r>
            <a:r>
              <a:rPr lang="es-SV" altLang="es-SV" sz="1000" b="1">
                <a:solidFill>
                  <a:srgbClr val="004C6F"/>
                </a:solidFill>
                <a:latin typeface="Univers" panose="020B0503020202020204" pitchFamily="34" charset="0"/>
              </a:rPr>
              <a:t>SOBRE DESARROLLO Y MEDIO AMBIENTE</a:t>
            </a:r>
            <a:endParaRPr lang="en-US" altLang="es-SV" sz="1000" b="1">
              <a:solidFill>
                <a:srgbClr val="004C6F"/>
              </a:solidFill>
              <a:latin typeface="Univers" panose="020B0503020202020204" pitchFamily="34" charset="0"/>
            </a:endParaRPr>
          </a:p>
        </p:txBody>
      </p:sp>
      <p:sp>
        <p:nvSpPr>
          <p:cNvPr id="2053" name="Rectangle 26">
            <a:extLst>
              <a:ext uri="{FF2B5EF4-FFF2-40B4-BE49-F238E27FC236}">
                <a16:creationId xmlns:a16="http://schemas.microsoft.com/office/drawing/2014/main" id="{406A9E7B-C037-4DCC-8108-C3C5AFF256A6}"/>
              </a:ext>
            </a:extLst>
          </p:cNvPr>
          <p:cNvSpPr>
            <a:spLocks noChangeArrowheads="1"/>
          </p:cNvSpPr>
          <p:nvPr/>
        </p:nvSpPr>
        <p:spPr bwMode="auto">
          <a:xfrm>
            <a:off x="792163" y="4749800"/>
            <a:ext cx="7632700" cy="515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altLang="es-SV" b="1">
                <a:solidFill>
                  <a:srgbClr val="BF5A00"/>
                </a:solidFill>
              </a:rPr>
              <a:t>Bilwi, 31 de mayo de 2010</a:t>
            </a:r>
            <a:endParaRPr lang="es-ES" altLang="es-SV" b="1">
              <a:solidFill>
                <a:srgbClr val="BF5A00"/>
              </a:solidFill>
            </a:endParaRPr>
          </a:p>
        </p:txBody>
      </p:sp>
      <p:grpSp>
        <p:nvGrpSpPr>
          <p:cNvPr id="2054" name="Group 42">
            <a:extLst>
              <a:ext uri="{FF2B5EF4-FFF2-40B4-BE49-F238E27FC236}">
                <a16:creationId xmlns:a16="http://schemas.microsoft.com/office/drawing/2014/main" id="{CBE31723-5883-4510-BD87-5D9C0934BDC4}"/>
              </a:ext>
            </a:extLst>
          </p:cNvPr>
          <p:cNvGrpSpPr>
            <a:grpSpLocks/>
          </p:cNvGrpSpPr>
          <p:nvPr/>
        </p:nvGrpSpPr>
        <p:grpSpPr bwMode="auto">
          <a:xfrm>
            <a:off x="0" y="0"/>
            <a:ext cx="9144000" cy="1482725"/>
            <a:chOff x="0" y="0"/>
            <a:chExt cx="5760" cy="934"/>
          </a:xfrm>
        </p:grpSpPr>
        <p:pic>
          <p:nvPicPr>
            <p:cNvPr id="2055" name="Picture 22">
              <a:extLst>
                <a:ext uri="{FF2B5EF4-FFF2-40B4-BE49-F238E27FC236}">
                  <a16:creationId xmlns:a16="http://schemas.microsoft.com/office/drawing/2014/main" id="{BCCD8034-0CFD-482B-81A0-394C30AE0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 y="138"/>
              <a:ext cx="1154"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9">
              <a:extLst>
                <a:ext uri="{FF2B5EF4-FFF2-40B4-BE49-F238E27FC236}">
                  <a16:creationId xmlns:a16="http://schemas.microsoft.com/office/drawing/2014/main" id="{75A26317-DFE4-4AFA-83E5-14A54400B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
              <a:ext cx="1066"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25">
              <a:extLst>
                <a:ext uri="{FF2B5EF4-FFF2-40B4-BE49-F238E27FC236}">
                  <a16:creationId xmlns:a16="http://schemas.microsoft.com/office/drawing/2014/main" id="{2BBADE37-FAA9-4B8E-82A5-5DB34EB83186}"/>
                </a:ext>
              </a:extLst>
            </p:cNvPr>
            <p:cNvGrpSpPr>
              <a:grpSpLocks/>
            </p:cNvGrpSpPr>
            <p:nvPr/>
          </p:nvGrpSpPr>
          <p:grpSpPr bwMode="auto">
            <a:xfrm>
              <a:off x="710" y="128"/>
              <a:ext cx="1021" cy="771"/>
              <a:chOff x="97" y="709"/>
              <a:chExt cx="1017" cy="667"/>
            </a:xfrm>
          </p:grpSpPr>
          <p:pic>
            <p:nvPicPr>
              <p:cNvPr id="2065" name="Picture 21">
                <a:extLst>
                  <a:ext uri="{FF2B5EF4-FFF2-40B4-BE49-F238E27FC236}">
                    <a16:creationId xmlns:a16="http://schemas.microsoft.com/office/drawing/2014/main" id="{F4F5FE38-A068-45E8-8EE6-217C5EA5D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 y="709"/>
                <a:ext cx="1017"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4">
                <a:extLst>
                  <a:ext uri="{FF2B5EF4-FFF2-40B4-BE49-F238E27FC236}">
                    <a16:creationId xmlns:a16="http://schemas.microsoft.com/office/drawing/2014/main" id="{709954CB-92E3-4F38-8017-77A8A6F69C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 y="709"/>
                <a:ext cx="471"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8" descr="home1a">
              <a:extLst>
                <a:ext uri="{FF2B5EF4-FFF2-40B4-BE49-F238E27FC236}">
                  <a16:creationId xmlns:a16="http://schemas.microsoft.com/office/drawing/2014/main" id="{926D4FD9-E634-47E0-B84F-C3C711A553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3" y="134"/>
              <a:ext cx="1287" cy="764"/>
            </a:xfrm>
            <a:prstGeom prst="rect">
              <a:avLst/>
            </a:prstGeom>
            <a:noFill/>
            <a:ln w="9525">
              <a:solidFill>
                <a:srgbClr val="CCECFF"/>
              </a:solidFill>
              <a:miter lim="800000"/>
              <a:headEnd/>
              <a:tailEnd/>
            </a:ln>
            <a:extLst>
              <a:ext uri="{909E8E84-426E-40DD-AFC4-6F175D3DCCD1}">
                <a14:hiddenFill xmlns:a14="http://schemas.microsoft.com/office/drawing/2010/main">
                  <a:solidFill>
                    <a:srgbClr val="FFFFFF"/>
                  </a:solidFill>
                </a14:hiddenFill>
              </a:ext>
            </a:extLst>
          </p:spPr>
        </p:pic>
        <p:pic>
          <p:nvPicPr>
            <p:cNvPr id="2059" name="Picture 23">
              <a:extLst>
                <a:ext uri="{FF2B5EF4-FFF2-40B4-BE49-F238E27FC236}">
                  <a16:creationId xmlns:a16="http://schemas.microsoft.com/office/drawing/2014/main" id="{24B01F0C-2F19-4530-BCF8-6C3907FD52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 y="134"/>
              <a:ext cx="1214"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0">
              <a:extLst>
                <a:ext uri="{FF2B5EF4-FFF2-40B4-BE49-F238E27FC236}">
                  <a16:creationId xmlns:a16="http://schemas.microsoft.com/office/drawing/2014/main" id="{B50BFE97-58EF-4FDA-B923-EAC5D879F9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1" y="134"/>
              <a:ext cx="1064"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31">
              <a:extLst>
                <a:ext uri="{FF2B5EF4-FFF2-40B4-BE49-F238E27FC236}">
                  <a16:creationId xmlns:a16="http://schemas.microsoft.com/office/drawing/2014/main" id="{D57A966E-DDE3-4775-8D01-4CAB4B571D3F}"/>
                </a:ext>
              </a:extLst>
            </p:cNvPr>
            <p:cNvPicPr>
              <a:picLocks noChangeAspect="1" noChangeArrowheads="1"/>
            </p:cNvPicPr>
            <p:nvPr/>
          </p:nvPicPr>
          <p:blipFill>
            <a:blip r:embed="rId11">
              <a:lum bright="-12000" contrast="18000"/>
              <a:extLst>
                <a:ext uri="{28A0092B-C50C-407E-A947-70E740481C1C}">
                  <a14:useLocalDpi xmlns:a14="http://schemas.microsoft.com/office/drawing/2010/main" val="0"/>
                </a:ext>
              </a:extLst>
            </a:blip>
            <a:srcRect/>
            <a:stretch>
              <a:fillRect/>
            </a:stretch>
          </p:blipFill>
          <p:spPr bwMode="auto">
            <a:xfrm>
              <a:off x="1368" y="138"/>
              <a:ext cx="1140"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28">
              <a:extLst>
                <a:ext uri="{FF2B5EF4-FFF2-40B4-BE49-F238E27FC236}">
                  <a16:creationId xmlns:a16="http://schemas.microsoft.com/office/drawing/2014/main" id="{C5B98627-08F7-41FD-8D0E-80282BC0C741}"/>
                </a:ext>
              </a:extLst>
            </p:cNvPr>
            <p:cNvSpPr>
              <a:spLocks noChangeArrowheads="1"/>
            </p:cNvSpPr>
            <p:nvPr/>
          </p:nvSpPr>
          <p:spPr bwMode="auto">
            <a:xfrm>
              <a:off x="0" y="870"/>
              <a:ext cx="5760" cy="64"/>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s-SV">
                <a:solidFill>
                  <a:schemeClr val="bg1"/>
                </a:solidFill>
              </a:endParaRPr>
            </a:p>
          </p:txBody>
        </p:sp>
        <p:sp>
          <p:nvSpPr>
            <p:cNvPr id="2063" name="Rectangle 35">
              <a:extLst>
                <a:ext uri="{FF2B5EF4-FFF2-40B4-BE49-F238E27FC236}">
                  <a16:creationId xmlns:a16="http://schemas.microsoft.com/office/drawing/2014/main" id="{BFFB45D8-D94E-412D-B6B1-2C6DE721F751}"/>
                </a:ext>
              </a:extLst>
            </p:cNvPr>
            <p:cNvSpPr>
              <a:spLocks noChangeArrowheads="1"/>
            </p:cNvSpPr>
            <p:nvPr/>
          </p:nvSpPr>
          <p:spPr bwMode="auto">
            <a:xfrm>
              <a:off x="0" y="0"/>
              <a:ext cx="2011" cy="146"/>
            </a:xfrm>
            <a:prstGeom prst="rect">
              <a:avLst/>
            </a:prstGeom>
            <a:solidFill>
              <a:srgbClr val="8BAA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sp>
          <p:nvSpPr>
            <p:cNvPr id="2064" name="Rectangle 36">
              <a:extLst>
                <a:ext uri="{FF2B5EF4-FFF2-40B4-BE49-F238E27FC236}">
                  <a16:creationId xmlns:a16="http://schemas.microsoft.com/office/drawing/2014/main" id="{3F4DF9A4-F553-4808-B0E7-C9AE0B0E7CC4}"/>
                </a:ext>
              </a:extLst>
            </p:cNvPr>
            <p:cNvSpPr>
              <a:spLocks noChangeArrowheads="1"/>
            </p:cNvSpPr>
            <p:nvPr/>
          </p:nvSpPr>
          <p:spPr bwMode="auto">
            <a:xfrm>
              <a:off x="2011" y="0"/>
              <a:ext cx="3749" cy="146"/>
            </a:xfrm>
            <a:prstGeom prst="rect">
              <a:avLst/>
            </a:prstGeom>
            <a:solidFill>
              <a:srgbClr val="9CA1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grpSp>
      <p:graphicFrame>
        <p:nvGraphicFramePr>
          <p:cNvPr id="2" name="Object 16">
            <a:extLst>
              <a:ext uri="{FF2B5EF4-FFF2-40B4-BE49-F238E27FC236}">
                <a16:creationId xmlns:a16="http://schemas.microsoft.com/office/drawing/2014/main" id="{9272F750-930C-4C54-ACC5-38B14B3D75F9}"/>
              </a:ext>
            </a:extLst>
          </p:cNvPr>
          <p:cNvGraphicFramePr>
            <a:graphicFrameLocks noChangeAspect="1"/>
          </p:cNvGraphicFramePr>
          <p:nvPr/>
        </p:nvGraphicFramePr>
        <p:xfrm>
          <a:off x="3762375" y="5499100"/>
          <a:ext cx="1590675" cy="457200"/>
        </p:xfrm>
        <a:graphic>
          <a:graphicData uri="http://schemas.openxmlformats.org/presentationml/2006/ole">
            <mc:AlternateContent xmlns:mc="http://schemas.openxmlformats.org/markup-compatibility/2006">
              <mc:Choice xmlns:v="urn:schemas-microsoft-com:vml" Requires="v">
                <p:oleObj spid="_x0000_s2067" name="CorelDRAW" r:id="rId12" imgW="2050920" imgH="606960" progId="">
                  <p:embed/>
                </p:oleObj>
              </mc:Choice>
              <mc:Fallback>
                <p:oleObj name="CorelDRAW" r:id="rId12" imgW="2050920" imgH="606960" progId="">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5499100"/>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D9225A84-95C4-424A-BE98-14AADEA72F3A}"/>
              </a:ext>
            </a:extLst>
          </p:cNvPr>
          <p:cNvSpPr>
            <a:spLocks noGrp="1"/>
          </p:cNvSpPr>
          <p:nvPr>
            <p:ph idx="1"/>
          </p:nvPr>
        </p:nvSpPr>
        <p:spPr>
          <a:xfrm>
            <a:off x="457200" y="946150"/>
            <a:ext cx="8423275" cy="5659438"/>
          </a:xfrm>
        </p:spPr>
        <p:txBody>
          <a:bodyPr/>
          <a:lstStyle/>
          <a:p>
            <a:pPr eaLnBrk="1" hangingPunct="1">
              <a:defRPr/>
            </a:pPr>
            <a:r>
              <a:rPr lang="es-SV" sz="1700" b="1" kern="1200" dirty="0">
                <a:solidFill>
                  <a:srgbClr val="004C6F"/>
                </a:solidFill>
                <a:latin typeface="Arial" charset="0"/>
                <a:cs typeface="Arial" charset="0"/>
              </a:rPr>
              <a:t>A pesar de la crisis hay una carrera para hacerse del control de las vastas extensiones de tierra para instalar empresas mineras, petroleras, combustibles, represas y turismo.</a:t>
            </a:r>
          </a:p>
          <a:p>
            <a:pPr eaLnBrk="1" hangingPunct="1">
              <a:defRPr/>
            </a:pPr>
            <a:r>
              <a:rPr lang="es-SV" sz="1700" b="1" kern="1200" dirty="0">
                <a:solidFill>
                  <a:srgbClr val="004C6F"/>
                </a:solidFill>
                <a:latin typeface="Arial" charset="0"/>
                <a:cs typeface="Arial" charset="0"/>
              </a:rPr>
              <a:t>Las inversiones en los territorios son una alternativa a las inversiones financieras de mayor margen de especulación</a:t>
            </a:r>
          </a:p>
          <a:p>
            <a:pPr eaLnBrk="1" hangingPunct="1">
              <a:defRPr/>
            </a:pPr>
            <a:r>
              <a:rPr lang="es-SV" sz="1700" b="1" kern="1200" dirty="0">
                <a:solidFill>
                  <a:srgbClr val="004C6F"/>
                </a:solidFill>
                <a:latin typeface="Arial" charset="0"/>
                <a:cs typeface="Arial" charset="0"/>
              </a:rPr>
              <a:t>La región centroamericana se presta para reacomodar los intereses de las trasnacionales dada sus potencialidades en términos de recursos y de ubicación geográfica.</a:t>
            </a:r>
          </a:p>
          <a:p>
            <a:pPr eaLnBrk="1" hangingPunct="1">
              <a:defRPr/>
            </a:pPr>
            <a:r>
              <a:rPr lang="es-SV" sz="1700" b="1" kern="1200" dirty="0">
                <a:solidFill>
                  <a:srgbClr val="004C6F"/>
                </a:solidFill>
                <a:latin typeface="Arial" charset="0"/>
                <a:cs typeface="Arial" charset="0"/>
              </a:rPr>
              <a:t>Los afectados son siempre los grupos más vulnerables y los territorios con mayor debilidad institucional (Estado y sociedad civil). </a:t>
            </a:r>
          </a:p>
          <a:p>
            <a:pPr eaLnBrk="1" hangingPunct="1">
              <a:defRPr/>
            </a:pPr>
            <a:r>
              <a:rPr lang="es-SV" sz="1700" b="1" kern="1200" dirty="0">
                <a:solidFill>
                  <a:srgbClr val="004C6F"/>
                </a:solidFill>
                <a:latin typeface="Arial" charset="0"/>
                <a:cs typeface="Arial" charset="0"/>
              </a:rPr>
              <a:t>Falta construir un modelo de desarrollo post-neoliberalismo. Desde los estados hay opciones encontradas incluso al interior de los gobiernos: desacuerdo por continuación de concesión de Petróleo en Petén, ¿divisas o medio ambiente?</a:t>
            </a:r>
          </a:p>
          <a:p>
            <a:pPr eaLnBrk="1" hangingPunct="1">
              <a:defRPr/>
            </a:pPr>
            <a:r>
              <a:rPr lang="es-SV" sz="1700" b="1" kern="1200" dirty="0">
                <a:solidFill>
                  <a:srgbClr val="004C6F"/>
                </a:solidFill>
                <a:latin typeface="Arial" charset="0"/>
                <a:cs typeface="Arial" charset="0"/>
              </a:rPr>
              <a:t>Desde la sociedad civil hay fuertes movimientos de resistencia portadores de imaginarios alternativos de desarrollo: movimientos </a:t>
            </a:r>
            <a:r>
              <a:rPr lang="es-SV" sz="1700" b="1" kern="1200" dirty="0" err="1">
                <a:solidFill>
                  <a:srgbClr val="004C6F"/>
                </a:solidFill>
                <a:latin typeface="Arial" charset="0"/>
                <a:cs typeface="Arial" charset="0"/>
              </a:rPr>
              <a:t>antirepresas</a:t>
            </a:r>
            <a:r>
              <a:rPr lang="es-SV" sz="1700" b="1" kern="1200" dirty="0">
                <a:solidFill>
                  <a:srgbClr val="004C6F"/>
                </a:solidFill>
                <a:latin typeface="Arial" charset="0"/>
                <a:cs typeface="Arial" charset="0"/>
              </a:rPr>
              <a:t>, </a:t>
            </a:r>
            <a:r>
              <a:rPr lang="es-SV" sz="1700" b="1" kern="1200" dirty="0" err="1">
                <a:solidFill>
                  <a:srgbClr val="004C6F"/>
                </a:solidFill>
                <a:latin typeface="Arial" charset="0"/>
                <a:cs typeface="Arial" charset="0"/>
              </a:rPr>
              <a:t>antimineria</a:t>
            </a:r>
            <a:r>
              <a:rPr lang="es-SV" sz="1700" b="1" kern="1200" dirty="0">
                <a:solidFill>
                  <a:srgbClr val="004C6F"/>
                </a:solidFill>
                <a:latin typeface="Arial" charset="0"/>
                <a:cs typeface="Arial" charset="0"/>
              </a:rPr>
              <a:t>,  vinculadas a redes antiglobalización.  Se fortalece la reivindicación de movimientos indígenas: identidad, derechos,   cosmovisión. ¿Cómo pueden transformar estas propuestas los territorios?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72E2DF4B-6B37-4820-8510-41AAD54986D4}"/>
              </a:ext>
            </a:extLst>
          </p:cNvPr>
          <p:cNvSpPr txBox="1">
            <a:spLocks noChangeArrowheads="1"/>
          </p:cNvSpPr>
          <p:nvPr/>
        </p:nvSpPr>
        <p:spPr bwMode="auto">
          <a:xfrm>
            <a:off x="160338" y="3824288"/>
            <a:ext cx="88233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s-SV" altLang="es-SV" sz="5400" b="1">
                <a:solidFill>
                  <a:srgbClr val="004C6F"/>
                </a:solidFill>
                <a:latin typeface="Times New Roman" panose="02020603050405020304" pitchFamily="18" charset="0"/>
              </a:rPr>
              <a:t>www.prisma.org.sv</a:t>
            </a:r>
            <a:endParaRPr lang="en-US" altLang="es-SV" sz="5400" b="1">
              <a:solidFill>
                <a:srgbClr val="004C6F"/>
              </a:solidFill>
              <a:latin typeface="Times New Roman" panose="02020603050405020304" pitchFamily="18" charset="0"/>
            </a:endParaRPr>
          </a:p>
        </p:txBody>
      </p:sp>
      <p:sp>
        <p:nvSpPr>
          <p:cNvPr id="13315" name="Rectangle 6">
            <a:extLst>
              <a:ext uri="{FF2B5EF4-FFF2-40B4-BE49-F238E27FC236}">
                <a16:creationId xmlns:a16="http://schemas.microsoft.com/office/drawing/2014/main" id="{9472B54B-076C-44A8-98C4-0AC9E5EE661C}"/>
              </a:ext>
            </a:extLst>
          </p:cNvPr>
          <p:cNvSpPr>
            <a:spLocks noChangeArrowheads="1"/>
          </p:cNvSpPr>
          <p:nvPr/>
        </p:nvSpPr>
        <p:spPr bwMode="auto">
          <a:xfrm>
            <a:off x="2668588" y="2222500"/>
            <a:ext cx="3629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SV" altLang="es-SV" sz="6000" b="1">
                <a:solidFill>
                  <a:srgbClr val="004C6F"/>
                </a:solidFill>
              </a:rPr>
              <a:t>¡Gracias!</a:t>
            </a:r>
            <a:r>
              <a:rPr lang="es-SV" altLang="es-SV" sz="4000" b="1">
                <a:solidFill>
                  <a:srgbClr val="004C6F"/>
                </a:solidFill>
              </a:rPr>
              <a:t> </a:t>
            </a:r>
            <a:endParaRPr lang="en-US" altLang="es-SV" sz="4000" b="1">
              <a:solidFill>
                <a:srgbClr val="004C6F"/>
              </a:solidFill>
            </a:endParaRPr>
          </a:p>
        </p:txBody>
      </p:sp>
      <p:grpSp>
        <p:nvGrpSpPr>
          <p:cNvPr id="13316" name="Group 7">
            <a:extLst>
              <a:ext uri="{FF2B5EF4-FFF2-40B4-BE49-F238E27FC236}">
                <a16:creationId xmlns:a16="http://schemas.microsoft.com/office/drawing/2014/main" id="{9773D812-DA2B-421A-BB5C-B83A1C698C4B}"/>
              </a:ext>
            </a:extLst>
          </p:cNvPr>
          <p:cNvGrpSpPr>
            <a:grpSpLocks noChangeAspect="1"/>
          </p:cNvGrpSpPr>
          <p:nvPr/>
        </p:nvGrpSpPr>
        <p:grpSpPr bwMode="auto">
          <a:xfrm>
            <a:off x="4148138" y="3375025"/>
            <a:ext cx="695325" cy="606425"/>
            <a:chOff x="2250" y="1649"/>
            <a:chExt cx="565" cy="547"/>
          </a:xfrm>
        </p:grpSpPr>
        <p:sp>
          <p:nvSpPr>
            <p:cNvPr id="13317" name="Freeform 8">
              <a:extLst>
                <a:ext uri="{FF2B5EF4-FFF2-40B4-BE49-F238E27FC236}">
                  <a16:creationId xmlns:a16="http://schemas.microsoft.com/office/drawing/2014/main" id="{CA48EE09-AA0E-4A55-9D12-E989CD471606}"/>
                </a:ext>
              </a:extLst>
            </p:cNvPr>
            <p:cNvSpPr>
              <a:spLocks noChangeAspect="1"/>
            </p:cNvSpPr>
            <p:nvPr/>
          </p:nvSpPr>
          <p:spPr bwMode="auto">
            <a:xfrm>
              <a:off x="2395" y="1778"/>
              <a:ext cx="267" cy="270"/>
            </a:xfrm>
            <a:custGeom>
              <a:avLst/>
              <a:gdLst>
                <a:gd name="T0" fmla="*/ 258 w 267"/>
                <a:gd name="T1" fmla="*/ 223 h 270"/>
                <a:gd name="T2" fmla="*/ 262 w 267"/>
                <a:gd name="T3" fmla="*/ 171 h 270"/>
                <a:gd name="T4" fmla="*/ 267 w 267"/>
                <a:gd name="T5" fmla="*/ 128 h 270"/>
                <a:gd name="T6" fmla="*/ 265 w 267"/>
                <a:gd name="T7" fmla="*/ 98 h 270"/>
                <a:gd name="T8" fmla="*/ 258 w 267"/>
                <a:gd name="T9" fmla="*/ 75 h 270"/>
                <a:gd name="T10" fmla="*/ 251 w 267"/>
                <a:gd name="T11" fmla="*/ 65 h 270"/>
                <a:gd name="T12" fmla="*/ 227 w 267"/>
                <a:gd name="T13" fmla="*/ 48 h 270"/>
                <a:gd name="T14" fmla="*/ 186 w 267"/>
                <a:gd name="T15" fmla="*/ 22 h 270"/>
                <a:gd name="T16" fmla="*/ 136 w 267"/>
                <a:gd name="T17" fmla="*/ 0 h 270"/>
                <a:gd name="T18" fmla="*/ 50 w 267"/>
                <a:gd name="T19" fmla="*/ 30 h 270"/>
                <a:gd name="T20" fmla="*/ 3 w 267"/>
                <a:gd name="T21" fmla="*/ 69 h 270"/>
                <a:gd name="T22" fmla="*/ 2 w 267"/>
                <a:gd name="T23" fmla="*/ 115 h 270"/>
                <a:gd name="T24" fmla="*/ 10 w 267"/>
                <a:gd name="T25" fmla="*/ 163 h 270"/>
                <a:gd name="T26" fmla="*/ 16 w 267"/>
                <a:gd name="T27" fmla="*/ 195 h 270"/>
                <a:gd name="T28" fmla="*/ 25 w 267"/>
                <a:gd name="T29" fmla="*/ 218 h 270"/>
                <a:gd name="T30" fmla="*/ 79 w 267"/>
                <a:gd name="T31" fmla="*/ 241 h 270"/>
                <a:gd name="T32" fmla="*/ 154 w 267"/>
                <a:gd name="T33" fmla="*/ 240 h 270"/>
                <a:gd name="T34" fmla="*/ 181 w 267"/>
                <a:gd name="T35" fmla="*/ 223 h 270"/>
                <a:gd name="T36" fmla="*/ 187 w 267"/>
                <a:gd name="T37" fmla="*/ 199 h 270"/>
                <a:gd name="T38" fmla="*/ 189 w 267"/>
                <a:gd name="T39" fmla="*/ 178 h 270"/>
                <a:gd name="T40" fmla="*/ 195 w 267"/>
                <a:gd name="T41" fmla="*/ 160 h 270"/>
                <a:gd name="T42" fmla="*/ 196 w 267"/>
                <a:gd name="T43" fmla="*/ 132 h 270"/>
                <a:gd name="T44" fmla="*/ 191 w 267"/>
                <a:gd name="T45" fmla="*/ 102 h 270"/>
                <a:gd name="T46" fmla="*/ 183 w 267"/>
                <a:gd name="T47" fmla="*/ 92 h 270"/>
                <a:gd name="T48" fmla="*/ 160 w 267"/>
                <a:gd name="T49" fmla="*/ 84 h 270"/>
                <a:gd name="T50" fmla="*/ 141 w 267"/>
                <a:gd name="T51" fmla="*/ 80 h 270"/>
                <a:gd name="T52" fmla="*/ 107 w 267"/>
                <a:gd name="T53" fmla="*/ 81 h 270"/>
                <a:gd name="T54" fmla="*/ 86 w 267"/>
                <a:gd name="T55" fmla="*/ 89 h 270"/>
                <a:gd name="T56" fmla="*/ 110 w 267"/>
                <a:gd name="T57" fmla="*/ 162 h 270"/>
                <a:gd name="T58" fmla="*/ 128 w 267"/>
                <a:gd name="T59" fmla="*/ 145 h 270"/>
                <a:gd name="T60" fmla="*/ 150 w 267"/>
                <a:gd name="T61" fmla="*/ 124 h 270"/>
                <a:gd name="T62" fmla="*/ 154 w 267"/>
                <a:gd name="T63" fmla="*/ 150 h 270"/>
                <a:gd name="T64" fmla="*/ 142 w 267"/>
                <a:gd name="T65" fmla="*/ 176 h 270"/>
                <a:gd name="T66" fmla="*/ 122 w 267"/>
                <a:gd name="T67" fmla="*/ 191 h 270"/>
                <a:gd name="T68" fmla="*/ 100 w 267"/>
                <a:gd name="T69" fmla="*/ 192 h 270"/>
                <a:gd name="T70" fmla="*/ 79 w 267"/>
                <a:gd name="T71" fmla="*/ 186 h 270"/>
                <a:gd name="T72" fmla="*/ 58 w 267"/>
                <a:gd name="T73" fmla="*/ 170 h 270"/>
                <a:gd name="T74" fmla="*/ 50 w 267"/>
                <a:gd name="T75" fmla="*/ 139 h 270"/>
                <a:gd name="T76" fmla="*/ 49 w 267"/>
                <a:gd name="T77" fmla="*/ 113 h 270"/>
                <a:gd name="T78" fmla="*/ 56 w 267"/>
                <a:gd name="T79" fmla="*/ 92 h 270"/>
                <a:gd name="T80" fmla="*/ 68 w 267"/>
                <a:gd name="T81" fmla="*/ 87 h 270"/>
                <a:gd name="T82" fmla="*/ 83 w 267"/>
                <a:gd name="T83" fmla="*/ 72 h 270"/>
                <a:gd name="T84" fmla="*/ 110 w 267"/>
                <a:gd name="T85" fmla="*/ 58 h 270"/>
                <a:gd name="T86" fmla="*/ 145 w 267"/>
                <a:gd name="T87" fmla="*/ 54 h 270"/>
                <a:gd name="T88" fmla="*/ 176 w 267"/>
                <a:gd name="T89" fmla="*/ 69 h 270"/>
                <a:gd name="T90" fmla="*/ 202 w 267"/>
                <a:gd name="T91" fmla="*/ 82 h 270"/>
                <a:gd name="T92" fmla="*/ 223 w 267"/>
                <a:gd name="T93" fmla="*/ 100 h 270"/>
                <a:gd name="T94" fmla="*/ 226 w 267"/>
                <a:gd name="T95" fmla="*/ 115 h 270"/>
                <a:gd name="T96" fmla="*/ 225 w 267"/>
                <a:gd name="T97" fmla="*/ 123 h 270"/>
                <a:gd name="T98" fmla="*/ 226 w 267"/>
                <a:gd name="T99" fmla="*/ 132 h 270"/>
                <a:gd name="T100" fmla="*/ 195 w 267"/>
                <a:gd name="T101" fmla="*/ 227 h 270"/>
                <a:gd name="T102" fmla="*/ 201 w 267"/>
                <a:gd name="T103" fmla="*/ 269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7"/>
                <a:gd name="T157" fmla="*/ 0 h 270"/>
                <a:gd name="T158" fmla="*/ 267 w 267"/>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7" h="270">
                  <a:moveTo>
                    <a:pt x="202" y="270"/>
                  </a:moveTo>
                  <a:lnTo>
                    <a:pt x="252" y="248"/>
                  </a:lnTo>
                  <a:lnTo>
                    <a:pt x="255" y="236"/>
                  </a:lnTo>
                  <a:lnTo>
                    <a:pt x="258" y="223"/>
                  </a:lnTo>
                  <a:lnTo>
                    <a:pt x="259" y="210"/>
                  </a:lnTo>
                  <a:lnTo>
                    <a:pt x="260" y="197"/>
                  </a:lnTo>
                  <a:lnTo>
                    <a:pt x="261" y="184"/>
                  </a:lnTo>
                  <a:lnTo>
                    <a:pt x="262" y="171"/>
                  </a:lnTo>
                  <a:lnTo>
                    <a:pt x="265" y="158"/>
                  </a:lnTo>
                  <a:lnTo>
                    <a:pt x="267" y="145"/>
                  </a:lnTo>
                  <a:lnTo>
                    <a:pt x="267" y="137"/>
                  </a:lnTo>
                  <a:lnTo>
                    <a:pt x="267" y="128"/>
                  </a:lnTo>
                  <a:lnTo>
                    <a:pt x="267" y="120"/>
                  </a:lnTo>
                  <a:lnTo>
                    <a:pt x="267" y="112"/>
                  </a:lnTo>
                  <a:lnTo>
                    <a:pt x="266" y="105"/>
                  </a:lnTo>
                  <a:lnTo>
                    <a:pt x="265" y="98"/>
                  </a:lnTo>
                  <a:lnTo>
                    <a:pt x="263" y="91"/>
                  </a:lnTo>
                  <a:lnTo>
                    <a:pt x="262" y="84"/>
                  </a:lnTo>
                  <a:lnTo>
                    <a:pt x="260" y="79"/>
                  </a:lnTo>
                  <a:lnTo>
                    <a:pt x="258" y="75"/>
                  </a:lnTo>
                  <a:lnTo>
                    <a:pt x="256" y="72"/>
                  </a:lnTo>
                  <a:lnTo>
                    <a:pt x="255" y="68"/>
                  </a:lnTo>
                  <a:lnTo>
                    <a:pt x="253" y="66"/>
                  </a:lnTo>
                  <a:lnTo>
                    <a:pt x="251" y="65"/>
                  </a:lnTo>
                  <a:lnTo>
                    <a:pt x="247" y="61"/>
                  </a:lnTo>
                  <a:lnTo>
                    <a:pt x="245" y="58"/>
                  </a:lnTo>
                  <a:lnTo>
                    <a:pt x="235" y="53"/>
                  </a:lnTo>
                  <a:lnTo>
                    <a:pt x="227" y="48"/>
                  </a:lnTo>
                  <a:lnTo>
                    <a:pt x="219" y="43"/>
                  </a:lnTo>
                  <a:lnTo>
                    <a:pt x="211" y="37"/>
                  </a:lnTo>
                  <a:lnTo>
                    <a:pt x="199" y="29"/>
                  </a:lnTo>
                  <a:lnTo>
                    <a:pt x="186" y="22"/>
                  </a:lnTo>
                  <a:lnTo>
                    <a:pt x="174" y="15"/>
                  </a:lnTo>
                  <a:lnTo>
                    <a:pt x="162" y="8"/>
                  </a:lnTo>
                  <a:lnTo>
                    <a:pt x="149" y="3"/>
                  </a:lnTo>
                  <a:lnTo>
                    <a:pt x="136" y="0"/>
                  </a:lnTo>
                  <a:lnTo>
                    <a:pt x="123" y="0"/>
                  </a:lnTo>
                  <a:lnTo>
                    <a:pt x="110" y="1"/>
                  </a:lnTo>
                  <a:lnTo>
                    <a:pt x="60" y="28"/>
                  </a:lnTo>
                  <a:lnTo>
                    <a:pt x="50" y="30"/>
                  </a:lnTo>
                  <a:lnTo>
                    <a:pt x="21" y="55"/>
                  </a:lnTo>
                  <a:lnTo>
                    <a:pt x="14" y="59"/>
                  </a:lnTo>
                  <a:lnTo>
                    <a:pt x="8" y="62"/>
                  </a:lnTo>
                  <a:lnTo>
                    <a:pt x="3" y="69"/>
                  </a:lnTo>
                  <a:lnTo>
                    <a:pt x="1" y="78"/>
                  </a:lnTo>
                  <a:lnTo>
                    <a:pt x="0" y="91"/>
                  </a:lnTo>
                  <a:lnTo>
                    <a:pt x="1" y="102"/>
                  </a:lnTo>
                  <a:lnTo>
                    <a:pt x="2" y="115"/>
                  </a:lnTo>
                  <a:lnTo>
                    <a:pt x="5" y="127"/>
                  </a:lnTo>
                  <a:lnTo>
                    <a:pt x="7" y="139"/>
                  </a:lnTo>
                  <a:lnTo>
                    <a:pt x="9" y="151"/>
                  </a:lnTo>
                  <a:lnTo>
                    <a:pt x="10" y="163"/>
                  </a:lnTo>
                  <a:lnTo>
                    <a:pt x="12" y="173"/>
                  </a:lnTo>
                  <a:lnTo>
                    <a:pt x="13" y="180"/>
                  </a:lnTo>
                  <a:lnTo>
                    <a:pt x="14" y="188"/>
                  </a:lnTo>
                  <a:lnTo>
                    <a:pt x="16" y="195"/>
                  </a:lnTo>
                  <a:lnTo>
                    <a:pt x="17" y="201"/>
                  </a:lnTo>
                  <a:lnTo>
                    <a:pt x="20" y="208"/>
                  </a:lnTo>
                  <a:lnTo>
                    <a:pt x="22" y="214"/>
                  </a:lnTo>
                  <a:lnTo>
                    <a:pt x="25" y="218"/>
                  </a:lnTo>
                  <a:lnTo>
                    <a:pt x="28" y="224"/>
                  </a:lnTo>
                  <a:lnTo>
                    <a:pt x="45" y="232"/>
                  </a:lnTo>
                  <a:lnTo>
                    <a:pt x="61" y="238"/>
                  </a:lnTo>
                  <a:lnTo>
                    <a:pt x="79" y="241"/>
                  </a:lnTo>
                  <a:lnTo>
                    <a:pt x="98" y="243"/>
                  </a:lnTo>
                  <a:lnTo>
                    <a:pt x="116" y="243"/>
                  </a:lnTo>
                  <a:lnTo>
                    <a:pt x="135" y="241"/>
                  </a:lnTo>
                  <a:lnTo>
                    <a:pt x="154" y="240"/>
                  </a:lnTo>
                  <a:lnTo>
                    <a:pt x="172" y="237"/>
                  </a:lnTo>
                  <a:lnTo>
                    <a:pt x="176" y="234"/>
                  </a:lnTo>
                  <a:lnTo>
                    <a:pt x="179" y="229"/>
                  </a:lnTo>
                  <a:lnTo>
                    <a:pt x="181" y="223"/>
                  </a:lnTo>
                  <a:lnTo>
                    <a:pt x="182" y="217"/>
                  </a:lnTo>
                  <a:lnTo>
                    <a:pt x="183" y="211"/>
                  </a:lnTo>
                  <a:lnTo>
                    <a:pt x="185" y="205"/>
                  </a:lnTo>
                  <a:lnTo>
                    <a:pt x="187" y="199"/>
                  </a:lnTo>
                  <a:lnTo>
                    <a:pt x="191" y="193"/>
                  </a:lnTo>
                  <a:lnTo>
                    <a:pt x="189" y="189"/>
                  </a:lnTo>
                  <a:lnTo>
                    <a:pt x="189" y="183"/>
                  </a:lnTo>
                  <a:lnTo>
                    <a:pt x="189" y="178"/>
                  </a:lnTo>
                  <a:lnTo>
                    <a:pt x="191" y="173"/>
                  </a:lnTo>
                  <a:lnTo>
                    <a:pt x="192" y="170"/>
                  </a:lnTo>
                  <a:lnTo>
                    <a:pt x="193" y="165"/>
                  </a:lnTo>
                  <a:lnTo>
                    <a:pt x="195" y="160"/>
                  </a:lnTo>
                  <a:lnTo>
                    <a:pt x="198" y="157"/>
                  </a:lnTo>
                  <a:lnTo>
                    <a:pt x="196" y="149"/>
                  </a:lnTo>
                  <a:lnTo>
                    <a:pt x="196" y="140"/>
                  </a:lnTo>
                  <a:lnTo>
                    <a:pt x="196" y="132"/>
                  </a:lnTo>
                  <a:lnTo>
                    <a:pt x="195" y="125"/>
                  </a:lnTo>
                  <a:lnTo>
                    <a:pt x="195" y="117"/>
                  </a:lnTo>
                  <a:lnTo>
                    <a:pt x="193" y="110"/>
                  </a:lnTo>
                  <a:lnTo>
                    <a:pt x="191" y="102"/>
                  </a:lnTo>
                  <a:lnTo>
                    <a:pt x="186" y="97"/>
                  </a:lnTo>
                  <a:lnTo>
                    <a:pt x="185" y="94"/>
                  </a:lnTo>
                  <a:lnTo>
                    <a:pt x="183" y="93"/>
                  </a:lnTo>
                  <a:lnTo>
                    <a:pt x="183" y="92"/>
                  </a:lnTo>
                  <a:lnTo>
                    <a:pt x="182" y="89"/>
                  </a:lnTo>
                  <a:lnTo>
                    <a:pt x="163" y="84"/>
                  </a:lnTo>
                  <a:lnTo>
                    <a:pt x="161" y="84"/>
                  </a:lnTo>
                  <a:lnTo>
                    <a:pt x="160" y="84"/>
                  </a:lnTo>
                  <a:lnTo>
                    <a:pt x="158" y="84"/>
                  </a:lnTo>
                  <a:lnTo>
                    <a:pt x="155" y="84"/>
                  </a:lnTo>
                  <a:lnTo>
                    <a:pt x="148" y="81"/>
                  </a:lnTo>
                  <a:lnTo>
                    <a:pt x="141" y="80"/>
                  </a:lnTo>
                  <a:lnTo>
                    <a:pt x="133" y="79"/>
                  </a:lnTo>
                  <a:lnTo>
                    <a:pt x="125" y="79"/>
                  </a:lnTo>
                  <a:lnTo>
                    <a:pt x="115" y="80"/>
                  </a:lnTo>
                  <a:lnTo>
                    <a:pt x="107" y="81"/>
                  </a:lnTo>
                  <a:lnTo>
                    <a:pt x="99" y="84"/>
                  </a:lnTo>
                  <a:lnTo>
                    <a:pt x="92" y="87"/>
                  </a:lnTo>
                  <a:lnTo>
                    <a:pt x="88" y="88"/>
                  </a:lnTo>
                  <a:lnTo>
                    <a:pt x="86" y="89"/>
                  </a:lnTo>
                  <a:lnTo>
                    <a:pt x="83" y="92"/>
                  </a:lnTo>
                  <a:lnTo>
                    <a:pt x="81" y="93"/>
                  </a:lnTo>
                  <a:lnTo>
                    <a:pt x="86" y="153"/>
                  </a:lnTo>
                  <a:lnTo>
                    <a:pt x="110" y="162"/>
                  </a:lnTo>
                  <a:lnTo>
                    <a:pt x="115" y="160"/>
                  </a:lnTo>
                  <a:lnTo>
                    <a:pt x="120" y="157"/>
                  </a:lnTo>
                  <a:lnTo>
                    <a:pt x="125" y="151"/>
                  </a:lnTo>
                  <a:lnTo>
                    <a:pt x="128" y="145"/>
                  </a:lnTo>
                  <a:lnTo>
                    <a:pt x="133" y="125"/>
                  </a:lnTo>
                  <a:lnTo>
                    <a:pt x="139" y="124"/>
                  </a:lnTo>
                  <a:lnTo>
                    <a:pt x="145" y="123"/>
                  </a:lnTo>
                  <a:lnTo>
                    <a:pt x="150" y="124"/>
                  </a:lnTo>
                  <a:lnTo>
                    <a:pt x="155" y="125"/>
                  </a:lnTo>
                  <a:lnTo>
                    <a:pt x="159" y="133"/>
                  </a:lnTo>
                  <a:lnTo>
                    <a:pt x="156" y="141"/>
                  </a:lnTo>
                  <a:lnTo>
                    <a:pt x="154" y="150"/>
                  </a:lnTo>
                  <a:lnTo>
                    <a:pt x="153" y="159"/>
                  </a:lnTo>
                  <a:lnTo>
                    <a:pt x="149" y="165"/>
                  </a:lnTo>
                  <a:lnTo>
                    <a:pt x="146" y="171"/>
                  </a:lnTo>
                  <a:lnTo>
                    <a:pt x="142" y="176"/>
                  </a:lnTo>
                  <a:lnTo>
                    <a:pt x="138" y="180"/>
                  </a:lnTo>
                  <a:lnTo>
                    <a:pt x="133" y="184"/>
                  </a:lnTo>
                  <a:lnTo>
                    <a:pt x="128" y="188"/>
                  </a:lnTo>
                  <a:lnTo>
                    <a:pt x="122" y="191"/>
                  </a:lnTo>
                  <a:lnTo>
                    <a:pt x="116" y="193"/>
                  </a:lnTo>
                  <a:lnTo>
                    <a:pt x="110" y="193"/>
                  </a:lnTo>
                  <a:lnTo>
                    <a:pt x="105" y="193"/>
                  </a:lnTo>
                  <a:lnTo>
                    <a:pt x="100" y="192"/>
                  </a:lnTo>
                  <a:lnTo>
                    <a:pt x="94" y="191"/>
                  </a:lnTo>
                  <a:lnTo>
                    <a:pt x="89" y="190"/>
                  </a:lnTo>
                  <a:lnTo>
                    <a:pt x="83" y="188"/>
                  </a:lnTo>
                  <a:lnTo>
                    <a:pt x="79" y="186"/>
                  </a:lnTo>
                  <a:lnTo>
                    <a:pt x="73" y="185"/>
                  </a:lnTo>
                  <a:lnTo>
                    <a:pt x="66" y="182"/>
                  </a:lnTo>
                  <a:lnTo>
                    <a:pt x="61" y="176"/>
                  </a:lnTo>
                  <a:lnTo>
                    <a:pt x="58" y="170"/>
                  </a:lnTo>
                  <a:lnTo>
                    <a:pt x="55" y="163"/>
                  </a:lnTo>
                  <a:lnTo>
                    <a:pt x="53" y="154"/>
                  </a:lnTo>
                  <a:lnTo>
                    <a:pt x="52" y="146"/>
                  </a:lnTo>
                  <a:lnTo>
                    <a:pt x="50" y="139"/>
                  </a:lnTo>
                  <a:lnTo>
                    <a:pt x="48" y="131"/>
                  </a:lnTo>
                  <a:lnTo>
                    <a:pt x="49" y="124"/>
                  </a:lnTo>
                  <a:lnTo>
                    <a:pt x="49" y="119"/>
                  </a:lnTo>
                  <a:lnTo>
                    <a:pt x="49" y="113"/>
                  </a:lnTo>
                  <a:lnTo>
                    <a:pt x="47" y="107"/>
                  </a:lnTo>
                  <a:lnTo>
                    <a:pt x="48" y="101"/>
                  </a:lnTo>
                  <a:lnTo>
                    <a:pt x="52" y="97"/>
                  </a:lnTo>
                  <a:lnTo>
                    <a:pt x="56" y="92"/>
                  </a:lnTo>
                  <a:lnTo>
                    <a:pt x="62" y="89"/>
                  </a:lnTo>
                  <a:lnTo>
                    <a:pt x="65" y="88"/>
                  </a:lnTo>
                  <a:lnTo>
                    <a:pt x="66" y="87"/>
                  </a:lnTo>
                  <a:lnTo>
                    <a:pt x="68" y="87"/>
                  </a:lnTo>
                  <a:lnTo>
                    <a:pt x="72" y="81"/>
                  </a:lnTo>
                  <a:lnTo>
                    <a:pt x="78" y="76"/>
                  </a:lnTo>
                  <a:lnTo>
                    <a:pt x="83" y="72"/>
                  </a:lnTo>
                  <a:lnTo>
                    <a:pt x="89" y="68"/>
                  </a:lnTo>
                  <a:lnTo>
                    <a:pt x="96" y="65"/>
                  </a:lnTo>
                  <a:lnTo>
                    <a:pt x="103" y="61"/>
                  </a:lnTo>
                  <a:lnTo>
                    <a:pt x="110" y="58"/>
                  </a:lnTo>
                  <a:lnTo>
                    <a:pt x="116" y="53"/>
                  </a:lnTo>
                  <a:lnTo>
                    <a:pt x="127" y="50"/>
                  </a:lnTo>
                  <a:lnTo>
                    <a:pt x="135" y="52"/>
                  </a:lnTo>
                  <a:lnTo>
                    <a:pt x="145" y="54"/>
                  </a:lnTo>
                  <a:lnTo>
                    <a:pt x="153" y="58"/>
                  </a:lnTo>
                  <a:lnTo>
                    <a:pt x="160" y="62"/>
                  </a:lnTo>
                  <a:lnTo>
                    <a:pt x="168" y="66"/>
                  </a:lnTo>
                  <a:lnTo>
                    <a:pt x="176" y="69"/>
                  </a:lnTo>
                  <a:lnTo>
                    <a:pt x="185" y="72"/>
                  </a:lnTo>
                  <a:lnTo>
                    <a:pt x="189" y="75"/>
                  </a:lnTo>
                  <a:lnTo>
                    <a:pt x="196" y="80"/>
                  </a:lnTo>
                  <a:lnTo>
                    <a:pt x="202" y="82"/>
                  </a:lnTo>
                  <a:lnTo>
                    <a:pt x="208" y="86"/>
                  </a:lnTo>
                  <a:lnTo>
                    <a:pt x="214" y="91"/>
                  </a:lnTo>
                  <a:lnTo>
                    <a:pt x="219" y="95"/>
                  </a:lnTo>
                  <a:lnTo>
                    <a:pt x="223" y="100"/>
                  </a:lnTo>
                  <a:lnTo>
                    <a:pt x="226" y="107"/>
                  </a:lnTo>
                  <a:lnTo>
                    <a:pt x="226" y="111"/>
                  </a:lnTo>
                  <a:lnTo>
                    <a:pt x="226" y="113"/>
                  </a:lnTo>
                  <a:lnTo>
                    <a:pt x="226" y="115"/>
                  </a:lnTo>
                  <a:lnTo>
                    <a:pt x="227" y="118"/>
                  </a:lnTo>
                  <a:lnTo>
                    <a:pt x="226" y="119"/>
                  </a:lnTo>
                  <a:lnTo>
                    <a:pt x="226" y="121"/>
                  </a:lnTo>
                  <a:lnTo>
                    <a:pt x="225" y="123"/>
                  </a:lnTo>
                  <a:lnTo>
                    <a:pt x="223" y="125"/>
                  </a:lnTo>
                  <a:lnTo>
                    <a:pt x="225" y="128"/>
                  </a:lnTo>
                  <a:lnTo>
                    <a:pt x="225" y="130"/>
                  </a:lnTo>
                  <a:lnTo>
                    <a:pt x="226" y="132"/>
                  </a:lnTo>
                  <a:lnTo>
                    <a:pt x="227" y="134"/>
                  </a:lnTo>
                  <a:lnTo>
                    <a:pt x="222" y="170"/>
                  </a:lnTo>
                  <a:lnTo>
                    <a:pt x="211" y="199"/>
                  </a:lnTo>
                  <a:lnTo>
                    <a:pt x="195" y="227"/>
                  </a:lnTo>
                  <a:lnTo>
                    <a:pt x="185" y="246"/>
                  </a:lnTo>
                  <a:lnTo>
                    <a:pt x="200" y="269"/>
                  </a:lnTo>
                  <a:lnTo>
                    <a:pt x="201" y="269"/>
                  </a:lnTo>
                  <a:lnTo>
                    <a:pt x="202" y="2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18" name="Freeform 9">
              <a:extLst>
                <a:ext uri="{FF2B5EF4-FFF2-40B4-BE49-F238E27FC236}">
                  <a16:creationId xmlns:a16="http://schemas.microsoft.com/office/drawing/2014/main" id="{AC5A2A95-883D-4C0B-A648-4A3FA621F98D}"/>
                </a:ext>
              </a:extLst>
            </p:cNvPr>
            <p:cNvSpPr>
              <a:spLocks noChangeAspect="1"/>
            </p:cNvSpPr>
            <p:nvPr/>
          </p:nvSpPr>
          <p:spPr bwMode="auto">
            <a:xfrm>
              <a:off x="2595" y="2021"/>
              <a:ext cx="56" cy="32"/>
            </a:xfrm>
            <a:custGeom>
              <a:avLst/>
              <a:gdLst>
                <a:gd name="T0" fmla="*/ 47 w 56"/>
                <a:gd name="T1" fmla="*/ 4 h 32"/>
                <a:gd name="T2" fmla="*/ 49 w 56"/>
                <a:gd name="T3" fmla="*/ 0 h 32"/>
                <a:gd name="T4" fmla="*/ 0 w 56"/>
                <a:gd name="T5" fmla="*/ 23 h 32"/>
                <a:gd name="T6" fmla="*/ 5 w 56"/>
                <a:gd name="T7" fmla="*/ 32 h 32"/>
                <a:gd name="T8" fmla="*/ 54 w 56"/>
                <a:gd name="T9" fmla="*/ 10 h 32"/>
                <a:gd name="T10" fmla="*/ 56 w 56"/>
                <a:gd name="T11" fmla="*/ 6 h 32"/>
                <a:gd name="T12" fmla="*/ 54 w 56"/>
                <a:gd name="T13" fmla="*/ 10 h 32"/>
                <a:gd name="T14" fmla="*/ 55 w 56"/>
                <a:gd name="T15" fmla="*/ 8 h 32"/>
                <a:gd name="T16" fmla="*/ 56 w 56"/>
                <a:gd name="T17" fmla="*/ 6 h 32"/>
                <a:gd name="T18" fmla="*/ 47 w 56"/>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2"/>
                <a:gd name="T32" fmla="*/ 56 w 5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2">
                  <a:moveTo>
                    <a:pt x="47" y="4"/>
                  </a:moveTo>
                  <a:lnTo>
                    <a:pt x="49" y="0"/>
                  </a:lnTo>
                  <a:lnTo>
                    <a:pt x="0" y="23"/>
                  </a:lnTo>
                  <a:lnTo>
                    <a:pt x="5" y="32"/>
                  </a:lnTo>
                  <a:lnTo>
                    <a:pt x="54" y="10"/>
                  </a:lnTo>
                  <a:lnTo>
                    <a:pt x="56" y="6"/>
                  </a:lnTo>
                  <a:lnTo>
                    <a:pt x="54" y="10"/>
                  </a:lnTo>
                  <a:lnTo>
                    <a:pt x="55" y="8"/>
                  </a:lnTo>
                  <a:lnTo>
                    <a:pt x="56" y="6"/>
                  </a:lnTo>
                  <a:lnTo>
                    <a:pt x="4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19" name="Freeform 10">
              <a:extLst>
                <a:ext uri="{FF2B5EF4-FFF2-40B4-BE49-F238E27FC236}">
                  <a16:creationId xmlns:a16="http://schemas.microsoft.com/office/drawing/2014/main" id="{F1648106-9483-44F2-860F-D381DD828B05}"/>
                </a:ext>
              </a:extLst>
            </p:cNvPr>
            <p:cNvSpPr>
              <a:spLocks noChangeAspect="1"/>
            </p:cNvSpPr>
            <p:nvPr/>
          </p:nvSpPr>
          <p:spPr bwMode="auto">
            <a:xfrm>
              <a:off x="2642" y="1922"/>
              <a:ext cx="25" cy="105"/>
            </a:xfrm>
            <a:custGeom>
              <a:avLst/>
              <a:gdLst>
                <a:gd name="T0" fmla="*/ 15 w 25"/>
                <a:gd name="T1" fmla="*/ 1 h 105"/>
                <a:gd name="T2" fmla="*/ 15 w 25"/>
                <a:gd name="T3" fmla="*/ 0 h 105"/>
                <a:gd name="T4" fmla="*/ 13 w 25"/>
                <a:gd name="T5" fmla="*/ 13 h 105"/>
                <a:gd name="T6" fmla="*/ 11 w 25"/>
                <a:gd name="T7" fmla="*/ 26 h 105"/>
                <a:gd name="T8" fmla="*/ 9 w 25"/>
                <a:gd name="T9" fmla="*/ 40 h 105"/>
                <a:gd name="T10" fmla="*/ 8 w 25"/>
                <a:gd name="T11" fmla="*/ 53 h 105"/>
                <a:gd name="T12" fmla="*/ 7 w 25"/>
                <a:gd name="T13" fmla="*/ 66 h 105"/>
                <a:gd name="T14" fmla="*/ 6 w 25"/>
                <a:gd name="T15" fmla="*/ 78 h 105"/>
                <a:gd name="T16" fmla="*/ 4 w 25"/>
                <a:gd name="T17" fmla="*/ 91 h 105"/>
                <a:gd name="T18" fmla="*/ 0 w 25"/>
                <a:gd name="T19" fmla="*/ 103 h 105"/>
                <a:gd name="T20" fmla="*/ 9 w 25"/>
                <a:gd name="T21" fmla="*/ 105 h 105"/>
                <a:gd name="T22" fmla="*/ 13 w 25"/>
                <a:gd name="T23" fmla="*/ 93 h 105"/>
                <a:gd name="T24" fmla="*/ 15 w 25"/>
                <a:gd name="T25" fmla="*/ 80 h 105"/>
                <a:gd name="T26" fmla="*/ 16 w 25"/>
                <a:gd name="T27" fmla="*/ 66 h 105"/>
                <a:gd name="T28" fmla="*/ 18 w 25"/>
                <a:gd name="T29" fmla="*/ 53 h 105"/>
                <a:gd name="T30" fmla="*/ 19 w 25"/>
                <a:gd name="T31" fmla="*/ 40 h 105"/>
                <a:gd name="T32" fmla="*/ 20 w 25"/>
                <a:gd name="T33" fmla="*/ 28 h 105"/>
                <a:gd name="T34" fmla="*/ 22 w 25"/>
                <a:gd name="T35" fmla="*/ 15 h 105"/>
                <a:gd name="T36" fmla="*/ 25 w 25"/>
                <a:gd name="T37" fmla="*/ 2 h 105"/>
                <a:gd name="T38" fmla="*/ 25 w 25"/>
                <a:gd name="T39" fmla="*/ 1 h 105"/>
                <a:gd name="T40" fmla="*/ 25 w 25"/>
                <a:gd name="T41" fmla="*/ 2 h 105"/>
                <a:gd name="T42" fmla="*/ 25 w 25"/>
                <a:gd name="T43" fmla="*/ 1 h 105"/>
                <a:gd name="T44" fmla="*/ 25 w 25"/>
                <a:gd name="T45" fmla="*/ 1 h 105"/>
                <a:gd name="T46" fmla="*/ 15 w 25"/>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5"/>
                <a:gd name="T74" fmla="*/ 25 w 25"/>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5">
                  <a:moveTo>
                    <a:pt x="15" y="1"/>
                  </a:moveTo>
                  <a:lnTo>
                    <a:pt x="15" y="0"/>
                  </a:lnTo>
                  <a:lnTo>
                    <a:pt x="13" y="13"/>
                  </a:lnTo>
                  <a:lnTo>
                    <a:pt x="11" y="26"/>
                  </a:lnTo>
                  <a:lnTo>
                    <a:pt x="9" y="40"/>
                  </a:lnTo>
                  <a:lnTo>
                    <a:pt x="8" y="53"/>
                  </a:lnTo>
                  <a:lnTo>
                    <a:pt x="7" y="66"/>
                  </a:lnTo>
                  <a:lnTo>
                    <a:pt x="6" y="78"/>
                  </a:lnTo>
                  <a:lnTo>
                    <a:pt x="4" y="91"/>
                  </a:lnTo>
                  <a:lnTo>
                    <a:pt x="0" y="103"/>
                  </a:lnTo>
                  <a:lnTo>
                    <a:pt x="9" y="105"/>
                  </a:lnTo>
                  <a:lnTo>
                    <a:pt x="13" y="93"/>
                  </a:lnTo>
                  <a:lnTo>
                    <a:pt x="15" y="80"/>
                  </a:lnTo>
                  <a:lnTo>
                    <a:pt x="16" y="66"/>
                  </a:lnTo>
                  <a:lnTo>
                    <a:pt x="18" y="53"/>
                  </a:lnTo>
                  <a:lnTo>
                    <a:pt x="19" y="40"/>
                  </a:lnTo>
                  <a:lnTo>
                    <a:pt x="20" y="28"/>
                  </a:lnTo>
                  <a:lnTo>
                    <a:pt x="22" y="15"/>
                  </a:lnTo>
                  <a:lnTo>
                    <a:pt x="25" y="2"/>
                  </a:lnTo>
                  <a:lnTo>
                    <a:pt x="25" y="1"/>
                  </a:lnTo>
                  <a:lnTo>
                    <a:pt x="25" y="2"/>
                  </a:lnTo>
                  <a:lnTo>
                    <a:pt x="2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0" name="Freeform 11">
              <a:extLst>
                <a:ext uri="{FF2B5EF4-FFF2-40B4-BE49-F238E27FC236}">
                  <a16:creationId xmlns:a16="http://schemas.microsoft.com/office/drawing/2014/main" id="{53A95CB1-A61B-4095-B203-7CBAB37CF94D}"/>
                </a:ext>
              </a:extLst>
            </p:cNvPr>
            <p:cNvSpPr>
              <a:spLocks noChangeAspect="1"/>
            </p:cNvSpPr>
            <p:nvPr/>
          </p:nvSpPr>
          <p:spPr bwMode="auto">
            <a:xfrm>
              <a:off x="2653" y="1859"/>
              <a:ext cx="14" cy="64"/>
            </a:xfrm>
            <a:custGeom>
              <a:avLst/>
              <a:gdLst>
                <a:gd name="T0" fmla="*/ 1 w 14"/>
                <a:gd name="T1" fmla="*/ 5 h 64"/>
                <a:gd name="T2" fmla="*/ 0 w 14"/>
                <a:gd name="T3" fmla="*/ 4 h 64"/>
                <a:gd name="T4" fmla="*/ 1 w 14"/>
                <a:gd name="T5" fmla="*/ 11 h 64"/>
                <a:gd name="T6" fmla="*/ 2 w 14"/>
                <a:gd name="T7" fmla="*/ 18 h 64"/>
                <a:gd name="T8" fmla="*/ 3 w 14"/>
                <a:gd name="T9" fmla="*/ 25 h 64"/>
                <a:gd name="T10" fmla="*/ 4 w 14"/>
                <a:gd name="T11" fmla="*/ 31 h 64"/>
                <a:gd name="T12" fmla="*/ 4 w 14"/>
                <a:gd name="T13" fmla="*/ 39 h 64"/>
                <a:gd name="T14" fmla="*/ 4 w 14"/>
                <a:gd name="T15" fmla="*/ 47 h 64"/>
                <a:gd name="T16" fmla="*/ 4 w 14"/>
                <a:gd name="T17" fmla="*/ 56 h 64"/>
                <a:gd name="T18" fmla="*/ 4 w 14"/>
                <a:gd name="T19" fmla="*/ 64 h 64"/>
                <a:gd name="T20" fmla="*/ 14 w 14"/>
                <a:gd name="T21" fmla="*/ 64 h 64"/>
                <a:gd name="T22" fmla="*/ 14 w 14"/>
                <a:gd name="T23" fmla="*/ 56 h 64"/>
                <a:gd name="T24" fmla="*/ 14 w 14"/>
                <a:gd name="T25" fmla="*/ 47 h 64"/>
                <a:gd name="T26" fmla="*/ 14 w 14"/>
                <a:gd name="T27" fmla="*/ 39 h 64"/>
                <a:gd name="T28" fmla="*/ 14 w 14"/>
                <a:gd name="T29" fmla="*/ 31 h 64"/>
                <a:gd name="T30" fmla="*/ 13 w 14"/>
                <a:gd name="T31" fmla="*/ 23 h 64"/>
                <a:gd name="T32" fmla="*/ 11 w 14"/>
                <a:gd name="T33" fmla="*/ 16 h 64"/>
                <a:gd name="T34" fmla="*/ 10 w 14"/>
                <a:gd name="T35" fmla="*/ 8 h 64"/>
                <a:gd name="T36" fmla="*/ 9 w 14"/>
                <a:gd name="T37" fmla="*/ 1 h 64"/>
                <a:gd name="T38" fmla="*/ 8 w 14"/>
                <a:gd name="T39" fmla="*/ 0 h 64"/>
                <a:gd name="T40" fmla="*/ 9 w 14"/>
                <a:gd name="T41" fmla="*/ 1 h 64"/>
                <a:gd name="T42" fmla="*/ 9 w 14"/>
                <a:gd name="T43" fmla="*/ 0 h 64"/>
                <a:gd name="T44" fmla="*/ 8 w 14"/>
                <a:gd name="T45" fmla="*/ 0 h 64"/>
                <a:gd name="T46" fmla="*/ 1 w 14"/>
                <a:gd name="T47" fmla="*/ 5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64"/>
                <a:gd name="T74" fmla="*/ 14 w 1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64">
                  <a:moveTo>
                    <a:pt x="1" y="5"/>
                  </a:moveTo>
                  <a:lnTo>
                    <a:pt x="0" y="4"/>
                  </a:lnTo>
                  <a:lnTo>
                    <a:pt x="1" y="11"/>
                  </a:lnTo>
                  <a:lnTo>
                    <a:pt x="2" y="18"/>
                  </a:lnTo>
                  <a:lnTo>
                    <a:pt x="3" y="25"/>
                  </a:lnTo>
                  <a:lnTo>
                    <a:pt x="4" y="31"/>
                  </a:lnTo>
                  <a:lnTo>
                    <a:pt x="4" y="39"/>
                  </a:lnTo>
                  <a:lnTo>
                    <a:pt x="4" y="47"/>
                  </a:lnTo>
                  <a:lnTo>
                    <a:pt x="4" y="56"/>
                  </a:lnTo>
                  <a:lnTo>
                    <a:pt x="4" y="64"/>
                  </a:lnTo>
                  <a:lnTo>
                    <a:pt x="14" y="64"/>
                  </a:lnTo>
                  <a:lnTo>
                    <a:pt x="14" y="56"/>
                  </a:lnTo>
                  <a:lnTo>
                    <a:pt x="14" y="47"/>
                  </a:lnTo>
                  <a:lnTo>
                    <a:pt x="14" y="39"/>
                  </a:lnTo>
                  <a:lnTo>
                    <a:pt x="14" y="31"/>
                  </a:lnTo>
                  <a:lnTo>
                    <a:pt x="13" y="23"/>
                  </a:lnTo>
                  <a:lnTo>
                    <a:pt x="11" y="16"/>
                  </a:lnTo>
                  <a:lnTo>
                    <a:pt x="10" y="8"/>
                  </a:lnTo>
                  <a:lnTo>
                    <a:pt x="9" y="1"/>
                  </a:lnTo>
                  <a:lnTo>
                    <a:pt x="8" y="0"/>
                  </a:lnTo>
                  <a:lnTo>
                    <a:pt x="9" y="1"/>
                  </a:lnTo>
                  <a:lnTo>
                    <a:pt x="9" y="0"/>
                  </a:lnTo>
                  <a:lnTo>
                    <a:pt x="8" y="0"/>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1" name="Freeform 12">
              <a:extLst>
                <a:ext uri="{FF2B5EF4-FFF2-40B4-BE49-F238E27FC236}">
                  <a16:creationId xmlns:a16="http://schemas.microsoft.com/office/drawing/2014/main" id="{B6C3318A-6C48-4ACF-A73A-2593584B06DF}"/>
                </a:ext>
              </a:extLst>
            </p:cNvPr>
            <p:cNvSpPr>
              <a:spLocks noChangeAspect="1"/>
            </p:cNvSpPr>
            <p:nvPr/>
          </p:nvSpPr>
          <p:spPr bwMode="auto">
            <a:xfrm>
              <a:off x="2646" y="1843"/>
              <a:ext cx="15" cy="21"/>
            </a:xfrm>
            <a:custGeom>
              <a:avLst/>
              <a:gdLst>
                <a:gd name="T0" fmla="*/ 2 w 15"/>
                <a:gd name="T1" fmla="*/ 7 h 21"/>
                <a:gd name="T2" fmla="*/ 0 w 15"/>
                <a:gd name="T3" fmla="*/ 3 h 21"/>
                <a:gd name="T4" fmla="*/ 1 w 15"/>
                <a:gd name="T5" fmla="*/ 8 h 21"/>
                <a:gd name="T6" fmla="*/ 2 w 15"/>
                <a:gd name="T7" fmla="*/ 13 h 21"/>
                <a:gd name="T8" fmla="*/ 5 w 15"/>
                <a:gd name="T9" fmla="*/ 16 h 21"/>
                <a:gd name="T10" fmla="*/ 8 w 15"/>
                <a:gd name="T11" fmla="*/ 21 h 21"/>
                <a:gd name="T12" fmla="*/ 15 w 15"/>
                <a:gd name="T13" fmla="*/ 16 h 21"/>
                <a:gd name="T14" fmla="*/ 12 w 15"/>
                <a:gd name="T15" fmla="*/ 11 h 21"/>
                <a:gd name="T16" fmla="*/ 11 w 15"/>
                <a:gd name="T17" fmla="*/ 8 h 21"/>
                <a:gd name="T18" fmla="*/ 10 w 15"/>
                <a:gd name="T19" fmla="*/ 6 h 21"/>
                <a:gd name="T20" fmla="*/ 9 w 15"/>
                <a:gd name="T21" fmla="*/ 3 h 21"/>
                <a:gd name="T22" fmla="*/ 7 w 15"/>
                <a:gd name="T23" fmla="*/ 0 h 21"/>
                <a:gd name="T24" fmla="*/ 9 w 15"/>
                <a:gd name="T25" fmla="*/ 3 h 21"/>
                <a:gd name="T26" fmla="*/ 9 w 15"/>
                <a:gd name="T27" fmla="*/ 1 h 21"/>
                <a:gd name="T28" fmla="*/ 7 w 15"/>
                <a:gd name="T29" fmla="*/ 0 h 21"/>
                <a:gd name="T30" fmla="*/ 2 w 15"/>
                <a:gd name="T31" fmla="*/ 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1"/>
                <a:gd name="T50" fmla="*/ 15 w 1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1">
                  <a:moveTo>
                    <a:pt x="2" y="7"/>
                  </a:moveTo>
                  <a:lnTo>
                    <a:pt x="0" y="3"/>
                  </a:lnTo>
                  <a:lnTo>
                    <a:pt x="1" y="8"/>
                  </a:lnTo>
                  <a:lnTo>
                    <a:pt x="2" y="13"/>
                  </a:lnTo>
                  <a:lnTo>
                    <a:pt x="5" y="16"/>
                  </a:lnTo>
                  <a:lnTo>
                    <a:pt x="8" y="21"/>
                  </a:lnTo>
                  <a:lnTo>
                    <a:pt x="15" y="16"/>
                  </a:lnTo>
                  <a:lnTo>
                    <a:pt x="12" y="11"/>
                  </a:lnTo>
                  <a:lnTo>
                    <a:pt x="11" y="8"/>
                  </a:lnTo>
                  <a:lnTo>
                    <a:pt x="10" y="6"/>
                  </a:lnTo>
                  <a:lnTo>
                    <a:pt x="9" y="3"/>
                  </a:lnTo>
                  <a:lnTo>
                    <a:pt x="7" y="0"/>
                  </a:lnTo>
                  <a:lnTo>
                    <a:pt x="9" y="3"/>
                  </a:lnTo>
                  <a:lnTo>
                    <a:pt x="9" y="1"/>
                  </a:lnTo>
                  <a:lnTo>
                    <a:pt x="7" y="0"/>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2" name="Freeform 13">
              <a:extLst>
                <a:ext uri="{FF2B5EF4-FFF2-40B4-BE49-F238E27FC236}">
                  <a16:creationId xmlns:a16="http://schemas.microsoft.com/office/drawing/2014/main" id="{02604C7B-3736-41E5-B4C1-C672106206E7}"/>
                </a:ext>
              </a:extLst>
            </p:cNvPr>
            <p:cNvSpPr>
              <a:spLocks noChangeAspect="1"/>
            </p:cNvSpPr>
            <p:nvPr/>
          </p:nvSpPr>
          <p:spPr bwMode="auto">
            <a:xfrm>
              <a:off x="2636" y="1831"/>
              <a:ext cx="17" cy="19"/>
            </a:xfrm>
            <a:custGeom>
              <a:avLst/>
              <a:gdLst>
                <a:gd name="T0" fmla="*/ 2 w 17"/>
                <a:gd name="T1" fmla="*/ 9 h 19"/>
                <a:gd name="T2" fmla="*/ 0 w 17"/>
                <a:gd name="T3" fmla="*/ 7 h 19"/>
                <a:gd name="T4" fmla="*/ 2 w 17"/>
                <a:gd name="T5" fmla="*/ 12 h 19"/>
                <a:gd name="T6" fmla="*/ 6 w 17"/>
                <a:gd name="T7" fmla="*/ 15 h 19"/>
                <a:gd name="T8" fmla="*/ 10 w 17"/>
                <a:gd name="T9" fmla="*/ 16 h 19"/>
                <a:gd name="T10" fmla="*/ 12 w 17"/>
                <a:gd name="T11" fmla="*/ 19 h 19"/>
                <a:gd name="T12" fmla="*/ 17 w 17"/>
                <a:gd name="T13" fmla="*/ 12 h 19"/>
                <a:gd name="T14" fmla="*/ 14 w 17"/>
                <a:gd name="T15" fmla="*/ 9 h 19"/>
                <a:gd name="T16" fmla="*/ 13 w 17"/>
                <a:gd name="T17" fmla="*/ 8 h 19"/>
                <a:gd name="T18" fmla="*/ 10 w 17"/>
                <a:gd name="T19" fmla="*/ 5 h 19"/>
                <a:gd name="T20" fmla="*/ 7 w 17"/>
                <a:gd name="T21" fmla="*/ 2 h 19"/>
                <a:gd name="T22" fmla="*/ 5 w 17"/>
                <a:gd name="T23" fmla="*/ 0 h 19"/>
                <a:gd name="T24" fmla="*/ 7 w 17"/>
                <a:gd name="T25" fmla="*/ 2 h 19"/>
                <a:gd name="T26" fmla="*/ 7 w 17"/>
                <a:gd name="T27" fmla="*/ 1 h 19"/>
                <a:gd name="T28" fmla="*/ 5 w 17"/>
                <a:gd name="T29" fmla="*/ 0 h 19"/>
                <a:gd name="T30" fmla="*/ 2 w 17"/>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2" y="9"/>
                  </a:moveTo>
                  <a:lnTo>
                    <a:pt x="0" y="7"/>
                  </a:lnTo>
                  <a:lnTo>
                    <a:pt x="2" y="12"/>
                  </a:lnTo>
                  <a:lnTo>
                    <a:pt x="6" y="15"/>
                  </a:lnTo>
                  <a:lnTo>
                    <a:pt x="10" y="16"/>
                  </a:lnTo>
                  <a:lnTo>
                    <a:pt x="12" y="19"/>
                  </a:lnTo>
                  <a:lnTo>
                    <a:pt x="17" y="12"/>
                  </a:lnTo>
                  <a:lnTo>
                    <a:pt x="14" y="9"/>
                  </a:lnTo>
                  <a:lnTo>
                    <a:pt x="13" y="8"/>
                  </a:lnTo>
                  <a:lnTo>
                    <a:pt x="10" y="5"/>
                  </a:lnTo>
                  <a:lnTo>
                    <a:pt x="7" y="2"/>
                  </a:lnTo>
                  <a:lnTo>
                    <a:pt x="5" y="0"/>
                  </a:lnTo>
                  <a:lnTo>
                    <a:pt x="7" y="2"/>
                  </a:lnTo>
                  <a:lnTo>
                    <a:pt x="7" y="1"/>
                  </a:lnTo>
                  <a:lnTo>
                    <a:pt x="5" y="0"/>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3" name="Freeform 14">
              <a:extLst>
                <a:ext uri="{FF2B5EF4-FFF2-40B4-BE49-F238E27FC236}">
                  <a16:creationId xmlns:a16="http://schemas.microsoft.com/office/drawing/2014/main" id="{F62C548E-62EB-4FD0-BADA-6835327094C6}"/>
                </a:ext>
              </a:extLst>
            </p:cNvPr>
            <p:cNvSpPr>
              <a:spLocks noChangeAspect="1"/>
            </p:cNvSpPr>
            <p:nvPr/>
          </p:nvSpPr>
          <p:spPr bwMode="auto">
            <a:xfrm>
              <a:off x="2603" y="1812"/>
              <a:ext cx="38" cy="28"/>
            </a:xfrm>
            <a:custGeom>
              <a:avLst/>
              <a:gdLst>
                <a:gd name="T0" fmla="*/ 0 w 38"/>
                <a:gd name="T1" fmla="*/ 7 h 28"/>
                <a:gd name="T2" fmla="*/ 0 w 38"/>
                <a:gd name="T3" fmla="*/ 7 h 28"/>
                <a:gd name="T4" fmla="*/ 8 w 38"/>
                <a:gd name="T5" fmla="*/ 13 h 28"/>
                <a:gd name="T6" fmla="*/ 17 w 38"/>
                <a:gd name="T7" fmla="*/ 18 h 28"/>
                <a:gd name="T8" fmla="*/ 25 w 38"/>
                <a:gd name="T9" fmla="*/ 24 h 28"/>
                <a:gd name="T10" fmla="*/ 35 w 38"/>
                <a:gd name="T11" fmla="*/ 28 h 28"/>
                <a:gd name="T12" fmla="*/ 38 w 38"/>
                <a:gd name="T13" fmla="*/ 19 h 28"/>
                <a:gd name="T14" fmla="*/ 30 w 38"/>
                <a:gd name="T15" fmla="*/ 14 h 28"/>
                <a:gd name="T16" fmla="*/ 21 w 38"/>
                <a:gd name="T17" fmla="*/ 11 h 28"/>
                <a:gd name="T18" fmla="*/ 13 w 38"/>
                <a:gd name="T19" fmla="*/ 6 h 28"/>
                <a:gd name="T20" fmla="*/ 5 w 38"/>
                <a:gd name="T21" fmla="*/ 0 h 28"/>
                <a:gd name="T22" fmla="*/ 5 w 38"/>
                <a:gd name="T23" fmla="*/ 0 h 28"/>
                <a:gd name="T24" fmla="*/ 0 w 38"/>
                <a:gd name="T25" fmla="*/ 7 h 28"/>
                <a:gd name="T26" fmla="*/ 0 w 38"/>
                <a:gd name="T27" fmla="*/ 7 h 28"/>
                <a:gd name="T28" fmla="*/ 0 w 38"/>
                <a:gd name="T29" fmla="*/ 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8"/>
                <a:gd name="T47" fmla="*/ 38 w 3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8">
                  <a:moveTo>
                    <a:pt x="0" y="7"/>
                  </a:moveTo>
                  <a:lnTo>
                    <a:pt x="0" y="7"/>
                  </a:lnTo>
                  <a:lnTo>
                    <a:pt x="8" y="13"/>
                  </a:lnTo>
                  <a:lnTo>
                    <a:pt x="17" y="18"/>
                  </a:lnTo>
                  <a:lnTo>
                    <a:pt x="25" y="24"/>
                  </a:lnTo>
                  <a:lnTo>
                    <a:pt x="35" y="28"/>
                  </a:lnTo>
                  <a:lnTo>
                    <a:pt x="38" y="19"/>
                  </a:lnTo>
                  <a:lnTo>
                    <a:pt x="30" y="14"/>
                  </a:lnTo>
                  <a:lnTo>
                    <a:pt x="21" y="11"/>
                  </a:lnTo>
                  <a:lnTo>
                    <a:pt x="13" y="6"/>
                  </a:lnTo>
                  <a:lnTo>
                    <a:pt x="5"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4" name="Freeform 15">
              <a:extLst>
                <a:ext uri="{FF2B5EF4-FFF2-40B4-BE49-F238E27FC236}">
                  <a16:creationId xmlns:a16="http://schemas.microsoft.com/office/drawing/2014/main" id="{C2649F87-F8E5-431F-8B2D-6CDEAD7D3C20}"/>
                </a:ext>
              </a:extLst>
            </p:cNvPr>
            <p:cNvSpPr>
              <a:spLocks noChangeAspect="1"/>
            </p:cNvSpPr>
            <p:nvPr/>
          </p:nvSpPr>
          <p:spPr bwMode="auto">
            <a:xfrm>
              <a:off x="2503" y="1773"/>
              <a:ext cx="105" cy="46"/>
            </a:xfrm>
            <a:custGeom>
              <a:avLst/>
              <a:gdLst>
                <a:gd name="T0" fmla="*/ 5 w 105"/>
                <a:gd name="T1" fmla="*/ 11 h 46"/>
                <a:gd name="T2" fmla="*/ 4 w 105"/>
                <a:gd name="T3" fmla="*/ 11 h 46"/>
                <a:gd name="T4" fmla="*/ 15 w 105"/>
                <a:gd name="T5" fmla="*/ 9 h 46"/>
                <a:gd name="T6" fmla="*/ 27 w 105"/>
                <a:gd name="T7" fmla="*/ 9 h 46"/>
                <a:gd name="T8" fmla="*/ 40 w 105"/>
                <a:gd name="T9" fmla="*/ 13 h 46"/>
                <a:gd name="T10" fmla="*/ 52 w 105"/>
                <a:gd name="T11" fmla="*/ 18 h 46"/>
                <a:gd name="T12" fmla="*/ 64 w 105"/>
                <a:gd name="T13" fmla="*/ 24 h 46"/>
                <a:gd name="T14" fmla="*/ 75 w 105"/>
                <a:gd name="T15" fmla="*/ 31 h 46"/>
                <a:gd name="T16" fmla="*/ 88 w 105"/>
                <a:gd name="T17" fmla="*/ 38 h 46"/>
                <a:gd name="T18" fmla="*/ 100 w 105"/>
                <a:gd name="T19" fmla="*/ 46 h 46"/>
                <a:gd name="T20" fmla="*/ 105 w 105"/>
                <a:gd name="T21" fmla="*/ 39 h 46"/>
                <a:gd name="T22" fmla="*/ 93 w 105"/>
                <a:gd name="T23" fmla="*/ 31 h 46"/>
                <a:gd name="T24" fmla="*/ 80 w 105"/>
                <a:gd name="T25" fmla="*/ 24 h 46"/>
                <a:gd name="T26" fmla="*/ 68 w 105"/>
                <a:gd name="T27" fmla="*/ 16 h 46"/>
                <a:gd name="T28" fmla="*/ 57 w 105"/>
                <a:gd name="T29" fmla="*/ 8 h 46"/>
                <a:gd name="T30" fmla="*/ 42 w 105"/>
                <a:gd name="T31" fmla="*/ 3 h 46"/>
                <a:gd name="T32" fmla="*/ 30 w 105"/>
                <a:gd name="T33" fmla="*/ 0 h 46"/>
                <a:gd name="T34" fmla="*/ 15 w 105"/>
                <a:gd name="T35" fmla="*/ 0 h 46"/>
                <a:gd name="T36" fmla="*/ 1 w 105"/>
                <a:gd name="T37" fmla="*/ 1 h 46"/>
                <a:gd name="T38" fmla="*/ 0 w 105"/>
                <a:gd name="T39" fmla="*/ 1 h 46"/>
                <a:gd name="T40" fmla="*/ 1 w 105"/>
                <a:gd name="T41" fmla="*/ 1 h 46"/>
                <a:gd name="T42" fmla="*/ 1 w 105"/>
                <a:gd name="T43" fmla="*/ 1 h 46"/>
                <a:gd name="T44" fmla="*/ 0 w 105"/>
                <a:gd name="T45" fmla="*/ 1 h 46"/>
                <a:gd name="T46" fmla="*/ 5 w 105"/>
                <a:gd name="T47" fmla="*/ 11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46"/>
                <a:gd name="T74" fmla="*/ 105 w 105"/>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46">
                  <a:moveTo>
                    <a:pt x="5" y="11"/>
                  </a:moveTo>
                  <a:lnTo>
                    <a:pt x="4" y="11"/>
                  </a:lnTo>
                  <a:lnTo>
                    <a:pt x="15" y="9"/>
                  </a:lnTo>
                  <a:lnTo>
                    <a:pt x="27" y="9"/>
                  </a:lnTo>
                  <a:lnTo>
                    <a:pt x="40" y="13"/>
                  </a:lnTo>
                  <a:lnTo>
                    <a:pt x="52" y="18"/>
                  </a:lnTo>
                  <a:lnTo>
                    <a:pt x="64" y="24"/>
                  </a:lnTo>
                  <a:lnTo>
                    <a:pt x="75" y="31"/>
                  </a:lnTo>
                  <a:lnTo>
                    <a:pt x="88" y="38"/>
                  </a:lnTo>
                  <a:lnTo>
                    <a:pt x="100" y="46"/>
                  </a:lnTo>
                  <a:lnTo>
                    <a:pt x="105" y="39"/>
                  </a:lnTo>
                  <a:lnTo>
                    <a:pt x="93" y="31"/>
                  </a:lnTo>
                  <a:lnTo>
                    <a:pt x="80" y="24"/>
                  </a:lnTo>
                  <a:lnTo>
                    <a:pt x="68" y="16"/>
                  </a:lnTo>
                  <a:lnTo>
                    <a:pt x="57" y="8"/>
                  </a:lnTo>
                  <a:lnTo>
                    <a:pt x="42" y="3"/>
                  </a:lnTo>
                  <a:lnTo>
                    <a:pt x="30" y="0"/>
                  </a:lnTo>
                  <a:lnTo>
                    <a:pt x="15" y="0"/>
                  </a:lnTo>
                  <a:lnTo>
                    <a:pt x="1" y="1"/>
                  </a:lnTo>
                  <a:lnTo>
                    <a:pt x="0" y="1"/>
                  </a:lnTo>
                  <a:lnTo>
                    <a:pt x="1" y="1"/>
                  </a:lnTo>
                  <a:lnTo>
                    <a:pt x="0" y="1"/>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5" name="Freeform 16">
              <a:extLst>
                <a:ext uri="{FF2B5EF4-FFF2-40B4-BE49-F238E27FC236}">
                  <a16:creationId xmlns:a16="http://schemas.microsoft.com/office/drawing/2014/main" id="{A74F3761-0F94-4B9D-9757-9A6128476DFF}"/>
                </a:ext>
              </a:extLst>
            </p:cNvPr>
            <p:cNvSpPr>
              <a:spLocks noChangeAspect="1"/>
            </p:cNvSpPr>
            <p:nvPr/>
          </p:nvSpPr>
          <p:spPr bwMode="auto">
            <a:xfrm>
              <a:off x="2453" y="1774"/>
              <a:ext cx="55" cy="37"/>
            </a:xfrm>
            <a:custGeom>
              <a:avLst/>
              <a:gdLst>
                <a:gd name="T0" fmla="*/ 3 w 55"/>
                <a:gd name="T1" fmla="*/ 37 h 37"/>
                <a:gd name="T2" fmla="*/ 4 w 55"/>
                <a:gd name="T3" fmla="*/ 37 h 37"/>
                <a:gd name="T4" fmla="*/ 55 w 55"/>
                <a:gd name="T5" fmla="*/ 10 h 37"/>
                <a:gd name="T6" fmla="*/ 50 w 55"/>
                <a:gd name="T7" fmla="*/ 0 h 37"/>
                <a:gd name="T8" fmla="*/ 0 w 55"/>
                <a:gd name="T9" fmla="*/ 27 h 37"/>
                <a:gd name="T10" fmla="*/ 1 w 55"/>
                <a:gd name="T11" fmla="*/ 27 h 37"/>
                <a:gd name="T12" fmla="*/ 3 w 55"/>
                <a:gd name="T13" fmla="*/ 37 h 37"/>
                <a:gd name="T14" fmla="*/ 3 w 55"/>
                <a:gd name="T15" fmla="*/ 37 h 37"/>
                <a:gd name="T16" fmla="*/ 4 w 55"/>
                <a:gd name="T17" fmla="*/ 37 h 37"/>
                <a:gd name="T18" fmla="*/ 3 w 55"/>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7"/>
                <a:gd name="T32" fmla="*/ 55 w 5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7">
                  <a:moveTo>
                    <a:pt x="3" y="37"/>
                  </a:moveTo>
                  <a:lnTo>
                    <a:pt x="4" y="37"/>
                  </a:lnTo>
                  <a:lnTo>
                    <a:pt x="55" y="10"/>
                  </a:lnTo>
                  <a:lnTo>
                    <a:pt x="50" y="0"/>
                  </a:lnTo>
                  <a:lnTo>
                    <a:pt x="0" y="27"/>
                  </a:lnTo>
                  <a:lnTo>
                    <a:pt x="1" y="27"/>
                  </a:lnTo>
                  <a:lnTo>
                    <a:pt x="3" y="37"/>
                  </a:lnTo>
                  <a:lnTo>
                    <a:pt x="4" y="37"/>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6" name="Freeform 17">
              <a:extLst>
                <a:ext uri="{FF2B5EF4-FFF2-40B4-BE49-F238E27FC236}">
                  <a16:creationId xmlns:a16="http://schemas.microsoft.com/office/drawing/2014/main" id="{B2ACB0AA-AC05-41BE-B56D-D0BCA49445F5}"/>
                </a:ext>
              </a:extLst>
            </p:cNvPr>
            <p:cNvSpPr>
              <a:spLocks noChangeAspect="1"/>
            </p:cNvSpPr>
            <p:nvPr/>
          </p:nvSpPr>
          <p:spPr bwMode="auto">
            <a:xfrm>
              <a:off x="2442" y="1801"/>
              <a:ext cx="14" cy="12"/>
            </a:xfrm>
            <a:custGeom>
              <a:avLst/>
              <a:gdLst>
                <a:gd name="T0" fmla="*/ 7 w 14"/>
                <a:gd name="T1" fmla="*/ 11 h 12"/>
                <a:gd name="T2" fmla="*/ 5 w 14"/>
                <a:gd name="T3" fmla="*/ 12 h 12"/>
                <a:gd name="T4" fmla="*/ 14 w 14"/>
                <a:gd name="T5" fmla="*/ 10 h 12"/>
                <a:gd name="T6" fmla="*/ 12 w 14"/>
                <a:gd name="T7" fmla="*/ 0 h 12"/>
                <a:gd name="T8" fmla="*/ 2 w 14"/>
                <a:gd name="T9" fmla="*/ 3 h 12"/>
                <a:gd name="T10" fmla="*/ 0 w 14"/>
                <a:gd name="T11" fmla="*/ 4 h 12"/>
                <a:gd name="T12" fmla="*/ 2 w 14"/>
                <a:gd name="T13" fmla="*/ 3 h 12"/>
                <a:gd name="T14" fmla="*/ 1 w 14"/>
                <a:gd name="T15" fmla="*/ 3 h 12"/>
                <a:gd name="T16" fmla="*/ 0 w 14"/>
                <a:gd name="T17" fmla="*/ 4 h 12"/>
                <a:gd name="T18" fmla="*/ 7 w 14"/>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2"/>
                <a:gd name="T32" fmla="*/ 14 w 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2">
                  <a:moveTo>
                    <a:pt x="7" y="11"/>
                  </a:moveTo>
                  <a:lnTo>
                    <a:pt x="5" y="12"/>
                  </a:lnTo>
                  <a:lnTo>
                    <a:pt x="14" y="10"/>
                  </a:lnTo>
                  <a:lnTo>
                    <a:pt x="12" y="0"/>
                  </a:lnTo>
                  <a:lnTo>
                    <a:pt x="2" y="3"/>
                  </a:lnTo>
                  <a:lnTo>
                    <a:pt x="0" y="4"/>
                  </a:lnTo>
                  <a:lnTo>
                    <a:pt x="2" y="3"/>
                  </a:lnTo>
                  <a:lnTo>
                    <a:pt x="1" y="3"/>
                  </a:lnTo>
                  <a:lnTo>
                    <a:pt x="0" y="4"/>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7" name="Freeform 18">
              <a:extLst>
                <a:ext uri="{FF2B5EF4-FFF2-40B4-BE49-F238E27FC236}">
                  <a16:creationId xmlns:a16="http://schemas.microsoft.com/office/drawing/2014/main" id="{93BFA4D4-246E-4BA5-8853-C56DFA89FA8A}"/>
                </a:ext>
              </a:extLst>
            </p:cNvPr>
            <p:cNvSpPr>
              <a:spLocks noChangeAspect="1"/>
            </p:cNvSpPr>
            <p:nvPr/>
          </p:nvSpPr>
          <p:spPr bwMode="auto">
            <a:xfrm>
              <a:off x="2412" y="1805"/>
              <a:ext cx="37" cy="33"/>
            </a:xfrm>
            <a:custGeom>
              <a:avLst/>
              <a:gdLst>
                <a:gd name="T0" fmla="*/ 5 w 37"/>
                <a:gd name="T1" fmla="*/ 33 h 33"/>
                <a:gd name="T2" fmla="*/ 8 w 37"/>
                <a:gd name="T3" fmla="*/ 32 h 33"/>
                <a:gd name="T4" fmla="*/ 37 w 37"/>
                <a:gd name="T5" fmla="*/ 7 h 33"/>
                <a:gd name="T6" fmla="*/ 30 w 37"/>
                <a:gd name="T7" fmla="*/ 0 h 33"/>
                <a:gd name="T8" fmla="*/ 0 w 37"/>
                <a:gd name="T9" fmla="*/ 25 h 33"/>
                <a:gd name="T10" fmla="*/ 3 w 37"/>
                <a:gd name="T11" fmla="*/ 23 h 33"/>
                <a:gd name="T12" fmla="*/ 5 w 37"/>
                <a:gd name="T13" fmla="*/ 33 h 33"/>
                <a:gd name="T14" fmla="*/ 6 w 37"/>
                <a:gd name="T15" fmla="*/ 33 h 33"/>
                <a:gd name="T16" fmla="*/ 8 w 37"/>
                <a:gd name="T17" fmla="*/ 32 h 33"/>
                <a:gd name="T18" fmla="*/ 5 w 37"/>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3"/>
                <a:gd name="T32" fmla="*/ 37 w 3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3">
                  <a:moveTo>
                    <a:pt x="5" y="33"/>
                  </a:moveTo>
                  <a:lnTo>
                    <a:pt x="8" y="32"/>
                  </a:lnTo>
                  <a:lnTo>
                    <a:pt x="37" y="7"/>
                  </a:lnTo>
                  <a:lnTo>
                    <a:pt x="30" y="0"/>
                  </a:lnTo>
                  <a:lnTo>
                    <a:pt x="0" y="25"/>
                  </a:lnTo>
                  <a:lnTo>
                    <a:pt x="3" y="23"/>
                  </a:lnTo>
                  <a:lnTo>
                    <a:pt x="5" y="33"/>
                  </a:lnTo>
                  <a:lnTo>
                    <a:pt x="6" y="33"/>
                  </a:lnTo>
                  <a:lnTo>
                    <a:pt x="8" y="32"/>
                  </a:lnTo>
                  <a:lnTo>
                    <a:pt x="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8" name="Freeform 19">
              <a:extLst>
                <a:ext uri="{FF2B5EF4-FFF2-40B4-BE49-F238E27FC236}">
                  <a16:creationId xmlns:a16="http://schemas.microsoft.com/office/drawing/2014/main" id="{A9FF64FF-F1FF-4461-A9C9-CA49DE35BC99}"/>
                </a:ext>
              </a:extLst>
            </p:cNvPr>
            <p:cNvSpPr>
              <a:spLocks noChangeAspect="1"/>
            </p:cNvSpPr>
            <p:nvPr/>
          </p:nvSpPr>
          <p:spPr bwMode="auto">
            <a:xfrm>
              <a:off x="2391" y="1828"/>
              <a:ext cx="26" cy="29"/>
            </a:xfrm>
            <a:custGeom>
              <a:avLst/>
              <a:gdLst>
                <a:gd name="T0" fmla="*/ 10 w 26"/>
                <a:gd name="T1" fmla="*/ 28 h 29"/>
                <a:gd name="T2" fmla="*/ 10 w 26"/>
                <a:gd name="T3" fmla="*/ 29 h 29"/>
                <a:gd name="T4" fmla="*/ 12 w 26"/>
                <a:gd name="T5" fmla="*/ 22 h 29"/>
                <a:gd name="T6" fmla="*/ 16 w 26"/>
                <a:gd name="T7" fmla="*/ 16 h 29"/>
                <a:gd name="T8" fmla="*/ 20 w 26"/>
                <a:gd name="T9" fmla="*/ 13 h 29"/>
                <a:gd name="T10" fmla="*/ 26 w 26"/>
                <a:gd name="T11" fmla="*/ 10 h 29"/>
                <a:gd name="T12" fmla="*/ 24 w 26"/>
                <a:gd name="T13" fmla="*/ 0 h 29"/>
                <a:gd name="T14" fmla="*/ 16 w 26"/>
                <a:gd name="T15" fmla="*/ 4 h 29"/>
                <a:gd name="T16" fmla="*/ 9 w 26"/>
                <a:gd name="T17" fmla="*/ 9 h 29"/>
                <a:gd name="T18" fmla="*/ 3 w 26"/>
                <a:gd name="T19" fmla="*/ 17 h 29"/>
                <a:gd name="T20" fmla="*/ 0 w 26"/>
                <a:gd name="T21" fmla="*/ 26 h 29"/>
                <a:gd name="T22" fmla="*/ 0 w 26"/>
                <a:gd name="T23" fmla="*/ 28 h 29"/>
                <a:gd name="T24" fmla="*/ 0 w 26"/>
                <a:gd name="T25" fmla="*/ 26 h 29"/>
                <a:gd name="T26" fmla="*/ 0 w 26"/>
                <a:gd name="T27" fmla="*/ 26 h 29"/>
                <a:gd name="T28" fmla="*/ 0 w 26"/>
                <a:gd name="T29" fmla="*/ 28 h 29"/>
                <a:gd name="T30" fmla="*/ 10 w 26"/>
                <a:gd name="T31" fmla="*/ 28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9"/>
                <a:gd name="T50" fmla="*/ 26 w 26"/>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9">
                  <a:moveTo>
                    <a:pt x="10" y="28"/>
                  </a:moveTo>
                  <a:lnTo>
                    <a:pt x="10" y="29"/>
                  </a:lnTo>
                  <a:lnTo>
                    <a:pt x="12" y="22"/>
                  </a:lnTo>
                  <a:lnTo>
                    <a:pt x="16" y="16"/>
                  </a:lnTo>
                  <a:lnTo>
                    <a:pt x="20" y="13"/>
                  </a:lnTo>
                  <a:lnTo>
                    <a:pt x="26" y="10"/>
                  </a:lnTo>
                  <a:lnTo>
                    <a:pt x="24" y="0"/>
                  </a:lnTo>
                  <a:lnTo>
                    <a:pt x="16" y="4"/>
                  </a:lnTo>
                  <a:lnTo>
                    <a:pt x="9" y="9"/>
                  </a:lnTo>
                  <a:lnTo>
                    <a:pt x="3" y="17"/>
                  </a:lnTo>
                  <a:lnTo>
                    <a:pt x="0" y="26"/>
                  </a:lnTo>
                  <a:lnTo>
                    <a:pt x="0" y="28"/>
                  </a:lnTo>
                  <a:lnTo>
                    <a:pt x="0" y="26"/>
                  </a:lnTo>
                  <a:lnTo>
                    <a:pt x="0" y="28"/>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29" name="Freeform 20">
              <a:extLst>
                <a:ext uri="{FF2B5EF4-FFF2-40B4-BE49-F238E27FC236}">
                  <a16:creationId xmlns:a16="http://schemas.microsoft.com/office/drawing/2014/main" id="{9E2F003F-D695-4D78-8A48-BBC9BC00F5AC}"/>
                </a:ext>
              </a:extLst>
            </p:cNvPr>
            <p:cNvSpPr>
              <a:spLocks noChangeAspect="1"/>
            </p:cNvSpPr>
            <p:nvPr/>
          </p:nvSpPr>
          <p:spPr bwMode="auto">
            <a:xfrm>
              <a:off x="2390" y="1856"/>
              <a:ext cx="21" cy="97"/>
            </a:xfrm>
            <a:custGeom>
              <a:avLst/>
              <a:gdLst>
                <a:gd name="T0" fmla="*/ 21 w 21"/>
                <a:gd name="T1" fmla="*/ 94 h 97"/>
                <a:gd name="T2" fmla="*/ 21 w 21"/>
                <a:gd name="T3" fmla="*/ 95 h 97"/>
                <a:gd name="T4" fmla="*/ 20 w 21"/>
                <a:gd name="T5" fmla="*/ 85 h 97"/>
                <a:gd name="T6" fmla="*/ 19 w 21"/>
                <a:gd name="T7" fmla="*/ 72 h 97"/>
                <a:gd name="T8" fmla="*/ 17 w 21"/>
                <a:gd name="T9" fmla="*/ 60 h 97"/>
                <a:gd name="T10" fmla="*/ 14 w 21"/>
                <a:gd name="T11" fmla="*/ 48 h 97"/>
                <a:gd name="T12" fmla="*/ 12 w 21"/>
                <a:gd name="T13" fmla="*/ 36 h 97"/>
                <a:gd name="T14" fmla="*/ 11 w 21"/>
                <a:gd name="T15" fmla="*/ 24 h 97"/>
                <a:gd name="T16" fmla="*/ 10 w 21"/>
                <a:gd name="T17" fmla="*/ 13 h 97"/>
                <a:gd name="T18" fmla="*/ 11 w 21"/>
                <a:gd name="T19" fmla="*/ 0 h 97"/>
                <a:gd name="T20" fmla="*/ 1 w 21"/>
                <a:gd name="T21" fmla="*/ 0 h 97"/>
                <a:gd name="T22" fmla="*/ 0 w 21"/>
                <a:gd name="T23" fmla="*/ 13 h 97"/>
                <a:gd name="T24" fmla="*/ 1 w 21"/>
                <a:gd name="T25" fmla="*/ 24 h 97"/>
                <a:gd name="T26" fmla="*/ 2 w 21"/>
                <a:gd name="T27" fmla="*/ 39 h 97"/>
                <a:gd name="T28" fmla="*/ 5 w 21"/>
                <a:gd name="T29" fmla="*/ 50 h 97"/>
                <a:gd name="T30" fmla="*/ 7 w 21"/>
                <a:gd name="T31" fmla="*/ 62 h 97"/>
                <a:gd name="T32" fmla="*/ 10 w 21"/>
                <a:gd name="T33" fmla="*/ 74 h 97"/>
                <a:gd name="T34" fmla="*/ 11 w 21"/>
                <a:gd name="T35" fmla="*/ 85 h 97"/>
                <a:gd name="T36" fmla="*/ 12 w 21"/>
                <a:gd name="T37" fmla="*/ 95 h 97"/>
                <a:gd name="T38" fmla="*/ 12 w 21"/>
                <a:gd name="T39" fmla="*/ 97 h 97"/>
                <a:gd name="T40" fmla="*/ 12 w 21"/>
                <a:gd name="T41" fmla="*/ 95 h 97"/>
                <a:gd name="T42" fmla="*/ 12 w 21"/>
                <a:gd name="T43" fmla="*/ 95 h 97"/>
                <a:gd name="T44" fmla="*/ 12 w 21"/>
                <a:gd name="T45" fmla="*/ 97 h 97"/>
                <a:gd name="T46" fmla="*/ 21 w 21"/>
                <a:gd name="T47" fmla="*/ 94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97"/>
                <a:gd name="T74" fmla="*/ 21 w 21"/>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97">
                  <a:moveTo>
                    <a:pt x="21" y="94"/>
                  </a:moveTo>
                  <a:lnTo>
                    <a:pt x="21" y="95"/>
                  </a:lnTo>
                  <a:lnTo>
                    <a:pt x="20" y="85"/>
                  </a:lnTo>
                  <a:lnTo>
                    <a:pt x="19" y="72"/>
                  </a:lnTo>
                  <a:lnTo>
                    <a:pt x="17" y="60"/>
                  </a:lnTo>
                  <a:lnTo>
                    <a:pt x="14" y="48"/>
                  </a:lnTo>
                  <a:lnTo>
                    <a:pt x="12" y="36"/>
                  </a:lnTo>
                  <a:lnTo>
                    <a:pt x="11" y="24"/>
                  </a:lnTo>
                  <a:lnTo>
                    <a:pt x="10" y="13"/>
                  </a:lnTo>
                  <a:lnTo>
                    <a:pt x="11" y="0"/>
                  </a:lnTo>
                  <a:lnTo>
                    <a:pt x="1" y="0"/>
                  </a:lnTo>
                  <a:lnTo>
                    <a:pt x="0" y="13"/>
                  </a:lnTo>
                  <a:lnTo>
                    <a:pt x="1" y="24"/>
                  </a:lnTo>
                  <a:lnTo>
                    <a:pt x="2" y="39"/>
                  </a:lnTo>
                  <a:lnTo>
                    <a:pt x="5" y="50"/>
                  </a:lnTo>
                  <a:lnTo>
                    <a:pt x="7" y="62"/>
                  </a:lnTo>
                  <a:lnTo>
                    <a:pt x="10" y="74"/>
                  </a:lnTo>
                  <a:lnTo>
                    <a:pt x="11" y="85"/>
                  </a:lnTo>
                  <a:lnTo>
                    <a:pt x="12" y="95"/>
                  </a:lnTo>
                  <a:lnTo>
                    <a:pt x="12" y="97"/>
                  </a:lnTo>
                  <a:lnTo>
                    <a:pt x="12" y="95"/>
                  </a:lnTo>
                  <a:lnTo>
                    <a:pt x="12" y="97"/>
                  </a:lnTo>
                  <a:lnTo>
                    <a:pt x="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0" name="Freeform 21">
              <a:extLst>
                <a:ext uri="{FF2B5EF4-FFF2-40B4-BE49-F238E27FC236}">
                  <a16:creationId xmlns:a16="http://schemas.microsoft.com/office/drawing/2014/main" id="{504D9964-DDDA-483F-99E5-7D5775F54393}"/>
                </a:ext>
              </a:extLst>
            </p:cNvPr>
            <p:cNvSpPr>
              <a:spLocks noChangeAspect="1"/>
            </p:cNvSpPr>
            <p:nvPr/>
          </p:nvSpPr>
          <p:spPr bwMode="auto">
            <a:xfrm>
              <a:off x="2402" y="1950"/>
              <a:ext cx="25" cy="56"/>
            </a:xfrm>
            <a:custGeom>
              <a:avLst/>
              <a:gdLst>
                <a:gd name="T0" fmla="*/ 23 w 25"/>
                <a:gd name="T1" fmla="*/ 49 h 56"/>
                <a:gd name="T2" fmla="*/ 25 w 25"/>
                <a:gd name="T3" fmla="*/ 50 h 56"/>
                <a:gd name="T4" fmla="*/ 21 w 25"/>
                <a:gd name="T5" fmla="*/ 44 h 56"/>
                <a:gd name="T6" fmla="*/ 20 w 25"/>
                <a:gd name="T7" fmla="*/ 39 h 56"/>
                <a:gd name="T8" fmla="*/ 18 w 25"/>
                <a:gd name="T9" fmla="*/ 34 h 56"/>
                <a:gd name="T10" fmla="*/ 15 w 25"/>
                <a:gd name="T11" fmla="*/ 27 h 56"/>
                <a:gd name="T12" fmla="*/ 14 w 25"/>
                <a:gd name="T13" fmla="*/ 21 h 56"/>
                <a:gd name="T14" fmla="*/ 12 w 25"/>
                <a:gd name="T15" fmla="*/ 14 h 56"/>
                <a:gd name="T16" fmla="*/ 10 w 25"/>
                <a:gd name="T17" fmla="*/ 7 h 56"/>
                <a:gd name="T18" fmla="*/ 9 w 25"/>
                <a:gd name="T19" fmla="*/ 0 h 56"/>
                <a:gd name="T20" fmla="*/ 0 w 25"/>
                <a:gd name="T21" fmla="*/ 3 h 56"/>
                <a:gd name="T22" fmla="*/ 1 w 25"/>
                <a:gd name="T23" fmla="*/ 10 h 56"/>
                <a:gd name="T24" fmla="*/ 2 w 25"/>
                <a:gd name="T25" fmla="*/ 17 h 56"/>
                <a:gd name="T26" fmla="*/ 5 w 25"/>
                <a:gd name="T27" fmla="*/ 24 h 56"/>
                <a:gd name="T28" fmla="*/ 6 w 25"/>
                <a:gd name="T29" fmla="*/ 30 h 56"/>
                <a:gd name="T30" fmla="*/ 8 w 25"/>
                <a:gd name="T31" fmla="*/ 37 h 56"/>
                <a:gd name="T32" fmla="*/ 10 w 25"/>
                <a:gd name="T33" fmla="*/ 44 h 56"/>
                <a:gd name="T34" fmla="*/ 14 w 25"/>
                <a:gd name="T35" fmla="*/ 49 h 56"/>
                <a:gd name="T36" fmla="*/ 18 w 25"/>
                <a:gd name="T37" fmla="*/ 55 h 56"/>
                <a:gd name="T38" fmla="*/ 19 w 25"/>
                <a:gd name="T39" fmla="*/ 56 h 56"/>
                <a:gd name="T40" fmla="*/ 18 w 25"/>
                <a:gd name="T41" fmla="*/ 55 h 56"/>
                <a:gd name="T42" fmla="*/ 18 w 25"/>
                <a:gd name="T43" fmla="*/ 56 h 56"/>
                <a:gd name="T44" fmla="*/ 19 w 25"/>
                <a:gd name="T45" fmla="*/ 56 h 56"/>
                <a:gd name="T46" fmla="*/ 23 w 25"/>
                <a:gd name="T47" fmla="*/ 49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56"/>
                <a:gd name="T74" fmla="*/ 25 w 25"/>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56">
                  <a:moveTo>
                    <a:pt x="23" y="49"/>
                  </a:moveTo>
                  <a:lnTo>
                    <a:pt x="25" y="50"/>
                  </a:lnTo>
                  <a:lnTo>
                    <a:pt x="21" y="44"/>
                  </a:lnTo>
                  <a:lnTo>
                    <a:pt x="20" y="39"/>
                  </a:lnTo>
                  <a:lnTo>
                    <a:pt x="18" y="34"/>
                  </a:lnTo>
                  <a:lnTo>
                    <a:pt x="15" y="27"/>
                  </a:lnTo>
                  <a:lnTo>
                    <a:pt x="14" y="21"/>
                  </a:lnTo>
                  <a:lnTo>
                    <a:pt x="12" y="14"/>
                  </a:lnTo>
                  <a:lnTo>
                    <a:pt x="10" y="7"/>
                  </a:lnTo>
                  <a:lnTo>
                    <a:pt x="9" y="0"/>
                  </a:lnTo>
                  <a:lnTo>
                    <a:pt x="0" y="3"/>
                  </a:lnTo>
                  <a:lnTo>
                    <a:pt x="1" y="10"/>
                  </a:lnTo>
                  <a:lnTo>
                    <a:pt x="2" y="17"/>
                  </a:lnTo>
                  <a:lnTo>
                    <a:pt x="5" y="24"/>
                  </a:lnTo>
                  <a:lnTo>
                    <a:pt x="6" y="30"/>
                  </a:lnTo>
                  <a:lnTo>
                    <a:pt x="8" y="37"/>
                  </a:lnTo>
                  <a:lnTo>
                    <a:pt x="10" y="44"/>
                  </a:lnTo>
                  <a:lnTo>
                    <a:pt x="14" y="49"/>
                  </a:lnTo>
                  <a:lnTo>
                    <a:pt x="18" y="55"/>
                  </a:lnTo>
                  <a:lnTo>
                    <a:pt x="19" y="56"/>
                  </a:lnTo>
                  <a:lnTo>
                    <a:pt x="18" y="55"/>
                  </a:lnTo>
                  <a:lnTo>
                    <a:pt x="18" y="56"/>
                  </a:lnTo>
                  <a:lnTo>
                    <a:pt x="19" y="56"/>
                  </a:lnTo>
                  <a:lnTo>
                    <a:pt x="2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1" name="Freeform 22">
              <a:extLst>
                <a:ext uri="{FF2B5EF4-FFF2-40B4-BE49-F238E27FC236}">
                  <a16:creationId xmlns:a16="http://schemas.microsoft.com/office/drawing/2014/main" id="{B922BF77-5E3D-4B28-A077-D24FFF2A70C5}"/>
                </a:ext>
              </a:extLst>
            </p:cNvPr>
            <p:cNvSpPr>
              <a:spLocks noChangeAspect="1"/>
            </p:cNvSpPr>
            <p:nvPr/>
          </p:nvSpPr>
          <p:spPr bwMode="auto">
            <a:xfrm>
              <a:off x="2421" y="1999"/>
              <a:ext cx="148" cy="27"/>
            </a:xfrm>
            <a:custGeom>
              <a:avLst/>
              <a:gdLst>
                <a:gd name="T0" fmla="*/ 143 w 148"/>
                <a:gd name="T1" fmla="*/ 13 h 27"/>
                <a:gd name="T2" fmla="*/ 146 w 148"/>
                <a:gd name="T3" fmla="*/ 11 h 27"/>
                <a:gd name="T4" fmla="*/ 128 w 148"/>
                <a:gd name="T5" fmla="*/ 14 h 27"/>
                <a:gd name="T6" fmla="*/ 109 w 148"/>
                <a:gd name="T7" fmla="*/ 15 h 27"/>
                <a:gd name="T8" fmla="*/ 90 w 148"/>
                <a:gd name="T9" fmla="*/ 17 h 27"/>
                <a:gd name="T10" fmla="*/ 72 w 148"/>
                <a:gd name="T11" fmla="*/ 17 h 27"/>
                <a:gd name="T12" fmla="*/ 54 w 148"/>
                <a:gd name="T13" fmla="*/ 15 h 27"/>
                <a:gd name="T14" fmla="*/ 36 w 148"/>
                <a:gd name="T15" fmla="*/ 13 h 27"/>
                <a:gd name="T16" fmla="*/ 21 w 148"/>
                <a:gd name="T17" fmla="*/ 7 h 27"/>
                <a:gd name="T18" fmla="*/ 4 w 148"/>
                <a:gd name="T19" fmla="*/ 0 h 27"/>
                <a:gd name="T20" fmla="*/ 0 w 148"/>
                <a:gd name="T21" fmla="*/ 7 h 27"/>
                <a:gd name="T22" fmla="*/ 16 w 148"/>
                <a:gd name="T23" fmla="*/ 16 h 27"/>
                <a:gd name="T24" fmla="*/ 34 w 148"/>
                <a:gd name="T25" fmla="*/ 22 h 27"/>
                <a:gd name="T26" fmla="*/ 52 w 148"/>
                <a:gd name="T27" fmla="*/ 25 h 27"/>
                <a:gd name="T28" fmla="*/ 72 w 148"/>
                <a:gd name="T29" fmla="*/ 27 h 27"/>
                <a:gd name="T30" fmla="*/ 90 w 148"/>
                <a:gd name="T31" fmla="*/ 27 h 27"/>
                <a:gd name="T32" fmla="*/ 109 w 148"/>
                <a:gd name="T33" fmla="*/ 25 h 27"/>
                <a:gd name="T34" fmla="*/ 128 w 148"/>
                <a:gd name="T35" fmla="*/ 23 h 27"/>
                <a:gd name="T36" fmla="*/ 146 w 148"/>
                <a:gd name="T37" fmla="*/ 21 h 27"/>
                <a:gd name="T38" fmla="*/ 148 w 148"/>
                <a:gd name="T39" fmla="*/ 20 h 27"/>
                <a:gd name="T40" fmla="*/ 146 w 148"/>
                <a:gd name="T41" fmla="*/ 21 h 27"/>
                <a:gd name="T42" fmla="*/ 147 w 148"/>
                <a:gd name="T43" fmla="*/ 21 h 27"/>
                <a:gd name="T44" fmla="*/ 148 w 148"/>
                <a:gd name="T45" fmla="*/ 20 h 27"/>
                <a:gd name="T46" fmla="*/ 143 w 148"/>
                <a:gd name="T47" fmla="*/ 13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8"/>
                <a:gd name="T73" fmla="*/ 0 h 27"/>
                <a:gd name="T74" fmla="*/ 148 w 148"/>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8" h="27">
                  <a:moveTo>
                    <a:pt x="143" y="13"/>
                  </a:moveTo>
                  <a:lnTo>
                    <a:pt x="146" y="11"/>
                  </a:lnTo>
                  <a:lnTo>
                    <a:pt x="128" y="14"/>
                  </a:lnTo>
                  <a:lnTo>
                    <a:pt x="109" y="15"/>
                  </a:lnTo>
                  <a:lnTo>
                    <a:pt x="90" y="17"/>
                  </a:lnTo>
                  <a:lnTo>
                    <a:pt x="72" y="17"/>
                  </a:lnTo>
                  <a:lnTo>
                    <a:pt x="54" y="15"/>
                  </a:lnTo>
                  <a:lnTo>
                    <a:pt x="36" y="13"/>
                  </a:lnTo>
                  <a:lnTo>
                    <a:pt x="21" y="7"/>
                  </a:lnTo>
                  <a:lnTo>
                    <a:pt x="4" y="0"/>
                  </a:lnTo>
                  <a:lnTo>
                    <a:pt x="0" y="7"/>
                  </a:lnTo>
                  <a:lnTo>
                    <a:pt x="16" y="16"/>
                  </a:lnTo>
                  <a:lnTo>
                    <a:pt x="34" y="22"/>
                  </a:lnTo>
                  <a:lnTo>
                    <a:pt x="52" y="25"/>
                  </a:lnTo>
                  <a:lnTo>
                    <a:pt x="72" y="27"/>
                  </a:lnTo>
                  <a:lnTo>
                    <a:pt x="90" y="27"/>
                  </a:lnTo>
                  <a:lnTo>
                    <a:pt x="109" y="25"/>
                  </a:lnTo>
                  <a:lnTo>
                    <a:pt x="128" y="23"/>
                  </a:lnTo>
                  <a:lnTo>
                    <a:pt x="146" y="21"/>
                  </a:lnTo>
                  <a:lnTo>
                    <a:pt x="148" y="20"/>
                  </a:lnTo>
                  <a:lnTo>
                    <a:pt x="146" y="21"/>
                  </a:lnTo>
                  <a:lnTo>
                    <a:pt x="147" y="21"/>
                  </a:lnTo>
                  <a:lnTo>
                    <a:pt x="148" y="20"/>
                  </a:lnTo>
                  <a:lnTo>
                    <a:pt x="14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2" name="Freeform 23">
              <a:extLst>
                <a:ext uri="{FF2B5EF4-FFF2-40B4-BE49-F238E27FC236}">
                  <a16:creationId xmlns:a16="http://schemas.microsoft.com/office/drawing/2014/main" id="{E0D3897C-5B2B-43A7-9820-19860B298762}"/>
                </a:ext>
              </a:extLst>
            </p:cNvPr>
            <p:cNvSpPr>
              <a:spLocks noChangeAspect="1"/>
            </p:cNvSpPr>
            <p:nvPr/>
          </p:nvSpPr>
          <p:spPr bwMode="auto">
            <a:xfrm>
              <a:off x="2564" y="1969"/>
              <a:ext cx="26" cy="50"/>
            </a:xfrm>
            <a:custGeom>
              <a:avLst/>
              <a:gdLst>
                <a:gd name="T0" fmla="*/ 17 w 26"/>
                <a:gd name="T1" fmla="*/ 4 h 50"/>
                <a:gd name="T2" fmla="*/ 18 w 26"/>
                <a:gd name="T3" fmla="*/ 0 h 50"/>
                <a:gd name="T4" fmla="*/ 13 w 26"/>
                <a:gd name="T5" fmla="*/ 6 h 50"/>
                <a:gd name="T6" fmla="*/ 11 w 26"/>
                <a:gd name="T7" fmla="*/ 13 h 50"/>
                <a:gd name="T8" fmla="*/ 10 w 26"/>
                <a:gd name="T9" fmla="*/ 19 h 50"/>
                <a:gd name="T10" fmla="*/ 9 w 26"/>
                <a:gd name="T11" fmla="*/ 25 h 50"/>
                <a:gd name="T12" fmla="*/ 7 w 26"/>
                <a:gd name="T13" fmla="*/ 31 h 50"/>
                <a:gd name="T14" fmla="*/ 5 w 26"/>
                <a:gd name="T15" fmla="*/ 36 h 50"/>
                <a:gd name="T16" fmla="*/ 4 w 26"/>
                <a:gd name="T17" fmla="*/ 39 h 50"/>
                <a:gd name="T18" fmla="*/ 0 w 26"/>
                <a:gd name="T19" fmla="*/ 43 h 50"/>
                <a:gd name="T20" fmla="*/ 5 w 26"/>
                <a:gd name="T21" fmla="*/ 50 h 50"/>
                <a:gd name="T22" fmla="*/ 11 w 26"/>
                <a:gd name="T23" fmla="*/ 46 h 50"/>
                <a:gd name="T24" fmla="*/ 14 w 26"/>
                <a:gd name="T25" fmla="*/ 40 h 50"/>
                <a:gd name="T26" fmla="*/ 17 w 26"/>
                <a:gd name="T27" fmla="*/ 33 h 50"/>
                <a:gd name="T28" fmla="*/ 18 w 26"/>
                <a:gd name="T29" fmla="*/ 27 h 50"/>
                <a:gd name="T30" fmla="*/ 19 w 26"/>
                <a:gd name="T31" fmla="*/ 21 h 50"/>
                <a:gd name="T32" fmla="*/ 20 w 26"/>
                <a:gd name="T33" fmla="*/ 15 h 50"/>
                <a:gd name="T34" fmla="*/ 23 w 26"/>
                <a:gd name="T35" fmla="*/ 11 h 50"/>
                <a:gd name="T36" fmla="*/ 25 w 26"/>
                <a:gd name="T37" fmla="*/ 5 h 50"/>
                <a:gd name="T38" fmla="*/ 26 w 26"/>
                <a:gd name="T39" fmla="*/ 1 h 50"/>
                <a:gd name="T40" fmla="*/ 25 w 26"/>
                <a:gd name="T41" fmla="*/ 5 h 50"/>
                <a:gd name="T42" fmla="*/ 26 w 26"/>
                <a:gd name="T43" fmla="*/ 4 h 50"/>
                <a:gd name="T44" fmla="*/ 26 w 26"/>
                <a:gd name="T45" fmla="*/ 1 h 50"/>
                <a:gd name="T46" fmla="*/ 17 w 26"/>
                <a:gd name="T47" fmla="*/ 4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50"/>
                <a:gd name="T74" fmla="*/ 26 w 26"/>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50">
                  <a:moveTo>
                    <a:pt x="17" y="4"/>
                  </a:moveTo>
                  <a:lnTo>
                    <a:pt x="18" y="0"/>
                  </a:lnTo>
                  <a:lnTo>
                    <a:pt x="13" y="6"/>
                  </a:lnTo>
                  <a:lnTo>
                    <a:pt x="11" y="13"/>
                  </a:lnTo>
                  <a:lnTo>
                    <a:pt x="10" y="19"/>
                  </a:lnTo>
                  <a:lnTo>
                    <a:pt x="9" y="25"/>
                  </a:lnTo>
                  <a:lnTo>
                    <a:pt x="7" y="31"/>
                  </a:lnTo>
                  <a:lnTo>
                    <a:pt x="5" y="36"/>
                  </a:lnTo>
                  <a:lnTo>
                    <a:pt x="4" y="39"/>
                  </a:lnTo>
                  <a:lnTo>
                    <a:pt x="0" y="43"/>
                  </a:lnTo>
                  <a:lnTo>
                    <a:pt x="5" y="50"/>
                  </a:lnTo>
                  <a:lnTo>
                    <a:pt x="11" y="46"/>
                  </a:lnTo>
                  <a:lnTo>
                    <a:pt x="14" y="40"/>
                  </a:lnTo>
                  <a:lnTo>
                    <a:pt x="17" y="33"/>
                  </a:lnTo>
                  <a:lnTo>
                    <a:pt x="18" y="27"/>
                  </a:lnTo>
                  <a:lnTo>
                    <a:pt x="19" y="21"/>
                  </a:lnTo>
                  <a:lnTo>
                    <a:pt x="20" y="15"/>
                  </a:lnTo>
                  <a:lnTo>
                    <a:pt x="23" y="11"/>
                  </a:lnTo>
                  <a:lnTo>
                    <a:pt x="25" y="5"/>
                  </a:lnTo>
                  <a:lnTo>
                    <a:pt x="26" y="1"/>
                  </a:lnTo>
                  <a:lnTo>
                    <a:pt x="25" y="5"/>
                  </a:lnTo>
                  <a:lnTo>
                    <a:pt x="26" y="4"/>
                  </a:lnTo>
                  <a:lnTo>
                    <a:pt x="26" y="1"/>
                  </a:ln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3" name="Freeform 24">
              <a:extLst>
                <a:ext uri="{FF2B5EF4-FFF2-40B4-BE49-F238E27FC236}">
                  <a16:creationId xmlns:a16="http://schemas.microsoft.com/office/drawing/2014/main" id="{5B4BA8C8-C527-46B0-8BE2-992EC7EE488B}"/>
                </a:ext>
              </a:extLst>
            </p:cNvPr>
            <p:cNvSpPr>
              <a:spLocks noChangeAspect="1"/>
            </p:cNvSpPr>
            <p:nvPr/>
          </p:nvSpPr>
          <p:spPr bwMode="auto">
            <a:xfrm>
              <a:off x="2580" y="1932"/>
              <a:ext cx="17" cy="41"/>
            </a:xfrm>
            <a:custGeom>
              <a:avLst/>
              <a:gdLst>
                <a:gd name="T0" fmla="*/ 8 w 17"/>
                <a:gd name="T1" fmla="*/ 4 h 41"/>
                <a:gd name="T2" fmla="*/ 9 w 17"/>
                <a:gd name="T3" fmla="*/ 0 h 41"/>
                <a:gd name="T4" fmla="*/ 7 w 17"/>
                <a:gd name="T5" fmla="*/ 4 h 41"/>
                <a:gd name="T6" fmla="*/ 3 w 17"/>
                <a:gd name="T7" fmla="*/ 10 h 41"/>
                <a:gd name="T8" fmla="*/ 2 w 17"/>
                <a:gd name="T9" fmla="*/ 15 h 41"/>
                <a:gd name="T10" fmla="*/ 1 w 17"/>
                <a:gd name="T11" fmla="*/ 18 h 41"/>
                <a:gd name="T12" fmla="*/ 0 w 17"/>
                <a:gd name="T13" fmla="*/ 24 h 41"/>
                <a:gd name="T14" fmla="*/ 0 w 17"/>
                <a:gd name="T15" fmla="*/ 29 h 41"/>
                <a:gd name="T16" fmla="*/ 0 w 17"/>
                <a:gd name="T17" fmla="*/ 35 h 41"/>
                <a:gd name="T18" fmla="*/ 1 w 17"/>
                <a:gd name="T19" fmla="*/ 41 h 41"/>
                <a:gd name="T20" fmla="*/ 10 w 17"/>
                <a:gd name="T21" fmla="*/ 38 h 41"/>
                <a:gd name="T22" fmla="*/ 9 w 17"/>
                <a:gd name="T23" fmla="*/ 35 h 41"/>
                <a:gd name="T24" fmla="*/ 9 w 17"/>
                <a:gd name="T25" fmla="*/ 29 h 41"/>
                <a:gd name="T26" fmla="*/ 9 w 17"/>
                <a:gd name="T27" fmla="*/ 24 h 41"/>
                <a:gd name="T28" fmla="*/ 10 w 17"/>
                <a:gd name="T29" fmla="*/ 21 h 41"/>
                <a:gd name="T30" fmla="*/ 11 w 17"/>
                <a:gd name="T31" fmla="*/ 17 h 41"/>
                <a:gd name="T32" fmla="*/ 13 w 17"/>
                <a:gd name="T33" fmla="*/ 12 h 41"/>
                <a:gd name="T34" fmla="*/ 14 w 17"/>
                <a:gd name="T35" fmla="*/ 9 h 41"/>
                <a:gd name="T36" fmla="*/ 16 w 17"/>
                <a:gd name="T37" fmla="*/ 5 h 41"/>
                <a:gd name="T38" fmla="*/ 17 w 17"/>
                <a:gd name="T39" fmla="*/ 2 h 41"/>
                <a:gd name="T40" fmla="*/ 16 w 17"/>
                <a:gd name="T41" fmla="*/ 5 h 41"/>
                <a:gd name="T42" fmla="*/ 17 w 17"/>
                <a:gd name="T43" fmla="*/ 4 h 41"/>
                <a:gd name="T44" fmla="*/ 17 w 17"/>
                <a:gd name="T45" fmla="*/ 2 h 41"/>
                <a:gd name="T46" fmla="*/ 8 w 17"/>
                <a:gd name="T47" fmla="*/ 4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41"/>
                <a:gd name="T74" fmla="*/ 17 w 1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41">
                  <a:moveTo>
                    <a:pt x="8" y="4"/>
                  </a:moveTo>
                  <a:lnTo>
                    <a:pt x="9" y="0"/>
                  </a:lnTo>
                  <a:lnTo>
                    <a:pt x="7" y="4"/>
                  </a:lnTo>
                  <a:lnTo>
                    <a:pt x="3" y="10"/>
                  </a:lnTo>
                  <a:lnTo>
                    <a:pt x="2" y="15"/>
                  </a:lnTo>
                  <a:lnTo>
                    <a:pt x="1" y="18"/>
                  </a:lnTo>
                  <a:lnTo>
                    <a:pt x="0" y="24"/>
                  </a:lnTo>
                  <a:lnTo>
                    <a:pt x="0" y="29"/>
                  </a:lnTo>
                  <a:lnTo>
                    <a:pt x="0" y="35"/>
                  </a:lnTo>
                  <a:lnTo>
                    <a:pt x="1" y="41"/>
                  </a:lnTo>
                  <a:lnTo>
                    <a:pt x="10" y="38"/>
                  </a:lnTo>
                  <a:lnTo>
                    <a:pt x="9" y="35"/>
                  </a:lnTo>
                  <a:lnTo>
                    <a:pt x="9" y="29"/>
                  </a:lnTo>
                  <a:lnTo>
                    <a:pt x="9" y="24"/>
                  </a:lnTo>
                  <a:lnTo>
                    <a:pt x="10" y="21"/>
                  </a:lnTo>
                  <a:lnTo>
                    <a:pt x="11" y="17"/>
                  </a:lnTo>
                  <a:lnTo>
                    <a:pt x="13" y="12"/>
                  </a:lnTo>
                  <a:lnTo>
                    <a:pt x="14" y="9"/>
                  </a:lnTo>
                  <a:lnTo>
                    <a:pt x="16" y="5"/>
                  </a:lnTo>
                  <a:lnTo>
                    <a:pt x="17" y="2"/>
                  </a:lnTo>
                  <a:lnTo>
                    <a:pt x="16" y="5"/>
                  </a:lnTo>
                  <a:lnTo>
                    <a:pt x="17" y="4"/>
                  </a:lnTo>
                  <a:lnTo>
                    <a:pt x="17" y="2"/>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4" name="Freeform 25">
              <a:extLst>
                <a:ext uri="{FF2B5EF4-FFF2-40B4-BE49-F238E27FC236}">
                  <a16:creationId xmlns:a16="http://schemas.microsoft.com/office/drawing/2014/main" id="{653CA6FE-2790-4E1D-8543-03345F1CC354}"/>
                </a:ext>
              </a:extLst>
            </p:cNvPr>
            <p:cNvSpPr>
              <a:spLocks noChangeAspect="1"/>
            </p:cNvSpPr>
            <p:nvPr/>
          </p:nvSpPr>
          <p:spPr bwMode="auto">
            <a:xfrm>
              <a:off x="2577" y="1871"/>
              <a:ext cx="20" cy="65"/>
            </a:xfrm>
            <a:custGeom>
              <a:avLst/>
              <a:gdLst>
                <a:gd name="T0" fmla="*/ 0 w 20"/>
                <a:gd name="T1" fmla="*/ 6 h 65"/>
                <a:gd name="T2" fmla="*/ 0 w 20"/>
                <a:gd name="T3" fmla="*/ 7 h 65"/>
                <a:gd name="T4" fmla="*/ 4 w 20"/>
                <a:gd name="T5" fmla="*/ 12 h 65"/>
                <a:gd name="T6" fmla="*/ 6 w 20"/>
                <a:gd name="T7" fmla="*/ 18 h 65"/>
                <a:gd name="T8" fmla="*/ 9 w 20"/>
                <a:gd name="T9" fmla="*/ 25 h 65"/>
                <a:gd name="T10" fmla="*/ 9 w 20"/>
                <a:gd name="T11" fmla="*/ 32 h 65"/>
                <a:gd name="T12" fmla="*/ 10 w 20"/>
                <a:gd name="T13" fmla="*/ 39 h 65"/>
                <a:gd name="T14" fmla="*/ 10 w 20"/>
                <a:gd name="T15" fmla="*/ 47 h 65"/>
                <a:gd name="T16" fmla="*/ 10 w 20"/>
                <a:gd name="T17" fmla="*/ 56 h 65"/>
                <a:gd name="T18" fmla="*/ 11 w 20"/>
                <a:gd name="T19" fmla="*/ 65 h 65"/>
                <a:gd name="T20" fmla="*/ 20 w 20"/>
                <a:gd name="T21" fmla="*/ 63 h 65"/>
                <a:gd name="T22" fmla="*/ 19 w 20"/>
                <a:gd name="T23" fmla="*/ 56 h 65"/>
                <a:gd name="T24" fmla="*/ 19 w 20"/>
                <a:gd name="T25" fmla="*/ 47 h 65"/>
                <a:gd name="T26" fmla="*/ 19 w 20"/>
                <a:gd name="T27" fmla="*/ 39 h 65"/>
                <a:gd name="T28" fmla="*/ 18 w 20"/>
                <a:gd name="T29" fmla="*/ 32 h 65"/>
                <a:gd name="T30" fmla="*/ 18 w 20"/>
                <a:gd name="T31" fmla="*/ 22 h 65"/>
                <a:gd name="T32" fmla="*/ 16 w 20"/>
                <a:gd name="T33" fmla="*/ 15 h 65"/>
                <a:gd name="T34" fmla="*/ 13 w 20"/>
                <a:gd name="T35" fmla="*/ 7 h 65"/>
                <a:gd name="T36" fmla="*/ 7 w 20"/>
                <a:gd name="T37" fmla="*/ 0 h 65"/>
                <a:gd name="T38" fmla="*/ 7 w 20"/>
                <a:gd name="T39" fmla="*/ 1 h 65"/>
                <a:gd name="T40" fmla="*/ 0 w 20"/>
                <a:gd name="T41" fmla="*/ 6 h 65"/>
                <a:gd name="T42" fmla="*/ 0 w 20"/>
                <a:gd name="T43" fmla="*/ 6 h 65"/>
                <a:gd name="T44" fmla="*/ 0 w 20"/>
                <a:gd name="T45" fmla="*/ 7 h 65"/>
                <a:gd name="T46" fmla="*/ 0 w 20"/>
                <a:gd name="T47" fmla="*/ 6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65"/>
                <a:gd name="T74" fmla="*/ 20 w 2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65">
                  <a:moveTo>
                    <a:pt x="0" y="6"/>
                  </a:moveTo>
                  <a:lnTo>
                    <a:pt x="0" y="7"/>
                  </a:lnTo>
                  <a:lnTo>
                    <a:pt x="4" y="12"/>
                  </a:lnTo>
                  <a:lnTo>
                    <a:pt x="6" y="18"/>
                  </a:lnTo>
                  <a:lnTo>
                    <a:pt x="9" y="25"/>
                  </a:lnTo>
                  <a:lnTo>
                    <a:pt x="9" y="32"/>
                  </a:lnTo>
                  <a:lnTo>
                    <a:pt x="10" y="39"/>
                  </a:lnTo>
                  <a:lnTo>
                    <a:pt x="10" y="47"/>
                  </a:lnTo>
                  <a:lnTo>
                    <a:pt x="10" y="56"/>
                  </a:lnTo>
                  <a:lnTo>
                    <a:pt x="11" y="65"/>
                  </a:lnTo>
                  <a:lnTo>
                    <a:pt x="20" y="63"/>
                  </a:lnTo>
                  <a:lnTo>
                    <a:pt x="19" y="56"/>
                  </a:lnTo>
                  <a:lnTo>
                    <a:pt x="19" y="47"/>
                  </a:lnTo>
                  <a:lnTo>
                    <a:pt x="19" y="39"/>
                  </a:lnTo>
                  <a:lnTo>
                    <a:pt x="18" y="32"/>
                  </a:lnTo>
                  <a:lnTo>
                    <a:pt x="18" y="22"/>
                  </a:lnTo>
                  <a:lnTo>
                    <a:pt x="16" y="15"/>
                  </a:lnTo>
                  <a:lnTo>
                    <a:pt x="13" y="7"/>
                  </a:lnTo>
                  <a:lnTo>
                    <a:pt x="7" y="0"/>
                  </a:lnTo>
                  <a:lnTo>
                    <a:pt x="7" y="1"/>
                  </a:lnTo>
                  <a:lnTo>
                    <a:pt x="0" y="6"/>
                  </a:lnTo>
                  <a:lnTo>
                    <a:pt x="0" y="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5" name="Freeform 26">
              <a:extLst>
                <a:ext uri="{FF2B5EF4-FFF2-40B4-BE49-F238E27FC236}">
                  <a16:creationId xmlns:a16="http://schemas.microsoft.com/office/drawing/2014/main" id="{7B637059-8013-4625-B17C-7599464FD441}"/>
                </a:ext>
              </a:extLst>
            </p:cNvPr>
            <p:cNvSpPr>
              <a:spLocks noChangeAspect="1"/>
            </p:cNvSpPr>
            <p:nvPr/>
          </p:nvSpPr>
          <p:spPr bwMode="auto">
            <a:xfrm>
              <a:off x="2573" y="1863"/>
              <a:ext cx="11" cy="14"/>
            </a:xfrm>
            <a:custGeom>
              <a:avLst/>
              <a:gdLst>
                <a:gd name="T0" fmla="*/ 3 w 11"/>
                <a:gd name="T1" fmla="*/ 9 h 14"/>
                <a:gd name="T2" fmla="*/ 0 w 11"/>
                <a:gd name="T3" fmla="*/ 7 h 14"/>
                <a:gd name="T4" fmla="*/ 1 w 11"/>
                <a:gd name="T5" fmla="*/ 8 h 14"/>
                <a:gd name="T6" fmla="*/ 1 w 11"/>
                <a:gd name="T7" fmla="*/ 10 h 14"/>
                <a:gd name="T8" fmla="*/ 3 w 11"/>
                <a:gd name="T9" fmla="*/ 12 h 14"/>
                <a:gd name="T10" fmla="*/ 4 w 11"/>
                <a:gd name="T11" fmla="*/ 14 h 14"/>
                <a:gd name="T12" fmla="*/ 11 w 11"/>
                <a:gd name="T13" fmla="*/ 9 h 14"/>
                <a:gd name="T14" fmla="*/ 10 w 11"/>
                <a:gd name="T15" fmla="*/ 7 h 14"/>
                <a:gd name="T16" fmla="*/ 10 w 11"/>
                <a:gd name="T17" fmla="*/ 6 h 14"/>
                <a:gd name="T18" fmla="*/ 10 w 11"/>
                <a:gd name="T19" fmla="*/ 6 h 14"/>
                <a:gd name="T20" fmla="*/ 9 w 11"/>
                <a:gd name="T21" fmla="*/ 2 h 14"/>
                <a:gd name="T22" fmla="*/ 5 w 11"/>
                <a:gd name="T23" fmla="*/ 0 h 14"/>
                <a:gd name="T24" fmla="*/ 9 w 11"/>
                <a:gd name="T25" fmla="*/ 2 h 14"/>
                <a:gd name="T26" fmla="*/ 8 w 11"/>
                <a:gd name="T27" fmla="*/ 1 h 14"/>
                <a:gd name="T28" fmla="*/ 5 w 11"/>
                <a:gd name="T29" fmla="*/ 0 h 14"/>
                <a:gd name="T30" fmla="*/ 3 w 11"/>
                <a:gd name="T31" fmla="*/ 9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4"/>
                <a:gd name="T50" fmla="*/ 11 w 1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4">
                  <a:moveTo>
                    <a:pt x="3" y="9"/>
                  </a:moveTo>
                  <a:lnTo>
                    <a:pt x="0" y="7"/>
                  </a:lnTo>
                  <a:lnTo>
                    <a:pt x="1" y="8"/>
                  </a:lnTo>
                  <a:lnTo>
                    <a:pt x="1" y="10"/>
                  </a:lnTo>
                  <a:lnTo>
                    <a:pt x="3" y="12"/>
                  </a:lnTo>
                  <a:lnTo>
                    <a:pt x="4" y="14"/>
                  </a:lnTo>
                  <a:lnTo>
                    <a:pt x="11" y="9"/>
                  </a:lnTo>
                  <a:lnTo>
                    <a:pt x="10" y="7"/>
                  </a:lnTo>
                  <a:lnTo>
                    <a:pt x="10" y="6"/>
                  </a:lnTo>
                  <a:lnTo>
                    <a:pt x="9" y="2"/>
                  </a:lnTo>
                  <a:lnTo>
                    <a:pt x="5" y="0"/>
                  </a:lnTo>
                  <a:lnTo>
                    <a:pt x="9" y="2"/>
                  </a:lnTo>
                  <a:lnTo>
                    <a:pt x="8" y="1"/>
                  </a:lnTo>
                  <a:lnTo>
                    <a:pt x="5" y="0"/>
                  </a:lnTo>
                  <a:lnTo>
                    <a:pt x="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6" name="Freeform 27">
              <a:extLst>
                <a:ext uri="{FF2B5EF4-FFF2-40B4-BE49-F238E27FC236}">
                  <a16:creationId xmlns:a16="http://schemas.microsoft.com/office/drawing/2014/main" id="{05405790-DA8A-4429-8FCA-26387CC4E1FF}"/>
                </a:ext>
              </a:extLst>
            </p:cNvPr>
            <p:cNvSpPr>
              <a:spLocks noChangeAspect="1"/>
            </p:cNvSpPr>
            <p:nvPr/>
          </p:nvSpPr>
          <p:spPr bwMode="auto">
            <a:xfrm>
              <a:off x="2557" y="1857"/>
              <a:ext cx="21" cy="15"/>
            </a:xfrm>
            <a:custGeom>
              <a:avLst/>
              <a:gdLst>
                <a:gd name="T0" fmla="*/ 1 w 21"/>
                <a:gd name="T1" fmla="*/ 9 h 15"/>
                <a:gd name="T2" fmla="*/ 0 w 21"/>
                <a:gd name="T3" fmla="*/ 9 h 15"/>
                <a:gd name="T4" fmla="*/ 19 w 21"/>
                <a:gd name="T5" fmla="*/ 15 h 15"/>
                <a:gd name="T6" fmla="*/ 21 w 21"/>
                <a:gd name="T7" fmla="*/ 6 h 15"/>
                <a:gd name="T8" fmla="*/ 3 w 21"/>
                <a:gd name="T9" fmla="*/ 0 h 15"/>
                <a:gd name="T10" fmla="*/ 1 w 21"/>
                <a:gd name="T11" fmla="*/ 0 h 15"/>
                <a:gd name="T12" fmla="*/ 3 w 21"/>
                <a:gd name="T13" fmla="*/ 0 h 15"/>
                <a:gd name="T14" fmla="*/ 3 w 21"/>
                <a:gd name="T15" fmla="*/ 0 h 15"/>
                <a:gd name="T16" fmla="*/ 1 w 21"/>
                <a:gd name="T17" fmla="*/ 0 h 15"/>
                <a:gd name="T18" fmla="*/ 1 w 21"/>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5"/>
                <a:gd name="T32" fmla="*/ 21 w 2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5">
                  <a:moveTo>
                    <a:pt x="1" y="9"/>
                  </a:moveTo>
                  <a:lnTo>
                    <a:pt x="0" y="9"/>
                  </a:lnTo>
                  <a:lnTo>
                    <a:pt x="19" y="15"/>
                  </a:lnTo>
                  <a:lnTo>
                    <a:pt x="21" y="6"/>
                  </a:lnTo>
                  <a:lnTo>
                    <a:pt x="3" y="0"/>
                  </a:lnTo>
                  <a:lnTo>
                    <a:pt x="1" y="0"/>
                  </a:lnTo>
                  <a:lnTo>
                    <a:pt x="3" y="0"/>
                  </a:lnTo>
                  <a:lnTo>
                    <a:pt x="1" y="0"/>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7" name="Freeform 28">
              <a:extLst>
                <a:ext uri="{FF2B5EF4-FFF2-40B4-BE49-F238E27FC236}">
                  <a16:creationId xmlns:a16="http://schemas.microsoft.com/office/drawing/2014/main" id="{A52F01C1-7D33-453C-912E-39999A9AAFCC}"/>
                </a:ext>
              </a:extLst>
            </p:cNvPr>
            <p:cNvSpPr>
              <a:spLocks noChangeAspect="1"/>
            </p:cNvSpPr>
            <p:nvPr/>
          </p:nvSpPr>
          <p:spPr bwMode="auto">
            <a:xfrm>
              <a:off x="2548" y="1857"/>
              <a:ext cx="10" cy="9"/>
            </a:xfrm>
            <a:custGeom>
              <a:avLst/>
              <a:gdLst>
                <a:gd name="T0" fmla="*/ 0 w 10"/>
                <a:gd name="T1" fmla="*/ 9 h 9"/>
                <a:gd name="T2" fmla="*/ 1 w 10"/>
                <a:gd name="T3" fmla="*/ 9 h 9"/>
                <a:gd name="T4" fmla="*/ 5 w 10"/>
                <a:gd name="T5" fmla="*/ 9 h 9"/>
                <a:gd name="T6" fmla="*/ 7 w 10"/>
                <a:gd name="T7" fmla="*/ 9 h 9"/>
                <a:gd name="T8" fmla="*/ 8 w 10"/>
                <a:gd name="T9" fmla="*/ 9 h 9"/>
                <a:gd name="T10" fmla="*/ 10 w 10"/>
                <a:gd name="T11" fmla="*/ 9 h 9"/>
                <a:gd name="T12" fmla="*/ 10 w 10"/>
                <a:gd name="T13" fmla="*/ 0 h 9"/>
                <a:gd name="T14" fmla="*/ 8 w 10"/>
                <a:gd name="T15" fmla="*/ 0 h 9"/>
                <a:gd name="T16" fmla="*/ 7 w 10"/>
                <a:gd name="T17" fmla="*/ 0 h 9"/>
                <a:gd name="T18" fmla="*/ 5 w 10"/>
                <a:gd name="T19" fmla="*/ 0 h 9"/>
                <a:gd name="T20" fmla="*/ 3 w 10"/>
                <a:gd name="T21" fmla="*/ 0 h 9"/>
                <a:gd name="T22" fmla="*/ 5 w 10"/>
                <a:gd name="T23" fmla="*/ 0 h 9"/>
                <a:gd name="T24" fmla="*/ 0 w 10"/>
                <a:gd name="T25" fmla="*/ 9 h 9"/>
                <a:gd name="T26" fmla="*/ 1 w 10"/>
                <a:gd name="T27" fmla="*/ 9 h 9"/>
                <a:gd name="T28" fmla="*/ 1 w 10"/>
                <a:gd name="T29" fmla="*/ 9 h 9"/>
                <a:gd name="T30" fmla="*/ 0 w 10"/>
                <a:gd name="T31" fmla="*/ 9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9"/>
                <a:gd name="T50" fmla="*/ 10 w 1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9">
                  <a:moveTo>
                    <a:pt x="0" y="9"/>
                  </a:moveTo>
                  <a:lnTo>
                    <a:pt x="1" y="9"/>
                  </a:lnTo>
                  <a:lnTo>
                    <a:pt x="5" y="9"/>
                  </a:lnTo>
                  <a:lnTo>
                    <a:pt x="7" y="9"/>
                  </a:lnTo>
                  <a:lnTo>
                    <a:pt x="8" y="9"/>
                  </a:lnTo>
                  <a:lnTo>
                    <a:pt x="10" y="9"/>
                  </a:lnTo>
                  <a:lnTo>
                    <a:pt x="10" y="0"/>
                  </a:lnTo>
                  <a:lnTo>
                    <a:pt x="8" y="0"/>
                  </a:lnTo>
                  <a:lnTo>
                    <a:pt x="7" y="0"/>
                  </a:lnTo>
                  <a:lnTo>
                    <a:pt x="5" y="0"/>
                  </a:lnTo>
                  <a:lnTo>
                    <a:pt x="3" y="0"/>
                  </a:lnTo>
                  <a:lnTo>
                    <a:pt x="5" y="0"/>
                  </a:lnTo>
                  <a:lnTo>
                    <a:pt x="0" y="9"/>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8" name="Freeform 29">
              <a:extLst>
                <a:ext uri="{FF2B5EF4-FFF2-40B4-BE49-F238E27FC236}">
                  <a16:creationId xmlns:a16="http://schemas.microsoft.com/office/drawing/2014/main" id="{41DD8466-513F-4AE6-9E45-0F873A28FBAB}"/>
                </a:ext>
              </a:extLst>
            </p:cNvPr>
            <p:cNvSpPr>
              <a:spLocks noChangeAspect="1"/>
            </p:cNvSpPr>
            <p:nvPr/>
          </p:nvSpPr>
          <p:spPr bwMode="auto">
            <a:xfrm>
              <a:off x="2484" y="1852"/>
              <a:ext cx="69" cy="18"/>
            </a:xfrm>
            <a:custGeom>
              <a:avLst/>
              <a:gdLst>
                <a:gd name="T0" fmla="*/ 5 w 69"/>
                <a:gd name="T1" fmla="*/ 18 h 18"/>
                <a:gd name="T2" fmla="*/ 5 w 69"/>
                <a:gd name="T3" fmla="*/ 17 h 18"/>
                <a:gd name="T4" fmla="*/ 11 w 69"/>
                <a:gd name="T5" fmla="*/ 14 h 18"/>
                <a:gd name="T6" fmla="*/ 19 w 69"/>
                <a:gd name="T7" fmla="*/ 12 h 18"/>
                <a:gd name="T8" fmla="*/ 27 w 69"/>
                <a:gd name="T9" fmla="*/ 11 h 18"/>
                <a:gd name="T10" fmla="*/ 36 w 69"/>
                <a:gd name="T11" fmla="*/ 10 h 18"/>
                <a:gd name="T12" fmla="*/ 44 w 69"/>
                <a:gd name="T13" fmla="*/ 10 h 18"/>
                <a:gd name="T14" fmla="*/ 51 w 69"/>
                <a:gd name="T15" fmla="*/ 11 h 18"/>
                <a:gd name="T16" fmla="*/ 58 w 69"/>
                <a:gd name="T17" fmla="*/ 12 h 18"/>
                <a:gd name="T18" fmla="*/ 64 w 69"/>
                <a:gd name="T19" fmla="*/ 14 h 18"/>
                <a:gd name="T20" fmla="*/ 69 w 69"/>
                <a:gd name="T21" fmla="*/ 5 h 18"/>
                <a:gd name="T22" fmla="*/ 60 w 69"/>
                <a:gd name="T23" fmla="*/ 2 h 18"/>
                <a:gd name="T24" fmla="*/ 53 w 69"/>
                <a:gd name="T25" fmla="*/ 1 h 18"/>
                <a:gd name="T26" fmla="*/ 44 w 69"/>
                <a:gd name="T27" fmla="*/ 0 h 18"/>
                <a:gd name="T28" fmla="*/ 36 w 69"/>
                <a:gd name="T29" fmla="*/ 0 h 18"/>
                <a:gd name="T30" fmla="*/ 25 w 69"/>
                <a:gd name="T31" fmla="*/ 1 h 18"/>
                <a:gd name="T32" fmla="*/ 17 w 69"/>
                <a:gd name="T33" fmla="*/ 2 h 18"/>
                <a:gd name="T34" fmla="*/ 9 w 69"/>
                <a:gd name="T35" fmla="*/ 5 h 18"/>
                <a:gd name="T36" fmla="*/ 0 w 69"/>
                <a:gd name="T37" fmla="*/ 10 h 18"/>
                <a:gd name="T38" fmla="*/ 0 w 69"/>
                <a:gd name="T39" fmla="*/ 8 h 18"/>
                <a:gd name="T40" fmla="*/ 5 w 69"/>
                <a:gd name="T41" fmla="*/ 18 h 18"/>
                <a:gd name="T42" fmla="*/ 5 w 69"/>
                <a:gd name="T43" fmla="*/ 18 h 18"/>
                <a:gd name="T44" fmla="*/ 5 w 69"/>
                <a:gd name="T45" fmla="*/ 17 h 18"/>
                <a:gd name="T46" fmla="*/ 5 w 69"/>
                <a:gd name="T47" fmla="*/ 18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18"/>
                <a:gd name="T74" fmla="*/ 69 w 69"/>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18">
                  <a:moveTo>
                    <a:pt x="5" y="18"/>
                  </a:moveTo>
                  <a:lnTo>
                    <a:pt x="5" y="17"/>
                  </a:lnTo>
                  <a:lnTo>
                    <a:pt x="11" y="14"/>
                  </a:lnTo>
                  <a:lnTo>
                    <a:pt x="19" y="12"/>
                  </a:lnTo>
                  <a:lnTo>
                    <a:pt x="27" y="11"/>
                  </a:lnTo>
                  <a:lnTo>
                    <a:pt x="36" y="10"/>
                  </a:lnTo>
                  <a:lnTo>
                    <a:pt x="44" y="10"/>
                  </a:lnTo>
                  <a:lnTo>
                    <a:pt x="51" y="11"/>
                  </a:lnTo>
                  <a:lnTo>
                    <a:pt x="58" y="12"/>
                  </a:lnTo>
                  <a:lnTo>
                    <a:pt x="64" y="14"/>
                  </a:lnTo>
                  <a:lnTo>
                    <a:pt x="69" y="5"/>
                  </a:lnTo>
                  <a:lnTo>
                    <a:pt x="60" y="2"/>
                  </a:lnTo>
                  <a:lnTo>
                    <a:pt x="53" y="1"/>
                  </a:lnTo>
                  <a:lnTo>
                    <a:pt x="44" y="0"/>
                  </a:lnTo>
                  <a:lnTo>
                    <a:pt x="36" y="0"/>
                  </a:lnTo>
                  <a:lnTo>
                    <a:pt x="25" y="1"/>
                  </a:lnTo>
                  <a:lnTo>
                    <a:pt x="17" y="2"/>
                  </a:lnTo>
                  <a:lnTo>
                    <a:pt x="9" y="5"/>
                  </a:lnTo>
                  <a:lnTo>
                    <a:pt x="0" y="10"/>
                  </a:lnTo>
                  <a:lnTo>
                    <a:pt x="0" y="8"/>
                  </a:lnTo>
                  <a:lnTo>
                    <a:pt x="5" y="18"/>
                  </a:lnTo>
                  <a:lnTo>
                    <a:pt x="5" y="17"/>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39" name="Freeform 30">
              <a:extLst>
                <a:ext uri="{FF2B5EF4-FFF2-40B4-BE49-F238E27FC236}">
                  <a16:creationId xmlns:a16="http://schemas.microsoft.com/office/drawing/2014/main" id="{8AA03066-141A-4DD2-B8E3-2A32A701F941}"/>
                </a:ext>
              </a:extLst>
            </p:cNvPr>
            <p:cNvSpPr>
              <a:spLocks noChangeAspect="1"/>
            </p:cNvSpPr>
            <p:nvPr/>
          </p:nvSpPr>
          <p:spPr bwMode="auto">
            <a:xfrm>
              <a:off x="2471" y="1860"/>
              <a:ext cx="18" cy="15"/>
            </a:xfrm>
            <a:custGeom>
              <a:avLst/>
              <a:gdLst>
                <a:gd name="T0" fmla="*/ 10 w 18"/>
                <a:gd name="T1" fmla="*/ 11 h 15"/>
                <a:gd name="T2" fmla="*/ 7 w 18"/>
                <a:gd name="T3" fmla="*/ 15 h 15"/>
                <a:gd name="T4" fmla="*/ 10 w 18"/>
                <a:gd name="T5" fmla="*/ 13 h 15"/>
                <a:gd name="T6" fmla="*/ 12 w 18"/>
                <a:gd name="T7" fmla="*/ 11 h 15"/>
                <a:gd name="T8" fmla="*/ 13 w 18"/>
                <a:gd name="T9" fmla="*/ 11 h 15"/>
                <a:gd name="T10" fmla="*/ 18 w 18"/>
                <a:gd name="T11" fmla="*/ 10 h 15"/>
                <a:gd name="T12" fmla="*/ 13 w 18"/>
                <a:gd name="T13" fmla="*/ 0 h 15"/>
                <a:gd name="T14" fmla="*/ 11 w 18"/>
                <a:gd name="T15" fmla="*/ 2 h 15"/>
                <a:gd name="T16" fmla="*/ 7 w 18"/>
                <a:gd name="T17" fmla="*/ 4 h 15"/>
                <a:gd name="T18" fmla="*/ 5 w 18"/>
                <a:gd name="T19" fmla="*/ 6 h 15"/>
                <a:gd name="T20" fmla="*/ 3 w 18"/>
                <a:gd name="T21" fmla="*/ 7 h 15"/>
                <a:gd name="T22" fmla="*/ 0 w 18"/>
                <a:gd name="T23" fmla="*/ 11 h 15"/>
                <a:gd name="T24" fmla="*/ 3 w 18"/>
                <a:gd name="T25" fmla="*/ 7 h 15"/>
                <a:gd name="T26" fmla="*/ 0 w 18"/>
                <a:gd name="T27" fmla="*/ 9 h 15"/>
                <a:gd name="T28" fmla="*/ 0 w 18"/>
                <a:gd name="T29" fmla="*/ 11 h 15"/>
                <a:gd name="T30" fmla="*/ 10 w 18"/>
                <a:gd name="T31" fmla="*/ 1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11"/>
                  </a:moveTo>
                  <a:lnTo>
                    <a:pt x="7" y="15"/>
                  </a:lnTo>
                  <a:lnTo>
                    <a:pt x="10" y="13"/>
                  </a:lnTo>
                  <a:lnTo>
                    <a:pt x="12" y="11"/>
                  </a:lnTo>
                  <a:lnTo>
                    <a:pt x="13" y="11"/>
                  </a:lnTo>
                  <a:lnTo>
                    <a:pt x="18" y="10"/>
                  </a:lnTo>
                  <a:lnTo>
                    <a:pt x="13" y="0"/>
                  </a:lnTo>
                  <a:lnTo>
                    <a:pt x="11" y="2"/>
                  </a:lnTo>
                  <a:lnTo>
                    <a:pt x="7" y="4"/>
                  </a:lnTo>
                  <a:lnTo>
                    <a:pt x="5" y="6"/>
                  </a:lnTo>
                  <a:lnTo>
                    <a:pt x="3" y="7"/>
                  </a:lnTo>
                  <a:lnTo>
                    <a:pt x="0" y="11"/>
                  </a:lnTo>
                  <a:lnTo>
                    <a:pt x="3" y="7"/>
                  </a:lnTo>
                  <a:lnTo>
                    <a:pt x="0" y="9"/>
                  </a:lnTo>
                  <a:lnTo>
                    <a:pt x="0" y="11"/>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0" name="Freeform 31">
              <a:extLst>
                <a:ext uri="{FF2B5EF4-FFF2-40B4-BE49-F238E27FC236}">
                  <a16:creationId xmlns:a16="http://schemas.microsoft.com/office/drawing/2014/main" id="{38067D52-2AF2-43D2-8711-3080E404F20D}"/>
                </a:ext>
              </a:extLst>
            </p:cNvPr>
            <p:cNvSpPr>
              <a:spLocks noChangeAspect="1"/>
            </p:cNvSpPr>
            <p:nvPr/>
          </p:nvSpPr>
          <p:spPr bwMode="auto">
            <a:xfrm>
              <a:off x="2471" y="1871"/>
              <a:ext cx="14" cy="65"/>
            </a:xfrm>
            <a:custGeom>
              <a:avLst/>
              <a:gdLst>
                <a:gd name="T0" fmla="*/ 11 w 14"/>
                <a:gd name="T1" fmla="*/ 56 h 65"/>
                <a:gd name="T2" fmla="*/ 14 w 14"/>
                <a:gd name="T3" fmla="*/ 60 h 65"/>
                <a:gd name="T4" fmla="*/ 10 w 14"/>
                <a:gd name="T5" fmla="*/ 0 h 65"/>
                <a:gd name="T6" fmla="*/ 0 w 14"/>
                <a:gd name="T7" fmla="*/ 0 h 65"/>
                <a:gd name="T8" fmla="*/ 5 w 14"/>
                <a:gd name="T9" fmla="*/ 60 h 65"/>
                <a:gd name="T10" fmla="*/ 9 w 14"/>
                <a:gd name="T11" fmla="*/ 65 h 65"/>
                <a:gd name="T12" fmla="*/ 5 w 14"/>
                <a:gd name="T13" fmla="*/ 60 h 65"/>
                <a:gd name="T14" fmla="*/ 5 w 14"/>
                <a:gd name="T15" fmla="*/ 64 h 65"/>
                <a:gd name="T16" fmla="*/ 9 w 14"/>
                <a:gd name="T17" fmla="*/ 65 h 65"/>
                <a:gd name="T18" fmla="*/ 11 w 14"/>
                <a:gd name="T19" fmla="*/ 5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5"/>
                <a:gd name="T32" fmla="*/ 14 w 1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5">
                  <a:moveTo>
                    <a:pt x="11" y="56"/>
                  </a:moveTo>
                  <a:lnTo>
                    <a:pt x="14" y="60"/>
                  </a:lnTo>
                  <a:lnTo>
                    <a:pt x="10" y="0"/>
                  </a:lnTo>
                  <a:lnTo>
                    <a:pt x="0" y="0"/>
                  </a:lnTo>
                  <a:lnTo>
                    <a:pt x="5" y="60"/>
                  </a:lnTo>
                  <a:lnTo>
                    <a:pt x="9" y="65"/>
                  </a:lnTo>
                  <a:lnTo>
                    <a:pt x="5" y="60"/>
                  </a:lnTo>
                  <a:lnTo>
                    <a:pt x="5" y="64"/>
                  </a:lnTo>
                  <a:lnTo>
                    <a:pt x="9" y="65"/>
                  </a:lnTo>
                  <a:lnTo>
                    <a:pt x="1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1" name="Freeform 32">
              <a:extLst>
                <a:ext uri="{FF2B5EF4-FFF2-40B4-BE49-F238E27FC236}">
                  <a16:creationId xmlns:a16="http://schemas.microsoft.com/office/drawing/2014/main" id="{921D8955-0FA1-41F9-8B19-63DE3BF49290}"/>
                </a:ext>
              </a:extLst>
            </p:cNvPr>
            <p:cNvSpPr>
              <a:spLocks noChangeAspect="1"/>
            </p:cNvSpPr>
            <p:nvPr/>
          </p:nvSpPr>
          <p:spPr bwMode="auto">
            <a:xfrm>
              <a:off x="2480" y="1927"/>
              <a:ext cx="27" cy="17"/>
            </a:xfrm>
            <a:custGeom>
              <a:avLst/>
              <a:gdLst>
                <a:gd name="T0" fmla="*/ 25 w 27"/>
                <a:gd name="T1" fmla="*/ 8 h 17"/>
                <a:gd name="T2" fmla="*/ 27 w 27"/>
                <a:gd name="T3" fmla="*/ 8 h 17"/>
                <a:gd name="T4" fmla="*/ 2 w 27"/>
                <a:gd name="T5" fmla="*/ 0 h 17"/>
                <a:gd name="T6" fmla="*/ 0 w 27"/>
                <a:gd name="T7" fmla="*/ 9 h 17"/>
                <a:gd name="T8" fmla="*/ 24 w 27"/>
                <a:gd name="T9" fmla="*/ 17 h 17"/>
                <a:gd name="T10" fmla="*/ 25 w 27"/>
                <a:gd name="T11" fmla="*/ 17 h 17"/>
                <a:gd name="T12" fmla="*/ 24 w 27"/>
                <a:gd name="T13" fmla="*/ 17 h 17"/>
                <a:gd name="T14" fmla="*/ 24 w 27"/>
                <a:gd name="T15" fmla="*/ 17 h 17"/>
                <a:gd name="T16" fmla="*/ 25 w 27"/>
                <a:gd name="T17" fmla="*/ 17 h 17"/>
                <a:gd name="T18" fmla="*/ 25 w 2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7"/>
                <a:gd name="T32" fmla="*/ 27 w 2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7">
                  <a:moveTo>
                    <a:pt x="25" y="8"/>
                  </a:moveTo>
                  <a:lnTo>
                    <a:pt x="27" y="8"/>
                  </a:lnTo>
                  <a:lnTo>
                    <a:pt x="2" y="0"/>
                  </a:lnTo>
                  <a:lnTo>
                    <a:pt x="0" y="9"/>
                  </a:lnTo>
                  <a:lnTo>
                    <a:pt x="24" y="17"/>
                  </a:lnTo>
                  <a:lnTo>
                    <a:pt x="25" y="17"/>
                  </a:lnTo>
                  <a:lnTo>
                    <a:pt x="24" y="17"/>
                  </a:lnTo>
                  <a:lnTo>
                    <a:pt x="25" y="17"/>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2" name="Freeform 33">
              <a:extLst>
                <a:ext uri="{FF2B5EF4-FFF2-40B4-BE49-F238E27FC236}">
                  <a16:creationId xmlns:a16="http://schemas.microsoft.com/office/drawing/2014/main" id="{D87DED4F-C5BA-4441-B944-50CA76E0757B}"/>
                </a:ext>
              </a:extLst>
            </p:cNvPr>
            <p:cNvSpPr>
              <a:spLocks noChangeAspect="1"/>
            </p:cNvSpPr>
            <p:nvPr/>
          </p:nvSpPr>
          <p:spPr bwMode="auto">
            <a:xfrm>
              <a:off x="2505" y="1921"/>
              <a:ext cx="23" cy="23"/>
            </a:xfrm>
            <a:custGeom>
              <a:avLst/>
              <a:gdLst>
                <a:gd name="T0" fmla="*/ 13 w 23"/>
                <a:gd name="T1" fmla="*/ 1 h 23"/>
                <a:gd name="T2" fmla="*/ 15 w 23"/>
                <a:gd name="T3" fmla="*/ 0 h 23"/>
                <a:gd name="T4" fmla="*/ 11 w 23"/>
                <a:gd name="T5" fmla="*/ 6 h 23"/>
                <a:gd name="T6" fmla="*/ 6 w 23"/>
                <a:gd name="T7" fmla="*/ 10 h 23"/>
                <a:gd name="T8" fmla="*/ 3 w 23"/>
                <a:gd name="T9" fmla="*/ 13 h 23"/>
                <a:gd name="T10" fmla="*/ 0 w 23"/>
                <a:gd name="T11" fmla="*/ 14 h 23"/>
                <a:gd name="T12" fmla="*/ 0 w 23"/>
                <a:gd name="T13" fmla="*/ 23 h 23"/>
                <a:gd name="T14" fmla="*/ 8 w 23"/>
                <a:gd name="T15" fmla="*/ 22 h 23"/>
                <a:gd name="T16" fmla="*/ 13 w 23"/>
                <a:gd name="T17" fmla="*/ 17 h 23"/>
                <a:gd name="T18" fmla="*/ 18 w 23"/>
                <a:gd name="T19" fmla="*/ 10 h 23"/>
                <a:gd name="T20" fmla="*/ 22 w 23"/>
                <a:gd name="T21" fmla="*/ 4 h 23"/>
                <a:gd name="T22" fmla="*/ 23 w 23"/>
                <a:gd name="T23" fmla="*/ 3 h 23"/>
                <a:gd name="T24" fmla="*/ 22 w 23"/>
                <a:gd name="T25" fmla="*/ 4 h 23"/>
                <a:gd name="T26" fmla="*/ 23 w 23"/>
                <a:gd name="T27" fmla="*/ 3 h 23"/>
                <a:gd name="T28" fmla="*/ 23 w 23"/>
                <a:gd name="T29" fmla="*/ 3 h 23"/>
                <a:gd name="T30" fmla="*/ 13 w 23"/>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3" y="1"/>
                  </a:moveTo>
                  <a:lnTo>
                    <a:pt x="15" y="0"/>
                  </a:lnTo>
                  <a:lnTo>
                    <a:pt x="11" y="6"/>
                  </a:lnTo>
                  <a:lnTo>
                    <a:pt x="6" y="10"/>
                  </a:lnTo>
                  <a:lnTo>
                    <a:pt x="3" y="13"/>
                  </a:lnTo>
                  <a:lnTo>
                    <a:pt x="0" y="14"/>
                  </a:lnTo>
                  <a:lnTo>
                    <a:pt x="0" y="23"/>
                  </a:lnTo>
                  <a:lnTo>
                    <a:pt x="8" y="22"/>
                  </a:lnTo>
                  <a:lnTo>
                    <a:pt x="13" y="17"/>
                  </a:lnTo>
                  <a:lnTo>
                    <a:pt x="18" y="10"/>
                  </a:lnTo>
                  <a:lnTo>
                    <a:pt x="22" y="4"/>
                  </a:lnTo>
                  <a:lnTo>
                    <a:pt x="23" y="3"/>
                  </a:lnTo>
                  <a:lnTo>
                    <a:pt x="22" y="4"/>
                  </a:lnTo>
                  <a:lnTo>
                    <a:pt x="23" y="3"/>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3" name="Freeform 34">
              <a:extLst>
                <a:ext uri="{FF2B5EF4-FFF2-40B4-BE49-F238E27FC236}">
                  <a16:creationId xmlns:a16="http://schemas.microsoft.com/office/drawing/2014/main" id="{5192FF00-9932-4111-AC09-CE250F4B558D}"/>
                </a:ext>
              </a:extLst>
            </p:cNvPr>
            <p:cNvSpPr>
              <a:spLocks noChangeAspect="1"/>
            </p:cNvSpPr>
            <p:nvPr/>
          </p:nvSpPr>
          <p:spPr bwMode="auto">
            <a:xfrm>
              <a:off x="2518" y="1899"/>
              <a:ext cx="15" cy="25"/>
            </a:xfrm>
            <a:custGeom>
              <a:avLst/>
              <a:gdLst>
                <a:gd name="T0" fmla="*/ 7 w 15"/>
                <a:gd name="T1" fmla="*/ 0 h 25"/>
                <a:gd name="T2" fmla="*/ 5 w 15"/>
                <a:gd name="T3" fmla="*/ 3 h 25"/>
                <a:gd name="T4" fmla="*/ 0 w 15"/>
                <a:gd name="T5" fmla="*/ 23 h 25"/>
                <a:gd name="T6" fmla="*/ 10 w 15"/>
                <a:gd name="T7" fmla="*/ 25 h 25"/>
                <a:gd name="T8" fmla="*/ 15 w 15"/>
                <a:gd name="T9" fmla="*/ 5 h 25"/>
                <a:gd name="T10" fmla="*/ 12 w 15"/>
                <a:gd name="T11" fmla="*/ 7 h 25"/>
                <a:gd name="T12" fmla="*/ 7 w 15"/>
                <a:gd name="T13" fmla="*/ 0 h 25"/>
                <a:gd name="T14" fmla="*/ 5 w 15"/>
                <a:gd name="T15" fmla="*/ 0 h 25"/>
                <a:gd name="T16" fmla="*/ 5 w 15"/>
                <a:gd name="T17" fmla="*/ 3 h 25"/>
                <a:gd name="T18" fmla="*/ 7 w 1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5"/>
                <a:gd name="T32" fmla="*/ 15 w 1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5">
                  <a:moveTo>
                    <a:pt x="7" y="0"/>
                  </a:moveTo>
                  <a:lnTo>
                    <a:pt x="5" y="3"/>
                  </a:lnTo>
                  <a:lnTo>
                    <a:pt x="0" y="23"/>
                  </a:lnTo>
                  <a:lnTo>
                    <a:pt x="10" y="25"/>
                  </a:lnTo>
                  <a:lnTo>
                    <a:pt x="15" y="5"/>
                  </a:lnTo>
                  <a:lnTo>
                    <a:pt x="12" y="7"/>
                  </a:lnTo>
                  <a:lnTo>
                    <a:pt x="7" y="0"/>
                  </a:lnTo>
                  <a:lnTo>
                    <a:pt x="5" y="0"/>
                  </a:lnTo>
                  <a:lnTo>
                    <a:pt x="5"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4" name="Freeform 35">
              <a:extLst>
                <a:ext uri="{FF2B5EF4-FFF2-40B4-BE49-F238E27FC236}">
                  <a16:creationId xmlns:a16="http://schemas.microsoft.com/office/drawing/2014/main" id="{99D62CE6-3565-4C95-9C06-76DF66D27952}"/>
                </a:ext>
              </a:extLst>
            </p:cNvPr>
            <p:cNvSpPr>
              <a:spLocks noChangeAspect="1"/>
            </p:cNvSpPr>
            <p:nvPr/>
          </p:nvSpPr>
          <p:spPr bwMode="auto">
            <a:xfrm>
              <a:off x="2525" y="1896"/>
              <a:ext cx="29" cy="12"/>
            </a:xfrm>
            <a:custGeom>
              <a:avLst/>
              <a:gdLst>
                <a:gd name="T0" fmla="*/ 29 w 29"/>
                <a:gd name="T1" fmla="*/ 5 h 12"/>
                <a:gd name="T2" fmla="*/ 26 w 29"/>
                <a:gd name="T3" fmla="*/ 2 h 12"/>
                <a:gd name="T4" fmla="*/ 22 w 29"/>
                <a:gd name="T5" fmla="*/ 1 h 12"/>
                <a:gd name="T6" fmla="*/ 15 w 29"/>
                <a:gd name="T7" fmla="*/ 0 h 12"/>
                <a:gd name="T8" fmla="*/ 8 w 29"/>
                <a:gd name="T9" fmla="*/ 1 h 12"/>
                <a:gd name="T10" fmla="*/ 0 w 29"/>
                <a:gd name="T11" fmla="*/ 3 h 12"/>
                <a:gd name="T12" fmla="*/ 5 w 29"/>
                <a:gd name="T13" fmla="*/ 10 h 12"/>
                <a:gd name="T14" fmla="*/ 10 w 29"/>
                <a:gd name="T15" fmla="*/ 10 h 12"/>
                <a:gd name="T16" fmla="*/ 15 w 29"/>
                <a:gd name="T17" fmla="*/ 9 h 12"/>
                <a:gd name="T18" fmla="*/ 19 w 29"/>
                <a:gd name="T19" fmla="*/ 10 h 12"/>
                <a:gd name="T20" fmla="*/ 24 w 29"/>
                <a:gd name="T21" fmla="*/ 12 h 12"/>
                <a:gd name="T22" fmla="*/ 22 w 29"/>
                <a:gd name="T23" fmla="*/ 9 h 12"/>
                <a:gd name="T24" fmla="*/ 29 w 29"/>
                <a:gd name="T25" fmla="*/ 5 h 12"/>
                <a:gd name="T26" fmla="*/ 28 w 29"/>
                <a:gd name="T27" fmla="*/ 2 h 12"/>
                <a:gd name="T28" fmla="*/ 26 w 29"/>
                <a:gd name="T29" fmla="*/ 2 h 12"/>
                <a:gd name="T30" fmla="*/ 29 w 29"/>
                <a:gd name="T31" fmla="*/ 5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2"/>
                <a:gd name="T50" fmla="*/ 29 w 2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2">
                  <a:moveTo>
                    <a:pt x="29" y="5"/>
                  </a:moveTo>
                  <a:lnTo>
                    <a:pt x="26" y="2"/>
                  </a:lnTo>
                  <a:lnTo>
                    <a:pt x="22" y="1"/>
                  </a:lnTo>
                  <a:lnTo>
                    <a:pt x="15" y="0"/>
                  </a:lnTo>
                  <a:lnTo>
                    <a:pt x="8" y="1"/>
                  </a:lnTo>
                  <a:lnTo>
                    <a:pt x="0" y="3"/>
                  </a:lnTo>
                  <a:lnTo>
                    <a:pt x="5" y="10"/>
                  </a:lnTo>
                  <a:lnTo>
                    <a:pt x="10" y="10"/>
                  </a:lnTo>
                  <a:lnTo>
                    <a:pt x="15" y="9"/>
                  </a:lnTo>
                  <a:lnTo>
                    <a:pt x="19" y="10"/>
                  </a:lnTo>
                  <a:lnTo>
                    <a:pt x="24" y="12"/>
                  </a:lnTo>
                  <a:lnTo>
                    <a:pt x="22" y="9"/>
                  </a:lnTo>
                  <a:lnTo>
                    <a:pt x="29" y="5"/>
                  </a:lnTo>
                  <a:lnTo>
                    <a:pt x="28" y="2"/>
                  </a:lnTo>
                  <a:lnTo>
                    <a:pt x="26" y="2"/>
                  </a:lnTo>
                  <a:lnTo>
                    <a:pt x="2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5" name="Freeform 36">
              <a:extLst>
                <a:ext uri="{FF2B5EF4-FFF2-40B4-BE49-F238E27FC236}">
                  <a16:creationId xmlns:a16="http://schemas.microsoft.com/office/drawing/2014/main" id="{F84134F8-64BD-4D95-BD3F-6E8BEE4D680C}"/>
                </a:ext>
              </a:extLst>
            </p:cNvPr>
            <p:cNvSpPr>
              <a:spLocks noChangeAspect="1"/>
            </p:cNvSpPr>
            <p:nvPr/>
          </p:nvSpPr>
          <p:spPr bwMode="auto">
            <a:xfrm>
              <a:off x="2543" y="1901"/>
              <a:ext cx="15" cy="39"/>
            </a:xfrm>
            <a:custGeom>
              <a:avLst/>
              <a:gdLst>
                <a:gd name="T0" fmla="*/ 8 w 15"/>
                <a:gd name="T1" fmla="*/ 39 h 39"/>
                <a:gd name="T2" fmla="*/ 10 w 15"/>
                <a:gd name="T3" fmla="*/ 36 h 39"/>
                <a:gd name="T4" fmla="*/ 11 w 15"/>
                <a:gd name="T5" fmla="*/ 28 h 39"/>
                <a:gd name="T6" fmla="*/ 13 w 15"/>
                <a:gd name="T7" fmla="*/ 20 h 39"/>
                <a:gd name="T8" fmla="*/ 15 w 15"/>
                <a:gd name="T9" fmla="*/ 10 h 39"/>
                <a:gd name="T10" fmla="*/ 11 w 15"/>
                <a:gd name="T11" fmla="*/ 0 h 39"/>
                <a:gd name="T12" fmla="*/ 4 w 15"/>
                <a:gd name="T13" fmla="*/ 4 h 39"/>
                <a:gd name="T14" fmla="*/ 6 w 15"/>
                <a:gd name="T15" fmla="*/ 10 h 39"/>
                <a:gd name="T16" fmla="*/ 4 w 15"/>
                <a:gd name="T17" fmla="*/ 17 h 39"/>
                <a:gd name="T18" fmla="*/ 1 w 15"/>
                <a:gd name="T19" fmla="*/ 26 h 39"/>
                <a:gd name="T20" fmla="*/ 0 w 15"/>
                <a:gd name="T21" fmla="*/ 36 h 39"/>
                <a:gd name="T22" fmla="*/ 1 w 15"/>
                <a:gd name="T23" fmla="*/ 34 h 39"/>
                <a:gd name="T24" fmla="*/ 8 w 15"/>
                <a:gd name="T25" fmla="*/ 39 h 39"/>
                <a:gd name="T26" fmla="*/ 10 w 15"/>
                <a:gd name="T27" fmla="*/ 37 h 39"/>
                <a:gd name="T28" fmla="*/ 10 w 15"/>
                <a:gd name="T29" fmla="*/ 36 h 39"/>
                <a:gd name="T30" fmla="*/ 8 w 15"/>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39"/>
                <a:gd name="T50" fmla="*/ 15 w 15"/>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39">
                  <a:moveTo>
                    <a:pt x="8" y="39"/>
                  </a:moveTo>
                  <a:lnTo>
                    <a:pt x="10" y="36"/>
                  </a:lnTo>
                  <a:lnTo>
                    <a:pt x="11" y="28"/>
                  </a:lnTo>
                  <a:lnTo>
                    <a:pt x="13" y="20"/>
                  </a:lnTo>
                  <a:lnTo>
                    <a:pt x="15" y="10"/>
                  </a:lnTo>
                  <a:lnTo>
                    <a:pt x="11" y="0"/>
                  </a:lnTo>
                  <a:lnTo>
                    <a:pt x="4" y="4"/>
                  </a:lnTo>
                  <a:lnTo>
                    <a:pt x="6" y="10"/>
                  </a:lnTo>
                  <a:lnTo>
                    <a:pt x="4" y="17"/>
                  </a:lnTo>
                  <a:lnTo>
                    <a:pt x="1" y="26"/>
                  </a:lnTo>
                  <a:lnTo>
                    <a:pt x="0" y="36"/>
                  </a:lnTo>
                  <a:lnTo>
                    <a:pt x="1" y="34"/>
                  </a:lnTo>
                  <a:lnTo>
                    <a:pt x="8" y="39"/>
                  </a:lnTo>
                  <a:lnTo>
                    <a:pt x="10" y="37"/>
                  </a:lnTo>
                  <a:lnTo>
                    <a:pt x="10" y="36"/>
                  </a:lnTo>
                  <a:lnTo>
                    <a:pt x="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6" name="Freeform 37">
              <a:extLst>
                <a:ext uri="{FF2B5EF4-FFF2-40B4-BE49-F238E27FC236}">
                  <a16:creationId xmlns:a16="http://schemas.microsoft.com/office/drawing/2014/main" id="{509DB478-2DA4-4A37-B56E-08BEF85C7B67}"/>
                </a:ext>
              </a:extLst>
            </p:cNvPr>
            <p:cNvSpPr>
              <a:spLocks noChangeAspect="1"/>
            </p:cNvSpPr>
            <p:nvPr/>
          </p:nvSpPr>
          <p:spPr bwMode="auto">
            <a:xfrm>
              <a:off x="2510" y="1935"/>
              <a:ext cx="41" cy="41"/>
            </a:xfrm>
            <a:custGeom>
              <a:avLst/>
              <a:gdLst>
                <a:gd name="T0" fmla="*/ 3 w 41"/>
                <a:gd name="T1" fmla="*/ 41 h 41"/>
                <a:gd name="T2" fmla="*/ 3 w 41"/>
                <a:gd name="T3" fmla="*/ 41 h 41"/>
                <a:gd name="T4" fmla="*/ 10 w 41"/>
                <a:gd name="T5" fmla="*/ 39 h 41"/>
                <a:gd name="T6" fmla="*/ 15 w 41"/>
                <a:gd name="T7" fmla="*/ 34 h 41"/>
                <a:gd name="T8" fmla="*/ 20 w 41"/>
                <a:gd name="T9" fmla="*/ 31 h 41"/>
                <a:gd name="T10" fmla="*/ 26 w 41"/>
                <a:gd name="T11" fmla="*/ 27 h 41"/>
                <a:gd name="T12" fmla="*/ 31 w 41"/>
                <a:gd name="T13" fmla="*/ 22 h 41"/>
                <a:gd name="T14" fmla="*/ 34 w 41"/>
                <a:gd name="T15" fmla="*/ 16 h 41"/>
                <a:gd name="T16" fmla="*/ 38 w 41"/>
                <a:gd name="T17" fmla="*/ 10 h 41"/>
                <a:gd name="T18" fmla="*/ 41 w 41"/>
                <a:gd name="T19" fmla="*/ 5 h 41"/>
                <a:gd name="T20" fmla="*/ 34 w 41"/>
                <a:gd name="T21" fmla="*/ 0 h 41"/>
                <a:gd name="T22" fmla="*/ 31 w 41"/>
                <a:gd name="T23" fmla="*/ 6 h 41"/>
                <a:gd name="T24" fmla="*/ 27 w 41"/>
                <a:gd name="T25" fmla="*/ 12 h 41"/>
                <a:gd name="T26" fmla="*/ 24 w 41"/>
                <a:gd name="T27" fmla="*/ 15 h 41"/>
                <a:gd name="T28" fmla="*/ 19 w 41"/>
                <a:gd name="T29" fmla="*/ 20 h 41"/>
                <a:gd name="T30" fmla="*/ 15 w 41"/>
                <a:gd name="T31" fmla="*/ 23 h 41"/>
                <a:gd name="T32" fmla="*/ 11 w 41"/>
                <a:gd name="T33" fmla="*/ 27 h 41"/>
                <a:gd name="T34" fmla="*/ 5 w 41"/>
                <a:gd name="T35" fmla="*/ 29 h 41"/>
                <a:gd name="T36" fmla="*/ 0 w 41"/>
                <a:gd name="T37" fmla="*/ 32 h 41"/>
                <a:gd name="T38" fmla="*/ 0 w 41"/>
                <a:gd name="T39" fmla="*/ 32 h 41"/>
                <a:gd name="T40" fmla="*/ 3 w 41"/>
                <a:gd name="T41" fmla="*/ 41 h 41"/>
                <a:gd name="T42" fmla="*/ 3 w 41"/>
                <a:gd name="T43" fmla="*/ 41 h 41"/>
                <a:gd name="T44" fmla="*/ 3 w 41"/>
                <a:gd name="T45" fmla="*/ 41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1"/>
                <a:gd name="T71" fmla="*/ 41 w 41"/>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1">
                  <a:moveTo>
                    <a:pt x="3" y="41"/>
                  </a:moveTo>
                  <a:lnTo>
                    <a:pt x="3" y="41"/>
                  </a:lnTo>
                  <a:lnTo>
                    <a:pt x="10" y="39"/>
                  </a:lnTo>
                  <a:lnTo>
                    <a:pt x="15" y="34"/>
                  </a:lnTo>
                  <a:lnTo>
                    <a:pt x="20" y="31"/>
                  </a:lnTo>
                  <a:lnTo>
                    <a:pt x="26" y="27"/>
                  </a:lnTo>
                  <a:lnTo>
                    <a:pt x="31" y="22"/>
                  </a:lnTo>
                  <a:lnTo>
                    <a:pt x="34" y="16"/>
                  </a:lnTo>
                  <a:lnTo>
                    <a:pt x="38" y="10"/>
                  </a:lnTo>
                  <a:lnTo>
                    <a:pt x="41" y="5"/>
                  </a:lnTo>
                  <a:lnTo>
                    <a:pt x="34" y="0"/>
                  </a:lnTo>
                  <a:lnTo>
                    <a:pt x="31" y="6"/>
                  </a:lnTo>
                  <a:lnTo>
                    <a:pt x="27" y="12"/>
                  </a:lnTo>
                  <a:lnTo>
                    <a:pt x="24" y="15"/>
                  </a:lnTo>
                  <a:lnTo>
                    <a:pt x="19" y="20"/>
                  </a:lnTo>
                  <a:lnTo>
                    <a:pt x="15" y="23"/>
                  </a:lnTo>
                  <a:lnTo>
                    <a:pt x="11" y="27"/>
                  </a:lnTo>
                  <a:lnTo>
                    <a:pt x="5" y="29"/>
                  </a:lnTo>
                  <a:lnTo>
                    <a:pt x="0" y="32"/>
                  </a:lnTo>
                  <a:lnTo>
                    <a:pt x="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7" name="Freeform 38">
              <a:extLst>
                <a:ext uri="{FF2B5EF4-FFF2-40B4-BE49-F238E27FC236}">
                  <a16:creationId xmlns:a16="http://schemas.microsoft.com/office/drawing/2014/main" id="{977F7188-4C57-426E-8B5D-386A87D9DD9B}"/>
                </a:ext>
              </a:extLst>
            </p:cNvPr>
            <p:cNvSpPr>
              <a:spLocks noChangeAspect="1"/>
            </p:cNvSpPr>
            <p:nvPr/>
          </p:nvSpPr>
          <p:spPr bwMode="auto">
            <a:xfrm>
              <a:off x="2465" y="1958"/>
              <a:ext cx="48" cy="18"/>
            </a:xfrm>
            <a:custGeom>
              <a:avLst/>
              <a:gdLst>
                <a:gd name="T0" fmla="*/ 0 w 48"/>
                <a:gd name="T1" fmla="*/ 10 h 18"/>
                <a:gd name="T2" fmla="*/ 2 w 48"/>
                <a:gd name="T3" fmla="*/ 10 h 18"/>
                <a:gd name="T4" fmla="*/ 8 w 48"/>
                <a:gd name="T5" fmla="*/ 11 h 18"/>
                <a:gd name="T6" fmla="*/ 12 w 48"/>
                <a:gd name="T7" fmla="*/ 12 h 18"/>
                <a:gd name="T8" fmla="*/ 18 w 48"/>
                <a:gd name="T9" fmla="*/ 15 h 18"/>
                <a:gd name="T10" fmla="*/ 23 w 48"/>
                <a:gd name="T11" fmla="*/ 16 h 18"/>
                <a:gd name="T12" fmla="*/ 29 w 48"/>
                <a:gd name="T13" fmla="*/ 17 h 18"/>
                <a:gd name="T14" fmla="*/ 35 w 48"/>
                <a:gd name="T15" fmla="*/ 18 h 18"/>
                <a:gd name="T16" fmla="*/ 40 w 48"/>
                <a:gd name="T17" fmla="*/ 18 h 18"/>
                <a:gd name="T18" fmla="*/ 48 w 48"/>
                <a:gd name="T19" fmla="*/ 18 h 18"/>
                <a:gd name="T20" fmla="*/ 45 w 48"/>
                <a:gd name="T21" fmla="*/ 9 h 18"/>
                <a:gd name="T22" fmla="*/ 40 w 48"/>
                <a:gd name="T23" fmla="*/ 9 h 18"/>
                <a:gd name="T24" fmla="*/ 35 w 48"/>
                <a:gd name="T25" fmla="*/ 9 h 18"/>
                <a:gd name="T26" fmla="*/ 31 w 48"/>
                <a:gd name="T27" fmla="*/ 8 h 18"/>
                <a:gd name="T28" fmla="*/ 25 w 48"/>
                <a:gd name="T29" fmla="*/ 6 h 18"/>
                <a:gd name="T30" fmla="*/ 20 w 48"/>
                <a:gd name="T31" fmla="*/ 5 h 18"/>
                <a:gd name="T32" fmla="*/ 15 w 48"/>
                <a:gd name="T33" fmla="*/ 3 h 18"/>
                <a:gd name="T34" fmla="*/ 10 w 48"/>
                <a:gd name="T35" fmla="*/ 2 h 18"/>
                <a:gd name="T36" fmla="*/ 4 w 48"/>
                <a:gd name="T37" fmla="*/ 0 h 18"/>
                <a:gd name="T38" fmla="*/ 5 w 48"/>
                <a:gd name="T39" fmla="*/ 0 h 18"/>
                <a:gd name="T40" fmla="*/ 0 w 48"/>
                <a:gd name="T41" fmla="*/ 10 h 18"/>
                <a:gd name="T42" fmla="*/ 2 w 48"/>
                <a:gd name="T43" fmla="*/ 10 h 18"/>
                <a:gd name="T44" fmla="*/ 2 w 48"/>
                <a:gd name="T45" fmla="*/ 10 h 18"/>
                <a:gd name="T46" fmla="*/ 0 w 48"/>
                <a:gd name="T47" fmla="*/ 1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18"/>
                <a:gd name="T74" fmla="*/ 48 w 48"/>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18">
                  <a:moveTo>
                    <a:pt x="0" y="10"/>
                  </a:moveTo>
                  <a:lnTo>
                    <a:pt x="2" y="10"/>
                  </a:lnTo>
                  <a:lnTo>
                    <a:pt x="8" y="11"/>
                  </a:lnTo>
                  <a:lnTo>
                    <a:pt x="12" y="12"/>
                  </a:lnTo>
                  <a:lnTo>
                    <a:pt x="18" y="15"/>
                  </a:lnTo>
                  <a:lnTo>
                    <a:pt x="23" y="16"/>
                  </a:lnTo>
                  <a:lnTo>
                    <a:pt x="29" y="17"/>
                  </a:lnTo>
                  <a:lnTo>
                    <a:pt x="35" y="18"/>
                  </a:lnTo>
                  <a:lnTo>
                    <a:pt x="40" y="18"/>
                  </a:lnTo>
                  <a:lnTo>
                    <a:pt x="48" y="18"/>
                  </a:lnTo>
                  <a:lnTo>
                    <a:pt x="45" y="9"/>
                  </a:lnTo>
                  <a:lnTo>
                    <a:pt x="40" y="9"/>
                  </a:lnTo>
                  <a:lnTo>
                    <a:pt x="35" y="9"/>
                  </a:lnTo>
                  <a:lnTo>
                    <a:pt x="31" y="8"/>
                  </a:lnTo>
                  <a:lnTo>
                    <a:pt x="25" y="6"/>
                  </a:lnTo>
                  <a:lnTo>
                    <a:pt x="20" y="5"/>
                  </a:lnTo>
                  <a:lnTo>
                    <a:pt x="15" y="3"/>
                  </a:lnTo>
                  <a:lnTo>
                    <a:pt x="10" y="2"/>
                  </a:lnTo>
                  <a:lnTo>
                    <a:pt x="4" y="0"/>
                  </a:lnTo>
                  <a:lnTo>
                    <a:pt x="5" y="0"/>
                  </a:lnTo>
                  <a:lnTo>
                    <a:pt x="0" y="10"/>
                  </a:lnTo>
                  <a:lnTo>
                    <a:pt x="2"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8" name="Freeform 39">
              <a:extLst>
                <a:ext uri="{FF2B5EF4-FFF2-40B4-BE49-F238E27FC236}">
                  <a16:creationId xmlns:a16="http://schemas.microsoft.com/office/drawing/2014/main" id="{C918A2AE-10B4-4BA5-A5EE-D2E6B47A9C18}"/>
                </a:ext>
              </a:extLst>
            </p:cNvPr>
            <p:cNvSpPr>
              <a:spLocks noChangeAspect="1"/>
            </p:cNvSpPr>
            <p:nvPr/>
          </p:nvSpPr>
          <p:spPr bwMode="auto">
            <a:xfrm>
              <a:off x="2438" y="1908"/>
              <a:ext cx="32" cy="60"/>
            </a:xfrm>
            <a:custGeom>
              <a:avLst/>
              <a:gdLst>
                <a:gd name="T0" fmla="*/ 0 w 32"/>
                <a:gd name="T1" fmla="*/ 0 h 60"/>
                <a:gd name="T2" fmla="*/ 0 w 32"/>
                <a:gd name="T3" fmla="*/ 2 h 60"/>
                <a:gd name="T4" fmla="*/ 3 w 32"/>
                <a:gd name="T5" fmla="*/ 10 h 60"/>
                <a:gd name="T6" fmla="*/ 4 w 32"/>
                <a:gd name="T7" fmla="*/ 17 h 60"/>
                <a:gd name="T8" fmla="*/ 5 w 32"/>
                <a:gd name="T9" fmla="*/ 26 h 60"/>
                <a:gd name="T10" fmla="*/ 7 w 32"/>
                <a:gd name="T11" fmla="*/ 34 h 60"/>
                <a:gd name="T12" fmla="*/ 10 w 32"/>
                <a:gd name="T13" fmla="*/ 42 h 60"/>
                <a:gd name="T14" fmla="*/ 15 w 32"/>
                <a:gd name="T15" fmla="*/ 48 h 60"/>
                <a:gd name="T16" fmla="*/ 20 w 32"/>
                <a:gd name="T17" fmla="*/ 55 h 60"/>
                <a:gd name="T18" fmla="*/ 27 w 32"/>
                <a:gd name="T19" fmla="*/ 60 h 60"/>
                <a:gd name="T20" fmla="*/ 32 w 32"/>
                <a:gd name="T21" fmla="*/ 50 h 60"/>
                <a:gd name="T22" fmla="*/ 25 w 32"/>
                <a:gd name="T23" fmla="*/ 48 h 60"/>
                <a:gd name="T24" fmla="*/ 22 w 32"/>
                <a:gd name="T25" fmla="*/ 43 h 60"/>
                <a:gd name="T26" fmla="*/ 19 w 32"/>
                <a:gd name="T27" fmla="*/ 37 h 60"/>
                <a:gd name="T28" fmla="*/ 17 w 32"/>
                <a:gd name="T29" fmla="*/ 32 h 60"/>
                <a:gd name="T30" fmla="*/ 15 w 32"/>
                <a:gd name="T31" fmla="*/ 23 h 60"/>
                <a:gd name="T32" fmla="*/ 13 w 32"/>
                <a:gd name="T33" fmla="*/ 15 h 60"/>
                <a:gd name="T34" fmla="*/ 12 w 32"/>
                <a:gd name="T35" fmla="*/ 8 h 60"/>
                <a:gd name="T36" fmla="*/ 10 w 32"/>
                <a:gd name="T37" fmla="*/ 0 h 60"/>
                <a:gd name="T38" fmla="*/ 10 w 32"/>
                <a:gd name="T39" fmla="*/ 2 h 60"/>
                <a:gd name="T40" fmla="*/ 0 w 32"/>
                <a:gd name="T41" fmla="*/ 0 h 60"/>
                <a:gd name="T42" fmla="*/ 0 w 32"/>
                <a:gd name="T43" fmla="*/ 1 h 60"/>
                <a:gd name="T44" fmla="*/ 0 w 32"/>
                <a:gd name="T45" fmla="*/ 2 h 60"/>
                <a:gd name="T46" fmla="*/ 0 w 32"/>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60"/>
                <a:gd name="T74" fmla="*/ 32 w 3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60">
                  <a:moveTo>
                    <a:pt x="0" y="0"/>
                  </a:moveTo>
                  <a:lnTo>
                    <a:pt x="0" y="2"/>
                  </a:lnTo>
                  <a:lnTo>
                    <a:pt x="3" y="10"/>
                  </a:lnTo>
                  <a:lnTo>
                    <a:pt x="4" y="17"/>
                  </a:lnTo>
                  <a:lnTo>
                    <a:pt x="5" y="26"/>
                  </a:lnTo>
                  <a:lnTo>
                    <a:pt x="7" y="34"/>
                  </a:lnTo>
                  <a:lnTo>
                    <a:pt x="10" y="42"/>
                  </a:lnTo>
                  <a:lnTo>
                    <a:pt x="15" y="48"/>
                  </a:lnTo>
                  <a:lnTo>
                    <a:pt x="20" y="55"/>
                  </a:lnTo>
                  <a:lnTo>
                    <a:pt x="27" y="60"/>
                  </a:lnTo>
                  <a:lnTo>
                    <a:pt x="32" y="50"/>
                  </a:lnTo>
                  <a:lnTo>
                    <a:pt x="25" y="48"/>
                  </a:lnTo>
                  <a:lnTo>
                    <a:pt x="22" y="43"/>
                  </a:lnTo>
                  <a:lnTo>
                    <a:pt x="19" y="37"/>
                  </a:lnTo>
                  <a:lnTo>
                    <a:pt x="17" y="32"/>
                  </a:lnTo>
                  <a:lnTo>
                    <a:pt x="15" y="23"/>
                  </a:lnTo>
                  <a:lnTo>
                    <a:pt x="13" y="15"/>
                  </a:lnTo>
                  <a:lnTo>
                    <a:pt x="12" y="8"/>
                  </a:lnTo>
                  <a:lnTo>
                    <a:pt x="10" y="0"/>
                  </a:lnTo>
                  <a:lnTo>
                    <a:pt x="10" y="2"/>
                  </a:lnTo>
                  <a:lnTo>
                    <a:pt x="0" y="0"/>
                  </a:lnTo>
                  <a:lnTo>
                    <a:pt x="0" y="1"/>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49" name="Freeform 40">
              <a:extLst>
                <a:ext uri="{FF2B5EF4-FFF2-40B4-BE49-F238E27FC236}">
                  <a16:creationId xmlns:a16="http://schemas.microsoft.com/office/drawing/2014/main" id="{5C4ABEC6-9705-4A31-83F9-1CA65CB90FB8}"/>
                </a:ext>
              </a:extLst>
            </p:cNvPr>
            <p:cNvSpPr>
              <a:spLocks noChangeAspect="1"/>
            </p:cNvSpPr>
            <p:nvPr/>
          </p:nvSpPr>
          <p:spPr bwMode="auto">
            <a:xfrm>
              <a:off x="2437" y="1883"/>
              <a:ext cx="12" cy="27"/>
            </a:xfrm>
            <a:custGeom>
              <a:avLst/>
              <a:gdLst>
                <a:gd name="T0" fmla="*/ 0 w 12"/>
                <a:gd name="T1" fmla="*/ 2 h 27"/>
                <a:gd name="T2" fmla="*/ 0 w 12"/>
                <a:gd name="T3" fmla="*/ 5 h 27"/>
                <a:gd name="T4" fmla="*/ 3 w 12"/>
                <a:gd name="T5" fmla="*/ 9 h 27"/>
                <a:gd name="T6" fmla="*/ 3 w 12"/>
                <a:gd name="T7" fmla="*/ 14 h 27"/>
                <a:gd name="T8" fmla="*/ 3 w 12"/>
                <a:gd name="T9" fmla="*/ 19 h 27"/>
                <a:gd name="T10" fmla="*/ 1 w 12"/>
                <a:gd name="T11" fmla="*/ 25 h 27"/>
                <a:gd name="T12" fmla="*/ 11 w 12"/>
                <a:gd name="T13" fmla="*/ 27 h 27"/>
                <a:gd name="T14" fmla="*/ 12 w 12"/>
                <a:gd name="T15" fmla="*/ 19 h 27"/>
                <a:gd name="T16" fmla="*/ 12 w 12"/>
                <a:gd name="T17" fmla="*/ 14 h 27"/>
                <a:gd name="T18" fmla="*/ 12 w 12"/>
                <a:gd name="T19" fmla="*/ 7 h 27"/>
                <a:gd name="T20" fmla="*/ 10 w 12"/>
                <a:gd name="T21" fmla="*/ 0 h 27"/>
                <a:gd name="T22" fmla="*/ 10 w 12"/>
                <a:gd name="T23" fmla="*/ 2 h 27"/>
                <a:gd name="T24" fmla="*/ 0 w 12"/>
                <a:gd name="T25" fmla="*/ 2 h 27"/>
                <a:gd name="T26" fmla="*/ 0 w 12"/>
                <a:gd name="T27" fmla="*/ 3 h 27"/>
                <a:gd name="T28" fmla="*/ 0 w 12"/>
                <a:gd name="T29" fmla="*/ 5 h 27"/>
                <a:gd name="T30" fmla="*/ 0 w 12"/>
                <a:gd name="T31" fmla="*/ 2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27"/>
                <a:gd name="T50" fmla="*/ 12 w 1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27">
                  <a:moveTo>
                    <a:pt x="0" y="2"/>
                  </a:moveTo>
                  <a:lnTo>
                    <a:pt x="0" y="5"/>
                  </a:lnTo>
                  <a:lnTo>
                    <a:pt x="3" y="9"/>
                  </a:lnTo>
                  <a:lnTo>
                    <a:pt x="3" y="14"/>
                  </a:lnTo>
                  <a:lnTo>
                    <a:pt x="3" y="19"/>
                  </a:lnTo>
                  <a:lnTo>
                    <a:pt x="1" y="25"/>
                  </a:lnTo>
                  <a:lnTo>
                    <a:pt x="11" y="27"/>
                  </a:lnTo>
                  <a:lnTo>
                    <a:pt x="12" y="19"/>
                  </a:lnTo>
                  <a:lnTo>
                    <a:pt x="12" y="14"/>
                  </a:lnTo>
                  <a:lnTo>
                    <a:pt x="12" y="7"/>
                  </a:lnTo>
                  <a:lnTo>
                    <a:pt x="10" y="0"/>
                  </a:lnTo>
                  <a:lnTo>
                    <a:pt x="10" y="2"/>
                  </a:lnTo>
                  <a:lnTo>
                    <a:pt x="0" y="2"/>
                  </a:lnTo>
                  <a:lnTo>
                    <a:pt x="0" y="3"/>
                  </a:lnTo>
                  <a:lnTo>
                    <a:pt x="0" y="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0" name="Freeform 41">
              <a:extLst>
                <a:ext uri="{FF2B5EF4-FFF2-40B4-BE49-F238E27FC236}">
                  <a16:creationId xmlns:a16="http://schemas.microsoft.com/office/drawing/2014/main" id="{DFCF936F-C6B6-4DB7-BF2F-D0B764B20C7A}"/>
                </a:ext>
              </a:extLst>
            </p:cNvPr>
            <p:cNvSpPr>
              <a:spLocks noChangeAspect="1"/>
            </p:cNvSpPr>
            <p:nvPr/>
          </p:nvSpPr>
          <p:spPr bwMode="auto">
            <a:xfrm>
              <a:off x="2437" y="1863"/>
              <a:ext cx="24" cy="22"/>
            </a:xfrm>
            <a:custGeom>
              <a:avLst/>
              <a:gdLst>
                <a:gd name="T0" fmla="*/ 17 w 24"/>
                <a:gd name="T1" fmla="*/ 1 h 22"/>
                <a:gd name="T2" fmla="*/ 19 w 24"/>
                <a:gd name="T3" fmla="*/ 0 h 22"/>
                <a:gd name="T4" fmla="*/ 12 w 24"/>
                <a:gd name="T5" fmla="*/ 3 h 22"/>
                <a:gd name="T6" fmla="*/ 6 w 24"/>
                <a:gd name="T7" fmla="*/ 8 h 22"/>
                <a:gd name="T8" fmla="*/ 1 w 24"/>
                <a:gd name="T9" fmla="*/ 14 h 22"/>
                <a:gd name="T10" fmla="*/ 0 w 24"/>
                <a:gd name="T11" fmla="*/ 22 h 22"/>
                <a:gd name="T12" fmla="*/ 10 w 24"/>
                <a:gd name="T13" fmla="*/ 22 h 22"/>
                <a:gd name="T14" fmla="*/ 11 w 24"/>
                <a:gd name="T15" fmla="*/ 19 h 22"/>
                <a:gd name="T16" fmla="*/ 13 w 24"/>
                <a:gd name="T17" fmla="*/ 15 h 22"/>
                <a:gd name="T18" fmla="*/ 17 w 24"/>
                <a:gd name="T19" fmla="*/ 10 h 22"/>
                <a:gd name="T20" fmla="*/ 21 w 24"/>
                <a:gd name="T21" fmla="*/ 9 h 22"/>
                <a:gd name="T22" fmla="*/ 24 w 24"/>
                <a:gd name="T23" fmla="*/ 8 h 22"/>
                <a:gd name="T24" fmla="*/ 21 w 24"/>
                <a:gd name="T25" fmla="*/ 9 h 22"/>
                <a:gd name="T26" fmla="*/ 23 w 24"/>
                <a:gd name="T27" fmla="*/ 8 h 22"/>
                <a:gd name="T28" fmla="*/ 24 w 24"/>
                <a:gd name="T29" fmla="*/ 8 h 22"/>
                <a:gd name="T30" fmla="*/ 17 w 24"/>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2"/>
                <a:gd name="T50" fmla="*/ 24 w 24"/>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2">
                  <a:moveTo>
                    <a:pt x="17" y="1"/>
                  </a:moveTo>
                  <a:lnTo>
                    <a:pt x="19" y="0"/>
                  </a:lnTo>
                  <a:lnTo>
                    <a:pt x="12" y="3"/>
                  </a:lnTo>
                  <a:lnTo>
                    <a:pt x="6" y="8"/>
                  </a:lnTo>
                  <a:lnTo>
                    <a:pt x="1" y="14"/>
                  </a:lnTo>
                  <a:lnTo>
                    <a:pt x="0" y="22"/>
                  </a:lnTo>
                  <a:lnTo>
                    <a:pt x="10" y="22"/>
                  </a:lnTo>
                  <a:lnTo>
                    <a:pt x="11" y="19"/>
                  </a:lnTo>
                  <a:lnTo>
                    <a:pt x="13" y="15"/>
                  </a:lnTo>
                  <a:lnTo>
                    <a:pt x="17" y="10"/>
                  </a:lnTo>
                  <a:lnTo>
                    <a:pt x="21" y="9"/>
                  </a:lnTo>
                  <a:lnTo>
                    <a:pt x="24" y="8"/>
                  </a:lnTo>
                  <a:lnTo>
                    <a:pt x="21" y="9"/>
                  </a:lnTo>
                  <a:lnTo>
                    <a:pt x="23" y="8"/>
                  </a:lnTo>
                  <a:lnTo>
                    <a:pt x="24" y="8"/>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1" name="Freeform 42">
              <a:extLst>
                <a:ext uri="{FF2B5EF4-FFF2-40B4-BE49-F238E27FC236}">
                  <a16:creationId xmlns:a16="http://schemas.microsoft.com/office/drawing/2014/main" id="{92ADA9F6-E797-482A-A4F0-460FF270CE75}"/>
                </a:ext>
              </a:extLst>
            </p:cNvPr>
            <p:cNvSpPr>
              <a:spLocks noChangeAspect="1"/>
            </p:cNvSpPr>
            <p:nvPr/>
          </p:nvSpPr>
          <p:spPr bwMode="auto">
            <a:xfrm>
              <a:off x="2454" y="1860"/>
              <a:ext cx="13" cy="11"/>
            </a:xfrm>
            <a:custGeom>
              <a:avLst/>
              <a:gdLst>
                <a:gd name="T0" fmla="*/ 6 w 13"/>
                <a:gd name="T1" fmla="*/ 3 h 11"/>
                <a:gd name="T2" fmla="*/ 9 w 13"/>
                <a:gd name="T3" fmla="*/ 0 h 11"/>
                <a:gd name="T4" fmla="*/ 9 w 13"/>
                <a:gd name="T5" fmla="*/ 0 h 11"/>
                <a:gd name="T6" fmla="*/ 6 w 13"/>
                <a:gd name="T7" fmla="*/ 0 h 11"/>
                <a:gd name="T8" fmla="*/ 3 w 13"/>
                <a:gd name="T9" fmla="*/ 3 h 11"/>
                <a:gd name="T10" fmla="*/ 0 w 13"/>
                <a:gd name="T11" fmla="*/ 4 h 11"/>
                <a:gd name="T12" fmla="*/ 7 w 13"/>
                <a:gd name="T13" fmla="*/ 11 h 11"/>
                <a:gd name="T14" fmla="*/ 8 w 13"/>
                <a:gd name="T15" fmla="*/ 10 h 11"/>
                <a:gd name="T16" fmla="*/ 8 w 13"/>
                <a:gd name="T17" fmla="*/ 10 h 11"/>
                <a:gd name="T18" fmla="*/ 9 w 13"/>
                <a:gd name="T19" fmla="*/ 10 h 11"/>
                <a:gd name="T20" fmla="*/ 9 w 13"/>
                <a:gd name="T21" fmla="*/ 10 h 11"/>
                <a:gd name="T22" fmla="*/ 13 w 13"/>
                <a:gd name="T23" fmla="*/ 7 h 11"/>
                <a:gd name="T24" fmla="*/ 9 w 13"/>
                <a:gd name="T25" fmla="*/ 10 h 11"/>
                <a:gd name="T26" fmla="*/ 11 w 13"/>
                <a:gd name="T27" fmla="*/ 10 h 11"/>
                <a:gd name="T28" fmla="*/ 13 w 13"/>
                <a:gd name="T29" fmla="*/ 7 h 11"/>
                <a:gd name="T30" fmla="*/ 6 w 13"/>
                <a:gd name="T31" fmla="*/ 3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1"/>
                <a:gd name="T50" fmla="*/ 13 w 1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1">
                  <a:moveTo>
                    <a:pt x="6" y="3"/>
                  </a:moveTo>
                  <a:lnTo>
                    <a:pt x="9" y="0"/>
                  </a:lnTo>
                  <a:lnTo>
                    <a:pt x="6" y="0"/>
                  </a:lnTo>
                  <a:lnTo>
                    <a:pt x="3" y="3"/>
                  </a:lnTo>
                  <a:lnTo>
                    <a:pt x="0" y="4"/>
                  </a:lnTo>
                  <a:lnTo>
                    <a:pt x="7" y="11"/>
                  </a:lnTo>
                  <a:lnTo>
                    <a:pt x="8" y="10"/>
                  </a:lnTo>
                  <a:lnTo>
                    <a:pt x="9" y="10"/>
                  </a:lnTo>
                  <a:lnTo>
                    <a:pt x="13" y="7"/>
                  </a:lnTo>
                  <a:lnTo>
                    <a:pt x="9" y="10"/>
                  </a:lnTo>
                  <a:lnTo>
                    <a:pt x="11" y="10"/>
                  </a:lnTo>
                  <a:lnTo>
                    <a:pt x="13" y="7"/>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2" name="Freeform 43">
              <a:extLst>
                <a:ext uri="{FF2B5EF4-FFF2-40B4-BE49-F238E27FC236}">
                  <a16:creationId xmlns:a16="http://schemas.microsoft.com/office/drawing/2014/main" id="{572D353C-8F8D-44CB-9D96-9BAA339628C8}"/>
                </a:ext>
              </a:extLst>
            </p:cNvPr>
            <p:cNvSpPr>
              <a:spLocks noChangeAspect="1"/>
            </p:cNvSpPr>
            <p:nvPr/>
          </p:nvSpPr>
          <p:spPr bwMode="auto">
            <a:xfrm>
              <a:off x="2460" y="1826"/>
              <a:ext cx="54" cy="41"/>
            </a:xfrm>
            <a:custGeom>
              <a:avLst/>
              <a:gdLst>
                <a:gd name="T0" fmla="*/ 50 w 54"/>
                <a:gd name="T1" fmla="*/ 0 h 41"/>
                <a:gd name="T2" fmla="*/ 49 w 54"/>
                <a:gd name="T3" fmla="*/ 1 h 41"/>
                <a:gd name="T4" fmla="*/ 43 w 54"/>
                <a:gd name="T5" fmla="*/ 6 h 41"/>
                <a:gd name="T6" fmla="*/ 36 w 54"/>
                <a:gd name="T7" fmla="*/ 8 h 41"/>
                <a:gd name="T8" fmla="*/ 29 w 54"/>
                <a:gd name="T9" fmla="*/ 12 h 41"/>
                <a:gd name="T10" fmla="*/ 22 w 54"/>
                <a:gd name="T11" fmla="*/ 15 h 41"/>
                <a:gd name="T12" fmla="*/ 16 w 54"/>
                <a:gd name="T13" fmla="*/ 20 h 41"/>
                <a:gd name="T14" fmla="*/ 10 w 54"/>
                <a:gd name="T15" fmla="*/ 25 h 41"/>
                <a:gd name="T16" fmla="*/ 3 w 54"/>
                <a:gd name="T17" fmla="*/ 30 h 41"/>
                <a:gd name="T18" fmla="*/ 0 w 54"/>
                <a:gd name="T19" fmla="*/ 37 h 41"/>
                <a:gd name="T20" fmla="*/ 7 w 54"/>
                <a:gd name="T21" fmla="*/ 41 h 41"/>
                <a:gd name="T22" fmla="*/ 10 w 54"/>
                <a:gd name="T23" fmla="*/ 37 h 41"/>
                <a:gd name="T24" fmla="*/ 15 w 54"/>
                <a:gd name="T25" fmla="*/ 32 h 41"/>
                <a:gd name="T26" fmla="*/ 21 w 54"/>
                <a:gd name="T27" fmla="*/ 27 h 41"/>
                <a:gd name="T28" fmla="*/ 27 w 54"/>
                <a:gd name="T29" fmla="*/ 25 h 41"/>
                <a:gd name="T30" fmla="*/ 34 w 54"/>
                <a:gd name="T31" fmla="*/ 21 h 41"/>
                <a:gd name="T32" fmla="*/ 41 w 54"/>
                <a:gd name="T33" fmla="*/ 18 h 41"/>
                <a:gd name="T34" fmla="*/ 48 w 54"/>
                <a:gd name="T35" fmla="*/ 13 h 41"/>
                <a:gd name="T36" fmla="*/ 54 w 54"/>
                <a:gd name="T37" fmla="*/ 8 h 41"/>
                <a:gd name="T38" fmla="*/ 53 w 54"/>
                <a:gd name="T39" fmla="*/ 10 h 41"/>
                <a:gd name="T40" fmla="*/ 50 w 54"/>
                <a:gd name="T41" fmla="*/ 0 h 41"/>
                <a:gd name="T42" fmla="*/ 49 w 54"/>
                <a:gd name="T43" fmla="*/ 0 h 41"/>
                <a:gd name="T44" fmla="*/ 49 w 54"/>
                <a:gd name="T45" fmla="*/ 1 h 41"/>
                <a:gd name="T46" fmla="*/ 50 w 54"/>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41"/>
                <a:gd name="T74" fmla="*/ 54 w 54"/>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41">
                  <a:moveTo>
                    <a:pt x="50" y="0"/>
                  </a:moveTo>
                  <a:lnTo>
                    <a:pt x="49" y="1"/>
                  </a:lnTo>
                  <a:lnTo>
                    <a:pt x="43" y="6"/>
                  </a:lnTo>
                  <a:lnTo>
                    <a:pt x="36" y="8"/>
                  </a:lnTo>
                  <a:lnTo>
                    <a:pt x="29" y="12"/>
                  </a:lnTo>
                  <a:lnTo>
                    <a:pt x="22" y="15"/>
                  </a:lnTo>
                  <a:lnTo>
                    <a:pt x="16" y="20"/>
                  </a:lnTo>
                  <a:lnTo>
                    <a:pt x="10" y="25"/>
                  </a:lnTo>
                  <a:lnTo>
                    <a:pt x="3" y="30"/>
                  </a:lnTo>
                  <a:lnTo>
                    <a:pt x="0" y="37"/>
                  </a:lnTo>
                  <a:lnTo>
                    <a:pt x="7" y="41"/>
                  </a:lnTo>
                  <a:lnTo>
                    <a:pt x="10" y="37"/>
                  </a:lnTo>
                  <a:lnTo>
                    <a:pt x="15" y="32"/>
                  </a:lnTo>
                  <a:lnTo>
                    <a:pt x="21" y="27"/>
                  </a:lnTo>
                  <a:lnTo>
                    <a:pt x="27" y="25"/>
                  </a:lnTo>
                  <a:lnTo>
                    <a:pt x="34" y="21"/>
                  </a:lnTo>
                  <a:lnTo>
                    <a:pt x="41" y="18"/>
                  </a:lnTo>
                  <a:lnTo>
                    <a:pt x="48" y="13"/>
                  </a:lnTo>
                  <a:lnTo>
                    <a:pt x="54" y="8"/>
                  </a:lnTo>
                  <a:lnTo>
                    <a:pt x="53" y="10"/>
                  </a:lnTo>
                  <a:lnTo>
                    <a:pt x="50" y="0"/>
                  </a:lnTo>
                  <a:lnTo>
                    <a:pt x="49" y="0"/>
                  </a:lnTo>
                  <a:lnTo>
                    <a:pt x="49" y="1"/>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3" name="Freeform 44">
              <a:extLst>
                <a:ext uri="{FF2B5EF4-FFF2-40B4-BE49-F238E27FC236}">
                  <a16:creationId xmlns:a16="http://schemas.microsoft.com/office/drawing/2014/main" id="{B9A03ED9-2082-4846-820A-434B5256D8CF}"/>
                </a:ext>
              </a:extLst>
            </p:cNvPr>
            <p:cNvSpPr>
              <a:spLocks noChangeAspect="1"/>
            </p:cNvSpPr>
            <p:nvPr/>
          </p:nvSpPr>
          <p:spPr bwMode="auto">
            <a:xfrm>
              <a:off x="2510" y="1824"/>
              <a:ext cx="73" cy="30"/>
            </a:xfrm>
            <a:custGeom>
              <a:avLst/>
              <a:gdLst>
                <a:gd name="T0" fmla="*/ 73 w 73"/>
                <a:gd name="T1" fmla="*/ 22 h 30"/>
                <a:gd name="T2" fmla="*/ 71 w 73"/>
                <a:gd name="T3" fmla="*/ 21 h 30"/>
                <a:gd name="T4" fmla="*/ 63 w 73"/>
                <a:gd name="T5" fmla="*/ 19 h 30"/>
                <a:gd name="T6" fmla="*/ 56 w 73"/>
                <a:gd name="T7" fmla="*/ 15 h 30"/>
                <a:gd name="T8" fmla="*/ 47 w 73"/>
                <a:gd name="T9" fmla="*/ 12 h 30"/>
                <a:gd name="T10" fmla="*/ 40 w 73"/>
                <a:gd name="T11" fmla="*/ 7 h 30"/>
                <a:gd name="T12" fmla="*/ 31 w 73"/>
                <a:gd name="T13" fmla="*/ 3 h 30"/>
                <a:gd name="T14" fmla="*/ 21 w 73"/>
                <a:gd name="T15" fmla="*/ 1 h 30"/>
                <a:gd name="T16" fmla="*/ 12 w 73"/>
                <a:gd name="T17" fmla="*/ 0 h 30"/>
                <a:gd name="T18" fmla="*/ 0 w 73"/>
                <a:gd name="T19" fmla="*/ 2 h 30"/>
                <a:gd name="T20" fmla="*/ 3 w 73"/>
                <a:gd name="T21" fmla="*/ 12 h 30"/>
                <a:gd name="T22" fmla="*/ 12 w 73"/>
                <a:gd name="T23" fmla="*/ 9 h 30"/>
                <a:gd name="T24" fmla="*/ 19 w 73"/>
                <a:gd name="T25" fmla="*/ 10 h 30"/>
                <a:gd name="T26" fmla="*/ 28 w 73"/>
                <a:gd name="T27" fmla="*/ 13 h 30"/>
                <a:gd name="T28" fmla="*/ 35 w 73"/>
                <a:gd name="T29" fmla="*/ 16 h 30"/>
                <a:gd name="T30" fmla="*/ 43 w 73"/>
                <a:gd name="T31" fmla="*/ 21 h 30"/>
                <a:gd name="T32" fmla="*/ 51 w 73"/>
                <a:gd name="T33" fmla="*/ 25 h 30"/>
                <a:gd name="T34" fmla="*/ 60 w 73"/>
                <a:gd name="T35" fmla="*/ 28 h 30"/>
                <a:gd name="T36" fmla="*/ 68 w 73"/>
                <a:gd name="T37" fmla="*/ 30 h 30"/>
                <a:gd name="T38" fmla="*/ 66 w 73"/>
                <a:gd name="T39" fmla="*/ 29 h 30"/>
                <a:gd name="T40" fmla="*/ 73 w 73"/>
                <a:gd name="T41" fmla="*/ 22 h 30"/>
                <a:gd name="T42" fmla="*/ 72 w 73"/>
                <a:gd name="T43" fmla="*/ 21 h 30"/>
                <a:gd name="T44" fmla="*/ 71 w 73"/>
                <a:gd name="T45" fmla="*/ 21 h 30"/>
                <a:gd name="T46" fmla="*/ 73 w 73"/>
                <a:gd name="T47" fmla="*/ 2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30"/>
                <a:gd name="T74" fmla="*/ 73 w 73"/>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30">
                  <a:moveTo>
                    <a:pt x="73" y="22"/>
                  </a:moveTo>
                  <a:lnTo>
                    <a:pt x="71" y="21"/>
                  </a:lnTo>
                  <a:lnTo>
                    <a:pt x="63" y="19"/>
                  </a:lnTo>
                  <a:lnTo>
                    <a:pt x="56" y="15"/>
                  </a:lnTo>
                  <a:lnTo>
                    <a:pt x="47" y="12"/>
                  </a:lnTo>
                  <a:lnTo>
                    <a:pt x="40" y="7"/>
                  </a:lnTo>
                  <a:lnTo>
                    <a:pt x="31" y="3"/>
                  </a:lnTo>
                  <a:lnTo>
                    <a:pt x="21" y="1"/>
                  </a:lnTo>
                  <a:lnTo>
                    <a:pt x="12" y="0"/>
                  </a:lnTo>
                  <a:lnTo>
                    <a:pt x="0" y="2"/>
                  </a:lnTo>
                  <a:lnTo>
                    <a:pt x="3" y="12"/>
                  </a:lnTo>
                  <a:lnTo>
                    <a:pt x="12" y="9"/>
                  </a:lnTo>
                  <a:lnTo>
                    <a:pt x="19" y="10"/>
                  </a:lnTo>
                  <a:lnTo>
                    <a:pt x="28" y="13"/>
                  </a:lnTo>
                  <a:lnTo>
                    <a:pt x="35" y="16"/>
                  </a:lnTo>
                  <a:lnTo>
                    <a:pt x="43" y="21"/>
                  </a:lnTo>
                  <a:lnTo>
                    <a:pt x="51" y="25"/>
                  </a:lnTo>
                  <a:lnTo>
                    <a:pt x="60" y="28"/>
                  </a:lnTo>
                  <a:lnTo>
                    <a:pt x="68" y="30"/>
                  </a:lnTo>
                  <a:lnTo>
                    <a:pt x="66" y="29"/>
                  </a:lnTo>
                  <a:lnTo>
                    <a:pt x="73" y="22"/>
                  </a:lnTo>
                  <a:lnTo>
                    <a:pt x="72" y="21"/>
                  </a:lnTo>
                  <a:lnTo>
                    <a:pt x="71" y="21"/>
                  </a:ln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4" name="Freeform 45">
              <a:extLst>
                <a:ext uri="{FF2B5EF4-FFF2-40B4-BE49-F238E27FC236}">
                  <a16:creationId xmlns:a16="http://schemas.microsoft.com/office/drawing/2014/main" id="{41E51E96-3E34-4C3A-8DBF-0ADB855E58D6}"/>
                </a:ext>
              </a:extLst>
            </p:cNvPr>
            <p:cNvSpPr>
              <a:spLocks noChangeAspect="1"/>
            </p:cNvSpPr>
            <p:nvPr/>
          </p:nvSpPr>
          <p:spPr bwMode="auto">
            <a:xfrm>
              <a:off x="2576" y="1846"/>
              <a:ext cx="50" cy="40"/>
            </a:xfrm>
            <a:custGeom>
              <a:avLst/>
              <a:gdLst>
                <a:gd name="T0" fmla="*/ 50 w 50"/>
                <a:gd name="T1" fmla="*/ 39 h 40"/>
                <a:gd name="T2" fmla="*/ 50 w 50"/>
                <a:gd name="T3" fmla="*/ 38 h 40"/>
                <a:gd name="T4" fmla="*/ 46 w 50"/>
                <a:gd name="T5" fmla="*/ 30 h 40"/>
                <a:gd name="T6" fmla="*/ 41 w 50"/>
                <a:gd name="T7" fmla="*/ 24 h 40"/>
                <a:gd name="T8" fmla="*/ 37 w 50"/>
                <a:gd name="T9" fmla="*/ 19 h 40"/>
                <a:gd name="T10" fmla="*/ 30 w 50"/>
                <a:gd name="T11" fmla="*/ 14 h 40"/>
                <a:gd name="T12" fmla="*/ 24 w 50"/>
                <a:gd name="T13" fmla="*/ 10 h 40"/>
                <a:gd name="T14" fmla="*/ 18 w 50"/>
                <a:gd name="T15" fmla="*/ 7 h 40"/>
                <a:gd name="T16" fmla="*/ 11 w 50"/>
                <a:gd name="T17" fmla="*/ 4 h 40"/>
                <a:gd name="T18" fmla="*/ 7 w 50"/>
                <a:gd name="T19" fmla="*/ 0 h 40"/>
                <a:gd name="T20" fmla="*/ 0 w 50"/>
                <a:gd name="T21" fmla="*/ 7 h 40"/>
                <a:gd name="T22" fmla="*/ 6 w 50"/>
                <a:gd name="T23" fmla="*/ 11 h 40"/>
                <a:gd name="T24" fmla="*/ 13 w 50"/>
                <a:gd name="T25" fmla="*/ 17 h 40"/>
                <a:gd name="T26" fmla="*/ 19 w 50"/>
                <a:gd name="T27" fmla="*/ 19 h 40"/>
                <a:gd name="T28" fmla="*/ 25 w 50"/>
                <a:gd name="T29" fmla="*/ 21 h 40"/>
                <a:gd name="T30" fmla="*/ 30 w 50"/>
                <a:gd name="T31" fmla="*/ 26 h 40"/>
                <a:gd name="T32" fmla="*/ 34 w 50"/>
                <a:gd name="T33" fmla="*/ 31 h 40"/>
                <a:gd name="T34" fmla="*/ 39 w 50"/>
                <a:gd name="T35" fmla="*/ 34 h 40"/>
                <a:gd name="T36" fmla="*/ 40 w 50"/>
                <a:gd name="T37" fmla="*/ 40 h 40"/>
                <a:gd name="T38" fmla="*/ 40 w 50"/>
                <a:gd name="T39" fmla="*/ 39 h 40"/>
                <a:gd name="T40" fmla="*/ 50 w 50"/>
                <a:gd name="T41" fmla="*/ 39 h 40"/>
                <a:gd name="T42" fmla="*/ 50 w 50"/>
                <a:gd name="T43" fmla="*/ 39 h 40"/>
                <a:gd name="T44" fmla="*/ 50 w 50"/>
                <a:gd name="T45" fmla="*/ 38 h 40"/>
                <a:gd name="T46" fmla="*/ 50 w 50"/>
                <a:gd name="T47" fmla="*/ 39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0"/>
                <a:gd name="T74" fmla="*/ 50 w 50"/>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40">
                  <a:moveTo>
                    <a:pt x="50" y="39"/>
                  </a:moveTo>
                  <a:lnTo>
                    <a:pt x="50" y="38"/>
                  </a:lnTo>
                  <a:lnTo>
                    <a:pt x="46" y="30"/>
                  </a:lnTo>
                  <a:lnTo>
                    <a:pt x="41" y="24"/>
                  </a:lnTo>
                  <a:lnTo>
                    <a:pt x="37" y="19"/>
                  </a:lnTo>
                  <a:lnTo>
                    <a:pt x="30" y="14"/>
                  </a:lnTo>
                  <a:lnTo>
                    <a:pt x="24" y="10"/>
                  </a:lnTo>
                  <a:lnTo>
                    <a:pt x="18" y="7"/>
                  </a:lnTo>
                  <a:lnTo>
                    <a:pt x="11" y="4"/>
                  </a:lnTo>
                  <a:lnTo>
                    <a:pt x="7" y="0"/>
                  </a:lnTo>
                  <a:lnTo>
                    <a:pt x="0" y="7"/>
                  </a:lnTo>
                  <a:lnTo>
                    <a:pt x="6" y="11"/>
                  </a:lnTo>
                  <a:lnTo>
                    <a:pt x="13" y="17"/>
                  </a:lnTo>
                  <a:lnTo>
                    <a:pt x="19" y="19"/>
                  </a:lnTo>
                  <a:lnTo>
                    <a:pt x="25" y="21"/>
                  </a:lnTo>
                  <a:lnTo>
                    <a:pt x="30" y="26"/>
                  </a:lnTo>
                  <a:lnTo>
                    <a:pt x="34" y="31"/>
                  </a:lnTo>
                  <a:lnTo>
                    <a:pt x="39" y="34"/>
                  </a:lnTo>
                  <a:lnTo>
                    <a:pt x="40" y="40"/>
                  </a:lnTo>
                  <a:lnTo>
                    <a:pt x="40" y="39"/>
                  </a:lnTo>
                  <a:lnTo>
                    <a:pt x="50" y="39"/>
                  </a:lnTo>
                  <a:lnTo>
                    <a:pt x="50" y="38"/>
                  </a:lnTo>
                  <a:lnTo>
                    <a:pt x="5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5" name="Freeform 46">
              <a:extLst>
                <a:ext uri="{FF2B5EF4-FFF2-40B4-BE49-F238E27FC236}">
                  <a16:creationId xmlns:a16="http://schemas.microsoft.com/office/drawing/2014/main" id="{FD200B62-1462-4A67-B080-0AAF05D6758A}"/>
                </a:ext>
              </a:extLst>
            </p:cNvPr>
            <p:cNvSpPr>
              <a:spLocks noChangeAspect="1"/>
            </p:cNvSpPr>
            <p:nvPr/>
          </p:nvSpPr>
          <p:spPr bwMode="auto">
            <a:xfrm>
              <a:off x="2616" y="1885"/>
              <a:ext cx="11" cy="13"/>
            </a:xfrm>
            <a:custGeom>
              <a:avLst/>
              <a:gdLst>
                <a:gd name="T0" fmla="*/ 11 w 11"/>
                <a:gd name="T1" fmla="*/ 13 h 13"/>
                <a:gd name="T2" fmla="*/ 11 w 11"/>
                <a:gd name="T3" fmla="*/ 10 h 13"/>
                <a:gd name="T4" fmla="*/ 10 w 11"/>
                <a:gd name="T5" fmla="*/ 7 h 13"/>
                <a:gd name="T6" fmla="*/ 10 w 11"/>
                <a:gd name="T7" fmla="*/ 6 h 13"/>
                <a:gd name="T8" fmla="*/ 10 w 11"/>
                <a:gd name="T9" fmla="*/ 4 h 13"/>
                <a:gd name="T10" fmla="*/ 10 w 11"/>
                <a:gd name="T11" fmla="*/ 0 h 13"/>
                <a:gd name="T12" fmla="*/ 0 w 11"/>
                <a:gd name="T13" fmla="*/ 0 h 13"/>
                <a:gd name="T14" fmla="*/ 0 w 11"/>
                <a:gd name="T15" fmla="*/ 4 h 13"/>
                <a:gd name="T16" fmla="*/ 0 w 11"/>
                <a:gd name="T17" fmla="*/ 6 h 13"/>
                <a:gd name="T18" fmla="*/ 0 w 11"/>
                <a:gd name="T19" fmla="*/ 10 h 13"/>
                <a:gd name="T20" fmla="*/ 1 w 11"/>
                <a:gd name="T21" fmla="*/ 12 h 13"/>
                <a:gd name="T22" fmla="*/ 1 w 11"/>
                <a:gd name="T23" fmla="*/ 8 h 13"/>
                <a:gd name="T24" fmla="*/ 11 w 11"/>
                <a:gd name="T25" fmla="*/ 13 h 13"/>
                <a:gd name="T26" fmla="*/ 11 w 11"/>
                <a:gd name="T27" fmla="*/ 11 h 13"/>
                <a:gd name="T28" fmla="*/ 11 w 11"/>
                <a:gd name="T29" fmla="*/ 10 h 13"/>
                <a:gd name="T30" fmla="*/ 11 w 11"/>
                <a:gd name="T31" fmla="*/ 1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3"/>
                <a:gd name="T50" fmla="*/ 11 w 11"/>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3">
                  <a:moveTo>
                    <a:pt x="11" y="13"/>
                  </a:moveTo>
                  <a:lnTo>
                    <a:pt x="11" y="10"/>
                  </a:lnTo>
                  <a:lnTo>
                    <a:pt x="10" y="7"/>
                  </a:lnTo>
                  <a:lnTo>
                    <a:pt x="10" y="6"/>
                  </a:lnTo>
                  <a:lnTo>
                    <a:pt x="10" y="4"/>
                  </a:lnTo>
                  <a:lnTo>
                    <a:pt x="10" y="0"/>
                  </a:lnTo>
                  <a:lnTo>
                    <a:pt x="0" y="0"/>
                  </a:lnTo>
                  <a:lnTo>
                    <a:pt x="0" y="4"/>
                  </a:lnTo>
                  <a:lnTo>
                    <a:pt x="0" y="6"/>
                  </a:lnTo>
                  <a:lnTo>
                    <a:pt x="0" y="10"/>
                  </a:lnTo>
                  <a:lnTo>
                    <a:pt x="1" y="12"/>
                  </a:lnTo>
                  <a:lnTo>
                    <a:pt x="1" y="8"/>
                  </a:lnTo>
                  <a:lnTo>
                    <a:pt x="11" y="13"/>
                  </a:lnTo>
                  <a:lnTo>
                    <a:pt x="11" y="11"/>
                  </a:lnTo>
                  <a:lnTo>
                    <a:pt x="11" y="10"/>
                  </a:lnTo>
                  <a:lnTo>
                    <a:pt x="1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6" name="Freeform 47">
              <a:extLst>
                <a:ext uri="{FF2B5EF4-FFF2-40B4-BE49-F238E27FC236}">
                  <a16:creationId xmlns:a16="http://schemas.microsoft.com/office/drawing/2014/main" id="{974039E7-8F79-4ABB-97AA-ED2170C818F4}"/>
                </a:ext>
              </a:extLst>
            </p:cNvPr>
            <p:cNvSpPr>
              <a:spLocks noChangeAspect="1"/>
            </p:cNvSpPr>
            <p:nvPr/>
          </p:nvSpPr>
          <p:spPr bwMode="auto">
            <a:xfrm>
              <a:off x="2614" y="1893"/>
              <a:ext cx="13" cy="13"/>
            </a:xfrm>
            <a:custGeom>
              <a:avLst/>
              <a:gdLst>
                <a:gd name="T0" fmla="*/ 9 w 13"/>
                <a:gd name="T1" fmla="*/ 9 h 13"/>
                <a:gd name="T2" fmla="*/ 8 w 13"/>
                <a:gd name="T3" fmla="*/ 13 h 13"/>
                <a:gd name="T4" fmla="*/ 9 w 13"/>
                <a:gd name="T5" fmla="*/ 10 h 13"/>
                <a:gd name="T6" fmla="*/ 12 w 13"/>
                <a:gd name="T7" fmla="*/ 8 h 13"/>
                <a:gd name="T8" fmla="*/ 12 w 13"/>
                <a:gd name="T9" fmla="*/ 5 h 13"/>
                <a:gd name="T10" fmla="*/ 13 w 13"/>
                <a:gd name="T11" fmla="*/ 5 h 13"/>
                <a:gd name="T12" fmla="*/ 3 w 13"/>
                <a:gd name="T13" fmla="*/ 0 h 13"/>
                <a:gd name="T14" fmla="*/ 2 w 13"/>
                <a:gd name="T15" fmla="*/ 3 h 13"/>
                <a:gd name="T16" fmla="*/ 2 w 13"/>
                <a:gd name="T17" fmla="*/ 5 h 13"/>
                <a:gd name="T18" fmla="*/ 2 w 13"/>
                <a:gd name="T19" fmla="*/ 5 h 13"/>
                <a:gd name="T20" fmla="*/ 1 w 13"/>
                <a:gd name="T21" fmla="*/ 6 h 13"/>
                <a:gd name="T22" fmla="*/ 0 w 13"/>
                <a:gd name="T23" fmla="*/ 11 h 13"/>
                <a:gd name="T24" fmla="*/ 1 w 13"/>
                <a:gd name="T25" fmla="*/ 6 h 13"/>
                <a:gd name="T26" fmla="*/ 0 w 13"/>
                <a:gd name="T27" fmla="*/ 9 h 13"/>
                <a:gd name="T28" fmla="*/ 0 w 13"/>
                <a:gd name="T29" fmla="*/ 11 h 13"/>
                <a:gd name="T30" fmla="*/ 9 w 13"/>
                <a:gd name="T31" fmla="*/ 9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9" y="9"/>
                  </a:moveTo>
                  <a:lnTo>
                    <a:pt x="8" y="13"/>
                  </a:lnTo>
                  <a:lnTo>
                    <a:pt x="9" y="10"/>
                  </a:lnTo>
                  <a:lnTo>
                    <a:pt x="12" y="8"/>
                  </a:lnTo>
                  <a:lnTo>
                    <a:pt x="12" y="5"/>
                  </a:lnTo>
                  <a:lnTo>
                    <a:pt x="13" y="5"/>
                  </a:lnTo>
                  <a:lnTo>
                    <a:pt x="3" y="0"/>
                  </a:lnTo>
                  <a:lnTo>
                    <a:pt x="2" y="3"/>
                  </a:lnTo>
                  <a:lnTo>
                    <a:pt x="2" y="5"/>
                  </a:lnTo>
                  <a:lnTo>
                    <a:pt x="1" y="6"/>
                  </a:lnTo>
                  <a:lnTo>
                    <a:pt x="0" y="11"/>
                  </a:lnTo>
                  <a:lnTo>
                    <a:pt x="1" y="6"/>
                  </a:lnTo>
                  <a:lnTo>
                    <a:pt x="0" y="9"/>
                  </a:lnTo>
                  <a:lnTo>
                    <a:pt x="0" y="11"/>
                  </a:ln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7" name="Freeform 48">
              <a:extLst>
                <a:ext uri="{FF2B5EF4-FFF2-40B4-BE49-F238E27FC236}">
                  <a16:creationId xmlns:a16="http://schemas.microsoft.com/office/drawing/2014/main" id="{E707BAED-4F12-4A1F-ADD9-322AB7DF9745}"/>
                </a:ext>
              </a:extLst>
            </p:cNvPr>
            <p:cNvSpPr>
              <a:spLocks noChangeAspect="1"/>
            </p:cNvSpPr>
            <p:nvPr/>
          </p:nvSpPr>
          <p:spPr bwMode="auto">
            <a:xfrm>
              <a:off x="2614" y="1902"/>
              <a:ext cx="13" cy="13"/>
            </a:xfrm>
            <a:custGeom>
              <a:avLst/>
              <a:gdLst>
                <a:gd name="T0" fmla="*/ 13 w 13"/>
                <a:gd name="T1" fmla="*/ 12 h 13"/>
                <a:gd name="T2" fmla="*/ 12 w 13"/>
                <a:gd name="T3" fmla="*/ 8 h 13"/>
                <a:gd name="T4" fmla="*/ 12 w 13"/>
                <a:gd name="T5" fmla="*/ 6 h 13"/>
                <a:gd name="T6" fmla="*/ 10 w 13"/>
                <a:gd name="T7" fmla="*/ 4 h 13"/>
                <a:gd name="T8" fmla="*/ 10 w 13"/>
                <a:gd name="T9" fmla="*/ 3 h 13"/>
                <a:gd name="T10" fmla="*/ 9 w 13"/>
                <a:gd name="T11" fmla="*/ 0 h 13"/>
                <a:gd name="T12" fmla="*/ 0 w 13"/>
                <a:gd name="T13" fmla="*/ 2 h 13"/>
                <a:gd name="T14" fmla="*/ 1 w 13"/>
                <a:gd name="T15" fmla="*/ 6 h 13"/>
                <a:gd name="T16" fmla="*/ 1 w 13"/>
                <a:gd name="T17" fmla="*/ 7 h 13"/>
                <a:gd name="T18" fmla="*/ 2 w 13"/>
                <a:gd name="T19" fmla="*/ 10 h 13"/>
                <a:gd name="T20" fmla="*/ 4 w 13"/>
                <a:gd name="T21" fmla="*/ 13 h 13"/>
                <a:gd name="T22" fmla="*/ 3 w 13"/>
                <a:gd name="T23" fmla="*/ 9 h 13"/>
                <a:gd name="T24" fmla="*/ 13 w 13"/>
                <a:gd name="T25" fmla="*/ 12 h 13"/>
                <a:gd name="T26" fmla="*/ 13 w 13"/>
                <a:gd name="T27" fmla="*/ 9 h 13"/>
                <a:gd name="T28" fmla="*/ 12 w 13"/>
                <a:gd name="T29" fmla="*/ 8 h 13"/>
                <a:gd name="T30" fmla="*/ 13 w 13"/>
                <a:gd name="T31" fmla="*/ 12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12"/>
                  </a:moveTo>
                  <a:lnTo>
                    <a:pt x="12" y="8"/>
                  </a:lnTo>
                  <a:lnTo>
                    <a:pt x="12" y="6"/>
                  </a:lnTo>
                  <a:lnTo>
                    <a:pt x="10" y="4"/>
                  </a:lnTo>
                  <a:lnTo>
                    <a:pt x="10" y="3"/>
                  </a:lnTo>
                  <a:lnTo>
                    <a:pt x="9" y="0"/>
                  </a:lnTo>
                  <a:lnTo>
                    <a:pt x="0" y="2"/>
                  </a:lnTo>
                  <a:lnTo>
                    <a:pt x="1" y="6"/>
                  </a:lnTo>
                  <a:lnTo>
                    <a:pt x="1" y="7"/>
                  </a:lnTo>
                  <a:lnTo>
                    <a:pt x="2" y="10"/>
                  </a:lnTo>
                  <a:lnTo>
                    <a:pt x="4" y="13"/>
                  </a:lnTo>
                  <a:lnTo>
                    <a:pt x="3" y="9"/>
                  </a:lnTo>
                  <a:lnTo>
                    <a:pt x="13" y="12"/>
                  </a:lnTo>
                  <a:lnTo>
                    <a:pt x="13" y="9"/>
                  </a:lnTo>
                  <a:lnTo>
                    <a:pt x="12" y="8"/>
                  </a:lnTo>
                  <a:lnTo>
                    <a:pt x="1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8" name="Freeform 49">
              <a:extLst>
                <a:ext uri="{FF2B5EF4-FFF2-40B4-BE49-F238E27FC236}">
                  <a16:creationId xmlns:a16="http://schemas.microsoft.com/office/drawing/2014/main" id="{9E880F85-2BDF-4810-B438-2436FBAA321D}"/>
                </a:ext>
              </a:extLst>
            </p:cNvPr>
            <p:cNvSpPr>
              <a:spLocks noChangeAspect="1"/>
            </p:cNvSpPr>
            <p:nvPr/>
          </p:nvSpPr>
          <p:spPr bwMode="auto">
            <a:xfrm>
              <a:off x="2613" y="1911"/>
              <a:ext cx="14" cy="38"/>
            </a:xfrm>
            <a:custGeom>
              <a:avLst/>
              <a:gdLst>
                <a:gd name="T0" fmla="*/ 9 w 14"/>
                <a:gd name="T1" fmla="*/ 38 h 38"/>
                <a:gd name="T2" fmla="*/ 9 w 14"/>
                <a:gd name="T3" fmla="*/ 38 h 38"/>
                <a:gd name="T4" fmla="*/ 14 w 14"/>
                <a:gd name="T5" fmla="*/ 3 h 38"/>
                <a:gd name="T6" fmla="*/ 4 w 14"/>
                <a:gd name="T7" fmla="*/ 0 h 38"/>
                <a:gd name="T8" fmla="*/ 0 w 14"/>
                <a:gd name="T9" fmla="*/ 36 h 38"/>
                <a:gd name="T10" fmla="*/ 0 w 14"/>
                <a:gd name="T11" fmla="*/ 36 h 38"/>
                <a:gd name="T12" fmla="*/ 9 w 14"/>
                <a:gd name="T13" fmla="*/ 38 h 38"/>
                <a:gd name="T14" fmla="*/ 9 w 14"/>
                <a:gd name="T15" fmla="*/ 38 h 38"/>
                <a:gd name="T16" fmla="*/ 9 w 14"/>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8"/>
                <a:gd name="T29" fmla="*/ 14 w 1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8">
                  <a:moveTo>
                    <a:pt x="9" y="38"/>
                  </a:moveTo>
                  <a:lnTo>
                    <a:pt x="9" y="38"/>
                  </a:lnTo>
                  <a:lnTo>
                    <a:pt x="14" y="3"/>
                  </a:lnTo>
                  <a:lnTo>
                    <a:pt x="4" y="0"/>
                  </a:lnTo>
                  <a:lnTo>
                    <a:pt x="0" y="36"/>
                  </a:lnTo>
                  <a:lnTo>
                    <a:pt x="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59" name="Freeform 50">
              <a:extLst>
                <a:ext uri="{FF2B5EF4-FFF2-40B4-BE49-F238E27FC236}">
                  <a16:creationId xmlns:a16="http://schemas.microsoft.com/office/drawing/2014/main" id="{4D9DC47E-3A4F-4561-90FE-97F46E6A9270}"/>
                </a:ext>
              </a:extLst>
            </p:cNvPr>
            <p:cNvSpPr>
              <a:spLocks noChangeAspect="1"/>
            </p:cNvSpPr>
            <p:nvPr/>
          </p:nvSpPr>
          <p:spPr bwMode="auto">
            <a:xfrm>
              <a:off x="2601" y="1947"/>
              <a:ext cx="21" cy="33"/>
            </a:xfrm>
            <a:custGeom>
              <a:avLst/>
              <a:gdLst>
                <a:gd name="T0" fmla="*/ 8 w 21"/>
                <a:gd name="T1" fmla="*/ 33 h 33"/>
                <a:gd name="T2" fmla="*/ 9 w 21"/>
                <a:gd name="T3" fmla="*/ 32 h 33"/>
                <a:gd name="T4" fmla="*/ 21 w 21"/>
                <a:gd name="T5" fmla="*/ 2 h 33"/>
                <a:gd name="T6" fmla="*/ 12 w 21"/>
                <a:gd name="T7" fmla="*/ 0 h 33"/>
                <a:gd name="T8" fmla="*/ 0 w 21"/>
                <a:gd name="T9" fmla="*/ 29 h 33"/>
                <a:gd name="T10" fmla="*/ 1 w 21"/>
                <a:gd name="T11" fmla="*/ 28 h 33"/>
                <a:gd name="T12" fmla="*/ 8 w 21"/>
                <a:gd name="T13" fmla="*/ 33 h 33"/>
                <a:gd name="T14" fmla="*/ 9 w 21"/>
                <a:gd name="T15" fmla="*/ 33 h 33"/>
                <a:gd name="T16" fmla="*/ 9 w 21"/>
                <a:gd name="T17" fmla="*/ 32 h 33"/>
                <a:gd name="T18" fmla="*/ 8 w 21"/>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8" y="33"/>
                  </a:moveTo>
                  <a:lnTo>
                    <a:pt x="9" y="32"/>
                  </a:lnTo>
                  <a:lnTo>
                    <a:pt x="21" y="2"/>
                  </a:lnTo>
                  <a:lnTo>
                    <a:pt x="12" y="0"/>
                  </a:lnTo>
                  <a:lnTo>
                    <a:pt x="0" y="29"/>
                  </a:lnTo>
                  <a:lnTo>
                    <a:pt x="1" y="28"/>
                  </a:lnTo>
                  <a:lnTo>
                    <a:pt x="8" y="33"/>
                  </a:lnTo>
                  <a:lnTo>
                    <a:pt x="9" y="33"/>
                  </a:lnTo>
                  <a:lnTo>
                    <a:pt x="9" y="32"/>
                  </a:lnTo>
                  <a:lnTo>
                    <a:pt x="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0" name="Freeform 51">
              <a:extLst>
                <a:ext uri="{FF2B5EF4-FFF2-40B4-BE49-F238E27FC236}">
                  <a16:creationId xmlns:a16="http://schemas.microsoft.com/office/drawing/2014/main" id="{7B2DAD29-E2A0-4544-A010-304AA4667614}"/>
                </a:ext>
              </a:extLst>
            </p:cNvPr>
            <p:cNvSpPr>
              <a:spLocks noChangeAspect="1"/>
            </p:cNvSpPr>
            <p:nvPr/>
          </p:nvSpPr>
          <p:spPr bwMode="auto">
            <a:xfrm>
              <a:off x="2587" y="1975"/>
              <a:ext cx="22" cy="32"/>
            </a:xfrm>
            <a:custGeom>
              <a:avLst/>
              <a:gdLst>
                <a:gd name="T0" fmla="*/ 7 w 22"/>
                <a:gd name="T1" fmla="*/ 32 h 32"/>
                <a:gd name="T2" fmla="*/ 7 w 22"/>
                <a:gd name="T3" fmla="*/ 32 h 32"/>
                <a:gd name="T4" fmla="*/ 22 w 22"/>
                <a:gd name="T5" fmla="*/ 5 h 32"/>
                <a:gd name="T6" fmla="*/ 15 w 22"/>
                <a:gd name="T7" fmla="*/ 0 h 32"/>
                <a:gd name="T8" fmla="*/ 0 w 22"/>
                <a:gd name="T9" fmla="*/ 27 h 32"/>
                <a:gd name="T10" fmla="*/ 0 w 22"/>
                <a:gd name="T11" fmla="*/ 27 h 32"/>
                <a:gd name="T12" fmla="*/ 7 w 22"/>
                <a:gd name="T13" fmla="*/ 32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7" y="32"/>
                  </a:moveTo>
                  <a:lnTo>
                    <a:pt x="7" y="32"/>
                  </a:lnTo>
                  <a:lnTo>
                    <a:pt x="22" y="5"/>
                  </a:lnTo>
                  <a:lnTo>
                    <a:pt x="15" y="0"/>
                  </a:lnTo>
                  <a:lnTo>
                    <a:pt x="0" y="27"/>
                  </a:lnTo>
                  <a:lnTo>
                    <a:pt x="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1" name="Freeform 52">
              <a:extLst>
                <a:ext uri="{FF2B5EF4-FFF2-40B4-BE49-F238E27FC236}">
                  <a16:creationId xmlns:a16="http://schemas.microsoft.com/office/drawing/2014/main" id="{299AE7FE-7260-4406-A0E5-E81878245B76}"/>
                </a:ext>
              </a:extLst>
            </p:cNvPr>
            <p:cNvSpPr>
              <a:spLocks noChangeAspect="1"/>
            </p:cNvSpPr>
            <p:nvPr/>
          </p:nvSpPr>
          <p:spPr bwMode="auto">
            <a:xfrm>
              <a:off x="2574" y="2002"/>
              <a:ext cx="20" cy="24"/>
            </a:xfrm>
            <a:custGeom>
              <a:avLst/>
              <a:gdLst>
                <a:gd name="T0" fmla="*/ 9 w 20"/>
                <a:gd name="T1" fmla="*/ 19 h 24"/>
                <a:gd name="T2" fmla="*/ 9 w 20"/>
                <a:gd name="T3" fmla="*/ 24 h 24"/>
                <a:gd name="T4" fmla="*/ 20 w 20"/>
                <a:gd name="T5" fmla="*/ 5 h 24"/>
                <a:gd name="T6" fmla="*/ 13 w 20"/>
                <a:gd name="T7" fmla="*/ 0 h 24"/>
                <a:gd name="T8" fmla="*/ 2 w 20"/>
                <a:gd name="T9" fmla="*/ 19 h 24"/>
                <a:gd name="T10" fmla="*/ 2 w 20"/>
                <a:gd name="T11" fmla="*/ 24 h 24"/>
                <a:gd name="T12" fmla="*/ 2 w 20"/>
                <a:gd name="T13" fmla="*/ 19 h 24"/>
                <a:gd name="T14" fmla="*/ 0 w 20"/>
                <a:gd name="T15" fmla="*/ 22 h 24"/>
                <a:gd name="T16" fmla="*/ 2 w 20"/>
                <a:gd name="T17" fmla="*/ 24 h 24"/>
                <a:gd name="T18" fmla="*/ 9 w 20"/>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4"/>
                <a:gd name="T32" fmla="*/ 20 w 2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4">
                  <a:moveTo>
                    <a:pt x="9" y="19"/>
                  </a:moveTo>
                  <a:lnTo>
                    <a:pt x="9" y="24"/>
                  </a:lnTo>
                  <a:lnTo>
                    <a:pt x="20" y="5"/>
                  </a:lnTo>
                  <a:lnTo>
                    <a:pt x="13" y="0"/>
                  </a:lnTo>
                  <a:lnTo>
                    <a:pt x="2" y="19"/>
                  </a:lnTo>
                  <a:lnTo>
                    <a:pt x="2" y="24"/>
                  </a:lnTo>
                  <a:lnTo>
                    <a:pt x="2" y="19"/>
                  </a:lnTo>
                  <a:lnTo>
                    <a:pt x="0" y="22"/>
                  </a:lnTo>
                  <a:lnTo>
                    <a:pt x="2" y="24"/>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2" name="Freeform 53">
              <a:extLst>
                <a:ext uri="{FF2B5EF4-FFF2-40B4-BE49-F238E27FC236}">
                  <a16:creationId xmlns:a16="http://schemas.microsoft.com/office/drawing/2014/main" id="{A4B848B7-EDF2-4817-9109-CC8D75876D66}"/>
                </a:ext>
              </a:extLst>
            </p:cNvPr>
            <p:cNvSpPr>
              <a:spLocks noChangeAspect="1"/>
            </p:cNvSpPr>
            <p:nvPr/>
          </p:nvSpPr>
          <p:spPr bwMode="auto">
            <a:xfrm>
              <a:off x="2576" y="2021"/>
              <a:ext cx="22" cy="31"/>
            </a:xfrm>
            <a:custGeom>
              <a:avLst/>
              <a:gdLst>
                <a:gd name="T0" fmla="*/ 19 w 22"/>
                <a:gd name="T1" fmla="*/ 21 h 31"/>
                <a:gd name="T2" fmla="*/ 22 w 22"/>
                <a:gd name="T3" fmla="*/ 24 h 31"/>
                <a:gd name="T4" fmla="*/ 7 w 22"/>
                <a:gd name="T5" fmla="*/ 0 h 31"/>
                <a:gd name="T6" fmla="*/ 0 w 22"/>
                <a:gd name="T7" fmla="*/ 5 h 31"/>
                <a:gd name="T8" fmla="*/ 15 w 22"/>
                <a:gd name="T9" fmla="*/ 29 h 31"/>
                <a:gd name="T10" fmla="*/ 19 w 22"/>
                <a:gd name="T11" fmla="*/ 31 h 31"/>
                <a:gd name="T12" fmla="*/ 15 w 22"/>
                <a:gd name="T13" fmla="*/ 29 h 31"/>
                <a:gd name="T14" fmla="*/ 17 w 22"/>
                <a:gd name="T15" fmla="*/ 31 h 31"/>
                <a:gd name="T16" fmla="*/ 19 w 22"/>
                <a:gd name="T17" fmla="*/ 31 h 31"/>
                <a:gd name="T18" fmla="*/ 19 w 22"/>
                <a:gd name="T19" fmla="*/ 2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1"/>
                <a:gd name="T32" fmla="*/ 22 w 2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1">
                  <a:moveTo>
                    <a:pt x="19" y="21"/>
                  </a:moveTo>
                  <a:lnTo>
                    <a:pt x="22" y="24"/>
                  </a:lnTo>
                  <a:lnTo>
                    <a:pt x="7" y="0"/>
                  </a:lnTo>
                  <a:lnTo>
                    <a:pt x="0" y="5"/>
                  </a:lnTo>
                  <a:lnTo>
                    <a:pt x="15" y="29"/>
                  </a:lnTo>
                  <a:lnTo>
                    <a:pt x="19" y="31"/>
                  </a:lnTo>
                  <a:lnTo>
                    <a:pt x="15" y="29"/>
                  </a:lnTo>
                  <a:lnTo>
                    <a:pt x="17" y="31"/>
                  </a:lnTo>
                  <a:lnTo>
                    <a:pt x="19" y="31"/>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3" name="Freeform 54">
              <a:extLst>
                <a:ext uri="{FF2B5EF4-FFF2-40B4-BE49-F238E27FC236}">
                  <a16:creationId xmlns:a16="http://schemas.microsoft.com/office/drawing/2014/main" id="{F8736618-B868-4E78-93B5-0F64C9DAFB9D}"/>
                </a:ext>
              </a:extLst>
            </p:cNvPr>
            <p:cNvSpPr>
              <a:spLocks noChangeAspect="1"/>
            </p:cNvSpPr>
            <p:nvPr/>
          </p:nvSpPr>
          <p:spPr bwMode="auto">
            <a:xfrm>
              <a:off x="2593" y="2042"/>
              <a:ext cx="8" cy="12"/>
            </a:xfrm>
            <a:custGeom>
              <a:avLst/>
              <a:gdLst>
                <a:gd name="T0" fmla="*/ 2 w 8"/>
                <a:gd name="T1" fmla="*/ 2 h 12"/>
                <a:gd name="T2" fmla="*/ 8 w 8"/>
                <a:gd name="T3" fmla="*/ 3 h 12"/>
                <a:gd name="T4" fmla="*/ 7 w 8"/>
                <a:gd name="T5" fmla="*/ 2 h 12"/>
                <a:gd name="T6" fmla="*/ 3 w 8"/>
                <a:gd name="T7" fmla="*/ 0 h 12"/>
                <a:gd name="T8" fmla="*/ 2 w 8"/>
                <a:gd name="T9" fmla="*/ 0 h 12"/>
                <a:gd name="T10" fmla="*/ 2 w 8"/>
                <a:gd name="T11" fmla="*/ 0 h 12"/>
                <a:gd name="T12" fmla="*/ 2 w 8"/>
                <a:gd name="T13" fmla="*/ 10 h 12"/>
                <a:gd name="T14" fmla="*/ 2 w 8"/>
                <a:gd name="T15" fmla="*/ 10 h 12"/>
                <a:gd name="T16" fmla="*/ 3 w 8"/>
                <a:gd name="T17" fmla="*/ 10 h 12"/>
                <a:gd name="T18" fmla="*/ 0 w 8"/>
                <a:gd name="T19" fmla="*/ 9 h 12"/>
                <a:gd name="T20" fmla="*/ 1 w 8"/>
                <a:gd name="T21" fmla="*/ 10 h 12"/>
                <a:gd name="T22" fmla="*/ 7 w 8"/>
                <a:gd name="T23" fmla="*/ 11 h 12"/>
                <a:gd name="T24" fmla="*/ 1 w 8"/>
                <a:gd name="T25" fmla="*/ 10 h 12"/>
                <a:gd name="T26" fmla="*/ 3 w 8"/>
                <a:gd name="T27" fmla="*/ 12 h 12"/>
                <a:gd name="T28" fmla="*/ 7 w 8"/>
                <a:gd name="T29" fmla="*/ 11 h 12"/>
                <a:gd name="T30" fmla="*/ 2 w 8"/>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2"/>
                <a:gd name="T50" fmla="*/ 8 w 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2">
                  <a:moveTo>
                    <a:pt x="2" y="2"/>
                  </a:moveTo>
                  <a:lnTo>
                    <a:pt x="8" y="3"/>
                  </a:lnTo>
                  <a:lnTo>
                    <a:pt x="7" y="2"/>
                  </a:lnTo>
                  <a:lnTo>
                    <a:pt x="3" y="0"/>
                  </a:lnTo>
                  <a:lnTo>
                    <a:pt x="2" y="0"/>
                  </a:lnTo>
                  <a:lnTo>
                    <a:pt x="2" y="10"/>
                  </a:lnTo>
                  <a:lnTo>
                    <a:pt x="3" y="10"/>
                  </a:lnTo>
                  <a:lnTo>
                    <a:pt x="0" y="9"/>
                  </a:lnTo>
                  <a:lnTo>
                    <a:pt x="1" y="10"/>
                  </a:lnTo>
                  <a:lnTo>
                    <a:pt x="7" y="11"/>
                  </a:lnTo>
                  <a:lnTo>
                    <a:pt x="1" y="10"/>
                  </a:lnTo>
                  <a:lnTo>
                    <a:pt x="3" y="12"/>
                  </a:lnTo>
                  <a:lnTo>
                    <a:pt x="7" y="11"/>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4" name="Freeform 55">
              <a:extLst>
                <a:ext uri="{FF2B5EF4-FFF2-40B4-BE49-F238E27FC236}">
                  <a16:creationId xmlns:a16="http://schemas.microsoft.com/office/drawing/2014/main" id="{2DDB7623-404C-42A1-8780-9AD74BACB2D9}"/>
                </a:ext>
              </a:extLst>
            </p:cNvPr>
            <p:cNvSpPr>
              <a:spLocks noChangeAspect="1"/>
            </p:cNvSpPr>
            <p:nvPr/>
          </p:nvSpPr>
          <p:spPr bwMode="auto">
            <a:xfrm>
              <a:off x="2607" y="2047"/>
              <a:ext cx="70" cy="149"/>
            </a:xfrm>
            <a:custGeom>
              <a:avLst/>
              <a:gdLst>
                <a:gd name="T0" fmla="*/ 60 w 70"/>
                <a:gd name="T1" fmla="*/ 149 h 149"/>
                <a:gd name="T2" fmla="*/ 62 w 70"/>
                <a:gd name="T3" fmla="*/ 149 h 149"/>
                <a:gd name="T4" fmla="*/ 63 w 70"/>
                <a:gd name="T5" fmla="*/ 149 h 149"/>
                <a:gd name="T6" fmla="*/ 66 w 70"/>
                <a:gd name="T7" fmla="*/ 149 h 149"/>
                <a:gd name="T8" fmla="*/ 68 w 70"/>
                <a:gd name="T9" fmla="*/ 149 h 149"/>
                <a:gd name="T10" fmla="*/ 70 w 70"/>
                <a:gd name="T11" fmla="*/ 143 h 149"/>
                <a:gd name="T12" fmla="*/ 70 w 70"/>
                <a:gd name="T13" fmla="*/ 136 h 149"/>
                <a:gd name="T14" fmla="*/ 67 w 70"/>
                <a:gd name="T15" fmla="*/ 129 h 149"/>
                <a:gd name="T16" fmla="*/ 64 w 70"/>
                <a:gd name="T17" fmla="*/ 123 h 149"/>
                <a:gd name="T18" fmla="*/ 57 w 70"/>
                <a:gd name="T19" fmla="*/ 38 h 149"/>
                <a:gd name="T20" fmla="*/ 59 w 70"/>
                <a:gd name="T21" fmla="*/ 33 h 149"/>
                <a:gd name="T22" fmla="*/ 61 w 70"/>
                <a:gd name="T23" fmla="*/ 29 h 149"/>
                <a:gd name="T24" fmla="*/ 64 w 70"/>
                <a:gd name="T25" fmla="*/ 25 h 149"/>
                <a:gd name="T26" fmla="*/ 68 w 70"/>
                <a:gd name="T27" fmla="*/ 21 h 149"/>
                <a:gd name="T28" fmla="*/ 67 w 70"/>
                <a:gd name="T29" fmla="*/ 20 h 149"/>
                <a:gd name="T30" fmla="*/ 66 w 70"/>
                <a:gd name="T31" fmla="*/ 18 h 149"/>
                <a:gd name="T32" fmla="*/ 64 w 70"/>
                <a:gd name="T33" fmla="*/ 17 h 149"/>
                <a:gd name="T34" fmla="*/ 62 w 70"/>
                <a:gd name="T35" fmla="*/ 16 h 149"/>
                <a:gd name="T36" fmla="*/ 61 w 70"/>
                <a:gd name="T37" fmla="*/ 13 h 149"/>
                <a:gd name="T38" fmla="*/ 60 w 70"/>
                <a:gd name="T39" fmla="*/ 10 h 149"/>
                <a:gd name="T40" fmla="*/ 59 w 70"/>
                <a:gd name="T41" fmla="*/ 6 h 149"/>
                <a:gd name="T42" fmla="*/ 57 w 70"/>
                <a:gd name="T43" fmla="*/ 1 h 149"/>
                <a:gd name="T44" fmla="*/ 57 w 70"/>
                <a:gd name="T45" fmla="*/ 1 h 149"/>
                <a:gd name="T46" fmla="*/ 56 w 70"/>
                <a:gd name="T47" fmla="*/ 1 h 149"/>
                <a:gd name="T48" fmla="*/ 54 w 70"/>
                <a:gd name="T49" fmla="*/ 1 h 149"/>
                <a:gd name="T50" fmla="*/ 53 w 70"/>
                <a:gd name="T51" fmla="*/ 0 h 149"/>
                <a:gd name="T52" fmla="*/ 50 w 70"/>
                <a:gd name="T53" fmla="*/ 1 h 149"/>
                <a:gd name="T54" fmla="*/ 49 w 70"/>
                <a:gd name="T55" fmla="*/ 1 h 149"/>
                <a:gd name="T56" fmla="*/ 48 w 70"/>
                <a:gd name="T57" fmla="*/ 3 h 149"/>
                <a:gd name="T58" fmla="*/ 47 w 70"/>
                <a:gd name="T59" fmla="*/ 5 h 149"/>
                <a:gd name="T60" fmla="*/ 13 w 70"/>
                <a:gd name="T61" fmla="*/ 16 h 149"/>
                <a:gd name="T62" fmla="*/ 9 w 70"/>
                <a:gd name="T63" fmla="*/ 27 h 149"/>
                <a:gd name="T64" fmla="*/ 6 w 70"/>
                <a:gd name="T65" fmla="*/ 39 h 149"/>
                <a:gd name="T66" fmla="*/ 3 w 70"/>
                <a:gd name="T67" fmla="*/ 52 h 149"/>
                <a:gd name="T68" fmla="*/ 1 w 70"/>
                <a:gd name="T69" fmla="*/ 65 h 149"/>
                <a:gd name="T70" fmla="*/ 0 w 70"/>
                <a:gd name="T71" fmla="*/ 78 h 149"/>
                <a:gd name="T72" fmla="*/ 1 w 70"/>
                <a:gd name="T73" fmla="*/ 92 h 149"/>
                <a:gd name="T74" fmla="*/ 2 w 70"/>
                <a:gd name="T75" fmla="*/ 104 h 149"/>
                <a:gd name="T76" fmla="*/ 6 w 70"/>
                <a:gd name="T77" fmla="*/ 116 h 149"/>
                <a:gd name="T78" fmla="*/ 20 w 70"/>
                <a:gd name="T79" fmla="*/ 123 h 149"/>
                <a:gd name="T80" fmla="*/ 24 w 70"/>
                <a:gd name="T81" fmla="*/ 134 h 149"/>
                <a:gd name="T82" fmla="*/ 60 w 70"/>
                <a:gd name="T83" fmla="*/ 149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
                <a:gd name="T127" fmla="*/ 0 h 149"/>
                <a:gd name="T128" fmla="*/ 70 w 70"/>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 h="149">
                  <a:moveTo>
                    <a:pt x="60" y="149"/>
                  </a:moveTo>
                  <a:lnTo>
                    <a:pt x="62" y="149"/>
                  </a:lnTo>
                  <a:lnTo>
                    <a:pt x="63" y="149"/>
                  </a:lnTo>
                  <a:lnTo>
                    <a:pt x="66" y="149"/>
                  </a:lnTo>
                  <a:lnTo>
                    <a:pt x="68" y="149"/>
                  </a:lnTo>
                  <a:lnTo>
                    <a:pt x="70" y="143"/>
                  </a:lnTo>
                  <a:lnTo>
                    <a:pt x="70" y="136"/>
                  </a:lnTo>
                  <a:lnTo>
                    <a:pt x="67" y="129"/>
                  </a:lnTo>
                  <a:lnTo>
                    <a:pt x="64" y="123"/>
                  </a:lnTo>
                  <a:lnTo>
                    <a:pt x="57" y="38"/>
                  </a:lnTo>
                  <a:lnTo>
                    <a:pt x="59" y="33"/>
                  </a:lnTo>
                  <a:lnTo>
                    <a:pt x="61" y="29"/>
                  </a:lnTo>
                  <a:lnTo>
                    <a:pt x="64" y="25"/>
                  </a:lnTo>
                  <a:lnTo>
                    <a:pt x="68" y="21"/>
                  </a:lnTo>
                  <a:lnTo>
                    <a:pt x="67" y="20"/>
                  </a:lnTo>
                  <a:lnTo>
                    <a:pt x="66" y="18"/>
                  </a:lnTo>
                  <a:lnTo>
                    <a:pt x="64" y="17"/>
                  </a:lnTo>
                  <a:lnTo>
                    <a:pt x="62" y="16"/>
                  </a:lnTo>
                  <a:lnTo>
                    <a:pt x="61" y="13"/>
                  </a:lnTo>
                  <a:lnTo>
                    <a:pt x="60" y="10"/>
                  </a:lnTo>
                  <a:lnTo>
                    <a:pt x="59" y="6"/>
                  </a:lnTo>
                  <a:lnTo>
                    <a:pt x="57" y="1"/>
                  </a:lnTo>
                  <a:lnTo>
                    <a:pt x="56" y="1"/>
                  </a:lnTo>
                  <a:lnTo>
                    <a:pt x="54" y="1"/>
                  </a:lnTo>
                  <a:lnTo>
                    <a:pt x="53" y="0"/>
                  </a:lnTo>
                  <a:lnTo>
                    <a:pt x="50" y="1"/>
                  </a:lnTo>
                  <a:lnTo>
                    <a:pt x="49" y="1"/>
                  </a:lnTo>
                  <a:lnTo>
                    <a:pt x="48" y="3"/>
                  </a:lnTo>
                  <a:lnTo>
                    <a:pt x="47" y="5"/>
                  </a:lnTo>
                  <a:lnTo>
                    <a:pt x="13" y="16"/>
                  </a:lnTo>
                  <a:lnTo>
                    <a:pt x="9" y="27"/>
                  </a:lnTo>
                  <a:lnTo>
                    <a:pt x="6" y="39"/>
                  </a:lnTo>
                  <a:lnTo>
                    <a:pt x="3" y="52"/>
                  </a:lnTo>
                  <a:lnTo>
                    <a:pt x="1" y="65"/>
                  </a:lnTo>
                  <a:lnTo>
                    <a:pt x="0" y="78"/>
                  </a:lnTo>
                  <a:lnTo>
                    <a:pt x="1" y="92"/>
                  </a:lnTo>
                  <a:lnTo>
                    <a:pt x="2" y="104"/>
                  </a:lnTo>
                  <a:lnTo>
                    <a:pt x="6" y="116"/>
                  </a:lnTo>
                  <a:lnTo>
                    <a:pt x="20" y="123"/>
                  </a:lnTo>
                  <a:lnTo>
                    <a:pt x="24" y="134"/>
                  </a:lnTo>
                  <a:lnTo>
                    <a:pt x="60" y="149"/>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5" name="Freeform 56">
              <a:extLst>
                <a:ext uri="{FF2B5EF4-FFF2-40B4-BE49-F238E27FC236}">
                  <a16:creationId xmlns:a16="http://schemas.microsoft.com/office/drawing/2014/main" id="{1B3F51DB-B6A5-49B9-8EFA-9FE2EE52B3A1}"/>
                </a:ext>
              </a:extLst>
            </p:cNvPr>
            <p:cNvSpPr>
              <a:spLocks noChangeAspect="1"/>
            </p:cNvSpPr>
            <p:nvPr/>
          </p:nvSpPr>
          <p:spPr bwMode="auto">
            <a:xfrm>
              <a:off x="2398" y="2051"/>
              <a:ext cx="83" cy="142"/>
            </a:xfrm>
            <a:custGeom>
              <a:avLst/>
              <a:gdLst>
                <a:gd name="T0" fmla="*/ 44 w 83"/>
                <a:gd name="T1" fmla="*/ 142 h 142"/>
                <a:gd name="T2" fmla="*/ 45 w 83"/>
                <a:gd name="T3" fmla="*/ 142 h 142"/>
                <a:gd name="T4" fmla="*/ 46 w 83"/>
                <a:gd name="T5" fmla="*/ 142 h 142"/>
                <a:gd name="T6" fmla="*/ 49 w 83"/>
                <a:gd name="T7" fmla="*/ 142 h 142"/>
                <a:gd name="T8" fmla="*/ 50 w 83"/>
                <a:gd name="T9" fmla="*/ 142 h 142"/>
                <a:gd name="T10" fmla="*/ 52 w 83"/>
                <a:gd name="T11" fmla="*/ 136 h 142"/>
                <a:gd name="T12" fmla="*/ 52 w 83"/>
                <a:gd name="T13" fmla="*/ 129 h 142"/>
                <a:gd name="T14" fmla="*/ 51 w 83"/>
                <a:gd name="T15" fmla="*/ 121 h 142"/>
                <a:gd name="T16" fmla="*/ 50 w 83"/>
                <a:gd name="T17" fmla="*/ 114 h 142"/>
                <a:gd name="T18" fmla="*/ 67 w 83"/>
                <a:gd name="T19" fmla="*/ 106 h 142"/>
                <a:gd name="T20" fmla="*/ 71 w 83"/>
                <a:gd name="T21" fmla="*/ 101 h 142"/>
                <a:gd name="T22" fmla="*/ 72 w 83"/>
                <a:gd name="T23" fmla="*/ 95 h 142"/>
                <a:gd name="T24" fmla="*/ 72 w 83"/>
                <a:gd name="T25" fmla="*/ 88 h 142"/>
                <a:gd name="T26" fmla="*/ 70 w 83"/>
                <a:gd name="T27" fmla="*/ 82 h 142"/>
                <a:gd name="T28" fmla="*/ 79 w 83"/>
                <a:gd name="T29" fmla="*/ 60 h 142"/>
                <a:gd name="T30" fmla="*/ 79 w 83"/>
                <a:gd name="T31" fmla="*/ 59 h 142"/>
                <a:gd name="T32" fmla="*/ 79 w 83"/>
                <a:gd name="T33" fmla="*/ 58 h 142"/>
                <a:gd name="T34" fmla="*/ 79 w 83"/>
                <a:gd name="T35" fmla="*/ 55 h 142"/>
                <a:gd name="T36" fmla="*/ 78 w 83"/>
                <a:gd name="T37" fmla="*/ 54 h 142"/>
                <a:gd name="T38" fmla="*/ 80 w 83"/>
                <a:gd name="T39" fmla="*/ 51 h 142"/>
                <a:gd name="T40" fmla="*/ 82 w 83"/>
                <a:gd name="T41" fmla="*/ 46 h 142"/>
                <a:gd name="T42" fmla="*/ 83 w 83"/>
                <a:gd name="T43" fmla="*/ 40 h 142"/>
                <a:gd name="T44" fmla="*/ 83 w 83"/>
                <a:gd name="T45" fmla="*/ 35 h 142"/>
                <a:gd name="T46" fmla="*/ 83 w 83"/>
                <a:gd name="T47" fmla="*/ 29 h 142"/>
                <a:gd name="T48" fmla="*/ 83 w 83"/>
                <a:gd name="T49" fmla="*/ 23 h 142"/>
                <a:gd name="T50" fmla="*/ 82 w 83"/>
                <a:gd name="T51" fmla="*/ 19 h 142"/>
                <a:gd name="T52" fmla="*/ 80 w 83"/>
                <a:gd name="T53" fmla="*/ 14 h 142"/>
                <a:gd name="T54" fmla="*/ 76 w 83"/>
                <a:gd name="T55" fmla="*/ 9 h 142"/>
                <a:gd name="T56" fmla="*/ 72 w 83"/>
                <a:gd name="T57" fmla="*/ 6 h 142"/>
                <a:gd name="T58" fmla="*/ 69 w 83"/>
                <a:gd name="T59" fmla="*/ 2 h 142"/>
                <a:gd name="T60" fmla="*/ 65 w 83"/>
                <a:gd name="T61" fmla="*/ 0 h 142"/>
                <a:gd name="T62" fmla="*/ 52 w 83"/>
                <a:gd name="T63" fmla="*/ 2 h 142"/>
                <a:gd name="T64" fmla="*/ 44 w 83"/>
                <a:gd name="T65" fmla="*/ 10 h 142"/>
                <a:gd name="T66" fmla="*/ 40 w 83"/>
                <a:gd name="T67" fmla="*/ 9 h 142"/>
                <a:gd name="T68" fmla="*/ 38 w 83"/>
                <a:gd name="T69" fmla="*/ 6 h 142"/>
                <a:gd name="T70" fmla="*/ 35 w 83"/>
                <a:gd name="T71" fmla="*/ 3 h 142"/>
                <a:gd name="T72" fmla="*/ 31 w 83"/>
                <a:gd name="T73" fmla="*/ 1 h 142"/>
                <a:gd name="T74" fmla="*/ 18 w 83"/>
                <a:gd name="T75" fmla="*/ 2 h 142"/>
                <a:gd name="T76" fmla="*/ 0 w 83"/>
                <a:gd name="T77" fmla="*/ 90 h 142"/>
                <a:gd name="T78" fmla="*/ 3 w 83"/>
                <a:gd name="T79" fmla="*/ 98 h 142"/>
                <a:gd name="T80" fmla="*/ 6 w 83"/>
                <a:gd name="T81" fmla="*/ 106 h 142"/>
                <a:gd name="T82" fmla="*/ 11 w 83"/>
                <a:gd name="T83" fmla="*/ 113 h 142"/>
                <a:gd name="T84" fmla="*/ 16 w 83"/>
                <a:gd name="T85" fmla="*/ 120 h 142"/>
                <a:gd name="T86" fmla="*/ 22 w 83"/>
                <a:gd name="T87" fmla="*/ 127 h 142"/>
                <a:gd name="T88" fmla="*/ 27 w 83"/>
                <a:gd name="T89" fmla="*/ 132 h 142"/>
                <a:gd name="T90" fmla="*/ 36 w 83"/>
                <a:gd name="T91" fmla="*/ 138 h 142"/>
                <a:gd name="T92" fmla="*/ 44 w 83"/>
                <a:gd name="T93" fmla="*/ 142 h 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142"/>
                <a:gd name="T143" fmla="*/ 83 w 83"/>
                <a:gd name="T144" fmla="*/ 142 h 1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142">
                  <a:moveTo>
                    <a:pt x="44" y="142"/>
                  </a:moveTo>
                  <a:lnTo>
                    <a:pt x="45" y="142"/>
                  </a:lnTo>
                  <a:lnTo>
                    <a:pt x="46" y="142"/>
                  </a:lnTo>
                  <a:lnTo>
                    <a:pt x="49" y="142"/>
                  </a:lnTo>
                  <a:lnTo>
                    <a:pt x="50" y="142"/>
                  </a:lnTo>
                  <a:lnTo>
                    <a:pt x="52" y="136"/>
                  </a:lnTo>
                  <a:lnTo>
                    <a:pt x="52" y="129"/>
                  </a:lnTo>
                  <a:lnTo>
                    <a:pt x="51" y="121"/>
                  </a:lnTo>
                  <a:lnTo>
                    <a:pt x="50" y="114"/>
                  </a:lnTo>
                  <a:lnTo>
                    <a:pt x="67" y="106"/>
                  </a:lnTo>
                  <a:lnTo>
                    <a:pt x="71" y="101"/>
                  </a:lnTo>
                  <a:lnTo>
                    <a:pt x="72" y="95"/>
                  </a:lnTo>
                  <a:lnTo>
                    <a:pt x="72" y="88"/>
                  </a:lnTo>
                  <a:lnTo>
                    <a:pt x="70" y="82"/>
                  </a:lnTo>
                  <a:lnTo>
                    <a:pt x="79" y="60"/>
                  </a:lnTo>
                  <a:lnTo>
                    <a:pt x="79" y="59"/>
                  </a:lnTo>
                  <a:lnTo>
                    <a:pt x="79" y="58"/>
                  </a:lnTo>
                  <a:lnTo>
                    <a:pt x="79" y="55"/>
                  </a:lnTo>
                  <a:lnTo>
                    <a:pt x="78" y="54"/>
                  </a:lnTo>
                  <a:lnTo>
                    <a:pt x="80" y="51"/>
                  </a:lnTo>
                  <a:lnTo>
                    <a:pt x="82" y="46"/>
                  </a:lnTo>
                  <a:lnTo>
                    <a:pt x="83" y="40"/>
                  </a:lnTo>
                  <a:lnTo>
                    <a:pt x="83" y="35"/>
                  </a:lnTo>
                  <a:lnTo>
                    <a:pt x="83" y="29"/>
                  </a:lnTo>
                  <a:lnTo>
                    <a:pt x="83" y="23"/>
                  </a:lnTo>
                  <a:lnTo>
                    <a:pt x="82" y="19"/>
                  </a:lnTo>
                  <a:lnTo>
                    <a:pt x="80" y="14"/>
                  </a:lnTo>
                  <a:lnTo>
                    <a:pt x="76" y="9"/>
                  </a:lnTo>
                  <a:lnTo>
                    <a:pt x="72" y="6"/>
                  </a:lnTo>
                  <a:lnTo>
                    <a:pt x="69" y="2"/>
                  </a:lnTo>
                  <a:lnTo>
                    <a:pt x="65" y="0"/>
                  </a:lnTo>
                  <a:lnTo>
                    <a:pt x="52" y="2"/>
                  </a:lnTo>
                  <a:lnTo>
                    <a:pt x="44" y="10"/>
                  </a:lnTo>
                  <a:lnTo>
                    <a:pt x="40" y="9"/>
                  </a:lnTo>
                  <a:lnTo>
                    <a:pt x="38" y="6"/>
                  </a:lnTo>
                  <a:lnTo>
                    <a:pt x="35" y="3"/>
                  </a:lnTo>
                  <a:lnTo>
                    <a:pt x="31" y="1"/>
                  </a:lnTo>
                  <a:lnTo>
                    <a:pt x="18" y="2"/>
                  </a:lnTo>
                  <a:lnTo>
                    <a:pt x="0" y="90"/>
                  </a:lnTo>
                  <a:lnTo>
                    <a:pt x="3" y="98"/>
                  </a:lnTo>
                  <a:lnTo>
                    <a:pt x="6" y="106"/>
                  </a:lnTo>
                  <a:lnTo>
                    <a:pt x="11" y="113"/>
                  </a:lnTo>
                  <a:lnTo>
                    <a:pt x="16" y="120"/>
                  </a:lnTo>
                  <a:lnTo>
                    <a:pt x="22" y="127"/>
                  </a:lnTo>
                  <a:lnTo>
                    <a:pt x="27" y="132"/>
                  </a:lnTo>
                  <a:lnTo>
                    <a:pt x="36" y="138"/>
                  </a:lnTo>
                  <a:lnTo>
                    <a:pt x="44" y="142"/>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6" name="Freeform 57">
              <a:extLst>
                <a:ext uri="{FF2B5EF4-FFF2-40B4-BE49-F238E27FC236}">
                  <a16:creationId xmlns:a16="http://schemas.microsoft.com/office/drawing/2014/main" id="{599DC0C2-AF9C-401A-91BA-FAB23A587E7D}"/>
                </a:ext>
              </a:extLst>
            </p:cNvPr>
            <p:cNvSpPr>
              <a:spLocks noChangeAspect="1"/>
            </p:cNvSpPr>
            <p:nvPr/>
          </p:nvSpPr>
          <p:spPr bwMode="auto">
            <a:xfrm>
              <a:off x="2250" y="1853"/>
              <a:ext cx="132" cy="91"/>
            </a:xfrm>
            <a:custGeom>
              <a:avLst/>
              <a:gdLst>
                <a:gd name="T0" fmla="*/ 105 w 132"/>
                <a:gd name="T1" fmla="*/ 91 h 91"/>
                <a:gd name="T2" fmla="*/ 125 w 132"/>
                <a:gd name="T3" fmla="*/ 87 h 91"/>
                <a:gd name="T4" fmla="*/ 128 w 132"/>
                <a:gd name="T5" fmla="*/ 82 h 91"/>
                <a:gd name="T6" fmla="*/ 130 w 132"/>
                <a:gd name="T7" fmla="*/ 76 h 91"/>
                <a:gd name="T8" fmla="*/ 131 w 132"/>
                <a:gd name="T9" fmla="*/ 69 h 91"/>
                <a:gd name="T10" fmla="*/ 132 w 132"/>
                <a:gd name="T11" fmla="*/ 62 h 91"/>
                <a:gd name="T12" fmla="*/ 127 w 132"/>
                <a:gd name="T13" fmla="*/ 45 h 91"/>
                <a:gd name="T14" fmla="*/ 117 w 132"/>
                <a:gd name="T15" fmla="*/ 40 h 91"/>
                <a:gd name="T16" fmla="*/ 115 w 132"/>
                <a:gd name="T17" fmla="*/ 24 h 91"/>
                <a:gd name="T18" fmla="*/ 108 w 132"/>
                <a:gd name="T19" fmla="*/ 19 h 91"/>
                <a:gd name="T20" fmla="*/ 99 w 132"/>
                <a:gd name="T21" fmla="*/ 18 h 91"/>
                <a:gd name="T22" fmla="*/ 91 w 132"/>
                <a:gd name="T23" fmla="*/ 16 h 91"/>
                <a:gd name="T24" fmla="*/ 84 w 132"/>
                <a:gd name="T25" fmla="*/ 10 h 91"/>
                <a:gd name="T26" fmla="*/ 78 w 132"/>
                <a:gd name="T27" fmla="*/ 9 h 91"/>
                <a:gd name="T28" fmla="*/ 72 w 132"/>
                <a:gd name="T29" fmla="*/ 7 h 91"/>
                <a:gd name="T30" fmla="*/ 66 w 132"/>
                <a:gd name="T31" fmla="*/ 5 h 91"/>
                <a:gd name="T32" fmla="*/ 61 w 132"/>
                <a:gd name="T33" fmla="*/ 3 h 91"/>
                <a:gd name="T34" fmla="*/ 57 w 132"/>
                <a:gd name="T35" fmla="*/ 0 h 91"/>
                <a:gd name="T36" fmla="*/ 52 w 132"/>
                <a:gd name="T37" fmla="*/ 0 h 91"/>
                <a:gd name="T38" fmla="*/ 48 w 132"/>
                <a:gd name="T39" fmla="*/ 0 h 91"/>
                <a:gd name="T40" fmla="*/ 44 w 132"/>
                <a:gd name="T41" fmla="*/ 3 h 91"/>
                <a:gd name="T42" fmla="*/ 37 w 132"/>
                <a:gd name="T43" fmla="*/ 7 h 91"/>
                <a:gd name="T44" fmla="*/ 31 w 132"/>
                <a:gd name="T45" fmla="*/ 11 h 91"/>
                <a:gd name="T46" fmla="*/ 25 w 132"/>
                <a:gd name="T47" fmla="*/ 12 h 91"/>
                <a:gd name="T48" fmla="*/ 19 w 132"/>
                <a:gd name="T49" fmla="*/ 12 h 91"/>
                <a:gd name="T50" fmla="*/ 12 w 132"/>
                <a:gd name="T51" fmla="*/ 17 h 91"/>
                <a:gd name="T52" fmla="*/ 6 w 132"/>
                <a:gd name="T53" fmla="*/ 24 h 91"/>
                <a:gd name="T54" fmla="*/ 2 w 132"/>
                <a:gd name="T55" fmla="*/ 33 h 91"/>
                <a:gd name="T56" fmla="*/ 0 w 132"/>
                <a:gd name="T57" fmla="*/ 43 h 91"/>
                <a:gd name="T58" fmla="*/ 0 w 132"/>
                <a:gd name="T59" fmla="*/ 48 h 91"/>
                <a:gd name="T60" fmla="*/ 0 w 132"/>
                <a:gd name="T61" fmla="*/ 52 h 91"/>
                <a:gd name="T62" fmla="*/ 0 w 132"/>
                <a:gd name="T63" fmla="*/ 56 h 91"/>
                <a:gd name="T64" fmla="*/ 2 w 132"/>
                <a:gd name="T65" fmla="*/ 59 h 91"/>
                <a:gd name="T66" fmla="*/ 20 w 132"/>
                <a:gd name="T67" fmla="*/ 74 h 91"/>
                <a:gd name="T68" fmla="*/ 27 w 132"/>
                <a:gd name="T69" fmla="*/ 72 h 91"/>
                <a:gd name="T70" fmla="*/ 34 w 132"/>
                <a:gd name="T71" fmla="*/ 69 h 91"/>
                <a:gd name="T72" fmla="*/ 40 w 132"/>
                <a:gd name="T73" fmla="*/ 68 h 91"/>
                <a:gd name="T74" fmla="*/ 47 w 132"/>
                <a:gd name="T75" fmla="*/ 70 h 91"/>
                <a:gd name="T76" fmla="*/ 48 w 132"/>
                <a:gd name="T77" fmla="*/ 72 h 91"/>
                <a:gd name="T78" fmla="*/ 50 w 132"/>
                <a:gd name="T79" fmla="*/ 76 h 91"/>
                <a:gd name="T80" fmla="*/ 52 w 132"/>
                <a:gd name="T81" fmla="*/ 77 h 91"/>
                <a:gd name="T82" fmla="*/ 55 w 132"/>
                <a:gd name="T83" fmla="*/ 78 h 91"/>
                <a:gd name="T84" fmla="*/ 68 w 132"/>
                <a:gd name="T85" fmla="*/ 75 h 91"/>
                <a:gd name="T86" fmla="*/ 70 w 132"/>
                <a:gd name="T87" fmla="*/ 76 h 91"/>
                <a:gd name="T88" fmla="*/ 72 w 132"/>
                <a:gd name="T89" fmla="*/ 77 h 91"/>
                <a:gd name="T90" fmla="*/ 73 w 132"/>
                <a:gd name="T91" fmla="*/ 81 h 91"/>
                <a:gd name="T92" fmla="*/ 75 w 132"/>
                <a:gd name="T93" fmla="*/ 83 h 91"/>
                <a:gd name="T94" fmla="*/ 82 w 132"/>
                <a:gd name="T95" fmla="*/ 83 h 91"/>
                <a:gd name="T96" fmla="*/ 90 w 132"/>
                <a:gd name="T97" fmla="*/ 84 h 91"/>
                <a:gd name="T98" fmla="*/ 97 w 132"/>
                <a:gd name="T99" fmla="*/ 87 h 91"/>
                <a:gd name="T100" fmla="*/ 102 w 132"/>
                <a:gd name="T101" fmla="*/ 91 h 91"/>
                <a:gd name="T102" fmla="*/ 102 w 132"/>
                <a:gd name="T103" fmla="*/ 91 h 91"/>
                <a:gd name="T104" fmla="*/ 104 w 132"/>
                <a:gd name="T105" fmla="*/ 91 h 91"/>
                <a:gd name="T106" fmla="*/ 105 w 132"/>
                <a:gd name="T107" fmla="*/ 91 h 91"/>
                <a:gd name="T108" fmla="*/ 105 w 132"/>
                <a:gd name="T109" fmla="*/ 91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91"/>
                <a:gd name="T167" fmla="*/ 132 w 132"/>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91">
                  <a:moveTo>
                    <a:pt x="105" y="91"/>
                  </a:moveTo>
                  <a:lnTo>
                    <a:pt x="125" y="87"/>
                  </a:lnTo>
                  <a:lnTo>
                    <a:pt x="128" y="82"/>
                  </a:lnTo>
                  <a:lnTo>
                    <a:pt x="130" y="76"/>
                  </a:lnTo>
                  <a:lnTo>
                    <a:pt x="131" y="69"/>
                  </a:lnTo>
                  <a:lnTo>
                    <a:pt x="132" y="62"/>
                  </a:lnTo>
                  <a:lnTo>
                    <a:pt x="127" y="45"/>
                  </a:lnTo>
                  <a:lnTo>
                    <a:pt x="117" y="40"/>
                  </a:lnTo>
                  <a:lnTo>
                    <a:pt x="115" y="24"/>
                  </a:lnTo>
                  <a:lnTo>
                    <a:pt x="108" y="19"/>
                  </a:lnTo>
                  <a:lnTo>
                    <a:pt x="99" y="18"/>
                  </a:lnTo>
                  <a:lnTo>
                    <a:pt x="91" y="16"/>
                  </a:lnTo>
                  <a:lnTo>
                    <a:pt x="84" y="10"/>
                  </a:lnTo>
                  <a:lnTo>
                    <a:pt x="78" y="9"/>
                  </a:lnTo>
                  <a:lnTo>
                    <a:pt x="72" y="7"/>
                  </a:lnTo>
                  <a:lnTo>
                    <a:pt x="66" y="5"/>
                  </a:lnTo>
                  <a:lnTo>
                    <a:pt x="61" y="3"/>
                  </a:lnTo>
                  <a:lnTo>
                    <a:pt x="57" y="0"/>
                  </a:lnTo>
                  <a:lnTo>
                    <a:pt x="52" y="0"/>
                  </a:lnTo>
                  <a:lnTo>
                    <a:pt x="48" y="0"/>
                  </a:lnTo>
                  <a:lnTo>
                    <a:pt x="44" y="3"/>
                  </a:lnTo>
                  <a:lnTo>
                    <a:pt x="37" y="7"/>
                  </a:lnTo>
                  <a:lnTo>
                    <a:pt x="31" y="11"/>
                  </a:lnTo>
                  <a:lnTo>
                    <a:pt x="25" y="12"/>
                  </a:lnTo>
                  <a:lnTo>
                    <a:pt x="19" y="12"/>
                  </a:lnTo>
                  <a:lnTo>
                    <a:pt x="12" y="17"/>
                  </a:lnTo>
                  <a:lnTo>
                    <a:pt x="6" y="24"/>
                  </a:lnTo>
                  <a:lnTo>
                    <a:pt x="2" y="33"/>
                  </a:lnTo>
                  <a:lnTo>
                    <a:pt x="0" y="43"/>
                  </a:lnTo>
                  <a:lnTo>
                    <a:pt x="0" y="48"/>
                  </a:lnTo>
                  <a:lnTo>
                    <a:pt x="0" y="52"/>
                  </a:lnTo>
                  <a:lnTo>
                    <a:pt x="0" y="56"/>
                  </a:lnTo>
                  <a:lnTo>
                    <a:pt x="2" y="59"/>
                  </a:lnTo>
                  <a:lnTo>
                    <a:pt x="20" y="74"/>
                  </a:lnTo>
                  <a:lnTo>
                    <a:pt x="27" y="72"/>
                  </a:lnTo>
                  <a:lnTo>
                    <a:pt x="34" y="69"/>
                  </a:lnTo>
                  <a:lnTo>
                    <a:pt x="40" y="68"/>
                  </a:lnTo>
                  <a:lnTo>
                    <a:pt x="47" y="70"/>
                  </a:lnTo>
                  <a:lnTo>
                    <a:pt x="48" y="72"/>
                  </a:lnTo>
                  <a:lnTo>
                    <a:pt x="50" y="76"/>
                  </a:lnTo>
                  <a:lnTo>
                    <a:pt x="52" y="77"/>
                  </a:lnTo>
                  <a:lnTo>
                    <a:pt x="55" y="78"/>
                  </a:lnTo>
                  <a:lnTo>
                    <a:pt x="68" y="75"/>
                  </a:lnTo>
                  <a:lnTo>
                    <a:pt x="70" y="76"/>
                  </a:lnTo>
                  <a:lnTo>
                    <a:pt x="72" y="77"/>
                  </a:lnTo>
                  <a:lnTo>
                    <a:pt x="73" y="81"/>
                  </a:lnTo>
                  <a:lnTo>
                    <a:pt x="75" y="83"/>
                  </a:lnTo>
                  <a:lnTo>
                    <a:pt x="82" y="83"/>
                  </a:lnTo>
                  <a:lnTo>
                    <a:pt x="90" y="84"/>
                  </a:lnTo>
                  <a:lnTo>
                    <a:pt x="97" y="87"/>
                  </a:lnTo>
                  <a:lnTo>
                    <a:pt x="102" y="91"/>
                  </a:lnTo>
                  <a:lnTo>
                    <a:pt x="104" y="91"/>
                  </a:lnTo>
                  <a:lnTo>
                    <a:pt x="105" y="91"/>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7" name="Freeform 58">
              <a:extLst>
                <a:ext uri="{FF2B5EF4-FFF2-40B4-BE49-F238E27FC236}">
                  <a16:creationId xmlns:a16="http://schemas.microsoft.com/office/drawing/2014/main" id="{860D249D-B9FD-4A88-B2CC-8883289CED49}"/>
                </a:ext>
              </a:extLst>
            </p:cNvPr>
            <p:cNvSpPr>
              <a:spLocks noChangeAspect="1"/>
            </p:cNvSpPr>
            <p:nvPr/>
          </p:nvSpPr>
          <p:spPr bwMode="auto">
            <a:xfrm>
              <a:off x="2680" y="1857"/>
              <a:ext cx="135" cy="77"/>
            </a:xfrm>
            <a:custGeom>
              <a:avLst/>
              <a:gdLst>
                <a:gd name="T0" fmla="*/ 36 w 135"/>
                <a:gd name="T1" fmla="*/ 75 h 77"/>
                <a:gd name="T2" fmla="*/ 67 w 135"/>
                <a:gd name="T3" fmla="*/ 67 h 77"/>
                <a:gd name="T4" fmla="*/ 68 w 135"/>
                <a:gd name="T5" fmla="*/ 66 h 77"/>
                <a:gd name="T6" fmla="*/ 70 w 135"/>
                <a:gd name="T7" fmla="*/ 65 h 77"/>
                <a:gd name="T8" fmla="*/ 71 w 135"/>
                <a:gd name="T9" fmla="*/ 62 h 77"/>
                <a:gd name="T10" fmla="*/ 73 w 135"/>
                <a:gd name="T11" fmla="*/ 60 h 77"/>
                <a:gd name="T12" fmla="*/ 106 w 135"/>
                <a:gd name="T13" fmla="*/ 51 h 77"/>
                <a:gd name="T14" fmla="*/ 107 w 135"/>
                <a:gd name="T15" fmla="*/ 51 h 77"/>
                <a:gd name="T16" fmla="*/ 108 w 135"/>
                <a:gd name="T17" fmla="*/ 53 h 77"/>
                <a:gd name="T18" fmla="*/ 110 w 135"/>
                <a:gd name="T19" fmla="*/ 54 h 77"/>
                <a:gd name="T20" fmla="*/ 111 w 135"/>
                <a:gd name="T21" fmla="*/ 55 h 77"/>
                <a:gd name="T22" fmla="*/ 124 w 135"/>
                <a:gd name="T23" fmla="*/ 51 h 77"/>
                <a:gd name="T24" fmla="*/ 127 w 135"/>
                <a:gd name="T25" fmla="*/ 51 h 77"/>
                <a:gd name="T26" fmla="*/ 128 w 135"/>
                <a:gd name="T27" fmla="*/ 51 h 77"/>
                <a:gd name="T28" fmla="*/ 130 w 135"/>
                <a:gd name="T29" fmla="*/ 49 h 77"/>
                <a:gd name="T30" fmla="*/ 133 w 135"/>
                <a:gd name="T31" fmla="*/ 48 h 77"/>
                <a:gd name="T32" fmla="*/ 135 w 135"/>
                <a:gd name="T33" fmla="*/ 44 h 77"/>
                <a:gd name="T34" fmla="*/ 135 w 135"/>
                <a:gd name="T35" fmla="*/ 39 h 77"/>
                <a:gd name="T36" fmla="*/ 134 w 135"/>
                <a:gd name="T37" fmla="*/ 34 h 77"/>
                <a:gd name="T38" fmla="*/ 133 w 135"/>
                <a:gd name="T39" fmla="*/ 29 h 77"/>
                <a:gd name="T40" fmla="*/ 130 w 135"/>
                <a:gd name="T41" fmla="*/ 25 h 77"/>
                <a:gd name="T42" fmla="*/ 128 w 135"/>
                <a:gd name="T43" fmla="*/ 21 h 77"/>
                <a:gd name="T44" fmla="*/ 124 w 135"/>
                <a:gd name="T45" fmla="*/ 16 h 77"/>
                <a:gd name="T46" fmla="*/ 122 w 135"/>
                <a:gd name="T47" fmla="*/ 13 h 77"/>
                <a:gd name="T48" fmla="*/ 115 w 135"/>
                <a:gd name="T49" fmla="*/ 12 h 77"/>
                <a:gd name="T50" fmla="*/ 108 w 135"/>
                <a:gd name="T51" fmla="*/ 10 h 77"/>
                <a:gd name="T52" fmla="*/ 101 w 135"/>
                <a:gd name="T53" fmla="*/ 9 h 77"/>
                <a:gd name="T54" fmla="*/ 95 w 135"/>
                <a:gd name="T55" fmla="*/ 8 h 77"/>
                <a:gd name="T56" fmla="*/ 88 w 135"/>
                <a:gd name="T57" fmla="*/ 7 h 77"/>
                <a:gd name="T58" fmla="*/ 82 w 135"/>
                <a:gd name="T59" fmla="*/ 6 h 77"/>
                <a:gd name="T60" fmla="*/ 76 w 135"/>
                <a:gd name="T61" fmla="*/ 3 h 77"/>
                <a:gd name="T62" fmla="*/ 69 w 135"/>
                <a:gd name="T63" fmla="*/ 0 h 77"/>
                <a:gd name="T64" fmla="*/ 60 w 135"/>
                <a:gd name="T65" fmla="*/ 0 h 77"/>
                <a:gd name="T66" fmla="*/ 53 w 135"/>
                <a:gd name="T67" fmla="*/ 2 h 77"/>
                <a:gd name="T68" fmla="*/ 46 w 135"/>
                <a:gd name="T69" fmla="*/ 6 h 77"/>
                <a:gd name="T70" fmla="*/ 39 w 135"/>
                <a:gd name="T71" fmla="*/ 8 h 77"/>
                <a:gd name="T72" fmla="*/ 34 w 135"/>
                <a:gd name="T73" fmla="*/ 8 h 77"/>
                <a:gd name="T74" fmla="*/ 28 w 135"/>
                <a:gd name="T75" fmla="*/ 7 h 77"/>
                <a:gd name="T76" fmla="*/ 23 w 135"/>
                <a:gd name="T77" fmla="*/ 7 h 77"/>
                <a:gd name="T78" fmla="*/ 17 w 135"/>
                <a:gd name="T79" fmla="*/ 8 h 77"/>
                <a:gd name="T80" fmla="*/ 0 w 135"/>
                <a:gd name="T81" fmla="*/ 33 h 77"/>
                <a:gd name="T82" fmla="*/ 4 w 135"/>
                <a:gd name="T83" fmla="*/ 45 h 77"/>
                <a:gd name="T84" fmla="*/ 17 w 135"/>
                <a:gd name="T85" fmla="*/ 52 h 77"/>
                <a:gd name="T86" fmla="*/ 20 w 135"/>
                <a:gd name="T87" fmla="*/ 57 h 77"/>
                <a:gd name="T88" fmla="*/ 23 w 135"/>
                <a:gd name="T89" fmla="*/ 60 h 77"/>
                <a:gd name="T90" fmla="*/ 24 w 135"/>
                <a:gd name="T91" fmla="*/ 66 h 77"/>
                <a:gd name="T92" fmla="*/ 26 w 135"/>
                <a:gd name="T93" fmla="*/ 72 h 77"/>
                <a:gd name="T94" fmla="*/ 34 w 135"/>
                <a:gd name="T95" fmla="*/ 77 h 77"/>
                <a:gd name="T96" fmla="*/ 34 w 135"/>
                <a:gd name="T97" fmla="*/ 77 h 77"/>
                <a:gd name="T98" fmla="*/ 35 w 135"/>
                <a:gd name="T99" fmla="*/ 75 h 77"/>
                <a:gd name="T100" fmla="*/ 36 w 135"/>
                <a:gd name="T101" fmla="*/ 75 h 77"/>
                <a:gd name="T102" fmla="*/ 36 w 135"/>
                <a:gd name="T103" fmla="*/ 75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77"/>
                <a:gd name="T158" fmla="*/ 135 w 135"/>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77">
                  <a:moveTo>
                    <a:pt x="36" y="75"/>
                  </a:moveTo>
                  <a:lnTo>
                    <a:pt x="67" y="67"/>
                  </a:lnTo>
                  <a:lnTo>
                    <a:pt x="68" y="66"/>
                  </a:lnTo>
                  <a:lnTo>
                    <a:pt x="70" y="65"/>
                  </a:lnTo>
                  <a:lnTo>
                    <a:pt x="71" y="62"/>
                  </a:lnTo>
                  <a:lnTo>
                    <a:pt x="73" y="60"/>
                  </a:lnTo>
                  <a:lnTo>
                    <a:pt x="106" y="51"/>
                  </a:lnTo>
                  <a:lnTo>
                    <a:pt x="107" y="51"/>
                  </a:lnTo>
                  <a:lnTo>
                    <a:pt x="108" y="53"/>
                  </a:lnTo>
                  <a:lnTo>
                    <a:pt x="110" y="54"/>
                  </a:lnTo>
                  <a:lnTo>
                    <a:pt x="111" y="55"/>
                  </a:lnTo>
                  <a:lnTo>
                    <a:pt x="124" y="51"/>
                  </a:lnTo>
                  <a:lnTo>
                    <a:pt x="127" y="51"/>
                  </a:lnTo>
                  <a:lnTo>
                    <a:pt x="128" y="51"/>
                  </a:lnTo>
                  <a:lnTo>
                    <a:pt x="130" y="49"/>
                  </a:lnTo>
                  <a:lnTo>
                    <a:pt x="133" y="48"/>
                  </a:lnTo>
                  <a:lnTo>
                    <a:pt x="135" y="44"/>
                  </a:lnTo>
                  <a:lnTo>
                    <a:pt x="135" y="39"/>
                  </a:lnTo>
                  <a:lnTo>
                    <a:pt x="134" y="34"/>
                  </a:lnTo>
                  <a:lnTo>
                    <a:pt x="133" y="29"/>
                  </a:lnTo>
                  <a:lnTo>
                    <a:pt x="130" y="25"/>
                  </a:lnTo>
                  <a:lnTo>
                    <a:pt x="128" y="21"/>
                  </a:lnTo>
                  <a:lnTo>
                    <a:pt x="124" y="16"/>
                  </a:lnTo>
                  <a:lnTo>
                    <a:pt x="122" y="13"/>
                  </a:lnTo>
                  <a:lnTo>
                    <a:pt x="115" y="12"/>
                  </a:lnTo>
                  <a:lnTo>
                    <a:pt x="108" y="10"/>
                  </a:lnTo>
                  <a:lnTo>
                    <a:pt x="101" y="9"/>
                  </a:lnTo>
                  <a:lnTo>
                    <a:pt x="95" y="8"/>
                  </a:lnTo>
                  <a:lnTo>
                    <a:pt x="88" y="7"/>
                  </a:lnTo>
                  <a:lnTo>
                    <a:pt x="82" y="6"/>
                  </a:lnTo>
                  <a:lnTo>
                    <a:pt x="76" y="3"/>
                  </a:lnTo>
                  <a:lnTo>
                    <a:pt x="69" y="0"/>
                  </a:lnTo>
                  <a:lnTo>
                    <a:pt x="60" y="0"/>
                  </a:lnTo>
                  <a:lnTo>
                    <a:pt x="53" y="2"/>
                  </a:lnTo>
                  <a:lnTo>
                    <a:pt x="46" y="6"/>
                  </a:lnTo>
                  <a:lnTo>
                    <a:pt x="39" y="8"/>
                  </a:lnTo>
                  <a:lnTo>
                    <a:pt x="34" y="8"/>
                  </a:lnTo>
                  <a:lnTo>
                    <a:pt x="28" y="7"/>
                  </a:lnTo>
                  <a:lnTo>
                    <a:pt x="23" y="7"/>
                  </a:lnTo>
                  <a:lnTo>
                    <a:pt x="17" y="8"/>
                  </a:lnTo>
                  <a:lnTo>
                    <a:pt x="0" y="33"/>
                  </a:lnTo>
                  <a:lnTo>
                    <a:pt x="4" y="45"/>
                  </a:lnTo>
                  <a:lnTo>
                    <a:pt x="17" y="52"/>
                  </a:lnTo>
                  <a:lnTo>
                    <a:pt x="20" y="57"/>
                  </a:lnTo>
                  <a:lnTo>
                    <a:pt x="23" y="60"/>
                  </a:lnTo>
                  <a:lnTo>
                    <a:pt x="24" y="66"/>
                  </a:lnTo>
                  <a:lnTo>
                    <a:pt x="26" y="72"/>
                  </a:lnTo>
                  <a:lnTo>
                    <a:pt x="34" y="77"/>
                  </a:lnTo>
                  <a:lnTo>
                    <a:pt x="35" y="75"/>
                  </a:lnTo>
                  <a:lnTo>
                    <a:pt x="36" y="75"/>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8" name="Freeform 59">
              <a:extLst>
                <a:ext uri="{FF2B5EF4-FFF2-40B4-BE49-F238E27FC236}">
                  <a16:creationId xmlns:a16="http://schemas.microsoft.com/office/drawing/2014/main" id="{58197FC8-BB3F-485C-B734-C358B6195DE1}"/>
                </a:ext>
              </a:extLst>
            </p:cNvPr>
            <p:cNvSpPr>
              <a:spLocks noChangeAspect="1"/>
            </p:cNvSpPr>
            <p:nvPr/>
          </p:nvSpPr>
          <p:spPr bwMode="auto">
            <a:xfrm>
              <a:off x="2567" y="1657"/>
              <a:ext cx="107" cy="127"/>
            </a:xfrm>
            <a:custGeom>
              <a:avLst/>
              <a:gdLst>
                <a:gd name="T0" fmla="*/ 59 w 107"/>
                <a:gd name="T1" fmla="*/ 127 h 127"/>
                <a:gd name="T2" fmla="*/ 61 w 107"/>
                <a:gd name="T3" fmla="*/ 127 h 127"/>
                <a:gd name="T4" fmla="*/ 63 w 107"/>
                <a:gd name="T5" fmla="*/ 127 h 127"/>
                <a:gd name="T6" fmla="*/ 66 w 107"/>
                <a:gd name="T7" fmla="*/ 127 h 127"/>
                <a:gd name="T8" fmla="*/ 68 w 107"/>
                <a:gd name="T9" fmla="*/ 125 h 127"/>
                <a:gd name="T10" fmla="*/ 69 w 107"/>
                <a:gd name="T11" fmla="*/ 123 h 127"/>
                <a:gd name="T12" fmla="*/ 70 w 107"/>
                <a:gd name="T13" fmla="*/ 121 h 127"/>
                <a:gd name="T14" fmla="*/ 71 w 107"/>
                <a:gd name="T15" fmla="*/ 118 h 127"/>
                <a:gd name="T16" fmla="*/ 73 w 107"/>
                <a:gd name="T17" fmla="*/ 115 h 127"/>
                <a:gd name="T18" fmla="*/ 68 w 107"/>
                <a:gd name="T19" fmla="*/ 102 h 127"/>
                <a:gd name="T20" fmla="*/ 69 w 107"/>
                <a:gd name="T21" fmla="*/ 91 h 127"/>
                <a:gd name="T22" fmla="*/ 70 w 107"/>
                <a:gd name="T23" fmla="*/ 89 h 127"/>
                <a:gd name="T24" fmla="*/ 71 w 107"/>
                <a:gd name="T25" fmla="*/ 87 h 127"/>
                <a:gd name="T26" fmla="*/ 75 w 107"/>
                <a:gd name="T27" fmla="*/ 86 h 127"/>
                <a:gd name="T28" fmla="*/ 77 w 107"/>
                <a:gd name="T29" fmla="*/ 85 h 127"/>
                <a:gd name="T30" fmla="*/ 79 w 107"/>
                <a:gd name="T31" fmla="*/ 85 h 127"/>
                <a:gd name="T32" fmla="*/ 81 w 107"/>
                <a:gd name="T33" fmla="*/ 85 h 127"/>
                <a:gd name="T34" fmla="*/ 82 w 107"/>
                <a:gd name="T35" fmla="*/ 85 h 127"/>
                <a:gd name="T36" fmla="*/ 83 w 107"/>
                <a:gd name="T37" fmla="*/ 85 h 127"/>
                <a:gd name="T38" fmla="*/ 94 w 107"/>
                <a:gd name="T39" fmla="*/ 69 h 127"/>
                <a:gd name="T40" fmla="*/ 95 w 107"/>
                <a:gd name="T41" fmla="*/ 67 h 127"/>
                <a:gd name="T42" fmla="*/ 96 w 107"/>
                <a:gd name="T43" fmla="*/ 67 h 127"/>
                <a:gd name="T44" fmla="*/ 97 w 107"/>
                <a:gd name="T45" fmla="*/ 66 h 127"/>
                <a:gd name="T46" fmla="*/ 99 w 107"/>
                <a:gd name="T47" fmla="*/ 65 h 127"/>
                <a:gd name="T48" fmla="*/ 107 w 107"/>
                <a:gd name="T49" fmla="*/ 31 h 127"/>
                <a:gd name="T50" fmla="*/ 103 w 107"/>
                <a:gd name="T51" fmla="*/ 27 h 127"/>
                <a:gd name="T52" fmla="*/ 101 w 107"/>
                <a:gd name="T53" fmla="*/ 21 h 127"/>
                <a:gd name="T54" fmla="*/ 100 w 107"/>
                <a:gd name="T55" fmla="*/ 15 h 127"/>
                <a:gd name="T56" fmla="*/ 96 w 107"/>
                <a:gd name="T57" fmla="*/ 11 h 127"/>
                <a:gd name="T58" fmla="*/ 91 w 107"/>
                <a:gd name="T59" fmla="*/ 9 h 127"/>
                <a:gd name="T60" fmla="*/ 86 w 107"/>
                <a:gd name="T61" fmla="*/ 7 h 127"/>
                <a:gd name="T62" fmla="*/ 81 w 107"/>
                <a:gd name="T63" fmla="*/ 5 h 127"/>
                <a:gd name="T64" fmla="*/ 76 w 107"/>
                <a:gd name="T65" fmla="*/ 2 h 127"/>
                <a:gd name="T66" fmla="*/ 70 w 107"/>
                <a:gd name="T67" fmla="*/ 1 h 127"/>
                <a:gd name="T68" fmla="*/ 66 w 107"/>
                <a:gd name="T69" fmla="*/ 0 h 127"/>
                <a:gd name="T70" fmla="*/ 60 w 107"/>
                <a:gd name="T71" fmla="*/ 0 h 127"/>
                <a:gd name="T72" fmla="*/ 55 w 107"/>
                <a:gd name="T73" fmla="*/ 2 h 127"/>
                <a:gd name="T74" fmla="*/ 49 w 107"/>
                <a:gd name="T75" fmla="*/ 7 h 127"/>
                <a:gd name="T76" fmla="*/ 43 w 107"/>
                <a:gd name="T77" fmla="*/ 11 h 127"/>
                <a:gd name="T78" fmla="*/ 39 w 107"/>
                <a:gd name="T79" fmla="*/ 14 h 127"/>
                <a:gd name="T80" fmla="*/ 33 w 107"/>
                <a:gd name="T81" fmla="*/ 17 h 127"/>
                <a:gd name="T82" fmla="*/ 31 w 107"/>
                <a:gd name="T83" fmla="*/ 21 h 127"/>
                <a:gd name="T84" fmla="*/ 30 w 107"/>
                <a:gd name="T85" fmla="*/ 27 h 127"/>
                <a:gd name="T86" fmla="*/ 29 w 107"/>
                <a:gd name="T87" fmla="*/ 33 h 127"/>
                <a:gd name="T88" fmla="*/ 29 w 107"/>
                <a:gd name="T89" fmla="*/ 39 h 127"/>
                <a:gd name="T90" fmla="*/ 30 w 107"/>
                <a:gd name="T91" fmla="*/ 40 h 127"/>
                <a:gd name="T92" fmla="*/ 31 w 107"/>
                <a:gd name="T93" fmla="*/ 43 h 127"/>
                <a:gd name="T94" fmla="*/ 33 w 107"/>
                <a:gd name="T95" fmla="*/ 44 h 127"/>
                <a:gd name="T96" fmla="*/ 33 w 107"/>
                <a:gd name="T97" fmla="*/ 46 h 127"/>
                <a:gd name="T98" fmla="*/ 0 w 107"/>
                <a:gd name="T99" fmla="*/ 104 h 127"/>
                <a:gd name="T100" fmla="*/ 0 w 107"/>
                <a:gd name="T101" fmla="*/ 105 h 127"/>
                <a:gd name="T102" fmla="*/ 1 w 107"/>
                <a:gd name="T103" fmla="*/ 108 h 127"/>
                <a:gd name="T104" fmla="*/ 1 w 107"/>
                <a:gd name="T105" fmla="*/ 109 h 127"/>
                <a:gd name="T106" fmla="*/ 2 w 107"/>
                <a:gd name="T107" fmla="*/ 109 h 127"/>
                <a:gd name="T108" fmla="*/ 59 w 107"/>
                <a:gd name="T109" fmla="*/ 127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127"/>
                <a:gd name="T167" fmla="*/ 107 w 107"/>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127">
                  <a:moveTo>
                    <a:pt x="59" y="127"/>
                  </a:moveTo>
                  <a:lnTo>
                    <a:pt x="61" y="127"/>
                  </a:lnTo>
                  <a:lnTo>
                    <a:pt x="63" y="127"/>
                  </a:lnTo>
                  <a:lnTo>
                    <a:pt x="66" y="127"/>
                  </a:lnTo>
                  <a:lnTo>
                    <a:pt x="68" y="125"/>
                  </a:lnTo>
                  <a:lnTo>
                    <a:pt x="69" y="123"/>
                  </a:lnTo>
                  <a:lnTo>
                    <a:pt x="70" y="121"/>
                  </a:lnTo>
                  <a:lnTo>
                    <a:pt x="71" y="118"/>
                  </a:lnTo>
                  <a:lnTo>
                    <a:pt x="73" y="115"/>
                  </a:lnTo>
                  <a:lnTo>
                    <a:pt x="68" y="102"/>
                  </a:lnTo>
                  <a:lnTo>
                    <a:pt x="69" y="91"/>
                  </a:lnTo>
                  <a:lnTo>
                    <a:pt x="70" y="89"/>
                  </a:lnTo>
                  <a:lnTo>
                    <a:pt x="71" y="87"/>
                  </a:lnTo>
                  <a:lnTo>
                    <a:pt x="75" y="86"/>
                  </a:lnTo>
                  <a:lnTo>
                    <a:pt x="77" y="85"/>
                  </a:lnTo>
                  <a:lnTo>
                    <a:pt x="79" y="85"/>
                  </a:lnTo>
                  <a:lnTo>
                    <a:pt x="81" y="85"/>
                  </a:lnTo>
                  <a:lnTo>
                    <a:pt x="82" y="85"/>
                  </a:lnTo>
                  <a:lnTo>
                    <a:pt x="83" y="85"/>
                  </a:lnTo>
                  <a:lnTo>
                    <a:pt x="94" y="69"/>
                  </a:lnTo>
                  <a:lnTo>
                    <a:pt x="95" y="67"/>
                  </a:lnTo>
                  <a:lnTo>
                    <a:pt x="96" y="67"/>
                  </a:lnTo>
                  <a:lnTo>
                    <a:pt x="97" y="66"/>
                  </a:lnTo>
                  <a:lnTo>
                    <a:pt x="99" y="65"/>
                  </a:lnTo>
                  <a:lnTo>
                    <a:pt x="107" y="31"/>
                  </a:lnTo>
                  <a:lnTo>
                    <a:pt x="103" y="27"/>
                  </a:lnTo>
                  <a:lnTo>
                    <a:pt x="101" y="21"/>
                  </a:lnTo>
                  <a:lnTo>
                    <a:pt x="100" y="15"/>
                  </a:lnTo>
                  <a:lnTo>
                    <a:pt x="96" y="11"/>
                  </a:lnTo>
                  <a:lnTo>
                    <a:pt x="91" y="9"/>
                  </a:lnTo>
                  <a:lnTo>
                    <a:pt x="86" y="7"/>
                  </a:lnTo>
                  <a:lnTo>
                    <a:pt x="81" y="5"/>
                  </a:lnTo>
                  <a:lnTo>
                    <a:pt x="76" y="2"/>
                  </a:lnTo>
                  <a:lnTo>
                    <a:pt x="70" y="1"/>
                  </a:lnTo>
                  <a:lnTo>
                    <a:pt x="66" y="0"/>
                  </a:lnTo>
                  <a:lnTo>
                    <a:pt x="60" y="0"/>
                  </a:lnTo>
                  <a:lnTo>
                    <a:pt x="55" y="2"/>
                  </a:lnTo>
                  <a:lnTo>
                    <a:pt x="49" y="7"/>
                  </a:lnTo>
                  <a:lnTo>
                    <a:pt x="43" y="11"/>
                  </a:lnTo>
                  <a:lnTo>
                    <a:pt x="39" y="14"/>
                  </a:lnTo>
                  <a:lnTo>
                    <a:pt x="33" y="17"/>
                  </a:lnTo>
                  <a:lnTo>
                    <a:pt x="31" y="21"/>
                  </a:lnTo>
                  <a:lnTo>
                    <a:pt x="30" y="27"/>
                  </a:lnTo>
                  <a:lnTo>
                    <a:pt x="29" y="33"/>
                  </a:lnTo>
                  <a:lnTo>
                    <a:pt x="29" y="39"/>
                  </a:lnTo>
                  <a:lnTo>
                    <a:pt x="30" y="40"/>
                  </a:lnTo>
                  <a:lnTo>
                    <a:pt x="31" y="43"/>
                  </a:lnTo>
                  <a:lnTo>
                    <a:pt x="33" y="44"/>
                  </a:lnTo>
                  <a:lnTo>
                    <a:pt x="33" y="46"/>
                  </a:lnTo>
                  <a:lnTo>
                    <a:pt x="0" y="104"/>
                  </a:lnTo>
                  <a:lnTo>
                    <a:pt x="0" y="105"/>
                  </a:lnTo>
                  <a:lnTo>
                    <a:pt x="1" y="108"/>
                  </a:lnTo>
                  <a:lnTo>
                    <a:pt x="1" y="109"/>
                  </a:lnTo>
                  <a:lnTo>
                    <a:pt x="2" y="109"/>
                  </a:lnTo>
                  <a:lnTo>
                    <a:pt x="59" y="127"/>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3369" name="Freeform 60">
              <a:extLst>
                <a:ext uri="{FF2B5EF4-FFF2-40B4-BE49-F238E27FC236}">
                  <a16:creationId xmlns:a16="http://schemas.microsoft.com/office/drawing/2014/main" id="{119B9112-E5A3-4C92-B035-9C2D660CBC64}"/>
                </a:ext>
              </a:extLst>
            </p:cNvPr>
            <p:cNvSpPr>
              <a:spLocks noChangeAspect="1"/>
            </p:cNvSpPr>
            <p:nvPr/>
          </p:nvSpPr>
          <p:spPr bwMode="auto">
            <a:xfrm>
              <a:off x="2377" y="1649"/>
              <a:ext cx="92" cy="129"/>
            </a:xfrm>
            <a:custGeom>
              <a:avLst/>
              <a:gdLst>
                <a:gd name="T0" fmla="*/ 47 w 92"/>
                <a:gd name="T1" fmla="*/ 129 h 129"/>
                <a:gd name="T2" fmla="*/ 86 w 92"/>
                <a:gd name="T3" fmla="*/ 122 h 129"/>
                <a:gd name="T4" fmla="*/ 90 w 92"/>
                <a:gd name="T5" fmla="*/ 117 h 129"/>
                <a:gd name="T6" fmla="*/ 92 w 92"/>
                <a:gd name="T7" fmla="*/ 113 h 129"/>
                <a:gd name="T8" fmla="*/ 92 w 92"/>
                <a:gd name="T9" fmla="*/ 108 h 129"/>
                <a:gd name="T10" fmla="*/ 91 w 92"/>
                <a:gd name="T11" fmla="*/ 103 h 129"/>
                <a:gd name="T12" fmla="*/ 88 w 92"/>
                <a:gd name="T13" fmla="*/ 98 h 129"/>
                <a:gd name="T14" fmla="*/ 87 w 92"/>
                <a:gd name="T15" fmla="*/ 93 h 129"/>
                <a:gd name="T16" fmla="*/ 86 w 92"/>
                <a:gd name="T17" fmla="*/ 87 h 129"/>
                <a:gd name="T18" fmla="*/ 86 w 92"/>
                <a:gd name="T19" fmla="*/ 81 h 129"/>
                <a:gd name="T20" fmla="*/ 84 w 92"/>
                <a:gd name="T21" fmla="*/ 79 h 129"/>
                <a:gd name="T22" fmla="*/ 83 w 92"/>
                <a:gd name="T23" fmla="*/ 77 h 129"/>
                <a:gd name="T24" fmla="*/ 81 w 92"/>
                <a:gd name="T25" fmla="*/ 74 h 129"/>
                <a:gd name="T26" fmla="*/ 80 w 92"/>
                <a:gd name="T27" fmla="*/ 71 h 129"/>
                <a:gd name="T28" fmla="*/ 86 w 92"/>
                <a:gd name="T29" fmla="*/ 60 h 129"/>
                <a:gd name="T30" fmla="*/ 70 w 92"/>
                <a:gd name="T31" fmla="*/ 25 h 129"/>
                <a:gd name="T32" fmla="*/ 50 w 92"/>
                <a:gd name="T33" fmla="*/ 14 h 129"/>
                <a:gd name="T34" fmla="*/ 48 w 92"/>
                <a:gd name="T35" fmla="*/ 15 h 129"/>
                <a:gd name="T36" fmla="*/ 46 w 92"/>
                <a:gd name="T37" fmla="*/ 15 h 129"/>
                <a:gd name="T38" fmla="*/ 45 w 92"/>
                <a:gd name="T39" fmla="*/ 15 h 129"/>
                <a:gd name="T40" fmla="*/ 43 w 92"/>
                <a:gd name="T41" fmla="*/ 16 h 129"/>
                <a:gd name="T42" fmla="*/ 39 w 92"/>
                <a:gd name="T43" fmla="*/ 15 h 129"/>
                <a:gd name="T44" fmla="*/ 37 w 92"/>
                <a:gd name="T45" fmla="*/ 12 h 129"/>
                <a:gd name="T46" fmla="*/ 35 w 92"/>
                <a:gd name="T47" fmla="*/ 8 h 129"/>
                <a:gd name="T48" fmla="*/ 34 w 92"/>
                <a:gd name="T49" fmla="*/ 6 h 129"/>
                <a:gd name="T50" fmla="*/ 31 w 92"/>
                <a:gd name="T51" fmla="*/ 3 h 129"/>
                <a:gd name="T52" fmla="*/ 27 w 92"/>
                <a:gd name="T53" fmla="*/ 1 h 129"/>
                <a:gd name="T54" fmla="*/ 24 w 92"/>
                <a:gd name="T55" fmla="*/ 0 h 129"/>
                <a:gd name="T56" fmla="*/ 19 w 92"/>
                <a:gd name="T57" fmla="*/ 1 h 129"/>
                <a:gd name="T58" fmla="*/ 12 w 92"/>
                <a:gd name="T59" fmla="*/ 4 h 129"/>
                <a:gd name="T60" fmla="*/ 8 w 92"/>
                <a:gd name="T61" fmla="*/ 10 h 129"/>
                <a:gd name="T62" fmla="*/ 4 w 92"/>
                <a:gd name="T63" fmla="*/ 19 h 129"/>
                <a:gd name="T64" fmla="*/ 0 w 92"/>
                <a:gd name="T65" fmla="*/ 27 h 129"/>
                <a:gd name="T66" fmla="*/ 1 w 92"/>
                <a:gd name="T67" fmla="*/ 33 h 129"/>
                <a:gd name="T68" fmla="*/ 3 w 92"/>
                <a:gd name="T69" fmla="*/ 36 h 129"/>
                <a:gd name="T70" fmla="*/ 3 w 92"/>
                <a:gd name="T71" fmla="*/ 41 h 129"/>
                <a:gd name="T72" fmla="*/ 3 w 92"/>
                <a:gd name="T73" fmla="*/ 45 h 129"/>
                <a:gd name="T74" fmla="*/ 5 w 92"/>
                <a:gd name="T75" fmla="*/ 47 h 129"/>
                <a:gd name="T76" fmla="*/ 8 w 92"/>
                <a:gd name="T77" fmla="*/ 48 h 129"/>
                <a:gd name="T78" fmla="*/ 10 w 92"/>
                <a:gd name="T79" fmla="*/ 51 h 129"/>
                <a:gd name="T80" fmla="*/ 11 w 92"/>
                <a:gd name="T81" fmla="*/ 54 h 129"/>
                <a:gd name="T82" fmla="*/ 11 w 92"/>
                <a:gd name="T83" fmla="*/ 56 h 129"/>
                <a:gd name="T84" fmla="*/ 11 w 92"/>
                <a:gd name="T85" fmla="*/ 59 h 129"/>
                <a:gd name="T86" fmla="*/ 10 w 92"/>
                <a:gd name="T87" fmla="*/ 60 h 129"/>
                <a:gd name="T88" fmla="*/ 8 w 92"/>
                <a:gd name="T89" fmla="*/ 64 h 129"/>
                <a:gd name="T90" fmla="*/ 32 w 92"/>
                <a:gd name="T91" fmla="*/ 120 h 129"/>
                <a:gd name="T92" fmla="*/ 34 w 92"/>
                <a:gd name="T93" fmla="*/ 123 h 129"/>
                <a:gd name="T94" fmla="*/ 38 w 92"/>
                <a:gd name="T95" fmla="*/ 125 h 129"/>
                <a:gd name="T96" fmla="*/ 43 w 92"/>
                <a:gd name="T97" fmla="*/ 126 h 129"/>
                <a:gd name="T98" fmla="*/ 47 w 92"/>
                <a:gd name="T99" fmla="*/ 129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129"/>
                <a:gd name="T152" fmla="*/ 92 w 92"/>
                <a:gd name="T153" fmla="*/ 129 h 1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129">
                  <a:moveTo>
                    <a:pt x="47" y="129"/>
                  </a:moveTo>
                  <a:lnTo>
                    <a:pt x="86" y="122"/>
                  </a:lnTo>
                  <a:lnTo>
                    <a:pt x="90" y="117"/>
                  </a:lnTo>
                  <a:lnTo>
                    <a:pt x="92" y="113"/>
                  </a:lnTo>
                  <a:lnTo>
                    <a:pt x="92" y="108"/>
                  </a:lnTo>
                  <a:lnTo>
                    <a:pt x="91" y="103"/>
                  </a:lnTo>
                  <a:lnTo>
                    <a:pt x="88" y="98"/>
                  </a:lnTo>
                  <a:lnTo>
                    <a:pt x="87" y="93"/>
                  </a:lnTo>
                  <a:lnTo>
                    <a:pt x="86" y="87"/>
                  </a:lnTo>
                  <a:lnTo>
                    <a:pt x="86" y="81"/>
                  </a:lnTo>
                  <a:lnTo>
                    <a:pt x="84" y="79"/>
                  </a:lnTo>
                  <a:lnTo>
                    <a:pt x="83" y="77"/>
                  </a:lnTo>
                  <a:lnTo>
                    <a:pt x="81" y="74"/>
                  </a:lnTo>
                  <a:lnTo>
                    <a:pt x="80" y="71"/>
                  </a:lnTo>
                  <a:lnTo>
                    <a:pt x="86" y="60"/>
                  </a:lnTo>
                  <a:lnTo>
                    <a:pt x="70" y="25"/>
                  </a:lnTo>
                  <a:lnTo>
                    <a:pt x="50" y="14"/>
                  </a:lnTo>
                  <a:lnTo>
                    <a:pt x="48" y="15"/>
                  </a:lnTo>
                  <a:lnTo>
                    <a:pt x="46" y="15"/>
                  </a:lnTo>
                  <a:lnTo>
                    <a:pt x="45" y="15"/>
                  </a:lnTo>
                  <a:lnTo>
                    <a:pt x="43" y="16"/>
                  </a:lnTo>
                  <a:lnTo>
                    <a:pt x="39" y="15"/>
                  </a:lnTo>
                  <a:lnTo>
                    <a:pt x="37" y="12"/>
                  </a:lnTo>
                  <a:lnTo>
                    <a:pt x="35" y="8"/>
                  </a:lnTo>
                  <a:lnTo>
                    <a:pt x="34" y="6"/>
                  </a:lnTo>
                  <a:lnTo>
                    <a:pt x="31" y="3"/>
                  </a:lnTo>
                  <a:lnTo>
                    <a:pt x="27" y="1"/>
                  </a:lnTo>
                  <a:lnTo>
                    <a:pt x="24" y="0"/>
                  </a:lnTo>
                  <a:lnTo>
                    <a:pt x="19" y="1"/>
                  </a:lnTo>
                  <a:lnTo>
                    <a:pt x="12" y="4"/>
                  </a:lnTo>
                  <a:lnTo>
                    <a:pt x="8" y="10"/>
                  </a:lnTo>
                  <a:lnTo>
                    <a:pt x="4" y="19"/>
                  </a:lnTo>
                  <a:lnTo>
                    <a:pt x="0" y="27"/>
                  </a:lnTo>
                  <a:lnTo>
                    <a:pt x="1" y="33"/>
                  </a:lnTo>
                  <a:lnTo>
                    <a:pt x="3" y="36"/>
                  </a:lnTo>
                  <a:lnTo>
                    <a:pt x="3" y="41"/>
                  </a:lnTo>
                  <a:lnTo>
                    <a:pt x="3" y="45"/>
                  </a:lnTo>
                  <a:lnTo>
                    <a:pt x="5" y="47"/>
                  </a:lnTo>
                  <a:lnTo>
                    <a:pt x="8" y="48"/>
                  </a:lnTo>
                  <a:lnTo>
                    <a:pt x="10" y="51"/>
                  </a:lnTo>
                  <a:lnTo>
                    <a:pt x="11" y="54"/>
                  </a:lnTo>
                  <a:lnTo>
                    <a:pt x="11" y="56"/>
                  </a:lnTo>
                  <a:lnTo>
                    <a:pt x="11" y="59"/>
                  </a:lnTo>
                  <a:lnTo>
                    <a:pt x="10" y="60"/>
                  </a:lnTo>
                  <a:lnTo>
                    <a:pt x="8" y="64"/>
                  </a:lnTo>
                  <a:lnTo>
                    <a:pt x="32" y="120"/>
                  </a:lnTo>
                  <a:lnTo>
                    <a:pt x="34" y="123"/>
                  </a:lnTo>
                  <a:lnTo>
                    <a:pt x="38" y="125"/>
                  </a:lnTo>
                  <a:lnTo>
                    <a:pt x="43" y="126"/>
                  </a:lnTo>
                  <a:lnTo>
                    <a:pt x="47" y="129"/>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3">
            <a:extLst>
              <a:ext uri="{FF2B5EF4-FFF2-40B4-BE49-F238E27FC236}">
                <a16:creationId xmlns:a16="http://schemas.microsoft.com/office/drawing/2014/main" id="{7B3FD046-42B9-440F-9034-E88B586915A5}"/>
              </a:ext>
            </a:extLst>
          </p:cNvPr>
          <p:cNvSpPr>
            <a:spLocks noChangeArrowheads="1"/>
          </p:cNvSpPr>
          <p:nvPr/>
        </p:nvSpPr>
        <p:spPr bwMode="auto">
          <a:xfrm>
            <a:off x="0" y="260350"/>
            <a:ext cx="9070975" cy="882650"/>
          </a:xfrm>
          <a:prstGeom prst="rect">
            <a:avLst/>
          </a:prstGeom>
          <a:noFill/>
          <a:ln w="9525" algn="ctr">
            <a:noFill/>
            <a:miter lim="800000"/>
            <a:headEnd/>
            <a:tailEnd/>
          </a:ln>
          <a:effectLst/>
        </p:spPr>
        <p:txBody>
          <a:bodyPr lIns="0" tIns="0" rIns="0" bIns="0"/>
          <a:lstStyle/>
          <a:p>
            <a:pPr algn="ctr">
              <a:defRPr/>
            </a:pPr>
            <a:r>
              <a:rPr lang="es-SV" sz="2800" b="1">
                <a:solidFill>
                  <a:srgbClr val="BF5A00"/>
                </a:solidFill>
                <a:effectLst>
                  <a:outerShdw blurRad="38100" dist="38100" dir="2700000" algn="tl">
                    <a:srgbClr val="C0C0C0"/>
                  </a:outerShdw>
                </a:effectLst>
                <a:latin typeface="Book Antiqua" pitchFamily="18" charset="0"/>
                <a:cs typeface="Arial" charset="0"/>
              </a:rPr>
              <a:t>Cambio económico y dinámicas territoriales: Turismo, maquila agrícola, plataforma logística, etc.</a:t>
            </a:r>
          </a:p>
        </p:txBody>
      </p:sp>
      <p:pic>
        <p:nvPicPr>
          <p:cNvPr id="3076" name="Picture 7" descr="Four Seasons Resort Costa Rica">
            <a:extLst>
              <a:ext uri="{FF2B5EF4-FFF2-40B4-BE49-F238E27FC236}">
                <a16:creationId xmlns:a16="http://schemas.microsoft.com/office/drawing/2014/main" id="{00335C64-BAA5-4A3D-A16A-855859E57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346200"/>
            <a:ext cx="21542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a:extLst>
              <a:ext uri="{FF2B5EF4-FFF2-40B4-BE49-F238E27FC236}">
                <a16:creationId xmlns:a16="http://schemas.microsoft.com/office/drawing/2014/main" id="{6E0CBB8E-21D3-4DAB-8291-0D49B950858F}"/>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1971675" y="1330325"/>
            <a:ext cx="214471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nvGrpSpPr>
          <p:cNvPr id="3078" name="Group 22">
            <a:extLst>
              <a:ext uri="{FF2B5EF4-FFF2-40B4-BE49-F238E27FC236}">
                <a16:creationId xmlns:a16="http://schemas.microsoft.com/office/drawing/2014/main" id="{DC661645-D050-4739-A309-CB3397474948}"/>
              </a:ext>
            </a:extLst>
          </p:cNvPr>
          <p:cNvGrpSpPr>
            <a:grpSpLocks/>
          </p:cNvGrpSpPr>
          <p:nvPr/>
        </p:nvGrpSpPr>
        <p:grpSpPr bwMode="auto">
          <a:xfrm>
            <a:off x="6570663" y="1089025"/>
            <a:ext cx="2609850" cy="2794000"/>
            <a:chOff x="90" y="2282"/>
            <a:chExt cx="1644" cy="1760"/>
          </a:xfrm>
        </p:grpSpPr>
        <p:sp>
          <p:nvSpPr>
            <p:cNvPr id="3086" name="Rectangle 11">
              <a:extLst>
                <a:ext uri="{FF2B5EF4-FFF2-40B4-BE49-F238E27FC236}">
                  <a16:creationId xmlns:a16="http://schemas.microsoft.com/office/drawing/2014/main" id="{B827011E-0E88-4414-8E35-EB0E7603E672}"/>
                </a:ext>
              </a:extLst>
            </p:cNvPr>
            <p:cNvSpPr>
              <a:spLocks noChangeArrowheads="1"/>
            </p:cNvSpPr>
            <p:nvPr/>
          </p:nvSpPr>
          <p:spPr bwMode="auto">
            <a:xfrm>
              <a:off x="90" y="2282"/>
              <a:ext cx="164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SV" sz="1300" b="1">
                  <a:solidFill>
                    <a:srgbClr val="004C6F"/>
                  </a:solidFill>
                  <a:latin typeface="Arial Narrow" panose="020B0606020202030204" pitchFamily="34" charset="0"/>
                </a:rPr>
                <a:t>Maquila agrícola: Norte de Costa Rica</a:t>
              </a:r>
              <a:endParaRPr lang="en-US" altLang="es-SV" sz="1300" b="1">
                <a:solidFill>
                  <a:srgbClr val="004C6F"/>
                </a:solidFill>
                <a:latin typeface="Arial Narrow" panose="020B0606020202030204" pitchFamily="34" charset="0"/>
              </a:endParaRPr>
            </a:p>
          </p:txBody>
        </p:sp>
        <p:grpSp>
          <p:nvGrpSpPr>
            <p:cNvPr id="3087" name="Group 12">
              <a:extLst>
                <a:ext uri="{FF2B5EF4-FFF2-40B4-BE49-F238E27FC236}">
                  <a16:creationId xmlns:a16="http://schemas.microsoft.com/office/drawing/2014/main" id="{8E6E92DD-D552-49F7-9A99-21D6668FC7AE}"/>
                </a:ext>
              </a:extLst>
            </p:cNvPr>
            <p:cNvGrpSpPr>
              <a:grpSpLocks noChangeAspect="1"/>
            </p:cNvGrpSpPr>
            <p:nvPr/>
          </p:nvGrpSpPr>
          <p:grpSpPr bwMode="auto">
            <a:xfrm>
              <a:off x="140" y="2431"/>
              <a:ext cx="1537" cy="1611"/>
              <a:chOff x="1983" y="232"/>
              <a:chExt cx="3485" cy="3651"/>
            </a:xfrm>
          </p:grpSpPr>
          <p:pic>
            <p:nvPicPr>
              <p:cNvPr id="3088" name="Picture 13" descr="Zona Norte 008">
                <a:extLst>
                  <a:ext uri="{FF2B5EF4-FFF2-40B4-BE49-F238E27FC236}">
                    <a16:creationId xmlns:a16="http://schemas.microsoft.com/office/drawing/2014/main" id="{719D7311-8490-4BD6-B8CD-C492AFCF7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 y="243"/>
                <a:ext cx="3485" cy="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089" name="Rectangle 14">
                <a:extLst>
                  <a:ext uri="{FF2B5EF4-FFF2-40B4-BE49-F238E27FC236}">
                    <a16:creationId xmlns:a16="http://schemas.microsoft.com/office/drawing/2014/main" id="{2D9EFBCA-1B3C-4A5F-B34C-0B2CCC947017}"/>
                  </a:ext>
                </a:extLst>
              </p:cNvPr>
              <p:cNvSpPr>
                <a:spLocks noChangeAspect="1" noChangeArrowheads="1"/>
              </p:cNvSpPr>
              <p:nvPr/>
            </p:nvSpPr>
            <p:spPr bwMode="auto">
              <a:xfrm>
                <a:off x="4297" y="232"/>
                <a:ext cx="1168"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grpSp>
      </p:grpSp>
      <p:grpSp>
        <p:nvGrpSpPr>
          <p:cNvPr id="3079" name="Group 20">
            <a:extLst>
              <a:ext uri="{FF2B5EF4-FFF2-40B4-BE49-F238E27FC236}">
                <a16:creationId xmlns:a16="http://schemas.microsoft.com/office/drawing/2014/main" id="{CDBFCF98-1E8B-4EF4-8705-BB829618CEBA}"/>
              </a:ext>
            </a:extLst>
          </p:cNvPr>
          <p:cNvGrpSpPr>
            <a:grpSpLocks noChangeAspect="1"/>
          </p:cNvGrpSpPr>
          <p:nvPr/>
        </p:nvGrpSpPr>
        <p:grpSpPr bwMode="auto">
          <a:xfrm>
            <a:off x="4756150" y="4389438"/>
            <a:ext cx="4244975" cy="2033587"/>
            <a:chOff x="2721" y="2603"/>
            <a:chExt cx="3005" cy="1439"/>
          </a:xfrm>
        </p:grpSpPr>
        <p:pic>
          <p:nvPicPr>
            <p:cNvPr id="3084" name="Picture 10">
              <a:extLst>
                <a:ext uri="{FF2B5EF4-FFF2-40B4-BE49-F238E27FC236}">
                  <a16:creationId xmlns:a16="http://schemas.microsoft.com/office/drawing/2014/main" id="{C9810594-9D3F-4A9A-B88A-D151A0E67C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1" y="2603"/>
              <a:ext cx="1438"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a:extLst>
                <a:ext uri="{FF2B5EF4-FFF2-40B4-BE49-F238E27FC236}">
                  <a16:creationId xmlns:a16="http://schemas.microsoft.com/office/drawing/2014/main" id="{7A99083A-ACBA-4893-A7A2-764B8CF13F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6" y="2620"/>
              <a:ext cx="1520" cy="1405"/>
            </a:xfrm>
            <a:prstGeom prst="rect">
              <a:avLst/>
            </a:prstGeom>
            <a:noFill/>
            <a:ln w="28575" algn="ctr">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sp>
        <p:nvSpPr>
          <p:cNvPr id="3080" name="Rectangle 16">
            <a:extLst>
              <a:ext uri="{FF2B5EF4-FFF2-40B4-BE49-F238E27FC236}">
                <a16:creationId xmlns:a16="http://schemas.microsoft.com/office/drawing/2014/main" id="{B2E1A319-9F05-47C0-BA15-AF33C9CD9104}"/>
              </a:ext>
            </a:extLst>
          </p:cNvPr>
          <p:cNvSpPr>
            <a:spLocks noChangeArrowheads="1"/>
          </p:cNvSpPr>
          <p:nvPr/>
        </p:nvSpPr>
        <p:spPr bwMode="auto">
          <a:xfrm>
            <a:off x="4824413" y="3173413"/>
            <a:ext cx="1647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SV" sz="1600" b="1">
                <a:solidFill>
                  <a:srgbClr val="004C6F"/>
                </a:solidFill>
                <a:latin typeface="Arial Narrow" panose="020B0606020202030204" pitchFamily="34" charset="0"/>
              </a:rPr>
              <a:t>Inversiones: Transnacionales,</a:t>
            </a:r>
            <a:br>
              <a:rPr lang="es-ES" altLang="es-SV" sz="1600" b="1">
                <a:solidFill>
                  <a:srgbClr val="004C6F"/>
                </a:solidFill>
                <a:latin typeface="Arial Narrow" panose="020B0606020202030204" pitchFamily="34" charset="0"/>
              </a:rPr>
            </a:br>
            <a:r>
              <a:rPr lang="es-ES" altLang="es-SV" sz="1600" b="1">
                <a:solidFill>
                  <a:srgbClr val="004C6F"/>
                </a:solidFill>
                <a:latin typeface="Arial Narrow" panose="020B0606020202030204" pitchFamily="34" charset="0"/>
              </a:rPr>
              <a:t>Regionales, </a:t>
            </a:r>
            <a:br>
              <a:rPr lang="es-ES" altLang="es-SV" sz="1600" b="1">
                <a:solidFill>
                  <a:srgbClr val="004C6F"/>
                </a:solidFill>
                <a:latin typeface="Arial Narrow" panose="020B0606020202030204" pitchFamily="34" charset="0"/>
              </a:rPr>
            </a:br>
            <a:r>
              <a:rPr lang="es-ES" altLang="es-SV" sz="1600" b="1">
                <a:solidFill>
                  <a:srgbClr val="004C6F"/>
                </a:solidFill>
                <a:latin typeface="Arial Narrow" panose="020B0606020202030204" pitchFamily="34" charset="0"/>
              </a:rPr>
              <a:t>Públicas</a:t>
            </a:r>
            <a:endParaRPr lang="es-MX" altLang="es-SV" sz="1600" b="1">
              <a:solidFill>
                <a:srgbClr val="004C6F"/>
              </a:solidFill>
              <a:latin typeface="Arial Narrow" panose="020B0606020202030204" pitchFamily="34" charset="0"/>
            </a:endParaRPr>
          </a:p>
        </p:txBody>
      </p:sp>
      <p:grpSp>
        <p:nvGrpSpPr>
          <p:cNvPr id="3081" name="Group 6">
            <a:extLst>
              <a:ext uri="{FF2B5EF4-FFF2-40B4-BE49-F238E27FC236}">
                <a16:creationId xmlns:a16="http://schemas.microsoft.com/office/drawing/2014/main" id="{3D8679B9-AAB8-46B9-A19D-1CA04B986291}"/>
              </a:ext>
            </a:extLst>
          </p:cNvPr>
          <p:cNvGrpSpPr>
            <a:grpSpLocks noChangeAspect="1"/>
          </p:cNvGrpSpPr>
          <p:nvPr/>
        </p:nvGrpSpPr>
        <p:grpSpPr bwMode="auto">
          <a:xfrm>
            <a:off x="4086225" y="1319213"/>
            <a:ext cx="2555875" cy="1624012"/>
            <a:chOff x="3003" y="320"/>
            <a:chExt cx="2664" cy="1693"/>
          </a:xfrm>
        </p:grpSpPr>
        <p:pic>
          <p:nvPicPr>
            <p:cNvPr id="3082" name="Picture 7">
              <a:extLst>
                <a:ext uri="{FF2B5EF4-FFF2-40B4-BE49-F238E27FC236}">
                  <a16:creationId xmlns:a16="http://schemas.microsoft.com/office/drawing/2014/main" id="{81BAD003-8FF9-4F0F-A6C1-16A33F979D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3" y="320"/>
              <a:ext cx="2664"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3083" name="Oval 8">
              <a:extLst>
                <a:ext uri="{FF2B5EF4-FFF2-40B4-BE49-F238E27FC236}">
                  <a16:creationId xmlns:a16="http://schemas.microsoft.com/office/drawing/2014/main" id="{D48B3C6F-0CFF-4E9C-ABFB-77CF13F15D45}"/>
                </a:ext>
              </a:extLst>
            </p:cNvPr>
            <p:cNvSpPr>
              <a:spLocks noChangeAspect="1" noChangeArrowheads="1"/>
            </p:cNvSpPr>
            <p:nvPr/>
          </p:nvSpPr>
          <p:spPr bwMode="auto">
            <a:xfrm rot="-5668722">
              <a:off x="4148" y="49"/>
              <a:ext cx="364" cy="15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SV" altLang="es-SV" sz="1400" b="1">
                <a:solidFill>
                  <a:schemeClr val="folHlink"/>
                </a:solidFill>
                <a:latin typeface="Century Gothic" panose="020B0502020202020204" pitchFamily="34" charset="0"/>
              </a:endParaRPr>
            </a:p>
          </p:txBody>
        </p:sp>
      </p:grpSp>
      <p:graphicFrame>
        <p:nvGraphicFramePr>
          <p:cNvPr id="3074" name="Object 2">
            <a:extLst>
              <a:ext uri="{FF2B5EF4-FFF2-40B4-BE49-F238E27FC236}">
                <a16:creationId xmlns:a16="http://schemas.microsoft.com/office/drawing/2014/main" id="{FDF0460B-5535-409A-8AAA-9CFC37DB6313}"/>
              </a:ext>
            </a:extLst>
          </p:cNvPr>
          <p:cNvGraphicFramePr>
            <a:graphicFrameLocks noChangeAspect="1"/>
          </p:cNvGraphicFramePr>
          <p:nvPr/>
        </p:nvGraphicFramePr>
        <p:xfrm>
          <a:off x="215900" y="3189288"/>
          <a:ext cx="4319588" cy="3240087"/>
        </p:xfrm>
        <a:graphic>
          <a:graphicData uri="http://schemas.openxmlformats.org/presentationml/2006/ole">
            <mc:AlternateContent xmlns:mc="http://schemas.openxmlformats.org/markup-compatibility/2006">
              <mc:Choice xmlns:v="urn:schemas-microsoft-com:vml" Requires="v">
                <p:oleObj spid="_x0000_s3090" name="Diapositiva" r:id="rId10" imgW="4572000" imgH="3429000" progId="PowerPoint.Slide.8">
                  <p:embed/>
                </p:oleObj>
              </mc:Choice>
              <mc:Fallback>
                <p:oleObj name="Diapositiva" r:id="rId10" imgW="4572000" imgH="3429000" progId="PowerPoint.Slide.8">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l="7086" t="19948" r="9448" b="5249"/>
                      <a:stretch>
                        <a:fillRect/>
                      </a:stretch>
                    </p:blipFill>
                    <p:spPr bwMode="auto">
                      <a:xfrm>
                        <a:off x="215900" y="3189288"/>
                        <a:ext cx="431958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lg" len="me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9A0F664D-6790-40FD-B440-CDECBCCD4E7C}"/>
              </a:ext>
            </a:extLst>
          </p:cNvPr>
          <p:cNvSpPr>
            <a:spLocks noGrp="1" noChangeArrowheads="1"/>
          </p:cNvSpPr>
          <p:nvPr>
            <p:ph type="title"/>
          </p:nvPr>
        </p:nvSpPr>
        <p:spPr bwMode="auto">
          <a:xfrm>
            <a:off x="0" y="246063"/>
            <a:ext cx="9144000" cy="7239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s-ES" sz="2000" b="1" dirty="0">
                <a:solidFill>
                  <a:srgbClr val="BF5A00"/>
                </a:solidFill>
                <a:effectLst>
                  <a:outerShdw blurRad="38100" dist="38100" dir="2700000" algn="tl">
                    <a:srgbClr val="C0C0C0"/>
                  </a:outerShdw>
                </a:effectLst>
                <a:latin typeface="Book Antiqua" pitchFamily="18" charset="0"/>
              </a:rPr>
              <a:t>Centroamérica: peso relativo de </a:t>
            </a:r>
            <a:br>
              <a:rPr lang="es-ES" sz="2000" b="1" dirty="0">
                <a:solidFill>
                  <a:srgbClr val="BF5A00"/>
                </a:solidFill>
                <a:effectLst>
                  <a:outerShdw blurRad="38100" dist="38100" dir="2700000" algn="tl">
                    <a:srgbClr val="C0C0C0"/>
                  </a:outerShdw>
                </a:effectLst>
                <a:latin typeface="Book Antiqua" pitchFamily="18" charset="0"/>
              </a:rPr>
            </a:br>
            <a:r>
              <a:rPr lang="es-ES" sz="2000" b="1" dirty="0">
                <a:solidFill>
                  <a:srgbClr val="BF5A00"/>
                </a:solidFill>
                <a:effectLst>
                  <a:outerShdw blurRad="38100" dist="38100" dir="2700000" algn="tl">
                    <a:srgbClr val="C0C0C0"/>
                  </a:outerShdw>
                </a:effectLst>
                <a:latin typeface="Book Antiqua" pitchFamily="18" charset="0"/>
              </a:rPr>
              <a:t>fuentes primarias de divisas, 1978 y 2006</a:t>
            </a:r>
            <a:r>
              <a:rPr lang="es-ES" sz="2000" dirty="0"/>
              <a:t> </a:t>
            </a:r>
            <a:endParaRPr lang="es-SV" sz="2000" dirty="0"/>
          </a:p>
        </p:txBody>
      </p:sp>
      <p:sp>
        <p:nvSpPr>
          <p:cNvPr id="4100" name="Rectangle 3">
            <a:extLst>
              <a:ext uri="{FF2B5EF4-FFF2-40B4-BE49-F238E27FC236}">
                <a16:creationId xmlns:a16="http://schemas.microsoft.com/office/drawing/2014/main" id="{B8871176-085F-485E-BB1C-50A6CA9020E0}"/>
              </a:ext>
            </a:extLst>
          </p:cNvPr>
          <p:cNvSpPr>
            <a:spLocks noChangeArrowheads="1"/>
          </p:cNvSpPr>
          <p:nvPr/>
        </p:nvSpPr>
        <p:spPr bwMode="auto">
          <a:xfrm>
            <a:off x="0" y="2366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sp>
        <p:nvSpPr>
          <p:cNvPr id="4101" name="Rectangle 4">
            <a:extLst>
              <a:ext uri="{FF2B5EF4-FFF2-40B4-BE49-F238E27FC236}">
                <a16:creationId xmlns:a16="http://schemas.microsoft.com/office/drawing/2014/main" id="{01D3D8EF-E801-4DDB-8AAF-207081C8718A}"/>
              </a:ext>
            </a:extLst>
          </p:cNvPr>
          <p:cNvSpPr>
            <a:spLocks noChangeArrowheads="1"/>
          </p:cNvSpPr>
          <p:nvPr/>
        </p:nvSpPr>
        <p:spPr bwMode="auto">
          <a:xfrm>
            <a:off x="0" y="2366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sp>
        <p:nvSpPr>
          <p:cNvPr id="4102" name="Rectangle 5">
            <a:extLst>
              <a:ext uri="{FF2B5EF4-FFF2-40B4-BE49-F238E27FC236}">
                <a16:creationId xmlns:a16="http://schemas.microsoft.com/office/drawing/2014/main" id="{CE32D175-1321-4512-B831-87F04B18AC48}"/>
              </a:ext>
            </a:extLst>
          </p:cNvPr>
          <p:cNvSpPr>
            <a:spLocks noChangeArrowheads="1"/>
          </p:cNvSpPr>
          <p:nvPr/>
        </p:nvSpPr>
        <p:spPr bwMode="auto">
          <a:xfrm>
            <a:off x="0" y="1957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graphicFrame>
        <p:nvGraphicFramePr>
          <p:cNvPr id="4098" name="Object 2">
            <a:extLst>
              <a:ext uri="{FF2B5EF4-FFF2-40B4-BE49-F238E27FC236}">
                <a16:creationId xmlns:a16="http://schemas.microsoft.com/office/drawing/2014/main" id="{EC10E80A-3721-4C2B-BEF5-20BE6B9BEE11}"/>
              </a:ext>
            </a:extLst>
          </p:cNvPr>
          <p:cNvGraphicFramePr>
            <a:graphicFrameLocks noChangeAspect="1"/>
          </p:cNvGraphicFramePr>
          <p:nvPr/>
        </p:nvGraphicFramePr>
        <p:xfrm>
          <a:off x="665163" y="946150"/>
          <a:ext cx="7969250" cy="4364038"/>
        </p:xfrm>
        <a:graphic>
          <a:graphicData uri="http://schemas.openxmlformats.org/presentationml/2006/ole">
            <mc:AlternateContent xmlns:mc="http://schemas.openxmlformats.org/markup-compatibility/2006">
              <mc:Choice xmlns:v="urn:schemas-microsoft-com:vml" Requires="v">
                <p:oleObj spid="_x0000_s4104" name="Gráfico" r:id="rId4" imgW="8677217" imgH="4752837" progId="MSGraph.Chart.8">
                  <p:embed/>
                </p:oleObj>
              </mc:Choice>
              <mc:Fallback>
                <p:oleObj name="Gráfico" r:id="rId4" imgW="8677217" imgH="4752837"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946150"/>
                        <a:ext cx="7969250" cy="436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7 CuadroTexto">
            <a:extLst>
              <a:ext uri="{FF2B5EF4-FFF2-40B4-BE49-F238E27FC236}">
                <a16:creationId xmlns:a16="http://schemas.microsoft.com/office/drawing/2014/main" id="{2F638834-795D-4A01-9DD9-D1805A0C9DE4}"/>
              </a:ext>
            </a:extLst>
          </p:cNvPr>
          <p:cNvSpPr txBox="1">
            <a:spLocks noChangeArrowheads="1"/>
          </p:cNvSpPr>
          <p:nvPr/>
        </p:nvSpPr>
        <p:spPr bwMode="auto">
          <a:xfrm>
            <a:off x="665163" y="5483225"/>
            <a:ext cx="7969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SV" altLang="es-SV" sz="1600" b="1">
                <a:solidFill>
                  <a:srgbClr val="004C6F"/>
                </a:solidFill>
                <a:ea typeface="Times New Roman" panose="02020603050405020304" pitchFamily="18" charset="0"/>
              </a:rPr>
              <a:t>Centroamérica pasó de ser una región de economías agroexportadoras a una región más diversificada con actividades que tienen expresiones diferenciadas en los territorios rurales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AAED18C-C263-446C-B6EB-71448B8DCA2D}"/>
              </a:ext>
            </a:extLst>
          </p:cNvPr>
          <p:cNvSpPr>
            <a:spLocks noChangeArrowheads="1"/>
          </p:cNvSpPr>
          <p:nvPr/>
        </p:nvSpPr>
        <p:spPr bwMode="auto">
          <a:xfrm>
            <a:off x="0" y="0"/>
            <a:ext cx="3192463" cy="231775"/>
          </a:xfrm>
          <a:prstGeom prst="rect">
            <a:avLst/>
          </a:prstGeom>
          <a:solidFill>
            <a:srgbClr val="8BAA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154628" name="Rectangle 4">
            <a:extLst>
              <a:ext uri="{FF2B5EF4-FFF2-40B4-BE49-F238E27FC236}">
                <a16:creationId xmlns:a16="http://schemas.microsoft.com/office/drawing/2014/main" id="{120CDD12-F4AA-49E5-9B02-A2240E29C888}"/>
              </a:ext>
            </a:extLst>
          </p:cNvPr>
          <p:cNvSpPr>
            <a:spLocks noChangeArrowheads="1"/>
          </p:cNvSpPr>
          <p:nvPr/>
        </p:nvSpPr>
        <p:spPr bwMode="auto">
          <a:xfrm>
            <a:off x="0" y="322263"/>
            <a:ext cx="9144000" cy="946150"/>
          </a:xfrm>
          <a:prstGeom prst="rect">
            <a:avLst/>
          </a:prstGeom>
          <a:noFill/>
          <a:ln w="9525" algn="ctr">
            <a:noFill/>
            <a:miter lim="800000"/>
            <a:headEnd/>
            <a:tailEnd/>
          </a:ln>
          <a:effectLst/>
        </p:spPr>
        <p:txBody>
          <a:bodyPr lIns="0" tIns="0" rIns="0" bIns="0"/>
          <a:lstStyle/>
          <a:p>
            <a:pPr algn="ctr">
              <a:defRPr/>
            </a:pPr>
            <a:r>
              <a:rPr lang="es-ES" sz="2800" b="1">
                <a:solidFill>
                  <a:srgbClr val="BF5A00"/>
                </a:solidFill>
                <a:effectLst>
                  <a:outerShdw blurRad="38100" dist="38100" dir="2700000" algn="tl">
                    <a:srgbClr val="C0C0C0"/>
                  </a:outerShdw>
                </a:effectLst>
                <a:latin typeface="Book Antiqua" pitchFamily="18" charset="0"/>
                <a:ea typeface="Times New Roman" pitchFamily="18" charset="0"/>
                <a:cs typeface="Arial" charset="0"/>
              </a:rPr>
              <a:t>Centroamérica ya enfrenta los impactos del cambio climático y aumentan conflictos socioambientales</a:t>
            </a:r>
            <a:endParaRPr lang="en-US" sz="2800" b="1">
              <a:solidFill>
                <a:srgbClr val="BF5A00"/>
              </a:solidFill>
              <a:effectLst>
                <a:outerShdw blurRad="38100" dist="38100" dir="2700000" algn="tl">
                  <a:srgbClr val="C0C0C0"/>
                </a:outerShdw>
              </a:effectLst>
              <a:latin typeface="Book Antiqua" pitchFamily="18" charset="0"/>
              <a:ea typeface="Times New Roman" pitchFamily="18" charset="0"/>
              <a:cs typeface="Arial" charset="0"/>
            </a:endParaRPr>
          </a:p>
        </p:txBody>
      </p:sp>
      <p:grpSp>
        <p:nvGrpSpPr>
          <p:cNvPr id="6148" name="Group 8">
            <a:extLst>
              <a:ext uri="{FF2B5EF4-FFF2-40B4-BE49-F238E27FC236}">
                <a16:creationId xmlns:a16="http://schemas.microsoft.com/office/drawing/2014/main" id="{F0F6A5DC-CD13-4BC8-9032-B3E3B08A238C}"/>
              </a:ext>
            </a:extLst>
          </p:cNvPr>
          <p:cNvGrpSpPr>
            <a:grpSpLocks noChangeAspect="1"/>
          </p:cNvGrpSpPr>
          <p:nvPr/>
        </p:nvGrpSpPr>
        <p:grpSpPr bwMode="auto">
          <a:xfrm>
            <a:off x="4211638" y="1316038"/>
            <a:ext cx="4735512" cy="2698750"/>
            <a:chOff x="216" y="858"/>
            <a:chExt cx="5408" cy="3082"/>
          </a:xfrm>
        </p:grpSpPr>
        <p:pic>
          <p:nvPicPr>
            <p:cNvPr id="6159" name="Picture 5">
              <a:extLst>
                <a:ext uri="{FF2B5EF4-FFF2-40B4-BE49-F238E27FC236}">
                  <a16:creationId xmlns:a16="http://schemas.microsoft.com/office/drawing/2014/main" id="{DBCB4CD3-B9A0-4366-BBCF-F26442362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858"/>
              <a:ext cx="2472" cy="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6">
              <a:extLst>
                <a:ext uri="{FF2B5EF4-FFF2-40B4-BE49-F238E27FC236}">
                  <a16:creationId xmlns:a16="http://schemas.microsoft.com/office/drawing/2014/main" id="{B1D11AE7-E445-4D8D-B5AF-C3B706DB1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 y="1145"/>
              <a:ext cx="2767" cy="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7">
              <a:extLst>
                <a:ext uri="{FF2B5EF4-FFF2-40B4-BE49-F238E27FC236}">
                  <a16:creationId xmlns:a16="http://schemas.microsoft.com/office/drawing/2014/main" id="{6ABB75F8-68F0-4090-809C-FAAB9E8F8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 y="3180"/>
              <a:ext cx="2636"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8" descr="http://archive.laprensa.com.sv/20080502/mundo/1455903.jpg">
              <a:extLst>
                <a:ext uri="{FF2B5EF4-FFF2-40B4-BE49-F238E27FC236}">
                  <a16:creationId xmlns:a16="http://schemas.microsoft.com/office/drawing/2014/main" id="{A9269BD9-C63A-4B0A-9A52-A7F6F3B5C750}"/>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40" y="2750"/>
              <a:ext cx="150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31">
            <a:extLst>
              <a:ext uri="{FF2B5EF4-FFF2-40B4-BE49-F238E27FC236}">
                <a16:creationId xmlns:a16="http://schemas.microsoft.com/office/drawing/2014/main" id="{13AFEA67-EF70-471D-893A-416F32C68B68}"/>
              </a:ext>
            </a:extLst>
          </p:cNvPr>
          <p:cNvGrpSpPr>
            <a:grpSpLocks/>
          </p:cNvGrpSpPr>
          <p:nvPr/>
        </p:nvGrpSpPr>
        <p:grpSpPr bwMode="auto">
          <a:xfrm>
            <a:off x="339725" y="1233488"/>
            <a:ext cx="3595688" cy="2746375"/>
            <a:chOff x="214" y="952"/>
            <a:chExt cx="2265" cy="1730"/>
          </a:xfrm>
        </p:grpSpPr>
        <p:pic>
          <p:nvPicPr>
            <p:cNvPr id="6152" name="Picture 2" descr="home1a">
              <a:extLst>
                <a:ext uri="{FF2B5EF4-FFF2-40B4-BE49-F238E27FC236}">
                  <a16:creationId xmlns:a16="http://schemas.microsoft.com/office/drawing/2014/main" id="{715FA83E-5266-4305-968B-C7A581364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 y="1593"/>
              <a:ext cx="1259" cy="731"/>
            </a:xfrm>
            <a:prstGeom prst="rect">
              <a:avLst/>
            </a:prstGeom>
            <a:noFill/>
            <a:ln w="9525">
              <a:solidFill>
                <a:srgbClr val="CCECFF"/>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12">
              <a:extLst>
                <a:ext uri="{FF2B5EF4-FFF2-40B4-BE49-F238E27FC236}">
                  <a16:creationId xmlns:a16="http://schemas.microsoft.com/office/drawing/2014/main" id="{72F8363B-0E29-455B-83D3-49E132C356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 y="1356"/>
              <a:ext cx="1003"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3">
              <a:extLst>
                <a:ext uri="{FF2B5EF4-FFF2-40B4-BE49-F238E27FC236}">
                  <a16:creationId xmlns:a16="http://schemas.microsoft.com/office/drawing/2014/main" id="{51E07FA0-0400-4F36-BBAA-746D65ACE6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 y="952"/>
              <a:ext cx="893"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a:extLst>
                <a:ext uri="{FF2B5EF4-FFF2-40B4-BE49-F238E27FC236}">
                  <a16:creationId xmlns:a16="http://schemas.microsoft.com/office/drawing/2014/main" id="{7FE5638D-6AEB-4088-B7A6-4DB5A6194D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4" y="1117"/>
              <a:ext cx="762"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1">
              <a:extLst>
                <a:ext uri="{FF2B5EF4-FFF2-40B4-BE49-F238E27FC236}">
                  <a16:creationId xmlns:a16="http://schemas.microsoft.com/office/drawing/2014/main" id="{DB112C8F-BEBE-4DFF-B38F-9C5A9CCCA1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 y="1888"/>
              <a:ext cx="761"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2">
              <a:extLst>
                <a:ext uri="{FF2B5EF4-FFF2-40B4-BE49-F238E27FC236}">
                  <a16:creationId xmlns:a16="http://schemas.microsoft.com/office/drawing/2014/main" id="{3DD178F2-F6B3-46A6-9369-91E95B5288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3" y="2043"/>
              <a:ext cx="1012"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3">
              <a:extLst>
                <a:ext uri="{FF2B5EF4-FFF2-40B4-BE49-F238E27FC236}">
                  <a16:creationId xmlns:a16="http://schemas.microsoft.com/office/drawing/2014/main" id="{4CBE04D0-61D6-4067-8AE1-80DEA54AF1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 y="1028"/>
              <a:ext cx="3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0" name="Rectangle 33">
            <a:extLst>
              <a:ext uri="{FF2B5EF4-FFF2-40B4-BE49-F238E27FC236}">
                <a16:creationId xmlns:a16="http://schemas.microsoft.com/office/drawing/2014/main" id="{F5A1AFB0-294E-4EF6-BE27-C9C53E73C660}"/>
              </a:ext>
            </a:extLst>
          </p:cNvPr>
          <p:cNvSpPr>
            <a:spLocks noChangeArrowheads="1"/>
          </p:cNvSpPr>
          <p:nvPr/>
        </p:nvSpPr>
        <p:spPr bwMode="auto">
          <a:xfrm>
            <a:off x="179388" y="4076700"/>
            <a:ext cx="385286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s-ES" altLang="es-SV" sz="1600" b="1">
                <a:solidFill>
                  <a:srgbClr val="004C6F"/>
                </a:solidFill>
                <a:ea typeface="Times New Roman" panose="02020603050405020304" pitchFamily="18" charset="0"/>
              </a:rPr>
              <a:t>Mayor frecuencia e intensidad de  eventos extremos</a:t>
            </a:r>
          </a:p>
          <a:p>
            <a:pPr eaLnBrk="1" hangingPunct="1">
              <a:buFontTx/>
              <a:buChar char="•"/>
            </a:pPr>
            <a:r>
              <a:rPr lang="es-ES" altLang="es-SV" sz="1600" b="1">
                <a:solidFill>
                  <a:srgbClr val="004C6F"/>
                </a:solidFill>
                <a:ea typeface="Times New Roman" panose="02020603050405020304" pitchFamily="18" charset="0"/>
              </a:rPr>
              <a:t>Inseguridad alimentaria</a:t>
            </a:r>
          </a:p>
          <a:p>
            <a:pPr eaLnBrk="1" hangingPunct="1">
              <a:buFontTx/>
              <a:buChar char="•"/>
            </a:pPr>
            <a:r>
              <a:rPr lang="es-ES" altLang="es-SV" sz="1600" b="1">
                <a:solidFill>
                  <a:srgbClr val="004C6F"/>
                </a:solidFill>
                <a:ea typeface="Times New Roman" panose="02020603050405020304" pitchFamily="18" charset="0"/>
              </a:rPr>
              <a:t>Aumento de enfermedades (dengue, cólera, leptospirósis, etc.)</a:t>
            </a:r>
          </a:p>
          <a:p>
            <a:pPr eaLnBrk="1" hangingPunct="1">
              <a:buFontTx/>
              <a:buChar char="•"/>
            </a:pPr>
            <a:r>
              <a:rPr lang="es-ES" altLang="es-SV" sz="1600" b="1">
                <a:solidFill>
                  <a:srgbClr val="004C6F"/>
                </a:solidFill>
                <a:ea typeface="Times New Roman" panose="02020603050405020304" pitchFamily="18" charset="0"/>
              </a:rPr>
              <a:t>Incendios forestales y pérdida de biodiversidad</a:t>
            </a:r>
          </a:p>
          <a:p>
            <a:pPr eaLnBrk="1" hangingPunct="1">
              <a:buFontTx/>
              <a:buChar char="•"/>
            </a:pPr>
            <a:r>
              <a:rPr lang="es-ES" altLang="es-SV" sz="1600" b="1">
                <a:solidFill>
                  <a:srgbClr val="004C6F"/>
                </a:solidFill>
                <a:ea typeface="Times New Roman" panose="02020603050405020304" pitchFamily="18" charset="0"/>
              </a:rPr>
              <a:t>Impactos en infraestructura,  disponibilidad y calidad de agua</a:t>
            </a:r>
          </a:p>
        </p:txBody>
      </p:sp>
      <p:sp>
        <p:nvSpPr>
          <p:cNvPr id="6151" name="Rectangle 34">
            <a:extLst>
              <a:ext uri="{FF2B5EF4-FFF2-40B4-BE49-F238E27FC236}">
                <a16:creationId xmlns:a16="http://schemas.microsoft.com/office/drawing/2014/main" id="{EB0C1EFD-B09B-404A-A4A2-AAF615374FB9}"/>
              </a:ext>
            </a:extLst>
          </p:cNvPr>
          <p:cNvSpPr>
            <a:spLocks noChangeArrowheads="1"/>
          </p:cNvSpPr>
          <p:nvPr/>
        </p:nvSpPr>
        <p:spPr bwMode="auto">
          <a:xfrm>
            <a:off x="4319588" y="4041775"/>
            <a:ext cx="44735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SV" altLang="es-SV" sz="1600" b="1">
                <a:solidFill>
                  <a:srgbClr val="004C6F"/>
                </a:solidFill>
              </a:rPr>
              <a:t>La crisis actual tiene múltiples dimensiones (financiera, económica, ambiental, energética, alimentaria, etc.) y </a:t>
            </a:r>
            <a:r>
              <a:rPr lang="es-SV" altLang="es-SV" sz="1600" b="1" u="sng">
                <a:solidFill>
                  <a:srgbClr val="004C6F"/>
                </a:solidFill>
              </a:rPr>
              <a:t>las respuestas</a:t>
            </a:r>
            <a:r>
              <a:rPr lang="es-SV" altLang="es-SV" sz="1600" b="1">
                <a:solidFill>
                  <a:srgbClr val="004C6F"/>
                </a:solidFill>
              </a:rPr>
              <a:t> para superarla, están reforzando las dinámicas y disputas territoriales; pero también pudieran ofrecer nuevas oportunidades que sienten bases para nuevas visiones de desarrollo sostenible en Centroamérica</a:t>
            </a:r>
            <a:endParaRPr lang="es-ES" altLang="es-SV" sz="1600" b="1">
              <a:solidFill>
                <a:srgbClr val="004C6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G:\fotos torre\DSC01690.JPG">
            <a:extLst>
              <a:ext uri="{FF2B5EF4-FFF2-40B4-BE49-F238E27FC236}">
                <a16:creationId xmlns:a16="http://schemas.microsoft.com/office/drawing/2014/main" id="{1354677C-FEE3-4073-811F-16F771E00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475038"/>
            <a:ext cx="5284788" cy="271462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7171" name="Rectangle 3">
            <a:extLst>
              <a:ext uri="{FF2B5EF4-FFF2-40B4-BE49-F238E27FC236}">
                <a16:creationId xmlns:a16="http://schemas.microsoft.com/office/drawing/2014/main" id="{48768402-33EE-4DF8-8E83-D78B478A8B7F}"/>
              </a:ext>
            </a:extLst>
          </p:cNvPr>
          <p:cNvSpPr>
            <a:spLocks noGrp="1" noChangeArrowheads="1"/>
          </p:cNvSpPr>
          <p:nvPr>
            <p:ph type="title" idx="4294967295"/>
          </p:nvPr>
        </p:nvSpPr>
        <p:spPr bwMode="auto">
          <a:xfrm>
            <a:off x="215900" y="4378325"/>
            <a:ext cx="2665413"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s-ES" altLang="es-SV" sz="1600" b="1">
                <a:solidFill>
                  <a:srgbClr val="004C6F"/>
                </a:solidFill>
                <a:latin typeface="Arial Narrow" panose="020B0606020202030204" pitchFamily="34" charset="0"/>
              </a:rPr>
              <a:t>Centroamérica: </a:t>
            </a:r>
            <a:br>
              <a:rPr lang="es-ES" altLang="es-SV" sz="1600" b="1">
                <a:solidFill>
                  <a:srgbClr val="004C6F"/>
                </a:solidFill>
                <a:latin typeface="Arial Narrow" panose="020B0606020202030204" pitchFamily="34" charset="0"/>
              </a:rPr>
            </a:br>
            <a:r>
              <a:rPr lang="es-ES" altLang="es-SV" sz="1600" b="1">
                <a:solidFill>
                  <a:srgbClr val="004C6F"/>
                </a:solidFill>
                <a:latin typeface="Arial Narrow" panose="020B0606020202030204" pitchFamily="34" charset="0"/>
              </a:rPr>
              <a:t>Índice de Riesgo Climático</a:t>
            </a:r>
            <a:endParaRPr lang="en-US" altLang="es-SV" sz="1600" b="1">
              <a:solidFill>
                <a:srgbClr val="004C6F"/>
              </a:solidFill>
              <a:latin typeface="Arial Narrow" panose="020B0606020202030204" pitchFamily="34" charset="0"/>
            </a:endParaRPr>
          </a:p>
        </p:txBody>
      </p:sp>
      <p:grpSp>
        <p:nvGrpSpPr>
          <p:cNvPr id="7172" name="Group 4">
            <a:extLst>
              <a:ext uri="{FF2B5EF4-FFF2-40B4-BE49-F238E27FC236}">
                <a16:creationId xmlns:a16="http://schemas.microsoft.com/office/drawing/2014/main" id="{6E435C03-4EE2-494A-9CB2-E3D2792F674C}"/>
              </a:ext>
            </a:extLst>
          </p:cNvPr>
          <p:cNvGrpSpPr>
            <a:grpSpLocks/>
          </p:cNvGrpSpPr>
          <p:nvPr/>
        </p:nvGrpSpPr>
        <p:grpSpPr bwMode="auto">
          <a:xfrm>
            <a:off x="2376488" y="1728788"/>
            <a:ext cx="3924300" cy="2816225"/>
            <a:chOff x="2880" y="1000"/>
            <a:chExt cx="2472" cy="1774"/>
          </a:xfrm>
        </p:grpSpPr>
        <p:pic>
          <p:nvPicPr>
            <p:cNvPr id="7189" name="Picture 5">
              <a:extLst>
                <a:ext uri="{FF2B5EF4-FFF2-40B4-BE49-F238E27FC236}">
                  <a16:creationId xmlns:a16="http://schemas.microsoft.com/office/drawing/2014/main" id="{971728F5-528C-48F4-9F82-F09704595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004"/>
              <a:ext cx="2472" cy="1770"/>
            </a:xfrm>
            <a:prstGeom prst="rect">
              <a:avLst/>
            </a:prstGeom>
            <a:noFill/>
            <a:ln w="28575">
              <a:solidFill>
                <a:srgbClr val="00338D"/>
              </a:solidFill>
              <a:miter lim="800000"/>
              <a:headEnd/>
              <a:tailEnd/>
            </a:ln>
            <a:extLst>
              <a:ext uri="{909E8E84-426E-40DD-AFC4-6F175D3DCCD1}">
                <a14:hiddenFill xmlns:a14="http://schemas.microsoft.com/office/drawing/2010/main">
                  <a:solidFill>
                    <a:srgbClr val="FFFFFF"/>
                  </a:solidFill>
                </a14:hiddenFill>
              </a:ext>
            </a:extLst>
          </p:spPr>
        </p:pic>
        <p:sp>
          <p:nvSpPr>
            <p:cNvPr id="7190" name="Rectangle 6">
              <a:extLst>
                <a:ext uri="{FF2B5EF4-FFF2-40B4-BE49-F238E27FC236}">
                  <a16:creationId xmlns:a16="http://schemas.microsoft.com/office/drawing/2014/main" id="{6F924091-EDE9-4736-897A-BA9319C06F09}"/>
                </a:ext>
              </a:extLst>
            </p:cNvPr>
            <p:cNvSpPr>
              <a:spLocks noChangeArrowheads="1"/>
            </p:cNvSpPr>
            <p:nvPr/>
          </p:nvSpPr>
          <p:spPr bwMode="auto">
            <a:xfrm>
              <a:off x="3610" y="1000"/>
              <a:ext cx="16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SV" sz="1400" b="1">
                  <a:solidFill>
                    <a:srgbClr val="333399"/>
                  </a:solidFill>
                  <a:latin typeface="Arial Narrow" panose="020B0606020202030204" pitchFamily="34" charset="0"/>
                </a:rPr>
                <a:t>Propuesta de Tierras Kyoto en C.A</a:t>
              </a:r>
              <a:endParaRPr lang="es-ES" altLang="es-SV" sz="1400" b="1">
                <a:solidFill>
                  <a:srgbClr val="333399"/>
                </a:solidFill>
                <a:latin typeface="Arial Narrow" panose="020B0606020202030204" pitchFamily="34" charset="0"/>
              </a:endParaRPr>
            </a:p>
          </p:txBody>
        </p:sp>
      </p:grpSp>
      <p:sp>
        <p:nvSpPr>
          <p:cNvPr id="210951" name="Rectangle 3">
            <a:extLst>
              <a:ext uri="{FF2B5EF4-FFF2-40B4-BE49-F238E27FC236}">
                <a16:creationId xmlns:a16="http://schemas.microsoft.com/office/drawing/2014/main" id="{C101E975-64D0-4D76-BC0C-48F652568275}"/>
              </a:ext>
            </a:extLst>
          </p:cNvPr>
          <p:cNvSpPr>
            <a:spLocks noChangeArrowheads="1"/>
          </p:cNvSpPr>
          <p:nvPr/>
        </p:nvSpPr>
        <p:spPr bwMode="auto">
          <a:xfrm>
            <a:off x="0" y="333375"/>
            <a:ext cx="9144000" cy="882650"/>
          </a:xfrm>
          <a:prstGeom prst="rect">
            <a:avLst/>
          </a:prstGeom>
          <a:noFill/>
          <a:ln w="9525">
            <a:noFill/>
            <a:miter lim="800000"/>
            <a:headEnd/>
            <a:tailEnd/>
          </a:ln>
        </p:spPr>
        <p:txBody>
          <a:bodyPr/>
          <a:lstStyle/>
          <a:p>
            <a:pPr algn="ctr">
              <a:defRPr/>
            </a:pPr>
            <a:r>
              <a:rPr lang="es-SV" sz="2800" b="1">
                <a:solidFill>
                  <a:srgbClr val="BF5A00"/>
                </a:solidFill>
                <a:effectLst>
                  <a:outerShdw blurRad="38100" dist="38100" dir="2700000" algn="tl">
                    <a:srgbClr val="C0C0C0"/>
                  </a:outerShdw>
                </a:effectLst>
                <a:latin typeface="Book Antiqua" pitchFamily="18" charset="0"/>
                <a:cs typeface="Arial" charset="0"/>
              </a:rPr>
              <a:t>Disputas territoriales por mitigación del cambio climático: Bosques (capturar carbono) y tierras para agrocombustibles</a:t>
            </a:r>
          </a:p>
        </p:txBody>
      </p:sp>
      <p:grpSp>
        <p:nvGrpSpPr>
          <p:cNvPr id="7174" name="Group 10">
            <a:extLst>
              <a:ext uri="{FF2B5EF4-FFF2-40B4-BE49-F238E27FC236}">
                <a16:creationId xmlns:a16="http://schemas.microsoft.com/office/drawing/2014/main" id="{49DAE74E-1018-49D1-8C0C-DA2E746DCAAD}"/>
              </a:ext>
            </a:extLst>
          </p:cNvPr>
          <p:cNvGrpSpPr>
            <a:grpSpLocks noChangeAspect="1"/>
          </p:cNvGrpSpPr>
          <p:nvPr/>
        </p:nvGrpSpPr>
        <p:grpSpPr bwMode="auto">
          <a:xfrm>
            <a:off x="371475" y="5318125"/>
            <a:ext cx="2841625" cy="935038"/>
            <a:chOff x="2089" y="2958"/>
            <a:chExt cx="1725" cy="590"/>
          </a:xfrm>
        </p:grpSpPr>
        <p:sp>
          <p:nvSpPr>
            <p:cNvPr id="7177" name="Rectangle 11">
              <a:extLst>
                <a:ext uri="{FF2B5EF4-FFF2-40B4-BE49-F238E27FC236}">
                  <a16:creationId xmlns:a16="http://schemas.microsoft.com/office/drawing/2014/main" id="{01613A6A-658E-4339-9737-C157E5052A0B}"/>
                </a:ext>
              </a:extLst>
            </p:cNvPr>
            <p:cNvSpPr>
              <a:spLocks noChangeAspect="1" noChangeArrowheads="1"/>
            </p:cNvSpPr>
            <p:nvPr/>
          </p:nvSpPr>
          <p:spPr bwMode="auto">
            <a:xfrm>
              <a:off x="2089" y="2976"/>
              <a:ext cx="67" cy="61"/>
            </a:xfrm>
            <a:prstGeom prst="rect">
              <a:avLst/>
            </a:prstGeom>
            <a:solidFill>
              <a:srgbClr val="AEDD7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7178" name="Rectangle 12">
              <a:extLst>
                <a:ext uri="{FF2B5EF4-FFF2-40B4-BE49-F238E27FC236}">
                  <a16:creationId xmlns:a16="http://schemas.microsoft.com/office/drawing/2014/main" id="{9A168247-E7DB-4475-AF70-3653245F926A}"/>
                </a:ext>
              </a:extLst>
            </p:cNvPr>
            <p:cNvSpPr>
              <a:spLocks noChangeAspect="1" noChangeArrowheads="1"/>
            </p:cNvSpPr>
            <p:nvPr/>
          </p:nvSpPr>
          <p:spPr bwMode="auto">
            <a:xfrm>
              <a:off x="2089" y="3072"/>
              <a:ext cx="67" cy="61"/>
            </a:xfrm>
            <a:prstGeom prst="rect">
              <a:avLst/>
            </a:prstGeom>
            <a:solidFill>
              <a:srgbClr val="FFFFAB"/>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7179" name="Rectangle 13">
              <a:extLst>
                <a:ext uri="{FF2B5EF4-FFF2-40B4-BE49-F238E27FC236}">
                  <a16:creationId xmlns:a16="http://schemas.microsoft.com/office/drawing/2014/main" id="{C307C536-4BEC-40C6-AD6B-B396E918A61A}"/>
                </a:ext>
              </a:extLst>
            </p:cNvPr>
            <p:cNvSpPr>
              <a:spLocks noChangeAspect="1" noChangeArrowheads="1"/>
            </p:cNvSpPr>
            <p:nvPr/>
          </p:nvSpPr>
          <p:spPr bwMode="auto">
            <a:xfrm>
              <a:off x="2089" y="3166"/>
              <a:ext cx="67" cy="61"/>
            </a:xfrm>
            <a:prstGeom prst="rect">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7180" name="Rectangle 14">
              <a:extLst>
                <a:ext uri="{FF2B5EF4-FFF2-40B4-BE49-F238E27FC236}">
                  <a16:creationId xmlns:a16="http://schemas.microsoft.com/office/drawing/2014/main" id="{7A0830FB-77E4-452C-A60C-2256B6E0AAEC}"/>
                </a:ext>
              </a:extLst>
            </p:cNvPr>
            <p:cNvSpPr>
              <a:spLocks noChangeAspect="1" noChangeArrowheads="1"/>
            </p:cNvSpPr>
            <p:nvPr/>
          </p:nvSpPr>
          <p:spPr bwMode="auto">
            <a:xfrm>
              <a:off x="2089" y="3262"/>
              <a:ext cx="67" cy="61"/>
            </a:xfrm>
            <a:prstGeom prst="rect">
              <a:avLst/>
            </a:prstGeom>
            <a:solidFill>
              <a:srgbClr val="A3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7181" name="Rectangle 15">
              <a:extLst>
                <a:ext uri="{FF2B5EF4-FFF2-40B4-BE49-F238E27FC236}">
                  <a16:creationId xmlns:a16="http://schemas.microsoft.com/office/drawing/2014/main" id="{F954369A-9E5D-482C-BB65-A70C7D33D00B}"/>
                </a:ext>
              </a:extLst>
            </p:cNvPr>
            <p:cNvSpPr>
              <a:spLocks noChangeAspect="1" noChangeArrowheads="1"/>
            </p:cNvSpPr>
            <p:nvPr/>
          </p:nvSpPr>
          <p:spPr bwMode="auto">
            <a:xfrm>
              <a:off x="2089" y="3356"/>
              <a:ext cx="67" cy="62"/>
            </a:xfrm>
            <a:prstGeom prst="rect">
              <a:avLst/>
            </a:prstGeom>
            <a:solidFill>
              <a:srgbClr val="29D6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7182" name="Rectangle 16">
              <a:extLst>
                <a:ext uri="{FF2B5EF4-FFF2-40B4-BE49-F238E27FC236}">
                  <a16:creationId xmlns:a16="http://schemas.microsoft.com/office/drawing/2014/main" id="{3DFB8C12-3B92-4C5D-B903-C47D24A38093}"/>
                </a:ext>
              </a:extLst>
            </p:cNvPr>
            <p:cNvSpPr>
              <a:spLocks noChangeAspect="1" noChangeArrowheads="1"/>
            </p:cNvSpPr>
            <p:nvPr/>
          </p:nvSpPr>
          <p:spPr bwMode="auto">
            <a:xfrm>
              <a:off x="2089" y="3452"/>
              <a:ext cx="67" cy="62"/>
            </a:xfrm>
            <a:prstGeom prst="rect">
              <a:avLst/>
            </a:prstGeom>
            <a:solidFill>
              <a:srgbClr val="0066C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R" altLang="es-SV"/>
            </a:p>
          </p:txBody>
        </p:sp>
        <p:sp>
          <p:nvSpPr>
            <p:cNvPr id="7183" name="Text Box 17">
              <a:extLst>
                <a:ext uri="{FF2B5EF4-FFF2-40B4-BE49-F238E27FC236}">
                  <a16:creationId xmlns:a16="http://schemas.microsoft.com/office/drawing/2014/main" id="{DD746852-DB73-445E-8B59-10C37EEBF25D}"/>
                </a:ext>
              </a:extLst>
            </p:cNvPr>
            <p:cNvSpPr txBox="1">
              <a:spLocks noChangeAspect="1" noChangeArrowheads="1"/>
            </p:cNvSpPr>
            <p:nvPr/>
          </p:nvSpPr>
          <p:spPr bwMode="auto">
            <a:xfrm>
              <a:off x="2219" y="2958"/>
              <a:ext cx="1131"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SV" sz="1000">
                  <a:latin typeface="Arial Narrow" panose="020B0606020202030204" pitchFamily="34" charset="0"/>
                </a:rPr>
                <a:t>Menos de 3 meses secos consecutivos</a:t>
              </a:r>
              <a:endParaRPr lang="es-ES" altLang="es-SV" sz="1000">
                <a:latin typeface="Arial Narrow" panose="020B0606020202030204" pitchFamily="34" charset="0"/>
              </a:endParaRPr>
            </a:p>
          </p:txBody>
        </p:sp>
        <p:sp>
          <p:nvSpPr>
            <p:cNvPr id="7184" name="Text Box 18">
              <a:extLst>
                <a:ext uri="{FF2B5EF4-FFF2-40B4-BE49-F238E27FC236}">
                  <a16:creationId xmlns:a16="http://schemas.microsoft.com/office/drawing/2014/main" id="{8CD2C067-E556-4B10-A09A-B5809F3AF110}"/>
                </a:ext>
              </a:extLst>
            </p:cNvPr>
            <p:cNvSpPr txBox="1">
              <a:spLocks noChangeAspect="1" noChangeArrowheads="1"/>
            </p:cNvSpPr>
            <p:nvPr/>
          </p:nvSpPr>
          <p:spPr bwMode="auto">
            <a:xfrm>
              <a:off x="2219" y="3054"/>
              <a:ext cx="1131"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SV" sz="1000">
                  <a:latin typeface="Arial Narrow" panose="020B0606020202030204" pitchFamily="34" charset="0"/>
                </a:rPr>
                <a:t>4 a 6 meses secos consecutivos</a:t>
              </a:r>
              <a:endParaRPr lang="es-ES" altLang="es-SV" sz="1000">
                <a:latin typeface="Arial Narrow" panose="020B0606020202030204" pitchFamily="34" charset="0"/>
              </a:endParaRPr>
            </a:p>
          </p:txBody>
        </p:sp>
        <p:sp>
          <p:nvSpPr>
            <p:cNvPr id="7185" name="Text Box 19">
              <a:extLst>
                <a:ext uri="{FF2B5EF4-FFF2-40B4-BE49-F238E27FC236}">
                  <a16:creationId xmlns:a16="http://schemas.microsoft.com/office/drawing/2014/main" id="{1DA850F4-FA46-42D2-9CDB-317C9C2A642B}"/>
                </a:ext>
              </a:extLst>
            </p:cNvPr>
            <p:cNvSpPr txBox="1">
              <a:spLocks noChangeAspect="1" noChangeArrowheads="1"/>
            </p:cNvSpPr>
            <p:nvPr/>
          </p:nvSpPr>
          <p:spPr bwMode="auto">
            <a:xfrm>
              <a:off x="2224" y="3150"/>
              <a:ext cx="1132"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SV" sz="1000">
                  <a:latin typeface="Arial Narrow" panose="020B0606020202030204" pitchFamily="34" charset="0"/>
                </a:rPr>
                <a:t>Más de 6 meses secos consecutivos</a:t>
              </a:r>
              <a:endParaRPr lang="es-ES" altLang="es-SV" sz="1000">
                <a:latin typeface="Arial Narrow" panose="020B0606020202030204" pitchFamily="34" charset="0"/>
              </a:endParaRPr>
            </a:p>
          </p:txBody>
        </p:sp>
        <p:sp>
          <p:nvSpPr>
            <p:cNvPr id="7186" name="Text Box 20">
              <a:extLst>
                <a:ext uri="{FF2B5EF4-FFF2-40B4-BE49-F238E27FC236}">
                  <a16:creationId xmlns:a16="http://schemas.microsoft.com/office/drawing/2014/main" id="{8400F3C8-794E-4D74-86A0-86D18275EB74}"/>
                </a:ext>
              </a:extLst>
            </p:cNvPr>
            <p:cNvSpPr txBox="1">
              <a:spLocks noChangeAspect="1" noChangeArrowheads="1"/>
            </p:cNvSpPr>
            <p:nvPr/>
          </p:nvSpPr>
          <p:spPr bwMode="auto">
            <a:xfrm>
              <a:off x="2224" y="3246"/>
              <a:ext cx="1590" cy="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SV" sz="1000">
                  <a:latin typeface="Arial Narrow" panose="020B0606020202030204" pitchFamily="34" charset="0"/>
                </a:rPr>
                <a:t>Menos de 3 meses secos más inundaciones </a:t>
              </a:r>
              <a:endParaRPr lang="es-ES" altLang="es-SV" sz="1000">
                <a:latin typeface="Arial Narrow" panose="020B0606020202030204" pitchFamily="34" charset="0"/>
              </a:endParaRPr>
            </a:p>
          </p:txBody>
        </p:sp>
        <p:sp>
          <p:nvSpPr>
            <p:cNvPr id="7187" name="Text Box 21">
              <a:extLst>
                <a:ext uri="{FF2B5EF4-FFF2-40B4-BE49-F238E27FC236}">
                  <a16:creationId xmlns:a16="http://schemas.microsoft.com/office/drawing/2014/main" id="{8115BB36-9524-49AC-B311-8BEEE075A5AA}"/>
                </a:ext>
              </a:extLst>
            </p:cNvPr>
            <p:cNvSpPr txBox="1">
              <a:spLocks noChangeAspect="1" noChangeArrowheads="1"/>
            </p:cNvSpPr>
            <p:nvPr/>
          </p:nvSpPr>
          <p:spPr bwMode="auto">
            <a:xfrm>
              <a:off x="2224" y="3342"/>
              <a:ext cx="1495"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SV" sz="1000">
                  <a:latin typeface="Arial Narrow" panose="020B0606020202030204" pitchFamily="34" charset="0"/>
                </a:rPr>
                <a:t>4 a 6 meses secos más inundaciones </a:t>
              </a:r>
              <a:endParaRPr lang="es-ES" altLang="es-SV" sz="1000">
                <a:latin typeface="Arial Narrow" panose="020B0606020202030204" pitchFamily="34" charset="0"/>
              </a:endParaRPr>
            </a:p>
          </p:txBody>
        </p:sp>
        <p:sp>
          <p:nvSpPr>
            <p:cNvPr id="7188" name="Text Box 22">
              <a:extLst>
                <a:ext uri="{FF2B5EF4-FFF2-40B4-BE49-F238E27FC236}">
                  <a16:creationId xmlns:a16="http://schemas.microsoft.com/office/drawing/2014/main" id="{48D524BA-9EDD-4CD7-9B1C-4B76BF9E437E}"/>
                </a:ext>
              </a:extLst>
            </p:cNvPr>
            <p:cNvSpPr txBox="1">
              <a:spLocks noChangeAspect="1" noChangeArrowheads="1"/>
            </p:cNvSpPr>
            <p:nvPr/>
          </p:nvSpPr>
          <p:spPr bwMode="auto">
            <a:xfrm>
              <a:off x="2224" y="3438"/>
              <a:ext cx="1504"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SV" sz="1000">
                  <a:latin typeface="Arial Narrow" panose="020B0606020202030204" pitchFamily="34" charset="0"/>
                </a:rPr>
                <a:t>Más de 6 meses secos más inundaciones </a:t>
              </a:r>
              <a:endParaRPr lang="es-ES" altLang="es-SV" sz="1000">
                <a:latin typeface="Arial Narrow" panose="020B0606020202030204" pitchFamily="34" charset="0"/>
              </a:endParaRPr>
            </a:p>
          </p:txBody>
        </p:sp>
      </p:grpSp>
      <p:sp>
        <p:nvSpPr>
          <p:cNvPr id="7175" name="Rectangle 23">
            <a:extLst>
              <a:ext uri="{FF2B5EF4-FFF2-40B4-BE49-F238E27FC236}">
                <a16:creationId xmlns:a16="http://schemas.microsoft.com/office/drawing/2014/main" id="{D4A47E08-1015-4720-88CC-EC8BDAA7CD88}"/>
              </a:ext>
            </a:extLst>
          </p:cNvPr>
          <p:cNvSpPr>
            <a:spLocks noChangeArrowheads="1"/>
          </p:cNvSpPr>
          <p:nvPr/>
        </p:nvSpPr>
        <p:spPr bwMode="auto">
          <a:xfrm>
            <a:off x="6278563" y="3529013"/>
            <a:ext cx="270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SV" sz="1400" b="1">
                <a:solidFill>
                  <a:srgbClr val="000066"/>
                </a:solidFill>
                <a:latin typeface="Arial Narrow" panose="020B0606020202030204" pitchFamily="34" charset="0"/>
              </a:rPr>
              <a:t>Plantación de Palma Africana, Petén</a:t>
            </a:r>
            <a:endParaRPr lang="en-US" altLang="es-SV" sz="1400" b="1">
              <a:solidFill>
                <a:srgbClr val="000066"/>
              </a:solidFill>
              <a:latin typeface="Arial Narrow" panose="020B0606020202030204" pitchFamily="34" charset="0"/>
            </a:endParaRPr>
          </a:p>
        </p:txBody>
      </p:sp>
      <p:pic>
        <p:nvPicPr>
          <p:cNvPr id="7176" name="Picture 9" descr="indice de riesgo climatico y costero-1">
            <a:extLst>
              <a:ext uri="{FF2B5EF4-FFF2-40B4-BE49-F238E27FC236}">
                <a16:creationId xmlns:a16="http://schemas.microsoft.com/office/drawing/2014/main" id="{EE24B97E-1B1C-4D9F-9166-9ECE57876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024063"/>
            <a:ext cx="640873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15E50D0-BC98-4FE0-9249-FC6CB5639CB2}"/>
              </a:ext>
            </a:extLst>
          </p:cNvPr>
          <p:cNvSpPr>
            <a:spLocks noChangeArrowheads="1"/>
          </p:cNvSpPr>
          <p:nvPr/>
        </p:nvSpPr>
        <p:spPr bwMode="auto">
          <a:xfrm>
            <a:off x="17463" y="6432550"/>
            <a:ext cx="9144000" cy="17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sp>
        <p:nvSpPr>
          <p:cNvPr id="8195" name="Rectangle 4">
            <a:extLst>
              <a:ext uri="{FF2B5EF4-FFF2-40B4-BE49-F238E27FC236}">
                <a16:creationId xmlns:a16="http://schemas.microsoft.com/office/drawing/2014/main" id="{4834C2A5-ED39-4F2F-A421-9D7EA383F2BD}"/>
              </a:ext>
            </a:extLst>
          </p:cNvPr>
          <p:cNvSpPr>
            <a:spLocks noChangeArrowheads="1"/>
          </p:cNvSpPr>
          <p:nvPr/>
        </p:nvSpPr>
        <p:spPr bwMode="auto">
          <a:xfrm>
            <a:off x="36513" y="5300663"/>
            <a:ext cx="9144000" cy="1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a:p>
        </p:txBody>
      </p:sp>
      <p:sp>
        <p:nvSpPr>
          <p:cNvPr id="8196" name="Rectangle 5">
            <a:extLst>
              <a:ext uri="{FF2B5EF4-FFF2-40B4-BE49-F238E27FC236}">
                <a16:creationId xmlns:a16="http://schemas.microsoft.com/office/drawing/2014/main" id="{340BA7AA-DB1E-44F2-92AF-D7E5DE019E38}"/>
              </a:ext>
            </a:extLst>
          </p:cNvPr>
          <p:cNvSpPr>
            <a:spLocks noChangeArrowheads="1"/>
          </p:cNvSpPr>
          <p:nvPr/>
        </p:nvSpPr>
        <p:spPr bwMode="auto">
          <a:xfrm>
            <a:off x="3440113" y="820738"/>
            <a:ext cx="531653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35000"/>
              </a:spcAft>
              <a:buFontTx/>
              <a:buChar char="•"/>
            </a:pPr>
            <a:r>
              <a:rPr lang="es-ES" altLang="es-SV" sz="1700" b="1">
                <a:solidFill>
                  <a:srgbClr val="004C6F"/>
                </a:solidFill>
              </a:rPr>
              <a:t>Mercado feroz dinamizado por la UE y los EEUU</a:t>
            </a:r>
          </a:p>
          <a:p>
            <a:pPr eaLnBrk="1" hangingPunct="1">
              <a:spcAft>
                <a:spcPct val="35000"/>
              </a:spcAft>
              <a:buFontTx/>
              <a:buChar char="•"/>
            </a:pPr>
            <a:r>
              <a:rPr lang="es-ES" altLang="es-SV" sz="1700" b="1">
                <a:solidFill>
                  <a:srgbClr val="004C6F"/>
                </a:solidFill>
              </a:rPr>
              <a:t>Conflictos por el uso de la tierra - alimentos vs. energía </a:t>
            </a:r>
          </a:p>
          <a:p>
            <a:pPr eaLnBrk="1" hangingPunct="1">
              <a:spcAft>
                <a:spcPct val="35000"/>
              </a:spcAft>
              <a:buFontTx/>
              <a:buChar char="•"/>
            </a:pPr>
            <a:r>
              <a:rPr lang="es-ES" altLang="es-SV" sz="1700" b="1">
                <a:solidFill>
                  <a:srgbClr val="004C6F"/>
                </a:solidFill>
              </a:rPr>
              <a:t>Producción agrocombustibles no es limpia </a:t>
            </a:r>
          </a:p>
          <a:p>
            <a:pPr eaLnBrk="1" hangingPunct="1">
              <a:spcAft>
                <a:spcPct val="35000"/>
              </a:spcAft>
              <a:buFontTx/>
              <a:buChar char="•"/>
            </a:pPr>
            <a:r>
              <a:rPr lang="es-ES" altLang="es-SV" sz="1700" b="1">
                <a:solidFill>
                  <a:srgbClr val="004C6F"/>
                </a:solidFill>
              </a:rPr>
              <a:t>Semillas transgénicas y contaminación genética</a:t>
            </a:r>
          </a:p>
          <a:p>
            <a:pPr eaLnBrk="1" hangingPunct="1">
              <a:spcAft>
                <a:spcPct val="35000"/>
              </a:spcAft>
              <a:buFontTx/>
              <a:buChar char="•"/>
            </a:pPr>
            <a:r>
              <a:rPr lang="es-ES" altLang="es-SV" sz="1700" b="1">
                <a:solidFill>
                  <a:srgbClr val="004C6F"/>
                </a:solidFill>
              </a:rPr>
              <a:t>Mercado de alimentos y combustibles dominado por unos pocos</a:t>
            </a:r>
          </a:p>
          <a:p>
            <a:pPr eaLnBrk="1" hangingPunct="1">
              <a:spcAft>
                <a:spcPct val="35000"/>
              </a:spcAft>
              <a:buFontTx/>
              <a:buChar char="•"/>
            </a:pPr>
            <a:r>
              <a:rPr lang="es-ES" altLang="es-SV" sz="1700" b="1">
                <a:solidFill>
                  <a:srgbClr val="004C6F"/>
                </a:solidFill>
              </a:rPr>
              <a:t>Costos de producción agrocombustibles prohibitivos para productores pobres</a:t>
            </a:r>
          </a:p>
          <a:p>
            <a:pPr eaLnBrk="1" hangingPunct="1">
              <a:spcAft>
                <a:spcPct val="35000"/>
              </a:spcAft>
              <a:buFontTx/>
              <a:buChar char="•"/>
            </a:pPr>
            <a:r>
              <a:rPr lang="es-ES" altLang="es-SV" sz="1700" b="1">
                <a:solidFill>
                  <a:srgbClr val="004C6F"/>
                </a:solidFill>
              </a:rPr>
              <a:t>Amenaza los derechos de agricultores </a:t>
            </a:r>
            <a:br>
              <a:rPr lang="es-ES" altLang="es-SV" sz="1700" b="1">
                <a:solidFill>
                  <a:srgbClr val="004C6F"/>
                </a:solidFill>
              </a:rPr>
            </a:br>
            <a:r>
              <a:rPr lang="es-ES" altLang="es-SV" sz="1700" b="1">
                <a:solidFill>
                  <a:srgbClr val="004C6F"/>
                </a:solidFill>
              </a:rPr>
              <a:t>y campesinos</a:t>
            </a:r>
          </a:p>
        </p:txBody>
      </p:sp>
      <p:grpSp>
        <p:nvGrpSpPr>
          <p:cNvPr id="8197" name="Group 6">
            <a:extLst>
              <a:ext uri="{FF2B5EF4-FFF2-40B4-BE49-F238E27FC236}">
                <a16:creationId xmlns:a16="http://schemas.microsoft.com/office/drawing/2014/main" id="{94980C38-8154-4423-AF87-3EF9EEBC3DDB}"/>
              </a:ext>
            </a:extLst>
          </p:cNvPr>
          <p:cNvGrpSpPr>
            <a:grpSpLocks/>
          </p:cNvGrpSpPr>
          <p:nvPr/>
        </p:nvGrpSpPr>
        <p:grpSpPr bwMode="auto">
          <a:xfrm>
            <a:off x="0" y="1858963"/>
            <a:ext cx="9144000" cy="4630737"/>
            <a:chOff x="0" y="1171"/>
            <a:chExt cx="5760" cy="2917"/>
          </a:xfrm>
        </p:grpSpPr>
        <p:grpSp>
          <p:nvGrpSpPr>
            <p:cNvPr id="8198" name="Group 7">
              <a:extLst>
                <a:ext uri="{FF2B5EF4-FFF2-40B4-BE49-F238E27FC236}">
                  <a16:creationId xmlns:a16="http://schemas.microsoft.com/office/drawing/2014/main" id="{CDF1714D-AEC9-40F6-8566-7506D9BDFF98}"/>
                </a:ext>
              </a:extLst>
            </p:cNvPr>
            <p:cNvGrpSpPr>
              <a:grpSpLocks/>
            </p:cNvGrpSpPr>
            <p:nvPr/>
          </p:nvGrpSpPr>
          <p:grpSpPr bwMode="auto">
            <a:xfrm>
              <a:off x="0" y="3351"/>
              <a:ext cx="5760" cy="737"/>
              <a:chOff x="0" y="3340"/>
              <a:chExt cx="5760" cy="737"/>
            </a:xfrm>
          </p:grpSpPr>
          <p:pic>
            <p:nvPicPr>
              <p:cNvPr id="8200" name="Picture 8">
                <a:extLst>
                  <a:ext uri="{FF2B5EF4-FFF2-40B4-BE49-F238E27FC236}">
                    <a16:creationId xmlns:a16="http://schemas.microsoft.com/office/drawing/2014/main" id="{2D2B0730-7291-44C0-8316-3252689DA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0"/>
                <a:ext cx="108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a:extLst>
                  <a:ext uri="{FF2B5EF4-FFF2-40B4-BE49-F238E27FC236}">
                    <a16:creationId xmlns:a16="http://schemas.microsoft.com/office/drawing/2014/main" id="{7A74C7CE-7F77-4DFB-B399-C3015FFE8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 y="3357"/>
                <a:ext cx="10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a:extLst>
                  <a:ext uri="{FF2B5EF4-FFF2-40B4-BE49-F238E27FC236}">
                    <a16:creationId xmlns:a16="http://schemas.microsoft.com/office/drawing/2014/main" id="{75E4A12C-35BE-485F-9362-710400308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 y="3341"/>
                <a:ext cx="103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7" descr="amazon_deforestation.jpg">
                <a:extLst>
                  <a:ext uri="{FF2B5EF4-FFF2-40B4-BE49-F238E27FC236}">
                    <a16:creationId xmlns:a16="http://schemas.microsoft.com/office/drawing/2014/main" id="{E538EAA4-87B9-4BE3-A74B-38D40EB69B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9" y="3356"/>
                <a:ext cx="1066"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Secado_detalle">
                <a:extLst>
                  <a:ext uri="{FF2B5EF4-FFF2-40B4-BE49-F238E27FC236}">
                    <a16:creationId xmlns:a16="http://schemas.microsoft.com/office/drawing/2014/main" id="{EB9537B7-0A1B-4A0E-8B32-33EE6C1EA5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 y="3362"/>
                <a:ext cx="911"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a:extLst>
                  <a:ext uri="{FF2B5EF4-FFF2-40B4-BE49-F238E27FC236}">
                    <a16:creationId xmlns:a16="http://schemas.microsoft.com/office/drawing/2014/main" id="{F76BF316-092F-4796-B53D-3E232022F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5" y="3350"/>
                <a:ext cx="975"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Oval 14">
              <a:extLst>
                <a:ext uri="{FF2B5EF4-FFF2-40B4-BE49-F238E27FC236}">
                  <a16:creationId xmlns:a16="http://schemas.microsoft.com/office/drawing/2014/main" id="{E7CBDAD5-6DE0-4485-8FEB-3F67750B6EB3}"/>
                </a:ext>
              </a:extLst>
            </p:cNvPr>
            <p:cNvSpPr>
              <a:spLocks noChangeArrowheads="1"/>
            </p:cNvSpPr>
            <p:nvPr/>
          </p:nvSpPr>
          <p:spPr bwMode="auto">
            <a:xfrm>
              <a:off x="304" y="1171"/>
              <a:ext cx="1724" cy="1111"/>
            </a:xfrm>
            <a:prstGeom prst="ellipse">
              <a:avLst/>
            </a:prstGeom>
            <a:solidFill>
              <a:srgbClr val="004C6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SV" sz="1000" b="1">
                <a:solidFill>
                  <a:schemeClr val="bg1"/>
                </a:solidFill>
              </a:endParaRPr>
            </a:p>
            <a:p>
              <a:pPr algn="ctr" eaLnBrk="1" hangingPunct="1"/>
              <a:r>
                <a:rPr lang="es-ES" altLang="es-SV" b="1">
                  <a:solidFill>
                    <a:schemeClr val="bg1"/>
                  </a:solidFill>
                </a:rPr>
                <a:t>Producción de</a:t>
              </a:r>
            </a:p>
            <a:p>
              <a:pPr algn="ctr" eaLnBrk="1" hangingPunct="1"/>
              <a:r>
                <a:rPr lang="es-ES" altLang="es-SV" b="1">
                  <a:solidFill>
                    <a:schemeClr val="bg1"/>
                  </a:solidFill>
                </a:rPr>
                <a:t>agrocombustibles:</a:t>
              </a:r>
            </a:p>
            <a:p>
              <a:pPr algn="ctr" eaLnBrk="1" hangingPunct="1"/>
              <a:r>
                <a:rPr lang="es-ES" altLang="es-SV">
                  <a:solidFill>
                    <a:schemeClr val="bg1"/>
                  </a:solidFill>
                </a:rPr>
                <a:t> Un remedio peor </a:t>
              </a:r>
            </a:p>
            <a:p>
              <a:pPr algn="ctr" eaLnBrk="1" hangingPunct="1"/>
              <a:r>
                <a:rPr lang="es-ES" altLang="es-SV">
                  <a:solidFill>
                    <a:schemeClr val="bg1"/>
                  </a:solidFill>
                </a:rPr>
                <a:t>que la enfermedad </a:t>
              </a:r>
              <a:endParaRPr lang="en-US" altLang="es-SV">
                <a:solidFill>
                  <a:schemeClr val="bg1"/>
                </a:solidFill>
              </a:endParaRPr>
            </a:p>
            <a:p>
              <a:pPr algn="ctr" eaLnBrk="1" hangingPunct="1"/>
              <a:endParaRPr lang="en-US" altLang="es-SV"/>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40">
            <a:extLst>
              <a:ext uri="{FF2B5EF4-FFF2-40B4-BE49-F238E27FC236}">
                <a16:creationId xmlns:a16="http://schemas.microsoft.com/office/drawing/2014/main" id="{CCF62D61-80C7-42DB-889D-31F8BC8047E6}"/>
              </a:ext>
            </a:extLst>
          </p:cNvPr>
          <p:cNvSpPr>
            <a:spLocks noChangeAspect="1"/>
          </p:cNvSpPr>
          <p:nvPr/>
        </p:nvSpPr>
        <p:spPr bwMode="auto">
          <a:xfrm>
            <a:off x="1166813" y="1046163"/>
            <a:ext cx="6869112" cy="5227637"/>
          </a:xfrm>
          <a:custGeom>
            <a:avLst/>
            <a:gdLst>
              <a:gd name="T0" fmla="*/ 649 w 4721"/>
              <a:gd name="T1" fmla="*/ 1442 h 3710"/>
              <a:gd name="T2" fmla="*/ 1086 w 4721"/>
              <a:gd name="T3" fmla="*/ 1644 h 3710"/>
              <a:gd name="T4" fmla="*/ 1345 w 4721"/>
              <a:gd name="T5" fmla="*/ 1624 h 3710"/>
              <a:gd name="T6" fmla="*/ 1469 w 4721"/>
              <a:gd name="T7" fmla="*/ 1687 h 3710"/>
              <a:gd name="T8" fmla="*/ 1535 w 4721"/>
              <a:gd name="T9" fmla="*/ 1897 h 3710"/>
              <a:gd name="T10" fmla="*/ 1790 w 4721"/>
              <a:gd name="T11" fmla="*/ 2193 h 3710"/>
              <a:gd name="T12" fmla="*/ 1876 w 4721"/>
              <a:gd name="T13" fmla="*/ 2447 h 3710"/>
              <a:gd name="T14" fmla="*/ 1882 w 4721"/>
              <a:gd name="T15" fmla="*/ 2663 h 3710"/>
              <a:gd name="T16" fmla="*/ 2131 w 4721"/>
              <a:gd name="T17" fmla="*/ 2903 h 3710"/>
              <a:gd name="T18" fmla="*/ 2106 w 4721"/>
              <a:gd name="T19" fmla="*/ 2716 h 3710"/>
              <a:gd name="T20" fmla="*/ 2246 w 4721"/>
              <a:gd name="T21" fmla="*/ 2860 h 3710"/>
              <a:gd name="T22" fmla="*/ 2542 w 4721"/>
              <a:gd name="T23" fmla="*/ 3026 h 3710"/>
              <a:gd name="T24" fmla="*/ 2642 w 4721"/>
              <a:gd name="T25" fmla="*/ 3260 h 3710"/>
              <a:gd name="T26" fmla="*/ 2708 w 4721"/>
              <a:gd name="T27" fmla="*/ 3200 h 3710"/>
              <a:gd name="T28" fmla="*/ 2790 w 4721"/>
              <a:gd name="T29" fmla="*/ 3378 h 3710"/>
              <a:gd name="T30" fmla="*/ 3077 w 4721"/>
              <a:gd name="T31" fmla="*/ 3365 h 3710"/>
              <a:gd name="T32" fmla="*/ 3293 w 4721"/>
              <a:gd name="T33" fmla="*/ 3534 h 3710"/>
              <a:gd name="T34" fmla="*/ 3408 w 4721"/>
              <a:gd name="T35" fmla="*/ 3675 h 3710"/>
              <a:gd name="T36" fmla="*/ 3679 w 4721"/>
              <a:gd name="T37" fmla="*/ 3689 h 3710"/>
              <a:gd name="T38" fmla="*/ 3698 w 4721"/>
              <a:gd name="T39" fmla="*/ 3457 h 3710"/>
              <a:gd name="T40" fmla="*/ 3870 w 4721"/>
              <a:gd name="T41" fmla="*/ 3255 h 3710"/>
              <a:gd name="T42" fmla="*/ 4243 w 4721"/>
              <a:gd name="T43" fmla="*/ 3285 h 3710"/>
              <a:gd name="T44" fmla="*/ 4446 w 4721"/>
              <a:gd name="T45" fmla="*/ 3336 h 3710"/>
              <a:gd name="T46" fmla="*/ 4309 w 4721"/>
              <a:gd name="T47" fmla="*/ 3357 h 3710"/>
              <a:gd name="T48" fmla="*/ 4363 w 4721"/>
              <a:gd name="T49" fmla="*/ 3597 h 3710"/>
              <a:gd name="T50" fmla="*/ 4529 w 4721"/>
              <a:gd name="T51" fmla="*/ 3609 h 3710"/>
              <a:gd name="T52" fmla="*/ 4647 w 4721"/>
              <a:gd name="T53" fmla="*/ 3469 h 3710"/>
              <a:gd name="T54" fmla="*/ 4591 w 4721"/>
              <a:gd name="T55" fmla="*/ 3267 h 3710"/>
              <a:gd name="T56" fmla="*/ 4523 w 4721"/>
              <a:gd name="T57" fmla="*/ 3147 h 3710"/>
              <a:gd name="T58" fmla="*/ 4337 w 4721"/>
              <a:gd name="T59" fmla="*/ 3029 h 3710"/>
              <a:gd name="T60" fmla="*/ 4132 w 4721"/>
              <a:gd name="T61" fmla="*/ 2935 h 3710"/>
              <a:gd name="T62" fmla="*/ 3851 w 4721"/>
              <a:gd name="T63" fmla="*/ 3078 h 3710"/>
              <a:gd name="T64" fmla="*/ 3800 w 4721"/>
              <a:gd name="T65" fmla="*/ 3075 h 3710"/>
              <a:gd name="T66" fmla="*/ 3186 w 4721"/>
              <a:gd name="T67" fmla="*/ 3012 h 3710"/>
              <a:gd name="T68" fmla="*/ 3025 w 4721"/>
              <a:gd name="T69" fmla="*/ 3063 h 3710"/>
              <a:gd name="T70" fmla="*/ 2909 w 4721"/>
              <a:gd name="T71" fmla="*/ 2879 h 3710"/>
              <a:gd name="T72" fmla="*/ 2689 w 4721"/>
              <a:gd name="T73" fmla="*/ 2604 h 3710"/>
              <a:gd name="T74" fmla="*/ 2642 w 4721"/>
              <a:gd name="T75" fmla="*/ 2154 h 3710"/>
              <a:gd name="T76" fmla="*/ 2588 w 4721"/>
              <a:gd name="T77" fmla="*/ 2124 h 3710"/>
              <a:gd name="T78" fmla="*/ 2642 w 4721"/>
              <a:gd name="T79" fmla="*/ 1949 h 3710"/>
              <a:gd name="T80" fmla="*/ 2689 w 4721"/>
              <a:gd name="T81" fmla="*/ 1861 h 3710"/>
              <a:gd name="T82" fmla="*/ 2733 w 4721"/>
              <a:gd name="T83" fmla="*/ 1533 h 3710"/>
              <a:gd name="T84" fmla="*/ 2765 w 4721"/>
              <a:gd name="T85" fmla="*/ 1275 h 3710"/>
              <a:gd name="T86" fmla="*/ 2568 w 4721"/>
              <a:gd name="T87" fmla="*/ 1108 h 3710"/>
              <a:gd name="T88" fmla="*/ 2565 w 4721"/>
              <a:gd name="T89" fmla="*/ 985 h 3710"/>
              <a:gd name="T90" fmla="*/ 2352 w 4721"/>
              <a:gd name="T91" fmla="*/ 877 h 3710"/>
              <a:gd name="T92" fmla="*/ 1940 w 4721"/>
              <a:gd name="T93" fmla="*/ 815 h 3710"/>
              <a:gd name="T94" fmla="*/ 1560 w 4721"/>
              <a:gd name="T95" fmla="*/ 854 h 3710"/>
              <a:gd name="T96" fmla="*/ 1393 w 4721"/>
              <a:gd name="T97" fmla="*/ 805 h 3710"/>
              <a:gd name="T98" fmla="*/ 1181 w 4721"/>
              <a:gd name="T99" fmla="*/ 782 h 3710"/>
              <a:gd name="T100" fmla="*/ 1225 w 4721"/>
              <a:gd name="T101" fmla="*/ 685 h 3710"/>
              <a:gd name="T102" fmla="*/ 1309 w 4721"/>
              <a:gd name="T103" fmla="*/ 536 h 3710"/>
              <a:gd name="T104" fmla="*/ 1344 w 4721"/>
              <a:gd name="T105" fmla="*/ 305 h 3710"/>
              <a:gd name="T106" fmla="*/ 1403 w 4721"/>
              <a:gd name="T107" fmla="*/ 64 h 3710"/>
              <a:gd name="T108" fmla="*/ 1261 w 4721"/>
              <a:gd name="T109" fmla="*/ 7 h 3710"/>
              <a:gd name="T110" fmla="*/ 437 w 4721"/>
              <a:gd name="T111" fmla="*/ 308 h 3710"/>
              <a:gd name="T112" fmla="*/ 525 w 4721"/>
              <a:gd name="T113" fmla="*/ 541 h 3710"/>
              <a:gd name="T114" fmla="*/ 60 w 4721"/>
              <a:gd name="T115" fmla="*/ 934 h 37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21"/>
              <a:gd name="T175" fmla="*/ 0 h 3710"/>
              <a:gd name="T176" fmla="*/ 4721 w 4721"/>
              <a:gd name="T177" fmla="*/ 3710 h 37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21" h="3710">
                <a:moveTo>
                  <a:pt x="2" y="1167"/>
                </a:moveTo>
                <a:lnTo>
                  <a:pt x="117" y="1258"/>
                </a:lnTo>
                <a:lnTo>
                  <a:pt x="173" y="1315"/>
                </a:lnTo>
                <a:lnTo>
                  <a:pt x="262" y="1337"/>
                </a:lnTo>
                <a:lnTo>
                  <a:pt x="323" y="1381"/>
                </a:lnTo>
                <a:lnTo>
                  <a:pt x="389" y="1386"/>
                </a:lnTo>
                <a:lnTo>
                  <a:pt x="437" y="1393"/>
                </a:lnTo>
                <a:lnTo>
                  <a:pt x="474" y="1381"/>
                </a:lnTo>
                <a:lnTo>
                  <a:pt x="569" y="1400"/>
                </a:lnTo>
                <a:lnTo>
                  <a:pt x="649" y="1442"/>
                </a:lnTo>
                <a:lnTo>
                  <a:pt x="733" y="1518"/>
                </a:lnTo>
                <a:lnTo>
                  <a:pt x="790" y="1508"/>
                </a:lnTo>
                <a:lnTo>
                  <a:pt x="802" y="1526"/>
                </a:lnTo>
                <a:lnTo>
                  <a:pt x="860" y="1556"/>
                </a:lnTo>
                <a:lnTo>
                  <a:pt x="903" y="1546"/>
                </a:lnTo>
                <a:lnTo>
                  <a:pt x="908" y="1569"/>
                </a:lnTo>
                <a:lnTo>
                  <a:pt x="963" y="1605"/>
                </a:lnTo>
                <a:lnTo>
                  <a:pt x="1035" y="1644"/>
                </a:lnTo>
                <a:lnTo>
                  <a:pt x="1054" y="1646"/>
                </a:lnTo>
                <a:lnTo>
                  <a:pt x="1086" y="1644"/>
                </a:lnTo>
                <a:lnTo>
                  <a:pt x="1089" y="1656"/>
                </a:lnTo>
                <a:lnTo>
                  <a:pt x="1122" y="1656"/>
                </a:lnTo>
                <a:lnTo>
                  <a:pt x="1120" y="1629"/>
                </a:lnTo>
                <a:lnTo>
                  <a:pt x="1150" y="1644"/>
                </a:lnTo>
                <a:lnTo>
                  <a:pt x="1171" y="1667"/>
                </a:lnTo>
                <a:lnTo>
                  <a:pt x="1188" y="1679"/>
                </a:lnTo>
                <a:lnTo>
                  <a:pt x="1331" y="1672"/>
                </a:lnTo>
                <a:lnTo>
                  <a:pt x="1356" y="1666"/>
                </a:lnTo>
                <a:lnTo>
                  <a:pt x="1370" y="1636"/>
                </a:lnTo>
                <a:lnTo>
                  <a:pt x="1345" y="1624"/>
                </a:lnTo>
                <a:lnTo>
                  <a:pt x="1355" y="1607"/>
                </a:lnTo>
                <a:lnTo>
                  <a:pt x="1384" y="1623"/>
                </a:lnTo>
                <a:lnTo>
                  <a:pt x="1397" y="1621"/>
                </a:lnTo>
                <a:lnTo>
                  <a:pt x="1411" y="1602"/>
                </a:lnTo>
                <a:lnTo>
                  <a:pt x="1449" y="1607"/>
                </a:lnTo>
                <a:lnTo>
                  <a:pt x="1466" y="1621"/>
                </a:lnTo>
                <a:lnTo>
                  <a:pt x="1445" y="1636"/>
                </a:lnTo>
                <a:lnTo>
                  <a:pt x="1445" y="1658"/>
                </a:lnTo>
                <a:lnTo>
                  <a:pt x="1472" y="1658"/>
                </a:lnTo>
                <a:lnTo>
                  <a:pt x="1469" y="1687"/>
                </a:lnTo>
                <a:lnTo>
                  <a:pt x="1470" y="1705"/>
                </a:lnTo>
                <a:lnTo>
                  <a:pt x="1440" y="1673"/>
                </a:lnTo>
                <a:lnTo>
                  <a:pt x="1409" y="1692"/>
                </a:lnTo>
                <a:lnTo>
                  <a:pt x="1381" y="1730"/>
                </a:lnTo>
                <a:lnTo>
                  <a:pt x="1364" y="1746"/>
                </a:lnTo>
                <a:lnTo>
                  <a:pt x="1380" y="1773"/>
                </a:lnTo>
                <a:lnTo>
                  <a:pt x="1434" y="1813"/>
                </a:lnTo>
                <a:lnTo>
                  <a:pt x="1471" y="1861"/>
                </a:lnTo>
                <a:lnTo>
                  <a:pt x="1500" y="1863"/>
                </a:lnTo>
                <a:lnTo>
                  <a:pt x="1535" y="1897"/>
                </a:lnTo>
                <a:lnTo>
                  <a:pt x="1532" y="1924"/>
                </a:lnTo>
                <a:lnTo>
                  <a:pt x="1548" y="1936"/>
                </a:lnTo>
                <a:lnTo>
                  <a:pt x="1584" y="1950"/>
                </a:lnTo>
                <a:lnTo>
                  <a:pt x="1586" y="1995"/>
                </a:lnTo>
                <a:lnTo>
                  <a:pt x="1653" y="2007"/>
                </a:lnTo>
                <a:lnTo>
                  <a:pt x="1652" y="2049"/>
                </a:lnTo>
                <a:lnTo>
                  <a:pt x="1688" y="2125"/>
                </a:lnTo>
                <a:lnTo>
                  <a:pt x="1724" y="2138"/>
                </a:lnTo>
                <a:lnTo>
                  <a:pt x="1757" y="2167"/>
                </a:lnTo>
                <a:lnTo>
                  <a:pt x="1790" y="2193"/>
                </a:lnTo>
                <a:lnTo>
                  <a:pt x="1821" y="2242"/>
                </a:lnTo>
                <a:lnTo>
                  <a:pt x="1920" y="2348"/>
                </a:lnTo>
                <a:lnTo>
                  <a:pt x="1923" y="2384"/>
                </a:lnTo>
                <a:lnTo>
                  <a:pt x="1925" y="2418"/>
                </a:lnTo>
                <a:lnTo>
                  <a:pt x="1908" y="2422"/>
                </a:lnTo>
                <a:lnTo>
                  <a:pt x="1887" y="2412"/>
                </a:lnTo>
                <a:lnTo>
                  <a:pt x="1884" y="2422"/>
                </a:lnTo>
                <a:lnTo>
                  <a:pt x="1858" y="2415"/>
                </a:lnTo>
                <a:lnTo>
                  <a:pt x="1859" y="2434"/>
                </a:lnTo>
                <a:lnTo>
                  <a:pt x="1876" y="2447"/>
                </a:lnTo>
                <a:lnTo>
                  <a:pt x="1895" y="2456"/>
                </a:lnTo>
                <a:lnTo>
                  <a:pt x="1896" y="2479"/>
                </a:lnTo>
                <a:lnTo>
                  <a:pt x="1919" y="2467"/>
                </a:lnTo>
                <a:lnTo>
                  <a:pt x="1954" y="2488"/>
                </a:lnTo>
                <a:lnTo>
                  <a:pt x="1954" y="2500"/>
                </a:lnTo>
                <a:lnTo>
                  <a:pt x="1964" y="2512"/>
                </a:lnTo>
                <a:lnTo>
                  <a:pt x="1964" y="2552"/>
                </a:lnTo>
                <a:lnTo>
                  <a:pt x="1892" y="2564"/>
                </a:lnTo>
                <a:lnTo>
                  <a:pt x="1871" y="2627"/>
                </a:lnTo>
                <a:lnTo>
                  <a:pt x="1882" y="2663"/>
                </a:lnTo>
                <a:lnTo>
                  <a:pt x="1911" y="2716"/>
                </a:lnTo>
                <a:lnTo>
                  <a:pt x="1929" y="2775"/>
                </a:lnTo>
                <a:lnTo>
                  <a:pt x="1973" y="2777"/>
                </a:lnTo>
                <a:lnTo>
                  <a:pt x="2019" y="2801"/>
                </a:lnTo>
                <a:lnTo>
                  <a:pt x="2059" y="2794"/>
                </a:lnTo>
                <a:lnTo>
                  <a:pt x="2095" y="2835"/>
                </a:lnTo>
                <a:lnTo>
                  <a:pt x="2095" y="2860"/>
                </a:lnTo>
                <a:lnTo>
                  <a:pt x="2106" y="2883"/>
                </a:lnTo>
                <a:lnTo>
                  <a:pt x="2106" y="2892"/>
                </a:lnTo>
                <a:lnTo>
                  <a:pt x="2131" y="2903"/>
                </a:lnTo>
                <a:lnTo>
                  <a:pt x="2129" y="2871"/>
                </a:lnTo>
                <a:lnTo>
                  <a:pt x="2149" y="2865"/>
                </a:lnTo>
                <a:lnTo>
                  <a:pt x="2161" y="2847"/>
                </a:lnTo>
                <a:lnTo>
                  <a:pt x="2161" y="2824"/>
                </a:lnTo>
                <a:lnTo>
                  <a:pt x="2192" y="2811"/>
                </a:lnTo>
                <a:lnTo>
                  <a:pt x="2198" y="2793"/>
                </a:lnTo>
                <a:lnTo>
                  <a:pt x="2184" y="2773"/>
                </a:lnTo>
                <a:lnTo>
                  <a:pt x="2155" y="2773"/>
                </a:lnTo>
                <a:lnTo>
                  <a:pt x="2135" y="2730"/>
                </a:lnTo>
                <a:lnTo>
                  <a:pt x="2106" y="2716"/>
                </a:lnTo>
                <a:lnTo>
                  <a:pt x="2087" y="2688"/>
                </a:lnTo>
                <a:lnTo>
                  <a:pt x="2109" y="2688"/>
                </a:lnTo>
                <a:lnTo>
                  <a:pt x="2131" y="2672"/>
                </a:lnTo>
                <a:lnTo>
                  <a:pt x="2184" y="2712"/>
                </a:lnTo>
                <a:lnTo>
                  <a:pt x="2192" y="2742"/>
                </a:lnTo>
                <a:lnTo>
                  <a:pt x="2210" y="2777"/>
                </a:lnTo>
                <a:lnTo>
                  <a:pt x="2246" y="2785"/>
                </a:lnTo>
                <a:lnTo>
                  <a:pt x="2254" y="2822"/>
                </a:lnTo>
                <a:lnTo>
                  <a:pt x="2267" y="2831"/>
                </a:lnTo>
                <a:lnTo>
                  <a:pt x="2246" y="2860"/>
                </a:lnTo>
                <a:lnTo>
                  <a:pt x="2257" y="2895"/>
                </a:lnTo>
                <a:lnTo>
                  <a:pt x="2296" y="2915"/>
                </a:lnTo>
                <a:lnTo>
                  <a:pt x="2342" y="2915"/>
                </a:lnTo>
                <a:lnTo>
                  <a:pt x="2364" y="2929"/>
                </a:lnTo>
                <a:lnTo>
                  <a:pt x="2417" y="2928"/>
                </a:lnTo>
                <a:lnTo>
                  <a:pt x="2421" y="2950"/>
                </a:lnTo>
                <a:lnTo>
                  <a:pt x="2469" y="3005"/>
                </a:lnTo>
                <a:lnTo>
                  <a:pt x="2498" y="2998"/>
                </a:lnTo>
                <a:lnTo>
                  <a:pt x="2508" y="3016"/>
                </a:lnTo>
                <a:lnTo>
                  <a:pt x="2542" y="3026"/>
                </a:lnTo>
                <a:lnTo>
                  <a:pt x="2547" y="3055"/>
                </a:lnTo>
                <a:lnTo>
                  <a:pt x="2576" y="3087"/>
                </a:lnTo>
                <a:lnTo>
                  <a:pt x="2576" y="3138"/>
                </a:lnTo>
                <a:lnTo>
                  <a:pt x="2554" y="3147"/>
                </a:lnTo>
                <a:lnTo>
                  <a:pt x="2532" y="3183"/>
                </a:lnTo>
                <a:lnTo>
                  <a:pt x="2532" y="3215"/>
                </a:lnTo>
                <a:lnTo>
                  <a:pt x="2559" y="3217"/>
                </a:lnTo>
                <a:lnTo>
                  <a:pt x="2559" y="3255"/>
                </a:lnTo>
                <a:lnTo>
                  <a:pt x="2587" y="3268"/>
                </a:lnTo>
                <a:lnTo>
                  <a:pt x="2642" y="3260"/>
                </a:lnTo>
                <a:lnTo>
                  <a:pt x="2669" y="3279"/>
                </a:lnTo>
                <a:lnTo>
                  <a:pt x="2685" y="3277"/>
                </a:lnTo>
                <a:lnTo>
                  <a:pt x="2680" y="3251"/>
                </a:lnTo>
                <a:lnTo>
                  <a:pt x="2659" y="3247"/>
                </a:lnTo>
                <a:lnTo>
                  <a:pt x="2659" y="3213"/>
                </a:lnTo>
                <a:lnTo>
                  <a:pt x="2620" y="3186"/>
                </a:lnTo>
                <a:lnTo>
                  <a:pt x="2629" y="3159"/>
                </a:lnTo>
                <a:lnTo>
                  <a:pt x="2655" y="3178"/>
                </a:lnTo>
                <a:lnTo>
                  <a:pt x="2667" y="3198"/>
                </a:lnTo>
                <a:lnTo>
                  <a:pt x="2708" y="3200"/>
                </a:lnTo>
                <a:lnTo>
                  <a:pt x="2732" y="3211"/>
                </a:lnTo>
                <a:lnTo>
                  <a:pt x="2719" y="3227"/>
                </a:lnTo>
                <a:lnTo>
                  <a:pt x="2710" y="3279"/>
                </a:lnTo>
                <a:lnTo>
                  <a:pt x="2735" y="3306"/>
                </a:lnTo>
                <a:lnTo>
                  <a:pt x="2749" y="3308"/>
                </a:lnTo>
                <a:lnTo>
                  <a:pt x="2765" y="3282"/>
                </a:lnTo>
                <a:lnTo>
                  <a:pt x="2776" y="3327"/>
                </a:lnTo>
                <a:lnTo>
                  <a:pt x="2770" y="3329"/>
                </a:lnTo>
                <a:lnTo>
                  <a:pt x="2793" y="3357"/>
                </a:lnTo>
                <a:lnTo>
                  <a:pt x="2790" y="3378"/>
                </a:lnTo>
                <a:lnTo>
                  <a:pt x="2823" y="3357"/>
                </a:lnTo>
                <a:lnTo>
                  <a:pt x="2817" y="3323"/>
                </a:lnTo>
                <a:lnTo>
                  <a:pt x="2861" y="3336"/>
                </a:lnTo>
                <a:lnTo>
                  <a:pt x="2915" y="3310"/>
                </a:lnTo>
                <a:lnTo>
                  <a:pt x="2943" y="3326"/>
                </a:lnTo>
                <a:lnTo>
                  <a:pt x="2983" y="3304"/>
                </a:lnTo>
                <a:lnTo>
                  <a:pt x="3013" y="3304"/>
                </a:lnTo>
                <a:lnTo>
                  <a:pt x="3019" y="3357"/>
                </a:lnTo>
                <a:lnTo>
                  <a:pt x="3049" y="3370"/>
                </a:lnTo>
                <a:lnTo>
                  <a:pt x="3077" y="3365"/>
                </a:lnTo>
                <a:lnTo>
                  <a:pt x="3144" y="3385"/>
                </a:lnTo>
                <a:lnTo>
                  <a:pt x="3145" y="3395"/>
                </a:lnTo>
                <a:lnTo>
                  <a:pt x="3169" y="3389"/>
                </a:lnTo>
                <a:lnTo>
                  <a:pt x="3172" y="3417"/>
                </a:lnTo>
                <a:lnTo>
                  <a:pt x="3175" y="3473"/>
                </a:lnTo>
                <a:lnTo>
                  <a:pt x="3205" y="3479"/>
                </a:lnTo>
                <a:lnTo>
                  <a:pt x="3202" y="3504"/>
                </a:lnTo>
                <a:lnTo>
                  <a:pt x="3221" y="3523"/>
                </a:lnTo>
                <a:lnTo>
                  <a:pt x="3271" y="3542"/>
                </a:lnTo>
                <a:lnTo>
                  <a:pt x="3293" y="3534"/>
                </a:lnTo>
                <a:lnTo>
                  <a:pt x="3317" y="3560"/>
                </a:lnTo>
                <a:lnTo>
                  <a:pt x="3347" y="3549"/>
                </a:lnTo>
                <a:lnTo>
                  <a:pt x="3339" y="3496"/>
                </a:lnTo>
                <a:lnTo>
                  <a:pt x="3355" y="3496"/>
                </a:lnTo>
                <a:lnTo>
                  <a:pt x="3378" y="3474"/>
                </a:lnTo>
                <a:lnTo>
                  <a:pt x="3378" y="3549"/>
                </a:lnTo>
                <a:lnTo>
                  <a:pt x="3408" y="3566"/>
                </a:lnTo>
                <a:lnTo>
                  <a:pt x="3389" y="3610"/>
                </a:lnTo>
                <a:lnTo>
                  <a:pt x="3389" y="3640"/>
                </a:lnTo>
                <a:lnTo>
                  <a:pt x="3408" y="3675"/>
                </a:lnTo>
                <a:lnTo>
                  <a:pt x="3405" y="3695"/>
                </a:lnTo>
                <a:lnTo>
                  <a:pt x="3451" y="3705"/>
                </a:lnTo>
                <a:lnTo>
                  <a:pt x="3472" y="3686"/>
                </a:lnTo>
                <a:lnTo>
                  <a:pt x="3511" y="3709"/>
                </a:lnTo>
                <a:lnTo>
                  <a:pt x="3534" y="3705"/>
                </a:lnTo>
                <a:lnTo>
                  <a:pt x="3566" y="3683"/>
                </a:lnTo>
                <a:lnTo>
                  <a:pt x="3599" y="3705"/>
                </a:lnTo>
                <a:lnTo>
                  <a:pt x="3633" y="3698"/>
                </a:lnTo>
                <a:lnTo>
                  <a:pt x="3646" y="3683"/>
                </a:lnTo>
                <a:lnTo>
                  <a:pt x="3679" y="3689"/>
                </a:lnTo>
                <a:lnTo>
                  <a:pt x="3695" y="3683"/>
                </a:lnTo>
                <a:lnTo>
                  <a:pt x="3693" y="3648"/>
                </a:lnTo>
                <a:lnTo>
                  <a:pt x="3747" y="3659"/>
                </a:lnTo>
                <a:lnTo>
                  <a:pt x="3772" y="3627"/>
                </a:lnTo>
                <a:lnTo>
                  <a:pt x="3807" y="3627"/>
                </a:lnTo>
                <a:lnTo>
                  <a:pt x="3800" y="3577"/>
                </a:lnTo>
                <a:lnTo>
                  <a:pt x="3764" y="3560"/>
                </a:lnTo>
                <a:lnTo>
                  <a:pt x="3753" y="3512"/>
                </a:lnTo>
                <a:lnTo>
                  <a:pt x="3723" y="3490"/>
                </a:lnTo>
                <a:lnTo>
                  <a:pt x="3698" y="3457"/>
                </a:lnTo>
                <a:lnTo>
                  <a:pt x="3659" y="3451"/>
                </a:lnTo>
                <a:lnTo>
                  <a:pt x="3635" y="3394"/>
                </a:lnTo>
                <a:lnTo>
                  <a:pt x="3662" y="3351"/>
                </a:lnTo>
                <a:lnTo>
                  <a:pt x="3717" y="3346"/>
                </a:lnTo>
                <a:lnTo>
                  <a:pt x="3764" y="3359"/>
                </a:lnTo>
                <a:lnTo>
                  <a:pt x="3794" y="3323"/>
                </a:lnTo>
                <a:lnTo>
                  <a:pt x="3830" y="3285"/>
                </a:lnTo>
                <a:lnTo>
                  <a:pt x="3909" y="3268"/>
                </a:lnTo>
                <a:lnTo>
                  <a:pt x="3909" y="3236"/>
                </a:lnTo>
                <a:lnTo>
                  <a:pt x="3870" y="3255"/>
                </a:lnTo>
                <a:lnTo>
                  <a:pt x="3838" y="3231"/>
                </a:lnTo>
                <a:lnTo>
                  <a:pt x="3855" y="3219"/>
                </a:lnTo>
                <a:lnTo>
                  <a:pt x="3862" y="3170"/>
                </a:lnTo>
                <a:lnTo>
                  <a:pt x="3917" y="3159"/>
                </a:lnTo>
                <a:lnTo>
                  <a:pt x="3960" y="3133"/>
                </a:lnTo>
                <a:lnTo>
                  <a:pt x="4040" y="3114"/>
                </a:lnTo>
                <a:lnTo>
                  <a:pt x="4109" y="3140"/>
                </a:lnTo>
                <a:lnTo>
                  <a:pt x="4152" y="3193"/>
                </a:lnTo>
                <a:lnTo>
                  <a:pt x="4251" y="3219"/>
                </a:lnTo>
                <a:lnTo>
                  <a:pt x="4243" y="3285"/>
                </a:lnTo>
                <a:lnTo>
                  <a:pt x="4267" y="3329"/>
                </a:lnTo>
                <a:lnTo>
                  <a:pt x="4297" y="3315"/>
                </a:lnTo>
                <a:lnTo>
                  <a:pt x="4297" y="3282"/>
                </a:lnTo>
                <a:lnTo>
                  <a:pt x="4317" y="3299"/>
                </a:lnTo>
                <a:lnTo>
                  <a:pt x="4365" y="3282"/>
                </a:lnTo>
                <a:lnTo>
                  <a:pt x="4382" y="3225"/>
                </a:lnTo>
                <a:lnTo>
                  <a:pt x="4401" y="3239"/>
                </a:lnTo>
                <a:lnTo>
                  <a:pt x="4390" y="3291"/>
                </a:lnTo>
                <a:lnTo>
                  <a:pt x="4420" y="3302"/>
                </a:lnTo>
                <a:lnTo>
                  <a:pt x="4446" y="3336"/>
                </a:lnTo>
                <a:lnTo>
                  <a:pt x="4484" y="3361"/>
                </a:lnTo>
                <a:lnTo>
                  <a:pt x="4510" y="3421"/>
                </a:lnTo>
                <a:lnTo>
                  <a:pt x="4470" y="3408"/>
                </a:lnTo>
                <a:lnTo>
                  <a:pt x="4450" y="3365"/>
                </a:lnTo>
                <a:lnTo>
                  <a:pt x="4413" y="3365"/>
                </a:lnTo>
                <a:lnTo>
                  <a:pt x="4396" y="3323"/>
                </a:lnTo>
                <a:lnTo>
                  <a:pt x="4377" y="3323"/>
                </a:lnTo>
                <a:lnTo>
                  <a:pt x="4365" y="3340"/>
                </a:lnTo>
                <a:lnTo>
                  <a:pt x="4337" y="3329"/>
                </a:lnTo>
                <a:lnTo>
                  <a:pt x="4309" y="3357"/>
                </a:lnTo>
                <a:lnTo>
                  <a:pt x="4335" y="3394"/>
                </a:lnTo>
                <a:lnTo>
                  <a:pt x="4331" y="3425"/>
                </a:lnTo>
                <a:lnTo>
                  <a:pt x="4297" y="3405"/>
                </a:lnTo>
                <a:lnTo>
                  <a:pt x="4292" y="3376"/>
                </a:lnTo>
                <a:lnTo>
                  <a:pt x="4267" y="3411"/>
                </a:lnTo>
                <a:lnTo>
                  <a:pt x="4280" y="3460"/>
                </a:lnTo>
                <a:lnTo>
                  <a:pt x="4322" y="3474"/>
                </a:lnTo>
                <a:lnTo>
                  <a:pt x="4329" y="3560"/>
                </a:lnTo>
                <a:lnTo>
                  <a:pt x="4369" y="3565"/>
                </a:lnTo>
                <a:lnTo>
                  <a:pt x="4363" y="3597"/>
                </a:lnTo>
                <a:lnTo>
                  <a:pt x="4386" y="3616"/>
                </a:lnTo>
                <a:lnTo>
                  <a:pt x="4405" y="3609"/>
                </a:lnTo>
                <a:lnTo>
                  <a:pt x="4407" y="3653"/>
                </a:lnTo>
                <a:lnTo>
                  <a:pt x="4430" y="3653"/>
                </a:lnTo>
                <a:lnTo>
                  <a:pt x="4447" y="3649"/>
                </a:lnTo>
                <a:lnTo>
                  <a:pt x="4454" y="3683"/>
                </a:lnTo>
                <a:lnTo>
                  <a:pt x="4486" y="3682"/>
                </a:lnTo>
                <a:lnTo>
                  <a:pt x="4462" y="3642"/>
                </a:lnTo>
                <a:lnTo>
                  <a:pt x="4486" y="3615"/>
                </a:lnTo>
                <a:lnTo>
                  <a:pt x="4529" y="3609"/>
                </a:lnTo>
                <a:lnTo>
                  <a:pt x="4494" y="3573"/>
                </a:lnTo>
                <a:lnTo>
                  <a:pt x="4499" y="3536"/>
                </a:lnTo>
                <a:lnTo>
                  <a:pt x="4523" y="3536"/>
                </a:lnTo>
                <a:lnTo>
                  <a:pt x="4547" y="3579"/>
                </a:lnTo>
                <a:lnTo>
                  <a:pt x="4573" y="3579"/>
                </a:lnTo>
                <a:lnTo>
                  <a:pt x="4591" y="3560"/>
                </a:lnTo>
                <a:lnTo>
                  <a:pt x="4635" y="3554"/>
                </a:lnTo>
                <a:lnTo>
                  <a:pt x="4672" y="3542"/>
                </a:lnTo>
                <a:lnTo>
                  <a:pt x="4635" y="3512"/>
                </a:lnTo>
                <a:lnTo>
                  <a:pt x="4647" y="3469"/>
                </a:lnTo>
                <a:lnTo>
                  <a:pt x="4690" y="3463"/>
                </a:lnTo>
                <a:lnTo>
                  <a:pt x="4720" y="3445"/>
                </a:lnTo>
                <a:lnTo>
                  <a:pt x="4696" y="3431"/>
                </a:lnTo>
                <a:lnTo>
                  <a:pt x="4684" y="3384"/>
                </a:lnTo>
                <a:lnTo>
                  <a:pt x="4658" y="3364"/>
                </a:lnTo>
                <a:lnTo>
                  <a:pt x="4629" y="3364"/>
                </a:lnTo>
                <a:lnTo>
                  <a:pt x="4635" y="3309"/>
                </a:lnTo>
                <a:lnTo>
                  <a:pt x="4605" y="3293"/>
                </a:lnTo>
                <a:lnTo>
                  <a:pt x="4585" y="3291"/>
                </a:lnTo>
                <a:lnTo>
                  <a:pt x="4591" y="3267"/>
                </a:lnTo>
                <a:lnTo>
                  <a:pt x="4617" y="3267"/>
                </a:lnTo>
                <a:lnTo>
                  <a:pt x="4635" y="3242"/>
                </a:lnTo>
                <a:lnTo>
                  <a:pt x="4619" y="3224"/>
                </a:lnTo>
                <a:lnTo>
                  <a:pt x="4640" y="3213"/>
                </a:lnTo>
                <a:lnTo>
                  <a:pt x="4642" y="3208"/>
                </a:lnTo>
                <a:lnTo>
                  <a:pt x="4610" y="3199"/>
                </a:lnTo>
                <a:lnTo>
                  <a:pt x="4573" y="3213"/>
                </a:lnTo>
                <a:lnTo>
                  <a:pt x="4577" y="3186"/>
                </a:lnTo>
                <a:lnTo>
                  <a:pt x="4546" y="3150"/>
                </a:lnTo>
                <a:lnTo>
                  <a:pt x="4523" y="3147"/>
                </a:lnTo>
                <a:lnTo>
                  <a:pt x="4514" y="3169"/>
                </a:lnTo>
                <a:lnTo>
                  <a:pt x="4494" y="3139"/>
                </a:lnTo>
                <a:lnTo>
                  <a:pt x="4511" y="3108"/>
                </a:lnTo>
                <a:lnTo>
                  <a:pt x="4484" y="3090"/>
                </a:lnTo>
                <a:lnTo>
                  <a:pt x="4458" y="3071"/>
                </a:lnTo>
                <a:lnTo>
                  <a:pt x="4425" y="3090"/>
                </a:lnTo>
                <a:lnTo>
                  <a:pt x="4420" y="3034"/>
                </a:lnTo>
                <a:lnTo>
                  <a:pt x="4402" y="3029"/>
                </a:lnTo>
                <a:lnTo>
                  <a:pt x="4388" y="3019"/>
                </a:lnTo>
                <a:lnTo>
                  <a:pt x="4337" y="3029"/>
                </a:lnTo>
                <a:lnTo>
                  <a:pt x="4304" y="2996"/>
                </a:lnTo>
                <a:lnTo>
                  <a:pt x="4272" y="3010"/>
                </a:lnTo>
                <a:lnTo>
                  <a:pt x="4253" y="2973"/>
                </a:lnTo>
                <a:lnTo>
                  <a:pt x="4159" y="2975"/>
                </a:lnTo>
                <a:lnTo>
                  <a:pt x="4104" y="3010"/>
                </a:lnTo>
                <a:lnTo>
                  <a:pt x="4045" y="3010"/>
                </a:lnTo>
                <a:lnTo>
                  <a:pt x="4038" y="2984"/>
                </a:lnTo>
                <a:lnTo>
                  <a:pt x="4085" y="2963"/>
                </a:lnTo>
                <a:lnTo>
                  <a:pt x="4151" y="2955"/>
                </a:lnTo>
                <a:lnTo>
                  <a:pt x="4132" y="2935"/>
                </a:lnTo>
                <a:lnTo>
                  <a:pt x="4045" y="2928"/>
                </a:lnTo>
                <a:lnTo>
                  <a:pt x="3994" y="2957"/>
                </a:lnTo>
                <a:lnTo>
                  <a:pt x="3976" y="2933"/>
                </a:lnTo>
                <a:lnTo>
                  <a:pt x="3924" y="2933"/>
                </a:lnTo>
                <a:lnTo>
                  <a:pt x="3905" y="2957"/>
                </a:lnTo>
                <a:lnTo>
                  <a:pt x="3868" y="2928"/>
                </a:lnTo>
                <a:lnTo>
                  <a:pt x="3846" y="2984"/>
                </a:lnTo>
                <a:lnTo>
                  <a:pt x="3812" y="3024"/>
                </a:lnTo>
                <a:lnTo>
                  <a:pt x="3844" y="3043"/>
                </a:lnTo>
                <a:lnTo>
                  <a:pt x="3851" y="3078"/>
                </a:lnTo>
                <a:lnTo>
                  <a:pt x="3882" y="3078"/>
                </a:lnTo>
                <a:lnTo>
                  <a:pt x="3907" y="3038"/>
                </a:lnTo>
                <a:lnTo>
                  <a:pt x="3917" y="3001"/>
                </a:lnTo>
                <a:lnTo>
                  <a:pt x="3940" y="3041"/>
                </a:lnTo>
                <a:lnTo>
                  <a:pt x="3930" y="3087"/>
                </a:lnTo>
                <a:lnTo>
                  <a:pt x="3824" y="3144"/>
                </a:lnTo>
                <a:lnTo>
                  <a:pt x="3807" y="3105"/>
                </a:lnTo>
                <a:lnTo>
                  <a:pt x="3774" y="3132"/>
                </a:lnTo>
                <a:lnTo>
                  <a:pt x="3760" y="3105"/>
                </a:lnTo>
                <a:lnTo>
                  <a:pt x="3800" y="3075"/>
                </a:lnTo>
                <a:lnTo>
                  <a:pt x="3794" y="3036"/>
                </a:lnTo>
                <a:lnTo>
                  <a:pt x="3753" y="3078"/>
                </a:lnTo>
                <a:lnTo>
                  <a:pt x="3747" y="3078"/>
                </a:lnTo>
                <a:lnTo>
                  <a:pt x="3621" y="3063"/>
                </a:lnTo>
                <a:lnTo>
                  <a:pt x="3506" y="3110"/>
                </a:lnTo>
                <a:lnTo>
                  <a:pt x="3427" y="3154"/>
                </a:lnTo>
                <a:lnTo>
                  <a:pt x="3289" y="3166"/>
                </a:lnTo>
                <a:lnTo>
                  <a:pt x="3222" y="3115"/>
                </a:lnTo>
                <a:lnTo>
                  <a:pt x="3191" y="3053"/>
                </a:lnTo>
                <a:lnTo>
                  <a:pt x="3186" y="3012"/>
                </a:lnTo>
                <a:lnTo>
                  <a:pt x="3149" y="3034"/>
                </a:lnTo>
                <a:lnTo>
                  <a:pt x="3142" y="3080"/>
                </a:lnTo>
                <a:lnTo>
                  <a:pt x="3180" y="3110"/>
                </a:lnTo>
                <a:lnTo>
                  <a:pt x="3136" y="3105"/>
                </a:lnTo>
                <a:lnTo>
                  <a:pt x="3108" y="3134"/>
                </a:lnTo>
                <a:lnTo>
                  <a:pt x="3075" y="3117"/>
                </a:lnTo>
                <a:lnTo>
                  <a:pt x="3054" y="3127"/>
                </a:lnTo>
                <a:lnTo>
                  <a:pt x="3042" y="3095"/>
                </a:lnTo>
                <a:lnTo>
                  <a:pt x="3005" y="3095"/>
                </a:lnTo>
                <a:lnTo>
                  <a:pt x="3025" y="3063"/>
                </a:lnTo>
                <a:lnTo>
                  <a:pt x="3061" y="3053"/>
                </a:lnTo>
                <a:lnTo>
                  <a:pt x="3052" y="3026"/>
                </a:lnTo>
                <a:lnTo>
                  <a:pt x="3024" y="2996"/>
                </a:lnTo>
                <a:lnTo>
                  <a:pt x="2988" y="3031"/>
                </a:lnTo>
                <a:lnTo>
                  <a:pt x="2979" y="2999"/>
                </a:lnTo>
                <a:lnTo>
                  <a:pt x="3000" y="2987"/>
                </a:lnTo>
                <a:lnTo>
                  <a:pt x="3000" y="2947"/>
                </a:lnTo>
                <a:lnTo>
                  <a:pt x="2926" y="2943"/>
                </a:lnTo>
                <a:lnTo>
                  <a:pt x="2928" y="2906"/>
                </a:lnTo>
                <a:lnTo>
                  <a:pt x="2909" y="2879"/>
                </a:lnTo>
                <a:lnTo>
                  <a:pt x="2861" y="2882"/>
                </a:lnTo>
                <a:lnTo>
                  <a:pt x="2854" y="2874"/>
                </a:lnTo>
                <a:lnTo>
                  <a:pt x="2866" y="2849"/>
                </a:lnTo>
                <a:lnTo>
                  <a:pt x="2838" y="2847"/>
                </a:lnTo>
                <a:lnTo>
                  <a:pt x="2826" y="2824"/>
                </a:lnTo>
                <a:lnTo>
                  <a:pt x="2822" y="2786"/>
                </a:lnTo>
                <a:lnTo>
                  <a:pt x="2775" y="2756"/>
                </a:lnTo>
                <a:lnTo>
                  <a:pt x="2726" y="2716"/>
                </a:lnTo>
                <a:lnTo>
                  <a:pt x="2691" y="2658"/>
                </a:lnTo>
                <a:lnTo>
                  <a:pt x="2689" y="2604"/>
                </a:lnTo>
                <a:lnTo>
                  <a:pt x="2656" y="2579"/>
                </a:lnTo>
                <a:lnTo>
                  <a:pt x="2635" y="2490"/>
                </a:lnTo>
                <a:lnTo>
                  <a:pt x="2620" y="2463"/>
                </a:lnTo>
                <a:lnTo>
                  <a:pt x="2570" y="2414"/>
                </a:lnTo>
                <a:lnTo>
                  <a:pt x="2565" y="2379"/>
                </a:lnTo>
                <a:lnTo>
                  <a:pt x="2558" y="2335"/>
                </a:lnTo>
                <a:lnTo>
                  <a:pt x="2570" y="2293"/>
                </a:lnTo>
                <a:lnTo>
                  <a:pt x="2620" y="2264"/>
                </a:lnTo>
                <a:lnTo>
                  <a:pt x="2637" y="2210"/>
                </a:lnTo>
                <a:lnTo>
                  <a:pt x="2642" y="2154"/>
                </a:lnTo>
                <a:lnTo>
                  <a:pt x="2649" y="2136"/>
                </a:lnTo>
                <a:lnTo>
                  <a:pt x="2665" y="2077"/>
                </a:lnTo>
                <a:lnTo>
                  <a:pt x="2691" y="2055"/>
                </a:lnTo>
                <a:lnTo>
                  <a:pt x="2686" y="2043"/>
                </a:lnTo>
                <a:lnTo>
                  <a:pt x="2659" y="2062"/>
                </a:lnTo>
                <a:lnTo>
                  <a:pt x="2637" y="2106"/>
                </a:lnTo>
                <a:lnTo>
                  <a:pt x="2642" y="2126"/>
                </a:lnTo>
                <a:lnTo>
                  <a:pt x="2637" y="2153"/>
                </a:lnTo>
                <a:lnTo>
                  <a:pt x="2598" y="2173"/>
                </a:lnTo>
                <a:lnTo>
                  <a:pt x="2588" y="2124"/>
                </a:lnTo>
                <a:lnTo>
                  <a:pt x="2607" y="2085"/>
                </a:lnTo>
                <a:lnTo>
                  <a:pt x="2593" y="2063"/>
                </a:lnTo>
                <a:lnTo>
                  <a:pt x="2571" y="2075"/>
                </a:lnTo>
                <a:lnTo>
                  <a:pt x="2541" y="2070"/>
                </a:lnTo>
                <a:lnTo>
                  <a:pt x="2581" y="2040"/>
                </a:lnTo>
                <a:lnTo>
                  <a:pt x="2605" y="2047"/>
                </a:lnTo>
                <a:lnTo>
                  <a:pt x="2630" y="2037"/>
                </a:lnTo>
                <a:lnTo>
                  <a:pt x="2607" y="1991"/>
                </a:lnTo>
                <a:lnTo>
                  <a:pt x="2614" y="1966"/>
                </a:lnTo>
                <a:lnTo>
                  <a:pt x="2642" y="1949"/>
                </a:lnTo>
                <a:lnTo>
                  <a:pt x="2637" y="1924"/>
                </a:lnTo>
                <a:lnTo>
                  <a:pt x="2654" y="1894"/>
                </a:lnTo>
                <a:lnTo>
                  <a:pt x="2672" y="1931"/>
                </a:lnTo>
                <a:lnTo>
                  <a:pt x="2661" y="1964"/>
                </a:lnTo>
                <a:lnTo>
                  <a:pt x="2659" y="1994"/>
                </a:lnTo>
                <a:lnTo>
                  <a:pt x="2647" y="2025"/>
                </a:lnTo>
                <a:lnTo>
                  <a:pt x="2686" y="2017"/>
                </a:lnTo>
                <a:lnTo>
                  <a:pt x="2698" y="1991"/>
                </a:lnTo>
                <a:lnTo>
                  <a:pt x="2691" y="1941"/>
                </a:lnTo>
                <a:lnTo>
                  <a:pt x="2689" y="1861"/>
                </a:lnTo>
                <a:lnTo>
                  <a:pt x="2667" y="1838"/>
                </a:lnTo>
                <a:lnTo>
                  <a:pt x="2691" y="1791"/>
                </a:lnTo>
                <a:lnTo>
                  <a:pt x="2679" y="1712"/>
                </a:lnTo>
                <a:lnTo>
                  <a:pt x="2698" y="1674"/>
                </a:lnTo>
                <a:lnTo>
                  <a:pt x="2689" y="1658"/>
                </a:lnTo>
                <a:lnTo>
                  <a:pt x="2684" y="1619"/>
                </a:lnTo>
                <a:lnTo>
                  <a:pt x="2701" y="1627"/>
                </a:lnTo>
                <a:lnTo>
                  <a:pt x="2719" y="1632"/>
                </a:lnTo>
                <a:lnTo>
                  <a:pt x="2721" y="1575"/>
                </a:lnTo>
                <a:lnTo>
                  <a:pt x="2733" y="1533"/>
                </a:lnTo>
                <a:lnTo>
                  <a:pt x="2693" y="1540"/>
                </a:lnTo>
                <a:lnTo>
                  <a:pt x="2693" y="1523"/>
                </a:lnTo>
                <a:lnTo>
                  <a:pt x="2719" y="1498"/>
                </a:lnTo>
                <a:lnTo>
                  <a:pt x="2726" y="1518"/>
                </a:lnTo>
                <a:lnTo>
                  <a:pt x="2765" y="1503"/>
                </a:lnTo>
                <a:lnTo>
                  <a:pt x="2765" y="1477"/>
                </a:lnTo>
                <a:lnTo>
                  <a:pt x="2814" y="1423"/>
                </a:lnTo>
                <a:lnTo>
                  <a:pt x="2807" y="1322"/>
                </a:lnTo>
                <a:lnTo>
                  <a:pt x="2782" y="1299"/>
                </a:lnTo>
                <a:lnTo>
                  <a:pt x="2765" y="1275"/>
                </a:lnTo>
                <a:lnTo>
                  <a:pt x="2844" y="1206"/>
                </a:lnTo>
                <a:lnTo>
                  <a:pt x="2836" y="1164"/>
                </a:lnTo>
                <a:lnTo>
                  <a:pt x="2798" y="1147"/>
                </a:lnTo>
                <a:lnTo>
                  <a:pt x="2787" y="1118"/>
                </a:lnTo>
                <a:lnTo>
                  <a:pt x="2721" y="1122"/>
                </a:lnTo>
                <a:lnTo>
                  <a:pt x="2707" y="1085"/>
                </a:lnTo>
                <a:lnTo>
                  <a:pt x="2667" y="1083"/>
                </a:lnTo>
                <a:lnTo>
                  <a:pt x="2681" y="1118"/>
                </a:lnTo>
                <a:lnTo>
                  <a:pt x="2647" y="1135"/>
                </a:lnTo>
                <a:lnTo>
                  <a:pt x="2568" y="1108"/>
                </a:lnTo>
                <a:lnTo>
                  <a:pt x="2570" y="1076"/>
                </a:lnTo>
                <a:lnTo>
                  <a:pt x="2558" y="1068"/>
                </a:lnTo>
                <a:lnTo>
                  <a:pt x="2523" y="1078"/>
                </a:lnTo>
                <a:lnTo>
                  <a:pt x="2504" y="1059"/>
                </a:lnTo>
                <a:lnTo>
                  <a:pt x="2516" y="1052"/>
                </a:lnTo>
                <a:lnTo>
                  <a:pt x="2532" y="1017"/>
                </a:lnTo>
                <a:lnTo>
                  <a:pt x="2514" y="997"/>
                </a:lnTo>
                <a:lnTo>
                  <a:pt x="2529" y="980"/>
                </a:lnTo>
                <a:lnTo>
                  <a:pt x="2546" y="997"/>
                </a:lnTo>
                <a:lnTo>
                  <a:pt x="2565" y="985"/>
                </a:lnTo>
                <a:lnTo>
                  <a:pt x="2571" y="1019"/>
                </a:lnTo>
                <a:lnTo>
                  <a:pt x="2607" y="1019"/>
                </a:lnTo>
                <a:lnTo>
                  <a:pt x="2649" y="1061"/>
                </a:lnTo>
                <a:lnTo>
                  <a:pt x="2659" y="1043"/>
                </a:lnTo>
                <a:lnTo>
                  <a:pt x="2581" y="973"/>
                </a:lnTo>
                <a:lnTo>
                  <a:pt x="2521" y="894"/>
                </a:lnTo>
                <a:lnTo>
                  <a:pt x="2450" y="894"/>
                </a:lnTo>
                <a:lnTo>
                  <a:pt x="2430" y="912"/>
                </a:lnTo>
                <a:lnTo>
                  <a:pt x="2403" y="921"/>
                </a:lnTo>
                <a:lnTo>
                  <a:pt x="2352" y="877"/>
                </a:lnTo>
                <a:lnTo>
                  <a:pt x="2310" y="857"/>
                </a:lnTo>
                <a:lnTo>
                  <a:pt x="2278" y="828"/>
                </a:lnTo>
                <a:lnTo>
                  <a:pt x="2252" y="830"/>
                </a:lnTo>
                <a:lnTo>
                  <a:pt x="2231" y="859"/>
                </a:lnTo>
                <a:lnTo>
                  <a:pt x="2125" y="872"/>
                </a:lnTo>
                <a:lnTo>
                  <a:pt x="2080" y="837"/>
                </a:lnTo>
                <a:lnTo>
                  <a:pt x="2031" y="810"/>
                </a:lnTo>
                <a:lnTo>
                  <a:pt x="1991" y="815"/>
                </a:lnTo>
                <a:lnTo>
                  <a:pt x="1959" y="808"/>
                </a:lnTo>
                <a:lnTo>
                  <a:pt x="1940" y="815"/>
                </a:lnTo>
                <a:lnTo>
                  <a:pt x="1968" y="833"/>
                </a:lnTo>
                <a:lnTo>
                  <a:pt x="1961" y="857"/>
                </a:lnTo>
                <a:lnTo>
                  <a:pt x="1900" y="845"/>
                </a:lnTo>
                <a:lnTo>
                  <a:pt x="1856" y="869"/>
                </a:lnTo>
                <a:lnTo>
                  <a:pt x="1811" y="859"/>
                </a:lnTo>
                <a:lnTo>
                  <a:pt x="1793" y="869"/>
                </a:lnTo>
                <a:lnTo>
                  <a:pt x="1659" y="869"/>
                </a:lnTo>
                <a:lnTo>
                  <a:pt x="1611" y="861"/>
                </a:lnTo>
                <a:lnTo>
                  <a:pt x="1582" y="847"/>
                </a:lnTo>
                <a:lnTo>
                  <a:pt x="1560" y="854"/>
                </a:lnTo>
                <a:lnTo>
                  <a:pt x="1543" y="845"/>
                </a:lnTo>
                <a:lnTo>
                  <a:pt x="1520" y="864"/>
                </a:lnTo>
                <a:lnTo>
                  <a:pt x="1501" y="849"/>
                </a:lnTo>
                <a:lnTo>
                  <a:pt x="1518" y="829"/>
                </a:lnTo>
                <a:lnTo>
                  <a:pt x="1503" y="824"/>
                </a:lnTo>
                <a:lnTo>
                  <a:pt x="1518" y="803"/>
                </a:lnTo>
                <a:lnTo>
                  <a:pt x="1489" y="803"/>
                </a:lnTo>
                <a:lnTo>
                  <a:pt x="1479" y="791"/>
                </a:lnTo>
                <a:lnTo>
                  <a:pt x="1457" y="800"/>
                </a:lnTo>
                <a:lnTo>
                  <a:pt x="1393" y="805"/>
                </a:lnTo>
                <a:lnTo>
                  <a:pt x="1373" y="829"/>
                </a:lnTo>
                <a:lnTo>
                  <a:pt x="1328" y="845"/>
                </a:lnTo>
                <a:lnTo>
                  <a:pt x="1319" y="871"/>
                </a:lnTo>
                <a:lnTo>
                  <a:pt x="1302" y="849"/>
                </a:lnTo>
                <a:lnTo>
                  <a:pt x="1282" y="845"/>
                </a:lnTo>
                <a:lnTo>
                  <a:pt x="1282" y="869"/>
                </a:lnTo>
                <a:lnTo>
                  <a:pt x="1262" y="876"/>
                </a:lnTo>
                <a:lnTo>
                  <a:pt x="1232" y="835"/>
                </a:lnTo>
                <a:lnTo>
                  <a:pt x="1216" y="788"/>
                </a:lnTo>
                <a:lnTo>
                  <a:pt x="1181" y="782"/>
                </a:lnTo>
                <a:lnTo>
                  <a:pt x="1204" y="820"/>
                </a:lnTo>
                <a:lnTo>
                  <a:pt x="1158" y="859"/>
                </a:lnTo>
                <a:lnTo>
                  <a:pt x="1127" y="834"/>
                </a:lnTo>
                <a:lnTo>
                  <a:pt x="1127" y="823"/>
                </a:lnTo>
                <a:lnTo>
                  <a:pt x="1085" y="804"/>
                </a:lnTo>
                <a:lnTo>
                  <a:pt x="1087" y="750"/>
                </a:lnTo>
                <a:lnTo>
                  <a:pt x="1099" y="750"/>
                </a:lnTo>
                <a:lnTo>
                  <a:pt x="1115" y="738"/>
                </a:lnTo>
                <a:lnTo>
                  <a:pt x="1144" y="685"/>
                </a:lnTo>
                <a:lnTo>
                  <a:pt x="1225" y="685"/>
                </a:lnTo>
                <a:lnTo>
                  <a:pt x="1244" y="650"/>
                </a:lnTo>
                <a:lnTo>
                  <a:pt x="1249" y="639"/>
                </a:lnTo>
                <a:lnTo>
                  <a:pt x="1253" y="620"/>
                </a:lnTo>
                <a:lnTo>
                  <a:pt x="1267" y="596"/>
                </a:lnTo>
                <a:lnTo>
                  <a:pt x="1286" y="596"/>
                </a:lnTo>
                <a:lnTo>
                  <a:pt x="1291" y="592"/>
                </a:lnTo>
                <a:lnTo>
                  <a:pt x="1294" y="578"/>
                </a:lnTo>
                <a:lnTo>
                  <a:pt x="1284" y="549"/>
                </a:lnTo>
                <a:lnTo>
                  <a:pt x="1295" y="536"/>
                </a:lnTo>
                <a:lnTo>
                  <a:pt x="1309" y="536"/>
                </a:lnTo>
                <a:lnTo>
                  <a:pt x="1336" y="484"/>
                </a:lnTo>
                <a:lnTo>
                  <a:pt x="1336" y="458"/>
                </a:lnTo>
                <a:lnTo>
                  <a:pt x="1304" y="435"/>
                </a:lnTo>
                <a:lnTo>
                  <a:pt x="1291" y="414"/>
                </a:lnTo>
                <a:lnTo>
                  <a:pt x="1295" y="377"/>
                </a:lnTo>
                <a:lnTo>
                  <a:pt x="1309" y="354"/>
                </a:lnTo>
                <a:lnTo>
                  <a:pt x="1321" y="356"/>
                </a:lnTo>
                <a:lnTo>
                  <a:pt x="1339" y="347"/>
                </a:lnTo>
                <a:lnTo>
                  <a:pt x="1354" y="312"/>
                </a:lnTo>
                <a:lnTo>
                  <a:pt x="1344" y="305"/>
                </a:lnTo>
                <a:lnTo>
                  <a:pt x="1326" y="307"/>
                </a:lnTo>
                <a:lnTo>
                  <a:pt x="1312" y="298"/>
                </a:lnTo>
                <a:lnTo>
                  <a:pt x="1314" y="256"/>
                </a:lnTo>
                <a:lnTo>
                  <a:pt x="1326" y="239"/>
                </a:lnTo>
                <a:lnTo>
                  <a:pt x="1328" y="241"/>
                </a:lnTo>
                <a:lnTo>
                  <a:pt x="1370" y="216"/>
                </a:lnTo>
                <a:lnTo>
                  <a:pt x="1370" y="188"/>
                </a:lnTo>
                <a:lnTo>
                  <a:pt x="1363" y="172"/>
                </a:lnTo>
                <a:lnTo>
                  <a:pt x="1363" y="135"/>
                </a:lnTo>
                <a:lnTo>
                  <a:pt x="1403" y="64"/>
                </a:lnTo>
                <a:lnTo>
                  <a:pt x="1405" y="50"/>
                </a:lnTo>
                <a:lnTo>
                  <a:pt x="1400" y="45"/>
                </a:lnTo>
                <a:lnTo>
                  <a:pt x="1385" y="55"/>
                </a:lnTo>
                <a:lnTo>
                  <a:pt x="1373" y="62"/>
                </a:lnTo>
                <a:lnTo>
                  <a:pt x="1366" y="55"/>
                </a:lnTo>
                <a:lnTo>
                  <a:pt x="1349" y="42"/>
                </a:lnTo>
                <a:lnTo>
                  <a:pt x="1338" y="43"/>
                </a:lnTo>
                <a:lnTo>
                  <a:pt x="1338" y="42"/>
                </a:lnTo>
                <a:lnTo>
                  <a:pt x="1297" y="0"/>
                </a:lnTo>
                <a:lnTo>
                  <a:pt x="1261" y="7"/>
                </a:lnTo>
                <a:lnTo>
                  <a:pt x="1297" y="54"/>
                </a:lnTo>
                <a:lnTo>
                  <a:pt x="1231" y="30"/>
                </a:lnTo>
                <a:lnTo>
                  <a:pt x="1183" y="103"/>
                </a:lnTo>
                <a:lnTo>
                  <a:pt x="1137" y="112"/>
                </a:lnTo>
                <a:lnTo>
                  <a:pt x="1138" y="158"/>
                </a:lnTo>
                <a:lnTo>
                  <a:pt x="1108" y="170"/>
                </a:lnTo>
                <a:lnTo>
                  <a:pt x="1067" y="140"/>
                </a:lnTo>
                <a:lnTo>
                  <a:pt x="1043" y="164"/>
                </a:lnTo>
                <a:lnTo>
                  <a:pt x="443" y="158"/>
                </a:lnTo>
                <a:lnTo>
                  <a:pt x="437" y="308"/>
                </a:lnTo>
                <a:lnTo>
                  <a:pt x="285" y="308"/>
                </a:lnTo>
                <a:lnTo>
                  <a:pt x="302" y="335"/>
                </a:lnTo>
                <a:lnTo>
                  <a:pt x="331" y="335"/>
                </a:lnTo>
                <a:lnTo>
                  <a:pt x="377" y="390"/>
                </a:lnTo>
                <a:lnTo>
                  <a:pt x="413" y="396"/>
                </a:lnTo>
                <a:lnTo>
                  <a:pt x="425" y="435"/>
                </a:lnTo>
                <a:lnTo>
                  <a:pt x="461" y="462"/>
                </a:lnTo>
                <a:lnTo>
                  <a:pt x="479" y="496"/>
                </a:lnTo>
                <a:lnTo>
                  <a:pt x="509" y="502"/>
                </a:lnTo>
                <a:lnTo>
                  <a:pt x="525" y="541"/>
                </a:lnTo>
                <a:lnTo>
                  <a:pt x="555" y="547"/>
                </a:lnTo>
                <a:lnTo>
                  <a:pt x="571" y="596"/>
                </a:lnTo>
                <a:lnTo>
                  <a:pt x="625" y="611"/>
                </a:lnTo>
                <a:lnTo>
                  <a:pt x="595" y="650"/>
                </a:lnTo>
                <a:lnTo>
                  <a:pt x="601" y="674"/>
                </a:lnTo>
                <a:lnTo>
                  <a:pt x="601" y="717"/>
                </a:lnTo>
                <a:lnTo>
                  <a:pt x="577" y="699"/>
                </a:lnTo>
                <a:lnTo>
                  <a:pt x="195" y="717"/>
                </a:lnTo>
                <a:lnTo>
                  <a:pt x="42" y="916"/>
                </a:lnTo>
                <a:lnTo>
                  <a:pt x="60" y="934"/>
                </a:lnTo>
                <a:lnTo>
                  <a:pt x="60" y="973"/>
                </a:lnTo>
                <a:lnTo>
                  <a:pt x="78" y="1031"/>
                </a:lnTo>
                <a:lnTo>
                  <a:pt x="30" y="1049"/>
                </a:lnTo>
                <a:lnTo>
                  <a:pt x="36" y="1106"/>
                </a:lnTo>
                <a:lnTo>
                  <a:pt x="54" y="1118"/>
                </a:lnTo>
                <a:lnTo>
                  <a:pt x="0" y="1167"/>
                </a:lnTo>
                <a:lnTo>
                  <a:pt x="2" y="1167"/>
                </a:lnTo>
              </a:path>
            </a:pathLst>
          </a:custGeom>
          <a:solidFill>
            <a:srgbClr val="808000">
              <a:alpha val="50195"/>
            </a:srgbClr>
          </a:solidFill>
          <a:ln>
            <a:noFill/>
          </a:ln>
          <a:extLst>
            <a:ext uri="{91240B29-F687-4F45-9708-019B960494DF}">
              <a14:hiddenLine xmlns:a14="http://schemas.microsoft.com/office/drawing/2010/main" w="3175" cap="rnd" cmpd="sng">
                <a:solidFill>
                  <a:srgbClr val="000000"/>
                </a:solidFill>
                <a:prstDash val="solid"/>
                <a:round/>
                <a:headEnd type="oval" w="sm" len="sm"/>
                <a:tailEnd type="none" w="sm" len="sm"/>
              </a14:hiddenLine>
            </a:ext>
          </a:extLst>
        </p:spPr>
        <p:txBody>
          <a:bodyPr/>
          <a:lstStyle/>
          <a:p>
            <a:endParaRPr lang="es-SV"/>
          </a:p>
        </p:txBody>
      </p:sp>
      <p:sp>
        <p:nvSpPr>
          <p:cNvPr id="9219" name="2 Rectángulo">
            <a:extLst>
              <a:ext uri="{FF2B5EF4-FFF2-40B4-BE49-F238E27FC236}">
                <a16:creationId xmlns:a16="http://schemas.microsoft.com/office/drawing/2014/main" id="{B7A09049-BF01-455E-AB4C-38D57CA554B7}"/>
              </a:ext>
            </a:extLst>
          </p:cNvPr>
          <p:cNvSpPr>
            <a:spLocks noChangeArrowheads="1"/>
          </p:cNvSpPr>
          <p:nvPr/>
        </p:nvSpPr>
        <p:spPr bwMode="auto">
          <a:xfrm>
            <a:off x="-34925" y="215900"/>
            <a:ext cx="882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40000"/>
              </a:spcAft>
              <a:buSzPct val="110000"/>
            </a:pPr>
            <a:r>
              <a:rPr lang="es-ES" altLang="es-SV" b="1">
                <a:solidFill>
                  <a:srgbClr val="BF5A00"/>
                </a:solidFill>
              </a:rPr>
              <a:t>  El turismo ofrece oportunidades y amenazas para la el desarrollo de los territorios rurales</a:t>
            </a:r>
          </a:p>
        </p:txBody>
      </p:sp>
      <p:pic>
        <p:nvPicPr>
          <p:cNvPr id="9220" name="Picture 2924">
            <a:extLst>
              <a:ext uri="{FF2B5EF4-FFF2-40B4-BE49-F238E27FC236}">
                <a16:creationId xmlns:a16="http://schemas.microsoft.com/office/drawing/2014/main" id="{63648EF6-0302-40E0-821B-976C575C088A}"/>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2235200" y="4779963"/>
            <a:ext cx="14351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9221" name="4 CuadroTexto">
            <a:extLst>
              <a:ext uri="{FF2B5EF4-FFF2-40B4-BE49-F238E27FC236}">
                <a16:creationId xmlns:a16="http://schemas.microsoft.com/office/drawing/2014/main" id="{139B313D-F9A7-4F1F-912D-097FCD4E886B}"/>
              </a:ext>
            </a:extLst>
          </p:cNvPr>
          <p:cNvSpPr txBox="1">
            <a:spLocks noChangeArrowheads="1"/>
          </p:cNvSpPr>
          <p:nvPr/>
        </p:nvSpPr>
        <p:spPr bwMode="auto">
          <a:xfrm>
            <a:off x="336550" y="4670425"/>
            <a:ext cx="1898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SV" sz="1200" b="1">
                <a:solidFill>
                  <a:srgbClr val="004C6F"/>
                </a:solidFill>
              </a:rPr>
              <a:t>Rivas- Guanacaste auge inmobiliario producido por turismo:  deterioro  de ecosistemas, desalojos y exclusión de lugares públicos,  conflictos por el agua. </a:t>
            </a:r>
            <a:endParaRPr lang="es-SV" altLang="es-SV" sz="1200"/>
          </a:p>
        </p:txBody>
      </p:sp>
      <p:sp>
        <p:nvSpPr>
          <p:cNvPr id="6" name="5 Elipse">
            <a:extLst>
              <a:ext uri="{FF2B5EF4-FFF2-40B4-BE49-F238E27FC236}">
                <a16:creationId xmlns:a16="http://schemas.microsoft.com/office/drawing/2014/main" id="{FE794827-6083-448E-8E58-F8085BC898AD}"/>
              </a:ext>
            </a:extLst>
          </p:cNvPr>
          <p:cNvSpPr/>
          <p:nvPr/>
        </p:nvSpPr>
        <p:spPr>
          <a:xfrm rot="16200000">
            <a:off x="2151856" y="883445"/>
            <a:ext cx="803275" cy="1293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7" name="6 Elipse">
            <a:extLst>
              <a:ext uri="{FF2B5EF4-FFF2-40B4-BE49-F238E27FC236}">
                <a16:creationId xmlns:a16="http://schemas.microsoft.com/office/drawing/2014/main" id="{EC2DCBF1-15E9-4306-83FB-0CCEAE5F46E4}"/>
              </a:ext>
            </a:extLst>
          </p:cNvPr>
          <p:cNvSpPr/>
          <p:nvPr/>
        </p:nvSpPr>
        <p:spPr>
          <a:xfrm rot="19622319">
            <a:off x="3594100" y="4132263"/>
            <a:ext cx="800100" cy="1190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8" name="7 Elipse">
            <a:extLst>
              <a:ext uri="{FF2B5EF4-FFF2-40B4-BE49-F238E27FC236}">
                <a16:creationId xmlns:a16="http://schemas.microsoft.com/office/drawing/2014/main" id="{324B0496-29F1-447C-990A-3CC093D1FAA9}"/>
              </a:ext>
            </a:extLst>
          </p:cNvPr>
          <p:cNvSpPr/>
          <p:nvPr/>
        </p:nvSpPr>
        <p:spPr>
          <a:xfrm rot="16200000">
            <a:off x="3831431" y="1613695"/>
            <a:ext cx="803275" cy="1293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7" name="16 Estrella de 5 puntas">
            <a:extLst>
              <a:ext uri="{FF2B5EF4-FFF2-40B4-BE49-F238E27FC236}">
                <a16:creationId xmlns:a16="http://schemas.microsoft.com/office/drawing/2014/main" id="{70B51780-33AE-496A-90EC-64141724F118}"/>
              </a:ext>
            </a:extLst>
          </p:cNvPr>
          <p:cNvSpPr/>
          <p:nvPr/>
        </p:nvSpPr>
        <p:spPr>
          <a:xfrm>
            <a:off x="2563813" y="223678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8" name="17 Estrella de 5 puntas">
            <a:extLst>
              <a:ext uri="{FF2B5EF4-FFF2-40B4-BE49-F238E27FC236}">
                <a16:creationId xmlns:a16="http://schemas.microsoft.com/office/drawing/2014/main" id="{49E917DB-E20A-4F44-BF65-DC528E187922}"/>
              </a:ext>
            </a:extLst>
          </p:cNvPr>
          <p:cNvSpPr/>
          <p:nvPr/>
        </p:nvSpPr>
        <p:spPr>
          <a:xfrm>
            <a:off x="2503488" y="2343150"/>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9" name="18 Estrella de 5 puntas">
            <a:extLst>
              <a:ext uri="{FF2B5EF4-FFF2-40B4-BE49-F238E27FC236}">
                <a16:creationId xmlns:a16="http://schemas.microsoft.com/office/drawing/2014/main" id="{52722288-8C01-4920-811B-49F58E3FC66D}"/>
              </a:ext>
            </a:extLst>
          </p:cNvPr>
          <p:cNvSpPr/>
          <p:nvPr/>
        </p:nvSpPr>
        <p:spPr>
          <a:xfrm>
            <a:off x="2855913" y="2282825"/>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0" name="19 Estrella de 5 puntas">
            <a:extLst>
              <a:ext uri="{FF2B5EF4-FFF2-40B4-BE49-F238E27FC236}">
                <a16:creationId xmlns:a16="http://schemas.microsoft.com/office/drawing/2014/main" id="{C0D9685F-6086-4556-9E4B-D0D161EFED15}"/>
              </a:ext>
            </a:extLst>
          </p:cNvPr>
          <p:cNvSpPr/>
          <p:nvPr/>
        </p:nvSpPr>
        <p:spPr>
          <a:xfrm>
            <a:off x="2613025" y="243363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1" name="20 Estrella de 5 puntas">
            <a:extLst>
              <a:ext uri="{FF2B5EF4-FFF2-40B4-BE49-F238E27FC236}">
                <a16:creationId xmlns:a16="http://schemas.microsoft.com/office/drawing/2014/main" id="{8F390413-65D0-4986-B460-51C48DF5FB63}"/>
              </a:ext>
            </a:extLst>
          </p:cNvPr>
          <p:cNvSpPr/>
          <p:nvPr/>
        </p:nvSpPr>
        <p:spPr>
          <a:xfrm>
            <a:off x="2916238" y="3105150"/>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2" name="21 Estrella de 5 puntas">
            <a:extLst>
              <a:ext uri="{FF2B5EF4-FFF2-40B4-BE49-F238E27FC236}">
                <a16:creationId xmlns:a16="http://schemas.microsoft.com/office/drawing/2014/main" id="{B73BBD82-CEAF-4FFC-B8CB-85C4D6949754}"/>
              </a:ext>
            </a:extLst>
          </p:cNvPr>
          <p:cNvSpPr/>
          <p:nvPr/>
        </p:nvSpPr>
        <p:spPr>
          <a:xfrm>
            <a:off x="2582863" y="315118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3" name="22 Estrella de 5 puntas">
            <a:extLst>
              <a:ext uri="{FF2B5EF4-FFF2-40B4-BE49-F238E27FC236}">
                <a16:creationId xmlns:a16="http://schemas.microsoft.com/office/drawing/2014/main" id="{AD307E8C-A635-4ECB-B466-6AAA0C5F6C4E}"/>
              </a:ext>
            </a:extLst>
          </p:cNvPr>
          <p:cNvSpPr/>
          <p:nvPr/>
        </p:nvSpPr>
        <p:spPr>
          <a:xfrm>
            <a:off x="2563813" y="302101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4" name="23 Estrella de 5 puntas">
            <a:extLst>
              <a:ext uri="{FF2B5EF4-FFF2-40B4-BE49-F238E27FC236}">
                <a16:creationId xmlns:a16="http://schemas.microsoft.com/office/drawing/2014/main" id="{CB97F4AE-DEA9-4FF0-819F-5AAB40DBD252}"/>
              </a:ext>
            </a:extLst>
          </p:cNvPr>
          <p:cNvSpPr/>
          <p:nvPr/>
        </p:nvSpPr>
        <p:spPr>
          <a:xfrm>
            <a:off x="2443163" y="2952750"/>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5" name="24 Estrella de 5 puntas">
            <a:extLst>
              <a:ext uri="{FF2B5EF4-FFF2-40B4-BE49-F238E27FC236}">
                <a16:creationId xmlns:a16="http://schemas.microsoft.com/office/drawing/2014/main" id="{6EB6DAFA-A85B-4D16-AB6E-1BD6F93BAF92}"/>
              </a:ext>
            </a:extLst>
          </p:cNvPr>
          <p:cNvSpPr/>
          <p:nvPr/>
        </p:nvSpPr>
        <p:spPr>
          <a:xfrm>
            <a:off x="3670300" y="3433763"/>
            <a:ext cx="60325" cy="444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7" name="26 Estrella de 5 puntas">
            <a:extLst>
              <a:ext uri="{FF2B5EF4-FFF2-40B4-BE49-F238E27FC236}">
                <a16:creationId xmlns:a16="http://schemas.microsoft.com/office/drawing/2014/main" id="{2BA238B6-2B6E-433E-86D6-A17F53C641BB}"/>
              </a:ext>
            </a:extLst>
          </p:cNvPr>
          <p:cNvSpPr/>
          <p:nvPr/>
        </p:nvSpPr>
        <p:spPr>
          <a:xfrm>
            <a:off x="3700463" y="3197225"/>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8" name="27 Estrella de 5 puntas">
            <a:extLst>
              <a:ext uri="{FF2B5EF4-FFF2-40B4-BE49-F238E27FC236}">
                <a16:creationId xmlns:a16="http://schemas.microsoft.com/office/drawing/2014/main" id="{5FEE4928-AC15-4436-8220-5F0D8819ACCF}"/>
              </a:ext>
            </a:extLst>
          </p:cNvPr>
          <p:cNvSpPr/>
          <p:nvPr/>
        </p:nvSpPr>
        <p:spPr>
          <a:xfrm>
            <a:off x="4316413" y="499903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9" name="28 Estrella de 5 puntas">
            <a:extLst>
              <a:ext uri="{FF2B5EF4-FFF2-40B4-BE49-F238E27FC236}">
                <a16:creationId xmlns:a16="http://schemas.microsoft.com/office/drawing/2014/main" id="{1F31B738-8F57-4FFC-8D23-436C76D29026}"/>
              </a:ext>
            </a:extLst>
          </p:cNvPr>
          <p:cNvSpPr/>
          <p:nvPr/>
        </p:nvSpPr>
        <p:spPr>
          <a:xfrm>
            <a:off x="5157788" y="5045075"/>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0" name="29 Estrella de 5 puntas">
            <a:extLst>
              <a:ext uri="{FF2B5EF4-FFF2-40B4-BE49-F238E27FC236}">
                <a16:creationId xmlns:a16="http://schemas.microsoft.com/office/drawing/2014/main" id="{2BE32A63-AA95-436C-B559-995DE3BDCA13}"/>
              </a:ext>
            </a:extLst>
          </p:cNvPr>
          <p:cNvSpPr/>
          <p:nvPr/>
        </p:nvSpPr>
        <p:spPr>
          <a:xfrm>
            <a:off x="4879975" y="5091113"/>
            <a:ext cx="60325" cy="444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1" name="30 Estrella de 5 puntas">
            <a:extLst>
              <a:ext uri="{FF2B5EF4-FFF2-40B4-BE49-F238E27FC236}">
                <a16:creationId xmlns:a16="http://schemas.microsoft.com/office/drawing/2014/main" id="{9EA683D6-7CD4-4B76-8785-9280CDD4EBB6}"/>
              </a:ext>
            </a:extLst>
          </p:cNvPr>
          <p:cNvSpPr/>
          <p:nvPr/>
        </p:nvSpPr>
        <p:spPr>
          <a:xfrm>
            <a:off x="3890963" y="3243263"/>
            <a:ext cx="60325" cy="444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2" name="31 Estrella de 5 puntas">
            <a:extLst>
              <a:ext uri="{FF2B5EF4-FFF2-40B4-BE49-F238E27FC236}">
                <a16:creationId xmlns:a16="http://schemas.microsoft.com/office/drawing/2014/main" id="{AB4F3633-ED6B-471E-805B-9717C7AB19E3}"/>
              </a:ext>
            </a:extLst>
          </p:cNvPr>
          <p:cNvSpPr/>
          <p:nvPr/>
        </p:nvSpPr>
        <p:spPr>
          <a:xfrm>
            <a:off x="5218113" y="513556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3" name="32 Estrella de 5 puntas">
            <a:extLst>
              <a:ext uri="{FF2B5EF4-FFF2-40B4-BE49-F238E27FC236}">
                <a16:creationId xmlns:a16="http://schemas.microsoft.com/office/drawing/2014/main" id="{81529F30-1978-41F7-B972-B3F06A64F9BC}"/>
              </a:ext>
            </a:extLst>
          </p:cNvPr>
          <p:cNvSpPr/>
          <p:nvPr/>
        </p:nvSpPr>
        <p:spPr>
          <a:xfrm>
            <a:off x="3987800" y="301783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4" name="33 Estrella de 5 puntas">
            <a:extLst>
              <a:ext uri="{FF2B5EF4-FFF2-40B4-BE49-F238E27FC236}">
                <a16:creationId xmlns:a16="http://schemas.microsoft.com/office/drawing/2014/main" id="{97EC9B89-40F4-4D7A-A649-5B19B06645A4}"/>
              </a:ext>
            </a:extLst>
          </p:cNvPr>
          <p:cNvSpPr/>
          <p:nvPr/>
        </p:nvSpPr>
        <p:spPr>
          <a:xfrm>
            <a:off x="4011613" y="357028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5" name="34 Estrella de 5 puntas">
            <a:extLst>
              <a:ext uri="{FF2B5EF4-FFF2-40B4-BE49-F238E27FC236}">
                <a16:creationId xmlns:a16="http://schemas.microsoft.com/office/drawing/2014/main" id="{24F5ACE0-5CC3-4120-A6BB-4501089FB4F9}"/>
              </a:ext>
            </a:extLst>
          </p:cNvPr>
          <p:cNvSpPr/>
          <p:nvPr/>
        </p:nvSpPr>
        <p:spPr>
          <a:xfrm>
            <a:off x="3525838" y="241141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6" name="35 Estrella de 5 puntas">
            <a:extLst>
              <a:ext uri="{FF2B5EF4-FFF2-40B4-BE49-F238E27FC236}">
                <a16:creationId xmlns:a16="http://schemas.microsoft.com/office/drawing/2014/main" id="{4C62846F-B3D8-4397-91A1-1F304F4778A6}"/>
              </a:ext>
            </a:extLst>
          </p:cNvPr>
          <p:cNvSpPr/>
          <p:nvPr/>
        </p:nvSpPr>
        <p:spPr>
          <a:xfrm>
            <a:off x="5000625" y="347821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7" name="36 Estrella de 5 puntas">
            <a:extLst>
              <a:ext uri="{FF2B5EF4-FFF2-40B4-BE49-F238E27FC236}">
                <a16:creationId xmlns:a16="http://schemas.microsoft.com/office/drawing/2014/main" id="{F702CBB0-FB07-4C3F-A452-D4B8D0CBF1D7}"/>
              </a:ext>
            </a:extLst>
          </p:cNvPr>
          <p:cNvSpPr/>
          <p:nvPr/>
        </p:nvSpPr>
        <p:spPr>
          <a:xfrm>
            <a:off x="4949825" y="323691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8" name="37 Estrella de 5 puntas">
            <a:extLst>
              <a:ext uri="{FF2B5EF4-FFF2-40B4-BE49-F238E27FC236}">
                <a16:creationId xmlns:a16="http://schemas.microsoft.com/office/drawing/2014/main" id="{32FEE691-81E7-4C29-B3EA-BEBE0022B821}"/>
              </a:ext>
            </a:extLst>
          </p:cNvPr>
          <p:cNvSpPr/>
          <p:nvPr/>
        </p:nvSpPr>
        <p:spPr>
          <a:xfrm>
            <a:off x="4849813" y="3371850"/>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9" name="38 Estrella de 5 puntas">
            <a:extLst>
              <a:ext uri="{FF2B5EF4-FFF2-40B4-BE49-F238E27FC236}">
                <a16:creationId xmlns:a16="http://schemas.microsoft.com/office/drawing/2014/main" id="{33B30912-B0F4-4F86-943C-A42E611B385E}"/>
              </a:ext>
            </a:extLst>
          </p:cNvPr>
          <p:cNvSpPr/>
          <p:nvPr/>
        </p:nvSpPr>
        <p:spPr>
          <a:xfrm>
            <a:off x="4840288" y="4879975"/>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40" name="39 Estrella de 5 puntas">
            <a:extLst>
              <a:ext uri="{FF2B5EF4-FFF2-40B4-BE49-F238E27FC236}">
                <a16:creationId xmlns:a16="http://schemas.microsoft.com/office/drawing/2014/main" id="{CA247A2B-8131-42CA-9208-747FD76C1EC1}"/>
              </a:ext>
            </a:extLst>
          </p:cNvPr>
          <p:cNvSpPr/>
          <p:nvPr/>
        </p:nvSpPr>
        <p:spPr>
          <a:xfrm>
            <a:off x="4195763" y="3548063"/>
            <a:ext cx="60325" cy="444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41" name="40 Estrella de 5 puntas">
            <a:extLst>
              <a:ext uri="{FF2B5EF4-FFF2-40B4-BE49-F238E27FC236}">
                <a16:creationId xmlns:a16="http://schemas.microsoft.com/office/drawing/2014/main" id="{7E5E5F14-C7FE-46D1-8F95-403F46469736}"/>
              </a:ext>
            </a:extLst>
          </p:cNvPr>
          <p:cNvSpPr/>
          <p:nvPr/>
        </p:nvSpPr>
        <p:spPr>
          <a:xfrm>
            <a:off x="4348163" y="3930650"/>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42" name="41 Estrella de 5 puntas">
            <a:extLst>
              <a:ext uri="{FF2B5EF4-FFF2-40B4-BE49-F238E27FC236}">
                <a16:creationId xmlns:a16="http://schemas.microsoft.com/office/drawing/2014/main" id="{CE119B49-B34E-40C6-BFC6-966D199FF347}"/>
              </a:ext>
            </a:extLst>
          </p:cNvPr>
          <p:cNvSpPr/>
          <p:nvPr/>
        </p:nvSpPr>
        <p:spPr>
          <a:xfrm>
            <a:off x="3781425" y="352901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43" name="42 Estrella de 5 puntas">
            <a:extLst>
              <a:ext uri="{FF2B5EF4-FFF2-40B4-BE49-F238E27FC236}">
                <a16:creationId xmlns:a16="http://schemas.microsoft.com/office/drawing/2014/main" id="{E2049F13-300E-48E4-89B7-E508D7F59F2A}"/>
              </a:ext>
            </a:extLst>
          </p:cNvPr>
          <p:cNvSpPr/>
          <p:nvPr/>
        </p:nvSpPr>
        <p:spPr>
          <a:xfrm>
            <a:off x="4608513" y="477043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44" name="43 Estrella de 5 puntas">
            <a:extLst>
              <a:ext uri="{FF2B5EF4-FFF2-40B4-BE49-F238E27FC236}">
                <a16:creationId xmlns:a16="http://schemas.microsoft.com/office/drawing/2014/main" id="{34AB0B86-2845-49C2-B29D-551A2082CF06}"/>
              </a:ext>
            </a:extLst>
          </p:cNvPr>
          <p:cNvSpPr/>
          <p:nvPr/>
        </p:nvSpPr>
        <p:spPr>
          <a:xfrm>
            <a:off x="5667375" y="5172075"/>
            <a:ext cx="60325" cy="460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45" name="44 Estrella de 5 puntas">
            <a:extLst>
              <a:ext uri="{FF2B5EF4-FFF2-40B4-BE49-F238E27FC236}">
                <a16:creationId xmlns:a16="http://schemas.microsoft.com/office/drawing/2014/main" id="{B3A36E0F-84DD-474A-B278-373DF8FB0F2F}"/>
              </a:ext>
            </a:extLst>
          </p:cNvPr>
          <p:cNvSpPr/>
          <p:nvPr/>
        </p:nvSpPr>
        <p:spPr>
          <a:xfrm>
            <a:off x="2417763" y="1995488"/>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9253" name="45 Rectángulo">
            <a:extLst>
              <a:ext uri="{FF2B5EF4-FFF2-40B4-BE49-F238E27FC236}">
                <a16:creationId xmlns:a16="http://schemas.microsoft.com/office/drawing/2014/main" id="{554C282C-505D-4A05-91BC-79FFB3D5BB37}"/>
              </a:ext>
            </a:extLst>
          </p:cNvPr>
          <p:cNvSpPr>
            <a:spLocks noChangeArrowheads="1"/>
          </p:cNvSpPr>
          <p:nvPr/>
        </p:nvSpPr>
        <p:spPr bwMode="auto">
          <a:xfrm>
            <a:off x="3841750" y="1055688"/>
            <a:ext cx="2541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SV" sz="1200" b="1">
                <a:solidFill>
                  <a:srgbClr val="004C6F"/>
                </a:solidFill>
              </a:rPr>
              <a:t>Bahía de Tela: megaproyectos privatización y  despojo de tierras ancestrales de garífunas, polarización social.</a:t>
            </a:r>
            <a:endParaRPr lang="es-SV" altLang="es-SV" sz="1200"/>
          </a:p>
        </p:txBody>
      </p:sp>
      <p:sp>
        <p:nvSpPr>
          <p:cNvPr id="9254" name="46 CuadroTexto">
            <a:extLst>
              <a:ext uri="{FF2B5EF4-FFF2-40B4-BE49-F238E27FC236}">
                <a16:creationId xmlns:a16="http://schemas.microsoft.com/office/drawing/2014/main" id="{24B1864E-542F-4174-85B0-FE4BD8DFD00E}"/>
              </a:ext>
            </a:extLst>
          </p:cNvPr>
          <p:cNvSpPr txBox="1">
            <a:spLocks noChangeArrowheads="1"/>
          </p:cNvSpPr>
          <p:nvPr/>
        </p:nvSpPr>
        <p:spPr bwMode="auto">
          <a:xfrm>
            <a:off x="5448300" y="3976688"/>
            <a:ext cx="2041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SV" altLang="es-SV" sz="1200" b="1">
                <a:solidFill>
                  <a:srgbClr val="004C6F"/>
                </a:solidFill>
              </a:rPr>
              <a:t>Bocas del Toro: actores locales  optaron  por el ordenamiento territorial para enfrentar avance inmobiliario del turismo</a:t>
            </a:r>
          </a:p>
        </p:txBody>
      </p:sp>
      <p:pic>
        <p:nvPicPr>
          <p:cNvPr id="9255" name="Picture 12" descr="Imagen 075">
            <a:extLst>
              <a:ext uri="{FF2B5EF4-FFF2-40B4-BE49-F238E27FC236}">
                <a16:creationId xmlns:a16="http://schemas.microsoft.com/office/drawing/2014/main" id="{EDE6C17F-9AEB-4CF7-87BB-68FB8C3363E9}"/>
              </a:ext>
            </a:extLst>
          </p:cNvPr>
          <p:cNvPicPr>
            <a:picLocks noChangeAspect="1" noChangeArrowheads="1"/>
          </p:cNvPicPr>
          <p:nvPr/>
        </p:nvPicPr>
        <p:blipFill>
          <a:blip r:embed="rId4">
            <a:lum bright="12000" contrast="26000"/>
            <a:extLst>
              <a:ext uri="{28A0092B-C50C-407E-A947-70E740481C1C}">
                <a14:useLocalDpi xmlns:a14="http://schemas.microsoft.com/office/drawing/2010/main" val="0"/>
              </a:ext>
            </a:extLst>
          </a:blip>
          <a:srcRect/>
          <a:stretch>
            <a:fillRect/>
          </a:stretch>
        </p:blipFill>
        <p:spPr bwMode="auto">
          <a:xfrm>
            <a:off x="7366000" y="4049713"/>
            <a:ext cx="15875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48 Elipse">
            <a:extLst>
              <a:ext uri="{FF2B5EF4-FFF2-40B4-BE49-F238E27FC236}">
                <a16:creationId xmlns:a16="http://schemas.microsoft.com/office/drawing/2014/main" id="{8B2CB707-2ED8-4B11-9261-8DEC92EC4276}"/>
              </a:ext>
            </a:extLst>
          </p:cNvPr>
          <p:cNvSpPr/>
          <p:nvPr/>
        </p:nvSpPr>
        <p:spPr>
          <a:xfrm rot="16200000">
            <a:off x="5445125" y="4767263"/>
            <a:ext cx="611188" cy="1001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51" name="50 CuadroTexto">
            <a:extLst>
              <a:ext uri="{FF2B5EF4-FFF2-40B4-BE49-F238E27FC236}">
                <a16:creationId xmlns:a16="http://schemas.microsoft.com/office/drawing/2014/main" id="{14B079B6-F789-43FE-84DB-B1518E68CE36}"/>
              </a:ext>
            </a:extLst>
          </p:cNvPr>
          <p:cNvSpPr txBox="1"/>
          <p:nvPr/>
        </p:nvSpPr>
        <p:spPr>
          <a:xfrm>
            <a:off x="7091363" y="1311275"/>
            <a:ext cx="1697037" cy="2308225"/>
          </a:xfrm>
          <a:prstGeom prst="rect">
            <a:avLst/>
          </a:prstGeom>
          <a:solidFill>
            <a:schemeClr val="accent5">
              <a:lumMod val="40000"/>
              <a:lumOff val="60000"/>
            </a:schemeClr>
          </a:solidFill>
        </p:spPr>
        <p:txBody>
          <a:bodyPr>
            <a:spAutoFit/>
          </a:bodyPr>
          <a:lstStyle/>
          <a:p>
            <a:pPr>
              <a:defRPr/>
            </a:pPr>
            <a:r>
              <a:rPr lang="es-SV" sz="1200" b="1" dirty="0">
                <a:solidFill>
                  <a:srgbClr val="004C6F"/>
                </a:solidFill>
                <a:latin typeface="Arial" charset="0"/>
                <a:cs typeface="+mn-cs"/>
              </a:rPr>
              <a:t>          Las Iniciativas de Turismo Rural comunitario contribuyen a mejorar medios de vida, diversificación productiva, incorporación de mujeres y jóvenes, asegura gobernanza y fortalece derechos.</a:t>
            </a:r>
          </a:p>
        </p:txBody>
      </p:sp>
      <p:sp>
        <p:nvSpPr>
          <p:cNvPr id="52" name="51 Estrella de 5 puntas">
            <a:extLst>
              <a:ext uri="{FF2B5EF4-FFF2-40B4-BE49-F238E27FC236}">
                <a16:creationId xmlns:a16="http://schemas.microsoft.com/office/drawing/2014/main" id="{37C26B33-ACAD-46B9-AB93-8FEA7E881E72}"/>
              </a:ext>
            </a:extLst>
          </p:cNvPr>
          <p:cNvSpPr/>
          <p:nvPr/>
        </p:nvSpPr>
        <p:spPr>
          <a:xfrm>
            <a:off x="7323138" y="1420813"/>
            <a:ext cx="60325" cy="46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9259" name="52 CuadroTexto">
            <a:extLst>
              <a:ext uri="{FF2B5EF4-FFF2-40B4-BE49-F238E27FC236}">
                <a16:creationId xmlns:a16="http://schemas.microsoft.com/office/drawing/2014/main" id="{A7300699-34ED-49E3-BF48-1519FBCEF7B8}"/>
              </a:ext>
            </a:extLst>
          </p:cNvPr>
          <p:cNvSpPr txBox="1">
            <a:spLocks noChangeArrowheads="1"/>
          </p:cNvSpPr>
          <p:nvPr/>
        </p:nvSpPr>
        <p:spPr bwMode="auto">
          <a:xfrm>
            <a:off x="44450" y="1347788"/>
            <a:ext cx="1898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SV" altLang="es-SV" sz="1200" b="1">
                <a:solidFill>
                  <a:srgbClr val="004C6F"/>
                </a:solidFill>
              </a:rPr>
              <a:t>Turismo como eje de desarrollo de Petén, grandes intereses e inversiones inciden en el manejo de la RBM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8A3444FD-5505-4840-9902-FE460E9BD205}"/>
              </a:ext>
            </a:extLst>
          </p:cNvPr>
          <p:cNvSpPr>
            <a:spLocks noChangeArrowheads="1"/>
          </p:cNvSpPr>
          <p:nvPr/>
        </p:nvSpPr>
        <p:spPr bwMode="auto">
          <a:xfrm>
            <a:off x="19050" y="476250"/>
            <a:ext cx="8801100" cy="701675"/>
          </a:xfrm>
          <a:prstGeom prst="rect">
            <a:avLst/>
          </a:prstGeom>
          <a:noFill/>
          <a:ln w="9525">
            <a:noFill/>
            <a:miter lim="800000"/>
            <a:headEnd/>
            <a:tailEnd/>
          </a:ln>
          <a:effectLst/>
        </p:spPr>
        <p:txBody>
          <a:bodyPr>
            <a:spAutoFit/>
          </a:bodyPr>
          <a:lstStyle/>
          <a:p>
            <a:pPr>
              <a:defRPr/>
            </a:pPr>
            <a:r>
              <a:rPr lang="es-SV" sz="2000" b="1">
                <a:solidFill>
                  <a:srgbClr val="004C6F"/>
                </a:solidFill>
                <a:effectLst>
                  <a:outerShdw blurRad="38100" dist="38100" dir="2700000" algn="tl">
                    <a:srgbClr val="C0C0C0"/>
                  </a:outerShdw>
                </a:effectLst>
                <a:latin typeface="Arial" charset="0"/>
                <a:cs typeface="Arial" charset="0"/>
              </a:rPr>
              <a:t>Disputas territoriales vinculadas </a:t>
            </a:r>
            <a:br>
              <a:rPr lang="es-SV" sz="2000" b="1">
                <a:solidFill>
                  <a:srgbClr val="004C6F"/>
                </a:solidFill>
                <a:effectLst>
                  <a:outerShdw blurRad="38100" dist="38100" dir="2700000" algn="tl">
                    <a:srgbClr val="C0C0C0"/>
                  </a:outerShdw>
                </a:effectLst>
                <a:latin typeface="Arial" charset="0"/>
                <a:cs typeface="Arial" charset="0"/>
              </a:rPr>
            </a:br>
            <a:r>
              <a:rPr lang="es-SV" sz="2000" b="1">
                <a:solidFill>
                  <a:srgbClr val="004C6F"/>
                </a:solidFill>
                <a:effectLst>
                  <a:outerShdw blurRad="38100" dist="38100" dir="2700000" algn="tl">
                    <a:srgbClr val="C0C0C0"/>
                  </a:outerShdw>
                </a:effectLst>
                <a:latin typeface="Arial" charset="0"/>
                <a:cs typeface="Arial" charset="0"/>
              </a:rPr>
              <a:t>con patrimonio cultural, conservación y actividades ilícitas</a:t>
            </a:r>
            <a:endParaRPr lang="en-US" sz="2000" b="1">
              <a:solidFill>
                <a:srgbClr val="004C6F"/>
              </a:solidFill>
              <a:effectLst>
                <a:outerShdw blurRad="38100" dist="38100" dir="2700000" algn="tl">
                  <a:srgbClr val="C0C0C0"/>
                </a:outerShdw>
              </a:effectLst>
              <a:latin typeface="Arial" charset="0"/>
              <a:cs typeface="Arial" charset="0"/>
            </a:endParaRPr>
          </a:p>
        </p:txBody>
      </p:sp>
      <p:pic>
        <p:nvPicPr>
          <p:cNvPr id="10243" name="Picture 3" descr="landsat_preliminar">
            <a:extLst>
              <a:ext uri="{FF2B5EF4-FFF2-40B4-BE49-F238E27FC236}">
                <a16:creationId xmlns:a16="http://schemas.microsoft.com/office/drawing/2014/main" id="{47628718-D126-4A54-85CD-9989915790F3}"/>
              </a:ext>
            </a:extLst>
          </p:cNvPr>
          <p:cNvPicPr preferRelativeResize="0">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1255713"/>
            <a:ext cx="405288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D81BEC6F-4125-4442-81CD-6E0E16B8B796}"/>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bwMode="auto">
          <a:xfrm>
            <a:off x="5375275" y="4149725"/>
            <a:ext cx="3516313" cy="2032000"/>
          </a:xfr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5" descr="Trafico de Madera 3">
            <a:extLst>
              <a:ext uri="{FF2B5EF4-FFF2-40B4-BE49-F238E27FC236}">
                <a16:creationId xmlns:a16="http://schemas.microsoft.com/office/drawing/2014/main" id="{E3482A6D-792C-4C6E-9823-CA40F1770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4181475"/>
            <a:ext cx="4229100" cy="199548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10246" name="Group 6">
            <a:extLst>
              <a:ext uri="{FF2B5EF4-FFF2-40B4-BE49-F238E27FC236}">
                <a16:creationId xmlns:a16="http://schemas.microsoft.com/office/drawing/2014/main" id="{3A8DC2CC-ACF4-40F9-9B49-771BEE466C47}"/>
              </a:ext>
            </a:extLst>
          </p:cNvPr>
          <p:cNvGrpSpPr>
            <a:grpSpLocks/>
          </p:cNvGrpSpPr>
          <p:nvPr/>
        </p:nvGrpSpPr>
        <p:grpSpPr bwMode="auto">
          <a:xfrm>
            <a:off x="466725" y="1235075"/>
            <a:ext cx="4229100" cy="2687638"/>
            <a:chOff x="3003" y="320"/>
            <a:chExt cx="2664" cy="1693"/>
          </a:xfrm>
        </p:grpSpPr>
        <p:pic>
          <p:nvPicPr>
            <p:cNvPr id="10247" name="Picture 7">
              <a:extLst>
                <a:ext uri="{FF2B5EF4-FFF2-40B4-BE49-F238E27FC236}">
                  <a16:creationId xmlns:a16="http://schemas.microsoft.com/office/drawing/2014/main" id="{EF807AC6-22EE-49A4-BF9B-5C4BF57113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3" y="320"/>
              <a:ext cx="2664" cy="1693"/>
            </a:xfrm>
            <a:prstGeom prst="rect">
              <a:avLst/>
            </a:prstGeom>
            <a:noFill/>
            <a:ln w="38100" algn="ctr">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0248" name="Oval 8">
              <a:extLst>
                <a:ext uri="{FF2B5EF4-FFF2-40B4-BE49-F238E27FC236}">
                  <a16:creationId xmlns:a16="http://schemas.microsoft.com/office/drawing/2014/main" id="{8302A16F-EE33-4DCF-9D7B-3567BA37B18B}"/>
                </a:ext>
              </a:extLst>
            </p:cNvPr>
            <p:cNvSpPr>
              <a:spLocks noChangeAspect="1" noChangeArrowheads="1"/>
            </p:cNvSpPr>
            <p:nvPr/>
          </p:nvSpPr>
          <p:spPr bwMode="auto">
            <a:xfrm rot="-5668722">
              <a:off x="4148" y="49"/>
              <a:ext cx="364" cy="1506"/>
            </a:xfrm>
            <a:prstGeom prst="ellipse">
              <a:avLst/>
            </a:prstGeom>
            <a:noFill/>
            <a:ln w="38100">
              <a:solidFill>
                <a:srgbClr val="000066"/>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SV" sz="1400" b="1">
                <a:solidFill>
                  <a:schemeClr val="folHlink"/>
                </a:solidFill>
                <a:latin typeface="Century Gothic" panose="020B0502020202020204" pitchFamily="34" charset="0"/>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31F01EF6-A2EB-4911-8022-178BD9135F62}"/>
              </a:ext>
            </a:extLst>
          </p:cNvPr>
          <p:cNvSpPr>
            <a:spLocks noChangeArrowheads="1"/>
          </p:cNvSpPr>
          <p:nvPr/>
        </p:nvSpPr>
        <p:spPr bwMode="auto">
          <a:xfrm flipH="1">
            <a:off x="7164388" y="1128713"/>
            <a:ext cx="1643062"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40000"/>
              </a:spcAft>
              <a:buFontTx/>
              <a:buChar char="•"/>
            </a:pPr>
            <a:r>
              <a:rPr lang="es-ES" altLang="es-SV" sz="1200" b="1">
                <a:solidFill>
                  <a:srgbClr val="004C6F"/>
                </a:solidFill>
              </a:rPr>
              <a:t>¿Quiénes deciden y controlan el uso del territorio (gobiernos, privados, ONG´s de conservación, comunidades forestales)?</a:t>
            </a:r>
          </a:p>
          <a:p>
            <a:pPr eaLnBrk="1" hangingPunct="1">
              <a:spcAft>
                <a:spcPct val="40000"/>
              </a:spcAft>
              <a:buFontTx/>
              <a:buChar char="•"/>
            </a:pPr>
            <a:r>
              <a:rPr lang="es-ES" altLang="es-SV" sz="1200" b="1">
                <a:solidFill>
                  <a:srgbClr val="004C6F"/>
                </a:solidFill>
              </a:rPr>
              <a:t>¿Que figuras institucionales y enfoques se promueven para la protección y conservación, manejo de bosques, AP y Territorios Indígenas?</a:t>
            </a:r>
          </a:p>
          <a:p>
            <a:pPr eaLnBrk="1" hangingPunct="1">
              <a:spcAft>
                <a:spcPct val="40000"/>
              </a:spcAft>
              <a:buFontTx/>
              <a:buChar char="•"/>
            </a:pPr>
            <a:endParaRPr lang="es-ES" altLang="es-SV" sz="1200" b="1">
              <a:solidFill>
                <a:srgbClr val="004C6F"/>
              </a:solidFill>
            </a:endParaRPr>
          </a:p>
          <a:p>
            <a:pPr eaLnBrk="1" hangingPunct="1">
              <a:spcAft>
                <a:spcPct val="40000"/>
              </a:spcAft>
              <a:buFontTx/>
              <a:buChar char="•"/>
            </a:pPr>
            <a:endParaRPr lang="es-ES" altLang="es-SV" sz="1200" b="1">
              <a:solidFill>
                <a:srgbClr val="004C6F"/>
              </a:solidFill>
            </a:endParaRPr>
          </a:p>
          <a:p>
            <a:pPr eaLnBrk="1" hangingPunct="1">
              <a:spcAft>
                <a:spcPct val="40000"/>
              </a:spcAft>
              <a:buFontTx/>
              <a:buChar char="•"/>
            </a:pPr>
            <a:endParaRPr lang="es-ES" altLang="es-SV" sz="1100" b="1">
              <a:solidFill>
                <a:srgbClr val="004C6F"/>
              </a:solidFill>
            </a:endParaRPr>
          </a:p>
        </p:txBody>
      </p:sp>
      <p:sp>
        <p:nvSpPr>
          <p:cNvPr id="11267" name="Rectangle 8">
            <a:extLst>
              <a:ext uri="{FF2B5EF4-FFF2-40B4-BE49-F238E27FC236}">
                <a16:creationId xmlns:a16="http://schemas.microsoft.com/office/drawing/2014/main" id="{8DEFC1B8-5526-42C5-A02D-8A44A09C6837}"/>
              </a:ext>
            </a:extLst>
          </p:cNvPr>
          <p:cNvSpPr>
            <a:spLocks noChangeArrowheads="1"/>
          </p:cNvSpPr>
          <p:nvPr/>
        </p:nvSpPr>
        <p:spPr bwMode="auto">
          <a:xfrm>
            <a:off x="-185738" y="288925"/>
            <a:ext cx="917575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ct val="60000"/>
              </a:spcAft>
            </a:pPr>
            <a:r>
              <a:rPr lang="es-MX" altLang="es-SV" sz="1600" b="1">
                <a:solidFill>
                  <a:srgbClr val="004C6F"/>
                </a:solidFill>
              </a:rPr>
              <a:t>Bosques, áreas protegidas y territorios indígenas: Derechos territoriales</a:t>
            </a:r>
            <a:endParaRPr lang="es-ES" altLang="es-SV" sz="1600" b="1">
              <a:solidFill>
                <a:srgbClr val="004C6F"/>
              </a:solidFill>
            </a:endParaRPr>
          </a:p>
        </p:txBody>
      </p:sp>
      <p:pic>
        <p:nvPicPr>
          <p:cNvPr id="11268" name="Picture 10" descr="Zonas indigenas y bosques1">
            <a:extLst>
              <a:ext uri="{FF2B5EF4-FFF2-40B4-BE49-F238E27FC236}">
                <a16:creationId xmlns:a16="http://schemas.microsoft.com/office/drawing/2014/main" id="{9E4AD801-080A-4D2E-BE3F-AF37A6E12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019175"/>
            <a:ext cx="6735762" cy="5002213"/>
          </a:xfrm>
          <a:prstGeom prst="rect">
            <a:avLst/>
          </a:prstGeom>
          <a:noFill/>
          <a:ln w="19050">
            <a:solidFill>
              <a:srgbClr val="004C6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F5A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F5A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5796</TotalTime>
  <Words>1031</Words>
  <Application>Microsoft Office PowerPoint</Application>
  <PresentationFormat>Presentación en pantalla (4:3)</PresentationFormat>
  <Paragraphs>77</Paragraphs>
  <Slides>11</Slides>
  <Notes>11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11</vt:i4>
      </vt:variant>
    </vt:vector>
  </HeadingPairs>
  <TitlesOfParts>
    <vt:vector size="21" baseType="lpstr">
      <vt:lpstr>Arial</vt:lpstr>
      <vt:lpstr>Times New Roman</vt:lpstr>
      <vt:lpstr>Book Antiqua</vt:lpstr>
      <vt:lpstr>Univers</vt:lpstr>
      <vt:lpstr>Arial Narrow</vt:lpstr>
      <vt:lpstr>Century Gothic</vt:lpstr>
      <vt:lpstr>Default Design</vt:lpstr>
      <vt:lpstr>CorelDRAW</vt:lpstr>
      <vt:lpstr>Diapositiva</vt:lpstr>
      <vt:lpstr>Gráfico</vt:lpstr>
      <vt:lpstr>Dinámicas territoriales : Desafíos para los medios de vida rurales  y la gestión territorial en C. A.</vt:lpstr>
      <vt:lpstr>Presentación de PowerPoint</vt:lpstr>
      <vt:lpstr>Centroamérica: peso relativo de  fuentes primarias de divisas, 1978 y 2006 </vt:lpstr>
      <vt:lpstr>Presentación de PowerPoint</vt:lpstr>
      <vt:lpstr>Centroamérica:  Índice de Riesgo Climático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nc</dc:creator>
  <cp:lastModifiedBy>FPRISMA</cp:lastModifiedBy>
  <cp:revision>565</cp:revision>
  <dcterms:created xsi:type="dcterms:W3CDTF">2007-01-12T22:37:18Z</dcterms:created>
  <dcterms:modified xsi:type="dcterms:W3CDTF">2020-02-26T22:02:00Z</dcterms:modified>
</cp:coreProperties>
</file>