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6" r:id="rId8"/>
    <p:sldId id="261" r:id="rId9"/>
    <p:sldId id="262" r:id="rId10"/>
    <p:sldId id="265" r:id="rId11"/>
    <p:sldId id="263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660"/>
  </p:normalViewPr>
  <p:slideViewPr>
    <p:cSldViewPr>
      <p:cViewPr varScale="1">
        <p:scale>
          <a:sx n="109" d="100"/>
          <a:sy n="109" d="100"/>
        </p:scale>
        <p:origin x="15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s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es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s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C615FBC8-EFB9-4A53-B402-A99AE19FC97F}" type="slidenum">
              <a:rPr lang="en-US" altLang="es-US"/>
              <a:pPr/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altLang="es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 altLang="es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altLang="es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00D64A-F154-4194-8BE0-8616FCC8FD20}" type="slidenum">
              <a:rPr lang="es-ES" altLang="es-US"/>
              <a:pPr/>
              <a:t>‹Nº›</a:t>
            </a:fld>
            <a:endParaRPr lang="es-E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s-US" noProof="0" smtClean="0"/>
              <a:t>Haga clic para cambiar el estilo de título	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s-US" noProof="0" smtClean="0"/>
              <a:t>Haga clic para modificar el estilo de subtítulo del patrón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endParaRPr lang="en-US" altLang="es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endParaRPr lang="en-US" altLang="es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fld id="{340B4917-94A1-4663-85E0-F761C6A02F53}" type="slidenum">
              <a:rPr lang="en-US" altLang="es-US"/>
              <a:pPr/>
              <a:t>‹Nº›</a:t>
            </a:fld>
            <a:endParaRPr lang="en-US" altLang="es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BB707-6987-471F-AE52-0FE39624807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6203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48488" y="115888"/>
            <a:ext cx="2016125" cy="56181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00113" y="115888"/>
            <a:ext cx="5895975" cy="56181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D4AC-9717-4F3B-846B-7555D6F8AFE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2663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80645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00113" y="1208088"/>
            <a:ext cx="3956050" cy="452596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08563" y="1208088"/>
            <a:ext cx="3956050" cy="452596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A806DE-B640-423D-84B6-FA6826B5AC3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0487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9360E-2409-4CB0-AA1D-76162E085D5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6972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D116B-5D74-4323-97C4-96C90B5AE57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6490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00113" y="1208088"/>
            <a:ext cx="3956050" cy="452596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08563" y="1208088"/>
            <a:ext cx="3956050" cy="452596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43F79-F6BA-473C-9EEE-536B85457C3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47504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DD2B-A75D-441D-ACF1-648FBA19A8E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5479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C38F-072A-4B17-AB96-18E2F15988A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65108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FCAE2-CDC8-422E-A610-57F3B244608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098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52A3A-E662-4346-AF27-3F7A0EF975B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094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4A60A-FE88-43B1-99FF-19B894E6F9B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1422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5888"/>
            <a:ext cx="806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 smtClean="0"/>
              <a:t>Haga clic para cambiar el estilo de título	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208088"/>
            <a:ext cx="80645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 smtClean="0"/>
              <a:t>Haga clic para modificar el estilo de texto del patrón</a:t>
            </a:r>
          </a:p>
          <a:p>
            <a:pPr lvl="1"/>
            <a:r>
              <a:rPr lang="en-US" altLang="es-US" smtClean="0"/>
              <a:t>Segundo nivel</a:t>
            </a:r>
          </a:p>
          <a:p>
            <a:pPr lvl="2"/>
            <a:r>
              <a:rPr lang="en-US" altLang="es-US" smtClean="0"/>
              <a:t>Tercer nivel</a:t>
            </a:r>
          </a:p>
          <a:p>
            <a:pPr lvl="3"/>
            <a:r>
              <a:rPr lang="en-US" altLang="es-US" smtClean="0"/>
              <a:t>Cuarto nivel</a:t>
            </a:r>
          </a:p>
          <a:p>
            <a:pPr lvl="4"/>
            <a:r>
              <a:rPr lang="en-US" altLang="es-US" smtClean="0"/>
              <a:t>Quinto nivel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endParaRPr lang="en-US" altLang="es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endParaRPr lang="en-US" altLang="es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4FF89EF0-D628-43EF-988E-3F3E3C7B716C}" type="slidenum">
              <a:rPr lang="en-US" altLang="es-US"/>
              <a:pPr/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anose="020B060402020202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anose="020B060402020202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anose="020B060402020202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anose="020B060402020202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anose="020B060402020202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anose="020B060402020202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anose="020B060402020202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anose="020B060402020202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FAO-SV@fao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76700"/>
            <a:ext cx="7848600" cy="1800225"/>
          </a:xfrm>
        </p:spPr>
        <p:txBody>
          <a:bodyPr/>
          <a:lstStyle/>
          <a:p>
            <a:pPr algn="ctr"/>
            <a:r>
              <a:rPr lang="es-MX" altLang="es-US" b="1">
                <a:effectLst>
                  <a:outerShdw blurRad="38100" dist="38100" dir="2700000" algn="tl">
                    <a:srgbClr val="FFFFFF"/>
                  </a:outerShdw>
                </a:effectLst>
              </a:rPr>
              <a:t>Diálogo Nacional </a:t>
            </a:r>
            <a:br>
              <a:rPr lang="es-MX" altLang="es-US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altLang="es-US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“Hacia una Agenda Forestal en El Salvador”</a:t>
            </a:r>
            <a:endParaRPr lang="en-US" altLang="es-US" sz="3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492375"/>
            <a:ext cx="6400800" cy="1633538"/>
          </a:xfrm>
        </p:spPr>
        <p:txBody>
          <a:bodyPr/>
          <a:lstStyle/>
          <a:p>
            <a:r>
              <a:rPr lang="es-MX" altLang="es-US" sz="4700"/>
              <a:t>FAO - El Salvador</a:t>
            </a:r>
          </a:p>
          <a:p>
            <a:pPr algn="r"/>
            <a:r>
              <a:rPr lang="es-MX" altLang="es-US" sz="2500"/>
              <a:t>18-19 Febrero 2010</a:t>
            </a:r>
            <a:endParaRPr lang="en-US" altLang="es-US" sz="2500"/>
          </a:p>
        </p:txBody>
      </p:sp>
      <p:pic>
        <p:nvPicPr>
          <p:cNvPr id="2054" name="Picture 6" descr="fao ver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765175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8064500" cy="863600"/>
          </a:xfrm>
        </p:spPr>
        <p:txBody>
          <a:bodyPr/>
          <a:lstStyle/>
          <a:p>
            <a:r>
              <a:rPr lang="es-ES_tradnl" altLang="es-US" sz="2400" b="1"/>
              <a:t>Clases de financiación de proyectos y programas de la FAO</a:t>
            </a:r>
            <a:endParaRPr lang="en-US" altLang="es-US" sz="2400" b="1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413625" cy="5399087"/>
          </a:xfrm>
        </p:spPr>
        <p:txBody>
          <a:bodyPr/>
          <a:lstStyle/>
          <a:p>
            <a:pPr marL="182563" indent="-182563">
              <a:lnSpc>
                <a:spcPct val="80000"/>
              </a:lnSpc>
              <a:buFontTx/>
              <a:buNone/>
            </a:pPr>
            <a:r>
              <a:rPr lang="es-ES_tradnl" altLang="es-US" sz="2000" b="1"/>
              <a:t>Programa Ordinario </a:t>
            </a:r>
            <a:endParaRPr lang="es-ES_tradnl" altLang="es-US" sz="2000"/>
          </a:p>
          <a:p>
            <a:pPr marL="182563" indent="-182563">
              <a:lnSpc>
                <a:spcPct val="80000"/>
              </a:lnSpc>
            </a:pPr>
            <a:r>
              <a:rPr lang="es-ES_tradnl" altLang="es-US" sz="2000"/>
              <a:t>Programa de Cooperación Técnica (TCP). </a:t>
            </a:r>
          </a:p>
          <a:p>
            <a:pPr marL="182563" indent="-182563">
              <a:lnSpc>
                <a:spcPct val="80000"/>
              </a:lnSpc>
            </a:pPr>
            <a:r>
              <a:rPr lang="es-ES_tradnl" altLang="es-US" sz="2000"/>
              <a:t>Fondo del Programa de Cooperación Técnica- facility (TCP-facility) para los Representantes de la FAO.</a:t>
            </a:r>
          </a:p>
          <a:p>
            <a:pPr marL="182563" indent="-182563">
              <a:lnSpc>
                <a:spcPct val="80000"/>
              </a:lnSpc>
            </a:pPr>
            <a:r>
              <a:rPr lang="es-ES_tradnl" altLang="es-US" sz="2000"/>
              <a:t>Programa TeleFood.</a:t>
            </a:r>
          </a:p>
          <a:p>
            <a:pPr marL="182563" indent="-182563">
              <a:lnSpc>
                <a:spcPct val="80000"/>
              </a:lnSpc>
            </a:pPr>
            <a:endParaRPr lang="es-ES_tradnl" altLang="es-US" sz="2000" b="1"/>
          </a:p>
          <a:p>
            <a:pPr marL="182563" indent="-182563">
              <a:lnSpc>
                <a:spcPct val="80000"/>
              </a:lnSpc>
              <a:buFontTx/>
              <a:buNone/>
            </a:pPr>
            <a:r>
              <a:rPr lang="es-ES_tradnl" altLang="es-US" sz="2000" b="1"/>
              <a:t>Recursos extra presupuestarios </a:t>
            </a:r>
            <a:endParaRPr lang="es-ES_tradnl" altLang="es-US" sz="2000"/>
          </a:p>
          <a:p>
            <a:pPr marL="182563" indent="-182563">
              <a:lnSpc>
                <a:spcPct val="80000"/>
              </a:lnSpc>
            </a:pPr>
            <a:r>
              <a:rPr lang="es-ES_tradnl" altLang="es-US" sz="2000"/>
              <a:t>Fondos Fiduciarios Unilaterales (UTF), que el gobierno financia con : fondos propios, préstamos y cooperantes.</a:t>
            </a:r>
          </a:p>
          <a:p>
            <a:pPr marL="182563" indent="-182563">
              <a:lnSpc>
                <a:spcPct val="80000"/>
              </a:lnSpc>
            </a:pPr>
            <a:r>
              <a:rPr lang="es-ES_tradnl" altLang="es-US" sz="2000"/>
              <a:t>Fondos de Organismos del Sistema de Naciones Unidas con ejecución de FAO. </a:t>
            </a:r>
          </a:p>
          <a:p>
            <a:pPr marL="182563" indent="-182563">
              <a:lnSpc>
                <a:spcPct val="80000"/>
              </a:lnSpc>
            </a:pPr>
            <a:r>
              <a:rPr lang="es-ES_tradnl" altLang="es-US" sz="2000"/>
              <a:t>Programa de Cooperación FAO/Cooperantes (GCP).</a:t>
            </a:r>
          </a:p>
          <a:p>
            <a:pPr marL="182563" indent="-182563">
              <a:lnSpc>
                <a:spcPct val="80000"/>
              </a:lnSpc>
            </a:pPr>
            <a:r>
              <a:rPr lang="en-US" altLang="es-US" sz="2000"/>
              <a:t>Otras fuentes</a:t>
            </a:r>
          </a:p>
          <a:p>
            <a:pPr marL="182563" indent="-182563">
              <a:lnSpc>
                <a:spcPct val="80000"/>
              </a:lnSpc>
              <a:buFontTx/>
              <a:buNone/>
            </a:pPr>
            <a:endParaRPr lang="en-US" altLang="es-US" sz="2000"/>
          </a:p>
          <a:p>
            <a:pPr marL="182563" indent="-182563">
              <a:lnSpc>
                <a:spcPct val="80000"/>
              </a:lnSpc>
              <a:buFontTx/>
              <a:buNone/>
            </a:pPr>
            <a:r>
              <a:rPr lang="en-US" altLang="es-US" sz="2000"/>
              <a:t>Para su desempeño, FAO El Salvador se víncula técnicamente con la Sede en Roma , su Oficina Regional en Chile, la Oficina Sub-regional en Panamá y otras Representaciones alrededor del mundo.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470025"/>
          </a:xfrm>
        </p:spPr>
        <p:txBody>
          <a:bodyPr/>
          <a:lstStyle/>
          <a:p>
            <a:pPr algn="ctr"/>
            <a:r>
              <a:rPr lang="es-MX" altLang="es-US" b="1"/>
              <a:t>Muchas Gracias</a:t>
            </a:r>
            <a:endParaRPr lang="en-US" altLang="es-US" b="1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4437063"/>
            <a:ext cx="3521075" cy="1198562"/>
          </a:xfrm>
        </p:spPr>
        <p:txBody>
          <a:bodyPr/>
          <a:lstStyle/>
          <a:p>
            <a:pPr algn="r"/>
            <a:r>
              <a:rPr lang="es-MX" altLang="es-US">
                <a:hlinkClick r:id="rId2"/>
              </a:rPr>
              <a:t>FAO-SV@fao.org</a:t>
            </a:r>
            <a:endParaRPr lang="es-MX" altLang="es-US"/>
          </a:p>
          <a:p>
            <a:pPr algn="r"/>
            <a:r>
              <a:rPr lang="es-MX" altLang="es-US"/>
              <a:t>2264-2326</a:t>
            </a:r>
            <a:endParaRPr lang="en-US" altLang="es-US"/>
          </a:p>
        </p:txBody>
      </p:sp>
      <p:pic>
        <p:nvPicPr>
          <p:cNvPr id="51206" name="Picture 6" descr="j04326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508500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j04372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25538"/>
            <a:ext cx="323373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17513"/>
            <a:ext cx="8243887" cy="1139825"/>
          </a:xfrm>
        </p:spPr>
        <p:txBody>
          <a:bodyPr/>
          <a:lstStyle/>
          <a:p>
            <a:r>
              <a:rPr lang="es-MX" altLang="es-US" sz="2400" b="1"/>
              <a:t>Metas mundiales de los miembros de FAO</a:t>
            </a:r>
            <a:endParaRPr lang="en-US" altLang="es-US" sz="2400" b="1"/>
          </a:p>
        </p:txBody>
      </p:sp>
      <p:pic>
        <p:nvPicPr>
          <p:cNvPr id="23556" name="Picture 4" descr="n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3497263" cy="2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848600" cy="2447925"/>
          </a:xfrm>
        </p:spPr>
        <p:txBody>
          <a:bodyPr/>
          <a:lstStyle/>
          <a:p>
            <a:pPr algn="just"/>
            <a:r>
              <a:rPr lang="es-MX" altLang="es-US" sz="2400"/>
              <a:t>Una de las metas que se vincula con esta iniciativa es la de </a:t>
            </a:r>
            <a:r>
              <a:rPr lang="es-MX" altLang="es-US" sz="2400" i="1"/>
              <a:t>“ordenación y utilización sostenible de los recursos naturales, con inclusión de la tierra, aire, clima y recursos genéticos, en beneficio de las generaciones actuales y futuras.</a:t>
            </a:r>
            <a:r>
              <a:rPr lang="es-MX" altLang="es-US" sz="2400"/>
              <a:t>”</a:t>
            </a:r>
            <a:endParaRPr lang="en-US" altLang="es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543800" cy="1143000"/>
          </a:xfrm>
        </p:spPr>
        <p:txBody>
          <a:bodyPr/>
          <a:lstStyle/>
          <a:p>
            <a:r>
              <a:rPr lang="es-MX" altLang="es-US" sz="2400" b="1"/>
              <a:t>Objetivos estratégicos de FAO</a:t>
            </a:r>
            <a:endParaRPr lang="en-US" altLang="es-US" sz="2400" b="1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268413"/>
            <a:ext cx="7777162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s-US" sz="2400"/>
              <a:t>E-Ordenación sostenible de los bosques y árboles.</a:t>
            </a:r>
          </a:p>
          <a:p>
            <a:pPr lvl="1">
              <a:lnSpc>
                <a:spcPct val="90000"/>
              </a:lnSpc>
            </a:pPr>
            <a:r>
              <a:rPr lang="es-MX" altLang="es-US" sz="2000"/>
              <a:t>Resultados: </a:t>
            </a:r>
          </a:p>
          <a:p>
            <a:pPr lvl="2">
              <a:lnSpc>
                <a:spcPct val="90000"/>
              </a:lnSpc>
            </a:pPr>
            <a:r>
              <a:rPr lang="es-MX" altLang="es-US" sz="1800"/>
              <a:t>Políticas y prácticas que afectan a los bosques y a la silvicultura</a:t>
            </a:r>
          </a:p>
          <a:p>
            <a:pPr lvl="2">
              <a:lnSpc>
                <a:spcPct val="90000"/>
              </a:lnSpc>
            </a:pPr>
            <a:r>
              <a:rPr lang="es-MX" altLang="es-US" sz="1800"/>
              <a:t>Instituciones rectoras de los bosques reforzadas y se mejora el proceso de adopción de decisiones, así como la participación de los interesados..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s-MX" altLang="es-US" sz="1800"/>
          </a:p>
          <a:p>
            <a:pPr>
              <a:lnSpc>
                <a:spcPct val="90000"/>
              </a:lnSpc>
            </a:pPr>
            <a:r>
              <a:rPr lang="es-MX" altLang="es-US" sz="2400"/>
              <a:t>F-Gestión sostenible de las tierras, aguas y recursos genéticos y mejora de las respuestas a los desafíos ambientales mundiales que afectan a la alimentación y agricultura.</a:t>
            </a:r>
          </a:p>
          <a:p>
            <a:pPr lvl="1">
              <a:lnSpc>
                <a:spcPct val="90000"/>
              </a:lnSpc>
            </a:pPr>
            <a:r>
              <a:rPr lang="es-MX" altLang="es-US" sz="2000"/>
              <a:t>Resultados:</a:t>
            </a:r>
          </a:p>
          <a:p>
            <a:pPr lvl="2">
              <a:lnSpc>
                <a:spcPct val="90000"/>
              </a:lnSpc>
            </a:pPr>
            <a:r>
              <a:rPr lang="es-MX" altLang="es-US" sz="1800"/>
              <a:t>Fortalecimiento de la capacidad de los países de promover y practicar la ordenación sostenible de la tierra</a:t>
            </a:r>
          </a:p>
          <a:p>
            <a:pPr lvl="2">
              <a:lnSpc>
                <a:spcPct val="90000"/>
              </a:lnSpc>
            </a:pPr>
            <a:r>
              <a:rPr lang="es-MX" altLang="es-US" sz="1800"/>
              <a:t>Aumento de la capacidad de los países para afrontar la escasez de agua</a:t>
            </a:r>
            <a:endParaRPr lang="en-US" altLang="es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1143000"/>
          </a:xfrm>
        </p:spPr>
        <p:txBody>
          <a:bodyPr/>
          <a:lstStyle/>
          <a:p>
            <a:r>
              <a:rPr lang="es-MX" altLang="es-US" sz="2400" b="1"/>
              <a:t>Proyectos que FAO ha financiado en los últimos 8 años al sector forestal</a:t>
            </a:r>
            <a:endParaRPr lang="en-US" altLang="es-US" sz="2400" b="1"/>
          </a:p>
        </p:txBody>
      </p:sp>
      <p:graphicFrame>
        <p:nvGraphicFramePr>
          <p:cNvPr id="25692" name="Group 92"/>
          <p:cNvGraphicFramePr>
            <a:graphicFrameLocks noGrp="1"/>
          </p:cNvGraphicFramePr>
          <p:nvPr>
            <p:ph idx="1"/>
          </p:nvPr>
        </p:nvGraphicFramePr>
        <p:xfrm>
          <a:off x="900113" y="1412875"/>
          <a:ext cx="7993062" cy="5294440"/>
        </p:xfrm>
        <a:graphic>
          <a:graphicData uri="http://schemas.openxmlformats.org/drawingml/2006/table">
            <a:tbl>
              <a:tblPr/>
              <a:tblGrid>
                <a:gridCol w="2951162">
                  <a:extLst>
                    <a:ext uri="{9D8B030D-6E8A-4147-A177-3AD203B41FA5}">
                      <a16:colId xmlns:a16="http://schemas.microsoft.com/office/drawing/2014/main" val="2590375493"/>
                    </a:ext>
                  </a:extLst>
                </a:gridCol>
                <a:gridCol w="2378075">
                  <a:extLst>
                    <a:ext uri="{9D8B030D-6E8A-4147-A177-3AD203B41FA5}">
                      <a16:colId xmlns:a16="http://schemas.microsoft.com/office/drawing/2014/main" val="2390048164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198809695"/>
                    </a:ext>
                  </a:extLst>
                </a:gridCol>
              </a:tblGrid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Proyecto</a:t>
                      </a:r>
                      <a:endParaRPr kumimoji="0" lang="en-US" altLang="es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Monto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US $</a:t>
                      </a:r>
                      <a:endParaRPr kumimoji="0" lang="en-US" altLang="es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Período</a:t>
                      </a:r>
                      <a:endParaRPr kumimoji="0" lang="en-US" altLang="es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982048"/>
                  </a:ext>
                </a:extLst>
              </a:tr>
              <a:tr h="1239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Análisis del sector forestal de El Salvador</a:t>
                      </a:r>
                      <a:endParaRPr kumimoji="0" lang="en-US" altLang="es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5,000</a:t>
                      </a:r>
                      <a:endParaRPr kumimoji="0" lang="en-US" altLang="es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2003</a:t>
                      </a:r>
                      <a:endParaRPr kumimoji="0" lang="en-US" altLang="es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377747"/>
                  </a:ext>
                </a:extLst>
              </a:tr>
              <a:tr h="1238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Formulación de una estrategia de desarrollo forestal</a:t>
                      </a:r>
                      <a:endParaRPr kumimoji="0" lang="en-US" altLang="es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298,000</a:t>
                      </a:r>
                      <a:endParaRPr kumimoji="0" lang="en-US" altLang="es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2004</a:t>
                      </a:r>
                      <a:endParaRPr kumimoji="0" lang="en-US" altLang="es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319032"/>
                  </a:ext>
                </a:extLst>
              </a:tr>
              <a:tr h="158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Facility: Mecanismos para los programas forestales nacionales</a:t>
                      </a:r>
                      <a:endParaRPr kumimoji="0" lang="en-US" altLang="es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300,000</a:t>
                      </a:r>
                      <a:endParaRPr kumimoji="0" lang="en-US" altLang="es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2007-2010</a:t>
                      </a:r>
                      <a:endParaRPr kumimoji="0" lang="en-US" altLang="es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09835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4450"/>
            <a:ext cx="8064500" cy="1143000"/>
          </a:xfrm>
        </p:spPr>
        <p:txBody>
          <a:bodyPr/>
          <a:lstStyle/>
          <a:p>
            <a:r>
              <a:rPr lang="es-MX" altLang="es-US" sz="2400" b="1"/>
              <a:t>Formulación de una estrategia de desarrollo forestal</a:t>
            </a:r>
            <a:endParaRPr lang="en-US" altLang="es-US" sz="2400" b="1"/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84957" y="2099469"/>
            <a:ext cx="5472112" cy="3956050"/>
          </a:xfrm>
          <a:noFill/>
          <a:ln/>
        </p:spPr>
      </p:pic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8563" y="1208088"/>
            <a:ext cx="3956050" cy="5389562"/>
          </a:xfrm>
        </p:spPr>
        <p:txBody>
          <a:bodyPr/>
          <a:lstStyle/>
          <a:p>
            <a:pPr algn="just"/>
            <a:r>
              <a:rPr lang="es-MX" altLang="es-US" sz="2400"/>
              <a:t>Componentes:</a:t>
            </a:r>
          </a:p>
          <a:p>
            <a:pPr lvl="1" algn="just"/>
            <a:r>
              <a:rPr lang="es-MX" altLang="es-US" sz="2000"/>
              <a:t>Ordenamiento, manejo y protección forestal</a:t>
            </a:r>
          </a:p>
          <a:p>
            <a:pPr lvl="1" algn="just"/>
            <a:r>
              <a:rPr lang="en-US" altLang="es-US" sz="2000"/>
              <a:t>Ampliación de la base forestal</a:t>
            </a:r>
          </a:p>
          <a:p>
            <a:pPr lvl="1" algn="just"/>
            <a:r>
              <a:rPr lang="en-US" altLang="es-US" sz="2000"/>
              <a:t>Valorización de productos forestales madereros y no madereros</a:t>
            </a:r>
          </a:p>
          <a:p>
            <a:pPr lvl="1" algn="just"/>
            <a:r>
              <a:rPr lang="en-US" altLang="es-US" sz="2000"/>
              <a:t>Fortalecimiento Institucional</a:t>
            </a:r>
          </a:p>
          <a:p>
            <a:pPr lvl="1" algn="just"/>
            <a:r>
              <a:rPr lang="en-US" altLang="es-US" sz="2000"/>
              <a:t>Investigación, educación y capacitación forestal</a:t>
            </a:r>
          </a:p>
          <a:p>
            <a:pPr algn="just"/>
            <a:r>
              <a:rPr lang="es-MX" altLang="es-US" sz="2400"/>
              <a:t>Plan de acción</a:t>
            </a:r>
          </a:p>
          <a:p>
            <a:pPr algn="just"/>
            <a:r>
              <a:rPr lang="es-MX" altLang="es-US" sz="2400"/>
              <a:t>Presupuesto</a:t>
            </a:r>
            <a:endParaRPr lang="en-US" altLang="es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993063" cy="576263"/>
          </a:xfrm>
        </p:spPr>
        <p:txBody>
          <a:bodyPr/>
          <a:lstStyle/>
          <a:p>
            <a:r>
              <a:rPr lang="es-CL" altLang="es-US" sz="2400" b="1"/>
              <a:t>Facility: Mecanismo para los Programas Forestales Nacionales</a:t>
            </a:r>
            <a:endParaRPr lang="en-US" altLang="es-US" sz="2400" b="1" i="1"/>
          </a:p>
        </p:txBody>
      </p:sp>
      <p:graphicFrame>
        <p:nvGraphicFramePr>
          <p:cNvPr id="44178" name="Group 146"/>
          <p:cNvGraphicFramePr>
            <a:graphicFrameLocks noGrp="1"/>
          </p:cNvGraphicFramePr>
          <p:nvPr>
            <p:ph idx="1"/>
          </p:nvPr>
        </p:nvGraphicFramePr>
        <p:xfrm>
          <a:off x="971550" y="1125538"/>
          <a:ext cx="7993063" cy="4945064"/>
        </p:xfrm>
        <a:graphic>
          <a:graphicData uri="http://schemas.openxmlformats.org/drawingml/2006/table">
            <a:tbl>
              <a:tblPr/>
              <a:tblGrid>
                <a:gridCol w="1512888">
                  <a:extLst>
                    <a:ext uri="{9D8B030D-6E8A-4147-A177-3AD203B41FA5}">
                      <a16:colId xmlns:a16="http://schemas.microsoft.com/office/drawing/2014/main" val="2401593702"/>
                    </a:ext>
                  </a:extLst>
                </a:gridCol>
                <a:gridCol w="5338762">
                  <a:extLst>
                    <a:ext uri="{9D8B030D-6E8A-4147-A177-3AD203B41FA5}">
                      <a16:colId xmlns:a16="http://schemas.microsoft.com/office/drawing/2014/main" val="2475221867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3019101664"/>
                    </a:ext>
                  </a:extLst>
                </a:gridCol>
              </a:tblGrid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Implementador</a:t>
                      </a:r>
                      <a:endParaRPr kumimoji="0" lang="en-US" altLang="es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Actividad</a:t>
                      </a:r>
                      <a:endParaRPr kumimoji="0" lang="en-US" altLang="es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Monto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US$</a:t>
                      </a:r>
                      <a:endParaRPr kumimoji="0" lang="en-US" altLang="es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88330"/>
                  </a:ext>
                </a:extLst>
              </a:tr>
              <a:tr h="1385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FUNDE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Mejorar el proyecto de Bono forestal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Agenda Nacional forestal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Institucionalizar mesa de concertación forestal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Sensibilizar sobre recursos forestales del país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$24,900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107657"/>
                  </a:ext>
                </a:extLst>
              </a:tr>
              <a:tr h="158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Asociación Microregional Cerro Guazapa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Delimitación de puntos naturales y de interés turístico en el Cerro de Guazapa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Elaboración participativa de Plan de Acción de prevención y control de incendios forestales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Difusión de plan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$ 23,100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395324"/>
                  </a:ext>
                </a:extLst>
              </a:tr>
              <a:tr h="1344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CAMAGRO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Diseño concensuado y validado sobre negocios forestales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Programa de implementación y difusión del modulo de negocios forestales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$23,275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2133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8064500" cy="792162"/>
          </a:xfrm>
        </p:spPr>
        <p:txBody>
          <a:bodyPr/>
          <a:lstStyle/>
          <a:p>
            <a:r>
              <a:rPr lang="es-CL" altLang="es-US" sz="2400" b="1"/>
              <a:t>Facility: Mecanismo para los Programas Forestales Nacionales</a:t>
            </a:r>
            <a:endParaRPr lang="en-US" altLang="es-US" sz="2400" b="1"/>
          </a:p>
        </p:txBody>
      </p:sp>
      <p:graphicFrame>
        <p:nvGraphicFramePr>
          <p:cNvPr id="60487" name="Group 71"/>
          <p:cNvGraphicFramePr>
            <a:graphicFrameLocks noGrp="1"/>
          </p:cNvGraphicFramePr>
          <p:nvPr>
            <p:ph idx="1"/>
          </p:nvPr>
        </p:nvGraphicFramePr>
        <p:xfrm>
          <a:off x="900113" y="1052513"/>
          <a:ext cx="8064500" cy="5550408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911388034"/>
                    </a:ext>
                  </a:extLst>
                </a:gridCol>
                <a:gridCol w="5113337">
                  <a:extLst>
                    <a:ext uri="{9D8B030D-6E8A-4147-A177-3AD203B41FA5}">
                      <a16:colId xmlns:a16="http://schemas.microsoft.com/office/drawing/2014/main" val="330662181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4090661302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Implementador</a:t>
                      </a:r>
                      <a:endParaRPr kumimoji="0" lang="en-US" altLang="es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Actividad</a:t>
                      </a:r>
                      <a:endParaRPr kumimoji="0" lang="en-US" altLang="es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Monto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US$</a:t>
                      </a:r>
                      <a:endParaRPr kumimoji="0" lang="en-US" altLang="es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890357"/>
                  </a:ext>
                </a:extLst>
              </a:tr>
              <a:tr h="180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Asociación Múltiple NASACAYUB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Fortalecer la institucionalidad de la Asociación coordinadora de agroforestería comunitaria de El Salvador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Construir capacidades locales en las organizaciones socias de la Asociación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Recolección de datos de áreas potenciales forestales de los socios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$24,000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701331"/>
                  </a:ext>
                </a:extLst>
              </a:tr>
              <a:tr h="198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DGFCR/MAG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Mejora la aplicación de la ley forestal y difundir la estrategia forestal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Conformar y poner en operación la mesa de concertación forestal nacional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Fortalecer el sistema de información forestal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Monitorear las actividades de las cartas acuerdos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Apoyo al Congreso Forestal CA.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$25,000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807082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MACH Consultores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Elaborar documento de mecanismos de financiamiento forestal: </a:t>
                      </a:r>
                      <a:r>
                        <a:rPr kumimoji="0" lang="es-ES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Reingeniería del Bono Forestal ahora denominado PINFES, Creación de un Instrumento Bursátil, Creación de un Fideicomiso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$9,000</a:t>
                      </a:r>
                      <a:endParaRPr kumimoji="0" lang="en-US" altLang="es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8430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8064500" cy="782638"/>
          </a:xfrm>
        </p:spPr>
        <p:txBody>
          <a:bodyPr/>
          <a:lstStyle/>
          <a:p>
            <a:r>
              <a:rPr lang="es-MX" altLang="es-US" sz="2400" b="1"/>
              <a:t>¿Qué se espera lograr con el Facility?</a:t>
            </a:r>
            <a:endParaRPr lang="en-US" altLang="es-US" sz="2400" b="1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25538"/>
            <a:ext cx="8064500" cy="510063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CL" altLang="es-US" sz="2000"/>
              <a:t>Fortalecer la capacidad de los interesados en el proceso del Programa Nacional Forestal para llevarlo a cabo en forma participativa</a:t>
            </a:r>
          </a:p>
          <a:p>
            <a:pPr algn="just">
              <a:lnSpc>
                <a:spcPct val="80000"/>
              </a:lnSpc>
            </a:pPr>
            <a:endParaRPr lang="es-CL" altLang="es-US" sz="2000"/>
          </a:p>
          <a:p>
            <a:pPr algn="just">
              <a:lnSpc>
                <a:spcPct val="80000"/>
              </a:lnSpc>
            </a:pPr>
            <a:r>
              <a:rPr lang="es-CL" altLang="es-US" sz="2000"/>
              <a:t>Apoyar la participación de la sociedad civil en el proceso del Programa Nacional Forestal con un enfoque especial en las mujeres, grupos dependientes del bosque y grupos marginados</a:t>
            </a:r>
          </a:p>
          <a:p>
            <a:pPr algn="just">
              <a:lnSpc>
                <a:spcPct val="80000"/>
              </a:lnSpc>
            </a:pPr>
            <a:endParaRPr lang="es-CL" altLang="es-US" sz="2000"/>
          </a:p>
          <a:p>
            <a:pPr algn="just">
              <a:lnSpc>
                <a:spcPct val="80000"/>
              </a:lnSpc>
            </a:pPr>
            <a:r>
              <a:rPr lang="es-CL" altLang="es-US" sz="2000"/>
              <a:t>Promover el diálogo Intersectorial entre el sector forestal y otros sectores relevantes</a:t>
            </a:r>
            <a:r>
              <a:rPr lang="en-US" altLang="es-US" sz="2000"/>
              <a:t> </a:t>
            </a:r>
          </a:p>
          <a:p>
            <a:pPr algn="just">
              <a:lnSpc>
                <a:spcPct val="80000"/>
              </a:lnSpc>
            </a:pPr>
            <a:endParaRPr lang="en-US" altLang="es-US" sz="2000"/>
          </a:p>
          <a:p>
            <a:pPr algn="just">
              <a:lnSpc>
                <a:spcPct val="80000"/>
              </a:lnSpc>
            </a:pPr>
            <a:r>
              <a:rPr lang="es-CL" altLang="es-US" sz="2000"/>
              <a:t>Desarrollar capacidades para el análisis de políticas, la negociación de metas e instrumentos de política, la formulación y diseño de políticas, y la implementación de instrumentos de política</a:t>
            </a:r>
          </a:p>
          <a:p>
            <a:pPr algn="just">
              <a:lnSpc>
                <a:spcPct val="80000"/>
              </a:lnSpc>
            </a:pPr>
            <a:endParaRPr lang="es-CL" altLang="es-US" sz="2000"/>
          </a:p>
          <a:p>
            <a:pPr algn="just">
              <a:lnSpc>
                <a:spcPct val="80000"/>
              </a:lnSpc>
            </a:pPr>
            <a:r>
              <a:rPr lang="es-CL" altLang="es-US" sz="2000"/>
              <a:t>Promover la transparencia, responsabilidad, disponibilidad y el acceso a la información en relación con el proceso del Programa Nacional Forestal</a:t>
            </a:r>
            <a:endParaRPr lang="en-US" altLang="es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US" sz="2400" b="1"/>
              <a:t>¿Para qué son utilizados los fondos del Facility?</a:t>
            </a:r>
            <a:endParaRPr lang="en-US" altLang="es-US" sz="2400" b="1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8064500" cy="2663825"/>
          </a:xfrm>
        </p:spPr>
        <p:txBody>
          <a:bodyPr/>
          <a:lstStyle/>
          <a:p>
            <a:pPr algn="just"/>
            <a:r>
              <a:rPr lang="es-CL" altLang="es-US" sz="2000"/>
              <a:t>Talleres, foros y capacitación en servicio</a:t>
            </a:r>
          </a:p>
          <a:p>
            <a:pPr algn="just">
              <a:buFontTx/>
              <a:buNone/>
            </a:pPr>
            <a:endParaRPr lang="es-CL" altLang="es-US" sz="2000"/>
          </a:p>
          <a:p>
            <a:pPr algn="just"/>
            <a:r>
              <a:rPr lang="es-CL" altLang="es-US" sz="2000"/>
              <a:t>Análisis de políticas y otros estudios específicos</a:t>
            </a:r>
          </a:p>
          <a:p>
            <a:pPr algn="just">
              <a:buFontTx/>
              <a:buNone/>
            </a:pPr>
            <a:endParaRPr lang="es-CL" altLang="es-US" sz="2000"/>
          </a:p>
          <a:p>
            <a:pPr algn="just"/>
            <a:r>
              <a:rPr lang="es-CL" altLang="es-US" sz="2000"/>
              <a:t>Iniciativas sobre el intercambio de información y manejo del conocimiento.</a:t>
            </a:r>
            <a:endParaRPr lang="en-US" altLang="es-US" sz="2000"/>
          </a:p>
        </p:txBody>
      </p:sp>
      <p:pic>
        <p:nvPicPr>
          <p:cNvPr id="50181" name="Picture 5" descr="j04428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149725"/>
            <a:ext cx="35274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estanque">
  <a:themeElements>
    <a:clrScheme name="Plantilla de diseño de estanqu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Plantilla de diseño de estanqu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 de diseño de estanq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estanq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estanq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estanq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estanq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estanq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stanq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stanq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stanq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stanq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stanq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stanq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stanqu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Presentación2</Template>
  <TotalTime>244</TotalTime>
  <Words>753</Words>
  <Application>Microsoft Office PowerPoint</Application>
  <PresentationFormat>Presentación en pantalla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 Unicode MS</vt:lpstr>
      <vt:lpstr>Arial</vt:lpstr>
      <vt:lpstr>Trebuchet MS</vt:lpstr>
      <vt:lpstr>Plantilla de diseño de estanque</vt:lpstr>
      <vt:lpstr>Diálogo Nacional  “Hacia una Agenda Forestal en El Salvador”</vt:lpstr>
      <vt:lpstr>Metas mundiales de los miembros de FAO</vt:lpstr>
      <vt:lpstr>Objetivos estratégicos de FAO</vt:lpstr>
      <vt:lpstr>Proyectos que FAO ha financiado en los últimos 8 años al sector forestal</vt:lpstr>
      <vt:lpstr>Formulación de una estrategia de desarrollo forestal</vt:lpstr>
      <vt:lpstr>Facility: Mecanismo para los Programas Forestales Nacionales</vt:lpstr>
      <vt:lpstr>Facility: Mecanismo para los Programas Forestales Nacionales</vt:lpstr>
      <vt:lpstr>¿Qué se espera lograr con el Facility?</vt:lpstr>
      <vt:lpstr>¿Para qué son utilizados los fondos del Facility?</vt:lpstr>
      <vt:lpstr>Clases de financiación de proyectos y programas de la FAO</vt:lpstr>
      <vt:lpstr>Muchas Gracias</vt:lpstr>
    </vt:vector>
  </TitlesOfParts>
  <Company>FAO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Diálogo Nacional “Hacia una Agenda Forestal en El Salvador</dc:title>
  <dc:creator>Amaya</dc:creator>
  <cp:lastModifiedBy>LGonzalez</cp:lastModifiedBy>
  <cp:revision>66</cp:revision>
  <dcterms:created xsi:type="dcterms:W3CDTF">2010-02-16T19:37:52Z</dcterms:created>
  <dcterms:modified xsi:type="dcterms:W3CDTF">2020-02-28T17:32:12Z</dcterms:modified>
</cp:coreProperties>
</file>