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8" r:id="rId2"/>
    <p:sldId id="350" r:id="rId3"/>
    <p:sldId id="375" r:id="rId4"/>
    <p:sldId id="368" r:id="rId5"/>
    <p:sldId id="322" r:id="rId6"/>
    <p:sldId id="376" r:id="rId7"/>
    <p:sldId id="380" r:id="rId8"/>
    <p:sldId id="377" r:id="rId9"/>
    <p:sldId id="379" r:id="rId10"/>
    <p:sldId id="381" r:id="rId11"/>
    <p:sldId id="321" r:id="rId12"/>
    <p:sldId id="370" r:id="rId13"/>
    <p:sldId id="324" r:id="rId14"/>
    <p:sldId id="371" r:id="rId15"/>
    <p:sldId id="352" r:id="rId16"/>
    <p:sldId id="354" r:id="rId17"/>
  </p:sldIdLst>
  <p:sldSz cx="9144000" cy="6858000" type="screen4x3"/>
  <p:notesSz cx="7004050" cy="9290050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6">
          <p15:clr>
            <a:srgbClr val="A4A3A4"/>
          </p15:clr>
        </p15:guide>
        <p15:guide id="2" pos="220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6F"/>
    <a:srgbClr val="B04717"/>
    <a:srgbClr val="BF5A00"/>
    <a:srgbClr val="BEE8FF"/>
    <a:srgbClr val="96B7C6"/>
    <a:srgbClr val="FFFF00"/>
    <a:srgbClr val="B1CAE1"/>
    <a:srgbClr val="B1C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14" autoAdjust="0"/>
    <p:restoredTop sz="86457" autoAdjust="0"/>
  </p:normalViewPr>
  <p:slideViewPr>
    <p:cSldViewPr>
      <p:cViewPr varScale="1">
        <p:scale>
          <a:sx n="74" d="100"/>
          <a:sy n="74" d="100"/>
        </p:scale>
        <p:origin x="8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44" y="-78"/>
      </p:cViewPr>
      <p:guideLst>
        <p:guide orient="horz" pos="2926"/>
        <p:guide pos="220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28EC10-F048-4564-B7A3-314FCC270528}" type="doc">
      <dgm:prSet loTypeId="urn:microsoft.com/office/officeart/2005/8/layout/cycle8" loCatId="cycle" qsTypeId="urn:microsoft.com/office/officeart/2005/8/quickstyle/3d1" qsCatId="3D" csTypeId="urn:microsoft.com/office/officeart/2005/8/colors/colorful2" csCatId="colorful" phldr="1"/>
      <dgm:spPr/>
    </dgm:pt>
    <dgm:pt modelId="{19B5CE44-2C8D-4059-B91B-4F1EF7127CF2}">
      <dgm:prSet phldrT="[Texto]"/>
      <dgm:spPr/>
      <dgm:t>
        <a:bodyPr/>
        <a:lstStyle/>
        <a:p>
          <a:r>
            <a:rPr lang="es-SV" dirty="0" smtClean="0"/>
            <a:t>Cambio Climático</a:t>
          </a:r>
          <a:endParaRPr lang="es-SV" dirty="0"/>
        </a:p>
      </dgm:t>
    </dgm:pt>
    <dgm:pt modelId="{805ACBF5-9F48-4858-811B-0B1077BB960A}" type="parTrans" cxnId="{A3773CF1-302A-4073-BEC6-BA2C6C7E6751}">
      <dgm:prSet/>
      <dgm:spPr/>
      <dgm:t>
        <a:bodyPr/>
        <a:lstStyle/>
        <a:p>
          <a:endParaRPr lang="es-SV"/>
        </a:p>
      </dgm:t>
    </dgm:pt>
    <dgm:pt modelId="{5429A9BB-9FDE-4AFA-B581-3704992975C9}" type="sibTrans" cxnId="{A3773CF1-302A-4073-BEC6-BA2C6C7E6751}">
      <dgm:prSet/>
      <dgm:spPr/>
      <dgm:t>
        <a:bodyPr/>
        <a:lstStyle/>
        <a:p>
          <a:endParaRPr lang="es-SV"/>
        </a:p>
      </dgm:t>
    </dgm:pt>
    <dgm:pt modelId="{AC354EA2-3A1D-402E-8062-F29446973802}">
      <dgm:prSet phldrT="[Texto]"/>
      <dgm:spPr/>
      <dgm:t>
        <a:bodyPr/>
        <a:lstStyle/>
        <a:p>
          <a:r>
            <a:rPr lang="es-SV" dirty="0" smtClean="0"/>
            <a:t>Pobreza e Inequidad</a:t>
          </a:r>
          <a:endParaRPr lang="es-SV" dirty="0"/>
        </a:p>
      </dgm:t>
    </dgm:pt>
    <dgm:pt modelId="{5D1132D9-4EB8-4CCE-8B35-BB38F2740057}" type="parTrans" cxnId="{52822416-6965-4A8A-812D-2C7A4B3C72A8}">
      <dgm:prSet/>
      <dgm:spPr/>
      <dgm:t>
        <a:bodyPr/>
        <a:lstStyle/>
        <a:p>
          <a:endParaRPr lang="es-SV"/>
        </a:p>
      </dgm:t>
    </dgm:pt>
    <dgm:pt modelId="{ED719047-EBF2-4231-A1F3-AC632E70450B}" type="sibTrans" cxnId="{52822416-6965-4A8A-812D-2C7A4B3C72A8}">
      <dgm:prSet/>
      <dgm:spPr/>
      <dgm:t>
        <a:bodyPr/>
        <a:lstStyle/>
        <a:p>
          <a:endParaRPr lang="es-SV"/>
        </a:p>
      </dgm:t>
    </dgm:pt>
    <dgm:pt modelId="{553B5D61-7C18-478F-9C5E-3810F9742A23}">
      <dgm:prSet phldrT="[Texto]"/>
      <dgm:spPr/>
      <dgm:t>
        <a:bodyPr/>
        <a:lstStyle/>
        <a:p>
          <a:r>
            <a:rPr lang="es-SV" dirty="0" smtClean="0"/>
            <a:t>Cambio Económico</a:t>
          </a:r>
          <a:endParaRPr lang="es-SV" dirty="0"/>
        </a:p>
      </dgm:t>
    </dgm:pt>
    <dgm:pt modelId="{9173F36F-7180-4B87-B86B-D1AF9DE14EC0}" type="sibTrans" cxnId="{CE9EE816-17D3-4A2D-95BD-7C934CBEABB2}">
      <dgm:prSet/>
      <dgm:spPr/>
      <dgm:t>
        <a:bodyPr/>
        <a:lstStyle/>
        <a:p>
          <a:endParaRPr lang="es-SV"/>
        </a:p>
      </dgm:t>
    </dgm:pt>
    <dgm:pt modelId="{48A90DCC-1161-410A-B267-9AA579C8BE90}" type="parTrans" cxnId="{CE9EE816-17D3-4A2D-95BD-7C934CBEABB2}">
      <dgm:prSet/>
      <dgm:spPr/>
      <dgm:t>
        <a:bodyPr/>
        <a:lstStyle/>
        <a:p>
          <a:endParaRPr lang="es-SV"/>
        </a:p>
      </dgm:t>
    </dgm:pt>
    <dgm:pt modelId="{B48247AF-9BC1-4365-81BD-49EE36246240}" type="pres">
      <dgm:prSet presAssocID="{BA28EC10-F048-4564-B7A3-314FCC270528}" presName="compositeShape" presStyleCnt="0">
        <dgm:presLayoutVars>
          <dgm:chMax val="7"/>
          <dgm:dir/>
          <dgm:resizeHandles val="exact"/>
        </dgm:presLayoutVars>
      </dgm:prSet>
      <dgm:spPr/>
    </dgm:pt>
    <dgm:pt modelId="{F091A511-491C-4216-B37D-C616B207E407}" type="pres">
      <dgm:prSet presAssocID="{BA28EC10-F048-4564-B7A3-314FCC270528}" presName="wedge1" presStyleLbl="node1" presStyleIdx="0" presStyleCnt="3" custLinFactNeighborX="-1305" custLinFactNeighborY="-162"/>
      <dgm:spPr/>
      <dgm:t>
        <a:bodyPr/>
        <a:lstStyle/>
        <a:p>
          <a:endParaRPr lang="es-SV"/>
        </a:p>
      </dgm:t>
    </dgm:pt>
    <dgm:pt modelId="{B8BC6B54-07A8-4324-B934-CB25880C349B}" type="pres">
      <dgm:prSet presAssocID="{BA28EC10-F048-4564-B7A3-314FCC270528}" presName="dummy1a" presStyleCnt="0"/>
      <dgm:spPr/>
    </dgm:pt>
    <dgm:pt modelId="{72B20CEE-A1D6-476D-9183-CBFCAC1B1A4F}" type="pres">
      <dgm:prSet presAssocID="{BA28EC10-F048-4564-B7A3-314FCC270528}" presName="dummy1b" presStyleCnt="0"/>
      <dgm:spPr/>
    </dgm:pt>
    <dgm:pt modelId="{5B50FC83-0943-4708-BB18-002D61AFD08D}" type="pres">
      <dgm:prSet presAssocID="{BA28EC10-F048-4564-B7A3-314FCC2705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C0D9DA3-9770-4F80-84C0-AC282EFB8456}" type="pres">
      <dgm:prSet presAssocID="{BA28EC10-F048-4564-B7A3-314FCC270528}" presName="wedge2" presStyleLbl="node1" presStyleIdx="1" presStyleCnt="3"/>
      <dgm:spPr/>
      <dgm:t>
        <a:bodyPr/>
        <a:lstStyle/>
        <a:p>
          <a:endParaRPr lang="es-SV"/>
        </a:p>
      </dgm:t>
    </dgm:pt>
    <dgm:pt modelId="{BF8EFDDA-539A-4204-94D2-0B6558ABCDE3}" type="pres">
      <dgm:prSet presAssocID="{BA28EC10-F048-4564-B7A3-314FCC270528}" presName="dummy2a" presStyleCnt="0"/>
      <dgm:spPr/>
    </dgm:pt>
    <dgm:pt modelId="{94255873-8873-47AC-9BEE-A2ABE9C0EDA3}" type="pres">
      <dgm:prSet presAssocID="{BA28EC10-F048-4564-B7A3-314FCC270528}" presName="dummy2b" presStyleCnt="0"/>
      <dgm:spPr/>
    </dgm:pt>
    <dgm:pt modelId="{DFBF5383-86EC-48DB-B7E6-31DD86B555FB}" type="pres">
      <dgm:prSet presAssocID="{BA28EC10-F048-4564-B7A3-314FCC2705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3DEADBD-21AF-4AE7-9E70-312119F2A119}" type="pres">
      <dgm:prSet presAssocID="{BA28EC10-F048-4564-B7A3-314FCC270528}" presName="wedge3" presStyleLbl="node1" presStyleIdx="2" presStyleCnt="3"/>
      <dgm:spPr/>
      <dgm:t>
        <a:bodyPr/>
        <a:lstStyle/>
        <a:p>
          <a:endParaRPr lang="es-SV"/>
        </a:p>
      </dgm:t>
    </dgm:pt>
    <dgm:pt modelId="{A9539F4B-B70E-4D56-BB17-23E118E3E74A}" type="pres">
      <dgm:prSet presAssocID="{BA28EC10-F048-4564-B7A3-314FCC270528}" presName="dummy3a" presStyleCnt="0"/>
      <dgm:spPr/>
    </dgm:pt>
    <dgm:pt modelId="{D04D3EBE-1FBD-4BCA-991A-CE48CD9E7122}" type="pres">
      <dgm:prSet presAssocID="{BA28EC10-F048-4564-B7A3-314FCC270528}" presName="dummy3b" presStyleCnt="0"/>
      <dgm:spPr/>
    </dgm:pt>
    <dgm:pt modelId="{0FEF95E9-F68B-4378-8DFB-5746D088BECA}" type="pres">
      <dgm:prSet presAssocID="{BA28EC10-F048-4564-B7A3-314FCC2705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D18B9E78-73CE-4173-BF04-64E39063D762}" type="pres">
      <dgm:prSet presAssocID="{5429A9BB-9FDE-4AFA-B581-3704992975C9}" presName="arrowWedge1" presStyleLbl="fgSibTrans2D1" presStyleIdx="0" presStyleCnt="3"/>
      <dgm:spPr/>
    </dgm:pt>
    <dgm:pt modelId="{85B0E132-5A9E-49BD-BCD5-3526CD92B59C}" type="pres">
      <dgm:prSet presAssocID="{ED719047-EBF2-4231-A1F3-AC632E70450B}" presName="arrowWedge2" presStyleLbl="fgSibTrans2D1" presStyleIdx="1" presStyleCnt="3"/>
      <dgm:spPr/>
    </dgm:pt>
    <dgm:pt modelId="{FF0585B9-C57F-4853-B453-CD88275445C9}" type="pres">
      <dgm:prSet presAssocID="{9173F36F-7180-4B87-B86B-D1AF9DE14EC0}" presName="arrowWedge3" presStyleLbl="fgSibTrans2D1" presStyleIdx="2" presStyleCnt="3"/>
      <dgm:spPr/>
    </dgm:pt>
  </dgm:ptLst>
  <dgm:cxnLst>
    <dgm:cxn modelId="{CE9EE816-17D3-4A2D-95BD-7C934CBEABB2}" srcId="{BA28EC10-F048-4564-B7A3-314FCC270528}" destId="{553B5D61-7C18-478F-9C5E-3810F9742A23}" srcOrd="2" destOrd="0" parTransId="{48A90DCC-1161-410A-B267-9AA579C8BE90}" sibTransId="{9173F36F-7180-4B87-B86B-D1AF9DE14EC0}"/>
    <dgm:cxn modelId="{52822416-6965-4A8A-812D-2C7A4B3C72A8}" srcId="{BA28EC10-F048-4564-B7A3-314FCC270528}" destId="{AC354EA2-3A1D-402E-8062-F29446973802}" srcOrd="1" destOrd="0" parTransId="{5D1132D9-4EB8-4CCE-8B35-BB38F2740057}" sibTransId="{ED719047-EBF2-4231-A1F3-AC632E70450B}"/>
    <dgm:cxn modelId="{A3773CF1-302A-4073-BEC6-BA2C6C7E6751}" srcId="{BA28EC10-F048-4564-B7A3-314FCC270528}" destId="{19B5CE44-2C8D-4059-B91B-4F1EF7127CF2}" srcOrd="0" destOrd="0" parTransId="{805ACBF5-9F48-4858-811B-0B1077BB960A}" sibTransId="{5429A9BB-9FDE-4AFA-B581-3704992975C9}"/>
    <dgm:cxn modelId="{22A71D8B-32F8-4E83-B635-613914A1AE7E}" type="presOf" srcId="{AC354EA2-3A1D-402E-8062-F29446973802}" destId="{DFBF5383-86EC-48DB-B7E6-31DD86B555FB}" srcOrd="1" destOrd="0" presId="urn:microsoft.com/office/officeart/2005/8/layout/cycle8"/>
    <dgm:cxn modelId="{482C1CA7-84A4-476A-8D2F-4813BF2EB9C1}" type="presOf" srcId="{553B5D61-7C18-478F-9C5E-3810F9742A23}" destId="{0FEF95E9-F68B-4378-8DFB-5746D088BECA}" srcOrd="1" destOrd="0" presId="urn:microsoft.com/office/officeart/2005/8/layout/cycle8"/>
    <dgm:cxn modelId="{9B023057-F656-40FD-8FF9-1B72E965F500}" type="presOf" srcId="{19B5CE44-2C8D-4059-B91B-4F1EF7127CF2}" destId="{F091A511-491C-4216-B37D-C616B207E407}" srcOrd="0" destOrd="0" presId="urn:microsoft.com/office/officeart/2005/8/layout/cycle8"/>
    <dgm:cxn modelId="{D63AA412-F12A-4CC7-AF69-83A9660FE068}" type="presOf" srcId="{19B5CE44-2C8D-4059-B91B-4F1EF7127CF2}" destId="{5B50FC83-0943-4708-BB18-002D61AFD08D}" srcOrd="1" destOrd="0" presId="urn:microsoft.com/office/officeart/2005/8/layout/cycle8"/>
    <dgm:cxn modelId="{92C3536C-452C-46CB-8A67-A51E5B3835B9}" type="presOf" srcId="{AC354EA2-3A1D-402E-8062-F29446973802}" destId="{AC0D9DA3-9770-4F80-84C0-AC282EFB8456}" srcOrd="0" destOrd="0" presId="urn:microsoft.com/office/officeart/2005/8/layout/cycle8"/>
    <dgm:cxn modelId="{5E548B33-994A-4A49-8905-1AF556197C7E}" type="presOf" srcId="{BA28EC10-F048-4564-B7A3-314FCC270528}" destId="{B48247AF-9BC1-4365-81BD-49EE36246240}" srcOrd="0" destOrd="0" presId="urn:microsoft.com/office/officeart/2005/8/layout/cycle8"/>
    <dgm:cxn modelId="{CE2A4CA1-4FD6-47D8-B065-D1036B007C36}" type="presOf" srcId="{553B5D61-7C18-478F-9C5E-3810F9742A23}" destId="{13DEADBD-21AF-4AE7-9E70-312119F2A119}" srcOrd="0" destOrd="0" presId="urn:microsoft.com/office/officeart/2005/8/layout/cycle8"/>
    <dgm:cxn modelId="{93311BE8-CA2F-4881-98EE-46B78D9A6965}" type="presParOf" srcId="{B48247AF-9BC1-4365-81BD-49EE36246240}" destId="{F091A511-491C-4216-B37D-C616B207E407}" srcOrd="0" destOrd="0" presId="urn:microsoft.com/office/officeart/2005/8/layout/cycle8"/>
    <dgm:cxn modelId="{0582E399-9D51-4C22-A1C2-847E3EFBD89A}" type="presParOf" srcId="{B48247AF-9BC1-4365-81BD-49EE36246240}" destId="{B8BC6B54-07A8-4324-B934-CB25880C349B}" srcOrd="1" destOrd="0" presId="urn:microsoft.com/office/officeart/2005/8/layout/cycle8"/>
    <dgm:cxn modelId="{18B7B34C-E2BC-45C7-B506-45A847BCD6F6}" type="presParOf" srcId="{B48247AF-9BC1-4365-81BD-49EE36246240}" destId="{72B20CEE-A1D6-476D-9183-CBFCAC1B1A4F}" srcOrd="2" destOrd="0" presId="urn:microsoft.com/office/officeart/2005/8/layout/cycle8"/>
    <dgm:cxn modelId="{89947C92-58DD-436B-A6AC-1B32A025C0E3}" type="presParOf" srcId="{B48247AF-9BC1-4365-81BD-49EE36246240}" destId="{5B50FC83-0943-4708-BB18-002D61AFD08D}" srcOrd="3" destOrd="0" presId="urn:microsoft.com/office/officeart/2005/8/layout/cycle8"/>
    <dgm:cxn modelId="{850C0F78-BAA7-47B5-A26A-A42F3EEE2340}" type="presParOf" srcId="{B48247AF-9BC1-4365-81BD-49EE36246240}" destId="{AC0D9DA3-9770-4F80-84C0-AC282EFB8456}" srcOrd="4" destOrd="0" presId="urn:microsoft.com/office/officeart/2005/8/layout/cycle8"/>
    <dgm:cxn modelId="{09F9D4D3-5BE2-47A6-80AC-81BEBD987795}" type="presParOf" srcId="{B48247AF-9BC1-4365-81BD-49EE36246240}" destId="{BF8EFDDA-539A-4204-94D2-0B6558ABCDE3}" srcOrd="5" destOrd="0" presId="urn:microsoft.com/office/officeart/2005/8/layout/cycle8"/>
    <dgm:cxn modelId="{7E6311D6-1BA5-4994-92D7-0844F722CCC7}" type="presParOf" srcId="{B48247AF-9BC1-4365-81BD-49EE36246240}" destId="{94255873-8873-47AC-9BEE-A2ABE9C0EDA3}" srcOrd="6" destOrd="0" presId="urn:microsoft.com/office/officeart/2005/8/layout/cycle8"/>
    <dgm:cxn modelId="{993A0190-AC1D-4C14-8BD3-446C071D1F7F}" type="presParOf" srcId="{B48247AF-9BC1-4365-81BD-49EE36246240}" destId="{DFBF5383-86EC-48DB-B7E6-31DD86B555FB}" srcOrd="7" destOrd="0" presId="urn:microsoft.com/office/officeart/2005/8/layout/cycle8"/>
    <dgm:cxn modelId="{6F0B6920-2DBE-4198-A275-6081864FD428}" type="presParOf" srcId="{B48247AF-9BC1-4365-81BD-49EE36246240}" destId="{13DEADBD-21AF-4AE7-9E70-312119F2A119}" srcOrd="8" destOrd="0" presId="urn:microsoft.com/office/officeart/2005/8/layout/cycle8"/>
    <dgm:cxn modelId="{23B4EAFE-4481-4A35-A652-AE1D929B8B67}" type="presParOf" srcId="{B48247AF-9BC1-4365-81BD-49EE36246240}" destId="{A9539F4B-B70E-4D56-BB17-23E118E3E74A}" srcOrd="9" destOrd="0" presId="urn:microsoft.com/office/officeart/2005/8/layout/cycle8"/>
    <dgm:cxn modelId="{55C8884F-B54B-4970-A141-A9DC217223AB}" type="presParOf" srcId="{B48247AF-9BC1-4365-81BD-49EE36246240}" destId="{D04D3EBE-1FBD-4BCA-991A-CE48CD9E7122}" srcOrd="10" destOrd="0" presId="urn:microsoft.com/office/officeart/2005/8/layout/cycle8"/>
    <dgm:cxn modelId="{57F48728-FD64-4A1D-B221-D52402359FFE}" type="presParOf" srcId="{B48247AF-9BC1-4365-81BD-49EE36246240}" destId="{0FEF95E9-F68B-4378-8DFB-5746D088BECA}" srcOrd="11" destOrd="0" presId="urn:microsoft.com/office/officeart/2005/8/layout/cycle8"/>
    <dgm:cxn modelId="{BF79FC68-EFDC-4D90-A737-E06741C582C7}" type="presParOf" srcId="{B48247AF-9BC1-4365-81BD-49EE36246240}" destId="{D18B9E78-73CE-4173-BF04-64E39063D762}" srcOrd="12" destOrd="0" presId="urn:microsoft.com/office/officeart/2005/8/layout/cycle8"/>
    <dgm:cxn modelId="{83A70E52-2EDB-4B3E-AE36-9413C3CE0756}" type="presParOf" srcId="{B48247AF-9BC1-4365-81BD-49EE36246240}" destId="{85B0E132-5A9E-49BD-BCD5-3526CD92B59C}" srcOrd="13" destOrd="0" presId="urn:microsoft.com/office/officeart/2005/8/layout/cycle8"/>
    <dgm:cxn modelId="{B2B65B4B-AC1D-480B-8F64-EC8EFA0B1438}" type="presParOf" srcId="{B48247AF-9BC1-4365-81BD-49EE36246240}" destId="{FF0585B9-C57F-4853-B453-CD88275445C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564E0C-C457-46D2-BC7A-14BFF7D10FE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4B68FA65-23AF-4D72-8094-39430ADB77E8}">
      <dgm:prSet phldrT="[Texto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s-SV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Sostenibilidad de los ecosistemas</a:t>
          </a:r>
          <a:endParaRPr lang="es-SV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FD2F90-0074-433E-A316-FF0A7612AFE0}" type="parTrans" cxnId="{2B3FC533-B0B3-48D9-984A-80DF9E8E2E32}">
      <dgm:prSet/>
      <dgm:spPr/>
      <dgm:t>
        <a:bodyPr/>
        <a:lstStyle/>
        <a:p>
          <a:endParaRPr lang="es-SV"/>
        </a:p>
      </dgm:t>
    </dgm:pt>
    <dgm:pt modelId="{4562F206-11D0-4752-BCE9-FE606785FBE2}" type="sibTrans" cxnId="{2B3FC533-B0B3-48D9-984A-80DF9E8E2E32}">
      <dgm:prSet/>
      <dgm:spPr/>
      <dgm:t>
        <a:bodyPr/>
        <a:lstStyle/>
        <a:p>
          <a:endParaRPr lang="es-SV"/>
        </a:p>
      </dgm:t>
    </dgm:pt>
    <dgm:pt modelId="{511B0928-AB3C-4B48-9B14-C80356618D64}">
      <dgm:prSet phldrT="[Texto]"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s-SV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Acceso a mercados, servicios básicos, infraestructura</a:t>
          </a:r>
          <a:endParaRPr lang="es-SV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CE2C51-8B44-48CF-A6D1-F95448D56832}" type="parTrans" cxnId="{751F2CE0-91DD-410F-940A-91F6CA6A21E0}">
      <dgm:prSet/>
      <dgm:spPr/>
      <dgm:t>
        <a:bodyPr/>
        <a:lstStyle/>
        <a:p>
          <a:endParaRPr lang="es-SV"/>
        </a:p>
      </dgm:t>
    </dgm:pt>
    <dgm:pt modelId="{67505217-B374-4D43-B7B3-739BBB0824BE}" type="sibTrans" cxnId="{751F2CE0-91DD-410F-940A-91F6CA6A21E0}">
      <dgm:prSet/>
      <dgm:spPr/>
      <dgm:t>
        <a:bodyPr/>
        <a:lstStyle/>
        <a:p>
          <a:endParaRPr lang="es-SV"/>
        </a:p>
      </dgm:t>
    </dgm:pt>
    <dgm:pt modelId="{E2D3E3F6-2D63-4AF6-A3A7-6C87A7078109}">
      <dgm:prSet phldrT="[Texto]" custT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s-SV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Seguridad Alimentaria</a:t>
          </a:r>
          <a:endParaRPr lang="es-SV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C7DC15-3060-452E-84F9-4ED9E154246E}" type="parTrans" cxnId="{A7E38F95-EA15-4CF9-919E-EDD2C8D88F6B}">
      <dgm:prSet/>
      <dgm:spPr/>
      <dgm:t>
        <a:bodyPr/>
        <a:lstStyle/>
        <a:p>
          <a:endParaRPr lang="es-SV"/>
        </a:p>
      </dgm:t>
    </dgm:pt>
    <dgm:pt modelId="{DC8B126D-CCFC-4E0F-B62B-8682802B240B}" type="sibTrans" cxnId="{A7E38F95-EA15-4CF9-919E-EDD2C8D88F6B}">
      <dgm:prSet/>
      <dgm:spPr/>
      <dgm:t>
        <a:bodyPr/>
        <a:lstStyle/>
        <a:p>
          <a:endParaRPr lang="es-SV"/>
        </a:p>
      </dgm:t>
    </dgm:pt>
    <dgm:pt modelId="{4EFE137F-D75B-430F-920E-6D1C544FF0BB}" type="pres">
      <dgm:prSet presAssocID="{AE564E0C-C457-46D2-BC7A-14BFF7D10FE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34E7F3F6-A8BF-4DEB-8A07-1C516589AD0B}" type="pres">
      <dgm:prSet presAssocID="{AE564E0C-C457-46D2-BC7A-14BFF7D10FEA}" presName="comp1" presStyleCnt="0"/>
      <dgm:spPr/>
    </dgm:pt>
    <dgm:pt modelId="{C6D6E6BA-D415-4749-AA2B-1D7D8B150E0A}" type="pres">
      <dgm:prSet presAssocID="{AE564E0C-C457-46D2-BC7A-14BFF7D10FEA}" presName="circle1" presStyleLbl="node1" presStyleIdx="0" presStyleCnt="3" custLinFactNeighborX="-1122" custLinFactNeighborY="-1029"/>
      <dgm:spPr/>
      <dgm:t>
        <a:bodyPr/>
        <a:lstStyle/>
        <a:p>
          <a:endParaRPr lang="es-SV"/>
        </a:p>
      </dgm:t>
    </dgm:pt>
    <dgm:pt modelId="{7BD77723-F69D-4E3E-9B94-3E7FFDC39ED0}" type="pres">
      <dgm:prSet presAssocID="{AE564E0C-C457-46D2-BC7A-14BFF7D10FEA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FA470EC-8866-4C04-B452-A14A9045DCA1}" type="pres">
      <dgm:prSet presAssocID="{AE564E0C-C457-46D2-BC7A-14BFF7D10FEA}" presName="comp2" presStyleCnt="0"/>
      <dgm:spPr/>
    </dgm:pt>
    <dgm:pt modelId="{13B1EA15-AD42-4C87-9DC7-D284000E805D}" type="pres">
      <dgm:prSet presAssocID="{AE564E0C-C457-46D2-BC7A-14BFF7D10FEA}" presName="circle2" presStyleLbl="node1" presStyleIdx="1" presStyleCnt="3" custLinFactNeighborX="-1029" custLinFactNeighborY="-1812"/>
      <dgm:spPr/>
      <dgm:t>
        <a:bodyPr/>
        <a:lstStyle/>
        <a:p>
          <a:endParaRPr lang="es-SV"/>
        </a:p>
      </dgm:t>
    </dgm:pt>
    <dgm:pt modelId="{D9BE402B-AD4B-4979-A6AC-EB7301D075F5}" type="pres">
      <dgm:prSet presAssocID="{AE564E0C-C457-46D2-BC7A-14BFF7D10FEA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585A3478-C637-4278-8D07-3C1FC8C56CE3}" type="pres">
      <dgm:prSet presAssocID="{AE564E0C-C457-46D2-BC7A-14BFF7D10FEA}" presName="comp3" presStyleCnt="0"/>
      <dgm:spPr/>
    </dgm:pt>
    <dgm:pt modelId="{DE6648E0-C933-4D41-BA7A-D0A184C9D880}" type="pres">
      <dgm:prSet presAssocID="{AE564E0C-C457-46D2-BC7A-14BFF7D10FEA}" presName="circle3" presStyleLbl="node1" presStyleIdx="2" presStyleCnt="3"/>
      <dgm:spPr/>
      <dgm:t>
        <a:bodyPr/>
        <a:lstStyle/>
        <a:p>
          <a:endParaRPr lang="es-SV"/>
        </a:p>
      </dgm:t>
    </dgm:pt>
    <dgm:pt modelId="{37E39D81-12CF-4FE0-A7D5-82D2196EF354}" type="pres">
      <dgm:prSet presAssocID="{AE564E0C-C457-46D2-BC7A-14BFF7D10FEA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94B60C3F-D719-41C4-AFB9-29E83467A5FA}" type="presOf" srcId="{4B68FA65-23AF-4D72-8094-39430ADB77E8}" destId="{C6D6E6BA-D415-4749-AA2B-1D7D8B150E0A}" srcOrd="0" destOrd="0" presId="urn:microsoft.com/office/officeart/2005/8/layout/venn2"/>
    <dgm:cxn modelId="{F1351965-2578-49D9-BF60-CD962900C476}" type="presOf" srcId="{E2D3E3F6-2D63-4AF6-A3A7-6C87A7078109}" destId="{DE6648E0-C933-4D41-BA7A-D0A184C9D880}" srcOrd="0" destOrd="0" presId="urn:microsoft.com/office/officeart/2005/8/layout/venn2"/>
    <dgm:cxn modelId="{EA19F47F-FD33-4E79-85B2-C9AA7622003D}" type="presOf" srcId="{E2D3E3F6-2D63-4AF6-A3A7-6C87A7078109}" destId="{37E39D81-12CF-4FE0-A7D5-82D2196EF354}" srcOrd="1" destOrd="0" presId="urn:microsoft.com/office/officeart/2005/8/layout/venn2"/>
    <dgm:cxn modelId="{A7E38F95-EA15-4CF9-919E-EDD2C8D88F6B}" srcId="{AE564E0C-C457-46D2-BC7A-14BFF7D10FEA}" destId="{E2D3E3F6-2D63-4AF6-A3A7-6C87A7078109}" srcOrd="2" destOrd="0" parTransId="{4DC7DC15-3060-452E-84F9-4ED9E154246E}" sibTransId="{DC8B126D-CCFC-4E0F-B62B-8682802B240B}"/>
    <dgm:cxn modelId="{0C8B4CD6-2767-4D4A-BDA8-4DF142F7D578}" type="presOf" srcId="{4B68FA65-23AF-4D72-8094-39430ADB77E8}" destId="{7BD77723-F69D-4E3E-9B94-3E7FFDC39ED0}" srcOrd="1" destOrd="0" presId="urn:microsoft.com/office/officeart/2005/8/layout/venn2"/>
    <dgm:cxn modelId="{751F2CE0-91DD-410F-940A-91F6CA6A21E0}" srcId="{AE564E0C-C457-46D2-BC7A-14BFF7D10FEA}" destId="{511B0928-AB3C-4B48-9B14-C80356618D64}" srcOrd="1" destOrd="0" parTransId="{4ACE2C51-8B44-48CF-A6D1-F95448D56832}" sibTransId="{67505217-B374-4D43-B7B3-739BBB0824BE}"/>
    <dgm:cxn modelId="{E8C703FB-062E-42D7-AAD9-B105B54C23F2}" type="presOf" srcId="{511B0928-AB3C-4B48-9B14-C80356618D64}" destId="{D9BE402B-AD4B-4979-A6AC-EB7301D075F5}" srcOrd="1" destOrd="0" presId="urn:microsoft.com/office/officeart/2005/8/layout/venn2"/>
    <dgm:cxn modelId="{2B3FC533-B0B3-48D9-984A-80DF9E8E2E32}" srcId="{AE564E0C-C457-46D2-BC7A-14BFF7D10FEA}" destId="{4B68FA65-23AF-4D72-8094-39430ADB77E8}" srcOrd="0" destOrd="0" parTransId="{66FD2F90-0074-433E-A316-FF0A7612AFE0}" sibTransId="{4562F206-11D0-4752-BCE9-FE606785FBE2}"/>
    <dgm:cxn modelId="{E0569349-FD52-4B64-810D-57D55AFDE0FF}" type="presOf" srcId="{511B0928-AB3C-4B48-9B14-C80356618D64}" destId="{13B1EA15-AD42-4C87-9DC7-D284000E805D}" srcOrd="0" destOrd="0" presId="urn:microsoft.com/office/officeart/2005/8/layout/venn2"/>
    <dgm:cxn modelId="{19711366-CBDE-4A3B-9EB8-CE990924218B}" type="presOf" srcId="{AE564E0C-C457-46D2-BC7A-14BFF7D10FEA}" destId="{4EFE137F-D75B-430F-920E-6D1C544FF0BB}" srcOrd="0" destOrd="0" presId="urn:microsoft.com/office/officeart/2005/8/layout/venn2"/>
    <dgm:cxn modelId="{BABABA3D-32B4-4FDC-9F51-D182ECC08499}" type="presParOf" srcId="{4EFE137F-D75B-430F-920E-6D1C544FF0BB}" destId="{34E7F3F6-A8BF-4DEB-8A07-1C516589AD0B}" srcOrd="0" destOrd="0" presId="urn:microsoft.com/office/officeart/2005/8/layout/venn2"/>
    <dgm:cxn modelId="{BBB9329F-1252-43F0-843D-2FE4409D410F}" type="presParOf" srcId="{34E7F3F6-A8BF-4DEB-8A07-1C516589AD0B}" destId="{C6D6E6BA-D415-4749-AA2B-1D7D8B150E0A}" srcOrd="0" destOrd="0" presId="urn:microsoft.com/office/officeart/2005/8/layout/venn2"/>
    <dgm:cxn modelId="{44DADF58-6C73-4C37-8AA4-861FD140A158}" type="presParOf" srcId="{34E7F3F6-A8BF-4DEB-8A07-1C516589AD0B}" destId="{7BD77723-F69D-4E3E-9B94-3E7FFDC39ED0}" srcOrd="1" destOrd="0" presId="urn:microsoft.com/office/officeart/2005/8/layout/venn2"/>
    <dgm:cxn modelId="{DA31161E-C422-48E0-919C-A890638D1301}" type="presParOf" srcId="{4EFE137F-D75B-430F-920E-6D1C544FF0BB}" destId="{2FA470EC-8866-4C04-B452-A14A9045DCA1}" srcOrd="1" destOrd="0" presId="urn:microsoft.com/office/officeart/2005/8/layout/venn2"/>
    <dgm:cxn modelId="{4A2EDAED-7C7F-486A-A27B-70152BF3A4CE}" type="presParOf" srcId="{2FA470EC-8866-4C04-B452-A14A9045DCA1}" destId="{13B1EA15-AD42-4C87-9DC7-D284000E805D}" srcOrd="0" destOrd="0" presId="urn:microsoft.com/office/officeart/2005/8/layout/venn2"/>
    <dgm:cxn modelId="{3B39C356-077C-47E1-B00D-F023D0DFB54A}" type="presParOf" srcId="{2FA470EC-8866-4C04-B452-A14A9045DCA1}" destId="{D9BE402B-AD4B-4979-A6AC-EB7301D075F5}" srcOrd="1" destOrd="0" presId="urn:microsoft.com/office/officeart/2005/8/layout/venn2"/>
    <dgm:cxn modelId="{EFB5AC6A-4ECA-42D7-930E-3AE8519A9237}" type="presParOf" srcId="{4EFE137F-D75B-430F-920E-6D1C544FF0BB}" destId="{585A3478-C637-4278-8D07-3C1FC8C56CE3}" srcOrd="2" destOrd="0" presId="urn:microsoft.com/office/officeart/2005/8/layout/venn2"/>
    <dgm:cxn modelId="{D14248A0-9299-4DEC-A849-5E86454C177E}" type="presParOf" srcId="{585A3478-C637-4278-8D07-3C1FC8C56CE3}" destId="{DE6648E0-C933-4D41-BA7A-D0A184C9D880}" srcOrd="0" destOrd="0" presId="urn:microsoft.com/office/officeart/2005/8/layout/venn2"/>
    <dgm:cxn modelId="{42AA7AB8-EDFF-45E4-BE92-280B5A05D04D}" type="presParOf" srcId="{585A3478-C637-4278-8D07-3C1FC8C56CE3}" destId="{37E39D81-12CF-4FE0-A7D5-82D2196EF35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1A511-491C-4216-B37D-C616B207E407}">
      <dsp:nvSpPr>
        <dsp:cNvPr id="0" name=""/>
        <dsp:cNvSpPr/>
      </dsp:nvSpPr>
      <dsp:spPr>
        <a:xfrm>
          <a:off x="2242581" y="288028"/>
          <a:ext cx="3801808" cy="380180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 smtClean="0"/>
            <a:t>Cambio Climático</a:t>
          </a:r>
          <a:endParaRPr lang="es-SV" sz="2300" kern="1200" dirty="0"/>
        </a:p>
      </dsp:txBody>
      <dsp:txXfrm>
        <a:off x="4246224" y="1093650"/>
        <a:ext cx="1357788" cy="1131490"/>
      </dsp:txXfrm>
    </dsp:sp>
    <dsp:sp modelId="{AC0D9DA3-9770-4F80-84C0-AC282EFB8456}">
      <dsp:nvSpPr>
        <dsp:cNvPr id="0" name=""/>
        <dsp:cNvSpPr/>
      </dsp:nvSpPr>
      <dsp:spPr>
        <a:xfrm>
          <a:off x="2213895" y="429966"/>
          <a:ext cx="3801808" cy="380180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 smtClean="0"/>
            <a:t>Pobreza e Inequidad</a:t>
          </a:r>
          <a:endParaRPr lang="es-SV" sz="2300" kern="1200" dirty="0"/>
        </a:p>
      </dsp:txBody>
      <dsp:txXfrm>
        <a:off x="3119088" y="2896616"/>
        <a:ext cx="2036683" cy="995711"/>
      </dsp:txXfrm>
    </dsp:sp>
    <dsp:sp modelId="{13DEADBD-21AF-4AE7-9E70-312119F2A119}">
      <dsp:nvSpPr>
        <dsp:cNvPr id="0" name=""/>
        <dsp:cNvSpPr/>
      </dsp:nvSpPr>
      <dsp:spPr>
        <a:xfrm>
          <a:off x="2135596" y="294187"/>
          <a:ext cx="3801808" cy="380180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 smtClean="0"/>
            <a:t>Cambio Económico</a:t>
          </a:r>
          <a:endParaRPr lang="es-SV" sz="2300" kern="1200" dirty="0"/>
        </a:p>
      </dsp:txBody>
      <dsp:txXfrm>
        <a:off x="2575972" y="1099809"/>
        <a:ext cx="1357788" cy="1131490"/>
      </dsp:txXfrm>
    </dsp:sp>
    <dsp:sp modelId="{D18B9E78-73CE-4173-BF04-64E39063D762}">
      <dsp:nvSpPr>
        <dsp:cNvPr id="0" name=""/>
        <dsp:cNvSpPr/>
      </dsp:nvSpPr>
      <dsp:spPr>
        <a:xfrm>
          <a:off x="2007544" y="52678"/>
          <a:ext cx="4272509" cy="427250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B0E132-5A9E-49BD-BCD5-3526CD92B59C}">
      <dsp:nvSpPr>
        <dsp:cNvPr id="0" name=""/>
        <dsp:cNvSpPr/>
      </dsp:nvSpPr>
      <dsp:spPr>
        <a:xfrm>
          <a:off x="1978545" y="194376"/>
          <a:ext cx="4272509" cy="427250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0585B9-C57F-4853-B453-CD88275445C9}">
      <dsp:nvSpPr>
        <dsp:cNvPr id="0" name=""/>
        <dsp:cNvSpPr/>
      </dsp:nvSpPr>
      <dsp:spPr>
        <a:xfrm>
          <a:off x="1899932" y="58837"/>
          <a:ext cx="4272509" cy="427250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6E6BA-D415-4749-AA2B-1D7D8B150E0A}">
      <dsp:nvSpPr>
        <dsp:cNvPr id="0" name=""/>
        <dsp:cNvSpPr/>
      </dsp:nvSpPr>
      <dsp:spPr>
        <a:xfrm>
          <a:off x="1252243" y="0"/>
          <a:ext cx="4264248" cy="4264248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Sostenibilidad de los ecosistemas</a:t>
          </a:r>
          <a:endParaRPr lang="es-SV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39189" y="213212"/>
        <a:ext cx="1490354" cy="639637"/>
      </dsp:txXfrm>
    </dsp:sp>
    <dsp:sp modelId="{13B1EA15-AD42-4C87-9DC7-D284000E805D}">
      <dsp:nvSpPr>
        <dsp:cNvPr id="0" name=""/>
        <dsp:cNvSpPr/>
      </dsp:nvSpPr>
      <dsp:spPr>
        <a:xfrm>
          <a:off x="1800209" y="1008110"/>
          <a:ext cx="3198186" cy="3198186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Acceso a mercados, servicios básicos, infraestructura</a:t>
          </a:r>
          <a:endParaRPr lang="es-SV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54125" y="1207997"/>
        <a:ext cx="1490354" cy="599659"/>
      </dsp:txXfrm>
    </dsp:sp>
    <dsp:sp modelId="{DE6648E0-C933-4D41-BA7A-D0A184C9D880}">
      <dsp:nvSpPr>
        <dsp:cNvPr id="0" name=""/>
        <dsp:cNvSpPr/>
      </dsp:nvSpPr>
      <dsp:spPr>
        <a:xfrm>
          <a:off x="2366150" y="2132124"/>
          <a:ext cx="2132124" cy="2132124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Seguridad Alimentaria</a:t>
          </a:r>
          <a:endParaRPr lang="es-SV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78392" y="2665155"/>
        <a:ext cx="1507639" cy="1066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fld id="{EDA5AE0B-93EC-4C28-B7D9-BE15D90219C5}" type="datetimeFigureOut">
              <a:rPr lang="es-SV"/>
              <a:pPr>
                <a:defRPr/>
              </a:pPr>
              <a:t>07/12/2015</a:t>
            </a:fld>
            <a:endParaRPr lang="es-SV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fld id="{8D48C11F-C396-4F02-BAAF-60294A7951DA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52882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298BEFA-D9E0-4BC2-9479-49E748629FD1}" type="datetimeFigureOut">
              <a:rPr lang="es-SV"/>
              <a:pPr>
                <a:defRPr/>
              </a:pPr>
              <a:t>07/12/2015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SV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 bwMode="auto">
          <a:xfrm>
            <a:off x="700088" y="4413250"/>
            <a:ext cx="5603875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SV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35BF2A1-F45B-42A1-966C-B8998DD2514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899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 Imagen" descr="Master-Es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8B4D-DB81-453D-848D-FA6B45FE5520}" type="datetimeFigureOut">
              <a:rPr lang="es-SV"/>
              <a:pPr>
                <a:defRPr/>
              </a:pPr>
              <a:t>07/12/2015</a:t>
            </a:fld>
            <a:endParaRPr lang="es-SV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1249-FDFE-4B7E-BF98-90B86CB195B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Master-Es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5A161-B481-4C04-A6A5-7AB68779416B}" type="datetimeFigureOut">
              <a:rPr lang="es-SV"/>
              <a:pPr>
                <a:defRPr/>
              </a:pPr>
              <a:t>07/12/2015</a:t>
            </a:fld>
            <a:endParaRPr lang="es-SV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98E34-610F-4FCF-A2A7-A99711D4C22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Imagen" descr="Master-Es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 Rectángulo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4AE676-15AA-4CDA-8BF8-EE1EE63EEC9F}" type="datetimeFigureOut">
              <a:rPr lang="es-SV"/>
              <a:pPr>
                <a:defRPr/>
              </a:pPr>
              <a:t>07/12/2015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D62065-6FF0-42EB-8954-C785F9E68E4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9.jpeg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6 Imagen" descr="Portad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59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4 CuadroTexto"/>
          <p:cNvSpPr txBox="1">
            <a:spLocks noChangeArrowheads="1"/>
          </p:cNvSpPr>
          <p:nvPr/>
        </p:nvSpPr>
        <p:spPr bwMode="auto">
          <a:xfrm>
            <a:off x="381000" y="673100"/>
            <a:ext cx="6781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8BAA27"/>
                </a:solidFill>
                <a:latin typeface="Book Antiqua" pitchFamily="18" charset="0"/>
              </a:rPr>
              <a:t> </a:t>
            </a:r>
            <a:br>
              <a:rPr lang="en-US" sz="3200" b="1">
                <a:solidFill>
                  <a:srgbClr val="8BAA27"/>
                </a:solidFill>
                <a:latin typeface="Book Antiqua" pitchFamily="18" charset="0"/>
              </a:rPr>
            </a:br>
            <a:endParaRPr lang="en-US" sz="3200" b="1">
              <a:solidFill>
                <a:srgbClr val="8BAA27"/>
              </a:solidFill>
              <a:latin typeface="Book Antiqua" pitchFamily="18" charset="0"/>
            </a:endParaRPr>
          </a:p>
        </p:txBody>
      </p:sp>
      <p:sp>
        <p:nvSpPr>
          <p:cNvPr id="5124" name="4 CuadroTexto"/>
          <p:cNvSpPr txBox="1">
            <a:spLocks noChangeArrowheads="1"/>
          </p:cNvSpPr>
          <p:nvPr/>
        </p:nvSpPr>
        <p:spPr bwMode="auto">
          <a:xfrm>
            <a:off x="382816" y="4961107"/>
            <a:ext cx="86183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SV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Dinámicas territoriales y cambio climático en el Corredor Seco Centroamericano: impactos para la Agricultura Familiar</a:t>
            </a:r>
          </a:p>
        </p:txBody>
      </p:sp>
      <p:pic>
        <p:nvPicPr>
          <p:cNvPr id="5125" name="9 Imagen" descr="prismalogo-completo-tran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81075"/>
            <a:ext cx="33147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Título"/>
          <p:cNvSpPr>
            <a:spLocks noGrp="1"/>
          </p:cNvSpPr>
          <p:nvPr>
            <p:ph type="title"/>
          </p:nvPr>
        </p:nvSpPr>
        <p:spPr>
          <a:xfrm>
            <a:off x="144016" y="116632"/>
            <a:ext cx="8820472" cy="792088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Proyectos y propuestas de Turismo en el Corredor Seco Centroamericano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19719" y="6021288"/>
            <a:ext cx="7992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100" dirty="0" smtClean="0"/>
              <a:t>Fuente: Elaboración propia</a:t>
            </a:r>
            <a:endParaRPr lang="es-SV" sz="11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319" r="388" b="1319"/>
          <a:stretch/>
        </p:blipFill>
        <p:spPr>
          <a:xfrm>
            <a:off x="669600" y="979200"/>
            <a:ext cx="7897500" cy="50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51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ntágono"/>
          <p:cNvSpPr/>
          <p:nvPr/>
        </p:nvSpPr>
        <p:spPr>
          <a:xfrm>
            <a:off x="245646" y="114672"/>
            <a:ext cx="8646834" cy="794048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Implicaciones del cambio económico en la Agricultura Familiar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7 Imagen" descr="m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4857760"/>
            <a:ext cx="3000364" cy="1960481"/>
          </a:xfrm>
          <a:prstGeom prst="rect">
            <a:avLst/>
          </a:prstGeom>
        </p:spPr>
      </p:pic>
      <p:pic>
        <p:nvPicPr>
          <p:cNvPr id="11" name="10 Imagen" descr="palma africana.jpg"/>
          <p:cNvPicPr>
            <a:picLocks noChangeAspect="1"/>
          </p:cNvPicPr>
          <p:nvPr/>
        </p:nvPicPr>
        <p:blipFill>
          <a:blip r:embed="rId3"/>
          <a:srcRect l="17375" r="21814" b="-516"/>
          <a:stretch>
            <a:fillRect/>
          </a:stretch>
        </p:blipFill>
        <p:spPr>
          <a:xfrm>
            <a:off x="6132202" y="1075267"/>
            <a:ext cx="1615598" cy="2000264"/>
          </a:xfrm>
          <a:prstGeom prst="rect">
            <a:avLst/>
          </a:prstGeom>
        </p:spPr>
      </p:pic>
      <p:pic>
        <p:nvPicPr>
          <p:cNvPr id="12" name="11 Imagen" descr="Agu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684" y="1068696"/>
            <a:ext cx="1511828" cy="2000264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45646" y="1124745"/>
            <a:ext cx="5766514" cy="4608512"/>
          </a:xfrm>
        </p:spPr>
        <p:txBody>
          <a:bodyPr/>
          <a:lstStyle/>
          <a:p>
            <a:r>
              <a:rPr lang="es-SV" dirty="0" smtClean="0"/>
              <a:t>Disputas por uso del agua.</a:t>
            </a:r>
          </a:p>
          <a:p>
            <a:r>
              <a:rPr lang="es-SV" dirty="0" smtClean="0"/>
              <a:t>Despojo y reconcentración de tierras.</a:t>
            </a:r>
          </a:p>
          <a:p>
            <a:r>
              <a:rPr lang="es-SV" dirty="0" smtClean="0"/>
              <a:t>Empleos precarios.</a:t>
            </a:r>
          </a:p>
          <a:p>
            <a:r>
              <a:rPr lang="es-SV" dirty="0" smtClean="0"/>
              <a:t>Contaminación y degradación de ecosistemas.</a:t>
            </a:r>
          </a:p>
          <a:p>
            <a:r>
              <a:rPr lang="es-SV" dirty="0" smtClean="0"/>
              <a:t>Impactos en la salud por uso intensivo de agroquímicos.</a:t>
            </a:r>
            <a:endParaRPr lang="es-SV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02" y="2996952"/>
            <a:ext cx="2999939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entágono"/>
          <p:cNvSpPr/>
          <p:nvPr/>
        </p:nvSpPr>
        <p:spPr>
          <a:xfrm>
            <a:off x="139331" y="116632"/>
            <a:ext cx="8825157" cy="792088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2400" b="1" dirty="0" smtClean="0">
                <a:latin typeface="Book Antiqua" pitchFamily="18" charset="0"/>
              </a:rPr>
              <a:t>Vulnerabilidad por la variabilidad climática</a:t>
            </a:r>
          </a:p>
        </p:txBody>
      </p:sp>
      <p:pic>
        <p:nvPicPr>
          <p:cNvPr id="5" name="0 Imagen" descr="Mapa de impactos de cambio climatico.jpg"/>
          <p:cNvPicPr>
            <a:picLocks noChangeAspect="1"/>
          </p:cNvPicPr>
          <p:nvPr/>
        </p:nvPicPr>
        <p:blipFill rotWithShape="1">
          <a:blip r:embed="rId2" cstate="print"/>
          <a:srcRect l="1238" t="1739" r="1304" b="1739"/>
          <a:stretch/>
        </p:blipFill>
        <p:spPr bwMode="auto">
          <a:xfrm>
            <a:off x="395536" y="1052736"/>
            <a:ext cx="8429621" cy="5400599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8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6994" y="1140713"/>
            <a:ext cx="2999972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err="1" smtClean="0">
                <a:latin typeface="Book Antiqua" pitchFamily="18" charset="0"/>
                <a:ea typeface="Times New Roman" pitchFamily="18" charset="0"/>
                <a:cs typeface="Calibri" pitchFamily="34" charset="0"/>
              </a:rPr>
              <a:t>Centroamérica</a:t>
            </a:r>
            <a:r>
              <a:rPr lang="en-US" sz="1100" b="1" dirty="0" smtClean="0">
                <a:latin typeface="Book Antiqua" pitchFamily="18" charset="0"/>
                <a:ea typeface="Times New Roman" pitchFamily="18" charset="0"/>
                <a:cs typeface="Calibri" pitchFamily="34" charset="0"/>
              </a:rPr>
              <a:t>:  Alta </a:t>
            </a:r>
            <a:r>
              <a:rPr lang="en-US" sz="1100" b="1" dirty="0" err="1" smtClean="0">
                <a:latin typeface="Book Antiqua" pitchFamily="18" charset="0"/>
                <a:ea typeface="Times New Roman" pitchFamily="18" charset="0"/>
                <a:cs typeface="Calibri" pitchFamily="34" charset="0"/>
              </a:rPr>
              <a:t>vulnerabilidad</a:t>
            </a:r>
            <a:r>
              <a:rPr lang="en-US" sz="1100" b="1" dirty="0" smtClean="0">
                <a:latin typeface="Book Antiqua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1100" b="1" dirty="0" err="1" smtClean="0">
                <a:latin typeface="Book Antiqua" pitchFamily="18" charset="0"/>
                <a:ea typeface="Times New Roman" pitchFamily="18" charset="0"/>
                <a:cs typeface="Calibri" pitchFamily="34" charset="0"/>
              </a:rPr>
              <a:t>basada</a:t>
            </a:r>
            <a:r>
              <a:rPr lang="en-US" sz="1100" b="1" dirty="0" smtClean="0">
                <a:latin typeface="Book Antiqua" pitchFamily="18" charset="0"/>
                <a:ea typeface="Times New Roman" pitchFamily="18" charset="0"/>
                <a:cs typeface="Calibri" pitchFamily="34" charset="0"/>
              </a:rPr>
              <a:t> en el </a:t>
            </a:r>
            <a:r>
              <a:rPr lang="en-US" sz="1100" b="1" dirty="0" err="1" smtClean="0">
                <a:latin typeface="Book Antiqua" pitchFamily="18" charset="0"/>
                <a:ea typeface="Times New Roman" pitchFamily="18" charset="0"/>
                <a:cs typeface="Calibri" pitchFamily="34" charset="0"/>
              </a:rPr>
              <a:t>riesgo</a:t>
            </a:r>
            <a:r>
              <a:rPr lang="en-US" sz="1100" b="1" dirty="0" smtClean="0">
                <a:latin typeface="Book Antiqua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1100" b="1" dirty="0" err="1" smtClean="0">
                <a:latin typeface="Book Antiqua" pitchFamily="18" charset="0"/>
                <a:ea typeface="Times New Roman" pitchFamily="18" charset="0"/>
                <a:cs typeface="Calibri" pitchFamily="34" charset="0"/>
              </a:rPr>
              <a:t>económico</a:t>
            </a:r>
            <a:r>
              <a:rPr lang="en-US" sz="1100" b="1" dirty="0" smtClean="0">
                <a:latin typeface="Book Antiqua" pitchFamily="18" charset="0"/>
                <a:ea typeface="Times New Roman" pitchFamily="18" charset="0"/>
                <a:cs typeface="Calibri" pitchFamily="34" charset="0"/>
              </a:rPr>
              <a:t> del PIB</a:t>
            </a:r>
            <a:r>
              <a:rPr lang="en-US" sz="1100" b="1" dirty="0">
                <a:latin typeface="Book Antiqua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1100" b="1" dirty="0" smtClean="0">
                <a:latin typeface="Book Antiqua" pitchFamily="18" charset="0"/>
                <a:ea typeface="Times New Roman" pitchFamily="18" charset="0"/>
                <a:cs typeface="Calibri" pitchFamily="34" charset="0"/>
              </a:rPr>
              <a:t>(WB, 2006)</a:t>
            </a:r>
            <a:endParaRPr kumimoji="0" 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7 Imagen"/>
          <p:cNvPicPr/>
          <p:nvPr/>
        </p:nvPicPr>
        <p:blipFill>
          <a:blip r:embed="rId2" cstate="print"/>
          <a:srcRect l="4688" t="32914" r="15750" b="7414"/>
          <a:stretch>
            <a:fillRect/>
          </a:stretch>
        </p:blipFill>
        <p:spPr bwMode="auto">
          <a:xfrm>
            <a:off x="0" y="14164"/>
            <a:ext cx="5940152" cy="370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596357"/>
              </p:ext>
            </p:extLst>
          </p:nvPr>
        </p:nvGraphicFramePr>
        <p:xfrm>
          <a:off x="0" y="3808490"/>
          <a:ext cx="5868145" cy="2644846"/>
        </p:xfrm>
        <a:graphic>
          <a:graphicData uri="http://schemas.openxmlformats.org/drawingml/2006/table">
            <a:tbl>
              <a:tblPr/>
              <a:tblGrid>
                <a:gridCol w="864994"/>
                <a:gridCol w="692386"/>
                <a:gridCol w="623147"/>
                <a:gridCol w="587191"/>
                <a:gridCol w="590557"/>
                <a:gridCol w="590557"/>
                <a:gridCol w="585806"/>
                <a:gridCol w="685434"/>
                <a:gridCol w="648073"/>
              </a:tblGrid>
              <a:tr h="467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2005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2006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2007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2008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2009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2010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2011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</a:endParaRP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2012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3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El Salvador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34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112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91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36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4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</a:endParaRP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+mn-cs"/>
                        </a:rPr>
                        <a:t>28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6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Guatemala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102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52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34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53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9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</a:endParaRP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36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2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Honduras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44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33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20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65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11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</a:endParaRP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0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Nicaragua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21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120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24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57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35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14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</a:endParaRP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15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2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Costa Rica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33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128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28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111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20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35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</a:endParaRP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66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1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Panamá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65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   41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119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111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75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99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</a:endParaRP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124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5" name="11 CuadroTexto"/>
          <p:cNvSpPr txBox="1"/>
          <p:nvPr/>
        </p:nvSpPr>
        <p:spPr>
          <a:xfrm>
            <a:off x="3995936" y="2972814"/>
            <a:ext cx="257945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200" b="1" dirty="0" smtClean="0">
                <a:solidFill>
                  <a:srgbClr val="002060"/>
                </a:solidFill>
              </a:rPr>
              <a:t>Desde el  Océano Pacífico</a:t>
            </a:r>
          </a:p>
          <a:p>
            <a:r>
              <a:rPr lang="es-SV" sz="1200" b="1" dirty="0" smtClean="0">
                <a:solidFill>
                  <a:schemeClr val="accent3">
                    <a:lumMod val="50000"/>
                  </a:schemeClr>
                </a:solidFill>
              </a:rPr>
              <a:t>Desde el Océano Atlántico</a:t>
            </a:r>
            <a:endParaRPr lang="es-SV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8 Rectángulo"/>
          <p:cNvSpPr/>
          <p:nvPr/>
        </p:nvSpPr>
        <p:spPr>
          <a:xfrm>
            <a:off x="6372200" y="3938280"/>
            <a:ext cx="25895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4C6F"/>
                </a:solidFill>
                <a:latin typeface="Calibri" pitchFamily="34" charset="0"/>
              </a:rPr>
              <a:t>Países del CA-4 en los primeros lugares del Índice de Riesgo Climático Global*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6156176" y="1196752"/>
            <a:ext cx="2897650" cy="21368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b="1" dirty="0" smtClean="0">
                <a:solidFill>
                  <a:srgbClr val="004C6F"/>
                </a:solidFill>
                <a:latin typeface="Calibri" pitchFamily="34" charset="0"/>
                <a:cs typeface="Arial" charset="0"/>
              </a:rPr>
              <a:t>Tormentas tropicales y huracanes se </a:t>
            </a:r>
            <a:r>
              <a:rPr lang="es-SV" sz="2400" b="1" dirty="0">
                <a:solidFill>
                  <a:srgbClr val="004C6F"/>
                </a:solidFill>
                <a:latin typeface="Calibri" pitchFamily="34" charset="0"/>
                <a:cs typeface="Arial" charset="0"/>
              </a:rPr>
              <a:t>incrementan a partir de los años </a:t>
            </a:r>
            <a:r>
              <a:rPr lang="es-SV" sz="2400" b="1" dirty="0" smtClean="0">
                <a:solidFill>
                  <a:srgbClr val="004C6F"/>
                </a:solidFill>
                <a:latin typeface="Calibri" pitchFamily="34" charset="0"/>
                <a:cs typeface="Arial" charset="0"/>
              </a:rPr>
              <a:t>noventa.</a:t>
            </a:r>
            <a:endParaRPr lang="es-SV" sz="2400" b="1" dirty="0">
              <a:solidFill>
                <a:srgbClr val="004C6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24128" y="6381328"/>
            <a:ext cx="2592288" cy="448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*Fuente: German </a:t>
            </a:r>
            <a:r>
              <a:rPr lang="es-SV" dirty="0" err="1" smtClean="0"/>
              <a:t>Watch</a:t>
            </a:r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4016" y="44624"/>
            <a:ext cx="8892480" cy="875422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Efectos o impactos sobre la Agricultura Familiar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9022"/>
            <a:ext cx="2267744" cy="1588978"/>
          </a:xfrm>
          <a:prstGeom prst="rect">
            <a:avLst/>
          </a:prstGeom>
          <a:ln>
            <a:noFill/>
          </a:ln>
        </p:spPr>
      </p:pic>
      <p:sp>
        <p:nvSpPr>
          <p:cNvPr id="7" name="CuadroTexto 4"/>
          <p:cNvSpPr txBox="1"/>
          <p:nvPr/>
        </p:nvSpPr>
        <p:spPr>
          <a:xfrm>
            <a:off x="6444208" y="1223079"/>
            <a:ext cx="26997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600" dirty="0">
                <a:solidFill>
                  <a:schemeClr val="bg1">
                    <a:lumMod val="50000"/>
                  </a:schemeClr>
                </a:solidFill>
              </a:rPr>
              <a:t>Los</a:t>
            </a:r>
            <a:r>
              <a:rPr lang="es-SV" sz="1600" dirty="0"/>
              <a:t> </a:t>
            </a:r>
            <a:r>
              <a:rPr lang="es-SV" sz="1600" b="1" dirty="0"/>
              <a:t>rendimientos </a:t>
            </a:r>
            <a:r>
              <a:rPr lang="es-SV" sz="1600" dirty="0">
                <a:solidFill>
                  <a:schemeClr val="bg1">
                    <a:lumMod val="50000"/>
                  </a:schemeClr>
                </a:solidFill>
              </a:rPr>
              <a:t>de la agricultura </a:t>
            </a:r>
            <a:r>
              <a:rPr lang="es-SV" sz="1600" dirty="0" smtClean="0">
                <a:solidFill>
                  <a:schemeClr val="bg1">
                    <a:lumMod val="50000"/>
                  </a:schemeClr>
                </a:solidFill>
              </a:rPr>
              <a:t>tienden </a:t>
            </a:r>
            <a:r>
              <a:rPr lang="es-SV" sz="1600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s-SV" sz="1600" b="1" dirty="0"/>
              <a:t>reducirse </a:t>
            </a:r>
            <a:r>
              <a:rPr lang="es-SV" sz="1600" dirty="0">
                <a:solidFill>
                  <a:schemeClr val="bg1">
                    <a:lumMod val="50000"/>
                  </a:schemeClr>
                </a:solidFill>
              </a:rPr>
              <a:t>a medida que aumenta la </a:t>
            </a:r>
            <a:r>
              <a:rPr lang="es-SV" sz="1600" dirty="0" smtClean="0">
                <a:solidFill>
                  <a:schemeClr val="bg1">
                    <a:lumMod val="50000"/>
                  </a:schemeClr>
                </a:solidFill>
              </a:rPr>
              <a:t>temperatura.</a:t>
            </a:r>
            <a:endParaRPr lang="es-SV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600" b="1" dirty="0" smtClean="0"/>
              <a:t>Sequía</a:t>
            </a:r>
            <a:r>
              <a:rPr lang="es-SV" sz="1600" dirty="0" smtClean="0"/>
              <a:t> </a:t>
            </a:r>
            <a:r>
              <a:rPr lang="es-SV" sz="1600" b="1" dirty="0" smtClean="0"/>
              <a:t>2014</a:t>
            </a:r>
            <a:r>
              <a:rPr lang="es-SV" sz="1600" dirty="0" smtClean="0"/>
              <a:t> afectó </a:t>
            </a:r>
            <a:r>
              <a:rPr lang="es-SV" sz="1600" b="1" dirty="0" smtClean="0"/>
              <a:t>disponibilidad de alimentos </a:t>
            </a:r>
            <a:r>
              <a:rPr lang="es-SV" sz="1600" dirty="0" smtClean="0">
                <a:solidFill>
                  <a:schemeClr val="bg1">
                    <a:lumMod val="50000"/>
                  </a:schemeClr>
                </a:solidFill>
              </a:rPr>
              <a:t>de casi </a:t>
            </a:r>
            <a:r>
              <a:rPr lang="es-SV" sz="1600" b="1" dirty="0" smtClean="0"/>
              <a:t>10 % de la población </a:t>
            </a:r>
            <a:r>
              <a:rPr lang="es-SV" sz="1600" dirty="0" smtClean="0">
                <a:solidFill>
                  <a:schemeClr val="bg1">
                    <a:lumMod val="50000"/>
                  </a:schemeClr>
                </a:solidFill>
              </a:rPr>
              <a:t>en Guatemala, Honduras, El Salvador y Nicaragua.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600" b="1" dirty="0" smtClean="0"/>
              <a:t>Pérdida de 70 </a:t>
            </a:r>
            <a:r>
              <a:rPr lang="es-SV" sz="1600" b="1" dirty="0"/>
              <a:t>% </a:t>
            </a:r>
            <a:r>
              <a:rPr lang="es-SV" sz="1600" b="1" dirty="0" smtClean="0"/>
              <a:t>a </a:t>
            </a:r>
            <a:r>
              <a:rPr lang="es-SV" sz="1600" b="1" dirty="0"/>
              <a:t>100 % de las </a:t>
            </a:r>
            <a:r>
              <a:rPr lang="es-SV" sz="1600" b="1" dirty="0" smtClean="0"/>
              <a:t>cosechas.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600" b="1" dirty="0" smtClean="0"/>
              <a:t>2,5 millones </a:t>
            </a:r>
            <a:r>
              <a:rPr lang="es-SV" sz="1600" dirty="0" smtClean="0">
                <a:solidFill>
                  <a:schemeClr val="bg1">
                    <a:lumMod val="50000"/>
                  </a:schemeClr>
                </a:solidFill>
              </a:rPr>
              <a:t>sufren inseguridad alimentaria</a:t>
            </a:r>
            <a:r>
              <a:rPr lang="es-SV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SV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19" y="5236864"/>
            <a:ext cx="2427369" cy="162113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274096"/>
            <a:ext cx="2436815" cy="163485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14" y="5271989"/>
            <a:ext cx="2828986" cy="15908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73" y="1064062"/>
            <a:ext cx="6470781" cy="40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72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 bwMode="auto">
          <a:xfrm>
            <a:off x="72008" y="44624"/>
            <a:ext cx="8964488" cy="916932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 cap="flat" cmpd="sng" algn="ctr">
            <a:solidFill>
              <a:schemeClr val="bg1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El desafío  común de la sostenibilidad de los </a:t>
            </a:r>
            <a:r>
              <a:rPr lang="es-SV" sz="2400" b="1" dirty="0" err="1" smtClean="0">
                <a:solidFill>
                  <a:schemeClr val="bg1"/>
                </a:solidFill>
                <a:latin typeface="Book Antiqua" pitchFamily="18" charset="0"/>
              </a:rPr>
              <a:t>agroecosistemas</a:t>
            </a: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 en el CSCA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04705263"/>
              </p:ext>
            </p:extLst>
          </p:nvPr>
        </p:nvGraphicFramePr>
        <p:xfrm>
          <a:off x="-540568" y="1196752"/>
          <a:ext cx="6864424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755576" y="5733256"/>
            <a:ext cx="4176464" cy="5760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>
                <a:solidFill>
                  <a:schemeClr val="accent1">
                    <a:lumMod val="50000"/>
                  </a:schemeClr>
                </a:solidFill>
              </a:rPr>
              <a:t>Desafíos de la Agricultura Familiar</a:t>
            </a:r>
            <a:endParaRPr lang="es-SV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5004048" y="1329206"/>
            <a:ext cx="936104" cy="1512168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ectángulo redondeado 8"/>
          <p:cNvSpPr/>
          <p:nvPr/>
        </p:nvSpPr>
        <p:spPr>
          <a:xfrm>
            <a:off x="6156176" y="1268760"/>
            <a:ext cx="2520280" cy="144016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 smtClean="0">
                <a:solidFill>
                  <a:schemeClr val="accent1">
                    <a:lumMod val="50000"/>
                  </a:schemeClr>
                </a:solidFill>
              </a:rPr>
              <a:t>Elementos clave para  </a:t>
            </a:r>
            <a:r>
              <a:rPr lang="es-SV" b="1" dirty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s-SV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</a:t>
            </a:r>
            <a:r>
              <a:rPr lang="es-SV" b="1" dirty="0">
                <a:solidFill>
                  <a:schemeClr val="accent1">
                    <a:lumMod val="50000"/>
                  </a:schemeClr>
                </a:solidFill>
              </a:rPr>
              <a:t>de  los </a:t>
            </a:r>
            <a:r>
              <a:rPr lang="es-SV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ecosistémicos </a:t>
            </a:r>
            <a:r>
              <a:rPr lang="es-SV" b="1" dirty="0">
                <a:solidFill>
                  <a:schemeClr val="accent1">
                    <a:lumMod val="50000"/>
                  </a:schemeClr>
                </a:solidFill>
              </a:rPr>
              <a:t>a escala </a:t>
            </a:r>
            <a:r>
              <a:rPr lang="es-SV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paisaje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796137" y="2996952"/>
            <a:ext cx="3203848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/>
              <a:t>Diversidad de derechos e intereses de actores en el paisaje.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/>
              <a:t>Capital social territorial.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/>
              <a:t>Sistemas locales de gestión e innovación de conocimientos.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/>
              <a:t>Abanico de incentivos directos y estrategias de compensación.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SV" dirty="0" smtClean="0"/>
          </a:p>
          <a:p>
            <a:pPr algn="ctr">
              <a:buNone/>
            </a:pPr>
            <a:r>
              <a:rPr lang="es-SV" sz="4000" b="1" dirty="0" smtClean="0">
                <a:solidFill>
                  <a:schemeClr val="accent3">
                    <a:lumMod val="50000"/>
                  </a:schemeClr>
                </a:solidFill>
              </a:rPr>
              <a:t>Gracias</a:t>
            </a:r>
          </a:p>
          <a:p>
            <a:pPr algn="ctr">
              <a:buNone/>
            </a:pPr>
            <a:r>
              <a:rPr lang="es-SV" sz="4000" b="1" dirty="0" smtClean="0">
                <a:solidFill>
                  <a:schemeClr val="accent3">
                    <a:lumMod val="50000"/>
                  </a:schemeClr>
                </a:solidFill>
              </a:rPr>
              <a:t>www.prisma.org.sv</a:t>
            </a:r>
            <a:endParaRPr lang="es-SV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84905" y="5661248"/>
            <a:ext cx="745950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400" dirty="0" smtClean="0">
                <a:solidFill>
                  <a:schemeClr val="bg1">
                    <a:lumMod val="50000"/>
                  </a:schemeClr>
                </a:solidFill>
              </a:rPr>
              <a:t>Zonas </a:t>
            </a:r>
            <a:r>
              <a:rPr lang="es-SV" sz="1400" dirty="0">
                <a:solidFill>
                  <a:schemeClr val="bg1">
                    <a:lumMod val="50000"/>
                  </a:schemeClr>
                </a:solidFill>
              </a:rPr>
              <a:t>de vida de los </a:t>
            </a:r>
            <a:r>
              <a:rPr lang="es-SV" sz="1400" b="1" dirty="0"/>
              <a:t>bosques subtropicales húmedos y secos de </a:t>
            </a:r>
            <a:r>
              <a:rPr lang="es-SV" sz="1400" b="1" dirty="0" smtClean="0"/>
              <a:t>Centroamérica</a:t>
            </a:r>
            <a:r>
              <a:rPr lang="es-SV" sz="1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400" dirty="0" smtClean="0"/>
              <a:t>Una </a:t>
            </a:r>
            <a:r>
              <a:rPr lang="es-SV" sz="1400" b="1" dirty="0" smtClean="0"/>
              <a:t>construcción </a:t>
            </a:r>
            <a:r>
              <a:rPr lang="es-SV" sz="1400" b="1" dirty="0"/>
              <a:t>social en </a:t>
            </a:r>
            <a:r>
              <a:rPr lang="es-SV" sz="1400" b="1" dirty="0" smtClean="0"/>
              <a:t>evolución </a:t>
            </a:r>
            <a:r>
              <a:rPr lang="es-SV" sz="1400" dirty="0" smtClean="0">
                <a:solidFill>
                  <a:schemeClr val="bg1">
                    <a:lumMod val="50000"/>
                  </a:schemeClr>
                </a:solidFill>
              </a:rPr>
              <a:t>producto </a:t>
            </a:r>
            <a:r>
              <a:rPr lang="es-SV" sz="1400" dirty="0">
                <a:solidFill>
                  <a:schemeClr val="bg1">
                    <a:lumMod val="50000"/>
                  </a:schemeClr>
                </a:solidFill>
              </a:rPr>
              <a:t>de las condiciones naturales </a:t>
            </a:r>
            <a:r>
              <a:rPr lang="es-SV" sz="1400" dirty="0" smtClean="0">
                <a:solidFill>
                  <a:schemeClr val="bg1">
                    <a:lumMod val="50000"/>
                  </a:schemeClr>
                </a:solidFill>
              </a:rPr>
              <a:t> y huellas </a:t>
            </a:r>
            <a:r>
              <a:rPr lang="es-SV" sz="1400" dirty="0">
                <a:solidFill>
                  <a:schemeClr val="bg1">
                    <a:lumMod val="50000"/>
                  </a:schemeClr>
                </a:solidFill>
              </a:rPr>
              <a:t>de la intervención humana</a:t>
            </a:r>
            <a:r>
              <a:rPr lang="es-SV" sz="1400" dirty="0"/>
              <a:t> </a:t>
            </a:r>
            <a:r>
              <a:rPr lang="es-SV" sz="1400" dirty="0">
                <a:solidFill>
                  <a:schemeClr val="bg1">
                    <a:lumMod val="50000"/>
                  </a:schemeClr>
                </a:solidFill>
              </a:rPr>
              <a:t>a lo largo de su </a:t>
            </a:r>
            <a:r>
              <a:rPr lang="es-SV" sz="1400" dirty="0" smtClean="0">
                <a:solidFill>
                  <a:schemeClr val="bg1">
                    <a:lumMod val="50000"/>
                  </a:schemeClr>
                </a:solidFill>
              </a:rPr>
              <a:t>historia</a:t>
            </a:r>
            <a:r>
              <a:rPr lang="es-SV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SV" sz="1400" b="1" dirty="0"/>
          </a:p>
        </p:txBody>
      </p:sp>
      <p:sp>
        <p:nvSpPr>
          <p:cNvPr id="6" name="5 Pentágono"/>
          <p:cNvSpPr/>
          <p:nvPr/>
        </p:nvSpPr>
        <p:spPr>
          <a:xfrm>
            <a:off x="65351" y="188640"/>
            <a:ext cx="8971145" cy="72008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Corredor Seco Centroamericano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05" y="1067196"/>
            <a:ext cx="7459503" cy="45220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Pentágono"/>
          <p:cNvSpPr>
            <a:spLocks noGrp="1"/>
          </p:cNvSpPr>
          <p:nvPr>
            <p:ph type="title"/>
          </p:nvPr>
        </p:nvSpPr>
        <p:spPr>
          <a:xfrm>
            <a:off x="72008" y="188640"/>
            <a:ext cx="8964488" cy="772797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Corredor Seco Centroamericano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5" name="Picture 6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"/>
          <a:stretch/>
        </p:blipFill>
        <p:spPr bwMode="auto">
          <a:xfrm>
            <a:off x="1172613" y="1052736"/>
            <a:ext cx="7287819" cy="439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79511" y="5536523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600" b="1" dirty="0" smtClean="0">
                <a:solidFill>
                  <a:schemeClr val="bg1">
                    <a:lumMod val="50000"/>
                  </a:schemeClr>
                </a:solidFill>
              </a:rPr>
              <a:t>Predomina</a:t>
            </a:r>
            <a:r>
              <a:rPr lang="es-SV" sz="1600" b="1" dirty="0" smtClean="0"/>
              <a:t> </a:t>
            </a:r>
            <a:r>
              <a:rPr lang="es-SV" b="1" dirty="0"/>
              <a:t>la agricultura familiar, la producción de granos básicos, producción agroindustrial </a:t>
            </a:r>
            <a:r>
              <a:rPr lang="es-SV" sz="1600" b="1" dirty="0">
                <a:solidFill>
                  <a:schemeClr val="bg1">
                    <a:lumMod val="50000"/>
                  </a:schemeClr>
                </a:solidFill>
              </a:rPr>
              <a:t>(monocultivos principalmente para exportación).</a:t>
            </a:r>
          </a:p>
        </p:txBody>
      </p:sp>
    </p:spTree>
    <p:extLst>
      <p:ext uri="{BB962C8B-B14F-4D97-AF65-F5344CB8AC3E}">
        <p14:creationId xmlns:p14="http://schemas.microsoft.com/office/powerpoint/2010/main" val="1378894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Pentágono"/>
          <p:cNvSpPr>
            <a:spLocks noGrp="1"/>
          </p:cNvSpPr>
          <p:nvPr>
            <p:ph type="title"/>
          </p:nvPr>
        </p:nvSpPr>
        <p:spPr>
          <a:xfrm>
            <a:off x="72008" y="116632"/>
            <a:ext cx="8964488" cy="800001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2400" b="1" dirty="0" smtClean="0">
                <a:latin typeface="Book Antiqua" pitchFamily="18" charset="0"/>
              </a:rPr>
              <a:t>Dinámicas territoriales en el Corredor Seco</a:t>
            </a:r>
            <a:endParaRPr lang="es-SV" sz="2800" b="1" dirty="0" smtClean="0">
              <a:latin typeface="Book Antiqua" pitchFamily="18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2019"/>
          <a:stretch/>
        </p:blipFill>
        <p:spPr>
          <a:xfrm>
            <a:off x="49083" y="3933055"/>
            <a:ext cx="4490158" cy="24675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15 Imagen" descr="P1010007.JPG"/>
          <p:cNvPicPr>
            <a:picLocks noChangeAspect="1"/>
          </p:cNvPicPr>
          <p:nvPr/>
        </p:nvPicPr>
        <p:blipFill>
          <a:blip r:embed="rId3" cstate="print"/>
          <a:srcRect l="23586"/>
          <a:stretch>
            <a:fillRect/>
          </a:stretch>
        </p:blipFill>
        <p:spPr>
          <a:xfrm>
            <a:off x="4539547" y="1951573"/>
            <a:ext cx="4623422" cy="44311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9241" y="1060649"/>
            <a:ext cx="4604760" cy="3000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" name="5 Imagen" descr="GiraconSectorAzucarero-Usulután-GDR_Abril18 087.JPG"/>
          <p:cNvPicPr>
            <a:picLocks noChangeAspect="1"/>
          </p:cNvPicPr>
          <p:nvPr/>
        </p:nvPicPr>
        <p:blipFill rotWithShape="1">
          <a:blip r:embed="rId5" cstate="print"/>
          <a:srcRect r="8621" b="19593"/>
          <a:stretch/>
        </p:blipFill>
        <p:spPr>
          <a:xfrm>
            <a:off x="49236" y="1060649"/>
            <a:ext cx="4490158" cy="296327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10099"/>
              </p:ext>
            </p:extLst>
          </p:nvPr>
        </p:nvGraphicFramePr>
        <p:xfrm>
          <a:off x="457200" y="10072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66665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 b="2815"/>
          <a:stretch>
            <a:fillRect/>
          </a:stretch>
        </p:blipFill>
        <p:spPr bwMode="auto">
          <a:xfrm>
            <a:off x="1115616" y="1052736"/>
            <a:ext cx="6674750" cy="338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 rot="10800000" flipV="1">
            <a:off x="201918" y="4581128"/>
            <a:ext cx="874016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600" b="1" dirty="0">
                <a:latin typeface="+mn-lt"/>
              </a:rPr>
              <a:t>Economía </a:t>
            </a:r>
            <a:r>
              <a:rPr lang="es-SV" sz="1600" b="1" dirty="0" smtClean="0">
                <a:latin typeface="+mn-lt"/>
              </a:rPr>
              <a:t>diversificada</a:t>
            </a:r>
            <a:r>
              <a:rPr lang="es-SV" sz="1600" b="1" dirty="0">
                <a:latin typeface="+mn-lt"/>
              </a:rPr>
              <a:t>.</a:t>
            </a:r>
            <a:endParaRPr lang="es-SV" sz="1600" b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600" b="1" dirty="0" smtClean="0">
                <a:latin typeface="+mn-lt"/>
              </a:rPr>
              <a:t>Elites económicas  vinculadas a mercados globales</a:t>
            </a:r>
            <a:r>
              <a:rPr lang="es-SV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: cultivos </a:t>
            </a:r>
            <a:r>
              <a:rPr lang="es-SV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no tradicionales (piña, naranja, palma africana, caña de azúcar),  servicios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s-SV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minería, extracción-exploración </a:t>
            </a:r>
            <a:r>
              <a:rPr lang="es-SV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petrolera </a:t>
            </a:r>
            <a:r>
              <a:rPr lang="es-SV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 turismo residencial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Población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dependiente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de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remesas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como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principal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ingreso</a:t>
            </a:r>
            <a:endParaRPr lang="es-SV" sz="16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600" b="1" dirty="0" smtClean="0">
                <a:latin typeface="+mn-lt"/>
              </a:rPr>
              <a:t>Inversiones publicas y privadas </a:t>
            </a:r>
            <a:r>
              <a:rPr lang="es-SV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para el desarrollo del</a:t>
            </a:r>
            <a:r>
              <a:rPr lang="es-SV" sz="1600" b="1" dirty="0" smtClean="0">
                <a:latin typeface="+mn-lt"/>
              </a:rPr>
              <a:t> Corredor Logístico Centroamericano.</a:t>
            </a:r>
            <a:endParaRPr lang="es-SV" sz="1500" b="1" dirty="0" smtClean="0">
              <a:latin typeface="+mn-lt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94414" y="72008"/>
            <a:ext cx="8942082" cy="764704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Cambio económico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 descr="Megaproyecto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25" b="1226"/>
          <a:stretch>
            <a:fillRect/>
          </a:stretch>
        </p:blipFill>
        <p:spPr>
          <a:xfrm>
            <a:off x="457200" y="1226999"/>
            <a:ext cx="8291264" cy="5233441"/>
          </a:xfrm>
          <a:prstGeom prst="rect">
            <a:avLst/>
          </a:prstGeom>
        </p:spPr>
      </p:pic>
      <p:sp>
        <p:nvSpPr>
          <p:cNvPr id="5" name="11 Título"/>
          <p:cNvSpPr>
            <a:spLocks noGrp="1"/>
          </p:cNvSpPr>
          <p:nvPr>
            <p:ph type="title"/>
          </p:nvPr>
        </p:nvSpPr>
        <p:spPr>
          <a:xfrm>
            <a:off x="144016" y="116632"/>
            <a:ext cx="8892480" cy="792089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Megaproyectos en el Corredor Seco Centroamericano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164288" y="6229608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900" dirty="0" smtClean="0"/>
              <a:t>Fuente: Elaboración propia</a:t>
            </a:r>
          </a:p>
        </p:txBody>
      </p:sp>
    </p:spTree>
    <p:extLst>
      <p:ext uri="{BB962C8B-B14F-4D97-AF65-F5344CB8AC3E}">
        <p14:creationId xmlns:p14="http://schemas.microsoft.com/office/powerpoint/2010/main" val="3216263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Título"/>
          <p:cNvSpPr>
            <a:spLocks noGrp="1"/>
          </p:cNvSpPr>
          <p:nvPr>
            <p:ph type="title"/>
          </p:nvPr>
        </p:nvSpPr>
        <p:spPr>
          <a:xfrm>
            <a:off x="144016" y="116632"/>
            <a:ext cx="8892480" cy="792089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Megaproyectos en el Corredor Seco Centroamericano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19719" y="6021288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100" dirty="0" smtClean="0"/>
              <a:t>Fuente: Elaboración propia con base en Proyecto Mesoamérica (2013), Corredor Interoceánico de Guatemala (CIG), INETER, (2012), Prensa Honduras(2013)</a:t>
            </a:r>
            <a:endParaRPr lang="es-SV" sz="11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1319" r="769" b="1319"/>
          <a:stretch/>
        </p:blipFill>
        <p:spPr>
          <a:xfrm>
            <a:off x="671041" y="978582"/>
            <a:ext cx="7890243" cy="50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1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1 Título"/>
          <p:cNvSpPr>
            <a:spLocks noGrp="1"/>
          </p:cNvSpPr>
          <p:nvPr>
            <p:ph type="title"/>
          </p:nvPr>
        </p:nvSpPr>
        <p:spPr>
          <a:xfrm>
            <a:off x="144016" y="116632"/>
            <a:ext cx="8820472" cy="792088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Concesiones mineras en el Corredor Seco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19719" y="6021288"/>
            <a:ext cx="7992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100" dirty="0" smtClean="0"/>
              <a:t>Fuente: Elaboración propia con base en MINEC (2003), MEM </a:t>
            </a:r>
            <a:r>
              <a:rPr lang="es-SV" sz="1100" dirty="0" err="1" smtClean="0"/>
              <a:t>nic</a:t>
            </a:r>
            <a:r>
              <a:rPr lang="es-SV" sz="1100" dirty="0" smtClean="0"/>
              <a:t> (2013), CEICOM (2010), MEM </a:t>
            </a:r>
            <a:r>
              <a:rPr lang="es-SV" sz="1100" dirty="0" err="1" smtClean="0"/>
              <a:t>gt</a:t>
            </a:r>
            <a:r>
              <a:rPr lang="es-SV" sz="1100" dirty="0" smtClean="0"/>
              <a:t> (2013).</a:t>
            </a:r>
            <a:endParaRPr lang="es-SV" sz="11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319" r="483" b="1319"/>
          <a:stretch/>
        </p:blipFill>
        <p:spPr>
          <a:xfrm>
            <a:off x="669600" y="979200"/>
            <a:ext cx="7891200" cy="505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21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Título"/>
          <p:cNvSpPr>
            <a:spLocks noGrp="1"/>
          </p:cNvSpPr>
          <p:nvPr>
            <p:ph type="title"/>
          </p:nvPr>
        </p:nvSpPr>
        <p:spPr>
          <a:xfrm>
            <a:off x="144016" y="116632"/>
            <a:ext cx="8820472" cy="792088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Caña de azúcar e ingenios azucareros en el Corredor Seco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19719" y="6021288"/>
            <a:ext cx="7992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100" dirty="0" smtClean="0"/>
              <a:t>Fuente: Elaboración propia con base en MAGA-UPGR (2006), SAG-PRONAGRO (2010), MARN (2010).</a:t>
            </a:r>
            <a:endParaRPr lang="es-SV" sz="11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319" r="388" b="1319"/>
          <a:stretch/>
        </p:blipFill>
        <p:spPr>
          <a:xfrm>
            <a:off x="669600" y="979200"/>
            <a:ext cx="7897500" cy="50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39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29323</TotalTime>
  <Words>567</Words>
  <Application>Microsoft Office PowerPoint</Application>
  <PresentationFormat>Presentación en pantalla (4:3)</PresentationFormat>
  <Paragraphs>120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Arial Narrow</vt:lpstr>
      <vt:lpstr>Book Antiqua</vt:lpstr>
      <vt:lpstr>Calibri</vt:lpstr>
      <vt:lpstr>Times New Roman</vt:lpstr>
      <vt:lpstr>Tema de Office</vt:lpstr>
      <vt:lpstr>Presentación de PowerPoint</vt:lpstr>
      <vt:lpstr>Presentación de PowerPoint</vt:lpstr>
      <vt:lpstr>Corredor Seco Centroamericano</vt:lpstr>
      <vt:lpstr>Dinámicas territoriales en el Corredor Seco</vt:lpstr>
      <vt:lpstr>Cambio económico</vt:lpstr>
      <vt:lpstr>Megaproyectos en el Corredor Seco Centroamericano</vt:lpstr>
      <vt:lpstr>Megaproyectos en el Corredor Seco Centroamericano</vt:lpstr>
      <vt:lpstr>Concesiones mineras en el Corredor Seco</vt:lpstr>
      <vt:lpstr>Caña de azúcar e ingenios azucareros en el Corredor Seco</vt:lpstr>
      <vt:lpstr>Proyectos y propuestas de Turismo en el Corredor Seco Centroamericano</vt:lpstr>
      <vt:lpstr>Presentación de PowerPoint</vt:lpstr>
      <vt:lpstr>Presentación de PowerPoint</vt:lpstr>
      <vt:lpstr>Presentación de PowerPoint</vt:lpstr>
      <vt:lpstr>Efectos o impactos sobre la Agricultura Familiar</vt:lpstr>
      <vt:lpstr>Presentación de PowerPoint</vt:lpstr>
      <vt:lpstr>Presentación de PowerPoint</vt:lpstr>
    </vt:vector>
  </TitlesOfParts>
  <Company>Fundación PRISMA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Ileana Gómez</dc:creator>
  <cp:lastModifiedBy>Oscar Diaz</cp:lastModifiedBy>
  <cp:revision>859</cp:revision>
  <dcterms:created xsi:type="dcterms:W3CDTF">2011-01-25T16:19:06Z</dcterms:created>
  <dcterms:modified xsi:type="dcterms:W3CDTF">2015-12-07T14:50:22Z</dcterms:modified>
</cp:coreProperties>
</file>