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3" r:id="rId3"/>
    <p:sldId id="327" r:id="rId4"/>
    <p:sldId id="328" r:id="rId5"/>
    <p:sldId id="329" r:id="rId6"/>
    <p:sldId id="330" r:id="rId7"/>
    <p:sldId id="331" r:id="rId8"/>
    <p:sldId id="332" r:id="rId9"/>
    <p:sldId id="339" r:id="rId10"/>
    <p:sldId id="338" r:id="rId11"/>
    <p:sldId id="337" r:id="rId12"/>
    <p:sldId id="326" r:id="rId13"/>
  </p:sldIdLst>
  <p:sldSz cx="9144000" cy="6858000" type="screen4x3"/>
  <p:notesSz cx="7004050" cy="929005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6">
          <p15:clr>
            <a:srgbClr val="A4A3A4"/>
          </p15:clr>
        </p15:guide>
        <p15:guide id="2" pos="220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808000"/>
    <a:srgbClr val="004C6F"/>
    <a:srgbClr val="FFCC99"/>
    <a:srgbClr val="8BAA27"/>
    <a:srgbClr val="BF5A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3" autoAdjust="0"/>
    <p:restoredTop sz="94599" autoAdjust="0"/>
  </p:normalViewPr>
  <p:slideViewPr>
    <p:cSldViewPr snapToObjects="1">
      <p:cViewPr varScale="1">
        <p:scale>
          <a:sx n="40" d="100"/>
          <a:sy n="40" d="100"/>
        </p:scale>
        <p:origin x="141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66"/>
    </p:cViewPr>
  </p:sorterViewPr>
  <p:notesViewPr>
    <p:cSldViewPr snapToObjects="1">
      <p:cViewPr varScale="1">
        <p:scale>
          <a:sx n="62" d="100"/>
          <a:sy n="62" d="100"/>
        </p:scale>
        <p:origin x="-2442" y="-84"/>
      </p:cViewPr>
      <p:guideLst>
        <p:guide orient="horz" pos="2926"/>
        <p:guide pos="220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E11AC47-AD0B-4F33-AE2F-16FF34C448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2" tIns="46552" rIns="93102" bIns="46552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398A9793-96A1-41AE-B71E-8591838D02C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2" tIns="46552" rIns="93102" bIns="46552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4032CF84-712F-49E4-8258-0DEA368D670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2" tIns="46552" rIns="93102" bIns="46552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EF6863BE-1C4E-4A25-AE63-83309E57FE6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2" tIns="46552" rIns="93102" bIns="46552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B894B9E9-7D3F-4B7E-B192-B3CC9088F96E}" type="slidenum">
              <a:rPr lang="en-US" altLang="es-SV"/>
              <a:pPr/>
              <a:t>‹Nº›</a:t>
            </a:fld>
            <a:endParaRPr lang="en-US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DD99087-BA9E-4135-BDD6-128AFB6141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2" tIns="46552" rIns="93102" bIns="46552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A8D62C8-4723-4FFB-85FE-833929628F8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2" tIns="46552" rIns="93102" bIns="46552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6CB827C7-44FE-4246-978A-776CC79B580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A2899FB2-F71D-48DC-836D-EDEF386788D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3250"/>
            <a:ext cx="56007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2" tIns="46552" rIns="93102" bIns="46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DC93E5A0-D83A-474F-B691-7BE9167079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2" tIns="46552" rIns="93102" bIns="46552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B10F0E1F-9C2C-451A-8853-25E3A7741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332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2" tIns="46552" rIns="93102" bIns="46552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B5BE54B1-F655-461B-A54D-1FB751898F3C}" type="slidenum">
              <a:rPr lang="es-ES" altLang="es-SV"/>
              <a:pPr/>
              <a:t>‹Nº›</a:t>
            </a:fld>
            <a:endParaRPr lang="es-ES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BDB87B8-34C0-4917-9C33-007EFCA083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C76598-0EB2-4654-AB82-A246DF831270}" type="slidenum">
              <a:rPr lang="es-ES" altLang="es-SV"/>
              <a:pPr eaLnBrk="1" hangingPunct="1"/>
              <a:t>1</a:t>
            </a:fld>
            <a:endParaRPr lang="es-ES" altLang="es-SV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931D1FC-0077-4112-82BD-ABDFDB9CB68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B75B6327-FB5E-4314-BC2E-3421E1F01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SV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F1346BBF-7A43-4D55-A5DE-3D4383BDA9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A51C55-667F-467A-B555-A0840113FE33}" type="slidenum">
              <a:rPr lang="es-ES" altLang="es-SV"/>
              <a:pPr eaLnBrk="1" hangingPunct="1"/>
              <a:t>2</a:t>
            </a:fld>
            <a:endParaRPr lang="es-ES" altLang="es-SV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1B9BC0B-E73C-438F-9A2C-C15F8F5B8FD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603BFC1-1A2D-47A7-AE2E-AD669F3A4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SV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E3C78BD7-EC2B-4AE3-A018-0A04AE2650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93BD93-2D14-4C0E-A7C4-20867D0F5BFD}" type="slidenum">
              <a:rPr lang="es-ES" altLang="es-SV"/>
              <a:pPr eaLnBrk="1" hangingPunct="1"/>
              <a:t>12</a:t>
            </a:fld>
            <a:endParaRPr lang="es-ES" altLang="es-SV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A3589BC-10DA-47D1-9E98-EB4899B6757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08F9135-5A08-465F-A7BA-A482BA78E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SV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A7FDB2F-9E2F-4D5E-947E-925F0561B3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283325"/>
            <a:ext cx="9144000" cy="574675"/>
          </a:xfrm>
          <a:prstGeom prst="rect">
            <a:avLst/>
          </a:prstGeom>
          <a:solidFill>
            <a:srgbClr val="004C6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s-SV" sz="1200" b="1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44E7DE-AC45-4828-B8EF-3440DA6600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3192463" cy="231775"/>
          </a:xfrm>
          <a:prstGeom prst="rect">
            <a:avLst/>
          </a:prstGeom>
          <a:solidFill>
            <a:srgbClr val="8BAA2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SV">
              <a:latin typeface="Arial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1F210DA-58AA-48F3-B0BE-4D9EAA9B56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92463" y="0"/>
            <a:ext cx="5951537" cy="231775"/>
          </a:xfrm>
          <a:prstGeom prst="rect">
            <a:avLst/>
          </a:prstGeom>
          <a:solidFill>
            <a:srgbClr val="9CA1A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SV">
              <a:latin typeface="Arial" charset="0"/>
            </a:endParaRPr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C0B4C029-FCBD-4B15-83B0-419BC61E2D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508625"/>
            <a:ext cx="255588" cy="776288"/>
          </a:xfrm>
          <a:prstGeom prst="rect">
            <a:avLst/>
          </a:prstGeom>
          <a:solidFill>
            <a:srgbClr val="BF5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SV">
              <a:latin typeface="Arial" charset="0"/>
            </a:endParaRPr>
          </a:p>
        </p:txBody>
      </p:sp>
      <p:sp>
        <p:nvSpPr>
          <p:cNvPr id="6" name="Rectangle 62">
            <a:extLst>
              <a:ext uri="{FF2B5EF4-FFF2-40B4-BE49-F238E27FC236}">
                <a16:creationId xmlns:a16="http://schemas.microsoft.com/office/drawing/2014/main" id="{ECA577B8-EDC7-418C-BFAA-2D56084EC9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88413" y="231775"/>
            <a:ext cx="255587" cy="776288"/>
          </a:xfrm>
          <a:prstGeom prst="rect">
            <a:avLst/>
          </a:prstGeom>
          <a:solidFill>
            <a:srgbClr val="BF5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SV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3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8061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747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1811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s-SV" noProof="0"/>
          </a:p>
        </p:txBody>
      </p:sp>
    </p:spTree>
    <p:extLst>
      <p:ext uri="{BB962C8B-B14F-4D97-AF65-F5344CB8AC3E}">
        <p14:creationId xmlns:p14="http://schemas.microsoft.com/office/powerpoint/2010/main" val="91205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306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8369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6291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1171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6390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3174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2366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" name="Rectangle 61">
            <a:extLst>
              <a:ext uri="{FF2B5EF4-FFF2-40B4-BE49-F238E27FC236}">
                <a16:creationId xmlns:a16="http://schemas.microsoft.com/office/drawing/2014/main" id="{F0278007-06C7-4DCC-9704-23F668DD52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283325"/>
            <a:ext cx="9144000" cy="574675"/>
          </a:xfrm>
          <a:prstGeom prst="rect">
            <a:avLst/>
          </a:prstGeom>
          <a:solidFill>
            <a:srgbClr val="004C6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s-ES" sz="1600" b="1" i="1">
                <a:solidFill>
                  <a:schemeClr val="bg1"/>
                </a:solidFill>
                <a:latin typeface="Book Antiqua" pitchFamily="18" charset="0"/>
              </a:rPr>
              <a:t>Iniciativa sobre Dinámicas Territoriales en Centroamérica</a:t>
            </a:r>
            <a:endParaRPr lang="es-SV" sz="1600" b="1" i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201" name="Rectangle 57">
            <a:extLst>
              <a:ext uri="{FF2B5EF4-FFF2-40B4-BE49-F238E27FC236}">
                <a16:creationId xmlns:a16="http://schemas.microsoft.com/office/drawing/2014/main" id="{CB7C402B-4338-436A-B9B5-A4B74BF956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231775"/>
          </a:xfrm>
          <a:prstGeom prst="rect">
            <a:avLst/>
          </a:prstGeom>
          <a:solidFill>
            <a:srgbClr val="8BAA2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SV">
              <a:latin typeface="Arial" charset="0"/>
            </a:endParaRPr>
          </a:p>
        </p:txBody>
      </p:sp>
      <p:sp>
        <p:nvSpPr>
          <p:cNvPr id="6203" name="Rectangle 59">
            <a:extLst>
              <a:ext uri="{FF2B5EF4-FFF2-40B4-BE49-F238E27FC236}">
                <a16:creationId xmlns:a16="http://schemas.microsoft.com/office/drawing/2014/main" id="{A98AAF96-C7A0-422C-87A3-5C1D80C515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508625"/>
            <a:ext cx="255588" cy="776288"/>
          </a:xfrm>
          <a:prstGeom prst="rect">
            <a:avLst/>
          </a:prstGeom>
          <a:solidFill>
            <a:srgbClr val="BF5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SV">
              <a:latin typeface="Arial" charset="0"/>
            </a:endParaRPr>
          </a:p>
        </p:txBody>
      </p:sp>
      <p:pic>
        <p:nvPicPr>
          <p:cNvPr id="1026" name="Object 62">
            <a:extLst>
              <a:ext uri="{FF2B5EF4-FFF2-40B4-BE49-F238E27FC236}">
                <a16:creationId xmlns:a16="http://schemas.microsoft.com/office/drawing/2014/main" id="{7AE19BB4-353F-40C6-B27C-1D8022767D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6337300"/>
            <a:ext cx="15779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08" name="Rectangle 64">
            <a:extLst>
              <a:ext uri="{FF2B5EF4-FFF2-40B4-BE49-F238E27FC236}">
                <a16:creationId xmlns:a16="http://schemas.microsoft.com/office/drawing/2014/main" id="{5078B3B3-0B5E-4A9B-8D1E-AB956CF8BA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88413" y="231775"/>
            <a:ext cx="255587" cy="776288"/>
          </a:xfrm>
          <a:prstGeom prst="rect">
            <a:avLst/>
          </a:prstGeom>
          <a:solidFill>
            <a:srgbClr val="BF5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SV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6.jpeg"/><Relationship Id="rId3" Type="http://schemas.openxmlformats.org/officeDocument/2006/relationships/image" Target="../media/image8.jpe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openxmlformats.org/officeDocument/2006/relationships/image" Target="../media/image10.jpeg"/><Relationship Id="rId10" Type="http://schemas.openxmlformats.org/officeDocument/2006/relationships/image" Target="../media/image13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http://archive.laprensa.com.sv/20080502/mundo/1455903.jpg" TargetMode="Externa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9" Type="http://schemas.openxmlformats.org/officeDocument/2006/relationships/image" Target="../media/image3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CF23E7E-4470-4614-9945-B73C99DDEE5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50825" y="2314575"/>
            <a:ext cx="8634413" cy="381476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s-ES" sz="3600" b="1" dirty="0">
                <a:solidFill>
                  <a:srgbClr val="BF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Dinámicas Territoriales </a:t>
            </a:r>
            <a:br>
              <a:rPr lang="es-ES" sz="3600" b="1" dirty="0">
                <a:solidFill>
                  <a:srgbClr val="BF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es-ES" sz="3600" b="1" dirty="0">
                <a:solidFill>
                  <a:srgbClr val="BF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en Centroamérica</a:t>
            </a:r>
            <a:br>
              <a:rPr lang="es-ES" sz="3600" b="1" dirty="0">
                <a:solidFill>
                  <a:srgbClr val="BF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br>
              <a:rPr lang="es-ES" sz="3600" b="1" dirty="0">
                <a:solidFill>
                  <a:srgbClr val="BF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es-SV" sz="2000" b="1" kern="1200" dirty="0">
                <a:solidFill>
                  <a:srgbClr val="004C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  <a:t>Diálogo Territorial</a:t>
            </a:r>
            <a:br>
              <a:rPr lang="es-SV" sz="2000" b="1" kern="1200" dirty="0">
                <a:solidFill>
                  <a:srgbClr val="004C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</a:br>
            <a:r>
              <a:rPr lang="es-SV" sz="2000" b="1" kern="1200" dirty="0">
                <a:solidFill>
                  <a:srgbClr val="004C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  <a:t> </a:t>
            </a:r>
            <a:r>
              <a:rPr lang="es-SV" sz="2000" b="1" i="1" kern="1200" dirty="0">
                <a:solidFill>
                  <a:srgbClr val="004C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  <a:t>“Dinámicas Territoriales en Rivas y Guanacaste:</a:t>
            </a:r>
            <a:br>
              <a:rPr lang="es-SV" sz="2000" b="1" i="1" kern="1200" dirty="0">
                <a:solidFill>
                  <a:srgbClr val="004C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</a:br>
            <a:r>
              <a:rPr lang="es-SV" sz="2000" b="1" i="1" kern="1200" dirty="0">
                <a:solidFill>
                  <a:srgbClr val="004C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  <a:t>Contexto, desafíos y oportunidades desde los actores locales”</a:t>
            </a:r>
            <a:br>
              <a:rPr lang="es-SV" sz="2000" b="1" i="1" kern="1200" dirty="0">
                <a:solidFill>
                  <a:srgbClr val="004C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</a:br>
            <a:br>
              <a:rPr lang="es-SV" sz="2000" b="1" i="1" kern="1200" dirty="0">
                <a:solidFill>
                  <a:srgbClr val="004C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</a:br>
            <a:r>
              <a:rPr lang="es-SV" sz="2000" b="1" i="1" kern="1200" dirty="0">
                <a:solidFill>
                  <a:srgbClr val="004C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  <a:t> </a:t>
            </a:r>
            <a:br>
              <a:rPr lang="es-SV" sz="2000" b="1" i="1" kern="1200" dirty="0">
                <a:solidFill>
                  <a:srgbClr val="004C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</a:br>
            <a:r>
              <a:rPr lang="es-SV" sz="2000" b="1" kern="1200" dirty="0">
                <a:solidFill>
                  <a:srgbClr val="004C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  <a:t>San Juan del Sur, Rivas. 22 de noviembre, 2010</a:t>
            </a:r>
            <a:br>
              <a:rPr lang="es-SV" sz="2000" b="1" kern="1200" dirty="0">
                <a:solidFill>
                  <a:srgbClr val="004C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</a:br>
            <a:endParaRPr lang="es-ES" sz="2000" b="1" kern="1200" dirty="0">
              <a:solidFill>
                <a:srgbClr val="004C6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00B5208E-FE24-4A83-BF9A-4E318A496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15063"/>
            <a:ext cx="9144000" cy="642937"/>
          </a:xfrm>
          <a:prstGeom prst="rect">
            <a:avLst/>
          </a:prstGeom>
          <a:solidFill>
            <a:srgbClr val="004C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l" eaLnBrk="1" hangingPunct="1"/>
            <a:r>
              <a:rPr lang="es-SV" altLang="es-SV" b="1">
                <a:solidFill>
                  <a:srgbClr val="FFFFFF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   </a:t>
            </a:r>
            <a:r>
              <a:rPr lang="es-SV" altLang="es-SV" sz="1600" b="1">
                <a:solidFill>
                  <a:srgbClr val="FFFFFF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Iniciativa Colaborativa de Diálogo e Investigación </a:t>
            </a:r>
          </a:p>
          <a:p>
            <a:pPr lvl="1" algn="l" eaLnBrk="1" hangingPunct="1"/>
            <a:r>
              <a:rPr lang="es-SV" altLang="es-SV" sz="1600" b="1">
                <a:solidFill>
                  <a:srgbClr val="FFFFFF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   sobre Dinámicas Territoriales en Centroamérica</a:t>
            </a:r>
            <a:endParaRPr lang="es-ES" altLang="es-SV" sz="1600">
              <a:cs typeface="Arial" panose="020B0604020202020204" pitchFamily="34" charset="0"/>
            </a:endParaRPr>
          </a:p>
        </p:txBody>
      </p:sp>
      <p:pic>
        <p:nvPicPr>
          <p:cNvPr id="5124" name="6 Imagen" descr="logo-prisma">
            <a:extLst>
              <a:ext uri="{FF2B5EF4-FFF2-40B4-BE49-F238E27FC236}">
                <a16:creationId xmlns:a16="http://schemas.microsoft.com/office/drawing/2014/main" id="{BB62A5BD-F714-41C4-9393-D8F7AE8B0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54038"/>
            <a:ext cx="2503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4 Imagen" descr="albasud.png">
            <a:extLst>
              <a:ext uri="{FF2B5EF4-FFF2-40B4-BE49-F238E27FC236}">
                <a16:creationId xmlns:a16="http://schemas.microsoft.com/office/drawing/2014/main" id="{AA179367-AE15-4684-99E2-0D955C94D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757238"/>
            <a:ext cx="17145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6" name="12 Grupo">
            <a:extLst>
              <a:ext uri="{FF2B5EF4-FFF2-40B4-BE49-F238E27FC236}">
                <a16:creationId xmlns:a16="http://schemas.microsoft.com/office/drawing/2014/main" id="{228D8B2D-EFF0-407D-9F6C-4F647AFDBFA8}"/>
              </a:ext>
            </a:extLst>
          </p:cNvPr>
          <p:cNvGrpSpPr>
            <a:grpSpLocks/>
          </p:cNvGrpSpPr>
          <p:nvPr/>
        </p:nvGrpSpPr>
        <p:grpSpPr bwMode="auto">
          <a:xfrm>
            <a:off x="-180975" y="554038"/>
            <a:ext cx="2571750" cy="928687"/>
            <a:chOff x="0" y="714356"/>
            <a:chExt cx="2643174" cy="1174916"/>
          </a:xfrm>
        </p:grpSpPr>
        <p:pic>
          <p:nvPicPr>
            <p:cNvPr id="5128" name="0 Imagen" descr="logo unan.jpg">
              <a:extLst>
                <a:ext uri="{FF2B5EF4-FFF2-40B4-BE49-F238E27FC236}">
                  <a16:creationId xmlns:a16="http://schemas.microsoft.com/office/drawing/2014/main" id="{AFFD0492-B887-4209-A90D-26DE9075F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00" y="714356"/>
              <a:ext cx="6858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10 CuadroTexto">
              <a:extLst>
                <a:ext uri="{FF2B5EF4-FFF2-40B4-BE49-F238E27FC236}">
                  <a16:creationId xmlns:a16="http://schemas.microsoft.com/office/drawing/2014/main" id="{C16C94AD-E68F-4BE3-9283-76C382DDC5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643051"/>
              <a:ext cx="26431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SV" sz="1000"/>
                <a:t>Universidad Nacional Autónoma de Nicaragua</a:t>
              </a:r>
            </a:p>
          </p:txBody>
        </p:sp>
      </p:grpSp>
      <p:pic>
        <p:nvPicPr>
          <p:cNvPr id="5127" name="Picture 4">
            <a:extLst>
              <a:ext uri="{FF2B5EF4-FFF2-40B4-BE49-F238E27FC236}">
                <a16:creationId xmlns:a16="http://schemas.microsoft.com/office/drawing/2014/main" id="{D37E936D-EB06-4AD5-BF78-783DAB5F4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"/>
          <a:stretch>
            <a:fillRect/>
          </a:stretch>
        </p:blipFill>
        <p:spPr bwMode="auto">
          <a:xfrm>
            <a:off x="7513638" y="349250"/>
            <a:ext cx="116205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Marcador de contenido">
            <a:extLst>
              <a:ext uri="{FF2B5EF4-FFF2-40B4-BE49-F238E27FC236}">
                <a16:creationId xmlns:a16="http://schemas.microsoft.com/office/drawing/2014/main" id="{162D8002-977D-4173-9146-0B46755C3F7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50825" y="1846263"/>
            <a:ext cx="8686800" cy="23034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s-MX" sz="2400" b="1" kern="1200" dirty="0">
                <a:solidFill>
                  <a:srgbClr val="BF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Frente a este contexto de dinámicas y disputas hay un abanico de respuestas de los actores en los territorios:</a:t>
            </a:r>
          </a:p>
          <a:p>
            <a:pPr marL="1695450" lvl="1" eaLnBrk="1" hangingPunct="1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defRPr/>
            </a:pPr>
            <a:r>
              <a:rPr lang="es-MX" sz="2400" b="1" kern="1200" dirty="0">
                <a:solidFill>
                  <a:srgbClr val="BF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Inserción</a:t>
            </a:r>
          </a:p>
          <a:p>
            <a:pPr marL="1695450" lvl="1" eaLnBrk="1" hangingPunct="1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defRPr/>
            </a:pPr>
            <a:r>
              <a:rPr lang="es-MX" sz="2400" b="1" kern="1200" dirty="0">
                <a:solidFill>
                  <a:srgbClr val="BF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Resistencia</a:t>
            </a:r>
          </a:p>
          <a:p>
            <a:pPr marL="1695450" lvl="1" eaLnBrk="1" hangingPunct="1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defRPr/>
            </a:pPr>
            <a:r>
              <a:rPr lang="es-MX" sz="2400" b="1" kern="1200" dirty="0">
                <a:solidFill>
                  <a:srgbClr val="BF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Innovación</a:t>
            </a:r>
            <a:endParaRPr lang="es-SV" sz="2400" b="1" kern="1200" dirty="0">
              <a:solidFill>
                <a:srgbClr val="BF5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2" name="Group 33">
            <a:extLst>
              <a:ext uri="{FF2B5EF4-FFF2-40B4-BE49-F238E27FC236}">
                <a16:creationId xmlns:a16="http://schemas.microsoft.com/office/drawing/2014/main" id="{61F676C9-43FB-49DF-9BBF-3EEADB231D0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19075"/>
            <a:ext cx="8942388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oup 32">
            <a:extLst>
              <a:ext uri="{FF2B5EF4-FFF2-40B4-BE49-F238E27FC236}">
                <a16:creationId xmlns:a16="http://schemas.microsoft.com/office/drawing/2014/main" id="{2BC2CB68-751A-4677-BE18-E08E1D77D0A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962400"/>
            <a:ext cx="91630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40">
            <a:extLst>
              <a:ext uri="{FF2B5EF4-FFF2-40B4-BE49-F238E27FC236}">
                <a16:creationId xmlns:a16="http://schemas.microsoft.com/office/drawing/2014/main" id="{45AE1C58-3BCF-4C1A-BE76-685F33DEAAE3}"/>
              </a:ext>
            </a:extLst>
          </p:cNvPr>
          <p:cNvSpPr>
            <a:spLocks noChangeAspect="1"/>
          </p:cNvSpPr>
          <p:nvPr/>
        </p:nvSpPr>
        <p:spPr bwMode="auto">
          <a:xfrm>
            <a:off x="1166813" y="1046163"/>
            <a:ext cx="6869112" cy="5227637"/>
          </a:xfrm>
          <a:custGeom>
            <a:avLst/>
            <a:gdLst>
              <a:gd name="T0" fmla="*/ 2147483647 w 4721"/>
              <a:gd name="T1" fmla="*/ 2147483647 h 3710"/>
              <a:gd name="T2" fmla="*/ 2147483647 w 4721"/>
              <a:gd name="T3" fmla="*/ 2147483647 h 3710"/>
              <a:gd name="T4" fmla="*/ 2147483647 w 4721"/>
              <a:gd name="T5" fmla="*/ 2147483647 h 3710"/>
              <a:gd name="T6" fmla="*/ 2147483647 w 4721"/>
              <a:gd name="T7" fmla="*/ 2147483647 h 3710"/>
              <a:gd name="T8" fmla="*/ 2147483647 w 4721"/>
              <a:gd name="T9" fmla="*/ 2147483647 h 3710"/>
              <a:gd name="T10" fmla="*/ 2147483647 w 4721"/>
              <a:gd name="T11" fmla="*/ 2147483647 h 3710"/>
              <a:gd name="T12" fmla="*/ 2147483647 w 4721"/>
              <a:gd name="T13" fmla="*/ 2147483647 h 3710"/>
              <a:gd name="T14" fmla="*/ 2147483647 w 4721"/>
              <a:gd name="T15" fmla="*/ 2147483647 h 3710"/>
              <a:gd name="T16" fmla="*/ 2147483647 w 4721"/>
              <a:gd name="T17" fmla="*/ 2147483647 h 3710"/>
              <a:gd name="T18" fmla="*/ 2147483647 w 4721"/>
              <a:gd name="T19" fmla="*/ 2147483647 h 3710"/>
              <a:gd name="T20" fmla="*/ 2147483647 w 4721"/>
              <a:gd name="T21" fmla="*/ 2147483647 h 3710"/>
              <a:gd name="T22" fmla="*/ 2147483647 w 4721"/>
              <a:gd name="T23" fmla="*/ 2147483647 h 3710"/>
              <a:gd name="T24" fmla="*/ 2147483647 w 4721"/>
              <a:gd name="T25" fmla="*/ 2147483647 h 3710"/>
              <a:gd name="T26" fmla="*/ 2147483647 w 4721"/>
              <a:gd name="T27" fmla="*/ 2147483647 h 3710"/>
              <a:gd name="T28" fmla="*/ 2147483647 w 4721"/>
              <a:gd name="T29" fmla="*/ 2147483647 h 3710"/>
              <a:gd name="T30" fmla="*/ 2147483647 w 4721"/>
              <a:gd name="T31" fmla="*/ 2147483647 h 3710"/>
              <a:gd name="T32" fmla="*/ 2147483647 w 4721"/>
              <a:gd name="T33" fmla="*/ 2147483647 h 3710"/>
              <a:gd name="T34" fmla="*/ 2147483647 w 4721"/>
              <a:gd name="T35" fmla="*/ 2147483647 h 3710"/>
              <a:gd name="T36" fmla="*/ 2147483647 w 4721"/>
              <a:gd name="T37" fmla="*/ 2147483647 h 3710"/>
              <a:gd name="T38" fmla="*/ 2147483647 w 4721"/>
              <a:gd name="T39" fmla="*/ 2147483647 h 3710"/>
              <a:gd name="T40" fmla="*/ 2147483647 w 4721"/>
              <a:gd name="T41" fmla="*/ 2147483647 h 3710"/>
              <a:gd name="T42" fmla="*/ 2147483647 w 4721"/>
              <a:gd name="T43" fmla="*/ 2147483647 h 3710"/>
              <a:gd name="T44" fmla="*/ 2147483647 w 4721"/>
              <a:gd name="T45" fmla="*/ 2147483647 h 3710"/>
              <a:gd name="T46" fmla="*/ 2147483647 w 4721"/>
              <a:gd name="T47" fmla="*/ 2147483647 h 3710"/>
              <a:gd name="T48" fmla="*/ 2147483647 w 4721"/>
              <a:gd name="T49" fmla="*/ 2147483647 h 3710"/>
              <a:gd name="T50" fmla="*/ 2147483647 w 4721"/>
              <a:gd name="T51" fmla="*/ 2147483647 h 3710"/>
              <a:gd name="T52" fmla="*/ 2147483647 w 4721"/>
              <a:gd name="T53" fmla="*/ 2147483647 h 3710"/>
              <a:gd name="T54" fmla="*/ 2147483647 w 4721"/>
              <a:gd name="T55" fmla="*/ 2147483647 h 3710"/>
              <a:gd name="T56" fmla="*/ 2147483647 w 4721"/>
              <a:gd name="T57" fmla="*/ 2147483647 h 3710"/>
              <a:gd name="T58" fmla="*/ 2147483647 w 4721"/>
              <a:gd name="T59" fmla="*/ 2147483647 h 3710"/>
              <a:gd name="T60" fmla="*/ 2147483647 w 4721"/>
              <a:gd name="T61" fmla="*/ 2147483647 h 3710"/>
              <a:gd name="T62" fmla="*/ 2147483647 w 4721"/>
              <a:gd name="T63" fmla="*/ 2147483647 h 3710"/>
              <a:gd name="T64" fmla="*/ 2147483647 w 4721"/>
              <a:gd name="T65" fmla="*/ 2147483647 h 3710"/>
              <a:gd name="T66" fmla="*/ 2147483647 w 4721"/>
              <a:gd name="T67" fmla="*/ 2147483647 h 3710"/>
              <a:gd name="T68" fmla="*/ 2147483647 w 4721"/>
              <a:gd name="T69" fmla="*/ 2147483647 h 3710"/>
              <a:gd name="T70" fmla="*/ 2147483647 w 4721"/>
              <a:gd name="T71" fmla="*/ 2147483647 h 3710"/>
              <a:gd name="T72" fmla="*/ 2147483647 w 4721"/>
              <a:gd name="T73" fmla="*/ 2147483647 h 3710"/>
              <a:gd name="T74" fmla="*/ 2147483647 w 4721"/>
              <a:gd name="T75" fmla="*/ 2147483647 h 3710"/>
              <a:gd name="T76" fmla="*/ 2147483647 w 4721"/>
              <a:gd name="T77" fmla="*/ 2147483647 h 3710"/>
              <a:gd name="T78" fmla="*/ 2147483647 w 4721"/>
              <a:gd name="T79" fmla="*/ 2147483647 h 3710"/>
              <a:gd name="T80" fmla="*/ 2147483647 w 4721"/>
              <a:gd name="T81" fmla="*/ 2147483647 h 3710"/>
              <a:gd name="T82" fmla="*/ 2147483647 w 4721"/>
              <a:gd name="T83" fmla="*/ 2147483647 h 3710"/>
              <a:gd name="T84" fmla="*/ 2147483647 w 4721"/>
              <a:gd name="T85" fmla="*/ 2147483647 h 3710"/>
              <a:gd name="T86" fmla="*/ 2147483647 w 4721"/>
              <a:gd name="T87" fmla="*/ 2147483647 h 3710"/>
              <a:gd name="T88" fmla="*/ 2147483647 w 4721"/>
              <a:gd name="T89" fmla="*/ 2147483647 h 3710"/>
              <a:gd name="T90" fmla="*/ 2147483647 w 4721"/>
              <a:gd name="T91" fmla="*/ 2147483647 h 3710"/>
              <a:gd name="T92" fmla="*/ 2147483647 w 4721"/>
              <a:gd name="T93" fmla="*/ 2147483647 h 3710"/>
              <a:gd name="T94" fmla="*/ 2147483647 w 4721"/>
              <a:gd name="T95" fmla="*/ 2147483647 h 3710"/>
              <a:gd name="T96" fmla="*/ 2147483647 w 4721"/>
              <a:gd name="T97" fmla="*/ 2147483647 h 3710"/>
              <a:gd name="T98" fmla="*/ 2147483647 w 4721"/>
              <a:gd name="T99" fmla="*/ 2147483647 h 3710"/>
              <a:gd name="T100" fmla="*/ 2147483647 w 4721"/>
              <a:gd name="T101" fmla="*/ 2147483647 h 3710"/>
              <a:gd name="T102" fmla="*/ 2147483647 w 4721"/>
              <a:gd name="T103" fmla="*/ 2147483647 h 3710"/>
              <a:gd name="T104" fmla="*/ 2147483647 w 4721"/>
              <a:gd name="T105" fmla="*/ 2147483647 h 3710"/>
              <a:gd name="T106" fmla="*/ 2147483647 w 4721"/>
              <a:gd name="T107" fmla="*/ 2147483647 h 3710"/>
              <a:gd name="T108" fmla="*/ 2147483647 w 4721"/>
              <a:gd name="T109" fmla="*/ 2147483647 h 3710"/>
              <a:gd name="T110" fmla="*/ 2147483647 w 4721"/>
              <a:gd name="T111" fmla="*/ 2147483647 h 3710"/>
              <a:gd name="T112" fmla="*/ 2147483647 w 4721"/>
              <a:gd name="T113" fmla="*/ 2147483647 h 3710"/>
              <a:gd name="T114" fmla="*/ 2147483647 w 4721"/>
              <a:gd name="T115" fmla="*/ 2147483647 h 371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21"/>
              <a:gd name="T175" fmla="*/ 0 h 3710"/>
              <a:gd name="T176" fmla="*/ 4721 w 4721"/>
              <a:gd name="T177" fmla="*/ 3710 h 371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21" h="3710">
                <a:moveTo>
                  <a:pt x="2" y="1167"/>
                </a:moveTo>
                <a:lnTo>
                  <a:pt x="117" y="1258"/>
                </a:lnTo>
                <a:lnTo>
                  <a:pt x="173" y="1315"/>
                </a:lnTo>
                <a:lnTo>
                  <a:pt x="262" y="1337"/>
                </a:lnTo>
                <a:lnTo>
                  <a:pt x="323" y="1381"/>
                </a:lnTo>
                <a:lnTo>
                  <a:pt x="389" y="1386"/>
                </a:lnTo>
                <a:lnTo>
                  <a:pt x="437" y="1393"/>
                </a:lnTo>
                <a:lnTo>
                  <a:pt x="474" y="1381"/>
                </a:lnTo>
                <a:lnTo>
                  <a:pt x="569" y="1400"/>
                </a:lnTo>
                <a:lnTo>
                  <a:pt x="649" y="1442"/>
                </a:lnTo>
                <a:lnTo>
                  <a:pt x="733" y="1518"/>
                </a:lnTo>
                <a:lnTo>
                  <a:pt x="790" y="1508"/>
                </a:lnTo>
                <a:lnTo>
                  <a:pt x="802" y="1526"/>
                </a:lnTo>
                <a:lnTo>
                  <a:pt x="860" y="1556"/>
                </a:lnTo>
                <a:lnTo>
                  <a:pt x="903" y="1546"/>
                </a:lnTo>
                <a:lnTo>
                  <a:pt x="908" y="1569"/>
                </a:lnTo>
                <a:lnTo>
                  <a:pt x="963" y="1605"/>
                </a:lnTo>
                <a:lnTo>
                  <a:pt x="1035" y="1644"/>
                </a:lnTo>
                <a:lnTo>
                  <a:pt x="1054" y="1646"/>
                </a:lnTo>
                <a:lnTo>
                  <a:pt x="1086" y="1644"/>
                </a:lnTo>
                <a:lnTo>
                  <a:pt x="1089" y="1656"/>
                </a:lnTo>
                <a:lnTo>
                  <a:pt x="1122" y="1656"/>
                </a:lnTo>
                <a:lnTo>
                  <a:pt x="1120" y="1629"/>
                </a:lnTo>
                <a:lnTo>
                  <a:pt x="1150" y="1644"/>
                </a:lnTo>
                <a:lnTo>
                  <a:pt x="1171" y="1667"/>
                </a:lnTo>
                <a:lnTo>
                  <a:pt x="1188" y="1679"/>
                </a:lnTo>
                <a:lnTo>
                  <a:pt x="1331" y="1672"/>
                </a:lnTo>
                <a:lnTo>
                  <a:pt x="1356" y="1666"/>
                </a:lnTo>
                <a:lnTo>
                  <a:pt x="1370" y="1636"/>
                </a:lnTo>
                <a:lnTo>
                  <a:pt x="1345" y="1624"/>
                </a:lnTo>
                <a:lnTo>
                  <a:pt x="1355" y="1607"/>
                </a:lnTo>
                <a:lnTo>
                  <a:pt x="1384" y="1623"/>
                </a:lnTo>
                <a:lnTo>
                  <a:pt x="1397" y="1621"/>
                </a:lnTo>
                <a:lnTo>
                  <a:pt x="1411" y="1602"/>
                </a:lnTo>
                <a:lnTo>
                  <a:pt x="1449" y="1607"/>
                </a:lnTo>
                <a:lnTo>
                  <a:pt x="1466" y="1621"/>
                </a:lnTo>
                <a:lnTo>
                  <a:pt x="1445" y="1636"/>
                </a:lnTo>
                <a:lnTo>
                  <a:pt x="1445" y="1658"/>
                </a:lnTo>
                <a:lnTo>
                  <a:pt x="1472" y="1658"/>
                </a:lnTo>
                <a:lnTo>
                  <a:pt x="1469" y="1687"/>
                </a:lnTo>
                <a:lnTo>
                  <a:pt x="1470" y="1705"/>
                </a:lnTo>
                <a:lnTo>
                  <a:pt x="1440" y="1673"/>
                </a:lnTo>
                <a:lnTo>
                  <a:pt x="1409" y="1692"/>
                </a:lnTo>
                <a:lnTo>
                  <a:pt x="1381" y="1730"/>
                </a:lnTo>
                <a:lnTo>
                  <a:pt x="1364" y="1746"/>
                </a:lnTo>
                <a:lnTo>
                  <a:pt x="1380" y="1773"/>
                </a:lnTo>
                <a:lnTo>
                  <a:pt x="1434" y="1813"/>
                </a:lnTo>
                <a:lnTo>
                  <a:pt x="1471" y="1861"/>
                </a:lnTo>
                <a:lnTo>
                  <a:pt x="1500" y="1863"/>
                </a:lnTo>
                <a:lnTo>
                  <a:pt x="1535" y="1897"/>
                </a:lnTo>
                <a:lnTo>
                  <a:pt x="1532" y="1924"/>
                </a:lnTo>
                <a:lnTo>
                  <a:pt x="1548" y="1936"/>
                </a:lnTo>
                <a:lnTo>
                  <a:pt x="1584" y="1950"/>
                </a:lnTo>
                <a:lnTo>
                  <a:pt x="1586" y="1995"/>
                </a:lnTo>
                <a:lnTo>
                  <a:pt x="1653" y="2007"/>
                </a:lnTo>
                <a:lnTo>
                  <a:pt x="1652" y="2049"/>
                </a:lnTo>
                <a:lnTo>
                  <a:pt x="1688" y="2125"/>
                </a:lnTo>
                <a:lnTo>
                  <a:pt x="1724" y="2138"/>
                </a:lnTo>
                <a:lnTo>
                  <a:pt x="1757" y="2167"/>
                </a:lnTo>
                <a:lnTo>
                  <a:pt x="1790" y="2193"/>
                </a:lnTo>
                <a:lnTo>
                  <a:pt x="1821" y="2242"/>
                </a:lnTo>
                <a:lnTo>
                  <a:pt x="1920" y="2348"/>
                </a:lnTo>
                <a:lnTo>
                  <a:pt x="1923" y="2384"/>
                </a:lnTo>
                <a:lnTo>
                  <a:pt x="1925" y="2418"/>
                </a:lnTo>
                <a:lnTo>
                  <a:pt x="1908" y="2422"/>
                </a:lnTo>
                <a:lnTo>
                  <a:pt x="1887" y="2412"/>
                </a:lnTo>
                <a:lnTo>
                  <a:pt x="1884" y="2422"/>
                </a:lnTo>
                <a:lnTo>
                  <a:pt x="1858" y="2415"/>
                </a:lnTo>
                <a:lnTo>
                  <a:pt x="1859" y="2434"/>
                </a:lnTo>
                <a:lnTo>
                  <a:pt x="1876" y="2447"/>
                </a:lnTo>
                <a:lnTo>
                  <a:pt x="1895" y="2456"/>
                </a:lnTo>
                <a:lnTo>
                  <a:pt x="1896" y="2479"/>
                </a:lnTo>
                <a:lnTo>
                  <a:pt x="1919" y="2467"/>
                </a:lnTo>
                <a:lnTo>
                  <a:pt x="1954" y="2488"/>
                </a:lnTo>
                <a:lnTo>
                  <a:pt x="1954" y="2500"/>
                </a:lnTo>
                <a:lnTo>
                  <a:pt x="1964" y="2512"/>
                </a:lnTo>
                <a:lnTo>
                  <a:pt x="1964" y="2552"/>
                </a:lnTo>
                <a:lnTo>
                  <a:pt x="1892" y="2564"/>
                </a:lnTo>
                <a:lnTo>
                  <a:pt x="1871" y="2627"/>
                </a:lnTo>
                <a:lnTo>
                  <a:pt x="1882" y="2663"/>
                </a:lnTo>
                <a:lnTo>
                  <a:pt x="1911" y="2716"/>
                </a:lnTo>
                <a:lnTo>
                  <a:pt x="1929" y="2775"/>
                </a:lnTo>
                <a:lnTo>
                  <a:pt x="1973" y="2777"/>
                </a:lnTo>
                <a:lnTo>
                  <a:pt x="2019" y="2801"/>
                </a:lnTo>
                <a:lnTo>
                  <a:pt x="2059" y="2794"/>
                </a:lnTo>
                <a:lnTo>
                  <a:pt x="2095" y="2835"/>
                </a:lnTo>
                <a:lnTo>
                  <a:pt x="2095" y="2860"/>
                </a:lnTo>
                <a:lnTo>
                  <a:pt x="2106" y="2883"/>
                </a:lnTo>
                <a:lnTo>
                  <a:pt x="2106" y="2892"/>
                </a:lnTo>
                <a:lnTo>
                  <a:pt x="2131" y="2903"/>
                </a:lnTo>
                <a:lnTo>
                  <a:pt x="2129" y="2871"/>
                </a:lnTo>
                <a:lnTo>
                  <a:pt x="2149" y="2865"/>
                </a:lnTo>
                <a:lnTo>
                  <a:pt x="2161" y="2847"/>
                </a:lnTo>
                <a:lnTo>
                  <a:pt x="2161" y="2824"/>
                </a:lnTo>
                <a:lnTo>
                  <a:pt x="2192" y="2811"/>
                </a:lnTo>
                <a:lnTo>
                  <a:pt x="2198" y="2793"/>
                </a:lnTo>
                <a:lnTo>
                  <a:pt x="2184" y="2773"/>
                </a:lnTo>
                <a:lnTo>
                  <a:pt x="2155" y="2773"/>
                </a:lnTo>
                <a:lnTo>
                  <a:pt x="2135" y="2730"/>
                </a:lnTo>
                <a:lnTo>
                  <a:pt x="2106" y="2716"/>
                </a:lnTo>
                <a:lnTo>
                  <a:pt x="2087" y="2688"/>
                </a:lnTo>
                <a:lnTo>
                  <a:pt x="2109" y="2688"/>
                </a:lnTo>
                <a:lnTo>
                  <a:pt x="2131" y="2672"/>
                </a:lnTo>
                <a:lnTo>
                  <a:pt x="2184" y="2712"/>
                </a:lnTo>
                <a:lnTo>
                  <a:pt x="2192" y="2742"/>
                </a:lnTo>
                <a:lnTo>
                  <a:pt x="2210" y="2777"/>
                </a:lnTo>
                <a:lnTo>
                  <a:pt x="2246" y="2785"/>
                </a:lnTo>
                <a:lnTo>
                  <a:pt x="2254" y="2822"/>
                </a:lnTo>
                <a:lnTo>
                  <a:pt x="2267" y="2831"/>
                </a:lnTo>
                <a:lnTo>
                  <a:pt x="2246" y="2860"/>
                </a:lnTo>
                <a:lnTo>
                  <a:pt x="2257" y="2895"/>
                </a:lnTo>
                <a:lnTo>
                  <a:pt x="2296" y="2915"/>
                </a:lnTo>
                <a:lnTo>
                  <a:pt x="2342" y="2915"/>
                </a:lnTo>
                <a:lnTo>
                  <a:pt x="2364" y="2929"/>
                </a:lnTo>
                <a:lnTo>
                  <a:pt x="2417" y="2928"/>
                </a:lnTo>
                <a:lnTo>
                  <a:pt x="2421" y="2950"/>
                </a:lnTo>
                <a:lnTo>
                  <a:pt x="2469" y="3005"/>
                </a:lnTo>
                <a:lnTo>
                  <a:pt x="2498" y="2998"/>
                </a:lnTo>
                <a:lnTo>
                  <a:pt x="2508" y="3016"/>
                </a:lnTo>
                <a:lnTo>
                  <a:pt x="2542" y="3026"/>
                </a:lnTo>
                <a:lnTo>
                  <a:pt x="2547" y="3055"/>
                </a:lnTo>
                <a:lnTo>
                  <a:pt x="2576" y="3087"/>
                </a:lnTo>
                <a:lnTo>
                  <a:pt x="2576" y="3138"/>
                </a:lnTo>
                <a:lnTo>
                  <a:pt x="2554" y="3147"/>
                </a:lnTo>
                <a:lnTo>
                  <a:pt x="2532" y="3183"/>
                </a:lnTo>
                <a:lnTo>
                  <a:pt x="2532" y="3215"/>
                </a:lnTo>
                <a:lnTo>
                  <a:pt x="2559" y="3217"/>
                </a:lnTo>
                <a:lnTo>
                  <a:pt x="2559" y="3255"/>
                </a:lnTo>
                <a:lnTo>
                  <a:pt x="2587" y="3268"/>
                </a:lnTo>
                <a:lnTo>
                  <a:pt x="2642" y="3260"/>
                </a:lnTo>
                <a:lnTo>
                  <a:pt x="2669" y="3279"/>
                </a:lnTo>
                <a:lnTo>
                  <a:pt x="2685" y="3277"/>
                </a:lnTo>
                <a:lnTo>
                  <a:pt x="2680" y="3251"/>
                </a:lnTo>
                <a:lnTo>
                  <a:pt x="2659" y="3247"/>
                </a:lnTo>
                <a:lnTo>
                  <a:pt x="2659" y="3213"/>
                </a:lnTo>
                <a:lnTo>
                  <a:pt x="2620" y="3186"/>
                </a:lnTo>
                <a:lnTo>
                  <a:pt x="2629" y="3159"/>
                </a:lnTo>
                <a:lnTo>
                  <a:pt x="2655" y="3178"/>
                </a:lnTo>
                <a:lnTo>
                  <a:pt x="2667" y="3198"/>
                </a:lnTo>
                <a:lnTo>
                  <a:pt x="2708" y="3200"/>
                </a:lnTo>
                <a:lnTo>
                  <a:pt x="2732" y="3211"/>
                </a:lnTo>
                <a:lnTo>
                  <a:pt x="2719" y="3227"/>
                </a:lnTo>
                <a:lnTo>
                  <a:pt x="2710" y="3279"/>
                </a:lnTo>
                <a:lnTo>
                  <a:pt x="2735" y="3306"/>
                </a:lnTo>
                <a:lnTo>
                  <a:pt x="2749" y="3308"/>
                </a:lnTo>
                <a:lnTo>
                  <a:pt x="2765" y="3282"/>
                </a:lnTo>
                <a:lnTo>
                  <a:pt x="2776" y="3327"/>
                </a:lnTo>
                <a:lnTo>
                  <a:pt x="2770" y="3329"/>
                </a:lnTo>
                <a:lnTo>
                  <a:pt x="2793" y="3357"/>
                </a:lnTo>
                <a:lnTo>
                  <a:pt x="2790" y="3378"/>
                </a:lnTo>
                <a:lnTo>
                  <a:pt x="2823" y="3357"/>
                </a:lnTo>
                <a:lnTo>
                  <a:pt x="2817" y="3323"/>
                </a:lnTo>
                <a:lnTo>
                  <a:pt x="2861" y="3336"/>
                </a:lnTo>
                <a:lnTo>
                  <a:pt x="2915" y="3310"/>
                </a:lnTo>
                <a:lnTo>
                  <a:pt x="2943" y="3326"/>
                </a:lnTo>
                <a:lnTo>
                  <a:pt x="2983" y="3304"/>
                </a:lnTo>
                <a:lnTo>
                  <a:pt x="3013" y="3304"/>
                </a:lnTo>
                <a:lnTo>
                  <a:pt x="3019" y="3357"/>
                </a:lnTo>
                <a:lnTo>
                  <a:pt x="3049" y="3370"/>
                </a:lnTo>
                <a:lnTo>
                  <a:pt x="3077" y="3365"/>
                </a:lnTo>
                <a:lnTo>
                  <a:pt x="3144" y="3385"/>
                </a:lnTo>
                <a:lnTo>
                  <a:pt x="3145" y="3395"/>
                </a:lnTo>
                <a:lnTo>
                  <a:pt x="3169" y="3389"/>
                </a:lnTo>
                <a:lnTo>
                  <a:pt x="3172" y="3417"/>
                </a:lnTo>
                <a:lnTo>
                  <a:pt x="3175" y="3473"/>
                </a:lnTo>
                <a:lnTo>
                  <a:pt x="3205" y="3479"/>
                </a:lnTo>
                <a:lnTo>
                  <a:pt x="3202" y="3504"/>
                </a:lnTo>
                <a:lnTo>
                  <a:pt x="3221" y="3523"/>
                </a:lnTo>
                <a:lnTo>
                  <a:pt x="3271" y="3542"/>
                </a:lnTo>
                <a:lnTo>
                  <a:pt x="3293" y="3534"/>
                </a:lnTo>
                <a:lnTo>
                  <a:pt x="3317" y="3560"/>
                </a:lnTo>
                <a:lnTo>
                  <a:pt x="3347" y="3549"/>
                </a:lnTo>
                <a:lnTo>
                  <a:pt x="3339" y="3496"/>
                </a:lnTo>
                <a:lnTo>
                  <a:pt x="3355" y="3496"/>
                </a:lnTo>
                <a:lnTo>
                  <a:pt x="3378" y="3474"/>
                </a:lnTo>
                <a:lnTo>
                  <a:pt x="3378" y="3549"/>
                </a:lnTo>
                <a:lnTo>
                  <a:pt x="3408" y="3566"/>
                </a:lnTo>
                <a:lnTo>
                  <a:pt x="3389" y="3610"/>
                </a:lnTo>
                <a:lnTo>
                  <a:pt x="3389" y="3640"/>
                </a:lnTo>
                <a:lnTo>
                  <a:pt x="3408" y="3675"/>
                </a:lnTo>
                <a:lnTo>
                  <a:pt x="3405" y="3695"/>
                </a:lnTo>
                <a:lnTo>
                  <a:pt x="3451" y="3705"/>
                </a:lnTo>
                <a:lnTo>
                  <a:pt x="3472" y="3686"/>
                </a:lnTo>
                <a:lnTo>
                  <a:pt x="3511" y="3709"/>
                </a:lnTo>
                <a:lnTo>
                  <a:pt x="3534" y="3705"/>
                </a:lnTo>
                <a:lnTo>
                  <a:pt x="3566" y="3683"/>
                </a:lnTo>
                <a:lnTo>
                  <a:pt x="3599" y="3705"/>
                </a:lnTo>
                <a:lnTo>
                  <a:pt x="3633" y="3698"/>
                </a:lnTo>
                <a:lnTo>
                  <a:pt x="3646" y="3683"/>
                </a:lnTo>
                <a:lnTo>
                  <a:pt x="3679" y="3689"/>
                </a:lnTo>
                <a:lnTo>
                  <a:pt x="3695" y="3683"/>
                </a:lnTo>
                <a:lnTo>
                  <a:pt x="3693" y="3648"/>
                </a:lnTo>
                <a:lnTo>
                  <a:pt x="3747" y="3659"/>
                </a:lnTo>
                <a:lnTo>
                  <a:pt x="3772" y="3627"/>
                </a:lnTo>
                <a:lnTo>
                  <a:pt x="3807" y="3627"/>
                </a:lnTo>
                <a:lnTo>
                  <a:pt x="3800" y="3577"/>
                </a:lnTo>
                <a:lnTo>
                  <a:pt x="3764" y="3560"/>
                </a:lnTo>
                <a:lnTo>
                  <a:pt x="3753" y="3512"/>
                </a:lnTo>
                <a:lnTo>
                  <a:pt x="3723" y="3490"/>
                </a:lnTo>
                <a:lnTo>
                  <a:pt x="3698" y="3457"/>
                </a:lnTo>
                <a:lnTo>
                  <a:pt x="3659" y="3451"/>
                </a:lnTo>
                <a:lnTo>
                  <a:pt x="3635" y="3394"/>
                </a:lnTo>
                <a:lnTo>
                  <a:pt x="3662" y="3351"/>
                </a:lnTo>
                <a:lnTo>
                  <a:pt x="3717" y="3346"/>
                </a:lnTo>
                <a:lnTo>
                  <a:pt x="3764" y="3359"/>
                </a:lnTo>
                <a:lnTo>
                  <a:pt x="3794" y="3323"/>
                </a:lnTo>
                <a:lnTo>
                  <a:pt x="3830" y="3285"/>
                </a:lnTo>
                <a:lnTo>
                  <a:pt x="3909" y="3268"/>
                </a:lnTo>
                <a:lnTo>
                  <a:pt x="3909" y="3236"/>
                </a:lnTo>
                <a:lnTo>
                  <a:pt x="3870" y="3255"/>
                </a:lnTo>
                <a:lnTo>
                  <a:pt x="3838" y="3231"/>
                </a:lnTo>
                <a:lnTo>
                  <a:pt x="3855" y="3219"/>
                </a:lnTo>
                <a:lnTo>
                  <a:pt x="3862" y="3170"/>
                </a:lnTo>
                <a:lnTo>
                  <a:pt x="3917" y="3159"/>
                </a:lnTo>
                <a:lnTo>
                  <a:pt x="3960" y="3133"/>
                </a:lnTo>
                <a:lnTo>
                  <a:pt x="4040" y="3114"/>
                </a:lnTo>
                <a:lnTo>
                  <a:pt x="4109" y="3140"/>
                </a:lnTo>
                <a:lnTo>
                  <a:pt x="4152" y="3193"/>
                </a:lnTo>
                <a:lnTo>
                  <a:pt x="4251" y="3219"/>
                </a:lnTo>
                <a:lnTo>
                  <a:pt x="4243" y="3285"/>
                </a:lnTo>
                <a:lnTo>
                  <a:pt x="4267" y="3329"/>
                </a:lnTo>
                <a:lnTo>
                  <a:pt x="4297" y="3315"/>
                </a:lnTo>
                <a:lnTo>
                  <a:pt x="4297" y="3282"/>
                </a:lnTo>
                <a:lnTo>
                  <a:pt x="4317" y="3299"/>
                </a:lnTo>
                <a:lnTo>
                  <a:pt x="4365" y="3282"/>
                </a:lnTo>
                <a:lnTo>
                  <a:pt x="4382" y="3225"/>
                </a:lnTo>
                <a:lnTo>
                  <a:pt x="4401" y="3239"/>
                </a:lnTo>
                <a:lnTo>
                  <a:pt x="4390" y="3291"/>
                </a:lnTo>
                <a:lnTo>
                  <a:pt x="4420" y="3302"/>
                </a:lnTo>
                <a:lnTo>
                  <a:pt x="4446" y="3336"/>
                </a:lnTo>
                <a:lnTo>
                  <a:pt x="4484" y="3361"/>
                </a:lnTo>
                <a:lnTo>
                  <a:pt x="4510" y="3421"/>
                </a:lnTo>
                <a:lnTo>
                  <a:pt x="4470" y="3408"/>
                </a:lnTo>
                <a:lnTo>
                  <a:pt x="4450" y="3365"/>
                </a:lnTo>
                <a:lnTo>
                  <a:pt x="4413" y="3365"/>
                </a:lnTo>
                <a:lnTo>
                  <a:pt x="4396" y="3323"/>
                </a:lnTo>
                <a:lnTo>
                  <a:pt x="4377" y="3323"/>
                </a:lnTo>
                <a:lnTo>
                  <a:pt x="4365" y="3340"/>
                </a:lnTo>
                <a:lnTo>
                  <a:pt x="4337" y="3329"/>
                </a:lnTo>
                <a:lnTo>
                  <a:pt x="4309" y="3357"/>
                </a:lnTo>
                <a:lnTo>
                  <a:pt x="4335" y="3394"/>
                </a:lnTo>
                <a:lnTo>
                  <a:pt x="4331" y="3425"/>
                </a:lnTo>
                <a:lnTo>
                  <a:pt x="4297" y="3405"/>
                </a:lnTo>
                <a:lnTo>
                  <a:pt x="4292" y="3376"/>
                </a:lnTo>
                <a:lnTo>
                  <a:pt x="4267" y="3411"/>
                </a:lnTo>
                <a:lnTo>
                  <a:pt x="4280" y="3460"/>
                </a:lnTo>
                <a:lnTo>
                  <a:pt x="4322" y="3474"/>
                </a:lnTo>
                <a:lnTo>
                  <a:pt x="4329" y="3560"/>
                </a:lnTo>
                <a:lnTo>
                  <a:pt x="4369" y="3565"/>
                </a:lnTo>
                <a:lnTo>
                  <a:pt x="4363" y="3597"/>
                </a:lnTo>
                <a:lnTo>
                  <a:pt x="4386" y="3616"/>
                </a:lnTo>
                <a:lnTo>
                  <a:pt x="4405" y="3609"/>
                </a:lnTo>
                <a:lnTo>
                  <a:pt x="4407" y="3653"/>
                </a:lnTo>
                <a:lnTo>
                  <a:pt x="4430" y="3653"/>
                </a:lnTo>
                <a:lnTo>
                  <a:pt x="4447" y="3649"/>
                </a:lnTo>
                <a:lnTo>
                  <a:pt x="4454" y="3683"/>
                </a:lnTo>
                <a:lnTo>
                  <a:pt x="4486" y="3682"/>
                </a:lnTo>
                <a:lnTo>
                  <a:pt x="4462" y="3642"/>
                </a:lnTo>
                <a:lnTo>
                  <a:pt x="4486" y="3615"/>
                </a:lnTo>
                <a:lnTo>
                  <a:pt x="4529" y="3609"/>
                </a:lnTo>
                <a:lnTo>
                  <a:pt x="4494" y="3573"/>
                </a:lnTo>
                <a:lnTo>
                  <a:pt x="4499" y="3536"/>
                </a:lnTo>
                <a:lnTo>
                  <a:pt x="4523" y="3536"/>
                </a:lnTo>
                <a:lnTo>
                  <a:pt x="4547" y="3579"/>
                </a:lnTo>
                <a:lnTo>
                  <a:pt x="4573" y="3579"/>
                </a:lnTo>
                <a:lnTo>
                  <a:pt x="4591" y="3560"/>
                </a:lnTo>
                <a:lnTo>
                  <a:pt x="4635" y="3554"/>
                </a:lnTo>
                <a:lnTo>
                  <a:pt x="4672" y="3542"/>
                </a:lnTo>
                <a:lnTo>
                  <a:pt x="4635" y="3512"/>
                </a:lnTo>
                <a:lnTo>
                  <a:pt x="4647" y="3469"/>
                </a:lnTo>
                <a:lnTo>
                  <a:pt x="4690" y="3463"/>
                </a:lnTo>
                <a:lnTo>
                  <a:pt x="4720" y="3445"/>
                </a:lnTo>
                <a:lnTo>
                  <a:pt x="4696" y="3431"/>
                </a:lnTo>
                <a:lnTo>
                  <a:pt x="4684" y="3384"/>
                </a:lnTo>
                <a:lnTo>
                  <a:pt x="4658" y="3364"/>
                </a:lnTo>
                <a:lnTo>
                  <a:pt x="4629" y="3364"/>
                </a:lnTo>
                <a:lnTo>
                  <a:pt x="4635" y="3309"/>
                </a:lnTo>
                <a:lnTo>
                  <a:pt x="4605" y="3293"/>
                </a:lnTo>
                <a:lnTo>
                  <a:pt x="4585" y="3291"/>
                </a:lnTo>
                <a:lnTo>
                  <a:pt x="4591" y="3267"/>
                </a:lnTo>
                <a:lnTo>
                  <a:pt x="4617" y="3267"/>
                </a:lnTo>
                <a:lnTo>
                  <a:pt x="4635" y="3242"/>
                </a:lnTo>
                <a:lnTo>
                  <a:pt x="4619" y="3224"/>
                </a:lnTo>
                <a:lnTo>
                  <a:pt x="4640" y="3213"/>
                </a:lnTo>
                <a:lnTo>
                  <a:pt x="4642" y="3208"/>
                </a:lnTo>
                <a:lnTo>
                  <a:pt x="4610" y="3199"/>
                </a:lnTo>
                <a:lnTo>
                  <a:pt x="4573" y="3213"/>
                </a:lnTo>
                <a:lnTo>
                  <a:pt x="4577" y="3186"/>
                </a:lnTo>
                <a:lnTo>
                  <a:pt x="4546" y="3150"/>
                </a:lnTo>
                <a:lnTo>
                  <a:pt x="4523" y="3147"/>
                </a:lnTo>
                <a:lnTo>
                  <a:pt x="4514" y="3169"/>
                </a:lnTo>
                <a:lnTo>
                  <a:pt x="4494" y="3139"/>
                </a:lnTo>
                <a:lnTo>
                  <a:pt x="4511" y="3108"/>
                </a:lnTo>
                <a:lnTo>
                  <a:pt x="4484" y="3090"/>
                </a:lnTo>
                <a:lnTo>
                  <a:pt x="4458" y="3071"/>
                </a:lnTo>
                <a:lnTo>
                  <a:pt x="4425" y="3090"/>
                </a:lnTo>
                <a:lnTo>
                  <a:pt x="4420" y="3034"/>
                </a:lnTo>
                <a:lnTo>
                  <a:pt x="4402" y="3029"/>
                </a:lnTo>
                <a:lnTo>
                  <a:pt x="4388" y="3019"/>
                </a:lnTo>
                <a:lnTo>
                  <a:pt x="4337" y="3029"/>
                </a:lnTo>
                <a:lnTo>
                  <a:pt x="4304" y="2996"/>
                </a:lnTo>
                <a:lnTo>
                  <a:pt x="4272" y="3010"/>
                </a:lnTo>
                <a:lnTo>
                  <a:pt x="4253" y="2973"/>
                </a:lnTo>
                <a:lnTo>
                  <a:pt x="4159" y="2975"/>
                </a:lnTo>
                <a:lnTo>
                  <a:pt x="4104" y="3010"/>
                </a:lnTo>
                <a:lnTo>
                  <a:pt x="4045" y="3010"/>
                </a:lnTo>
                <a:lnTo>
                  <a:pt x="4038" y="2984"/>
                </a:lnTo>
                <a:lnTo>
                  <a:pt x="4085" y="2963"/>
                </a:lnTo>
                <a:lnTo>
                  <a:pt x="4151" y="2955"/>
                </a:lnTo>
                <a:lnTo>
                  <a:pt x="4132" y="2935"/>
                </a:lnTo>
                <a:lnTo>
                  <a:pt x="4045" y="2928"/>
                </a:lnTo>
                <a:lnTo>
                  <a:pt x="3994" y="2957"/>
                </a:lnTo>
                <a:lnTo>
                  <a:pt x="3976" y="2933"/>
                </a:lnTo>
                <a:lnTo>
                  <a:pt x="3924" y="2933"/>
                </a:lnTo>
                <a:lnTo>
                  <a:pt x="3905" y="2957"/>
                </a:lnTo>
                <a:lnTo>
                  <a:pt x="3868" y="2928"/>
                </a:lnTo>
                <a:lnTo>
                  <a:pt x="3846" y="2984"/>
                </a:lnTo>
                <a:lnTo>
                  <a:pt x="3812" y="3024"/>
                </a:lnTo>
                <a:lnTo>
                  <a:pt x="3844" y="3043"/>
                </a:lnTo>
                <a:lnTo>
                  <a:pt x="3851" y="3078"/>
                </a:lnTo>
                <a:lnTo>
                  <a:pt x="3882" y="3078"/>
                </a:lnTo>
                <a:lnTo>
                  <a:pt x="3907" y="3038"/>
                </a:lnTo>
                <a:lnTo>
                  <a:pt x="3917" y="3001"/>
                </a:lnTo>
                <a:lnTo>
                  <a:pt x="3940" y="3041"/>
                </a:lnTo>
                <a:lnTo>
                  <a:pt x="3930" y="3087"/>
                </a:lnTo>
                <a:lnTo>
                  <a:pt x="3824" y="3144"/>
                </a:lnTo>
                <a:lnTo>
                  <a:pt x="3807" y="3105"/>
                </a:lnTo>
                <a:lnTo>
                  <a:pt x="3774" y="3132"/>
                </a:lnTo>
                <a:lnTo>
                  <a:pt x="3760" y="3105"/>
                </a:lnTo>
                <a:lnTo>
                  <a:pt x="3800" y="3075"/>
                </a:lnTo>
                <a:lnTo>
                  <a:pt x="3794" y="3036"/>
                </a:lnTo>
                <a:lnTo>
                  <a:pt x="3753" y="3078"/>
                </a:lnTo>
                <a:lnTo>
                  <a:pt x="3747" y="3078"/>
                </a:lnTo>
                <a:lnTo>
                  <a:pt x="3621" y="3063"/>
                </a:lnTo>
                <a:lnTo>
                  <a:pt x="3506" y="3110"/>
                </a:lnTo>
                <a:lnTo>
                  <a:pt x="3427" y="3154"/>
                </a:lnTo>
                <a:lnTo>
                  <a:pt x="3289" y="3166"/>
                </a:lnTo>
                <a:lnTo>
                  <a:pt x="3222" y="3115"/>
                </a:lnTo>
                <a:lnTo>
                  <a:pt x="3191" y="3053"/>
                </a:lnTo>
                <a:lnTo>
                  <a:pt x="3186" y="3012"/>
                </a:lnTo>
                <a:lnTo>
                  <a:pt x="3149" y="3034"/>
                </a:lnTo>
                <a:lnTo>
                  <a:pt x="3142" y="3080"/>
                </a:lnTo>
                <a:lnTo>
                  <a:pt x="3180" y="3110"/>
                </a:lnTo>
                <a:lnTo>
                  <a:pt x="3136" y="3105"/>
                </a:lnTo>
                <a:lnTo>
                  <a:pt x="3108" y="3134"/>
                </a:lnTo>
                <a:lnTo>
                  <a:pt x="3075" y="3117"/>
                </a:lnTo>
                <a:lnTo>
                  <a:pt x="3054" y="3127"/>
                </a:lnTo>
                <a:lnTo>
                  <a:pt x="3042" y="3095"/>
                </a:lnTo>
                <a:lnTo>
                  <a:pt x="3005" y="3095"/>
                </a:lnTo>
                <a:lnTo>
                  <a:pt x="3025" y="3063"/>
                </a:lnTo>
                <a:lnTo>
                  <a:pt x="3061" y="3053"/>
                </a:lnTo>
                <a:lnTo>
                  <a:pt x="3052" y="3026"/>
                </a:lnTo>
                <a:lnTo>
                  <a:pt x="3024" y="2996"/>
                </a:lnTo>
                <a:lnTo>
                  <a:pt x="2988" y="3031"/>
                </a:lnTo>
                <a:lnTo>
                  <a:pt x="2979" y="2999"/>
                </a:lnTo>
                <a:lnTo>
                  <a:pt x="3000" y="2987"/>
                </a:lnTo>
                <a:lnTo>
                  <a:pt x="3000" y="2947"/>
                </a:lnTo>
                <a:lnTo>
                  <a:pt x="2926" y="2943"/>
                </a:lnTo>
                <a:lnTo>
                  <a:pt x="2928" y="2906"/>
                </a:lnTo>
                <a:lnTo>
                  <a:pt x="2909" y="2879"/>
                </a:lnTo>
                <a:lnTo>
                  <a:pt x="2861" y="2882"/>
                </a:lnTo>
                <a:lnTo>
                  <a:pt x="2854" y="2874"/>
                </a:lnTo>
                <a:lnTo>
                  <a:pt x="2866" y="2849"/>
                </a:lnTo>
                <a:lnTo>
                  <a:pt x="2838" y="2847"/>
                </a:lnTo>
                <a:lnTo>
                  <a:pt x="2826" y="2824"/>
                </a:lnTo>
                <a:lnTo>
                  <a:pt x="2822" y="2786"/>
                </a:lnTo>
                <a:lnTo>
                  <a:pt x="2775" y="2756"/>
                </a:lnTo>
                <a:lnTo>
                  <a:pt x="2726" y="2716"/>
                </a:lnTo>
                <a:lnTo>
                  <a:pt x="2691" y="2658"/>
                </a:lnTo>
                <a:lnTo>
                  <a:pt x="2689" y="2604"/>
                </a:lnTo>
                <a:lnTo>
                  <a:pt x="2656" y="2579"/>
                </a:lnTo>
                <a:lnTo>
                  <a:pt x="2635" y="2490"/>
                </a:lnTo>
                <a:lnTo>
                  <a:pt x="2620" y="2463"/>
                </a:lnTo>
                <a:lnTo>
                  <a:pt x="2570" y="2414"/>
                </a:lnTo>
                <a:lnTo>
                  <a:pt x="2565" y="2379"/>
                </a:lnTo>
                <a:lnTo>
                  <a:pt x="2558" y="2335"/>
                </a:lnTo>
                <a:lnTo>
                  <a:pt x="2570" y="2293"/>
                </a:lnTo>
                <a:lnTo>
                  <a:pt x="2620" y="2264"/>
                </a:lnTo>
                <a:lnTo>
                  <a:pt x="2637" y="2210"/>
                </a:lnTo>
                <a:lnTo>
                  <a:pt x="2642" y="2154"/>
                </a:lnTo>
                <a:lnTo>
                  <a:pt x="2649" y="2136"/>
                </a:lnTo>
                <a:lnTo>
                  <a:pt x="2665" y="2077"/>
                </a:lnTo>
                <a:lnTo>
                  <a:pt x="2691" y="2055"/>
                </a:lnTo>
                <a:lnTo>
                  <a:pt x="2686" y="2043"/>
                </a:lnTo>
                <a:lnTo>
                  <a:pt x="2659" y="2062"/>
                </a:lnTo>
                <a:lnTo>
                  <a:pt x="2637" y="2106"/>
                </a:lnTo>
                <a:lnTo>
                  <a:pt x="2642" y="2126"/>
                </a:lnTo>
                <a:lnTo>
                  <a:pt x="2637" y="2153"/>
                </a:lnTo>
                <a:lnTo>
                  <a:pt x="2598" y="2173"/>
                </a:lnTo>
                <a:lnTo>
                  <a:pt x="2588" y="2124"/>
                </a:lnTo>
                <a:lnTo>
                  <a:pt x="2607" y="2085"/>
                </a:lnTo>
                <a:lnTo>
                  <a:pt x="2593" y="2063"/>
                </a:lnTo>
                <a:lnTo>
                  <a:pt x="2571" y="2075"/>
                </a:lnTo>
                <a:lnTo>
                  <a:pt x="2541" y="2070"/>
                </a:lnTo>
                <a:lnTo>
                  <a:pt x="2581" y="2040"/>
                </a:lnTo>
                <a:lnTo>
                  <a:pt x="2605" y="2047"/>
                </a:lnTo>
                <a:lnTo>
                  <a:pt x="2630" y="2037"/>
                </a:lnTo>
                <a:lnTo>
                  <a:pt x="2607" y="1991"/>
                </a:lnTo>
                <a:lnTo>
                  <a:pt x="2614" y="1966"/>
                </a:lnTo>
                <a:lnTo>
                  <a:pt x="2642" y="1949"/>
                </a:lnTo>
                <a:lnTo>
                  <a:pt x="2637" y="1924"/>
                </a:lnTo>
                <a:lnTo>
                  <a:pt x="2654" y="1894"/>
                </a:lnTo>
                <a:lnTo>
                  <a:pt x="2672" y="1931"/>
                </a:lnTo>
                <a:lnTo>
                  <a:pt x="2661" y="1964"/>
                </a:lnTo>
                <a:lnTo>
                  <a:pt x="2659" y="1994"/>
                </a:lnTo>
                <a:lnTo>
                  <a:pt x="2647" y="2025"/>
                </a:lnTo>
                <a:lnTo>
                  <a:pt x="2686" y="2017"/>
                </a:lnTo>
                <a:lnTo>
                  <a:pt x="2698" y="1991"/>
                </a:lnTo>
                <a:lnTo>
                  <a:pt x="2691" y="1941"/>
                </a:lnTo>
                <a:lnTo>
                  <a:pt x="2689" y="1861"/>
                </a:lnTo>
                <a:lnTo>
                  <a:pt x="2667" y="1838"/>
                </a:lnTo>
                <a:lnTo>
                  <a:pt x="2691" y="1791"/>
                </a:lnTo>
                <a:lnTo>
                  <a:pt x="2679" y="1712"/>
                </a:lnTo>
                <a:lnTo>
                  <a:pt x="2698" y="1674"/>
                </a:lnTo>
                <a:lnTo>
                  <a:pt x="2689" y="1658"/>
                </a:lnTo>
                <a:lnTo>
                  <a:pt x="2684" y="1619"/>
                </a:lnTo>
                <a:lnTo>
                  <a:pt x="2701" y="1627"/>
                </a:lnTo>
                <a:lnTo>
                  <a:pt x="2719" y="1632"/>
                </a:lnTo>
                <a:lnTo>
                  <a:pt x="2721" y="1575"/>
                </a:lnTo>
                <a:lnTo>
                  <a:pt x="2733" y="1533"/>
                </a:lnTo>
                <a:lnTo>
                  <a:pt x="2693" y="1540"/>
                </a:lnTo>
                <a:lnTo>
                  <a:pt x="2693" y="1523"/>
                </a:lnTo>
                <a:lnTo>
                  <a:pt x="2719" y="1498"/>
                </a:lnTo>
                <a:lnTo>
                  <a:pt x="2726" y="1518"/>
                </a:lnTo>
                <a:lnTo>
                  <a:pt x="2765" y="1503"/>
                </a:lnTo>
                <a:lnTo>
                  <a:pt x="2765" y="1477"/>
                </a:lnTo>
                <a:lnTo>
                  <a:pt x="2814" y="1423"/>
                </a:lnTo>
                <a:lnTo>
                  <a:pt x="2807" y="1322"/>
                </a:lnTo>
                <a:lnTo>
                  <a:pt x="2782" y="1299"/>
                </a:lnTo>
                <a:lnTo>
                  <a:pt x="2765" y="1275"/>
                </a:lnTo>
                <a:lnTo>
                  <a:pt x="2844" y="1206"/>
                </a:lnTo>
                <a:lnTo>
                  <a:pt x="2836" y="1164"/>
                </a:lnTo>
                <a:lnTo>
                  <a:pt x="2798" y="1147"/>
                </a:lnTo>
                <a:lnTo>
                  <a:pt x="2787" y="1118"/>
                </a:lnTo>
                <a:lnTo>
                  <a:pt x="2721" y="1122"/>
                </a:lnTo>
                <a:lnTo>
                  <a:pt x="2707" y="1085"/>
                </a:lnTo>
                <a:lnTo>
                  <a:pt x="2667" y="1083"/>
                </a:lnTo>
                <a:lnTo>
                  <a:pt x="2681" y="1118"/>
                </a:lnTo>
                <a:lnTo>
                  <a:pt x="2647" y="1135"/>
                </a:lnTo>
                <a:lnTo>
                  <a:pt x="2568" y="1108"/>
                </a:lnTo>
                <a:lnTo>
                  <a:pt x="2570" y="1076"/>
                </a:lnTo>
                <a:lnTo>
                  <a:pt x="2558" y="1068"/>
                </a:lnTo>
                <a:lnTo>
                  <a:pt x="2523" y="1078"/>
                </a:lnTo>
                <a:lnTo>
                  <a:pt x="2504" y="1059"/>
                </a:lnTo>
                <a:lnTo>
                  <a:pt x="2516" y="1052"/>
                </a:lnTo>
                <a:lnTo>
                  <a:pt x="2532" y="1017"/>
                </a:lnTo>
                <a:lnTo>
                  <a:pt x="2514" y="997"/>
                </a:lnTo>
                <a:lnTo>
                  <a:pt x="2529" y="980"/>
                </a:lnTo>
                <a:lnTo>
                  <a:pt x="2546" y="997"/>
                </a:lnTo>
                <a:lnTo>
                  <a:pt x="2565" y="985"/>
                </a:lnTo>
                <a:lnTo>
                  <a:pt x="2571" y="1019"/>
                </a:lnTo>
                <a:lnTo>
                  <a:pt x="2607" y="1019"/>
                </a:lnTo>
                <a:lnTo>
                  <a:pt x="2649" y="1061"/>
                </a:lnTo>
                <a:lnTo>
                  <a:pt x="2659" y="1043"/>
                </a:lnTo>
                <a:lnTo>
                  <a:pt x="2581" y="973"/>
                </a:lnTo>
                <a:lnTo>
                  <a:pt x="2521" y="894"/>
                </a:lnTo>
                <a:lnTo>
                  <a:pt x="2450" y="894"/>
                </a:lnTo>
                <a:lnTo>
                  <a:pt x="2430" y="912"/>
                </a:lnTo>
                <a:lnTo>
                  <a:pt x="2403" y="921"/>
                </a:lnTo>
                <a:lnTo>
                  <a:pt x="2352" y="877"/>
                </a:lnTo>
                <a:lnTo>
                  <a:pt x="2310" y="857"/>
                </a:lnTo>
                <a:lnTo>
                  <a:pt x="2278" y="828"/>
                </a:lnTo>
                <a:lnTo>
                  <a:pt x="2252" y="830"/>
                </a:lnTo>
                <a:lnTo>
                  <a:pt x="2231" y="859"/>
                </a:lnTo>
                <a:lnTo>
                  <a:pt x="2125" y="872"/>
                </a:lnTo>
                <a:lnTo>
                  <a:pt x="2080" y="837"/>
                </a:lnTo>
                <a:lnTo>
                  <a:pt x="2031" y="810"/>
                </a:lnTo>
                <a:lnTo>
                  <a:pt x="1991" y="815"/>
                </a:lnTo>
                <a:lnTo>
                  <a:pt x="1959" y="808"/>
                </a:lnTo>
                <a:lnTo>
                  <a:pt x="1940" y="815"/>
                </a:lnTo>
                <a:lnTo>
                  <a:pt x="1968" y="833"/>
                </a:lnTo>
                <a:lnTo>
                  <a:pt x="1961" y="857"/>
                </a:lnTo>
                <a:lnTo>
                  <a:pt x="1900" y="845"/>
                </a:lnTo>
                <a:lnTo>
                  <a:pt x="1856" y="869"/>
                </a:lnTo>
                <a:lnTo>
                  <a:pt x="1811" y="859"/>
                </a:lnTo>
                <a:lnTo>
                  <a:pt x="1793" y="869"/>
                </a:lnTo>
                <a:lnTo>
                  <a:pt x="1659" y="869"/>
                </a:lnTo>
                <a:lnTo>
                  <a:pt x="1611" y="861"/>
                </a:lnTo>
                <a:lnTo>
                  <a:pt x="1582" y="847"/>
                </a:lnTo>
                <a:lnTo>
                  <a:pt x="1560" y="854"/>
                </a:lnTo>
                <a:lnTo>
                  <a:pt x="1543" y="845"/>
                </a:lnTo>
                <a:lnTo>
                  <a:pt x="1520" y="864"/>
                </a:lnTo>
                <a:lnTo>
                  <a:pt x="1501" y="849"/>
                </a:lnTo>
                <a:lnTo>
                  <a:pt x="1518" y="829"/>
                </a:lnTo>
                <a:lnTo>
                  <a:pt x="1503" y="824"/>
                </a:lnTo>
                <a:lnTo>
                  <a:pt x="1518" y="803"/>
                </a:lnTo>
                <a:lnTo>
                  <a:pt x="1489" y="803"/>
                </a:lnTo>
                <a:lnTo>
                  <a:pt x="1479" y="791"/>
                </a:lnTo>
                <a:lnTo>
                  <a:pt x="1457" y="800"/>
                </a:lnTo>
                <a:lnTo>
                  <a:pt x="1393" y="805"/>
                </a:lnTo>
                <a:lnTo>
                  <a:pt x="1373" y="829"/>
                </a:lnTo>
                <a:lnTo>
                  <a:pt x="1328" y="845"/>
                </a:lnTo>
                <a:lnTo>
                  <a:pt x="1319" y="871"/>
                </a:lnTo>
                <a:lnTo>
                  <a:pt x="1302" y="849"/>
                </a:lnTo>
                <a:lnTo>
                  <a:pt x="1282" y="845"/>
                </a:lnTo>
                <a:lnTo>
                  <a:pt x="1282" y="869"/>
                </a:lnTo>
                <a:lnTo>
                  <a:pt x="1262" y="876"/>
                </a:lnTo>
                <a:lnTo>
                  <a:pt x="1232" y="835"/>
                </a:lnTo>
                <a:lnTo>
                  <a:pt x="1216" y="788"/>
                </a:lnTo>
                <a:lnTo>
                  <a:pt x="1181" y="782"/>
                </a:lnTo>
                <a:lnTo>
                  <a:pt x="1204" y="820"/>
                </a:lnTo>
                <a:lnTo>
                  <a:pt x="1158" y="859"/>
                </a:lnTo>
                <a:lnTo>
                  <a:pt x="1127" y="834"/>
                </a:lnTo>
                <a:lnTo>
                  <a:pt x="1127" y="823"/>
                </a:lnTo>
                <a:lnTo>
                  <a:pt x="1085" y="804"/>
                </a:lnTo>
                <a:lnTo>
                  <a:pt x="1087" y="750"/>
                </a:lnTo>
                <a:lnTo>
                  <a:pt x="1099" y="750"/>
                </a:lnTo>
                <a:lnTo>
                  <a:pt x="1115" y="738"/>
                </a:lnTo>
                <a:lnTo>
                  <a:pt x="1144" y="685"/>
                </a:lnTo>
                <a:lnTo>
                  <a:pt x="1225" y="685"/>
                </a:lnTo>
                <a:lnTo>
                  <a:pt x="1244" y="650"/>
                </a:lnTo>
                <a:lnTo>
                  <a:pt x="1249" y="639"/>
                </a:lnTo>
                <a:lnTo>
                  <a:pt x="1253" y="620"/>
                </a:lnTo>
                <a:lnTo>
                  <a:pt x="1267" y="596"/>
                </a:lnTo>
                <a:lnTo>
                  <a:pt x="1286" y="596"/>
                </a:lnTo>
                <a:lnTo>
                  <a:pt x="1291" y="592"/>
                </a:lnTo>
                <a:lnTo>
                  <a:pt x="1294" y="578"/>
                </a:lnTo>
                <a:lnTo>
                  <a:pt x="1284" y="549"/>
                </a:lnTo>
                <a:lnTo>
                  <a:pt x="1295" y="536"/>
                </a:lnTo>
                <a:lnTo>
                  <a:pt x="1309" y="536"/>
                </a:lnTo>
                <a:lnTo>
                  <a:pt x="1336" y="484"/>
                </a:lnTo>
                <a:lnTo>
                  <a:pt x="1336" y="458"/>
                </a:lnTo>
                <a:lnTo>
                  <a:pt x="1304" y="435"/>
                </a:lnTo>
                <a:lnTo>
                  <a:pt x="1291" y="414"/>
                </a:lnTo>
                <a:lnTo>
                  <a:pt x="1295" y="377"/>
                </a:lnTo>
                <a:lnTo>
                  <a:pt x="1309" y="354"/>
                </a:lnTo>
                <a:lnTo>
                  <a:pt x="1321" y="356"/>
                </a:lnTo>
                <a:lnTo>
                  <a:pt x="1339" y="347"/>
                </a:lnTo>
                <a:lnTo>
                  <a:pt x="1354" y="312"/>
                </a:lnTo>
                <a:lnTo>
                  <a:pt x="1344" y="305"/>
                </a:lnTo>
                <a:lnTo>
                  <a:pt x="1326" y="307"/>
                </a:lnTo>
                <a:lnTo>
                  <a:pt x="1312" y="298"/>
                </a:lnTo>
                <a:lnTo>
                  <a:pt x="1314" y="256"/>
                </a:lnTo>
                <a:lnTo>
                  <a:pt x="1326" y="239"/>
                </a:lnTo>
                <a:lnTo>
                  <a:pt x="1328" y="241"/>
                </a:lnTo>
                <a:lnTo>
                  <a:pt x="1370" y="216"/>
                </a:lnTo>
                <a:lnTo>
                  <a:pt x="1370" y="188"/>
                </a:lnTo>
                <a:lnTo>
                  <a:pt x="1363" y="172"/>
                </a:lnTo>
                <a:lnTo>
                  <a:pt x="1363" y="135"/>
                </a:lnTo>
                <a:lnTo>
                  <a:pt x="1403" y="64"/>
                </a:lnTo>
                <a:lnTo>
                  <a:pt x="1405" y="50"/>
                </a:lnTo>
                <a:lnTo>
                  <a:pt x="1400" y="45"/>
                </a:lnTo>
                <a:lnTo>
                  <a:pt x="1385" y="55"/>
                </a:lnTo>
                <a:lnTo>
                  <a:pt x="1373" y="62"/>
                </a:lnTo>
                <a:lnTo>
                  <a:pt x="1366" y="55"/>
                </a:lnTo>
                <a:lnTo>
                  <a:pt x="1349" y="42"/>
                </a:lnTo>
                <a:lnTo>
                  <a:pt x="1338" y="43"/>
                </a:lnTo>
                <a:lnTo>
                  <a:pt x="1338" y="42"/>
                </a:lnTo>
                <a:lnTo>
                  <a:pt x="1297" y="0"/>
                </a:lnTo>
                <a:lnTo>
                  <a:pt x="1261" y="7"/>
                </a:lnTo>
                <a:lnTo>
                  <a:pt x="1297" y="54"/>
                </a:lnTo>
                <a:lnTo>
                  <a:pt x="1231" y="30"/>
                </a:lnTo>
                <a:lnTo>
                  <a:pt x="1183" y="103"/>
                </a:lnTo>
                <a:lnTo>
                  <a:pt x="1137" y="112"/>
                </a:lnTo>
                <a:lnTo>
                  <a:pt x="1138" y="158"/>
                </a:lnTo>
                <a:lnTo>
                  <a:pt x="1108" y="170"/>
                </a:lnTo>
                <a:lnTo>
                  <a:pt x="1067" y="140"/>
                </a:lnTo>
                <a:lnTo>
                  <a:pt x="1043" y="164"/>
                </a:lnTo>
                <a:lnTo>
                  <a:pt x="443" y="158"/>
                </a:lnTo>
                <a:lnTo>
                  <a:pt x="437" y="308"/>
                </a:lnTo>
                <a:lnTo>
                  <a:pt x="285" y="308"/>
                </a:lnTo>
                <a:lnTo>
                  <a:pt x="302" y="335"/>
                </a:lnTo>
                <a:lnTo>
                  <a:pt x="331" y="335"/>
                </a:lnTo>
                <a:lnTo>
                  <a:pt x="377" y="390"/>
                </a:lnTo>
                <a:lnTo>
                  <a:pt x="413" y="396"/>
                </a:lnTo>
                <a:lnTo>
                  <a:pt x="425" y="435"/>
                </a:lnTo>
                <a:lnTo>
                  <a:pt x="461" y="462"/>
                </a:lnTo>
                <a:lnTo>
                  <a:pt x="479" y="496"/>
                </a:lnTo>
                <a:lnTo>
                  <a:pt x="509" y="502"/>
                </a:lnTo>
                <a:lnTo>
                  <a:pt x="525" y="541"/>
                </a:lnTo>
                <a:lnTo>
                  <a:pt x="555" y="547"/>
                </a:lnTo>
                <a:lnTo>
                  <a:pt x="571" y="596"/>
                </a:lnTo>
                <a:lnTo>
                  <a:pt x="625" y="611"/>
                </a:lnTo>
                <a:lnTo>
                  <a:pt x="595" y="650"/>
                </a:lnTo>
                <a:lnTo>
                  <a:pt x="601" y="674"/>
                </a:lnTo>
                <a:lnTo>
                  <a:pt x="601" y="717"/>
                </a:lnTo>
                <a:lnTo>
                  <a:pt x="577" y="699"/>
                </a:lnTo>
                <a:lnTo>
                  <a:pt x="195" y="717"/>
                </a:lnTo>
                <a:lnTo>
                  <a:pt x="42" y="916"/>
                </a:lnTo>
                <a:lnTo>
                  <a:pt x="60" y="934"/>
                </a:lnTo>
                <a:lnTo>
                  <a:pt x="60" y="973"/>
                </a:lnTo>
                <a:lnTo>
                  <a:pt x="78" y="1031"/>
                </a:lnTo>
                <a:lnTo>
                  <a:pt x="30" y="1049"/>
                </a:lnTo>
                <a:lnTo>
                  <a:pt x="36" y="1106"/>
                </a:lnTo>
                <a:lnTo>
                  <a:pt x="54" y="1118"/>
                </a:lnTo>
                <a:lnTo>
                  <a:pt x="0" y="1167"/>
                </a:lnTo>
                <a:lnTo>
                  <a:pt x="2" y="1167"/>
                </a:lnTo>
              </a:path>
            </a:pathLst>
          </a:custGeom>
          <a:solidFill>
            <a:srgbClr val="808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rnd" cmpd="sng">
                <a:solidFill>
                  <a:srgbClr val="000000"/>
                </a:solidFill>
                <a:prstDash val="solid"/>
                <a:round/>
                <a:headEnd type="oval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5363" name="2 Rectángulo">
            <a:extLst>
              <a:ext uri="{FF2B5EF4-FFF2-40B4-BE49-F238E27FC236}">
                <a16:creationId xmlns:a16="http://schemas.microsoft.com/office/drawing/2014/main" id="{37C51FEC-6B1B-4E19-B5C1-1FF569F4A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925" y="215900"/>
            <a:ext cx="8823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spcBef>
                <a:spcPct val="20000"/>
              </a:spcBef>
              <a:spcAft>
                <a:spcPct val="40000"/>
              </a:spcAft>
              <a:buSzPct val="110000"/>
              <a:defRPr/>
            </a:pPr>
            <a:r>
              <a:rPr lang="es-ES" b="1" dirty="0">
                <a:solidFill>
                  <a:srgbClr val="BF5A00"/>
                </a:solidFill>
                <a:latin typeface="Arial" charset="0"/>
              </a:rPr>
              <a:t>  </a:t>
            </a:r>
            <a:r>
              <a:rPr lang="es-ES" sz="2400" b="1" dirty="0">
                <a:solidFill>
                  <a:srgbClr val="BF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Las varias caras del turismo: </a:t>
            </a:r>
            <a:br>
              <a:rPr lang="es-ES" sz="2400" b="1" dirty="0">
                <a:solidFill>
                  <a:srgbClr val="BF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</a:br>
            <a:r>
              <a:rPr lang="es-ES" sz="1600" b="1" dirty="0">
                <a:solidFill>
                  <a:srgbClr val="BF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Oportunidades y amenazas para el desarrollo de los territorios rurales</a:t>
            </a:r>
          </a:p>
        </p:txBody>
      </p:sp>
      <p:pic>
        <p:nvPicPr>
          <p:cNvPr id="13316" name="Picture 2924">
            <a:extLst>
              <a:ext uri="{FF2B5EF4-FFF2-40B4-BE49-F238E27FC236}">
                <a16:creationId xmlns:a16="http://schemas.microsoft.com/office/drawing/2014/main" id="{9A8D8CEF-B875-4A2B-BE64-050AAE667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4779963"/>
            <a:ext cx="143510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4 CuadroTexto">
            <a:extLst>
              <a:ext uri="{FF2B5EF4-FFF2-40B4-BE49-F238E27FC236}">
                <a16:creationId xmlns:a16="http://schemas.microsoft.com/office/drawing/2014/main" id="{673D55C5-3CC7-4CFB-8A58-26823CABF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4670425"/>
            <a:ext cx="18986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SV" sz="1200" b="1">
                <a:solidFill>
                  <a:srgbClr val="004C6F"/>
                </a:solidFill>
              </a:rPr>
              <a:t>Rivas- Guanacaste auge inmobiliario producido por turismo:  deterioro  de ecosistemas, desalojos y exclusión de lugares públicos,  conflictos por el agua. </a:t>
            </a:r>
            <a:endParaRPr lang="es-SV" altLang="es-SV" sz="1200"/>
          </a:p>
        </p:txBody>
      </p:sp>
      <p:sp>
        <p:nvSpPr>
          <p:cNvPr id="6" name="5 Elipse">
            <a:extLst>
              <a:ext uri="{FF2B5EF4-FFF2-40B4-BE49-F238E27FC236}">
                <a16:creationId xmlns:a16="http://schemas.microsoft.com/office/drawing/2014/main" id="{E20A9DBE-800D-4823-A518-9A0A44CFB8C1}"/>
              </a:ext>
            </a:extLst>
          </p:cNvPr>
          <p:cNvSpPr/>
          <p:nvPr/>
        </p:nvSpPr>
        <p:spPr>
          <a:xfrm rot="16200000">
            <a:off x="2151856" y="883445"/>
            <a:ext cx="803275" cy="12938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7" name="6 Elipse">
            <a:extLst>
              <a:ext uri="{FF2B5EF4-FFF2-40B4-BE49-F238E27FC236}">
                <a16:creationId xmlns:a16="http://schemas.microsoft.com/office/drawing/2014/main" id="{9D853FBF-D6F1-4FDF-87D5-B95773BAB319}"/>
              </a:ext>
            </a:extLst>
          </p:cNvPr>
          <p:cNvSpPr/>
          <p:nvPr/>
        </p:nvSpPr>
        <p:spPr>
          <a:xfrm rot="19622319">
            <a:off x="3594100" y="4132263"/>
            <a:ext cx="800100" cy="1190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8" name="7 Elipse">
            <a:extLst>
              <a:ext uri="{FF2B5EF4-FFF2-40B4-BE49-F238E27FC236}">
                <a16:creationId xmlns:a16="http://schemas.microsoft.com/office/drawing/2014/main" id="{E28B04BD-6173-4F81-BAA4-269A124B53B3}"/>
              </a:ext>
            </a:extLst>
          </p:cNvPr>
          <p:cNvSpPr/>
          <p:nvPr/>
        </p:nvSpPr>
        <p:spPr>
          <a:xfrm rot="16200000">
            <a:off x="3831431" y="1613695"/>
            <a:ext cx="803275" cy="12938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17" name="16 Estrella de 5 puntas">
            <a:extLst>
              <a:ext uri="{FF2B5EF4-FFF2-40B4-BE49-F238E27FC236}">
                <a16:creationId xmlns:a16="http://schemas.microsoft.com/office/drawing/2014/main" id="{706054C3-C1F0-4D9F-A21A-EFB59322A704}"/>
              </a:ext>
            </a:extLst>
          </p:cNvPr>
          <p:cNvSpPr/>
          <p:nvPr/>
        </p:nvSpPr>
        <p:spPr>
          <a:xfrm>
            <a:off x="2563813" y="2236788"/>
            <a:ext cx="60325" cy="460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18" name="17 Estrella de 5 puntas">
            <a:extLst>
              <a:ext uri="{FF2B5EF4-FFF2-40B4-BE49-F238E27FC236}">
                <a16:creationId xmlns:a16="http://schemas.microsoft.com/office/drawing/2014/main" id="{8454440D-626E-4B2A-81E3-13B51A33EAA6}"/>
              </a:ext>
            </a:extLst>
          </p:cNvPr>
          <p:cNvSpPr/>
          <p:nvPr/>
        </p:nvSpPr>
        <p:spPr>
          <a:xfrm>
            <a:off x="2503488" y="2343150"/>
            <a:ext cx="60325" cy="460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19" name="18 Estrella de 5 puntas">
            <a:extLst>
              <a:ext uri="{FF2B5EF4-FFF2-40B4-BE49-F238E27FC236}">
                <a16:creationId xmlns:a16="http://schemas.microsoft.com/office/drawing/2014/main" id="{0F400FE9-DAE5-4D0B-BEDF-33832E12AEBC}"/>
              </a:ext>
            </a:extLst>
          </p:cNvPr>
          <p:cNvSpPr/>
          <p:nvPr/>
        </p:nvSpPr>
        <p:spPr>
          <a:xfrm>
            <a:off x="2855913" y="2282825"/>
            <a:ext cx="60325" cy="460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20" name="19 Estrella de 5 puntas">
            <a:extLst>
              <a:ext uri="{FF2B5EF4-FFF2-40B4-BE49-F238E27FC236}">
                <a16:creationId xmlns:a16="http://schemas.microsoft.com/office/drawing/2014/main" id="{6B208077-F4D2-4AEE-A6D9-1C22A1C9AE33}"/>
              </a:ext>
            </a:extLst>
          </p:cNvPr>
          <p:cNvSpPr/>
          <p:nvPr/>
        </p:nvSpPr>
        <p:spPr>
          <a:xfrm>
            <a:off x="2613025" y="2433638"/>
            <a:ext cx="60325" cy="460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21" name="20 Estrella de 5 puntas">
            <a:extLst>
              <a:ext uri="{FF2B5EF4-FFF2-40B4-BE49-F238E27FC236}">
                <a16:creationId xmlns:a16="http://schemas.microsoft.com/office/drawing/2014/main" id="{8051AB69-0CEF-4636-B783-03736B562A3C}"/>
              </a:ext>
            </a:extLst>
          </p:cNvPr>
          <p:cNvSpPr/>
          <p:nvPr/>
        </p:nvSpPr>
        <p:spPr>
          <a:xfrm>
            <a:off x="2916238" y="3105150"/>
            <a:ext cx="60325" cy="460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22" name="21 Estrella de 5 puntas">
            <a:extLst>
              <a:ext uri="{FF2B5EF4-FFF2-40B4-BE49-F238E27FC236}">
                <a16:creationId xmlns:a16="http://schemas.microsoft.com/office/drawing/2014/main" id="{50384A82-E2D5-4684-90A8-74DE7B5510AE}"/>
              </a:ext>
            </a:extLst>
          </p:cNvPr>
          <p:cNvSpPr/>
          <p:nvPr/>
        </p:nvSpPr>
        <p:spPr>
          <a:xfrm>
            <a:off x="2582863" y="3151188"/>
            <a:ext cx="60325" cy="460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23" name="22 Estrella de 5 puntas">
            <a:extLst>
              <a:ext uri="{FF2B5EF4-FFF2-40B4-BE49-F238E27FC236}">
                <a16:creationId xmlns:a16="http://schemas.microsoft.com/office/drawing/2014/main" id="{3299E4FA-B28C-43DA-A68E-5D4F8B1BF184}"/>
              </a:ext>
            </a:extLst>
          </p:cNvPr>
          <p:cNvSpPr/>
          <p:nvPr/>
        </p:nvSpPr>
        <p:spPr>
          <a:xfrm>
            <a:off x="2563813" y="3021013"/>
            <a:ext cx="60325" cy="460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24" name="23 Estrella de 5 puntas">
            <a:extLst>
              <a:ext uri="{FF2B5EF4-FFF2-40B4-BE49-F238E27FC236}">
                <a16:creationId xmlns:a16="http://schemas.microsoft.com/office/drawing/2014/main" id="{9EA23D89-1B38-4272-942F-3C6F10B203E2}"/>
              </a:ext>
            </a:extLst>
          </p:cNvPr>
          <p:cNvSpPr/>
          <p:nvPr/>
        </p:nvSpPr>
        <p:spPr>
          <a:xfrm>
            <a:off x="2443163" y="2952750"/>
            <a:ext cx="60325" cy="460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25" name="24 Estrella de 5 puntas">
            <a:extLst>
              <a:ext uri="{FF2B5EF4-FFF2-40B4-BE49-F238E27FC236}">
                <a16:creationId xmlns:a16="http://schemas.microsoft.com/office/drawing/2014/main" id="{D65BFBF5-41AE-4D44-861E-FEC3D76FB152}"/>
              </a:ext>
            </a:extLst>
          </p:cNvPr>
          <p:cNvSpPr/>
          <p:nvPr/>
        </p:nvSpPr>
        <p:spPr>
          <a:xfrm>
            <a:off x="3670300" y="3433763"/>
            <a:ext cx="60325" cy="444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27" name="26 Estrella de 5 puntas">
            <a:extLst>
              <a:ext uri="{FF2B5EF4-FFF2-40B4-BE49-F238E27FC236}">
                <a16:creationId xmlns:a16="http://schemas.microsoft.com/office/drawing/2014/main" id="{3755D5F9-5836-4737-B130-A5E4D9EACE75}"/>
              </a:ext>
            </a:extLst>
          </p:cNvPr>
          <p:cNvSpPr/>
          <p:nvPr/>
        </p:nvSpPr>
        <p:spPr>
          <a:xfrm>
            <a:off x="3700463" y="3197225"/>
            <a:ext cx="60325" cy="460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28" name="27 Estrella de 5 puntas">
            <a:extLst>
              <a:ext uri="{FF2B5EF4-FFF2-40B4-BE49-F238E27FC236}">
                <a16:creationId xmlns:a16="http://schemas.microsoft.com/office/drawing/2014/main" id="{C56350C3-3744-4629-B73C-74D12727524B}"/>
              </a:ext>
            </a:extLst>
          </p:cNvPr>
          <p:cNvSpPr/>
          <p:nvPr/>
        </p:nvSpPr>
        <p:spPr>
          <a:xfrm>
            <a:off x="4316413" y="4999038"/>
            <a:ext cx="60325" cy="460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29" name="28 Estrella de 5 puntas">
            <a:extLst>
              <a:ext uri="{FF2B5EF4-FFF2-40B4-BE49-F238E27FC236}">
                <a16:creationId xmlns:a16="http://schemas.microsoft.com/office/drawing/2014/main" id="{D9D88D57-014F-401B-9F4E-A5BC12B7DFE6}"/>
              </a:ext>
            </a:extLst>
          </p:cNvPr>
          <p:cNvSpPr/>
          <p:nvPr/>
        </p:nvSpPr>
        <p:spPr>
          <a:xfrm>
            <a:off x="5157788" y="5045075"/>
            <a:ext cx="60325" cy="460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30" name="29 Estrella de 5 puntas">
            <a:extLst>
              <a:ext uri="{FF2B5EF4-FFF2-40B4-BE49-F238E27FC236}">
                <a16:creationId xmlns:a16="http://schemas.microsoft.com/office/drawing/2014/main" id="{FD556FEB-B6F3-4CC5-8F4B-4103C942DAFA}"/>
              </a:ext>
            </a:extLst>
          </p:cNvPr>
          <p:cNvSpPr/>
          <p:nvPr/>
        </p:nvSpPr>
        <p:spPr>
          <a:xfrm>
            <a:off x="4879975" y="5091113"/>
            <a:ext cx="60325" cy="444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31" name="30 Estrella de 5 puntas">
            <a:extLst>
              <a:ext uri="{FF2B5EF4-FFF2-40B4-BE49-F238E27FC236}">
                <a16:creationId xmlns:a16="http://schemas.microsoft.com/office/drawing/2014/main" id="{EB0A99E6-685C-46EF-B0BD-948E1E5D0722}"/>
              </a:ext>
            </a:extLst>
          </p:cNvPr>
          <p:cNvSpPr/>
          <p:nvPr/>
        </p:nvSpPr>
        <p:spPr>
          <a:xfrm>
            <a:off x="3890963" y="3243263"/>
            <a:ext cx="60325" cy="444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32" name="31 Estrella de 5 puntas">
            <a:extLst>
              <a:ext uri="{FF2B5EF4-FFF2-40B4-BE49-F238E27FC236}">
                <a16:creationId xmlns:a16="http://schemas.microsoft.com/office/drawing/2014/main" id="{C38B966A-35BB-486E-8770-DCA6A7099531}"/>
              </a:ext>
            </a:extLst>
          </p:cNvPr>
          <p:cNvSpPr/>
          <p:nvPr/>
        </p:nvSpPr>
        <p:spPr>
          <a:xfrm>
            <a:off x="5218113" y="5135563"/>
            <a:ext cx="60325" cy="460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33" name="32 Estrella de 5 puntas">
            <a:extLst>
              <a:ext uri="{FF2B5EF4-FFF2-40B4-BE49-F238E27FC236}">
                <a16:creationId xmlns:a16="http://schemas.microsoft.com/office/drawing/2014/main" id="{1C6EEA81-BDD1-403D-936D-6614FEDCEEE1}"/>
              </a:ext>
            </a:extLst>
          </p:cNvPr>
          <p:cNvSpPr/>
          <p:nvPr/>
        </p:nvSpPr>
        <p:spPr>
          <a:xfrm>
            <a:off x="3987800" y="3017838"/>
            <a:ext cx="60325" cy="460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34" name="33 Estrella de 5 puntas">
            <a:extLst>
              <a:ext uri="{FF2B5EF4-FFF2-40B4-BE49-F238E27FC236}">
                <a16:creationId xmlns:a16="http://schemas.microsoft.com/office/drawing/2014/main" id="{A63CD492-B363-4910-88F0-2FF8E9294FD5}"/>
              </a:ext>
            </a:extLst>
          </p:cNvPr>
          <p:cNvSpPr/>
          <p:nvPr/>
        </p:nvSpPr>
        <p:spPr>
          <a:xfrm>
            <a:off x="4011613" y="3570288"/>
            <a:ext cx="60325" cy="460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35" name="34 Estrella de 5 puntas">
            <a:extLst>
              <a:ext uri="{FF2B5EF4-FFF2-40B4-BE49-F238E27FC236}">
                <a16:creationId xmlns:a16="http://schemas.microsoft.com/office/drawing/2014/main" id="{6F222E98-B26F-42C4-A7ED-EF303D8B9438}"/>
              </a:ext>
            </a:extLst>
          </p:cNvPr>
          <p:cNvSpPr/>
          <p:nvPr/>
        </p:nvSpPr>
        <p:spPr>
          <a:xfrm>
            <a:off x="3525838" y="2411413"/>
            <a:ext cx="60325" cy="460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36" name="35 Estrella de 5 puntas">
            <a:extLst>
              <a:ext uri="{FF2B5EF4-FFF2-40B4-BE49-F238E27FC236}">
                <a16:creationId xmlns:a16="http://schemas.microsoft.com/office/drawing/2014/main" id="{BFB4BF46-4D50-4F9D-AED0-E1FD22F15FB2}"/>
              </a:ext>
            </a:extLst>
          </p:cNvPr>
          <p:cNvSpPr/>
          <p:nvPr/>
        </p:nvSpPr>
        <p:spPr>
          <a:xfrm>
            <a:off x="5000625" y="3478213"/>
            <a:ext cx="60325" cy="460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37" name="36 Estrella de 5 puntas">
            <a:extLst>
              <a:ext uri="{FF2B5EF4-FFF2-40B4-BE49-F238E27FC236}">
                <a16:creationId xmlns:a16="http://schemas.microsoft.com/office/drawing/2014/main" id="{8BBC5C3E-FF85-4464-A7A3-AEA0AFC6D4B5}"/>
              </a:ext>
            </a:extLst>
          </p:cNvPr>
          <p:cNvSpPr/>
          <p:nvPr/>
        </p:nvSpPr>
        <p:spPr>
          <a:xfrm>
            <a:off x="4949825" y="3236913"/>
            <a:ext cx="60325" cy="460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38" name="37 Estrella de 5 puntas">
            <a:extLst>
              <a:ext uri="{FF2B5EF4-FFF2-40B4-BE49-F238E27FC236}">
                <a16:creationId xmlns:a16="http://schemas.microsoft.com/office/drawing/2014/main" id="{5B82A0A8-B1E4-454E-BA9D-7B5DB4478DB1}"/>
              </a:ext>
            </a:extLst>
          </p:cNvPr>
          <p:cNvSpPr/>
          <p:nvPr/>
        </p:nvSpPr>
        <p:spPr>
          <a:xfrm>
            <a:off x="4849813" y="3371850"/>
            <a:ext cx="60325" cy="460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39" name="38 Estrella de 5 puntas">
            <a:extLst>
              <a:ext uri="{FF2B5EF4-FFF2-40B4-BE49-F238E27FC236}">
                <a16:creationId xmlns:a16="http://schemas.microsoft.com/office/drawing/2014/main" id="{6C17581D-7CF2-4E2B-BEBC-EA6B5B525652}"/>
              </a:ext>
            </a:extLst>
          </p:cNvPr>
          <p:cNvSpPr/>
          <p:nvPr/>
        </p:nvSpPr>
        <p:spPr>
          <a:xfrm>
            <a:off x="4840288" y="4879975"/>
            <a:ext cx="60325" cy="460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40" name="39 Estrella de 5 puntas">
            <a:extLst>
              <a:ext uri="{FF2B5EF4-FFF2-40B4-BE49-F238E27FC236}">
                <a16:creationId xmlns:a16="http://schemas.microsoft.com/office/drawing/2014/main" id="{F4C0D647-C302-4E59-A484-197B8F78BA58}"/>
              </a:ext>
            </a:extLst>
          </p:cNvPr>
          <p:cNvSpPr/>
          <p:nvPr/>
        </p:nvSpPr>
        <p:spPr>
          <a:xfrm>
            <a:off x="4195763" y="3548063"/>
            <a:ext cx="60325" cy="444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41" name="40 Estrella de 5 puntas">
            <a:extLst>
              <a:ext uri="{FF2B5EF4-FFF2-40B4-BE49-F238E27FC236}">
                <a16:creationId xmlns:a16="http://schemas.microsoft.com/office/drawing/2014/main" id="{61E9C051-2D81-4541-922F-82B751A5088D}"/>
              </a:ext>
            </a:extLst>
          </p:cNvPr>
          <p:cNvSpPr/>
          <p:nvPr/>
        </p:nvSpPr>
        <p:spPr>
          <a:xfrm>
            <a:off x="4348163" y="3930650"/>
            <a:ext cx="60325" cy="460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42" name="41 Estrella de 5 puntas">
            <a:extLst>
              <a:ext uri="{FF2B5EF4-FFF2-40B4-BE49-F238E27FC236}">
                <a16:creationId xmlns:a16="http://schemas.microsoft.com/office/drawing/2014/main" id="{F185F017-BC89-42FE-A7A6-498E27A98157}"/>
              </a:ext>
            </a:extLst>
          </p:cNvPr>
          <p:cNvSpPr/>
          <p:nvPr/>
        </p:nvSpPr>
        <p:spPr>
          <a:xfrm>
            <a:off x="3781425" y="3529013"/>
            <a:ext cx="60325" cy="460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43" name="42 Estrella de 5 puntas">
            <a:extLst>
              <a:ext uri="{FF2B5EF4-FFF2-40B4-BE49-F238E27FC236}">
                <a16:creationId xmlns:a16="http://schemas.microsoft.com/office/drawing/2014/main" id="{DC13B097-E61C-4168-A00B-6D7CD6F0B316}"/>
              </a:ext>
            </a:extLst>
          </p:cNvPr>
          <p:cNvSpPr/>
          <p:nvPr/>
        </p:nvSpPr>
        <p:spPr>
          <a:xfrm>
            <a:off x="4608513" y="4770438"/>
            <a:ext cx="60325" cy="460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44" name="43 Estrella de 5 puntas">
            <a:extLst>
              <a:ext uri="{FF2B5EF4-FFF2-40B4-BE49-F238E27FC236}">
                <a16:creationId xmlns:a16="http://schemas.microsoft.com/office/drawing/2014/main" id="{818DD346-E99F-4963-938E-11AC33955F3B}"/>
              </a:ext>
            </a:extLst>
          </p:cNvPr>
          <p:cNvSpPr/>
          <p:nvPr/>
        </p:nvSpPr>
        <p:spPr>
          <a:xfrm>
            <a:off x="5667375" y="5172075"/>
            <a:ext cx="60325" cy="460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45" name="44 Estrella de 5 puntas">
            <a:extLst>
              <a:ext uri="{FF2B5EF4-FFF2-40B4-BE49-F238E27FC236}">
                <a16:creationId xmlns:a16="http://schemas.microsoft.com/office/drawing/2014/main" id="{5F50FE1E-C981-40FF-ABD7-1B78B6E5DAEF}"/>
              </a:ext>
            </a:extLst>
          </p:cNvPr>
          <p:cNvSpPr/>
          <p:nvPr/>
        </p:nvSpPr>
        <p:spPr>
          <a:xfrm>
            <a:off x="2417763" y="1995488"/>
            <a:ext cx="60325" cy="460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13349" name="45 Rectángulo">
            <a:extLst>
              <a:ext uri="{FF2B5EF4-FFF2-40B4-BE49-F238E27FC236}">
                <a16:creationId xmlns:a16="http://schemas.microsoft.com/office/drawing/2014/main" id="{9EB059BC-2C14-408F-8C7D-584112843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1055688"/>
            <a:ext cx="25415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SV" sz="1200" b="1">
                <a:solidFill>
                  <a:srgbClr val="004C6F"/>
                </a:solidFill>
              </a:rPr>
              <a:t>Bahía de Tela: megaproyectos privatización y  despojo de tierras ancestrales de garífunas, polarización social.</a:t>
            </a:r>
            <a:endParaRPr lang="es-SV" altLang="es-SV" sz="1200"/>
          </a:p>
        </p:txBody>
      </p:sp>
      <p:sp>
        <p:nvSpPr>
          <p:cNvPr id="13350" name="46 CuadroTexto">
            <a:extLst>
              <a:ext uri="{FF2B5EF4-FFF2-40B4-BE49-F238E27FC236}">
                <a16:creationId xmlns:a16="http://schemas.microsoft.com/office/drawing/2014/main" id="{E3C76A3D-7F55-450A-922A-7E48A1E03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3976688"/>
            <a:ext cx="2041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SV" altLang="es-SV" sz="1200" b="1">
                <a:solidFill>
                  <a:srgbClr val="004C6F"/>
                </a:solidFill>
              </a:rPr>
              <a:t>Bocas del Toro: actores locales  optaron  por el ordenamiento territorial para enfrentar avance inmobiliario del turismo</a:t>
            </a:r>
          </a:p>
        </p:txBody>
      </p:sp>
      <p:pic>
        <p:nvPicPr>
          <p:cNvPr id="13351" name="Picture 12" descr="Imagen 075">
            <a:extLst>
              <a:ext uri="{FF2B5EF4-FFF2-40B4-BE49-F238E27FC236}">
                <a16:creationId xmlns:a16="http://schemas.microsoft.com/office/drawing/2014/main" id="{22A1D98C-2E05-4846-AC45-833D7897F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5" b="-66"/>
          <a:stretch>
            <a:fillRect/>
          </a:stretch>
        </p:blipFill>
        <p:spPr bwMode="auto">
          <a:xfrm>
            <a:off x="7366000" y="4049713"/>
            <a:ext cx="158750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48 Elipse">
            <a:extLst>
              <a:ext uri="{FF2B5EF4-FFF2-40B4-BE49-F238E27FC236}">
                <a16:creationId xmlns:a16="http://schemas.microsoft.com/office/drawing/2014/main" id="{544D60B0-B912-4CB7-B153-C0F63EDC85D7}"/>
              </a:ext>
            </a:extLst>
          </p:cNvPr>
          <p:cNvSpPr/>
          <p:nvPr/>
        </p:nvSpPr>
        <p:spPr>
          <a:xfrm rot="16200000">
            <a:off x="5445125" y="4767263"/>
            <a:ext cx="611188" cy="10017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51" name="50 CuadroTexto">
            <a:extLst>
              <a:ext uri="{FF2B5EF4-FFF2-40B4-BE49-F238E27FC236}">
                <a16:creationId xmlns:a16="http://schemas.microsoft.com/office/drawing/2014/main" id="{698973CD-CF04-41F4-9C7B-0900966ED8F6}"/>
              </a:ext>
            </a:extLst>
          </p:cNvPr>
          <p:cNvSpPr txBox="1"/>
          <p:nvPr/>
        </p:nvSpPr>
        <p:spPr>
          <a:xfrm>
            <a:off x="7091363" y="1311275"/>
            <a:ext cx="1697037" cy="23082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SV" sz="1200" b="1" dirty="0">
                <a:solidFill>
                  <a:srgbClr val="004C6F"/>
                </a:solidFill>
                <a:latin typeface="Arial" charset="0"/>
              </a:rPr>
              <a:t>          Las Iniciativas de Turismo Rural comunitario contribuyen a mejorar medios de vida, diversificación productiva, incorporación de mujeres y jóvenes, asegura gobernanza y fortalece derechos.</a:t>
            </a:r>
          </a:p>
        </p:txBody>
      </p:sp>
      <p:sp>
        <p:nvSpPr>
          <p:cNvPr id="52" name="51 Estrella de 5 puntas">
            <a:extLst>
              <a:ext uri="{FF2B5EF4-FFF2-40B4-BE49-F238E27FC236}">
                <a16:creationId xmlns:a16="http://schemas.microsoft.com/office/drawing/2014/main" id="{11C3ABE0-2FE6-4B48-A27F-B42B60F2C304}"/>
              </a:ext>
            </a:extLst>
          </p:cNvPr>
          <p:cNvSpPr/>
          <p:nvPr/>
        </p:nvSpPr>
        <p:spPr>
          <a:xfrm>
            <a:off x="7323138" y="1420813"/>
            <a:ext cx="60325" cy="460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SV"/>
          </a:p>
        </p:txBody>
      </p:sp>
      <p:sp>
        <p:nvSpPr>
          <p:cNvPr id="13355" name="52 CuadroTexto">
            <a:extLst>
              <a:ext uri="{FF2B5EF4-FFF2-40B4-BE49-F238E27FC236}">
                <a16:creationId xmlns:a16="http://schemas.microsoft.com/office/drawing/2014/main" id="{0B455AB4-606A-4AF3-A08A-9B59A9FF3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" y="1347788"/>
            <a:ext cx="18986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SV" altLang="es-SV" sz="1200" b="1">
                <a:solidFill>
                  <a:srgbClr val="004C6F"/>
                </a:solidFill>
              </a:rPr>
              <a:t>Turismo como eje de desarrollo de Petén, grandes intereses e inversiones inciden en el manejo de la RBM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F75B5785-7D0D-4338-95BB-00B72D259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3824288"/>
            <a:ext cx="88233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SV" altLang="es-SV" sz="5400" b="1">
                <a:solidFill>
                  <a:srgbClr val="004C6F"/>
                </a:solidFill>
                <a:latin typeface="Times New Roman" panose="02020603050405020304" pitchFamily="18" charset="0"/>
              </a:rPr>
              <a:t>www.prisma.org.sv</a:t>
            </a:r>
            <a:endParaRPr lang="en-US" altLang="es-SV" sz="5400" b="1">
              <a:solidFill>
                <a:srgbClr val="004C6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4339" name="Group 3">
            <a:extLst>
              <a:ext uri="{FF2B5EF4-FFF2-40B4-BE49-F238E27FC236}">
                <a16:creationId xmlns:a16="http://schemas.microsoft.com/office/drawing/2014/main" id="{16C3CA74-CCD7-4595-AA81-55A3A20A84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30663" y="1520825"/>
            <a:ext cx="1081087" cy="942975"/>
            <a:chOff x="2250" y="1649"/>
            <a:chExt cx="565" cy="547"/>
          </a:xfrm>
        </p:grpSpPr>
        <p:sp>
          <p:nvSpPr>
            <p:cNvPr id="14341" name="Freeform 4">
              <a:extLst>
                <a:ext uri="{FF2B5EF4-FFF2-40B4-BE49-F238E27FC236}">
                  <a16:creationId xmlns:a16="http://schemas.microsoft.com/office/drawing/2014/main" id="{4CFD91D7-FA37-477B-8945-79248B2DE93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95" y="1778"/>
              <a:ext cx="267" cy="270"/>
            </a:xfrm>
            <a:custGeom>
              <a:avLst/>
              <a:gdLst>
                <a:gd name="T0" fmla="*/ 258 w 267"/>
                <a:gd name="T1" fmla="*/ 223 h 270"/>
                <a:gd name="T2" fmla="*/ 262 w 267"/>
                <a:gd name="T3" fmla="*/ 171 h 270"/>
                <a:gd name="T4" fmla="*/ 267 w 267"/>
                <a:gd name="T5" fmla="*/ 128 h 270"/>
                <a:gd name="T6" fmla="*/ 265 w 267"/>
                <a:gd name="T7" fmla="*/ 98 h 270"/>
                <a:gd name="T8" fmla="*/ 258 w 267"/>
                <a:gd name="T9" fmla="*/ 75 h 270"/>
                <a:gd name="T10" fmla="*/ 251 w 267"/>
                <a:gd name="T11" fmla="*/ 65 h 270"/>
                <a:gd name="T12" fmla="*/ 227 w 267"/>
                <a:gd name="T13" fmla="*/ 48 h 270"/>
                <a:gd name="T14" fmla="*/ 186 w 267"/>
                <a:gd name="T15" fmla="*/ 22 h 270"/>
                <a:gd name="T16" fmla="*/ 136 w 267"/>
                <a:gd name="T17" fmla="*/ 0 h 270"/>
                <a:gd name="T18" fmla="*/ 50 w 267"/>
                <a:gd name="T19" fmla="*/ 30 h 270"/>
                <a:gd name="T20" fmla="*/ 3 w 267"/>
                <a:gd name="T21" fmla="*/ 69 h 270"/>
                <a:gd name="T22" fmla="*/ 2 w 267"/>
                <a:gd name="T23" fmla="*/ 115 h 270"/>
                <a:gd name="T24" fmla="*/ 10 w 267"/>
                <a:gd name="T25" fmla="*/ 163 h 270"/>
                <a:gd name="T26" fmla="*/ 16 w 267"/>
                <a:gd name="T27" fmla="*/ 195 h 270"/>
                <a:gd name="T28" fmla="*/ 25 w 267"/>
                <a:gd name="T29" fmla="*/ 218 h 270"/>
                <a:gd name="T30" fmla="*/ 79 w 267"/>
                <a:gd name="T31" fmla="*/ 241 h 270"/>
                <a:gd name="T32" fmla="*/ 154 w 267"/>
                <a:gd name="T33" fmla="*/ 240 h 270"/>
                <a:gd name="T34" fmla="*/ 181 w 267"/>
                <a:gd name="T35" fmla="*/ 223 h 270"/>
                <a:gd name="T36" fmla="*/ 187 w 267"/>
                <a:gd name="T37" fmla="*/ 199 h 270"/>
                <a:gd name="T38" fmla="*/ 189 w 267"/>
                <a:gd name="T39" fmla="*/ 178 h 270"/>
                <a:gd name="T40" fmla="*/ 195 w 267"/>
                <a:gd name="T41" fmla="*/ 160 h 270"/>
                <a:gd name="T42" fmla="*/ 196 w 267"/>
                <a:gd name="T43" fmla="*/ 132 h 270"/>
                <a:gd name="T44" fmla="*/ 191 w 267"/>
                <a:gd name="T45" fmla="*/ 102 h 270"/>
                <a:gd name="T46" fmla="*/ 183 w 267"/>
                <a:gd name="T47" fmla="*/ 92 h 270"/>
                <a:gd name="T48" fmla="*/ 160 w 267"/>
                <a:gd name="T49" fmla="*/ 84 h 270"/>
                <a:gd name="T50" fmla="*/ 141 w 267"/>
                <a:gd name="T51" fmla="*/ 80 h 270"/>
                <a:gd name="T52" fmla="*/ 107 w 267"/>
                <a:gd name="T53" fmla="*/ 81 h 270"/>
                <a:gd name="T54" fmla="*/ 86 w 267"/>
                <a:gd name="T55" fmla="*/ 89 h 270"/>
                <a:gd name="T56" fmla="*/ 110 w 267"/>
                <a:gd name="T57" fmla="*/ 162 h 270"/>
                <a:gd name="T58" fmla="*/ 128 w 267"/>
                <a:gd name="T59" fmla="*/ 145 h 270"/>
                <a:gd name="T60" fmla="*/ 150 w 267"/>
                <a:gd name="T61" fmla="*/ 124 h 270"/>
                <a:gd name="T62" fmla="*/ 154 w 267"/>
                <a:gd name="T63" fmla="*/ 150 h 270"/>
                <a:gd name="T64" fmla="*/ 142 w 267"/>
                <a:gd name="T65" fmla="*/ 176 h 270"/>
                <a:gd name="T66" fmla="*/ 122 w 267"/>
                <a:gd name="T67" fmla="*/ 191 h 270"/>
                <a:gd name="T68" fmla="*/ 100 w 267"/>
                <a:gd name="T69" fmla="*/ 192 h 270"/>
                <a:gd name="T70" fmla="*/ 79 w 267"/>
                <a:gd name="T71" fmla="*/ 186 h 270"/>
                <a:gd name="T72" fmla="*/ 58 w 267"/>
                <a:gd name="T73" fmla="*/ 170 h 270"/>
                <a:gd name="T74" fmla="*/ 50 w 267"/>
                <a:gd name="T75" fmla="*/ 139 h 270"/>
                <a:gd name="T76" fmla="*/ 49 w 267"/>
                <a:gd name="T77" fmla="*/ 113 h 270"/>
                <a:gd name="T78" fmla="*/ 56 w 267"/>
                <a:gd name="T79" fmla="*/ 92 h 270"/>
                <a:gd name="T80" fmla="*/ 68 w 267"/>
                <a:gd name="T81" fmla="*/ 87 h 270"/>
                <a:gd name="T82" fmla="*/ 83 w 267"/>
                <a:gd name="T83" fmla="*/ 72 h 270"/>
                <a:gd name="T84" fmla="*/ 110 w 267"/>
                <a:gd name="T85" fmla="*/ 58 h 270"/>
                <a:gd name="T86" fmla="*/ 145 w 267"/>
                <a:gd name="T87" fmla="*/ 54 h 270"/>
                <a:gd name="T88" fmla="*/ 176 w 267"/>
                <a:gd name="T89" fmla="*/ 69 h 270"/>
                <a:gd name="T90" fmla="*/ 202 w 267"/>
                <a:gd name="T91" fmla="*/ 82 h 270"/>
                <a:gd name="T92" fmla="*/ 223 w 267"/>
                <a:gd name="T93" fmla="*/ 100 h 270"/>
                <a:gd name="T94" fmla="*/ 226 w 267"/>
                <a:gd name="T95" fmla="*/ 115 h 270"/>
                <a:gd name="T96" fmla="*/ 225 w 267"/>
                <a:gd name="T97" fmla="*/ 123 h 270"/>
                <a:gd name="T98" fmla="*/ 226 w 267"/>
                <a:gd name="T99" fmla="*/ 132 h 270"/>
                <a:gd name="T100" fmla="*/ 195 w 267"/>
                <a:gd name="T101" fmla="*/ 227 h 270"/>
                <a:gd name="T102" fmla="*/ 201 w 267"/>
                <a:gd name="T103" fmla="*/ 269 h 2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7"/>
                <a:gd name="T157" fmla="*/ 0 h 270"/>
                <a:gd name="T158" fmla="*/ 267 w 267"/>
                <a:gd name="T159" fmla="*/ 270 h 2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7" h="270">
                  <a:moveTo>
                    <a:pt x="202" y="270"/>
                  </a:moveTo>
                  <a:lnTo>
                    <a:pt x="252" y="248"/>
                  </a:lnTo>
                  <a:lnTo>
                    <a:pt x="255" y="236"/>
                  </a:lnTo>
                  <a:lnTo>
                    <a:pt x="258" y="223"/>
                  </a:lnTo>
                  <a:lnTo>
                    <a:pt x="259" y="210"/>
                  </a:lnTo>
                  <a:lnTo>
                    <a:pt x="260" y="197"/>
                  </a:lnTo>
                  <a:lnTo>
                    <a:pt x="261" y="184"/>
                  </a:lnTo>
                  <a:lnTo>
                    <a:pt x="262" y="171"/>
                  </a:lnTo>
                  <a:lnTo>
                    <a:pt x="265" y="158"/>
                  </a:lnTo>
                  <a:lnTo>
                    <a:pt x="267" y="145"/>
                  </a:lnTo>
                  <a:lnTo>
                    <a:pt x="267" y="137"/>
                  </a:lnTo>
                  <a:lnTo>
                    <a:pt x="267" y="128"/>
                  </a:lnTo>
                  <a:lnTo>
                    <a:pt x="267" y="120"/>
                  </a:lnTo>
                  <a:lnTo>
                    <a:pt x="267" y="112"/>
                  </a:lnTo>
                  <a:lnTo>
                    <a:pt x="266" y="105"/>
                  </a:lnTo>
                  <a:lnTo>
                    <a:pt x="265" y="98"/>
                  </a:lnTo>
                  <a:lnTo>
                    <a:pt x="263" y="91"/>
                  </a:lnTo>
                  <a:lnTo>
                    <a:pt x="262" y="84"/>
                  </a:lnTo>
                  <a:lnTo>
                    <a:pt x="260" y="79"/>
                  </a:lnTo>
                  <a:lnTo>
                    <a:pt x="258" y="75"/>
                  </a:lnTo>
                  <a:lnTo>
                    <a:pt x="256" y="72"/>
                  </a:lnTo>
                  <a:lnTo>
                    <a:pt x="255" y="68"/>
                  </a:lnTo>
                  <a:lnTo>
                    <a:pt x="253" y="66"/>
                  </a:lnTo>
                  <a:lnTo>
                    <a:pt x="251" y="65"/>
                  </a:lnTo>
                  <a:lnTo>
                    <a:pt x="247" y="61"/>
                  </a:lnTo>
                  <a:lnTo>
                    <a:pt x="245" y="58"/>
                  </a:lnTo>
                  <a:lnTo>
                    <a:pt x="235" y="53"/>
                  </a:lnTo>
                  <a:lnTo>
                    <a:pt x="227" y="48"/>
                  </a:lnTo>
                  <a:lnTo>
                    <a:pt x="219" y="43"/>
                  </a:lnTo>
                  <a:lnTo>
                    <a:pt x="211" y="37"/>
                  </a:lnTo>
                  <a:lnTo>
                    <a:pt x="199" y="29"/>
                  </a:lnTo>
                  <a:lnTo>
                    <a:pt x="186" y="22"/>
                  </a:lnTo>
                  <a:lnTo>
                    <a:pt x="174" y="15"/>
                  </a:lnTo>
                  <a:lnTo>
                    <a:pt x="162" y="8"/>
                  </a:lnTo>
                  <a:lnTo>
                    <a:pt x="149" y="3"/>
                  </a:lnTo>
                  <a:lnTo>
                    <a:pt x="136" y="0"/>
                  </a:lnTo>
                  <a:lnTo>
                    <a:pt x="123" y="0"/>
                  </a:lnTo>
                  <a:lnTo>
                    <a:pt x="110" y="1"/>
                  </a:lnTo>
                  <a:lnTo>
                    <a:pt x="60" y="28"/>
                  </a:lnTo>
                  <a:lnTo>
                    <a:pt x="50" y="30"/>
                  </a:lnTo>
                  <a:lnTo>
                    <a:pt x="21" y="55"/>
                  </a:lnTo>
                  <a:lnTo>
                    <a:pt x="14" y="59"/>
                  </a:lnTo>
                  <a:lnTo>
                    <a:pt x="8" y="62"/>
                  </a:lnTo>
                  <a:lnTo>
                    <a:pt x="3" y="69"/>
                  </a:lnTo>
                  <a:lnTo>
                    <a:pt x="1" y="78"/>
                  </a:lnTo>
                  <a:lnTo>
                    <a:pt x="0" y="91"/>
                  </a:lnTo>
                  <a:lnTo>
                    <a:pt x="1" y="102"/>
                  </a:lnTo>
                  <a:lnTo>
                    <a:pt x="2" y="115"/>
                  </a:lnTo>
                  <a:lnTo>
                    <a:pt x="5" y="127"/>
                  </a:lnTo>
                  <a:lnTo>
                    <a:pt x="7" y="139"/>
                  </a:lnTo>
                  <a:lnTo>
                    <a:pt x="9" y="151"/>
                  </a:lnTo>
                  <a:lnTo>
                    <a:pt x="10" y="163"/>
                  </a:lnTo>
                  <a:lnTo>
                    <a:pt x="12" y="173"/>
                  </a:lnTo>
                  <a:lnTo>
                    <a:pt x="13" y="180"/>
                  </a:lnTo>
                  <a:lnTo>
                    <a:pt x="14" y="188"/>
                  </a:lnTo>
                  <a:lnTo>
                    <a:pt x="16" y="195"/>
                  </a:lnTo>
                  <a:lnTo>
                    <a:pt x="17" y="201"/>
                  </a:lnTo>
                  <a:lnTo>
                    <a:pt x="20" y="208"/>
                  </a:lnTo>
                  <a:lnTo>
                    <a:pt x="22" y="214"/>
                  </a:lnTo>
                  <a:lnTo>
                    <a:pt x="25" y="218"/>
                  </a:lnTo>
                  <a:lnTo>
                    <a:pt x="28" y="224"/>
                  </a:lnTo>
                  <a:lnTo>
                    <a:pt x="45" y="232"/>
                  </a:lnTo>
                  <a:lnTo>
                    <a:pt x="61" y="238"/>
                  </a:lnTo>
                  <a:lnTo>
                    <a:pt x="79" y="241"/>
                  </a:lnTo>
                  <a:lnTo>
                    <a:pt x="98" y="243"/>
                  </a:lnTo>
                  <a:lnTo>
                    <a:pt x="116" y="243"/>
                  </a:lnTo>
                  <a:lnTo>
                    <a:pt x="135" y="241"/>
                  </a:lnTo>
                  <a:lnTo>
                    <a:pt x="154" y="240"/>
                  </a:lnTo>
                  <a:lnTo>
                    <a:pt x="172" y="237"/>
                  </a:lnTo>
                  <a:lnTo>
                    <a:pt x="176" y="234"/>
                  </a:lnTo>
                  <a:lnTo>
                    <a:pt x="179" y="229"/>
                  </a:lnTo>
                  <a:lnTo>
                    <a:pt x="181" y="223"/>
                  </a:lnTo>
                  <a:lnTo>
                    <a:pt x="182" y="217"/>
                  </a:lnTo>
                  <a:lnTo>
                    <a:pt x="183" y="211"/>
                  </a:lnTo>
                  <a:lnTo>
                    <a:pt x="185" y="205"/>
                  </a:lnTo>
                  <a:lnTo>
                    <a:pt x="187" y="199"/>
                  </a:lnTo>
                  <a:lnTo>
                    <a:pt x="191" y="193"/>
                  </a:lnTo>
                  <a:lnTo>
                    <a:pt x="189" y="189"/>
                  </a:lnTo>
                  <a:lnTo>
                    <a:pt x="189" y="183"/>
                  </a:lnTo>
                  <a:lnTo>
                    <a:pt x="189" y="178"/>
                  </a:lnTo>
                  <a:lnTo>
                    <a:pt x="191" y="173"/>
                  </a:lnTo>
                  <a:lnTo>
                    <a:pt x="192" y="170"/>
                  </a:lnTo>
                  <a:lnTo>
                    <a:pt x="193" y="165"/>
                  </a:lnTo>
                  <a:lnTo>
                    <a:pt x="195" y="160"/>
                  </a:lnTo>
                  <a:lnTo>
                    <a:pt x="198" y="157"/>
                  </a:lnTo>
                  <a:lnTo>
                    <a:pt x="196" y="149"/>
                  </a:lnTo>
                  <a:lnTo>
                    <a:pt x="196" y="140"/>
                  </a:lnTo>
                  <a:lnTo>
                    <a:pt x="196" y="132"/>
                  </a:lnTo>
                  <a:lnTo>
                    <a:pt x="195" y="125"/>
                  </a:lnTo>
                  <a:lnTo>
                    <a:pt x="195" y="117"/>
                  </a:lnTo>
                  <a:lnTo>
                    <a:pt x="193" y="110"/>
                  </a:lnTo>
                  <a:lnTo>
                    <a:pt x="191" y="102"/>
                  </a:lnTo>
                  <a:lnTo>
                    <a:pt x="186" y="97"/>
                  </a:lnTo>
                  <a:lnTo>
                    <a:pt x="185" y="94"/>
                  </a:lnTo>
                  <a:lnTo>
                    <a:pt x="183" y="93"/>
                  </a:lnTo>
                  <a:lnTo>
                    <a:pt x="183" y="92"/>
                  </a:lnTo>
                  <a:lnTo>
                    <a:pt x="182" y="89"/>
                  </a:lnTo>
                  <a:lnTo>
                    <a:pt x="163" y="84"/>
                  </a:lnTo>
                  <a:lnTo>
                    <a:pt x="161" y="84"/>
                  </a:lnTo>
                  <a:lnTo>
                    <a:pt x="160" y="84"/>
                  </a:lnTo>
                  <a:lnTo>
                    <a:pt x="158" y="84"/>
                  </a:lnTo>
                  <a:lnTo>
                    <a:pt x="155" y="84"/>
                  </a:lnTo>
                  <a:lnTo>
                    <a:pt x="148" y="81"/>
                  </a:lnTo>
                  <a:lnTo>
                    <a:pt x="141" y="80"/>
                  </a:lnTo>
                  <a:lnTo>
                    <a:pt x="133" y="79"/>
                  </a:lnTo>
                  <a:lnTo>
                    <a:pt x="125" y="79"/>
                  </a:lnTo>
                  <a:lnTo>
                    <a:pt x="115" y="80"/>
                  </a:lnTo>
                  <a:lnTo>
                    <a:pt x="107" y="81"/>
                  </a:lnTo>
                  <a:lnTo>
                    <a:pt x="99" y="84"/>
                  </a:lnTo>
                  <a:lnTo>
                    <a:pt x="92" y="87"/>
                  </a:lnTo>
                  <a:lnTo>
                    <a:pt x="88" y="88"/>
                  </a:lnTo>
                  <a:lnTo>
                    <a:pt x="86" y="89"/>
                  </a:lnTo>
                  <a:lnTo>
                    <a:pt x="83" y="92"/>
                  </a:lnTo>
                  <a:lnTo>
                    <a:pt x="81" y="93"/>
                  </a:lnTo>
                  <a:lnTo>
                    <a:pt x="86" y="153"/>
                  </a:lnTo>
                  <a:lnTo>
                    <a:pt x="110" y="162"/>
                  </a:lnTo>
                  <a:lnTo>
                    <a:pt x="115" y="160"/>
                  </a:lnTo>
                  <a:lnTo>
                    <a:pt x="120" y="157"/>
                  </a:lnTo>
                  <a:lnTo>
                    <a:pt x="125" y="151"/>
                  </a:lnTo>
                  <a:lnTo>
                    <a:pt x="128" y="145"/>
                  </a:lnTo>
                  <a:lnTo>
                    <a:pt x="133" y="125"/>
                  </a:lnTo>
                  <a:lnTo>
                    <a:pt x="139" y="124"/>
                  </a:lnTo>
                  <a:lnTo>
                    <a:pt x="145" y="123"/>
                  </a:lnTo>
                  <a:lnTo>
                    <a:pt x="150" y="124"/>
                  </a:lnTo>
                  <a:lnTo>
                    <a:pt x="155" y="125"/>
                  </a:lnTo>
                  <a:lnTo>
                    <a:pt x="159" y="133"/>
                  </a:lnTo>
                  <a:lnTo>
                    <a:pt x="156" y="141"/>
                  </a:lnTo>
                  <a:lnTo>
                    <a:pt x="154" y="150"/>
                  </a:lnTo>
                  <a:lnTo>
                    <a:pt x="153" y="159"/>
                  </a:lnTo>
                  <a:lnTo>
                    <a:pt x="149" y="165"/>
                  </a:lnTo>
                  <a:lnTo>
                    <a:pt x="146" y="171"/>
                  </a:lnTo>
                  <a:lnTo>
                    <a:pt x="142" y="176"/>
                  </a:lnTo>
                  <a:lnTo>
                    <a:pt x="138" y="180"/>
                  </a:lnTo>
                  <a:lnTo>
                    <a:pt x="133" y="184"/>
                  </a:lnTo>
                  <a:lnTo>
                    <a:pt x="128" y="188"/>
                  </a:lnTo>
                  <a:lnTo>
                    <a:pt x="122" y="191"/>
                  </a:lnTo>
                  <a:lnTo>
                    <a:pt x="116" y="193"/>
                  </a:lnTo>
                  <a:lnTo>
                    <a:pt x="110" y="193"/>
                  </a:lnTo>
                  <a:lnTo>
                    <a:pt x="105" y="193"/>
                  </a:lnTo>
                  <a:lnTo>
                    <a:pt x="100" y="192"/>
                  </a:lnTo>
                  <a:lnTo>
                    <a:pt x="94" y="191"/>
                  </a:lnTo>
                  <a:lnTo>
                    <a:pt x="89" y="190"/>
                  </a:lnTo>
                  <a:lnTo>
                    <a:pt x="83" y="188"/>
                  </a:lnTo>
                  <a:lnTo>
                    <a:pt x="79" y="186"/>
                  </a:lnTo>
                  <a:lnTo>
                    <a:pt x="73" y="185"/>
                  </a:lnTo>
                  <a:lnTo>
                    <a:pt x="66" y="182"/>
                  </a:lnTo>
                  <a:lnTo>
                    <a:pt x="61" y="176"/>
                  </a:lnTo>
                  <a:lnTo>
                    <a:pt x="58" y="170"/>
                  </a:lnTo>
                  <a:lnTo>
                    <a:pt x="55" y="163"/>
                  </a:lnTo>
                  <a:lnTo>
                    <a:pt x="53" y="154"/>
                  </a:lnTo>
                  <a:lnTo>
                    <a:pt x="52" y="146"/>
                  </a:lnTo>
                  <a:lnTo>
                    <a:pt x="50" y="139"/>
                  </a:lnTo>
                  <a:lnTo>
                    <a:pt x="48" y="131"/>
                  </a:lnTo>
                  <a:lnTo>
                    <a:pt x="49" y="124"/>
                  </a:lnTo>
                  <a:lnTo>
                    <a:pt x="49" y="119"/>
                  </a:lnTo>
                  <a:lnTo>
                    <a:pt x="49" y="113"/>
                  </a:lnTo>
                  <a:lnTo>
                    <a:pt x="47" y="107"/>
                  </a:lnTo>
                  <a:lnTo>
                    <a:pt x="48" y="101"/>
                  </a:lnTo>
                  <a:lnTo>
                    <a:pt x="52" y="97"/>
                  </a:lnTo>
                  <a:lnTo>
                    <a:pt x="56" y="92"/>
                  </a:lnTo>
                  <a:lnTo>
                    <a:pt x="62" y="89"/>
                  </a:lnTo>
                  <a:lnTo>
                    <a:pt x="65" y="88"/>
                  </a:lnTo>
                  <a:lnTo>
                    <a:pt x="66" y="87"/>
                  </a:lnTo>
                  <a:lnTo>
                    <a:pt x="68" y="87"/>
                  </a:lnTo>
                  <a:lnTo>
                    <a:pt x="72" y="81"/>
                  </a:lnTo>
                  <a:lnTo>
                    <a:pt x="78" y="76"/>
                  </a:lnTo>
                  <a:lnTo>
                    <a:pt x="83" y="72"/>
                  </a:lnTo>
                  <a:lnTo>
                    <a:pt x="89" y="68"/>
                  </a:lnTo>
                  <a:lnTo>
                    <a:pt x="96" y="65"/>
                  </a:lnTo>
                  <a:lnTo>
                    <a:pt x="103" y="61"/>
                  </a:lnTo>
                  <a:lnTo>
                    <a:pt x="110" y="58"/>
                  </a:lnTo>
                  <a:lnTo>
                    <a:pt x="116" y="53"/>
                  </a:lnTo>
                  <a:lnTo>
                    <a:pt x="127" y="50"/>
                  </a:lnTo>
                  <a:lnTo>
                    <a:pt x="135" y="52"/>
                  </a:lnTo>
                  <a:lnTo>
                    <a:pt x="145" y="54"/>
                  </a:lnTo>
                  <a:lnTo>
                    <a:pt x="153" y="58"/>
                  </a:lnTo>
                  <a:lnTo>
                    <a:pt x="160" y="62"/>
                  </a:lnTo>
                  <a:lnTo>
                    <a:pt x="168" y="66"/>
                  </a:lnTo>
                  <a:lnTo>
                    <a:pt x="176" y="69"/>
                  </a:lnTo>
                  <a:lnTo>
                    <a:pt x="185" y="72"/>
                  </a:lnTo>
                  <a:lnTo>
                    <a:pt x="189" y="75"/>
                  </a:lnTo>
                  <a:lnTo>
                    <a:pt x="196" y="80"/>
                  </a:lnTo>
                  <a:lnTo>
                    <a:pt x="202" y="82"/>
                  </a:lnTo>
                  <a:lnTo>
                    <a:pt x="208" y="86"/>
                  </a:lnTo>
                  <a:lnTo>
                    <a:pt x="214" y="91"/>
                  </a:lnTo>
                  <a:lnTo>
                    <a:pt x="219" y="95"/>
                  </a:lnTo>
                  <a:lnTo>
                    <a:pt x="223" y="100"/>
                  </a:lnTo>
                  <a:lnTo>
                    <a:pt x="226" y="107"/>
                  </a:lnTo>
                  <a:lnTo>
                    <a:pt x="226" y="111"/>
                  </a:lnTo>
                  <a:lnTo>
                    <a:pt x="226" y="113"/>
                  </a:lnTo>
                  <a:lnTo>
                    <a:pt x="226" y="115"/>
                  </a:lnTo>
                  <a:lnTo>
                    <a:pt x="227" y="118"/>
                  </a:lnTo>
                  <a:lnTo>
                    <a:pt x="226" y="119"/>
                  </a:lnTo>
                  <a:lnTo>
                    <a:pt x="226" y="121"/>
                  </a:lnTo>
                  <a:lnTo>
                    <a:pt x="225" y="123"/>
                  </a:lnTo>
                  <a:lnTo>
                    <a:pt x="223" y="125"/>
                  </a:lnTo>
                  <a:lnTo>
                    <a:pt x="225" y="128"/>
                  </a:lnTo>
                  <a:lnTo>
                    <a:pt x="225" y="130"/>
                  </a:lnTo>
                  <a:lnTo>
                    <a:pt x="226" y="132"/>
                  </a:lnTo>
                  <a:lnTo>
                    <a:pt x="227" y="134"/>
                  </a:lnTo>
                  <a:lnTo>
                    <a:pt x="222" y="170"/>
                  </a:lnTo>
                  <a:lnTo>
                    <a:pt x="211" y="199"/>
                  </a:lnTo>
                  <a:lnTo>
                    <a:pt x="195" y="227"/>
                  </a:lnTo>
                  <a:lnTo>
                    <a:pt x="185" y="246"/>
                  </a:lnTo>
                  <a:lnTo>
                    <a:pt x="200" y="269"/>
                  </a:lnTo>
                  <a:lnTo>
                    <a:pt x="201" y="269"/>
                  </a:lnTo>
                  <a:lnTo>
                    <a:pt x="202" y="27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42" name="Freeform 5">
              <a:extLst>
                <a:ext uri="{FF2B5EF4-FFF2-40B4-BE49-F238E27FC236}">
                  <a16:creationId xmlns:a16="http://schemas.microsoft.com/office/drawing/2014/main" id="{1104996C-6CE5-4C64-A943-927123F1D8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95" y="2021"/>
              <a:ext cx="56" cy="32"/>
            </a:xfrm>
            <a:custGeom>
              <a:avLst/>
              <a:gdLst>
                <a:gd name="T0" fmla="*/ 47 w 56"/>
                <a:gd name="T1" fmla="*/ 4 h 32"/>
                <a:gd name="T2" fmla="*/ 49 w 56"/>
                <a:gd name="T3" fmla="*/ 0 h 32"/>
                <a:gd name="T4" fmla="*/ 0 w 56"/>
                <a:gd name="T5" fmla="*/ 23 h 32"/>
                <a:gd name="T6" fmla="*/ 5 w 56"/>
                <a:gd name="T7" fmla="*/ 32 h 32"/>
                <a:gd name="T8" fmla="*/ 54 w 56"/>
                <a:gd name="T9" fmla="*/ 10 h 32"/>
                <a:gd name="T10" fmla="*/ 56 w 56"/>
                <a:gd name="T11" fmla="*/ 6 h 32"/>
                <a:gd name="T12" fmla="*/ 54 w 56"/>
                <a:gd name="T13" fmla="*/ 10 h 32"/>
                <a:gd name="T14" fmla="*/ 55 w 56"/>
                <a:gd name="T15" fmla="*/ 8 h 32"/>
                <a:gd name="T16" fmla="*/ 56 w 56"/>
                <a:gd name="T17" fmla="*/ 6 h 32"/>
                <a:gd name="T18" fmla="*/ 47 w 56"/>
                <a:gd name="T19" fmla="*/ 4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32"/>
                <a:gd name="T32" fmla="*/ 56 w 56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32">
                  <a:moveTo>
                    <a:pt x="47" y="4"/>
                  </a:moveTo>
                  <a:lnTo>
                    <a:pt x="49" y="0"/>
                  </a:lnTo>
                  <a:lnTo>
                    <a:pt x="0" y="23"/>
                  </a:lnTo>
                  <a:lnTo>
                    <a:pt x="5" y="32"/>
                  </a:lnTo>
                  <a:lnTo>
                    <a:pt x="54" y="10"/>
                  </a:lnTo>
                  <a:lnTo>
                    <a:pt x="56" y="6"/>
                  </a:lnTo>
                  <a:lnTo>
                    <a:pt x="54" y="10"/>
                  </a:lnTo>
                  <a:lnTo>
                    <a:pt x="55" y="8"/>
                  </a:lnTo>
                  <a:lnTo>
                    <a:pt x="56" y="6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43" name="Freeform 6">
              <a:extLst>
                <a:ext uri="{FF2B5EF4-FFF2-40B4-BE49-F238E27FC236}">
                  <a16:creationId xmlns:a16="http://schemas.microsoft.com/office/drawing/2014/main" id="{54FAEDFA-16AD-4F74-89F9-F1360EBEC1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42" y="1922"/>
              <a:ext cx="25" cy="105"/>
            </a:xfrm>
            <a:custGeom>
              <a:avLst/>
              <a:gdLst>
                <a:gd name="T0" fmla="*/ 15 w 25"/>
                <a:gd name="T1" fmla="*/ 1 h 105"/>
                <a:gd name="T2" fmla="*/ 15 w 25"/>
                <a:gd name="T3" fmla="*/ 0 h 105"/>
                <a:gd name="T4" fmla="*/ 13 w 25"/>
                <a:gd name="T5" fmla="*/ 13 h 105"/>
                <a:gd name="T6" fmla="*/ 11 w 25"/>
                <a:gd name="T7" fmla="*/ 26 h 105"/>
                <a:gd name="T8" fmla="*/ 9 w 25"/>
                <a:gd name="T9" fmla="*/ 40 h 105"/>
                <a:gd name="T10" fmla="*/ 8 w 25"/>
                <a:gd name="T11" fmla="*/ 53 h 105"/>
                <a:gd name="T12" fmla="*/ 7 w 25"/>
                <a:gd name="T13" fmla="*/ 66 h 105"/>
                <a:gd name="T14" fmla="*/ 6 w 25"/>
                <a:gd name="T15" fmla="*/ 78 h 105"/>
                <a:gd name="T16" fmla="*/ 4 w 25"/>
                <a:gd name="T17" fmla="*/ 91 h 105"/>
                <a:gd name="T18" fmla="*/ 0 w 25"/>
                <a:gd name="T19" fmla="*/ 103 h 105"/>
                <a:gd name="T20" fmla="*/ 9 w 25"/>
                <a:gd name="T21" fmla="*/ 105 h 105"/>
                <a:gd name="T22" fmla="*/ 13 w 25"/>
                <a:gd name="T23" fmla="*/ 93 h 105"/>
                <a:gd name="T24" fmla="*/ 15 w 25"/>
                <a:gd name="T25" fmla="*/ 80 h 105"/>
                <a:gd name="T26" fmla="*/ 16 w 25"/>
                <a:gd name="T27" fmla="*/ 66 h 105"/>
                <a:gd name="T28" fmla="*/ 18 w 25"/>
                <a:gd name="T29" fmla="*/ 53 h 105"/>
                <a:gd name="T30" fmla="*/ 19 w 25"/>
                <a:gd name="T31" fmla="*/ 40 h 105"/>
                <a:gd name="T32" fmla="*/ 20 w 25"/>
                <a:gd name="T33" fmla="*/ 28 h 105"/>
                <a:gd name="T34" fmla="*/ 22 w 25"/>
                <a:gd name="T35" fmla="*/ 15 h 105"/>
                <a:gd name="T36" fmla="*/ 25 w 25"/>
                <a:gd name="T37" fmla="*/ 2 h 105"/>
                <a:gd name="T38" fmla="*/ 25 w 25"/>
                <a:gd name="T39" fmla="*/ 1 h 105"/>
                <a:gd name="T40" fmla="*/ 25 w 25"/>
                <a:gd name="T41" fmla="*/ 2 h 105"/>
                <a:gd name="T42" fmla="*/ 25 w 25"/>
                <a:gd name="T43" fmla="*/ 1 h 105"/>
                <a:gd name="T44" fmla="*/ 25 w 25"/>
                <a:gd name="T45" fmla="*/ 1 h 105"/>
                <a:gd name="T46" fmla="*/ 15 w 25"/>
                <a:gd name="T47" fmla="*/ 1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"/>
                <a:gd name="T73" fmla="*/ 0 h 105"/>
                <a:gd name="T74" fmla="*/ 25 w 25"/>
                <a:gd name="T75" fmla="*/ 105 h 1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" h="105">
                  <a:moveTo>
                    <a:pt x="15" y="1"/>
                  </a:moveTo>
                  <a:lnTo>
                    <a:pt x="15" y="0"/>
                  </a:lnTo>
                  <a:lnTo>
                    <a:pt x="13" y="13"/>
                  </a:lnTo>
                  <a:lnTo>
                    <a:pt x="11" y="26"/>
                  </a:lnTo>
                  <a:lnTo>
                    <a:pt x="9" y="40"/>
                  </a:lnTo>
                  <a:lnTo>
                    <a:pt x="8" y="53"/>
                  </a:lnTo>
                  <a:lnTo>
                    <a:pt x="7" y="66"/>
                  </a:lnTo>
                  <a:lnTo>
                    <a:pt x="6" y="78"/>
                  </a:lnTo>
                  <a:lnTo>
                    <a:pt x="4" y="91"/>
                  </a:lnTo>
                  <a:lnTo>
                    <a:pt x="0" y="103"/>
                  </a:lnTo>
                  <a:lnTo>
                    <a:pt x="9" y="105"/>
                  </a:lnTo>
                  <a:lnTo>
                    <a:pt x="13" y="93"/>
                  </a:lnTo>
                  <a:lnTo>
                    <a:pt x="15" y="80"/>
                  </a:lnTo>
                  <a:lnTo>
                    <a:pt x="16" y="66"/>
                  </a:lnTo>
                  <a:lnTo>
                    <a:pt x="18" y="53"/>
                  </a:lnTo>
                  <a:lnTo>
                    <a:pt x="19" y="40"/>
                  </a:lnTo>
                  <a:lnTo>
                    <a:pt x="20" y="28"/>
                  </a:lnTo>
                  <a:lnTo>
                    <a:pt x="22" y="15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44" name="Freeform 7">
              <a:extLst>
                <a:ext uri="{FF2B5EF4-FFF2-40B4-BE49-F238E27FC236}">
                  <a16:creationId xmlns:a16="http://schemas.microsoft.com/office/drawing/2014/main" id="{8BDBBC0D-034D-4A9B-96A8-4C20C69A69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53" y="1859"/>
              <a:ext cx="14" cy="64"/>
            </a:xfrm>
            <a:custGeom>
              <a:avLst/>
              <a:gdLst>
                <a:gd name="T0" fmla="*/ 1 w 14"/>
                <a:gd name="T1" fmla="*/ 5 h 64"/>
                <a:gd name="T2" fmla="*/ 0 w 14"/>
                <a:gd name="T3" fmla="*/ 4 h 64"/>
                <a:gd name="T4" fmla="*/ 1 w 14"/>
                <a:gd name="T5" fmla="*/ 11 h 64"/>
                <a:gd name="T6" fmla="*/ 2 w 14"/>
                <a:gd name="T7" fmla="*/ 18 h 64"/>
                <a:gd name="T8" fmla="*/ 3 w 14"/>
                <a:gd name="T9" fmla="*/ 25 h 64"/>
                <a:gd name="T10" fmla="*/ 4 w 14"/>
                <a:gd name="T11" fmla="*/ 31 h 64"/>
                <a:gd name="T12" fmla="*/ 4 w 14"/>
                <a:gd name="T13" fmla="*/ 39 h 64"/>
                <a:gd name="T14" fmla="*/ 4 w 14"/>
                <a:gd name="T15" fmla="*/ 47 h 64"/>
                <a:gd name="T16" fmla="*/ 4 w 14"/>
                <a:gd name="T17" fmla="*/ 56 h 64"/>
                <a:gd name="T18" fmla="*/ 4 w 14"/>
                <a:gd name="T19" fmla="*/ 64 h 64"/>
                <a:gd name="T20" fmla="*/ 14 w 14"/>
                <a:gd name="T21" fmla="*/ 64 h 64"/>
                <a:gd name="T22" fmla="*/ 14 w 14"/>
                <a:gd name="T23" fmla="*/ 56 h 64"/>
                <a:gd name="T24" fmla="*/ 14 w 14"/>
                <a:gd name="T25" fmla="*/ 47 h 64"/>
                <a:gd name="T26" fmla="*/ 14 w 14"/>
                <a:gd name="T27" fmla="*/ 39 h 64"/>
                <a:gd name="T28" fmla="*/ 14 w 14"/>
                <a:gd name="T29" fmla="*/ 31 h 64"/>
                <a:gd name="T30" fmla="*/ 13 w 14"/>
                <a:gd name="T31" fmla="*/ 23 h 64"/>
                <a:gd name="T32" fmla="*/ 11 w 14"/>
                <a:gd name="T33" fmla="*/ 16 h 64"/>
                <a:gd name="T34" fmla="*/ 10 w 14"/>
                <a:gd name="T35" fmla="*/ 8 h 64"/>
                <a:gd name="T36" fmla="*/ 9 w 14"/>
                <a:gd name="T37" fmla="*/ 1 h 64"/>
                <a:gd name="T38" fmla="*/ 8 w 14"/>
                <a:gd name="T39" fmla="*/ 0 h 64"/>
                <a:gd name="T40" fmla="*/ 9 w 14"/>
                <a:gd name="T41" fmla="*/ 1 h 64"/>
                <a:gd name="T42" fmla="*/ 9 w 14"/>
                <a:gd name="T43" fmla="*/ 0 h 64"/>
                <a:gd name="T44" fmla="*/ 8 w 14"/>
                <a:gd name="T45" fmla="*/ 0 h 64"/>
                <a:gd name="T46" fmla="*/ 1 w 14"/>
                <a:gd name="T47" fmla="*/ 5 h 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64"/>
                <a:gd name="T74" fmla="*/ 14 w 14"/>
                <a:gd name="T75" fmla="*/ 64 h 6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64">
                  <a:moveTo>
                    <a:pt x="1" y="5"/>
                  </a:moveTo>
                  <a:lnTo>
                    <a:pt x="0" y="4"/>
                  </a:lnTo>
                  <a:lnTo>
                    <a:pt x="1" y="11"/>
                  </a:lnTo>
                  <a:lnTo>
                    <a:pt x="2" y="18"/>
                  </a:lnTo>
                  <a:lnTo>
                    <a:pt x="3" y="25"/>
                  </a:lnTo>
                  <a:lnTo>
                    <a:pt x="4" y="31"/>
                  </a:lnTo>
                  <a:lnTo>
                    <a:pt x="4" y="39"/>
                  </a:lnTo>
                  <a:lnTo>
                    <a:pt x="4" y="47"/>
                  </a:lnTo>
                  <a:lnTo>
                    <a:pt x="4" y="56"/>
                  </a:lnTo>
                  <a:lnTo>
                    <a:pt x="4" y="64"/>
                  </a:lnTo>
                  <a:lnTo>
                    <a:pt x="14" y="64"/>
                  </a:lnTo>
                  <a:lnTo>
                    <a:pt x="14" y="56"/>
                  </a:lnTo>
                  <a:lnTo>
                    <a:pt x="14" y="47"/>
                  </a:lnTo>
                  <a:lnTo>
                    <a:pt x="14" y="39"/>
                  </a:lnTo>
                  <a:lnTo>
                    <a:pt x="14" y="31"/>
                  </a:lnTo>
                  <a:lnTo>
                    <a:pt x="13" y="23"/>
                  </a:lnTo>
                  <a:lnTo>
                    <a:pt x="11" y="16"/>
                  </a:lnTo>
                  <a:lnTo>
                    <a:pt x="10" y="8"/>
                  </a:lnTo>
                  <a:lnTo>
                    <a:pt x="9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45" name="Freeform 8">
              <a:extLst>
                <a:ext uri="{FF2B5EF4-FFF2-40B4-BE49-F238E27FC236}">
                  <a16:creationId xmlns:a16="http://schemas.microsoft.com/office/drawing/2014/main" id="{718F1D32-2F50-4BCB-A9D8-505546D061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46" y="1843"/>
              <a:ext cx="15" cy="21"/>
            </a:xfrm>
            <a:custGeom>
              <a:avLst/>
              <a:gdLst>
                <a:gd name="T0" fmla="*/ 2 w 15"/>
                <a:gd name="T1" fmla="*/ 7 h 21"/>
                <a:gd name="T2" fmla="*/ 0 w 15"/>
                <a:gd name="T3" fmla="*/ 3 h 21"/>
                <a:gd name="T4" fmla="*/ 1 w 15"/>
                <a:gd name="T5" fmla="*/ 8 h 21"/>
                <a:gd name="T6" fmla="*/ 2 w 15"/>
                <a:gd name="T7" fmla="*/ 13 h 21"/>
                <a:gd name="T8" fmla="*/ 5 w 15"/>
                <a:gd name="T9" fmla="*/ 16 h 21"/>
                <a:gd name="T10" fmla="*/ 8 w 15"/>
                <a:gd name="T11" fmla="*/ 21 h 21"/>
                <a:gd name="T12" fmla="*/ 15 w 15"/>
                <a:gd name="T13" fmla="*/ 16 h 21"/>
                <a:gd name="T14" fmla="*/ 12 w 15"/>
                <a:gd name="T15" fmla="*/ 11 h 21"/>
                <a:gd name="T16" fmla="*/ 11 w 15"/>
                <a:gd name="T17" fmla="*/ 8 h 21"/>
                <a:gd name="T18" fmla="*/ 10 w 15"/>
                <a:gd name="T19" fmla="*/ 6 h 21"/>
                <a:gd name="T20" fmla="*/ 9 w 15"/>
                <a:gd name="T21" fmla="*/ 3 h 21"/>
                <a:gd name="T22" fmla="*/ 7 w 15"/>
                <a:gd name="T23" fmla="*/ 0 h 21"/>
                <a:gd name="T24" fmla="*/ 9 w 15"/>
                <a:gd name="T25" fmla="*/ 3 h 21"/>
                <a:gd name="T26" fmla="*/ 9 w 15"/>
                <a:gd name="T27" fmla="*/ 1 h 21"/>
                <a:gd name="T28" fmla="*/ 7 w 15"/>
                <a:gd name="T29" fmla="*/ 0 h 21"/>
                <a:gd name="T30" fmla="*/ 2 w 15"/>
                <a:gd name="T31" fmla="*/ 7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1"/>
                <a:gd name="T50" fmla="*/ 15 w 15"/>
                <a:gd name="T51" fmla="*/ 21 h 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1">
                  <a:moveTo>
                    <a:pt x="2" y="7"/>
                  </a:moveTo>
                  <a:lnTo>
                    <a:pt x="0" y="3"/>
                  </a:lnTo>
                  <a:lnTo>
                    <a:pt x="1" y="8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" y="21"/>
                  </a:lnTo>
                  <a:lnTo>
                    <a:pt x="15" y="16"/>
                  </a:lnTo>
                  <a:lnTo>
                    <a:pt x="12" y="11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9" y="3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46" name="Freeform 9">
              <a:extLst>
                <a:ext uri="{FF2B5EF4-FFF2-40B4-BE49-F238E27FC236}">
                  <a16:creationId xmlns:a16="http://schemas.microsoft.com/office/drawing/2014/main" id="{DB9908FC-08BB-4CDB-8059-0EB6940AB3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36" y="1831"/>
              <a:ext cx="17" cy="19"/>
            </a:xfrm>
            <a:custGeom>
              <a:avLst/>
              <a:gdLst>
                <a:gd name="T0" fmla="*/ 2 w 17"/>
                <a:gd name="T1" fmla="*/ 9 h 19"/>
                <a:gd name="T2" fmla="*/ 0 w 17"/>
                <a:gd name="T3" fmla="*/ 7 h 19"/>
                <a:gd name="T4" fmla="*/ 2 w 17"/>
                <a:gd name="T5" fmla="*/ 12 h 19"/>
                <a:gd name="T6" fmla="*/ 6 w 17"/>
                <a:gd name="T7" fmla="*/ 15 h 19"/>
                <a:gd name="T8" fmla="*/ 10 w 17"/>
                <a:gd name="T9" fmla="*/ 16 h 19"/>
                <a:gd name="T10" fmla="*/ 12 w 17"/>
                <a:gd name="T11" fmla="*/ 19 h 19"/>
                <a:gd name="T12" fmla="*/ 17 w 17"/>
                <a:gd name="T13" fmla="*/ 12 h 19"/>
                <a:gd name="T14" fmla="*/ 14 w 17"/>
                <a:gd name="T15" fmla="*/ 9 h 19"/>
                <a:gd name="T16" fmla="*/ 13 w 17"/>
                <a:gd name="T17" fmla="*/ 8 h 19"/>
                <a:gd name="T18" fmla="*/ 10 w 17"/>
                <a:gd name="T19" fmla="*/ 5 h 19"/>
                <a:gd name="T20" fmla="*/ 7 w 17"/>
                <a:gd name="T21" fmla="*/ 2 h 19"/>
                <a:gd name="T22" fmla="*/ 5 w 17"/>
                <a:gd name="T23" fmla="*/ 0 h 19"/>
                <a:gd name="T24" fmla="*/ 7 w 17"/>
                <a:gd name="T25" fmla="*/ 2 h 19"/>
                <a:gd name="T26" fmla="*/ 7 w 17"/>
                <a:gd name="T27" fmla="*/ 1 h 19"/>
                <a:gd name="T28" fmla="*/ 5 w 17"/>
                <a:gd name="T29" fmla="*/ 0 h 19"/>
                <a:gd name="T30" fmla="*/ 2 w 17"/>
                <a:gd name="T31" fmla="*/ 9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9"/>
                <a:gd name="T50" fmla="*/ 17 w 17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9">
                  <a:moveTo>
                    <a:pt x="2" y="9"/>
                  </a:moveTo>
                  <a:lnTo>
                    <a:pt x="0" y="7"/>
                  </a:lnTo>
                  <a:lnTo>
                    <a:pt x="2" y="12"/>
                  </a:lnTo>
                  <a:lnTo>
                    <a:pt x="6" y="15"/>
                  </a:lnTo>
                  <a:lnTo>
                    <a:pt x="10" y="16"/>
                  </a:lnTo>
                  <a:lnTo>
                    <a:pt x="12" y="19"/>
                  </a:lnTo>
                  <a:lnTo>
                    <a:pt x="17" y="12"/>
                  </a:lnTo>
                  <a:lnTo>
                    <a:pt x="14" y="9"/>
                  </a:lnTo>
                  <a:lnTo>
                    <a:pt x="13" y="8"/>
                  </a:lnTo>
                  <a:lnTo>
                    <a:pt x="10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47" name="Freeform 10">
              <a:extLst>
                <a:ext uri="{FF2B5EF4-FFF2-40B4-BE49-F238E27FC236}">
                  <a16:creationId xmlns:a16="http://schemas.microsoft.com/office/drawing/2014/main" id="{2468D0B7-8D77-4CFF-AC1D-FD59900933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03" y="1812"/>
              <a:ext cx="38" cy="28"/>
            </a:xfrm>
            <a:custGeom>
              <a:avLst/>
              <a:gdLst>
                <a:gd name="T0" fmla="*/ 0 w 38"/>
                <a:gd name="T1" fmla="*/ 7 h 28"/>
                <a:gd name="T2" fmla="*/ 0 w 38"/>
                <a:gd name="T3" fmla="*/ 7 h 28"/>
                <a:gd name="T4" fmla="*/ 8 w 38"/>
                <a:gd name="T5" fmla="*/ 13 h 28"/>
                <a:gd name="T6" fmla="*/ 17 w 38"/>
                <a:gd name="T7" fmla="*/ 18 h 28"/>
                <a:gd name="T8" fmla="*/ 25 w 38"/>
                <a:gd name="T9" fmla="*/ 24 h 28"/>
                <a:gd name="T10" fmla="*/ 35 w 38"/>
                <a:gd name="T11" fmla="*/ 28 h 28"/>
                <a:gd name="T12" fmla="*/ 38 w 38"/>
                <a:gd name="T13" fmla="*/ 19 h 28"/>
                <a:gd name="T14" fmla="*/ 30 w 38"/>
                <a:gd name="T15" fmla="*/ 14 h 28"/>
                <a:gd name="T16" fmla="*/ 21 w 38"/>
                <a:gd name="T17" fmla="*/ 11 h 28"/>
                <a:gd name="T18" fmla="*/ 13 w 38"/>
                <a:gd name="T19" fmla="*/ 6 h 28"/>
                <a:gd name="T20" fmla="*/ 5 w 38"/>
                <a:gd name="T21" fmla="*/ 0 h 28"/>
                <a:gd name="T22" fmla="*/ 5 w 38"/>
                <a:gd name="T23" fmla="*/ 0 h 28"/>
                <a:gd name="T24" fmla="*/ 0 w 38"/>
                <a:gd name="T25" fmla="*/ 7 h 28"/>
                <a:gd name="T26" fmla="*/ 0 w 38"/>
                <a:gd name="T27" fmla="*/ 7 h 28"/>
                <a:gd name="T28" fmla="*/ 0 w 38"/>
                <a:gd name="T29" fmla="*/ 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28"/>
                <a:gd name="T47" fmla="*/ 38 w 38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28">
                  <a:moveTo>
                    <a:pt x="0" y="7"/>
                  </a:moveTo>
                  <a:lnTo>
                    <a:pt x="0" y="7"/>
                  </a:lnTo>
                  <a:lnTo>
                    <a:pt x="8" y="13"/>
                  </a:lnTo>
                  <a:lnTo>
                    <a:pt x="17" y="18"/>
                  </a:lnTo>
                  <a:lnTo>
                    <a:pt x="25" y="24"/>
                  </a:lnTo>
                  <a:lnTo>
                    <a:pt x="35" y="28"/>
                  </a:lnTo>
                  <a:lnTo>
                    <a:pt x="38" y="19"/>
                  </a:lnTo>
                  <a:lnTo>
                    <a:pt x="30" y="14"/>
                  </a:lnTo>
                  <a:lnTo>
                    <a:pt x="21" y="11"/>
                  </a:lnTo>
                  <a:lnTo>
                    <a:pt x="13" y="6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48" name="Freeform 11">
              <a:extLst>
                <a:ext uri="{FF2B5EF4-FFF2-40B4-BE49-F238E27FC236}">
                  <a16:creationId xmlns:a16="http://schemas.microsoft.com/office/drawing/2014/main" id="{E0B91D2A-18A9-4472-9046-9AFC84C39E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03" y="1773"/>
              <a:ext cx="105" cy="46"/>
            </a:xfrm>
            <a:custGeom>
              <a:avLst/>
              <a:gdLst>
                <a:gd name="T0" fmla="*/ 5 w 105"/>
                <a:gd name="T1" fmla="*/ 11 h 46"/>
                <a:gd name="T2" fmla="*/ 4 w 105"/>
                <a:gd name="T3" fmla="*/ 11 h 46"/>
                <a:gd name="T4" fmla="*/ 15 w 105"/>
                <a:gd name="T5" fmla="*/ 9 h 46"/>
                <a:gd name="T6" fmla="*/ 27 w 105"/>
                <a:gd name="T7" fmla="*/ 9 h 46"/>
                <a:gd name="T8" fmla="*/ 40 w 105"/>
                <a:gd name="T9" fmla="*/ 13 h 46"/>
                <a:gd name="T10" fmla="*/ 52 w 105"/>
                <a:gd name="T11" fmla="*/ 18 h 46"/>
                <a:gd name="T12" fmla="*/ 64 w 105"/>
                <a:gd name="T13" fmla="*/ 24 h 46"/>
                <a:gd name="T14" fmla="*/ 75 w 105"/>
                <a:gd name="T15" fmla="*/ 31 h 46"/>
                <a:gd name="T16" fmla="*/ 88 w 105"/>
                <a:gd name="T17" fmla="*/ 38 h 46"/>
                <a:gd name="T18" fmla="*/ 100 w 105"/>
                <a:gd name="T19" fmla="*/ 46 h 46"/>
                <a:gd name="T20" fmla="*/ 105 w 105"/>
                <a:gd name="T21" fmla="*/ 39 h 46"/>
                <a:gd name="T22" fmla="*/ 93 w 105"/>
                <a:gd name="T23" fmla="*/ 31 h 46"/>
                <a:gd name="T24" fmla="*/ 80 w 105"/>
                <a:gd name="T25" fmla="*/ 24 h 46"/>
                <a:gd name="T26" fmla="*/ 68 w 105"/>
                <a:gd name="T27" fmla="*/ 16 h 46"/>
                <a:gd name="T28" fmla="*/ 57 w 105"/>
                <a:gd name="T29" fmla="*/ 8 h 46"/>
                <a:gd name="T30" fmla="*/ 42 w 105"/>
                <a:gd name="T31" fmla="*/ 3 h 46"/>
                <a:gd name="T32" fmla="*/ 30 w 105"/>
                <a:gd name="T33" fmla="*/ 0 h 46"/>
                <a:gd name="T34" fmla="*/ 15 w 105"/>
                <a:gd name="T35" fmla="*/ 0 h 46"/>
                <a:gd name="T36" fmla="*/ 1 w 105"/>
                <a:gd name="T37" fmla="*/ 1 h 46"/>
                <a:gd name="T38" fmla="*/ 0 w 105"/>
                <a:gd name="T39" fmla="*/ 1 h 46"/>
                <a:gd name="T40" fmla="*/ 1 w 105"/>
                <a:gd name="T41" fmla="*/ 1 h 46"/>
                <a:gd name="T42" fmla="*/ 1 w 105"/>
                <a:gd name="T43" fmla="*/ 1 h 46"/>
                <a:gd name="T44" fmla="*/ 0 w 105"/>
                <a:gd name="T45" fmla="*/ 1 h 46"/>
                <a:gd name="T46" fmla="*/ 5 w 105"/>
                <a:gd name="T47" fmla="*/ 11 h 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5"/>
                <a:gd name="T73" fmla="*/ 0 h 46"/>
                <a:gd name="T74" fmla="*/ 105 w 105"/>
                <a:gd name="T75" fmla="*/ 46 h 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5" h="46">
                  <a:moveTo>
                    <a:pt x="5" y="11"/>
                  </a:moveTo>
                  <a:lnTo>
                    <a:pt x="4" y="11"/>
                  </a:lnTo>
                  <a:lnTo>
                    <a:pt x="15" y="9"/>
                  </a:lnTo>
                  <a:lnTo>
                    <a:pt x="27" y="9"/>
                  </a:lnTo>
                  <a:lnTo>
                    <a:pt x="40" y="13"/>
                  </a:lnTo>
                  <a:lnTo>
                    <a:pt x="52" y="18"/>
                  </a:lnTo>
                  <a:lnTo>
                    <a:pt x="64" y="24"/>
                  </a:lnTo>
                  <a:lnTo>
                    <a:pt x="75" y="31"/>
                  </a:lnTo>
                  <a:lnTo>
                    <a:pt x="88" y="38"/>
                  </a:lnTo>
                  <a:lnTo>
                    <a:pt x="100" y="46"/>
                  </a:lnTo>
                  <a:lnTo>
                    <a:pt x="105" y="39"/>
                  </a:lnTo>
                  <a:lnTo>
                    <a:pt x="93" y="31"/>
                  </a:lnTo>
                  <a:lnTo>
                    <a:pt x="80" y="24"/>
                  </a:lnTo>
                  <a:lnTo>
                    <a:pt x="68" y="16"/>
                  </a:lnTo>
                  <a:lnTo>
                    <a:pt x="57" y="8"/>
                  </a:lnTo>
                  <a:lnTo>
                    <a:pt x="42" y="3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49" name="Freeform 12">
              <a:extLst>
                <a:ext uri="{FF2B5EF4-FFF2-40B4-BE49-F238E27FC236}">
                  <a16:creationId xmlns:a16="http://schemas.microsoft.com/office/drawing/2014/main" id="{48119ED6-3340-4068-9066-ADB1315351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53" y="1774"/>
              <a:ext cx="55" cy="37"/>
            </a:xfrm>
            <a:custGeom>
              <a:avLst/>
              <a:gdLst>
                <a:gd name="T0" fmla="*/ 3 w 55"/>
                <a:gd name="T1" fmla="*/ 37 h 37"/>
                <a:gd name="T2" fmla="*/ 4 w 55"/>
                <a:gd name="T3" fmla="*/ 37 h 37"/>
                <a:gd name="T4" fmla="*/ 55 w 55"/>
                <a:gd name="T5" fmla="*/ 10 h 37"/>
                <a:gd name="T6" fmla="*/ 50 w 55"/>
                <a:gd name="T7" fmla="*/ 0 h 37"/>
                <a:gd name="T8" fmla="*/ 0 w 55"/>
                <a:gd name="T9" fmla="*/ 27 h 37"/>
                <a:gd name="T10" fmla="*/ 1 w 55"/>
                <a:gd name="T11" fmla="*/ 27 h 37"/>
                <a:gd name="T12" fmla="*/ 3 w 55"/>
                <a:gd name="T13" fmla="*/ 37 h 37"/>
                <a:gd name="T14" fmla="*/ 3 w 55"/>
                <a:gd name="T15" fmla="*/ 37 h 37"/>
                <a:gd name="T16" fmla="*/ 4 w 55"/>
                <a:gd name="T17" fmla="*/ 37 h 37"/>
                <a:gd name="T18" fmla="*/ 3 w 55"/>
                <a:gd name="T19" fmla="*/ 37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37"/>
                <a:gd name="T32" fmla="*/ 55 w 55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37">
                  <a:moveTo>
                    <a:pt x="3" y="37"/>
                  </a:moveTo>
                  <a:lnTo>
                    <a:pt x="4" y="37"/>
                  </a:lnTo>
                  <a:lnTo>
                    <a:pt x="55" y="10"/>
                  </a:lnTo>
                  <a:lnTo>
                    <a:pt x="50" y="0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3" y="37"/>
                  </a:lnTo>
                  <a:lnTo>
                    <a:pt x="4" y="37"/>
                  </a:lnTo>
                  <a:lnTo>
                    <a:pt x="3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50" name="Freeform 13">
              <a:extLst>
                <a:ext uri="{FF2B5EF4-FFF2-40B4-BE49-F238E27FC236}">
                  <a16:creationId xmlns:a16="http://schemas.microsoft.com/office/drawing/2014/main" id="{7CB3143C-1507-4C65-810F-807A42BFA8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42" y="1801"/>
              <a:ext cx="14" cy="12"/>
            </a:xfrm>
            <a:custGeom>
              <a:avLst/>
              <a:gdLst>
                <a:gd name="T0" fmla="*/ 7 w 14"/>
                <a:gd name="T1" fmla="*/ 11 h 12"/>
                <a:gd name="T2" fmla="*/ 5 w 14"/>
                <a:gd name="T3" fmla="*/ 12 h 12"/>
                <a:gd name="T4" fmla="*/ 14 w 14"/>
                <a:gd name="T5" fmla="*/ 10 h 12"/>
                <a:gd name="T6" fmla="*/ 12 w 14"/>
                <a:gd name="T7" fmla="*/ 0 h 12"/>
                <a:gd name="T8" fmla="*/ 2 w 14"/>
                <a:gd name="T9" fmla="*/ 3 h 12"/>
                <a:gd name="T10" fmla="*/ 0 w 14"/>
                <a:gd name="T11" fmla="*/ 4 h 12"/>
                <a:gd name="T12" fmla="*/ 2 w 14"/>
                <a:gd name="T13" fmla="*/ 3 h 12"/>
                <a:gd name="T14" fmla="*/ 1 w 14"/>
                <a:gd name="T15" fmla="*/ 3 h 12"/>
                <a:gd name="T16" fmla="*/ 0 w 14"/>
                <a:gd name="T17" fmla="*/ 4 h 12"/>
                <a:gd name="T18" fmla="*/ 7 w 14"/>
                <a:gd name="T19" fmla="*/ 11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2"/>
                <a:gd name="T32" fmla="*/ 14 w 1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2">
                  <a:moveTo>
                    <a:pt x="7" y="11"/>
                  </a:moveTo>
                  <a:lnTo>
                    <a:pt x="5" y="12"/>
                  </a:lnTo>
                  <a:lnTo>
                    <a:pt x="14" y="10"/>
                  </a:lnTo>
                  <a:lnTo>
                    <a:pt x="12" y="0"/>
                  </a:lnTo>
                  <a:lnTo>
                    <a:pt x="2" y="3"/>
                  </a:lnTo>
                  <a:lnTo>
                    <a:pt x="0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51" name="Freeform 14">
              <a:extLst>
                <a:ext uri="{FF2B5EF4-FFF2-40B4-BE49-F238E27FC236}">
                  <a16:creationId xmlns:a16="http://schemas.microsoft.com/office/drawing/2014/main" id="{57E1005B-FF38-4C08-B694-55B2B8BF62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12" y="1805"/>
              <a:ext cx="37" cy="33"/>
            </a:xfrm>
            <a:custGeom>
              <a:avLst/>
              <a:gdLst>
                <a:gd name="T0" fmla="*/ 5 w 37"/>
                <a:gd name="T1" fmla="*/ 33 h 33"/>
                <a:gd name="T2" fmla="*/ 8 w 37"/>
                <a:gd name="T3" fmla="*/ 32 h 33"/>
                <a:gd name="T4" fmla="*/ 37 w 37"/>
                <a:gd name="T5" fmla="*/ 7 h 33"/>
                <a:gd name="T6" fmla="*/ 30 w 37"/>
                <a:gd name="T7" fmla="*/ 0 h 33"/>
                <a:gd name="T8" fmla="*/ 0 w 37"/>
                <a:gd name="T9" fmla="*/ 25 h 33"/>
                <a:gd name="T10" fmla="*/ 3 w 37"/>
                <a:gd name="T11" fmla="*/ 23 h 33"/>
                <a:gd name="T12" fmla="*/ 5 w 37"/>
                <a:gd name="T13" fmla="*/ 33 h 33"/>
                <a:gd name="T14" fmla="*/ 6 w 37"/>
                <a:gd name="T15" fmla="*/ 33 h 33"/>
                <a:gd name="T16" fmla="*/ 8 w 37"/>
                <a:gd name="T17" fmla="*/ 32 h 33"/>
                <a:gd name="T18" fmla="*/ 5 w 37"/>
                <a:gd name="T19" fmla="*/ 33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33"/>
                <a:gd name="T32" fmla="*/ 37 w 37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33">
                  <a:moveTo>
                    <a:pt x="5" y="33"/>
                  </a:moveTo>
                  <a:lnTo>
                    <a:pt x="8" y="32"/>
                  </a:lnTo>
                  <a:lnTo>
                    <a:pt x="37" y="7"/>
                  </a:lnTo>
                  <a:lnTo>
                    <a:pt x="30" y="0"/>
                  </a:lnTo>
                  <a:lnTo>
                    <a:pt x="0" y="25"/>
                  </a:lnTo>
                  <a:lnTo>
                    <a:pt x="3" y="23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8" y="32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52" name="Freeform 15">
              <a:extLst>
                <a:ext uri="{FF2B5EF4-FFF2-40B4-BE49-F238E27FC236}">
                  <a16:creationId xmlns:a16="http://schemas.microsoft.com/office/drawing/2014/main" id="{BF3483E3-A7C5-4DF7-BBC8-0E7468D0B8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91" y="1828"/>
              <a:ext cx="26" cy="29"/>
            </a:xfrm>
            <a:custGeom>
              <a:avLst/>
              <a:gdLst>
                <a:gd name="T0" fmla="*/ 10 w 26"/>
                <a:gd name="T1" fmla="*/ 28 h 29"/>
                <a:gd name="T2" fmla="*/ 10 w 26"/>
                <a:gd name="T3" fmla="*/ 29 h 29"/>
                <a:gd name="T4" fmla="*/ 12 w 26"/>
                <a:gd name="T5" fmla="*/ 22 h 29"/>
                <a:gd name="T6" fmla="*/ 16 w 26"/>
                <a:gd name="T7" fmla="*/ 16 h 29"/>
                <a:gd name="T8" fmla="*/ 20 w 26"/>
                <a:gd name="T9" fmla="*/ 13 h 29"/>
                <a:gd name="T10" fmla="*/ 26 w 26"/>
                <a:gd name="T11" fmla="*/ 10 h 29"/>
                <a:gd name="T12" fmla="*/ 24 w 26"/>
                <a:gd name="T13" fmla="*/ 0 h 29"/>
                <a:gd name="T14" fmla="*/ 16 w 26"/>
                <a:gd name="T15" fmla="*/ 4 h 29"/>
                <a:gd name="T16" fmla="*/ 9 w 26"/>
                <a:gd name="T17" fmla="*/ 9 h 29"/>
                <a:gd name="T18" fmla="*/ 3 w 26"/>
                <a:gd name="T19" fmla="*/ 17 h 29"/>
                <a:gd name="T20" fmla="*/ 0 w 26"/>
                <a:gd name="T21" fmla="*/ 26 h 29"/>
                <a:gd name="T22" fmla="*/ 0 w 26"/>
                <a:gd name="T23" fmla="*/ 28 h 29"/>
                <a:gd name="T24" fmla="*/ 0 w 26"/>
                <a:gd name="T25" fmla="*/ 26 h 29"/>
                <a:gd name="T26" fmla="*/ 0 w 26"/>
                <a:gd name="T27" fmla="*/ 26 h 29"/>
                <a:gd name="T28" fmla="*/ 0 w 26"/>
                <a:gd name="T29" fmla="*/ 28 h 29"/>
                <a:gd name="T30" fmla="*/ 10 w 26"/>
                <a:gd name="T31" fmla="*/ 28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29"/>
                <a:gd name="T50" fmla="*/ 26 w 26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29">
                  <a:moveTo>
                    <a:pt x="10" y="28"/>
                  </a:moveTo>
                  <a:lnTo>
                    <a:pt x="10" y="29"/>
                  </a:lnTo>
                  <a:lnTo>
                    <a:pt x="12" y="22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6" y="10"/>
                  </a:lnTo>
                  <a:lnTo>
                    <a:pt x="24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3" y="17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53" name="Freeform 16">
              <a:extLst>
                <a:ext uri="{FF2B5EF4-FFF2-40B4-BE49-F238E27FC236}">
                  <a16:creationId xmlns:a16="http://schemas.microsoft.com/office/drawing/2014/main" id="{448426F1-B29D-4B53-A9A1-6E075456FE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90" y="1856"/>
              <a:ext cx="21" cy="97"/>
            </a:xfrm>
            <a:custGeom>
              <a:avLst/>
              <a:gdLst>
                <a:gd name="T0" fmla="*/ 21 w 21"/>
                <a:gd name="T1" fmla="*/ 94 h 97"/>
                <a:gd name="T2" fmla="*/ 21 w 21"/>
                <a:gd name="T3" fmla="*/ 95 h 97"/>
                <a:gd name="T4" fmla="*/ 20 w 21"/>
                <a:gd name="T5" fmla="*/ 85 h 97"/>
                <a:gd name="T6" fmla="*/ 19 w 21"/>
                <a:gd name="T7" fmla="*/ 72 h 97"/>
                <a:gd name="T8" fmla="*/ 17 w 21"/>
                <a:gd name="T9" fmla="*/ 60 h 97"/>
                <a:gd name="T10" fmla="*/ 14 w 21"/>
                <a:gd name="T11" fmla="*/ 48 h 97"/>
                <a:gd name="T12" fmla="*/ 12 w 21"/>
                <a:gd name="T13" fmla="*/ 36 h 97"/>
                <a:gd name="T14" fmla="*/ 11 w 21"/>
                <a:gd name="T15" fmla="*/ 24 h 97"/>
                <a:gd name="T16" fmla="*/ 10 w 21"/>
                <a:gd name="T17" fmla="*/ 13 h 97"/>
                <a:gd name="T18" fmla="*/ 11 w 21"/>
                <a:gd name="T19" fmla="*/ 0 h 97"/>
                <a:gd name="T20" fmla="*/ 1 w 21"/>
                <a:gd name="T21" fmla="*/ 0 h 97"/>
                <a:gd name="T22" fmla="*/ 0 w 21"/>
                <a:gd name="T23" fmla="*/ 13 h 97"/>
                <a:gd name="T24" fmla="*/ 1 w 21"/>
                <a:gd name="T25" fmla="*/ 24 h 97"/>
                <a:gd name="T26" fmla="*/ 2 w 21"/>
                <a:gd name="T27" fmla="*/ 39 h 97"/>
                <a:gd name="T28" fmla="*/ 5 w 21"/>
                <a:gd name="T29" fmla="*/ 50 h 97"/>
                <a:gd name="T30" fmla="*/ 7 w 21"/>
                <a:gd name="T31" fmla="*/ 62 h 97"/>
                <a:gd name="T32" fmla="*/ 10 w 21"/>
                <a:gd name="T33" fmla="*/ 74 h 97"/>
                <a:gd name="T34" fmla="*/ 11 w 21"/>
                <a:gd name="T35" fmla="*/ 85 h 97"/>
                <a:gd name="T36" fmla="*/ 12 w 21"/>
                <a:gd name="T37" fmla="*/ 95 h 97"/>
                <a:gd name="T38" fmla="*/ 12 w 21"/>
                <a:gd name="T39" fmla="*/ 97 h 97"/>
                <a:gd name="T40" fmla="*/ 12 w 21"/>
                <a:gd name="T41" fmla="*/ 95 h 97"/>
                <a:gd name="T42" fmla="*/ 12 w 21"/>
                <a:gd name="T43" fmla="*/ 95 h 97"/>
                <a:gd name="T44" fmla="*/ 12 w 21"/>
                <a:gd name="T45" fmla="*/ 97 h 97"/>
                <a:gd name="T46" fmla="*/ 21 w 21"/>
                <a:gd name="T47" fmla="*/ 94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"/>
                <a:gd name="T73" fmla="*/ 0 h 97"/>
                <a:gd name="T74" fmla="*/ 21 w 21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" h="97">
                  <a:moveTo>
                    <a:pt x="21" y="94"/>
                  </a:moveTo>
                  <a:lnTo>
                    <a:pt x="21" y="95"/>
                  </a:lnTo>
                  <a:lnTo>
                    <a:pt x="20" y="85"/>
                  </a:lnTo>
                  <a:lnTo>
                    <a:pt x="19" y="72"/>
                  </a:lnTo>
                  <a:lnTo>
                    <a:pt x="17" y="60"/>
                  </a:lnTo>
                  <a:lnTo>
                    <a:pt x="14" y="48"/>
                  </a:lnTo>
                  <a:lnTo>
                    <a:pt x="12" y="36"/>
                  </a:lnTo>
                  <a:lnTo>
                    <a:pt x="11" y="24"/>
                  </a:lnTo>
                  <a:lnTo>
                    <a:pt x="10" y="13"/>
                  </a:lnTo>
                  <a:lnTo>
                    <a:pt x="11" y="0"/>
                  </a:lnTo>
                  <a:lnTo>
                    <a:pt x="1" y="0"/>
                  </a:lnTo>
                  <a:lnTo>
                    <a:pt x="0" y="13"/>
                  </a:lnTo>
                  <a:lnTo>
                    <a:pt x="1" y="24"/>
                  </a:lnTo>
                  <a:lnTo>
                    <a:pt x="2" y="39"/>
                  </a:lnTo>
                  <a:lnTo>
                    <a:pt x="5" y="50"/>
                  </a:lnTo>
                  <a:lnTo>
                    <a:pt x="7" y="62"/>
                  </a:lnTo>
                  <a:lnTo>
                    <a:pt x="10" y="74"/>
                  </a:lnTo>
                  <a:lnTo>
                    <a:pt x="11" y="85"/>
                  </a:lnTo>
                  <a:lnTo>
                    <a:pt x="12" y="95"/>
                  </a:lnTo>
                  <a:lnTo>
                    <a:pt x="12" y="97"/>
                  </a:lnTo>
                  <a:lnTo>
                    <a:pt x="12" y="95"/>
                  </a:lnTo>
                  <a:lnTo>
                    <a:pt x="12" y="97"/>
                  </a:lnTo>
                  <a:lnTo>
                    <a:pt x="21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54" name="Freeform 17">
              <a:extLst>
                <a:ext uri="{FF2B5EF4-FFF2-40B4-BE49-F238E27FC236}">
                  <a16:creationId xmlns:a16="http://schemas.microsoft.com/office/drawing/2014/main" id="{32204AEE-565F-4AE7-824A-8A50D00E6A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02" y="1950"/>
              <a:ext cx="25" cy="56"/>
            </a:xfrm>
            <a:custGeom>
              <a:avLst/>
              <a:gdLst>
                <a:gd name="T0" fmla="*/ 23 w 25"/>
                <a:gd name="T1" fmla="*/ 49 h 56"/>
                <a:gd name="T2" fmla="*/ 25 w 25"/>
                <a:gd name="T3" fmla="*/ 50 h 56"/>
                <a:gd name="T4" fmla="*/ 21 w 25"/>
                <a:gd name="T5" fmla="*/ 44 h 56"/>
                <a:gd name="T6" fmla="*/ 20 w 25"/>
                <a:gd name="T7" fmla="*/ 39 h 56"/>
                <a:gd name="T8" fmla="*/ 18 w 25"/>
                <a:gd name="T9" fmla="*/ 34 h 56"/>
                <a:gd name="T10" fmla="*/ 15 w 25"/>
                <a:gd name="T11" fmla="*/ 27 h 56"/>
                <a:gd name="T12" fmla="*/ 14 w 25"/>
                <a:gd name="T13" fmla="*/ 21 h 56"/>
                <a:gd name="T14" fmla="*/ 12 w 25"/>
                <a:gd name="T15" fmla="*/ 14 h 56"/>
                <a:gd name="T16" fmla="*/ 10 w 25"/>
                <a:gd name="T17" fmla="*/ 7 h 56"/>
                <a:gd name="T18" fmla="*/ 9 w 25"/>
                <a:gd name="T19" fmla="*/ 0 h 56"/>
                <a:gd name="T20" fmla="*/ 0 w 25"/>
                <a:gd name="T21" fmla="*/ 3 h 56"/>
                <a:gd name="T22" fmla="*/ 1 w 25"/>
                <a:gd name="T23" fmla="*/ 10 h 56"/>
                <a:gd name="T24" fmla="*/ 2 w 25"/>
                <a:gd name="T25" fmla="*/ 17 h 56"/>
                <a:gd name="T26" fmla="*/ 5 w 25"/>
                <a:gd name="T27" fmla="*/ 24 h 56"/>
                <a:gd name="T28" fmla="*/ 6 w 25"/>
                <a:gd name="T29" fmla="*/ 30 h 56"/>
                <a:gd name="T30" fmla="*/ 8 w 25"/>
                <a:gd name="T31" fmla="*/ 37 h 56"/>
                <a:gd name="T32" fmla="*/ 10 w 25"/>
                <a:gd name="T33" fmla="*/ 44 h 56"/>
                <a:gd name="T34" fmla="*/ 14 w 25"/>
                <a:gd name="T35" fmla="*/ 49 h 56"/>
                <a:gd name="T36" fmla="*/ 18 w 25"/>
                <a:gd name="T37" fmla="*/ 55 h 56"/>
                <a:gd name="T38" fmla="*/ 19 w 25"/>
                <a:gd name="T39" fmla="*/ 56 h 56"/>
                <a:gd name="T40" fmla="*/ 18 w 25"/>
                <a:gd name="T41" fmla="*/ 55 h 56"/>
                <a:gd name="T42" fmla="*/ 18 w 25"/>
                <a:gd name="T43" fmla="*/ 56 h 56"/>
                <a:gd name="T44" fmla="*/ 19 w 25"/>
                <a:gd name="T45" fmla="*/ 56 h 56"/>
                <a:gd name="T46" fmla="*/ 23 w 25"/>
                <a:gd name="T47" fmla="*/ 49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"/>
                <a:gd name="T73" fmla="*/ 0 h 56"/>
                <a:gd name="T74" fmla="*/ 25 w 25"/>
                <a:gd name="T75" fmla="*/ 56 h 5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" h="56">
                  <a:moveTo>
                    <a:pt x="23" y="49"/>
                  </a:moveTo>
                  <a:lnTo>
                    <a:pt x="25" y="50"/>
                  </a:lnTo>
                  <a:lnTo>
                    <a:pt x="21" y="44"/>
                  </a:lnTo>
                  <a:lnTo>
                    <a:pt x="20" y="39"/>
                  </a:lnTo>
                  <a:lnTo>
                    <a:pt x="18" y="34"/>
                  </a:lnTo>
                  <a:lnTo>
                    <a:pt x="15" y="27"/>
                  </a:lnTo>
                  <a:lnTo>
                    <a:pt x="14" y="21"/>
                  </a:lnTo>
                  <a:lnTo>
                    <a:pt x="12" y="14"/>
                  </a:lnTo>
                  <a:lnTo>
                    <a:pt x="10" y="7"/>
                  </a:lnTo>
                  <a:lnTo>
                    <a:pt x="9" y="0"/>
                  </a:lnTo>
                  <a:lnTo>
                    <a:pt x="0" y="3"/>
                  </a:lnTo>
                  <a:lnTo>
                    <a:pt x="1" y="10"/>
                  </a:lnTo>
                  <a:lnTo>
                    <a:pt x="2" y="17"/>
                  </a:lnTo>
                  <a:lnTo>
                    <a:pt x="5" y="24"/>
                  </a:lnTo>
                  <a:lnTo>
                    <a:pt x="6" y="30"/>
                  </a:lnTo>
                  <a:lnTo>
                    <a:pt x="8" y="37"/>
                  </a:lnTo>
                  <a:lnTo>
                    <a:pt x="10" y="44"/>
                  </a:lnTo>
                  <a:lnTo>
                    <a:pt x="14" y="49"/>
                  </a:lnTo>
                  <a:lnTo>
                    <a:pt x="18" y="55"/>
                  </a:lnTo>
                  <a:lnTo>
                    <a:pt x="19" y="56"/>
                  </a:lnTo>
                  <a:lnTo>
                    <a:pt x="18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3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55" name="Freeform 18">
              <a:extLst>
                <a:ext uri="{FF2B5EF4-FFF2-40B4-BE49-F238E27FC236}">
                  <a16:creationId xmlns:a16="http://schemas.microsoft.com/office/drawing/2014/main" id="{5E156DC5-DC44-4488-A4C7-C55F7B2DF8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21" y="1999"/>
              <a:ext cx="148" cy="27"/>
            </a:xfrm>
            <a:custGeom>
              <a:avLst/>
              <a:gdLst>
                <a:gd name="T0" fmla="*/ 143 w 148"/>
                <a:gd name="T1" fmla="*/ 13 h 27"/>
                <a:gd name="T2" fmla="*/ 146 w 148"/>
                <a:gd name="T3" fmla="*/ 11 h 27"/>
                <a:gd name="T4" fmla="*/ 128 w 148"/>
                <a:gd name="T5" fmla="*/ 14 h 27"/>
                <a:gd name="T6" fmla="*/ 109 w 148"/>
                <a:gd name="T7" fmla="*/ 15 h 27"/>
                <a:gd name="T8" fmla="*/ 90 w 148"/>
                <a:gd name="T9" fmla="*/ 17 h 27"/>
                <a:gd name="T10" fmla="*/ 72 w 148"/>
                <a:gd name="T11" fmla="*/ 17 h 27"/>
                <a:gd name="T12" fmla="*/ 54 w 148"/>
                <a:gd name="T13" fmla="*/ 15 h 27"/>
                <a:gd name="T14" fmla="*/ 36 w 148"/>
                <a:gd name="T15" fmla="*/ 13 h 27"/>
                <a:gd name="T16" fmla="*/ 21 w 148"/>
                <a:gd name="T17" fmla="*/ 7 h 27"/>
                <a:gd name="T18" fmla="*/ 4 w 148"/>
                <a:gd name="T19" fmla="*/ 0 h 27"/>
                <a:gd name="T20" fmla="*/ 0 w 148"/>
                <a:gd name="T21" fmla="*/ 7 h 27"/>
                <a:gd name="T22" fmla="*/ 16 w 148"/>
                <a:gd name="T23" fmla="*/ 16 h 27"/>
                <a:gd name="T24" fmla="*/ 34 w 148"/>
                <a:gd name="T25" fmla="*/ 22 h 27"/>
                <a:gd name="T26" fmla="*/ 52 w 148"/>
                <a:gd name="T27" fmla="*/ 25 h 27"/>
                <a:gd name="T28" fmla="*/ 72 w 148"/>
                <a:gd name="T29" fmla="*/ 27 h 27"/>
                <a:gd name="T30" fmla="*/ 90 w 148"/>
                <a:gd name="T31" fmla="*/ 27 h 27"/>
                <a:gd name="T32" fmla="*/ 109 w 148"/>
                <a:gd name="T33" fmla="*/ 25 h 27"/>
                <a:gd name="T34" fmla="*/ 128 w 148"/>
                <a:gd name="T35" fmla="*/ 23 h 27"/>
                <a:gd name="T36" fmla="*/ 146 w 148"/>
                <a:gd name="T37" fmla="*/ 21 h 27"/>
                <a:gd name="T38" fmla="*/ 148 w 148"/>
                <a:gd name="T39" fmla="*/ 20 h 27"/>
                <a:gd name="T40" fmla="*/ 146 w 148"/>
                <a:gd name="T41" fmla="*/ 21 h 27"/>
                <a:gd name="T42" fmla="*/ 147 w 148"/>
                <a:gd name="T43" fmla="*/ 21 h 27"/>
                <a:gd name="T44" fmla="*/ 148 w 148"/>
                <a:gd name="T45" fmla="*/ 20 h 27"/>
                <a:gd name="T46" fmla="*/ 143 w 148"/>
                <a:gd name="T47" fmla="*/ 13 h 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8"/>
                <a:gd name="T73" fmla="*/ 0 h 27"/>
                <a:gd name="T74" fmla="*/ 148 w 148"/>
                <a:gd name="T75" fmla="*/ 27 h 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8" h="27">
                  <a:moveTo>
                    <a:pt x="143" y="13"/>
                  </a:moveTo>
                  <a:lnTo>
                    <a:pt x="146" y="11"/>
                  </a:lnTo>
                  <a:lnTo>
                    <a:pt x="128" y="14"/>
                  </a:lnTo>
                  <a:lnTo>
                    <a:pt x="109" y="15"/>
                  </a:lnTo>
                  <a:lnTo>
                    <a:pt x="90" y="17"/>
                  </a:lnTo>
                  <a:lnTo>
                    <a:pt x="72" y="17"/>
                  </a:lnTo>
                  <a:lnTo>
                    <a:pt x="54" y="15"/>
                  </a:lnTo>
                  <a:lnTo>
                    <a:pt x="36" y="13"/>
                  </a:lnTo>
                  <a:lnTo>
                    <a:pt x="21" y="7"/>
                  </a:lnTo>
                  <a:lnTo>
                    <a:pt x="4" y="0"/>
                  </a:lnTo>
                  <a:lnTo>
                    <a:pt x="0" y="7"/>
                  </a:lnTo>
                  <a:lnTo>
                    <a:pt x="16" y="16"/>
                  </a:lnTo>
                  <a:lnTo>
                    <a:pt x="34" y="22"/>
                  </a:lnTo>
                  <a:lnTo>
                    <a:pt x="52" y="25"/>
                  </a:lnTo>
                  <a:lnTo>
                    <a:pt x="72" y="27"/>
                  </a:lnTo>
                  <a:lnTo>
                    <a:pt x="90" y="27"/>
                  </a:lnTo>
                  <a:lnTo>
                    <a:pt x="109" y="25"/>
                  </a:lnTo>
                  <a:lnTo>
                    <a:pt x="128" y="23"/>
                  </a:lnTo>
                  <a:lnTo>
                    <a:pt x="146" y="21"/>
                  </a:lnTo>
                  <a:lnTo>
                    <a:pt x="148" y="20"/>
                  </a:lnTo>
                  <a:lnTo>
                    <a:pt x="146" y="21"/>
                  </a:lnTo>
                  <a:lnTo>
                    <a:pt x="147" y="21"/>
                  </a:lnTo>
                  <a:lnTo>
                    <a:pt x="148" y="20"/>
                  </a:lnTo>
                  <a:lnTo>
                    <a:pt x="14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56" name="Freeform 19">
              <a:extLst>
                <a:ext uri="{FF2B5EF4-FFF2-40B4-BE49-F238E27FC236}">
                  <a16:creationId xmlns:a16="http://schemas.microsoft.com/office/drawing/2014/main" id="{862645DB-B82C-4256-8A16-68A1FE3FE7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64" y="1969"/>
              <a:ext cx="26" cy="50"/>
            </a:xfrm>
            <a:custGeom>
              <a:avLst/>
              <a:gdLst>
                <a:gd name="T0" fmla="*/ 17 w 26"/>
                <a:gd name="T1" fmla="*/ 4 h 50"/>
                <a:gd name="T2" fmla="*/ 18 w 26"/>
                <a:gd name="T3" fmla="*/ 0 h 50"/>
                <a:gd name="T4" fmla="*/ 13 w 26"/>
                <a:gd name="T5" fmla="*/ 6 h 50"/>
                <a:gd name="T6" fmla="*/ 11 w 26"/>
                <a:gd name="T7" fmla="*/ 13 h 50"/>
                <a:gd name="T8" fmla="*/ 10 w 26"/>
                <a:gd name="T9" fmla="*/ 19 h 50"/>
                <a:gd name="T10" fmla="*/ 9 w 26"/>
                <a:gd name="T11" fmla="*/ 25 h 50"/>
                <a:gd name="T12" fmla="*/ 7 w 26"/>
                <a:gd name="T13" fmla="*/ 31 h 50"/>
                <a:gd name="T14" fmla="*/ 5 w 26"/>
                <a:gd name="T15" fmla="*/ 36 h 50"/>
                <a:gd name="T16" fmla="*/ 4 w 26"/>
                <a:gd name="T17" fmla="*/ 39 h 50"/>
                <a:gd name="T18" fmla="*/ 0 w 26"/>
                <a:gd name="T19" fmla="*/ 43 h 50"/>
                <a:gd name="T20" fmla="*/ 5 w 26"/>
                <a:gd name="T21" fmla="*/ 50 h 50"/>
                <a:gd name="T22" fmla="*/ 11 w 26"/>
                <a:gd name="T23" fmla="*/ 46 h 50"/>
                <a:gd name="T24" fmla="*/ 14 w 26"/>
                <a:gd name="T25" fmla="*/ 40 h 50"/>
                <a:gd name="T26" fmla="*/ 17 w 26"/>
                <a:gd name="T27" fmla="*/ 33 h 50"/>
                <a:gd name="T28" fmla="*/ 18 w 26"/>
                <a:gd name="T29" fmla="*/ 27 h 50"/>
                <a:gd name="T30" fmla="*/ 19 w 26"/>
                <a:gd name="T31" fmla="*/ 21 h 50"/>
                <a:gd name="T32" fmla="*/ 20 w 26"/>
                <a:gd name="T33" fmla="*/ 15 h 50"/>
                <a:gd name="T34" fmla="*/ 23 w 26"/>
                <a:gd name="T35" fmla="*/ 11 h 50"/>
                <a:gd name="T36" fmla="*/ 25 w 26"/>
                <a:gd name="T37" fmla="*/ 5 h 50"/>
                <a:gd name="T38" fmla="*/ 26 w 26"/>
                <a:gd name="T39" fmla="*/ 1 h 50"/>
                <a:gd name="T40" fmla="*/ 25 w 26"/>
                <a:gd name="T41" fmla="*/ 5 h 50"/>
                <a:gd name="T42" fmla="*/ 26 w 26"/>
                <a:gd name="T43" fmla="*/ 4 h 50"/>
                <a:gd name="T44" fmla="*/ 26 w 26"/>
                <a:gd name="T45" fmla="*/ 1 h 50"/>
                <a:gd name="T46" fmla="*/ 17 w 26"/>
                <a:gd name="T47" fmla="*/ 4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"/>
                <a:gd name="T73" fmla="*/ 0 h 50"/>
                <a:gd name="T74" fmla="*/ 26 w 26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" h="50">
                  <a:moveTo>
                    <a:pt x="17" y="4"/>
                  </a:moveTo>
                  <a:lnTo>
                    <a:pt x="18" y="0"/>
                  </a:lnTo>
                  <a:lnTo>
                    <a:pt x="13" y="6"/>
                  </a:lnTo>
                  <a:lnTo>
                    <a:pt x="11" y="13"/>
                  </a:lnTo>
                  <a:lnTo>
                    <a:pt x="10" y="19"/>
                  </a:lnTo>
                  <a:lnTo>
                    <a:pt x="9" y="25"/>
                  </a:lnTo>
                  <a:lnTo>
                    <a:pt x="7" y="31"/>
                  </a:lnTo>
                  <a:lnTo>
                    <a:pt x="5" y="36"/>
                  </a:lnTo>
                  <a:lnTo>
                    <a:pt x="4" y="39"/>
                  </a:lnTo>
                  <a:lnTo>
                    <a:pt x="0" y="43"/>
                  </a:lnTo>
                  <a:lnTo>
                    <a:pt x="5" y="50"/>
                  </a:lnTo>
                  <a:lnTo>
                    <a:pt x="11" y="46"/>
                  </a:lnTo>
                  <a:lnTo>
                    <a:pt x="14" y="40"/>
                  </a:lnTo>
                  <a:lnTo>
                    <a:pt x="17" y="33"/>
                  </a:lnTo>
                  <a:lnTo>
                    <a:pt x="18" y="27"/>
                  </a:lnTo>
                  <a:lnTo>
                    <a:pt x="19" y="21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5" y="5"/>
                  </a:lnTo>
                  <a:lnTo>
                    <a:pt x="26" y="1"/>
                  </a:lnTo>
                  <a:lnTo>
                    <a:pt x="25" y="5"/>
                  </a:lnTo>
                  <a:lnTo>
                    <a:pt x="26" y="4"/>
                  </a:lnTo>
                  <a:lnTo>
                    <a:pt x="26" y="1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57" name="Freeform 20">
              <a:extLst>
                <a:ext uri="{FF2B5EF4-FFF2-40B4-BE49-F238E27FC236}">
                  <a16:creationId xmlns:a16="http://schemas.microsoft.com/office/drawing/2014/main" id="{18F0B107-1CED-4401-A3ED-530450AD92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80" y="1932"/>
              <a:ext cx="17" cy="41"/>
            </a:xfrm>
            <a:custGeom>
              <a:avLst/>
              <a:gdLst>
                <a:gd name="T0" fmla="*/ 8 w 17"/>
                <a:gd name="T1" fmla="*/ 4 h 41"/>
                <a:gd name="T2" fmla="*/ 9 w 17"/>
                <a:gd name="T3" fmla="*/ 0 h 41"/>
                <a:gd name="T4" fmla="*/ 7 w 17"/>
                <a:gd name="T5" fmla="*/ 4 h 41"/>
                <a:gd name="T6" fmla="*/ 3 w 17"/>
                <a:gd name="T7" fmla="*/ 10 h 41"/>
                <a:gd name="T8" fmla="*/ 2 w 17"/>
                <a:gd name="T9" fmla="*/ 15 h 41"/>
                <a:gd name="T10" fmla="*/ 1 w 17"/>
                <a:gd name="T11" fmla="*/ 18 h 41"/>
                <a:gd name="T12" fmla="*/ 0 w 17"/>
                <a:gd name="T13" fmla="*/ 24 h 41"/>
                <a:gd name="T14" fmla="*/ 0 w 17"/>
                <a:gd name="T15" fmla="*/ 29 h 41"/>
                <a:gd name="T16" fmla="*/ 0 w 17"/>
                <a:gd name="T17" fmla="*/ 35 h 41"/>
                <a:gd name="T18" fmla="*/ 1 w 17"/>
                <a:gd name="T19" fmla="*/ 41 h 41"/>
                <a:gd name="T20" fmla="*/ 10 w 17"/>
                <a:gd name="T21" fmla="*/ 38 h 41"/>
                <a:gd name="T22" fmla="*/ 9 w 17"/>
                <a:gd name="T23" fmla="*/ 35 h 41"/>
                <a:gd name="T24" fmla="*/ 9 w 17"/>
                <a:gd name="T25" fmla="*/ 29 h 41"/>
                <a:gd name="T26" fmla="*/ 9 w 17"/>
                <a:gd name="T27" fmla="*/ 24 h 41"/>
                <a:gd name="T28" fmla="*/ 10 w 17"/>
                <a:gd name="T29" fmla="*/ 21 h 41"/>
                <a:gd name="T30" fmla="*/ 11 w 17"/>
                <a:gd name="T31" fmla="*/ 17 h 41"/>
                <a:gd name="T32" fmla="*/ 13 w 17"/>
                <a:gd name="T33" fmla="*/ 12 h 41"/>
                <a:gd name="T34" fmla="*/ 14 w 17"/>
                <a:gd name="T35" fmla="*/ 9 h 41"/>
                <a:gd name="T36" fmla="*/ 16 w 17"/>
                <a:gd name="T37" fmla="*/ 5 h 41"/>
                <a:gd name="T38" fmla="*/ 17 w 17"/>
                <a:gd name="T39" fmla="*/ 2 h 41"/>
                <a:gd name="T40" fmla="*/ 16 w 17"/>
                <a:gd name="T41" fmla="*/ 5 h 41"/>
                <a:gd name="T42" fmla="*/ 17 w 17"/>
                <a:gd name="T43" fmla="*/ 4 h 41"/>
                <a:gd name="T44" fmla="*/ 17 w 17"/>
                <a:gd name="T45" fmla="*/ 2 h 41"/>
                <a:gd name="T46" fmla="*/ 8 w 17"/>
                <a:gd name="T47" fmla="*/ 4 h 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"/>
                <a:gd name="T73" fmla="*/ 0 h 41"/>
                <a:gd name="T74" fmla="*/ 17 w 17"/>
                <a:gd name="T75" fmla="*/ 41 h 4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" h="41">
                  <a:moveTo>
                    <a:pt x="8" y="4"/>
                  </a:moveTo>
                  <a:lnTo>
                    <a:pt x="9" y="0"/>
                  </a:lnTo>
                  <a:lnTo>
                    <a:pt x="7" y="4"/>
                  </a:lnTo>
                  <a:lnTo>
                    <a:pt x="3" y="10"/>
                  </a:lnTo>
                  <a:lnTo>
                    <a:pt x="2" y="15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1" y="41"/>
                  </a:lnTo>
                  <a:lnTo>
                    <a:pt x="10" y="38"/>
                  </a:lnTo>
                  <a:lnTo>
                    <a:pt x="9" y="35"/>
                  </a:lnTo>
                  <a:lnTo>
                    <a:pt x="9" y="29"/>
                  </a:lnTo>
                  <a:lnTo>
                    <a:pt x="9" y="24"/>
                  </a:lnTo>
                  <a:lnTo>
                    <a:pt x="10" y="21"/>
                  </a:lnTo>
                  <a:lnTo>
                    <a:pt x="11" y="17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6" y="5"/>
                  </a:lnTo>
                  <a:lnTo>
                    <a:pt x="17" y="2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58" name="Freeform 21">
              <a:extLst>
                <a:ext uri="{FF2B5EF4-FFF2-40B4-BE49-F238E27FC236}">
                  <a16:creationId xmlns:a16="http://schemas.microsoft.com/office/drawing/2014/main" id="{95A2DF60-BAAC-406C-A9E8-AF01879049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77" y="1871"/>
              <a:ext cx="20" cy="65"/>
            </a:xfrm>
            <a:custGeom>
              <a:avLst/>
              <a:gdLst>
                <a:gd name="T0" fmla="*/ 0 w 20"/>
                <a:gd name="T1" fmla="*/ 6 h 65"/>
                <a:gd name="T2" fmla="*/ 0 w 20"/>
                <a:gd name="T3" fmla="*/ 7 h 65"/>
                <a:gd name="T4" fmla="*/ 4 w 20"/>
                <a:gd name="T5" fmla="*/ 12 h 65"/>
                <a:gd name="T6" fmla="*/ 6 w 20"/>
                <a:gd name="T7" fmla="*/ 18 h 65"/>
                <a:gd name="T8" fmla="*/ 9 w 20"/>
                <a:gd name="T9" fmla="*/ 25 h 65"/>
                <a:gd name="T10" fmla="*/ 9 w 20"/>
                <a:gd name="T11" fmla="*/ 32 h 65"/>
                <a:gd name="T12" fmla="*/ 10 w 20"/>
                <a:gd name="T13" fmla="*/ 39 h 65"/>
                <a:gd name="T14" fmla="*/ 10 w 20"/>
                <a:gd name="T15" fmla="*/ 47 h 65"/>
                <a:gd name="T16" fmla="*/ 10 w 20"/>
                <a:gd name="T17" fmla="*/ 56 h 65"/>
                <a:gd name="T18" fmla="*/ 11 w 20"/>
                <a:gd name="T19" fmla="*/ 65 h 65"/>
                <a:gd name="T20" fmla="*/ 20 w 20"/>
                <a:gd name="T21" fmla="*/ 63 h 65"/>
                <a:gd name="T22" fmla="*/ 19 w 20"/>
                <a:gd name="T23" fmla="*/ 56 h 65"/>
                <a:gd name="T24" fmla="*/ 19 w 20"/>
                <a:gd name="T25" fmla="*/ 47 h 65"/>
                <a:gd name="T26" fmla="*/ 19 w 20"/>
                <a:gd name="T27" fmla="*/ 39 h 65"/>
                <a:gd name="T28" fmla="*/ 18 w 20"/>
                <a:gd name="T29" fmla="*/ 32 h 65"/>
                <a:gd name="T30" fmla="*/ 18 w 20"/>
                <a:gd name="T31" fmla="*/ 22 h 65"/>
                <a:gd name="T32" fmla="*/ 16 w 20"/>
                <a:gd name="T33" fmla="*/ 15 h 65"/>
                <a:gd name="T34" fmla="*/ 13 w 20"/>
                <a:gd name="T35" fmla="*/ 7 h 65"/>
                <a:gd name="T36" fmla="*/ 7 w 20"/>
                <a:gd name="T37" fmla="*/ 0 h 65"/>
                <a:gd name="T38" fmla="*/ 7 w 20"/>
                <a:gd name="T39" fmla="*/ 1 h 65"/>
                <a:gd name="T40" fmla="*/ 0 w 20"/>
                <a:gd name="T41" fmla="*/ 6 h 65"/>
                <a:gd name="T42" fmla="*/ 0 w 20"/>
                <a:gd name="T43" fmla="*/ 6 h 65"/>
                <a:gd name="T44" fmla="*/ 0 w 20"/>
                <a:gd name="T45" fmla="*/ 7 h 65"/>
                <a:gd name="T46" fmla="*/ 0 w 20"/>
                <a:gd name="T47" fmla="*/ 6 h 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"/>
                <a:gd name="T73" fmla="*/ 0 h 65"/>
                <a:gd name="T74" fmla="*/ 20 w 20"/>
                <a:gd name="T75" fmla="*/ 65 h 6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" h="65">
                  <a:moveTo>
                    <a:pt x="0" y="6"/>
                  </a:moveTo>
                  <a:lnTo>
                    <a:pt x="0" y="7"/>
                  </a:lnTo>
                  <a:lnTo>
                    <a:pt x="4" y="12"/>
                  </a:lnTo>
                  <a:lnTo>
                    <a:pt x="6" y="18"/>
                  </a:lnTo>
                  <a:lnTo>
                    <a:pt x="9" y="25"/>
                  </a:lnTo>
                  <a:lnTo>
                    <a:pt x="9" y="32"/>
                  </a:lnTo>
                  <a:lnTo>
                    <a:pt x="10" y="39"/>
                  </a:lnTo>
                  <a:lnTo>
                    <a:pt x="10" y="47"/>
                  </a:lnTo>
                  <a:lnTo>
                    <a:pt x="10" y="56"/>
                  </a:lnTo>
                  <a:lnTo>
                    <a:pt x="11" y="65"/>
                  </a:lnTo>
                  <a:lnTo>
                    <a:pt x="20" y="63"/>
                  </a:lnTo>
                  <a:lnTo>
                    <a:pt x="19" y="56"/>
                  </a:lnTo>
                  <a:lnTo>
                    <a:pt x="19" y="47"/>
                  </a:lnTo>
                  <a:lnTo>
                    <a:pt x="19" y="39"/>
                  </a:lnTo>
                  <a:lnTo>
                    <a:pt x="18" y="32"/>
                  </a:lnTo>
                  <a:lnTo>
                    <a:pt x="18" y="22"/>
                  </a:lnTo>
                  <a:lnTo>
                    <a:pt x="16" y="15"/>
                  </a:lnTo>
                  <a:lnTo>
                    <a:pt x="13" y="7"/>
                  </a:lnTo>
                  <a:lnTo>
                    <a:pt x="7" y="0"/>
                  </a:lnTo>
                  <a:lnTo>
                    <a:pt x="7" y="1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59" name="Freeform 22">
              <a:extLst>
                <a:ext uri="{FF2B5EF4-FFF2-40B4-BE49-F238E27FC236}">
                  <a16:creationId xmlns:a16="http://schemas.microsoft.com/office/drawing/2014/main" id="{5268BD74-CD46-4149-8AB4-6312EFCB71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73" y="1863"/>
              <a:ext cx="11" cy="14"/>
            </a:xfrm>
            <a:custGeom>
              <a:avLst/>
              <a:gdLst>
                <a:gd name="T0" fmla="*/ 3 w 11"/>
                <a:gd name="T1" fmla="*/ 9 h 14"/>
                <a:gd name="T2" fmla="*/ 0 w 11"/>
                <a:gd name="T3" fmla="*/ 7 h 14"/>
                <a:gd name="T4" fmla="*/ 1 w 11"/>
                <a:gd name="T5" fmla="*/ 8 h 14"/>
                <a:gd name="T6" fmla="*/ 1 w 11"/>
                <a:gd name="T7" fmla="*/ 10 h 14"/>
                <a:gd name="T8" fmla="*/ 3 w 11"/>
                <a:gd name="T9" fmla="*/ 12 h 14"/>
                <a:gd name="T10" fmla="*/ 4 w 11"/>
                <a:gd name="T11" fmla="*/ 14 h 14"/>
                <a:gd name="T12" fmla="*/ 11 w 11"/>
                <a:gd name="T13" fmla="*/ 9 h 14"/>
                <a:gd name="T14" fmla="*/ 10 w 11"/>
                <a:gd name="T15" fmla="*/ 7 h 14"/>
                <a:gd name="T16" fmla="*/ 10 w 11"/>
                <a:gd name="T17" fmla="*/ 6 h 14"/>
                <a:gd name="T18" fmla="*/ 10 w 11"/>
                <a:gd name="T19" fmla="*/ 6 h 14"/>
                <a:gd name="T20" fmla="*/ 9 w 11"/>
                <a:gd name="T21" fmla="*/ 2 h 14"/>
                <a:gd name="T22" fmla="*/ 5 w 11"/>
                <a:gd name="T23" fmla="*/ 0 h 14"/>
                <a:gd name="T24" fmla="*/ 9 w 11"/>
                <a:gd name="T25" fmla="*/ 2 h 14"/>
                <a:gd name="T26" fmla="*/ 8 w 11"/>
                <a:gd name="T27" fmla="*/ 1 h 14"/>
                <a:gd name="T28" fmla="*/ 5 w 11"/>
                <a:gd name="T29" fmla="*/ 0 h 14"/>
                <a:gd name="T30" fmla="*/ 3 w 11"/>
                <a:gd name="T31" fmla="*/ 9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4"/>
                <a:gd name="T50" fmla="*/ 11 w 1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4">
                  <a:moveTo>
                    <a:pt x="3" y="9"/>
                  </a:moveTo>
                  <a:lnTo>
                    <a:pt x="0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3" y="12"/>
                  </a:lnTo>
                  <a:lnTo>
                    <a:pt x="4" y="14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9" y="2"/>
                  </a:lnTo>
                  <a:lnTo>
                    <a:pt x="5" y="0"/>
                  </a:lnTo>
                  <a:lnTo>
                    <a:pt x="9" y="2"/>
                  </a:lnTo>
                  <a:lnTo>
                    <a:pt x="8" y="1"/>
                  </a:lnTo>
                  <a:lnTo>
                    <a:pt x="5" y="0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60" name="Freeform 23">
              <a:extLst>
                <a:ext uri="{FF2B5EF4-FFF2-40B4-BE49-F238E27FC236}">
                  <a16:creationId xmlns:a16="http://schemas.microsoft.com/office/drawing/2014/main" id="{270DF974-27C0-4980-A02C-C210575409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57" y="1857"/>
              <a:ext cx="21" cy="15"/>
            </a:xfrm>
            <a:custGeom>
              <a:avLst/>
              <a:gdLst>
                <a:gd name="T0" fmla="*/ 1 w 21"/>
                <a:gd name="T1" fmla="*/ 9 h 15"/>
                <a:gd name="T2" fmla="*/ 0 w 21"/>
                <a:gd name="T3" fmla="*/ 9 h 15"/>
                <a:gd name="T4" fmla="*/ 19 w 21"/>
                <a:gd name="T5" fmla="*/ 15 h 15"/>
                <a:gd name="T6" fmla="*/ 21 w 21"/>
                <a:gd name="T7" fmla="*/ 6 h 15"/>
                <a:gd name="T8" fmla="*/ 3 w 21"/>
                <a:gd name="T9" fmla="*/ 0 h 15"/>
                <a:gd name="T10" fmla="*/ 1 w 21"/>
                <a:gd name="T11" fmla="*/ 0 h 15"/>
                <a:gd name="T12" fmla="*/ 3 w 21"/>
                <a:gd name="T13" fmla="*/ 0 h 15"/>
                <a:gd name="T14" fmla="*/ 3 w 21"/>
                <a:gd name="T15" fmla="*/ 0 h 15"/>
                <a:gd name="T16" fmla="*/ 1 w 21"/>
                <a:gd name="T17" fmla="*/ 0 h 15"/>
                <a:gd name="T18" fmla="*/ 1 w 21"/>
                <a:gd name="T19" fmla="*/ 9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15"/>
                <a:gd name="T32" fmla="*/ 21 w 21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15">
                  <a:moveTo>
                    <a:pt x="1" y="9"/>
                  </a:moveTo>
                  <a:lnTo>
                    <a:pt x="0" y="9"/>
                  </a:lnTo>
                  <a:lnTo>
                    <a:pt x="19" y="15"/>
                  </a:lnTo>
                  <a:lnTo>
                    <a:pt x="21" y="6"/>
                  </a:lnTo>
                  <a:lnTo>
                    <a:pt x="3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61" name="Freeform 24">
              <a:extLst>
                <a:ext uri="{FF2B5EF4-FFF2-40B4-BE49-F238E27FC236}">
                  <a16:creationId xmlns:a16="http://schemas.microsoft.com/office/drawing/2014/main" id="{B6E9C764-ED83-49AB-A186-797D59922D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48" y="1857"/>
              <a:ext cx="10" cy="9"/>
            </a:xfrm>
            <a:custGeom>
              <a:avLst/>
              <a:gdLst>
                <a:gd name="T0" fmla="*/ 0 w 10"/>
                <a:gd name="T1" fmla="*/ 9 h 9"/>
                <a:gd name="T2" fmla="*/ 1 w 10"/>
                <a:gd name="T3" fmla="*/ 9 h 9"/>
                <a:gd name="T4" fmla="*/ 5 w 10"/>
                <a:gd name="T5" fmla="*/ 9 h 9"/>
                <a:gd name="T6" fmla="*/ 7 w 10"/>
                <a:gd name="T7" fmla="*/ 9 h 9"/>
                <a:gd name="T8" fmla="*/ 8 w 10"/>
                <a:gd name="T9" fmla="*/ 9 h 9"/>
                <a:gd name="T10" fmla="*/ 10 w 10"/>
                <a:gd name="T11" fmla="*/ 9 h 9"/>
                <a:gd name="T12" fmla="*/ 10 w 10"/>
                <a:gd name="T13" fmla="*/ 0 h 9"/>
                <a:gd name="T14" fmla="*/ 8 w 10"/>
                <a:gd name="T15" fmla="*/ 0 h 9"/>
                <a:gd name="T16" fmla="*/ 7 w 10"/>
                <a:gd name="T17" fmla="*/ 0 h 9"/>
                <a:gd name="T18" fmla="*/ 5 w 10"/>
                <a:gd name="T19" fmla="*/ 0 h 9"/>
                <a:gd name="T20" fmla="*/ 3 w 10"/>
                <a:gd name="T21" fmla="*/ 0 h 9"/>
                <a:gd name="T22" fmla="*/ 5 w 10"/>
                <a:gd name="T23" fmla="*/ 0 h 9"/>
                <a:gd name="T24" fmla="*/ 0 w 10"/>
                <a:gd name="T25" fmla="*/ 9 h 9"/>
                <a:gd name="T26" fmla="*/ 1 w 10"/>
                <a:gd name="T27" fmla="*/ 9 h 9"/>
                <a:gd name="T28" fmla="*/ 1 w 10"/>
                <a:gd name="T29" fmla="*/ 9 h 9"/>
                <a:gd name="T30" fmla="*/ 0 w 10"/>
                <a:gd name="T31" fmla="*/ 9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9"/>
                <a:gd name="T50" fmla="*/ 10 w 10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9">
                  <a:moveTo>
                    <a:pt x="0" y="9"/>
                  </a:moveTo>
                  <a:lnTo>
                    <a:pt x="1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62" name="Freeform 25">
              <a:extLst>
                <a:ext uri="{FF2B5EF4-FFF2-40B4-BE49-F238E27FC236}">
                  <a16:creationId xmlns:a16="http://schemas.microsoft.com/office/drawing/2014/main" id="{C01068C4-8749-4161-B537-2CCA59478D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84" y="1852"/>
              <a:ext cx="69" cy="18"/>
            </a:xfrm>
            <a:custGeom>
              <a:avLst/>
              <a:gdLst>
                <a:gd name="T0" fmla="*/ 5 w 69"/>
                <a:gd name="T1" fmla="*/ 18 h 18"/>
                <a:gd name="T2" fmla="*/ 5 w 69"/>
                <a:gd name="T3" fmla="*/ 17 h 18"/>
                <a:gd name="T4" fmla="*/ 11 w 69"/>
                <a:gd name="T5" fmla="*/ 14 h 18"/>
                <a:gd name="T6" fmla="*/ 19 w 69"/>
                <a:gd name="T7" fmla="*/ 12 h 18"/>
                <a:gd name="T8" fmla="*/ 27 w 69"/>
                <a:gd name="T9" fmla="*/ 11 h 18"/>
                <a:gd name="T10" fmla="*/ 36 w 69"/>
                <a:gd name="T11" fmla="*/ 10 h 18"/>
                <a:gd name="T12" fmla="*/ 44 w 69"/>
                <a:gd name="T13" fmla="*/ 10 h 18"/>
                <a:gd name="T14" fmla="*/ 51 w 69"/>
                <a:gd name="T15" fmla="*/ 11 h 18"/>
                <a:gd name="T16" fmla="*/ 58 w 69"/>
                <a:gd name="T17" fmla="*/ 12 h 18"/>
                <a:gd name="T18" fmla="*/ 64 w 69"/>
                <a:gd name="T19" fmla="*/ 14 h 18"/>
                <a:gd name="T20" fmla="*/ 69 w 69"/>
                <a:gd name="T21" fmla="*/ 5 h 18"/>
                <a:gd name="T22" fmla="*/ 60 w 69"/>
                <a:gd name="T23" fmla="*/ 2 h 18"/>
                <a:gd name="T24" fmla="*/ 53 w 69"/>
                <a:gd name="T25" fmla="*/ 1 h 18"/>
                <a:gd name="T26" fmla="*/ 44 w 69"/>
                <a:gd name="T27" fmla="*/ 0 h 18"/>
                <a:gd name="T28" fmla="*/ 36 w 69"/>
                <a:gd name="T29" fmla="*/ 0 h 18"/>
                <a:gd name="T30" fmla="*/ 25 w 69"/>
                <a:gd name="T31" fmla="*/ 1 h 18"/>
                <a:gd name="T32" fmla="*/ 17 w 69"/>
                <a:gd name="T33" fmla="*/ 2 h 18"/>
                <a:gd name="T34" fmla="*/ 9 w 69"/>
                <a:gd name="T35" fmla="*/ 5 h 18"/>
                <a:gd name="T36" fmla="*/ 0 w 69"/>
                <a:gd name="T37" fmla="*/ 10 h 18"/>
                <a:gd name="T38" fmla="*/ 0 w 69"/>
                <a:gd name="T39" fmla="*/ 8 h 18"/>
                <a:gd name="T40" fmla="*/ 5 w 69"/>
                <a:gd name="T41" fmla="*/ 18 h 18"/>
                <a:gd name="T42" fmla="*/ 5 w 69"/>
                <a:gd name="T43" fmla="*/ 18 h 18"/>
                <a:gd name="T44" fmla="*/ 5 w 69"/>
                <a:gd name="T45" fmla="*/ 17 h 18"/>
                <a:gd name="T46" fmla="*/ 5 w 69"/>
                <a:gd name="T47" fmla="*/ 18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9"/>
                <a:gd name="T73" fmla="*/ 0 h 18"/>
                <a:gd name="T74" fmla="*/ 69 w 69"/>
                <a:gd name="T75" fmla="*/ 18 h 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9" h="18">
                  <a:moveTo>
                    <a:pt x="5" y="18"/>
                  </a:moveTo>
                  <a:lnTo>
                    <a:pt x="5" y="17"/>
                  </a:lnTo>
                  <a:lnTo>
                    <a:pt x="11" y="14"/>
                  </a:lnTo>
                  <a:lnTo>
                    <a:pt x="19" y="12"/>
                  </a:lnTo>
                  <a:lnTo>
                    <a:pt x="27" y="11"/>
                  </a:lnTo>
                  <a:lnTo>
                    <a:pt x="36" y="10"/>
                  </a:lnTo>
                  <a:lnTo>
                    <a:pt x="44" y="10"/>
                  </a:lnTo>
                  <a:lnTo>
                    <a:pt x="51" y="11"/>
                  </a:lnTo>
                  <a:lnTo>
                    <a:pt x="58" y="12"/>
                  </a:lnTo>
                  <a:lnTo>
                    <a:pt x="64" y="14"/>
                  </a:lnTo>
                  <a:lnTo>
                    <a:pt x="69" y="5"/>
                  </a:lnTo>
                  <a:lnTo>
                    <a:pt x="60" y="2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5" y="1"/>
                  </a:lnTo>
                  <a:lnTo>
                    <a:pt x="17" y="2"/>
                  </a:lnTo>
                  <a:lnTo>
                    <a:pt x="9" y="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63" name="Freeform 26">
              <a:extLst>
                <a:ext uri="{FF2B5EF4-FFF2-40B4-BE49-F238E27FC236}">
                  <a16:creationId xmlns:a16="http://schemas.microsoft.com/office/drawing/2014/main" id="{984D7786-4FE2-4C61-8127-4FA5DF64A0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71" y="1860"/>
              <a:ext cx="18" cy="15"/>
            </a:xfrm>
            <a:custGeom>
              <a:avLst/>
              <a:gdLst>
                <a:gd name="T0" fmla="*/ 10 w 18"/>
                <a:gd name="T1" fmla="*/ 11 h 15"/>
                <a:gd name="T2" fmla="*/ 7 w 18"/>
                <a:gd name="T3" fmla="*/ 15 h 15"/>
                <a:gd name="T4" fmla="*/ 10 w 18"/>
                <a:gd name="T5" fmla="*/ 13 h 15"/>
                <a:gd name="T6" fmla="*/ 12 w 18"/>
                <a:gd name="T7" fmla="*/ 11 h 15"/>
                <a:gd name="T8" fmla="*/ 13 w 18"/>
                <a:gd name="T9" fmla="*/ 11 h 15"/>
                <a:gd name="T10" fmla="*/ 18 w 18"/>
                <a:gd name="T11" fmla="*/ 10 h 15"/>
                <a:gd name="T12" fmla="*/ 13 w 18"/>
                <a:gd name="T13" fmla="*/ 0 h 15"/>
                <a:gd name="T14" fmla="*/ 11 w 18"/>
                <a:gd name="T15" fmla="*/ 2 h 15"/>
                <a:gd name="T16" fmla="*/ 7 w 18"/>
                <a:gd name="T17" fmla="*/ 4 h 15"/>
                <a:gd name="T18" fmla="*/ 5 w 18"/>
                <a:gd name="T19" fmla="*/ 6 h 15"/>
                <a:gd name="T20" fmla="*/ 3 w 18"/>
                <a:gd name="T21" fmla="*/ 7 h 15"/>
                <a:gd name="T22" fmla="*/ 0 w 18"/>
                <a:gd name="T23" fmla="*/ 11 h 15"/>
                <a:gd name="T24" fmla="*/ 3 w 18"/>
                <a:gd name="T25" fmla="*/ 7 h 15"/>
                <a:gd name="T26" fmla="*/ 0 w 18"/>
                <a:gd name="T27" fmla="*/ 9 h 15"/>
                <a:gd name="T28" fmla="*/ 0 w 18"/>
                <a:gd name="T29" fmla="*/ 11 h 15"/>
                <a:gd name="T30" fmla="*/ 10 w 18"/>
                <a:gd name="T31" fmla="*/ 11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15"/>
                <a:gd name="T50" fmla="*/ 18 w 18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15">
                  <a:moveTo>
                    <a:pt x="10" y="11"/>
                  </a:moveTo>
                  <a:lnTo>
                    <a:pt x="7" y="15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8" y="10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7" y="4"/>
                  </a:lnTo>
                  <a:lnTo>
                    <a:pt x="5" y="6"/>
                  </a:lnTo>
                  <a:lnTo>
                    <a:pt x="3" y="7"/>
                  </a:lnTo>
                  <a:lnTo>
                    <a:pt x="0" y="11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64" name="Freeform 27">
              <a:extLst>
                <a:ext uri="{FF2B5EF4-FFF2-40B4-BE49-F238E27FC236}">
                  <a16:creationId xmlns:a16="http://schemas.microsoft.com/office/drawing/2014/main" id="{FC5F6DA7-7459-4B60-9D63-B81ADC3371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71" y="1871"/>
              <a:ext cx="14" cy="65"/>
            </a:xfrm>
            <a:custGeom>
              <a:avLst/>
              <a:gdLst>
                <a:gd name="T0" fmla="*/ 11 w 14"/>
                <a:gd name="T1" fmla="*/ 56 h 65"/>
                <a:gd name="T2" fmla="*/ 14 w 14"/>
                <a:gd name="T3" fmla="*/ 60 h 65"/>
                <a:gd name="T4" fmla="*/ 10 w 14"/>
                <a:gd name="T5" fmla="*/ 0 h 65"/>
                <a:gd name="T6" fmla="*/ 0 w 14"/>
                <a:gd name="T7" fmla="*/ 0 h 65"/>
                <a:gd name="T8" fmla="*/ 5 w 14"/>
                <a:gd name="T9" fmla="*/ 60 h 65"/>
                <a:gd name="T10" fmla="*/ 9 w 14"/>
                <a:gd name="T11" fmla="*/ 65 h 65"/>
                <a:gd name="T12" fmla="*/ 5 w 14"/>
                <a:gd name="T13" fmla="*/ 60 h 65"/>
                <a:gd name="T14" fmla="*/ 5 w 14"/>
                <a:gd name="T15" fmla="*/ 64 h 65"/>
                <a:gd name="T16" fmla="*/ 9 w 14"/>
                <a:gd name="T17" fmla="*/ 65 h 65"/>
                <a:gd name="T18" fmla="*/ 11 w 14"/>
                <a:gd name="T19" fmla="*/ 56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5"/>
                <a:gd name="T32" fmla="*/ 14 w 14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5">
                  <a:moveTo>
                    <a:pt x="11" y="56"/>
                  </a:moveTo>
                  <a:lnTo>
                    <a:pt x="14" y="6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5" y="60"/>
                  </a:lnTo>
                  <a:lnTo>
                    <a:pt x="9" y="65"/>
                  </a:lnTo>
                  <a:lnTo>
                    <a:pt x="5" y="60"/>
                  </a:lnTo>
                  <a:lnTo>
                    <a:pt x="5" y="64"/>
                  </a:lnTo>
                  <a:lnTo>
                    <a:pt x="9" y="65"/>
                  </a:lnTo>
                  <a:lnTo>
                    <a:pt x="11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65" name="Freeform 28">
              <a:extLst>
                <a:ext uri="{FF2B5EF4-FFF2-40B4-BE49-F238E27FC236}">
                  <a16:creationId xmlns:a16="http://schemas.microsoft.com/office/drawing/2014/main" id="{51A0B677-9AF6-4E30-A6A6-F657A37EF7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80" y="1927"/>
              <a:ext cx="27" cy="17"/>
            </a:xfrm>
            <a:custGeom>
              <a:avLst/>
              <a:gdLst>
                <a:gd name="T0" fmla="*/ 25 w 27"/>
                <a:gd name="T1" fmla="*/ 8 h 17"/>
                <a:gd name="T2" fmla="*/ 27 w 27"/>
                <a:gd name="T3" fmla="*/ 8 h 17"/>
                <a:gd name="T4" fmla="*/ 2 w 27"/>
                <a:gd name="T5" fmla="*/ 0 h 17"/>
                <a:gd name="T6" fmla="*/ 0 w 27"/>
                <a:gd name="T7" fmla="*/ 9 h 17"/>
                <a:gd name="T8" fmla="*/ 24 w 27"/>
                <a:gd name="T9" fmla="*/ 17 h 17"/>
                <a:gd name="T10" fmla="*/ 25 w 27"/>
                <a:gd name="T11" fmla="*/ 17 h 17"/>
                <a:gd name="T12" fmla="*/ 24 w 27"/>
                <a:gd name="T13" fmla="*/ 17 h 17"/>
                <a:gd name="T14" fmla="*/ 24 w 27"/>
                <a:gd name="T15" fmla="*/ 17 h 17"/>
                <a:gd name="T16" fmla="*/ 25 w 27"/>
                <a:gd name="T17" fmla="*/ 17 h 17"/>
                <a:gd name="T18" fmla="*/ 25 w 27"/>
                <a:gd name="T19" fmla="*/ 8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7"/>
                <a:gd name="T32" fmla="*/ 27 w 2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7">
                  <a:moveTo>
                    <a:pt x="25" y="8"/>
                  </a:moveTo>
                  <a:lnTo>
                    <a:pt x="27" y="8"/>
                  </a:lnTo>
                  <a:lnTo>
                    <a:pt x="2" y="0"/>
                  </a:lnTo>
                  <a:lnTo>
                    <a:pt x="0" y="9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66" name="Freeform 29">
              <a:extLst>
                <a:ext uri="{FF2B5EF4-FFF2-40B4-BE49-F238E27FC236}">
                  <a16:creationId xmlns:a16="http://schemas.microsoft.com/office/drawing/2014/main" id="{ABA1A6C5-D715-4FF1-9364-E495CC6D45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05" y="1921"/>
              <a:ext cx="23" cy="23"/>
            </a:xfrm>
            <a:custGeom>
              <a:avLst/>
              <a:gdLst>
                <a:gd name="T0" fmla="*/ 13 w 23"/>
                <a:gd name="T1" fmla="*/ 1 h 23"/>
                <a:gd name="T2" fmla="*/ 15 w 23"/>
                <a:gd name="T3" fmla="*/ 0 h 23"/>
                <a:gd name="T4" fmla="*/ 11 w 23"/>
                <a:gd name="T5" fmla="*/ 6 h 23"/>
                <a:gd name="T6" fmla="*/ 6 w 23"/>
                <a:gd name="T7" fmla="*/ 10 h 23"/>
                <a:gd name="T8" fmla="*/ 3 w 23"/>
                <a:gd name="T9" fmla="*/ 13 h 23"/>
                <a:gd name="T10" fmla="*/ 0 w 23"/>
                <a:gd name="T11" fmla="*/ 14 h 23"/>
                <a:gd name="T12" fmla="*/ 0 w 23"/>
                <a:gd name="T13" fmla="*/ 23 h 23"/>
                <a:gd name="T14" fmla="*/ 8 w 23"/>
                <a:gd name="T15" fmla="*/ 22 h 23"/>
                <a:gd name="T16" fmla="*/ 13 w 23"/>
                <a:gd name="T17" fmla="*/ 17 h 23"/>
                <a:gd name="T18" fmla="*/ 18 w 23"/>
                <a:gd name="T19" fmla="*/ 10 h 23"/>
                <a:gd name="T20" fmla="*/ 22 w 23"/>
                <a:gd name="T21" fmla="*/ 4 h 23"/>
                <a:gd name="T22" fmla="*/ 23 w 23"/>
                <a:gd name="T23" fmla="*/ 3 h 23"/>
                <a:gd name="T24" fmla="*/ 22 w 23"/>
                <a:gd name="T25" fmla="*/ 4 h 23"/>
                <a:gd name="T26" fmla="*/ 23 w 23"/>
                <a:gd name="T27" fmla="*/ 3 h 23"/>
                <a:gd name="T28" fmla="*/ 23 w 23"/>
                <a:gd name="T29" fmla="*/ 3 h 23"/>
                <a:gd name="T30" fmla="*/ 13 w 23"/>
                <a:gd name="T31" fmla="*/ 1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23"/>
                <a:gd name="T50" fmla="*/ 23 w 23"/>
                <a:gd name="T51" fmla="*/ 23 h 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23">
                  <a:moveTo>
                    <a:pt x="13" y="1"/>
                  </a:moveTo>
                  <a:lnTo>
                    <a:pt x="15" y="0"/>
                  </a:lnTo>
                  <a:lnTo>
                    <a:pt x="11" y="6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0" y="14"/>
                  </a:lnTo>
                  <a:lnTo>
                    <a:pt x="0" y="23"/>
                  </a:lnTo>
                  <a:lnTo>
                    <a:pt x="8" y="22"/>
                  </a:lnTo>
                  <a:lnTo>
                    <a:pt x="13" y="17"/>
                  </a:lnTo>
                  <a:lnTo>
                    <a:pt x="18" y="10"/>
                  </a:lnTo>
                  <a:lnTo>
                    <a:pt x="22" y="4"/>
                  </a:lnTo>
                  <a:lnTo>
                    <a:pt x="23" y="3"/>
                  </a:lnTo>
                  <a:lnTo>
                    <a:pt x="22" y="4"/>
                  </a:lnTo>
                  <a:lnTo>
                    <a:pt x="23" y="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67" name="Freeform 30">
              <a:extLst>
                <a:ext uri="{FF2B5EF4-FFF2-40B4-BE49-F238E27FC236}">
                  <a16:creationId xmlns:a16="http://schemas.microsoft.com/office/drawing/2014/main" id="{64C6A7CD-62A1-4C6C-A83B-4DD2E42144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18" y="1899"/>
              <a:ext cx="15" cy="25"/>
            </a:xfrm>
            <a:custGeom>
              <a:avLst/>
              <a:gdLst>
                <a:gd name="T0" fmla="*/ 7 w 15"/>
                <a:gd name="T1" fmla="*/ 0 h 25"/>
                <a:gd name="T2" fmla="*/ 5 w 15"/>
                <a:gd name="T3" fmla="*/ 3 h 25"/>
                <a:gd name="T4" fmla="*/ 0 w 15"/>
                <a:gd name="T5" fmla="*/ 23 h 25"/>
                <a:gd name="T6" fmla="*/ 10 w 15"/>
                <a:gd name="T7" fmla="*/ 25 h 25"/>
                <a:gd name="T8" fmla="*/ 15 w 15"/>
                <a:gd name="T9" fmla="*/ 5 h 25"/>
                <a:gd name="T10" fmla="*/ 12 w 15"/>
                <a:gd name="T11" fmla="*/ 7 h 25"/>
                <a:gd name="T12" fmla="*/ 7 w 15"/>
                <a:gd name="T13" fmla="*/ 0 h 25"/>
                <a:gd name="T14" fmla="*/ 5 w 15"/>
                <a:gd name="T15" fmla="*/ 0 h 25"/>
                <a:gd name="T16" fmla="*/ 5 w 15"/>
                <a:gd name="T17" fmla="*/ 3 h 25"/>
                <a:gd name="T18" fmla="*/ 7 w 15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25"/>
                <a:gd name="T32" fmla="*/ 15 w 15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25">
                  <a:moveTo>
                    <a:pt x="7" y="0"/>
                  </a:moveTo>
                  <a:lnTo>
                    <a:pt x="5" y="3"/>
                  </a:lnTo>
                  <a:lnTo>
                    <a:pt x="0" y="23"/>
                  </a:lnTo>
                  <a:lnTo>
                    <a:pt x="10" y="25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68" name="Freeform 31">
              <a:extLst>
                <a:ext uri="{FF2B5EF4-FFF2-40B4-BE49-F238E27FC236}">
                  <a16:creationId xmlns:a16="http://schemas.microsoft.com/office/drawing/2014/main" id="{9CF2F48E-F4CB-48A1-BBFA-FA0E2CFBBB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25" y="1896"/>
              <a:ext cx="29" cy="12"/>
            </a:xfrm>
            <a:custGeom>
              <a:avLst/>
              <a:gdLst>
                <a:gd name="T0" fmla="*/ 29 w 29"/>
                <a:gd name="T1" fmla="*/ 5 h 12"/>
                <a:gd name="T2" fmla="*/ 26 w 29"/>
                <a:gd name="T3" fmla="*/ 2 h 12"/>
                <a:gd name="T4" fmla="*/ 22 w 29"/>
                <a:gd name="T5" fmla="*/ 1 h 12"/>
                <a:gd name="T6" fmla="*/ 15 w 29"/>
                <a:gd name="T7" fmla="*/ 0 h 12"/>
                <a:gd name="T8" fmla="*/ 8 w 29"/>
                <a:gd name="T9" fmla="*/ 1 h 12"/>
                <a:gd name="T10" fmla="*/ 0 w 29"/>
                <a:gd name="T11" fmla="*/ 3 h 12"/>
                <a:gd name="T12" fmla="*/ 5 w 29"/>
                <a:gd name="T13" fmla="*/ 10 h 12"/>
                <a:gd name="T14" fmla="*/ 10 w 29"/>
                <a:gd name="T15" fmla="*/ 10 h 12"/>
                <a:gd name="T16" fmla="*/ 15 w 29"/>
                <a:gd name="T17" fmla="*/ 9 h 12"/>
                <a:gd name="T18" fmla="*/ 19 w 29"/>
                <a:gd name="T19" fmla="*/ 10 h 12"/>
                <a:gd name="T20" fmla="*/ 24 w 29"/>
                <a:gd name="T21" fmla="*/ 12 h 12"/>
                <a:gd name="T22" fmla="*/ 22 w 29"/>
                <a:gd name="T23" fmla="*/ 9 h 12"/>
                <a:gd name="T24" fmla="*/ 29 w 29"/>
                <a:gd name="T25" fmla="*/ 5 h 12"/>
                <a:gd name="T26" fmla="*/ 28 w 29"/>
                <a:gd name="T27" fmla="*/ 2 h 12"/>
                <a:gd name="T28" fmla="*/ 26 w 29"/>
                <a:gd name="T29" fmla="*/ 2 h 12"/>
                <a:gd name="T30" fmla="*/ 29 w 29"/>
                <a:gd name="T31" fmla="*/ 5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12"/>
                <a:gd name="T50" fmla="*/ 29 w 29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12">
                  <a:moveTo>
                    <a:pt x="29" y="5"/>
                  </a:moveTo>
                  <a:lnTo>
                    <a:pt x="26" y="2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5" y="9"/>
                  </a:lnTo>
                  <a:lnTo>
                    <a:pt x="19" y="10"/>
                  </a:lnTo>
                  <a:lnTo>
                    <a:pt x="24" y="12"/>
                  </a:lnTo>
                  <a:lnTo>
                    <a:pt x="22" y="9"/>
                  </a:lnTo>
                  <a:lnTo>
                    <a:pt x="29" y="5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69" name="Freeform 32">
              <a:extLst>
                <a:ext uri="{FF2B5EF4-FFF2-40B4-BE49-F238E27FC236}">
                  <a16:creationId xmlns:a16="http://schemas.microsoft.com/office/drawing/2014/main" id="{D84A41B5-A58C-44EF-BFD6-8DD7539A18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43" y="1901"/>
              <a:ext cx="15" cy="39"/>
            </a:xfrm>
            <a:custGeom>
              <a:avLst/>
              <a:gdLst>
                <a:gd name="T0" fmla="*/ 8 w 15"/>
                <a:gd name="T1" fmla="*/ 39 h 39"/>
                <a:gd name="T2" fmla="*/ 10 w 15"/>
                <a:gd name="T3" fmla="*/ 36 h 39"/>
                <a:gd name="T4" fmla="*/ 11 w 15"/>
                <a:gd name="T5" fmla="*/ 28 h 39"/>
                <a:gd name="T6" fmla="*/ 13 w 15"/>
                <a:gd name="T7" fmla="*/ 20 h 39"/>
                <a:gd name="T8" fmla="*/ 15 w 15"/>
                <a:gd name="T9" fmla="*/ 10 h 39"/>
                <a:gd name="T10" fmla="*/ 11 w 15"/>
                <a:gd name="T11" fmla="*/ 0 h 39"/>
                <a:gd name="T12" fmla="*/ 4 w 15"/>
                <a:gd name="T13" fmla="*/ 4 h 39"/>
                <a:gd name="T14" fmla="*/ 6 w 15"/>
                <a:gd name="T15" fmla="*/ 10 h 39"/>
                <a:gd name="T16" fmla="*/ 4 w 15"/>
                <a:gd name="T17" fmla="*/ 17 h 39"/>
                <a:gd name="T18" fmla="*/ 1 w 15"/>
                <a:gd name="T19" fmla="*/ 26 h 39"/>
                <a:gd name="T20" fmla="*/ 0 w 15"/>
                <a:gd name="T21" fmla="*/ 36 h 39"/>
                <a:gd name="T22" fmla="*/ 1 w 15"/>
                <a:gd name="T23" fmla="*/ 34 h 39"/>
                <a:gd name="T24" fmla="*/ 8 w 15"/>
                <a:gd name="T25" fmla="*/ 39 h 39"/>
                <a:gd name="T26" fmla="*/ 10 w 15"/>
                <a:gd name="T27" fmla="*/ 37 h 39"/>
                <a:gd name="T28" fmla="*/ 10 w 15"/>
                <a:gd name="T29" fmla="*/ 36 h 39"/>
                <a:gd name="T30" fmla="*/ 8 w 15"/>
                <a:gd name="T31" fmla="*/ 39 h 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39"/>
                <a:gd name="T50" fmla="*/ 15 w 15"/>
                <a:gd name="T51" fmla="*/ 39 h 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39">
                  <a:moveTo>
                    <a:pt x="8" y="39"/>
                  </a:moveTo>
                  <a:lnTo>
                    <a:pt x="10" y="36"/>
                  </a:lnTo>
                  <a:lnTo>
                    <a:pt x="11" y="28"/>
                  </a:lnTo>
                  <a:lnTo>
                    <a:pt x="13" y="20"/>
                  </a:lnTo>
                  <a:lnTo>
                    <a:pt x="15" y="10"/>
                  </a:lnTo>
                  <a:lnTo>
                    <a:pt x="11" y="0"/>
                  </a:lnTo>
                  <a:lnTo>
                    <a:pt x="4" y="4"/>
                  </a:lnTo>
                  <a:lnTo>
                    <a:pt x="6" y="10"/>
                  </a:lnTo>
                  <a:lnTo>
                    <a:pt x="4" y="17"/>
                  </a:lnTo>
                  <a:lnTo>
                    <a:pt x="1" y="26"/>
                  </a:lnTo>
                  <a:lnTo>
                    <a:pt x="0" y="36"/>
                  </a:lnTo>
                  <a:lnTo>
                    <a:pt x="1" y="34"/>
                  </a:lnTo>
                  <a:lnTo>
                    <a:pt x="8" y="39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70" name="Freeform 33">
              <a:extLst>
                <a:ext uri="{FF2B5EF4-FFF2-40B4-BE49-F238E27FC236}">
                  <a16:creationId xmlns:a16="http://schemas.microsoft.com/office/drawing/2014/main" id="{0DB8B049-64F7-4685-BD5E-C24F0FF913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10" y="1935"/>
              <a:ext cx="41" cy="41"/>
            </a:xfrm>
            <a:custGeom>
              <a:avLst/>
              <a:gdLst>
                <a:gd name="T0" fmla="*/ 3 w 41"/>
                <a:gd name="T1" fmla="*/ 41 h 41"/>
                <a:gd name="T2" fmla="*/ 3 w 41"/>
                <a:gd name="T3" fmla="*/ 41 h 41"/>
                <a:gd name="T4" fmla="*/ 10 w 41"/>
                <a:gd name="T5" fmla="*/ 39 h 41"/>
                <a:gd name="T6" fmla="*/ 15 w 41"/>
                <a:gd name="T7" fmla="*/ 34 h 41"/>
                <a:gd name="T8" fmla="*/ 20 w 41"/>
                <a:gd name="T9" fmla="*/ 31 h 41"/>
                <a:gd name="T10" fmla="*/ 26 w 41"/>
                <a:gd name="T11" fmla="*/ 27 h 41"/>
                <a:gd name="T12" fmla="*/ 31 w 41"/>
                <a:gd name="T13" fmla="*/ 22 h 41"/>
                <a:gd name="T14" fmla="*/ 34 w 41"/>
                <a:gd name="T15" fmla="*/ 16 h 41"/>
                <a:gd name="T16" fmla="*/ 38 w 41"/>
                <a:gd name="T17" fmla="*/ 10 h 41"/>
                <a:gd name="T18" fmla="*/ 41 w 41"/>
                <a:gd name="T19" fmla="*/ 5 h 41"/>
                <a:gd name="T20" fmla="*/ 34 w 41"/>
                <a:gd name="T21" fmla="*/ 0 h 41"/>
                <a:gd name="T22" fmla="*/ 31 w 41"/>
                <a:gd name="T23" fmla="*/ 6 h 41"/>
                <a:gd name="T24" fmla="*/ 27 w 41"/>
                <a:gd name="T25" fmla="*/ 12 h 41"/>
                <a:gd name="T26" fmla="*/ 24 w 41"/>
                <a:gd name="T27" fmla="*/ 15 h 41"/>
                <a:gd name="T28" fmla="*/ 19 w 41"/>
                <a:gd name="T29" fmla="*/ 20 h 41"/>
                <a:gd name="T30" fmla="*/ 15 w 41"/>
                <a:gd name="T31" fmla="*/ 23 h 41"/>
                <a:gd name="T32" fmla="*/ 11 w 41"/>
                <a:gd name="T33" fmla="*/ 27 h 41"/>
                <a:gd name="T34" fmla="*/ 5 w 41"/>
                <a:gd name="T35" fmla="*/ 29 h 41"/>
                <a:gd name="T36" fmla="*/ 0 w 41"/>
                <a:gd name="T37" fmla="*/ 32 h 41"/>
                <a:gd name="T38" fmla="*/ 0 w 41"/>
                <a:gd name="T39" fmla="*/ 32 h 41"/>
                <a:gd name="T40" fmla="*/ 3 w 41"/>
                <a:gd name="T41" fmla="*/ 41 h 41"/>
                <a:gd name="T42" fmla="*/ 3 w 41"/>
                <a:gd name="T43" fmla="*/ 41 h 41"/>
                <a:gd name="T44" fmla="*/ 3 w 41"/>
                <a:gd name="T45" fmla="*/ 41 h 4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1"/>
                <a:gd name="T70" fmla="*/ 0 h 41"/>
                <a:gd name="T71" fmla="*/ 41 w 41"/>
                <a:gd name="T72" fmla="*/ 41 h 4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1" h="41">
                  <a:moveTo>
                    <a:pt x="3" y="41"/>
                  </a:moveTo>
                  <a:lnTo>
                    <a:pt x="3" y="41"/>
                  </a:lnTo>
                  <a:lnTo>
                    <a:pt x="10" y="39"/>
                  </a:lnTo>
                  <a:lnTo>
                    <a:pt x="15" y="34"/>
                  </a:lnTo>
                  <a:lnTo>
                    <a:pt x="20" y="31"/>
                  </a:lnTo>
                  <a:lnTo>
                    <a:pt x="26" y="27"/>
                  </a:lnTo>
                  <a:lnTo>
                    <a:pt x="31" y="22"/>
                  </a:lnTo>
                  <a:lnTo>
                    <a:pt x="34" y="16"/>
                  </a:lnTo>
                  <a:lnTo>
                    <a:pt x="38" y="10"/>
                  </a:lnTo>
                  <a:lnTo>
                    <a:pt x="41" y="5"/>
                  </a:lnTo>
                  <a:lnTo>
                    <a:pt x="34" y="0"/>
                  </a:lnTo>
                  <a:lnTo>
                    <a:pt x="31" y="6"/>
                  </a:lnTo>
                  <a:lnTo>
                    <a:pt x="27" y="12"/>
                  </a:lnTo>
                  <a:lnTo>
                    <a:pt x="24" y="15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11" y="27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3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71" name="Freeform 34">
              <a:extLst>
                <a:ext uri="{FF2B5EF4-FFF2-40B4-BE49-F238E27FC236}">
                  <a16:creationId xmlns:a16="http://schemas.microsoft.com/office/drawing/2014/main" id="{1479F087-E928-4586-9CB5-2C5F2216A1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65" y="1958"/>
              <a:ext cx="48" cy="18"/>
            </a:xfrm>
            <a:custGeom>
              <a:avLst/>
              <a:gdLst>
                <a:gd name="T0" fmla="*/ 0 w 48"/>
                <a:gd name="T1" fmla="*/ 10 h 18"/>
                <a:gd name="T2" fmla="*/ 2 w 48"/>
                <a:gd name="T3" fmla="*/ 10 h 18"/>
                <a:gd name="T4" fmla="*/ 8 w 48"/>
                <a:gd name="T5" fmla="*/ 11 h 18"/>
                <a:gd name="T6" fmla="*/ 12 w 48"/>
                <a:gd name="T7" fmla="*/ 12 h 18"/>
                <a:gd name="T8" fmla="*/ 18 w 48"/>
                <a:gd name="T9" fmla="*/ 15 h 18"/>
                <a:gd name="T10" fmla="*/ 23 w 48"/>
                <a:gd name="T11" fmla="*/ 16 h 18"/>
                <a:gd name="T12" fmla="*/ 29 w 48"/>
                <a:gd name="T13" fmla="*/ 17 h 18"/>
                <a:gd name="T14" fmla="*/ 35 w 48"/>
                <a:gd name="T15" fmla="*/ 18 h 18"/>
                <a:gd name="T16" fmla="*/ 40 w 48"/>
                <a:gd name="T17" fmla="*/ 18 h 18"/>
                <a:gd name="T18" fmla="*/ 48 w 48"/>
                <a:gd name="T19" fmla="*/ 18 h 18"/>
                <a:gd name="T20" fmla="*/ 45 w 48"/>
                <a:gd name="T21" fmla="*/ 9 h 18"/>
                <a:gd name="T22" fmla="*/ 40 w 48"/>
                <a:gd name="T23" fmla="*/ 9 h 18"/>
                <a:gd name="T24" fmla="*/ 35 w 48"/>
                <a:gd name="T25" fmla="*/ 9 h 18"/>
                <a:gd name="T26" fmla="*/ 31 w 48"/>
                <a:gd name="T27" fmla="*/ 8 h 18"/>
                <a:gd name="T28" fmla="*/ 25 w 48"/>
                <a:gd name="T29" fmla="*/ 6 h 18"/>
                <a:gd name="T30" fmla="*/ 20 w 48"/>
                <a:gd name="T31" fmla="*/ 5 h 18"/>
                <a:gd name="T32" fmla="*/ 15 w 48"/>
                <a:gd name="T33" fmla="*/ 3 h 18"/>
                <a:gd name="T34" fmla="*/ 10 w 48"/>
                <a:gd name="T35" fmla="*/ 2 h 18"/>
                <a:gd name="T36" fmla="*/ 4 w 48"/>
                <a:gd name="T37" fmla="*/ 0 h 18"/>
                <a:gd name="T38" fmla="*/ 5 w 48"/>
                <a:gd name="T39" fmla="*/ 0 h 18"/>
                <a:gd name="T40" fmla="*/ 0 w 48"/>
                <a:gd name="T41" fmla="*/ 10 h 18"/>
                <a:gd name="T42" fmla="*/ 2 w 48"/>
                <a:gd name="T43" fmla="*/ 10 h 18"/>
                <a:gd name="T44" fmla="*/ 2 w 48"/>
                <a:gd name="T45" fmla="*/ 10 h 18"/>
                <a:gd name="T46" fmla="*/ 0 w 48"/>
                <a:gd name="T47" fmla="*/ 10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"/>
                <a:gd name="T73" fmla="*/ 0 h 18"/>
                <a:gd name="T74" fmla="*/ 48 w 48"/>
                <a:gd name="T75" fmla="*/ 18 h 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" h="18">
                  <a:moveTo>
                    <a:pt x="0" y="10"/>
                  </a:moveTo>
                  <a:lnTo>
                    <a:pt x="2" y="10"/>
                  </a:lnTo>
                  <a:lnTo>
                    <a:pt x="8" y="11"/>
                  </a:lnTo>
                  <a:lnTo>
                    <a:pt x="12" y="12"/>
                  </a:lnTo>
                  <a:lnTo>
                    <a:pt x="18" y="15"/>
                  </a:lnTo>
                  <a:lnTo>
                    <a:pt x="23" y="16"/>
                  </a:lnTo>
                  <a:lnTo>
                    <a:pt x="29" y="17"/>
                  </a:lnTo>
                  <a:lnTo>
                    <a:pt x="35" y="18"/>
                  </a:lnTo>
                  <a:lnTo>
                    <a:pt x="40" y="18"/>
                  </a:lnTo>
                  <a:lnTo>
                    <a:pt x="48" y="18"/>
                  </a:lnTo>
                  <a:lnTo>
                    <a:pt x="45" y="9"/>
                  </a:lnTo>
                  <a:lnTo>
                    <a:pt x="40" y="9"/>
                  </a:lnTo>
                  <a:lnTo>
                    <a:pt x="35" y="9"/>
                  </a:lnTo>
                  <a:lnTo>
                    <a:pt x="31" y="8"/>
                  </a:lnTo>
                  <a:lnTo>
                    <a:pt x="25" y="6"/>
                  </a:lnTo>
                  <a:lnTo>
                    <a:pt x="20" y="5"/>
                  </a:lnTo>
                  <a:lnTo>
                    <a:pt x="15" y="3"/>
                  </a:lnTo>
                  <a:lnTo>
                    <a:pt x="10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72" name="Freeform 35">
              <a:extLst>
                <a:ext uri="{FF2B5EF4-FFF2-40B4-BE49-F238E27FC236}">
                  <a16:creationId xmlns:a16="http://schemas.microsoft.com/office/drawing/2014/main" id="{6B4966C2-8A96-4994-A65D-749F8CB13B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38" y="1908"/>
              <a:ext cx="32" cy="60"/>
            </a:xfrm>
            <a:custGeom>
              <a:avLst/>
              <a:gdLst>
                <a:gd name="T0" fmla="*/ 0 w 32"/>
                <a:gd name="T1" fmla="*/ 0 h 60"/>
                <a:gd name="T2" fmla="*/ 0 w 32"/>
                <a:gd name="T3" fmla="*/ 2 h 60"/>
                <a:gd name="T4" fmla="*/ 3 w 32"/>
                <a:gd name="T5" fmla="*/ 10 h 60"/>
                <a:gd name="T6" fmla="*/ 4 w 32"/>
                <a:gd name="T7" fmla="*/ 17 h 60"/>
                <a:gd name="T8" fmla="*/ 5 w 32"/>
                <a:gd name="T9" fmla="*/ 26 h 60"/>
                <a:gd name="T10" fmla="*/ 7 w 32"/>
                <a:gd name="T11" fmla="*/ 34 h 60"/>
                <a:gd name="T12" fmla="*/ 10 w 32"/>
                <a:gd name="T13" fmla="*/ 42 h 60"/>
                <a:gd name="T14" fmla="*/ 15 w 32"/>
                <a:gd name="T15" fmla="*/ 48 h 60"/>
                <a:gd name="T16" fmla="*/ 20 w 32"/>
                <a:gd name="T17" fmla="*/ 55 h 60"/>
                <a:gd name="T18" fmla="*/ 27 w 32"/>
                <a:gd name="T19" fmla="*/ 60 h 60"/>
                <a:gd name="T20" fmla="*/ 32 w 32"/>
                <a:gd name="T21" fmla="*/ 50 h 60"/>
                <a:gd name="T22" fmla="*/ 25 w 32"/>
                <a:gd name="T23" fmla="*/ 48 h 60"/>
                <a:gd name="T24" fmla="*/ 22 w 32"/>
                <a:gd name="T25" fmla="*/ 43 h 60"/>
                <a:gd name="T26" fmla="*/ 19 w 32"/>
                <a:gd name="T27" fmla="*/ 37 h 60"/>
                <a:gd name="T28" fmla="*/ 17 w 32"/>
                <a:gd name="T29" fmla="*/ 32 h 60"/>
                <a:gd name="T30" fmla="*/ 15 w 32"/>
                <a:gd name="T31" fmla="*/ 23 h 60"/>
                <a:gd name="T32" fmla="*/ 13 w 32"/>
                <a:gd name="T33" fmla="*/ 15 h 60"/>
                <a:gd name="T34" fmla="*/ 12 w 32"/>
                <a:gd name="T35" fmla="*/ 8 h 60"/>
                <a:gd name="T36" fmla="*/ 10 w 32"/>
                <a:gd name="T37" fmla="*/ 0 h 60"/>
                <a:gd name="T38" fmla="*/ 10 w 32"/>
                <a:gd name="T39" fmla="*/ 2 h 60"/>
                <a:gd name="T40" fmla="*/ 0 w 32"/>
                <a:gd name="T41" fmla="*/ 0 h 60"/>
                <a:gd name="T42" fmla="*/ 0 w 32"/>
                <a:gd name="T43" fmla="*/ 1 h 60"/>
                <a:gd name="T44" fmla="*/ 0 w 32"/>
                <a:gd name="T45" fmla="*/ 2 h 60"/>
                <a:gd name="T46" fmla="*/ 0 w 32"/>
                <a:gd name="T47" fmla="*/ 0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"/>
                <a:gd name="T73" fmla="*/ 0 h 60"/>
                <a:gd name="T74" fmla="*/ 32 w 32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" h="60">
                  <a:moveTo>
                    <a:pt x="0" y="0"/>
                  </a:moveTo>
                  <a:lnTo>
                    <a:pt x="0" y="2"/>
                  </a:lnTo>
                  <a:lnTo>
                    <a:pt x="3" y="10"/>
                  </a:lnTo>
                  <a:lnTo>
                    <a:pt x="4" y="17"/>
                  </a:lnTo>
                  <a:lnTo>
                    <a:pt x="5" y="26"/>
                  </a:lnTo>
                  <a:lnTo>
                    <a:pt x="7" y="34"/>
                  </a:lnTo>
                  <a:lnTo>
                    <a:pt x="10" y="42"/>
                  </a:lnTo>
                  <a:lnTo>
                    <a:pt x="15" y="48"/>
                  </a:lnTo>
                  <a:lnTo>
                    <a:pt x="20" y="55"/>
                  </a:lnTo>
                  <a:lnTo>
                    <a:pt x="27" y="60"/>
                  </a:lnTo>
                  <a:lnTo>
                    <a:pt x="32" y="50"/>
                  </a:lnTo>
                  <a:lnTo>
                    <a:pt x="25" y="48"/>
                  </a:lnTo>
                  <a:lnTo>
                    <a:pt x="22" y="43"/>
                  </a:lnTo>
                  <a:lnTo>
                    <a:pt x="19" y="37"/>
                  </a:lnTo>
                  <a:lnTo>
                    <a:pt x="17" y="32"/>
                  </a:lnTo>
                  <a:lnTo>
                    <a:pt x="15" y="23"/>
                  </a:lnTo>
                  <a:lnTo>
                    <a:pt x="13" y="15"/>
                  </a:lnTo>
                  <a:lnTo>
                    <a:pt x="12" y="8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73" name="Freeform 36">
              <a:extLst>
                <a:ext uri="{FF2B5EF4-FFF2-40B4-BE49-F238E27FC236}">
                  <a16:creationId xmlns:a16="http://schemas.microsoft.com/office/drawing/2014/main" id="{BDCA6B1C-5BE0-402E-8E30-E748EA6B72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37" y="1883"/>
              <a:ext cx="12" cy="27"/>
            </a:xfrm>
            <a:custGeom>
              <a:avLst/>
              <a:gdLst>
                <a:gd name="T0" fmla="*/ 0 w 12"/>
                <a:gd name="T1" fmla="*/ 2 h 27"/>
                <a:gd name="T2" fmla="*/ 0 w 12"/>
                <a:gd name="T3" fmla="*/ 5 h 27"/>
                <a:gd name="T4" fmla="*/ 3 w 12"/>
                <a:gd name="T5" fmla="*/ 9 h 27"/>
                <a:gd name="T6" fmla="*/ 3 w 12"/>
                <a:gd name="T7" fmla="*/ 14 h 27"/>
                <a:gd name="T8" fmla="*/ 3 w 12"/>
                <a:gd name="T9" fmla="*/ 19 h 27"/>
                <a:gd name="T10" fmla="*/ 1 w 12"/>
                <a:gd name="T11" fmla="*/ 25 h 27"/>
                <a:gd name="T12" fmla="*/ 11 w 12"/>
                <a:gd name="T13" fmla="*/ 27 h 27"/>
                <a:gd name="T14" fmla="*/ 12 w 12"/>
                <a:gd name="T15" fmla="*/ 19 h 27"/>
                <a:gd name="T16" fmla="*/ 12 w 12"/>
                <a:gd name="T17" fmla="*/ 14 h 27"/>
                <a:gd name="T18" fmla="*/ 12 w 12"/>
                <a:gd name="T19" fmla="*/ 7 h 27"/>
                <a:gd name="T20" fmla="*/ 10 w 12"/>
                <a:gd name="T21" fmla="*/ 0 h 27"/>
                <a:gd name="T22" fmla="*/ 10 w 12"/>
                <a:gd name="T23" fmla="*/ 2 h 27"/>
                <a:gd name="T24" fmla="*/ 0 w 12"/>
                <a:gd name="T25" fmla="*/ 2 h 27"/>
                <a:gd name="T26" fmla="*/ 0 w 12"/>
                <a:gd name="T27" fmla="*/ 3 h 27"/>
                <a:gd name="T28" fmla="*/ 0 w 12"/>
                <a:gd name="T29" fmla="*/ 5 h 27"/>
                <a:gd name="T30" fmla="*/ 0 w 12"/>
                <a:gd name="T31" fmla="*/ 2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27"/>
                <a:gd name="T50" fmla="*/ 12 w 12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27">
                  <a:moveTo>
                    <a:pt x="0" y="2"/>
                  </a:moveTo>
                  <a:lnTo>
                    <a:pt x="0" y="5"/>
                  </a:lnTo>
                  <a:lnTo>
                    <a:pt x="3" y="9"/>
                  </a:lnTo>
                  <a:lnTo>
                    <a:pt x="3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11" y="27"/>
                  </a:lnTo>
                  <a:lnTo>
                    <a:pt x="12" y="19"/>
                  </a:lnTo>
                  <a:lnTo>
                    <a:pt x="12" y="14"/>
                  </a:lnTo>
                  <a:lnTo>
                    <a:pt x="12" y="7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74" name="Freeform 37">
              <a:extLst>
                <a:ext uri="{FF2B5EF4-FFF2-40B4-BE49-F238E27FC236}">
                  <a16:creationId xmlns:a16="http://schemas.microsoft.com/office/drawing/2014/main" id="{DCC7D17E-CD1D-471F-9B19-0DF688F309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37" y="1863"/>
              <a:ext cx="24" cy="22"/>
            </a:xfrm>
            <a:custGeom>
              <a:avLst/>
              <a:gdLst>
                <a:gd name="T0" fmla="*/ 17 w 24"/>
                <a:gd name="T1" fmla="*/ 1 h 22"/>
                <a:gd name="T2" fmla="*/ 19 w 24"/>
                <a:gd name="T3" fmla="*/ 0 h 22"/>
                <a:gd name="T4" fmla="*/ 12 w 24"/>
                <a:gd name="T5" fmla="*/ 3 h 22"/>
                <a:gd name="T6" fmla="*/ 6 w 24"/>
                <a:gd name="T7" fmla="*/ 8 h 22"/>
                <a:gd name="T8" fmla="*/ 1 w 24"/>
                <a:gd name="T9" fmla="*/ 14 h 22"/>
                <a:gd name="T10" fmla="*/ 0 w 24"/>
                <a:gd name="T11" fmla="*/ 22 h 22"/>
                <a:gd name="T12" fmla="*/ 10 w 24"/>
                <a:gd name="T13" fmla="*/ 22 h 22"/>
                <a:gd name="T14" fmla="*/ 11 w 24"/>
                <a:gd name="T15" fmla="*/ 19 h 22"/>
                <a:gd name="T16" fmla="*/ 13 w 24"/>
                <a:gd name="T17" fmla="*/ 15 h 22"/>
                <a:gd name="T18" fmla="*/ 17 w 24"/>
                <a:gd name="T19" fmla="*/ 10 h 22"/>
                <a:gd name="T20" fmla="*/ 21 w 24"/>
                <a:gd name="T21" fmla="*/ 9 h 22"/>
                <a:gd name="T22" fmla="*/ 24 w 24"/>
                <a:gd name="T23" fmla="*/ 8 h 22"/>
                <a:gd name="T24" fmla="*/ 21 w 24"/>
                <a:gd name="T25" fmla="*/ 9 h 22"/>
                <a:gd name="T26" fmla="*/ 23 w 24"/>
                <a:gd name="T27" fmla="*/ 8 h 22"/>
                <a:gd name="T28" fmla="*/ 24 w 24"/>
                <a:gd name="T29" fmla="*/ 8 h 22"/>
                <a:gd name="T30" fmla="*/ 17 w 24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22"/>
                <a:gd name="T50" fmla="*/ 24 w 24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22">
                  <a:moveTo>
                    <a:pt x="17" y="1"/>
                  </a:moveTo>
                  <a:lnTo>
                    <a:pt x="19" y="0"/>
                  </a:lnTo>
                  <a:lnTo>
                    <a:pt x="12" y="3"/>
                  </a:lnTo>
                  <a:lnTo>
                    <a:pt x="6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1" y="19"/>
                  </a:lnTo>
                  <a:lnTo>
                    <a:pt x="13" y="15"/>
                  </a:lnTo>
                  <a:lnTo>
                    <a:pt x="17" y="10"/>
                  </a:lnTo>
                  <a:lnTo>
                    <a:pt x="21" y="9"/>
                  </a:lnTo>
                  <a:lnTo>
                    <a:pt x="24" y="8"/>
                  </a:lnTo>
                  <a:lnTo>
                    <a:pt x="21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75" name="Freeform 38">
              <a:extLst>
                <a:ext uri="{FF2B5EF4-FFF2-40B4-BE49-F238E27FC236}">
                  <a16:creationId xmlns:a16="http://schemas.microsoft.com/office/drawing/2014/main" id="{6E631D5D-5332-4E39-B1D9-D57A69E6CC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54" y="1860"/>
              <a:ext cx="13" cy="11"/>
            </a:xfrm>
            <a:custGeom>
              <a:avLst/>
              <a:gdLst>
                <a:gd name="T0" fmla="*/ 6 w 13"/>
                <a:gd name="T1" fmla="*/ 3 h 11"/>
                <a:gd name="T2" fmla="*/ 9 w 13"/>
                <a:gd name="T3" fmla="*/ 0 h 11"/>
                <a:gd name="T4" fmla="*/ 9 w 13"/>
                <a:gd name="T5" fmla="*/ 0 h 11"/>
                <a:gd name="T6" fmla="*/ 6 w 13"/>
                <a:gd name="T7" fmla="*/ 0 h 11"/>
                <a:gd name="T8" fmla="*/ 3 w 13"/>
                <a:gd name="T9" fmla="*/ 3 h 11"/>
                <a:gd name="T10" fmla="*/ 0 w 13"/>
                <a:gd name="T11" fmla="*/ 4 h 11"/>
                <a:gd name="T12" fmla="*/ 7 w 13"/>
                <a:gd name="T13" fmla="*/ 11 h 11"/>
                <a:gd name="T14" fmla="*/ 8 w 13"/>
                <a:gd name="T15" fmla="*/ 10 h 11"/>
                <a:gd name="T16" fmla="*/ 8 w 13"/>
                <a:gd name="T17" fmla="*/ 10 h 11"/>
                <a:gd name="T18" fmla="*/ 9 w 13"/>
                <a:gd name="T19" fmla="*/ 10 h 11"/>
                <a:gd name="T20" fmla="*/ 9 w 13"/>
                <a:gd name="T21" fmla="*/ 10 h 11"/>
                <a:gd name="T22" fmla="*/ 13 w 13"/>
                <a:gd name="T23" fmla="*/ 7 h 11"/>
                <a:gd name="T24" fmla="*/ 9 w 13"/>
                <a:gd name="T25" fmla="*/ 10 h 11"/>
                <a:gd name="T26" fmla="*/ 11 w 13"/>
                <a:gd name="T27" fmla="*/ 10 h 11"/>
                <a:gd name="T28" fmla="*/ 13 w 13"/>
                <a:gd name="T29" fmla="*/ 7 h 11"/>
                <a:gd name="T30" fmla="*/ 6 w 13"/>
                <a:gd name="T31" fmla="*/ 3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1"/>
                <a:gd name="T50" fmla="*/ 13 w 13"/>
                <a:gd name="T51" fmla="*/ 11 h 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1">
                  <a:moveTo>
                    <a:pt x="6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4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13" y="7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3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76" name="Freeform 39">
              <a:extLst>
                <a:ext uri="{FF2B5EF4-FFF2-40B4-BE49-F238E27FC236}">
                  <a16:creationId xmlns:a16="http://schemas.microsoft.com/office/drawing/2014/main" id="{13F09626-6B41-4303-A984-A8310F3B34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60" y="1826"/>
              <a:ext cx="54" cy="41"/>
            </a:xfrm>
            <a:custGeom>
              <a:avLst/>
              <a:gdLst>
                <a:gd name="T0" fmla="*/ 50 w 54"/>
                <a:gd name="T1" fmla="*/ 0 h 41"/>
                <a:gd name="T2" fmla="*/ 49 w 54"/>
                <a:gd name="T3" fmla="*/ 1 h 41"/>
                <a:gd name="T4" fmla="*/ 43 w 54"/>
                <a:gd name="T5" fmla="*/ 6 h 41"/>
                <a:gd name="T6" fmla="*/ 36 w 54"/>
                <a:gd name="T7" fmla="*/ 8 h 41"/>
                <a:gd name="T8" fmla="*/ 29 w 54"/>
                <a:gd name="T9" fmla="*/ 12 h 41"/>
                <a:gd name="T10" fmla="*/ 22 w 54"/>
                <a:gd name="T11" fmla="*/ 15 h 41"/>
                <a:gd name="T12" fmla="*/ 16 w 54"/>
                <a:gd name="T13" fmla="*/ 20 h 41"/>
                <a:gd name="T14" fmla="*/ 10 w 54"/>
                <a:gd name="T15" fmla="*/ 25 h 41"/>
                <a:gd name="T16" fmla="*/ 3 w 54"/>
                <a:gd name="T17" fmla="*/ 30 h 41"/>
                <a:gd name="T18" fmla="*/ 0 w 54"/>
                <a:gd name="T19" fmla="*/ 37 h 41"/>
                <a:gd name="T20" fmla="*/ 7 w 54"/>
                <a:gd name="T21" fmla="*/ 41 h 41"/>
                <a:gd name="T22" fmla="*/ 10 w 54"/>
                <a:gd name="T23" fmla="*/ 37 h 41"/>
                <a:gd name="T24" fmla="*/ 15 w 54"/>
                <a:gd name="T25" fmla="*/ 32 h 41"/>
                <a:gd name="T26" fmla="*/ 21 w 54"/>
                <a:gd name="T27" fmla="*/ 27 h 41"/>
                <a:gd name="T28" fmla="*/ 27 w 54"/>
                <a:gd name="T29" fmla="*/ 25 h 41"/>
                <a:gd name="T30" fmla="*/ 34 w 54"/>
                <a:gd name="T31" fmla="*/ 21 h 41"/>
                <a:gd name="T32" fmla="*/ 41 w 54"/>
                <a:gd name="T33" fmla="*/ 18 h 41"/>
                <a:gd name="T34" fmla="*/ 48 w 54"/>
                <a:gd name="T35" fmla="*/ 13 h 41"/>
                <a:gd name="T36" fmla="*/ 54 w 54"/>
                <a:gd name="T37" fmla="*/ 8 h 41"/>
                <a:gd name="T38" fmla="*/ 53 w 54"/>
                <a:gd name="T39" fmla="*/ 10 h 41"/>
                <a:gd name="T40" fmla="*/ 50 w 54"/>
                <a:gd name="T41" fmla="*/ 0 h 41"/>
                <a:gd name="T42" fmla="*/ 49 w 54"/>
                <a:gd name="T43" fmla="*/ 0 h 41"/>
                <a:gd name="T44" fmla="*/ 49 w 54"/>
                <a:gd name="T45" fmla="*/ 1 h 41"/>
                <a:gd name="T46" fmla="*/ 50 w 54"/>
                <a:gd name="T47" fmla="*/ 0 h 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"/>
                <a:gd name="T73" fmla="*/ 0 h 41"/>
                <a:gd name="T74" fmla="*/ 54 w 54"/>
                <a:gd name="T75" fmla="*/ 41 h 4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" h="41">
                  <a:moveTo>
                    <a:pt x="50" y="0"/>
                  </a:moveTo>
                  <a:lnTo>
                    <a:pt x="49" y="1"/>
                  </a:lnTo>
                  <a:lnTo>
                    <a:pt x="43" y="6"/>
                  </a:lnTo>
                  <a:lnTo>
                    <a:pt x="36" y="8"/>
                  </a:lnTo>
                  <a:lnTo>
                    <a:pt x="29" y="12"/>
                  </a:lnTo>
                  <a:lnTo>
                    <a:pt x="22" y="15"/>
                  </a:lnTo>
                  <a:lnTo>
                    <a:pt x="16" y="20"/>
                  </a:lnTo>
                  <a:lnTo>
                    <a:pt x="10" y="25"/>
                  </a:lnTo>
                  <a:lnTo>
                    <a:pt x="3" y="30"/>
                  </a:lnTo>
                  <a:lnTo>
                    <a:pt x="0" y="37"/>
                  </a:lnTo>
                  <a:lnTo>
                    <a:pt x="7" y="41"/>
                  </a:lnTo>
                  <a:lnTo>
                    <a:pt x="10" y="37"/>
                  </a:lnTo>
                  <a:lnTo>
                    <a:pt x="15" y="32"/>
                  </a:lnTo>
                  <a:lnTo>
                    <a:pt x="21" y="27"/>
                  </a:lnTo>
                  <a:lnTo>
                    <a:pt x="27" y="25"/>
                  </a:lnTo>
                  <a:lnTo>
                    <a:pt x="34" y="21"/>
                  </a:lnTo>
                  <a:lnTo>
                    <a:pt x="41" y="18"/>
                  </a:lnTo>
                  <a:lnTo>
                    <a:pt x="48" y="13"/>
                  </a:lnTo>
                  <a:lnTo>
                    <a:pt x="54" y="8"/>
                  </a:lnTo>
                  <a:lnTo>
                    <a:pt x="53" y="1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77" name="Freeform 40">
              <a:extLst>
                <a:ext uri="{FF2B5EF4-FFF2-40B4-BE49-F238E27FC236}">
                  <a16:creationId xmlns:a16="http://schemas.microsoft.com/office/drawing/2014/main" id="{C0F6A5BF-0970-4BA5-B269-39D8DCFD74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10" y="1824"/>
              <a:ext cx="73" cy="30"/>
            </a:xfrm>
            <a:custGeom>
              <a:avLst/>
              <a:gdLst>
                <a:gd name="T0" fmla="*/ 73 w 73"/>
                <a:gd name="T1" fmla="*/ 22 h 30"/>
                <a:gd name="T2" fmla="*/ 71 w 73"/>
                <a:gd name="T3" fmla="*/ 21 h 30"/>
                <a:gd name="T4" fmla="*/ 63 w 73"/>
                <a:gd name="T5" fmla="*/ 19 h 30"/>
                <a:gd name="T6" fmla="*/ 56 w 73"/>
                <a:gd name="T7" fmla="*/ 15 h 30"/>
                <a:gd name="T8" fmla="*/ 47 w 73"/>
                <a:gd name="T9" fmla="*/ 12 h 30"/>
                <a:gd name="T10" fmla="*/ 40 w 73"/>
                <a:gd name="T11" fmla="*/ 7 h 30"/>
                <a:gd name="T12" fmla="*/ 31 w 73"/>
                <a:gd name="T13" fmla="*/ 3 h 30"/>
                <a:gd name="T14" fmla="*/ 21 w 73"/>
                <a:gd name="T15" fmla="*/ 1 h 30"/>
                <a:gd name="T16" fmla="*/ 12 w 73"/>
                <a:gd name="T17" fmla="*/ 0 h 30"/>
                <a:gd name="T18" fmla="*/ 0 w 73"/>
                <a:gd name="T19" fmla="*/ 2 h 30"/>
                <a:gd name="T20" fmla="*/ 3 w 73"/>
                <a:gd name="T21" fmla="*/ 12 h 30"/>
                <a:gd name="T22" fmla="*/ 12 w 73"/>
                <a:gd name="T23" fmla="*/ 9 h 30"/>
                <a:gd name="T24" fmla="*/ 19 w 73"/>
                <a:gd name="T25" fmla="*/ 10 h 30"/>
                <a:gd name="T26" fmla="*/ 28 w 73"/>
                <a:gd name="T27" fmla="*/ 13 h 30"/>
                <a:gd name="T28" fmla="*/ 35 w 73"/>
                <a:gd name="T29" fmla="*/ 16 h 30"/>
                <a:gd name="T30" fmla="*/ 43 w 73"/>
                <a:gd name="T31" fmla="*/ 21 h 30"/>
                <a:gd name="T32" fmla="*/ 51 w 73"/>
                <a:gd name="T33" fmla="*/ 25 h 30"/>
                <a:gd name="T34" fmla="*/ 60 w 73"/>
                <a:gd name="T35" fmla="*/ 28 h 30"/>
                <a:gd name="T36" fmla="*/ 68 w 73"/>
                <a:gd name="T37" fmla="*/ 30 h 30"/>
                <a:gd name="T38" fmla="*/ 66 w 73"/>
                <a:gd name="T39" fmla="*/ 29 h 30"/>
                <a:gd name="T40" fmla="*/ 73 w 73"/>
                <a:gd name="T41" fmla="*/ 22 h 30"/>
                <a:gd name="T42" fmla="*/ 72 w 73"/>
                <a:gd name="T43" fmla="*/ 21 h 30"/>
                <a:gd name="T44" fmla="*/ 71 w 73"/>
                <a:gd name="T45" fmla="*/ 21 h 30"/>
                <a:gd name="T46" fmla="*/ 73 w 73"/>
                <a:gd name="T47" fmla="*/ 22 h 3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3"/>
                <a:gd name="T73" fmla="*/ 0 h 30"/>
                <a:gd name="T74" fmla="*/ 73 w 73"/>
                <a:gd name="T75" fmla="*/ 30 h 3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3" h="30">
                  <a:moveTo>
                    <a:pt x="73" y="22"/>
                  </a:moveTo>
                  <a:lnTo>
                    <a:pt x="71" y="21"/>
                  </a:lnTo>
                  <a:lnTo>
                    <a:pt x="63" y="19"/>
                  </a:lnTo>
                  <a:lnTo>
                    <a:pt x="56" y="15"/>
                  </a:lnTo>
                  <a:lnTo>
                    <a:pt x="47" y="12"/>
                  </a:lnTo>
                  <a:lnTo>
                    <a:pt x="40" y="7"/>
                  </a:lnTo>
                  <a:lnTo>
                    <a:pt x="31" y="3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0" y="2"/>
                  </a:lnTo>
                  <a:lnTo>
                    <a:pt x="3" y="12"/>
                  </a:lnTo>
                  <a:lnTo>
                    <a:pt x="12" y="9"/>
                  </a:lnTo>
                  <a:lnTo>
                    <a:pt x="19" y="10"/>
                  </a:lnTo>
                  <a:lnTo>
                    <a:pt x="28" y="13"/>
                  </a:lnTo>
                  <a:lnTo>
                    <a:pt x="35" y="16"/>
                  </a:lnTo>
                  <a:lnTo>
                    <a:pt x="43" y="21"/>
                  </a:lnTo>
                  <a:lnTo>
                    <a:pt x="51" y="25"/>
                  </a:lnTo>
                  <a:lnTo>
                    <a:pt x="60" y="28"/>
                  </a:lnTo>
                  <a:lnTo>
                    <a:pt x="68" y="30"/>
                  </a:lnTo>
                  <a:lnTo>
                    <a:pt x="66" y="29"/>
                  </a:lnTo>
                  <a:lnTo>
                    <a:pt x="73" y="22"/>
                  </a:lnTo>
                  <a:lnTo>
                    <a:pt x="72" y="21"/>
                  </a:lnTo>
                  <a:lnTo>
                    <a:pt x="71" y="21"/>
                  </a:lnTo>
                  <a:lnTo>
                    <a:pt x="73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78" name="Freeform 41">
              <a:extLst>
                <a:ext uri="{FF2B5EF4-FFF2-40B4-BE49-F238E27FC236}">
                  <a16:creationId xmlns:a16="http://schemas.microsoft.com/office/drawing/2014/main" id="{691A068A-F73A-4841-8565-FCE4ECADC9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76" y="1846"/>
              <a:ext cx="50" cy="40"/>
            </a:xfrm>
            <a:custGeom>
              <a:avLst/>
              <a:gdLst>
                <a:gd name="T0" fmla="*/ 50 w 50"/>
                <a:gd name="T1" fmla="*/ 39 h 40"/>
                <a:gd name="T2" fmla="*/ 50 w 50"/>
                <a:gd name="T3" fmla="*/ 38 h 40"/>
                <a:gd name="T4" fmla="*/ 46 w 50"/>
                <a:gd name="T5" fmla="*/ 30 h 40"/>
                <a:gd name="T6" fmla="*/ 41 w 50"/>
                <a:gd name="T7" fmla="*/ 24 h 40"/>
                <a:gd name="T8" fmla="*/ 37 w 50"/>
                <a:gd name="T9" fmla="*/ 19 h 40"/>
                <a:gd name="T10" fmla="*/ 30 w 50"/>
                <a:gd name="T11" fmla="*/ 14 h 40"/>
                <a:gd name="T12" fmla="*/ 24 w 50"/>
                <a:gd name="T13" fmla="*/ 10 h 40"/>
                <a:gd name="T14" fmla="*/ 18 w 50"/>
                <a:gd name="T15" fmla="*/ 7 h 40"/>
                <a:gd name="T16" fmla="*/ 11 w 50"/>
                <a:gd name="T17" fmla="*/ 4 h 40"/>
                <a:gd name="T18" fmla="*/ 7 w 50"/>
                <a:gd name="T19" fmla="*/ 0 h 40"/>
                <a:gd name="T20" fmla="*/ 0 w 50"/>
                <a:gd name="T21" fmla="*/ 7 h 40"/>
                <a:gd name="T22" fmla="*/ 6 w 50"/>
                <a:gd name="T23" fmla="*/ 11 h 40"/>
                <a:gd name="T24" fmla="*/ 13 w 50"/>
                <a:gd name="T25" fmla="*/ 17 h 40"/>
                <a:gd name="T26" fmla="*/ 19 w 50"/>
                <a:gd name="T27" fmla="*/ 19 h 40"/>
                <a:gd name="T28" fmla="*/ 25 w 50"/>
                <a:gd name="T29" fmla="*/ 21 h 40"/>
                <a:gd name="T30" fmla="*/ 30 w 50"/>
                <a:gd name="T31" fmla="*/ 26 h 40"/>
                <a:gd name="T32" fmla="*/ 34 w 50"/>
                <a:gd name="T33" fmla="*/ 31 h 40"/>
                <a:gd name="T34" fmla="*/ 39 w 50"/>
                <a:gd name="T35" fmla="*/ 34 h 40"/>
                <a:gd name="T36" fmla="*/ 40 w 50"/>
                <a:gd name="T37" fmla="*/ 40 h 40"/>
                <a:gd name="T38" fmla="*/ 40 w 50"/>
                <a:gd name="T39" fmla="*/ 39 h 40"/>
                <a:gd name="T40" fmla="*/ 50 w 50"/>
                <a:gd name="T41" fmla="*/ 39 h 40"/>
                <a:gd name="T42" fmla="*/ 50 w 50"/>
                <a:gd name="T43" fmla="*/ 39 h 40"/>
                <a:gd name="T44" fmla="*/ 50 w 50"/>
                <a:gd name="T45" fmla="*/ 38 h 40"/>
                <a:gd name="T46" fmla="*/ 50 w 50"/>
                <a:gd name="T47" fmla="*/ 39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0"/>
                <a:gd name="T73" fmla="*/ 0 h 40"/>
                <a:gd name="T74" fmla="*/ 50 w 50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0" h="40">
                  <a:moveTo>
                    <a:pt x="50" y="39"/>
                  </a:moveTo>
                  <a:lnTo>
                    <a:pt x="50" y="38"/>
                  </a:lnTo>
                  <a:lnTo>
                    <a:pt x="46" y="30"/>
                  </a:lnTo>
                  <a:lnTo>
                    <a:pt x="41" y="24"/>
                  </a:lnTo>
                  <a:lnTo>
                    <a:pt x="37" y="19"/>
                  </a:lnTo>
                  <a:lnTo>
                    <a:pt x="30" y="14"/>
                  </a:lnTo>
                  <a:lnTo>
                    <a:pt x="24" y="10"/>
                  </a:lnTo>
                  <a:lnTo>
                    <a:pt x="18" y="7"/>
                  </a:lnTo>
                  <a:lnTo>
                    <a:pt x="11" y="4"/>
                  </a:lnTo>
                  <a:lnTo>
                    <a:pt x="7" y="0"/>
                  </a:lnTo>
                  <a:lnTo>
                    <a:pt x="0" y="7"/>
                  </a:lnTo>
                  <a:lnTo>
                    <a:pt x="6" y="11"/>
                  </a:lnTo>
                  <a:lnTo>
                    <a:pt x="13" y="17"/>
                  </a:lnTo>
                  <a:lnTo>
                    <a:pt x="19" y="19"/>
                  </a:lnTo>
                  <a:lnTo>
                    <a:pt x="25" y="21"/>
                  </a:lnTo>
                  <a:lnTo>
                    <a:pt x="30" y="26"/>
                  </a:lnTo>
                  <a:lnTo>
                    <a:pt x="34" y="31"/>
                  </a:lnTo>
                  <a:lnTo>
                    <a:pt x="39" y="34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50" y="39"/>
                  </a:lnTo>
                  <a:lnTo>
                    <a:pt x="50" y="38"/>
                  </a:lnTo>
                  <a:lnTo>
                    <a:pt x="5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79" name="Freeform 42">
              <a:extLst>
                <a:ext uri="{FF2B5EF4-FFF2-40B4-BE49-F238E27FC236}">
                  <a16:creationId xmlns:a16="http://schemas.microsoft.com/office/drawing/2014/main" id="{9E728290-DC91-4B1D-A3ED-5C2A17929C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16" y="1885"/>
              <a:ext cx="11" cy="13"/>
            </a:xfrm>
            <a:custGeom>
              <a:avLst/>
              <a:gdLst>
                <a:gd name="T0" fmla="*/ 11 w 11"/>
                <a:gd name="T1" fmla="*/ 13 h 13"/>
                <a:gd name="T2" fmla="*/ 11 w 11"/>
                <a:gd name="T3" fmla="*/ 10 h 13"/>
                <a:gd name="T4" fmla="*/ 10 w 11"/>
                <a:gd name="T5" fmla="*/ 7 h 13"/>
                <a:gd name="T6" fmla="*/ 10 w 11"/>
                <a:gd name="T7" fmla="*/ 6 h 13"/>
                <a:gd name="T8" fmla="*/ 10 w 11"/>
                <a:gd name="T9" fmla="*/ 4 h 13"/>
                <a:gd name="T10" fmla="*/ 10 w 11"/>
                <a:gd name="T11" fmla="*/ 0 h 13"/>
                <a:gd name="T12" fmla="*/ 0 w 11"/>
                <a:gd name="T13" fmla="*/ 0 h 13"/>
                <a:gd name="T14" fmla="*/ 0 w 11"/>
                <a:gd name="T15" fmla="*/ 4 h 13"/>
                <a:gd name="T16" fmla="*/ 0 w 11"/>
                <a:gd name="T17" fmla="*/ 6 h 13"/>
                <a:gd name="T18" fmla="*/ 0 w 11"/>
                <a:gd name="T19" fmla="*/ 10 h 13"/>
                <a:gd name="T20" fmla="*/ 1 w 11"/>
                <a:gd name="T21" fmla="*/ 12 h 13"/>
                <a:gd name="T22" fmla="*/ 1 w 11"/>
                <a:gd name="T23" fmla="*/ 8 h 13"/>
                <a:gd name="T24" fmla="*/ 11 w 11"/>
                <a:gd name="T25" fmla="*/ 13 h 13"/>
                <a:gd name="T26" fmla="*/ 11 w 11"/>
                <a:gd name="T27" fmla="*/ 11 h 13"/>
                <a:gd name="T28" fmla="*/ 11 w 11"/>
                <a:gd name="T29" fmla="*/ 10 h 13"/>
                <a:gd name="T30" fmla="*/ 11 w 11"/>
                <a:gd name="T31" fmla="*/ 13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3"/>
                <a:gd name="T50" fmla="*/ 11 w 11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3">
                  <a:moveTo>
                    <a:pt x="11" y="13"/>
                  </a:moveTo>
                  <a:lnTo>
                    <a:pt x="11" y="10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8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80" name="Freeform 43">
              <a:extLst>
                <a:ext uri="{FF2B5EF4-FFF2-40B4-BE49-F238E27FC236}">
                  <a16:creationId xmlns:a16="http://schemas.microsoft.com/office/drawing/2014/main" id="{8B617D2B-2497-4FFD-9026-F2075B9249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14" y="1893"/>
              <a:ext cx="13" cy="13"/>
            </a:xfrm>
            <a:custGeom>
              <a:avLst/>
              <a:gdLst>
                <a:gd name="T0" fmla="*/ 9 w 13"/>
                <a:gd name="T1" fmla="*/ 9 h 13"/>
                <a:gd name="T2" fmla="*/ 8 w 13"/>
                <a:gd name="T3" fmla="*/ 13 h 13"/>
                <a:gd name="T4" fmla="*/ 9 w 13"/>
                <a:gd name="T5" fmla="*/ 10 h 13"/>
                <a:gd name="T6" fmla="*/ 12 w 13"/>
                <a:gd name="T7" fmla="*/ 8 h 13"/>
                <a:gd name="T8" fmla="*/ 12 w 13"/>
                <a:gd name="T9" fmla="*/ 5 h 13"/>
                <a:gd name="T10" fmla="*/ 13 w 13"/>
                <a:gd name="T11" fmla="*/ 5 h 13"/>
                <a:gd name="T12" fmla="*/ 3 w 13"/>
                <a:gd name="T13" fmla="*/ 0 h 13"/>
                <a:gd name="T14" fmla="*/ 2 w 13"/>
                <a:gd name="T15" fmla="*/ 3 h 13"/>
                <a:gd name="T16" fmla="*/ 2 w 13"/>
                <a:gd name="T17" fmla="*/ 5 h 13"/>
                <a:gd name="T18" fmla="*/ 2 w 13"/>
                <a:gd name="T19" fmla="*/ 5 h 13"/>
                <a:gd name="T20" fmla="*/ 1 w 13"/>
                <a:gd name="T21" fmla="*/ 6 h 13"/>
                <a:gd name="T22" fmla="*/ 0 w 13"/>
                <a:gd name="T23" fmla="*/ 11 h 13"/>
                <a:gd name="T24" fmla="*/ 1 w 13"/>
                <a:gd name="T25" fmla="*/ 6 h 13"/>
                <a:gd name="T26" fmla="*/ 0 w 13"/>
                <a:gd name="T27" fmla="*/ 9 h 13"/>
                <a:gd name="T28" fmla="*/ 0 w 13"/>
                <a:gd name="T29" fmla="*/ 11 h 13"/>
                <a:gd name="T30" fmla="*/ 9 w 13"/>
                <a:gd name="T31" fmla="*/ 9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3"/>
                <a:gd name="T50" fmla="*/ 13 w 13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3">
                  <a:moveTo>
                    <a:pt x="9" y="9"/>
                  </a:moveTo>
                  <a:lnTo>
                    <a:pt x="8" y="13"/>
                  </a:lnTo>
                  <a:lnTo>
                    <a:pt x="9" y="10"/>
                  </a:lnTo>
                  <a:lnTo>
                    <a:pt x="12" y="8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3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11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81" name="Freeform 44">
              <a:extLst>
                <a:ext uri="{FF2B5EF4-FFF2-40B4-BE49-F238E27FC236}">
                  <a16:creationId xmlns:a16="http://schemas.microsoft.com/office/drawing/2014/main" id="{7685C885-E0F4-472A-8108-87CDA6A77A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14" y="1902"/>
              <a:ext cx="13" cy="13"/>
            </a:xfrm>
            <a:custGeom>
              <a:avLst/>
              <a:gdLst>
                <a:gd name="T0" fmla="*/ 13 w 13"/>
                <a:gd name="T1" fmla="*/ 12 h 13"/>
                <a:gd name="T2" fmla="*/ 12 w 13"/>
                <a:gd name="T3" fmla="*/ 8 h 13"/>
                <a:gd name="T4" fmla="*/ 12 w 13"/>
                <a:gd name="T5" fmla="*/ 6 h 13"/>
                <a:gd name="T6" fmla="*/ 10 w 13"/>
                <a:gd name="T7" fmla="*/ 4 h 13"/>
                <a:gd name="T8" fmla="*/ 10 w 13"/>
                <a:gd name="T9" fmla="*/ 3 h 13"/>
                <a:gd name="T10" fmla="*/ 9 w 13"/>
                <a:gd name="T11" fmla="*/ 0 h 13"/>
                <a:gd name="T12" fmla="*/ 0 w 13"/>
                <a:gd name="T13" fmla="*/ 2 h 13"/>
                <a:gd name="T14" fmla="*/ 1 w 13"/>
                <a:gd name="T15" fmla="*/ 6 h 13"/>
                <a:gd name="T16" fmla="*/ 1 w 13"/>
                <a:gd name="T17" fmla="*/ 7 h 13"/>
                <a:gd name="T18" fmla="*/ 2 w 13"/>
                <a:gd name="T19" fmla="*/ 10 h 13"/>
                <a:gd name="T20" fmla="*/ 4 w 13"/>
                <a:gd name="T21" fmla="*/ 13 h 13"/>
                <a:gd name="T22" fmla="*/ 3 w 13"/>
                <a:gd name="T23" fmla="*/ 9 h 13"/>
                <a:gd name="T24" fmla="*/ 13 w 13"/>
                <a:gd name="T25" fmla="*/ 12 h 13"/>
                <a:gd name="T26" fmla="*/ 13 w 13"/>
                <a:gd name="T27" fmla="*/ 9 h 13"/>
                <a:gd name="T28" fmla="*/ 12 w 13"/>
                <a:gd name="T29" fmla="*/ 8 h 13"/>
                <a:gd name="T30" fmla="*/ 13 w 13"/>
                <a:gd name="T31" fmla="*/ 12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3"/>
                <a:gd name="T50" fmla="*/ 13 w 13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3">
                  <a:moveTo>
                    <a:pt x="13" y="12"/>
                  </a:moveTo>
                  <a:lnTo>
                    <a:pt x="12" y="8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0"/>
                  </a:lnTo>
                  <a:lnTo>
                    <a:pt x="0" y="2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10"/>
                  </a:lnTo>
                  <a:lnTo>
                    <a:pt x="4" y="13"/>
                  </a:lnTo>
                  <a:lnTo>
                    <a:pt x="3" y="9"/>
                  </a:lnTo>
                  <a:lnTo>
                    <a:pt x="13" y="12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82" name="Freeform 45">
              <a:extLst>
                <a:ext uri="{FF2B5EF4-FFF2-40B4-BE49-F238E27FC236}">
                  <a16:creationId xmlns:a16="http://schemas.microsoft.com/office/drawing/2014/main" id="{697C361D-B11D-4E78-BA5D-840CFFB558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13" y="1911"/>
              <a:ext cx="14" cy="38"/>
            </a:xfrm>
            <a:custGeom>
              <a:avLst/>
              <a:gdLst>
                <a:gd name="T0" fmla="*/ 9 w 14"/>
                <a:gd name="T1" fmla="*/ 38 h 38"/>
                <a:gd name="T2" fmla="*/ 9 w 14"/>
                <a:gd name="T3" fmla="*/ 38 h 38"/>
                <a:gd name="T4" fmla="*/ 14 w 14"/>
                <a:gd name="T5" fmla="*/ 3 h 38"/>
                <a:gd name="T6" fmla="*/ 4 w 14"/>
                <a:gd name="T7" fmla="*/ 0 h 38"/>
                <a:gd name="T8" fmla="*/ 0 w 14"/>
                <a:gd name="T9" fmla="*/ 36 h 38"/>
                <a:gd name="T10" fmla="*/ 0 w 14"/>
                <a:gd name="T11" fmla="*/ 36 h 38"/>
                <a:gd name="T12" fmla="*/ 9 w 14"/>
                <a:gd name="T13" fmla="*/ 38 h 38"/>
                <a:gd name="T14" fmla="*/ 9 w 14"/>
                <a:gd name="T15" fmla="*/ 38 h 38"/>
                <a:gd name="T16" fmla="*/ 9 w 14"/>
                <a:gd name="T17" fmla="*/ 38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38"/>
                <a:gd name="T29" fmla="*/ 14 w 14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38">
                  <a:moveTo>
                    <a:pt x="9" y="38"/>
                  </a:moveTo>
                  <a:lnTo>
                    <a:pt x="9" y="38"/>
                  </a:lnTo>
                  <a:lnTo>
                    <a:pt x="14" y="3"/>
                  </a:lnTo>
                  <a:lnTo>
                    <a:pt x="4" y="0"/>
                  </a:lnTo>
                  <a:lnTo>
                    <a:pt x="0" y="36"/>
                  </a:lnTo>
                  <a:lnTo>
                    <a:pt x="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83" name="Freeform 46">
              <a:extLst>
                <a:ext uri="{FF2B5EF4-FFF2-40B4-BE49-F238E27FC236}">
                  <a16:creationId xmlns:a16="http://schemas.microsoft.com/office/drawing/2014/main" id="{E4CD7EE7-76ED-476C-9F58-0F2178B29D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01" y="1947"/>
              <a:ext cx="21" cy="33"/>
            </a:xfrm>
            <a:custGeom>
              <a:avLst/>
              <a:gdLst>
                <a:gd name="T0" fmla="*/ 8 w 21"/>
                <a:gd name="T1" fmla="*/ 33 h 33"/>
                <a:gd name="T2" fmla="*/ 9 w 21"/>
                <a:gd name="T3" fmla="*/ 32 h 33"/>
                <a:gd name="T4" fmla="*/ 21 w 21"/>
                <a:gd name="T5" fmla="*/ 2 h 33"/>
                <a:gd name="T6" fmla="*/ 12 w 21"/>
                <a:gd name="T7" fmla="*/ 0 h 33"/>
                <a:gd name="T8" fmla="*/ 0 w 21"/>
                <a:gd name="T9" fmla="*/ 29 h 33"/>
                <a:gd name="T10" fmla="*/ 1 w 21"/>
                <a:gd name="T11" fmla="*/ 28 h 33"/>
                <a:gd name="T12" fmla="*/ 8 w 21"/>
                <a:gd name="T13" fmla="*/ 33 h 33"/>
                <a:gd name="T14" fmla="*/ 9 w 21"/>
                <a:gd name="T15" fmla="*/ 33 h 33"/>
                <a:gd name="T16" fmla="*/ 9 w 21"/>
                <a:gd name="T17" fmla="*/ 32 h 33"/>
                <a:gd name="T18" fmla="*/ 8 w 21"/>
                <a:gd name="T19" fmla="*/ 33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3"/>
                <a:gd name="T32" fmla="*/ 21 w 2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3">
                  <a:moveTo>
                    <a:pt x="8" y="33"/>
                  </a:moveTo>
                  <a:lnTo>
                    <a:pt x="9" y="32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8" y="33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84" name="Freeform 47">
              <a:extLst>
                <a:ext uri="{FF2B5EF4-FFF2-40B4-BE49-F238E27FC236}">
                  <a16:creationId xmlns:a16="http://schemas.microsoft.com/office/drawing/2014/main" id="{3D5354EA-FF2D-46A6-8199-5E45D806DD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87" y="1975"/>
              <a:ext cx="22" cy="32"/>
            </a:xfrm>
            <a:custGeom>
              <a:avLst/>
              <a:gdLst>
                <a:gd name="T0" fmla="*/ 7 w 22"/>
                <a:gd name="T1" fmla="*/ 32 h 32"/>
                <a:gd name="T2" fmla="*/ 7 w 22"/>
                <a:gd name="T3" fmla="*/ 32 h 32"/>
                <a:gd name="T4" fmla="*/ 22 w 22"/>
                <a:gd name="T5" fmla="*/ 5 h 32"/>
                <a:gd name="T6" fmla="*/ 15 w 22"/>
                <a:gd name="T7" fmla="*/ 0 h 32"/>
                <a:gd name="T8" fmla="*/ 0 w 22"/>
                <a:gd name="T9" fmla="*/ 27 h 32"/>
                <a:gd name="T10" fmla="*/ 0 w 22"/>
                <a:gd name="T11" fmla="*/ 27 h 32"/>
                <a:gd name="T12" fmla="*/ 7 w 22"/>
                <a:gd name="T13" fmla="*/ 3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32"/>
                <a:gd name="T23" fmla="*/ 22 w 22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32">
                  <a:moveTo>
                    <a:pt x="7" y="32"/>
                  </a:moveTo>
                  <a:lnTo>
                    <a:pt x="7" y="32"/>
                  </a:lnTo>
                  <a:lnTo>
                    <a:pt x="22" y="5"/>
                  </a:lnTo>
                  <a:lnTo>
                    <a:pt x="15" y="0"/>
                  </a:lnTo>
                  <a:lnTo>
                    <a:pt x="0" y="27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85" name="Freeform 48">
              <a:extLst>
                <a:ext uri="{FF2B5EF4-FFF2-40B4-BE49-F238E27FC236}">
                  <a16:creationId xmlns:a16="http://schemas.microsoft.com/office/drawing/2014/main" id="{90993C34-4ADD-4E37-AE7C-91DDCADAB1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74" y="2002"/>
              <a:ext cx="20" cy="24"/>
            </a:xfrm>
            <a:custGeom>
              <a:avLst/>
              <a:gdLst>
                <a:gd name="T0" fmla="*/ 9 w 20"/>
                <a:gd name="T1" fmla="*/ 19 h 24"/>
                <a:gd name="T2" fmla="*/ 9 w 20"/>
                <a:gd name="T3" fmla="*/ 24 h 24"/>
                <a:gd name="T4" fmla="*/ 20 w 20"/>
                <a:gd name="T5" fmla="*/ 5 h 24"/>
                <a:gd name="T6" fmla="*/ 13 w 20"/>
                <a:gd name="T7" fmla="*/ 0 h 24"/>
                <a:gd name="T8" fmla="*/ 2 w 20"/>
                <a:gd name="T9" fmla="*/ 19 h 24"/>
                <a:gd name="T10" fmla="*/ 2 w 20"/>
                <a:gd name="T11" fmla="*/ 24 h 24"/>
                <a:gd name="T12" fmla="*/ 2 w 20"/>
                <a:gd name="T13" fmla="*/ 19 h 24"/>
                <a:gd name="T14" fmla="*/ 0 w 20"/>
                <a:gd name="T15" fmla="*/ 22 h 24"/>
                <a:gd name="T16" fmla="*/ 2 w 20"/>
                <a:gd name="T17" fmla="*/ 24 h 24"/>
                <a:gd name="T18" fmla="*/ 9 w 20"/>
                <a:gd name="T19" fmla="*/ 19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4"/>
                <a:gd name="T32" fmla="*/ 20 w 2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4">
                  <a:moveTo>
                    <a:pt x="9" y="19"/>
                  </a:moveTo>
                  <a:lnTo>
                    <a:pt x="9" y="24"/>
                  </a:lnTo>
                  <a:lnTo>
                    <a:pt x="20" y="5"/>
                  </a:lnTo>
                  <a:lnTo>
                    <a:pt x="13" y="0"/>
                  </a:lnTo>
                  <a:lnTo>
                    <a:pt x="2" y="19"/>
                  </a:lnTo>
                  <a:lnTo>
                    <a:pt x="2" y="24"/>
                  </a:lnTo>
                  <a:lnTo>
                    <a:pt x="2" y="19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86" name="Freeform 49">
              <a:extLst>
                <a:ext uri="{FF2B5EF4-FFF2-40B4-BE49-F238E27FC236}">
                  <a16:creationId xmlns:a16="http://schemas.microsoft.com/office/drawing/2014/main" id="{A4D4AF4C-D90C-494D-A41F-CC25027E48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76" y="2021"/>
              <a:ext cx="22" cy="31"/>
            </a:xfrm>
            <a:custGeom>
              <a:avLst/>
              <a:gdLst>
                <a:gd name="T0" fmla="*/ 19 w 22"/>
                <a:gd name="T1" fmla="*/ 21 h 31"/>
                <a:gd name="T2" fmla="*/ 22 w 22"/>
                <a:gd name="T3" fmla="*/ 24 h 31"/>
                <a:gd name="T4" fmla="*/ 7 w 22"/>
                <a:gd name="T5" fmla="*/ 0 h 31"/>
                <a:gd name="T6" fmla="*/ 0 w 22"/>
                <a:gd name="T7" fmla="*/ 5 h 31"/>
                <a:gd name="T8" fmla="*/ 15 w 22"/>
                <a:gd name="T9" fmla="*/ 29 h 31"/>
                <a:gd name="T10" fmla="*/ 19 w 22"/>
                <a:gd name="T11" fmla="*/ 31 h 31"/>
                <a:gd name="T12" fmla="*/ 15 w 22"/>
                <a:gd name="T13" fmla="*/ 29 h 31"/>
                <a:gd name="T14" fmla="*/ 17 w 22"/>
                <a:gd name="T15" fmla="*/ 31 h 31"/>
                <a:gd name="T16" fmla="*/ 19 w 22"/>
                <a:gd name="T17" fmla="*/ 31 h 31"/>
                <a:gd name="T18" fmla="*/ 19 w 22"/>
                <a:gd name="T19" fmla="*/ 21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1"/>
                <a:gd name="T32" fmla="*/ 22 w 22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1">
                  <a:moveTo>
                    <a:pt x="19" y="21"/>
                  </a:moveTo>
                  <a:lnTo>
                    <a:pt x="22" y="24"/>
                  </a:lnTo>
                  <a:lnTo>
                    <a:pt x="7" y="0"/>
                  </a:lnTo>
                  <a:lnTo>
                    <a:pt x="0" y="5"/>
                  </a:lnTo>
                  <a:lnTo>
                    <a:pt x="15" y="29"/>
                  </a:lnTo>
                  <a:lnTo>
                    <a:pt x="19" y="31"/>
                  </a:lnTo>
                  <a:lnTo>
                    <a:pt x="15" y="29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87" name="Freeform 50">
              <a:extLst>
                <a:ext uri="{FF2B5EF4-FFF2-40B4-BE49-F238E27FC236}">
                  <a16:creationId xmlns:a16="http://schemas.microsoft.com/office/drawing/2014/main" id="{8DD41161-2684-4B22-A8C3-16EF90ECD2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93" y="2042"/>
              <a:ext cx="8" cy="12"/>
            </a:xfrm>
            <a:custGeom>
              <a:avLst/>
              <a:gdLst>
                <a:gd name="T0" fmla="*/ 2 w 8"/>
                <a:gd name="T1" fmla="*/ 2 h 12"/>
                <a:gd name="T2" fmla="*/ 8 w 8"/>
                <a:gd name="T3" fmla="*/ 3 h 12"/>
                <a:gd name="T4" fmla="*/ 7 w 8"/>
                <a:gd name="T5" fmla="*/ 2 h 12"/>
                <a:gd name="T6" fmla="*/ 3 w 8"/>
                <a:gd name="T7" fmla="*/ 0 h 12"/>
                <a:gd name="T8" fmla="*/ 2 w 8"/>
                <a:gd name="T9" fmla="*/ 0 h 12"/>
                <a:gd name="T10" fmla="*/ 2 w 8"/>
                <a:gd name="T11" fmla="*/ 0 h 12"/>
                <a:gd name="T12" fmla="*/ 2 w 8"/>
                <a:gd name="T13" fmla="*/ 10 h 12"/>
                <a:gd name="T14" fmla="*/ 2 w 8"/>
                <a:gd name="T15" fmla="*/ 10 h 12"/>
                <a:gd name="T16" fmla="*/ 3 w 8"/>
                <a:gd name="T17" fmla="*/ 10 h 12"/>
                <a:gd name="T18" fmla="*/ 0 w 8"/>
                <a:gd name="T19" fmla="*/ 9 h 12"/>
                <a:gd name="T20" fmla="*/ 1 w 8"/>
                <a:gd name="T21" fmla="*/ 10 h 12"/>
                <a:gd name="T22" fmla="*/ 7 w 8"/>
                <a:gd name="T23" fmla="*/ 11 h 12"/>
                <a:gd name="T24" fmla="*/ 1 w 8"/>
                <a:gd name="T25" fmla="*/ 10 h 12"/>
                <a:gd name="T26" fmla="*/ 3 w 8"/>
                <a:gd name="T27" fmla="*/ 12 h 12"/>
                <a:gd name="T28" fmla="*/ 7 w 8"/>
                <a:gd name="T29" fmla="*/ 11 h 12"/>
                <a:gd name="T30" fmla="*/ 2 w 8"/>
                <a:gd name="T31" fmla="*/ 2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"/>
                <a:gd name="T49" fmla="*/ 0 h 12"/>
                <a:gd name="T50" fmla="*/ 8 w 8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" h="12">
                  <a:moveTo>
                    <a:pt x="2" y="2"/>
                  </a:moveTo>
                  <a:lnTo>
                    <a:pt x="8" y="3"/>
                  </a:lnTo>
                  <a:lnTo>
                    <a:pt x="7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0" y="9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" y="10"/>
                  </a:lnTo>
                  <a:lnTo>
                    <a:pt x="3" y="12"/>
                  </a:lnTo>
                  <a:lnTo>
                    <a:pt x="7" y="1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88" name="Freeform 51">
              <a:extLst>
                <a:ext uri="{FF2B5EF4-FFF2-40B4-BE49-F238E27FC236}">
                  <a16:creationId xmlns:a16="http://schemas.microsoft.com/office/drawing/2014/main" id="{71D08E0C-2D99-40B6-A6F7-EEB1AC621E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07" y="2047"/>
              <a:ext cx="70" cy="149"/>
            </a:xfrm>
            <a:custGeom>
              <a:avLst/>
              <a:gdLst>
                <a:gd name="T0" fmla="*/ 60 w 70"/>
                <a:gd name="T1" fmla="*/ 149 h 149"/>
                <a:gd name="T2" fmla="*/ 62 w 70"/>
                <a:gd name="T3" fmla="*/ 149 h 149"/>
                <a:gd name="T4" fmla="*/ 63 w 70"/>
                <a:gd name="T5" fmla="*/ 149 h 149"/>
                <a:gd name="T6" fmla="*/ 66 w 70"/>
                <a:gd name="T7" fmla="*/ 149 h 149"/>
                <a:gd name="T8" fmla="*/ 68 w 70"/>
                <a:gd name="T9" fmla="*/ 149 h 149"/>
                <a:gd name="T10" fmla="*/ 70 w 70"/>
                <a:gd name="T11" fmla="*/ 143 h 149"/>
                <a:gd name="T12" fmla="*/ 70 w 70"/>
                <a:gd name="T13" fmla="*/ 136 h 149"/>
                <a:gd name="T14" fmla="*/ 67 w 70"/>
                <a:gd name="T15" fmla="*/ 129 h 149"/>
                <a:gd name="T16" fmla="*/ 64 w 70"/>
                <a:gd name="T17" fmla="*/ 123 h 149"/>
                <a:gd name="T18" fmla="*/ 57 w 70"/>
                <a:gd name="T19" fmla="*/ 38 h 149"/>
                <a:gd name="T20" fmla="*/ 59 w 70"/>
                <a:gd name="T21" fmla="*/ 33 h 149"/>
                <a:gd name="T22" fmla="*/ 61 w 70"/>
                <a:gd name="T23" fmla="*/ 29 h 149"/>
                <a:gd name="T24" fmla="*/ 64 w 70"/>
                <a:gd name="T25" fmla="*/ 25 h 149"/>
                <a:gd name="T26" fmla="*/ 68 w 70"/>
                <a:gd name="T27" fmla="*/ 21 h 149"/>
                <a:gd name="T28" fmla="*/ 67 w 70"/>
                <a:gd name="T29" fmla="*/ 20 h 149"/>
                <a:gd name="T30" fmla="*/ 66 w 70"/>
                <a:gd name="T31" fmla="*/ 18 h 149"/>
                <a:gd name="T32" fmla="*/ 64 w 70"/>
                <a:gd name="T33" fmla="*/ 17 h 149"/>
                <a:gd name="T34" fmla="*/ 62 w 70"/>
                <a:gd name="T35" fmla="*/ 16 h 149"/>
                <a:gd name="T36" fmla="*/ 61 w 70"/>
                <a:gd name="T37" fmla="*/ 13 h 149"/>
                <a:gd name="T38" fmla="*/ 60 w 70"/>
                <a:gd name="T39" fmla="*/ 10 h 149"/>
                <a:gd name="T40" fmla="*/ 59 w 70"/>
                <a:gd name="T41" fmla="*/ 6 h 149"/>
                <a:gd name="T42" fmla="*/ 57 w 70"/>
                <a:gd name="T43" fmla="*/ 1 h 149"/>
                <a:gd name="T44" fmla="*/ 57 w 70"/>
                <a:gd name="T45" fmla="*/ 1 h 149"/>
                <a:gd name="T46" fmla="*/ 56 w 70"/>
                <a:gd name="T47" fmla="*/ 1 h 149"/>
                <a:gd name="T48" fmla="*/ 54 w 70"/>
                <a:gd name="T49" fmla="*/ 1 h 149"/>
                <a:gd name="T50" fmla="*/ 53 w 70"/>
                <a:gd name="T51" fmla="*/ 0 h 149"/>
                <a:gd name="T52" fmla="*/ 50 w 70"/>
                <a:gd name="T53" fmla="*/ 1 h 149"/>
                <a:gd name="T54" fmla="*/ 49 w 70"/>
                <a:gd name="T55" fmla="*/ 1 h 149"/>
                <a:gd name="T56" fmla="*/ 48 w 70"/>
                <a:gd name="T57" fmla="*/ 3 h 149"/>
                <a:gd name="T58" fmla="*/ 47 w 70"/>
                <a:gd name="T59" fmla="*/ 5 h 149"/>
                <a:gd name="T60" fmla="*/ 13 w 70"/>
                <a:gd name="T61" fmla="*/ 16 h 149"/>
                <a:gd name="T62" fmla="*/ 9 w 70"/>
                <a:gd name="T63" fmla="*/ 27 h 149"/>
                <a:gd name="T64" fmla="*/ 6 w 70"/>
                <a:gd name="T65" fmla="*/ 39 h 149"/>
                <a:gd name="T66" fmla="*/ 3 w 70"/>
                <a:gd name="T67" fmla="*/ 52 h 149"/>
                <a:gd name="T68" fmla="*/ 1 w 70"/>
                <a:gd name="T69" fmla="*/ 65 h 149"/>
                <a:gd name="T70" fmla="*/ 0 w 70"/>
                <a:gd name="T71" fmla="*/ 78 h 149"/>
                <a:gd name="T72" fmla="*/ 1 w 70"/>
                <a:gd name="T73" fmla="*/ 92 h 149"/>
                <a:gd name="T74" fmla="*/ 2 w 70"/>
                <a:gd name="T75" fmla="*/ 104 h 149"/>
                <a:gd name="T76" fmla="*/ 6 w 70"/>
                <a:gd name="T77" fmla="*/ 116 h 149"/>
                <a:gd name="T78" fmla="*/ 20 w 70"/>
                <a:gd name="T79" fmla="*/ 123 h 149"/>
                <a:gd name="T80" fmla="*/ 24 w 70"/>
                <a:gd name="T81" fmla="*/ 134 h 149"/>
                <a:gd name="T82" fmla="*/ 60 w 70"/>
                <a:gd name="T83" fmla="*/ 149 h 1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"/>
                <a:gd name="T127" fmla="*/ 0 h 149"/>
                <a:gd name="T128" fmla="*/ 70 w 70"/>
                <a:gd name="T129" fmla="*/ 149 h 1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" h="149">
                  <a:moveTo>
                    <a:pt x="60" y="149"/>
                  </a:moveTo>
                  <a:lnTo>
                    <a:pt x="62" y="149"/>
                  </a:lnTo>
                  <a:lnTo>
                    <a:pt x="63" y="149"/>
                  </a:lnTo>
                  <a:lnTo>
                    <a:pt x="66" y="149"/>
                  </a:lnTo>
                  <a:lnTo>
                    <a:pt x="68" y="149"/>
                  </a:lnTo>
                  <a:lnTo>
                    <a:pt x="70" y="143"/>
                  </a:lnTo>
                  <a:lnTo>
                    <a:pt x="70" y="136"/>
                  </a:lnTo>
                  <a:lnTo>
                    <a:pt x="67" y="129"/>
                  </a:lnTo>
                  <a:lnTo>
                    <a:pt x="64" y="123"/>
                  </a:lnTo>
                  <a:lnTo>
                    <a:pt x="57" y="38"/>
                  </a:lnTo>
                  <a:lnTo>
                    <a:pt x="59" y="33"/>
                  </a:lnTo>
                  <a:lnTo>
                    <a:pt x="61" y="29"/>
                  </a:lnTo>
                  <a:lnTo>
                    <a:pt x="64" y="25"/>
                  </a:lnTo>
                  <a:lnTo>
                    <a:pt x="68" y="21"/>
                  </a:lnTo>
                  <a:lnTo>
                    <a:pt x="67" y="20"/>
                  </a:lnTo>
                  <a:lnTo>
                    <a:pt x="66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61" y="13"/>
                  </a:lnTo>
                  <a:lnTo>
                    <a:pt x="60" y="10"/>
                  </a:lnTo>
                  <a:lnTo>
                    <a:pt x="59" y="6"/>
                  </a:lnTo>
                  <a:lnTo>
                    <a:pt x="57" y="1"/>
                  </a:lnTo>
                  <a:lnTo>
                    <a:pt x="56" y="1"/>
                  </a:lnTo>
                  <a:lnTo>
                    <a:pt x="54" y="1"/>
                  </a:lnTo>
                  <a:lnTo>
                    <a:pt x="53" y="0"/>
                  </a:lnTo>
                  <a:lnTo>
                    <a:pt x="50" y="1"/>
                  </a:lnTo>
                  <a:lnTo>
                    <a:pt x="49" y="1"/>
                  </a:lnTo>
                  <a:lnTo>
                    <a:pt x="48" y="3"/>
                  </a:lnTo>
                  <a:lnTo>
                    <a:pt x="47" y="5"/>
                  </a:lnTo>
                  <a:lnTo>
                    <a:pt x="13" y="16"/>
                  </a:lnTo>
                  <a:lnTo>
                    <a:pt x="9" y="27"/>
                  </a:lnTo>
                  <a:lnTo>
                    <a:pt x="6" y="39"/>
                  </a:lnTo>
                  <a:lnTo>
                    <a:pt x="3" y="52"/>
                  </a:lnTo>
                  <a:lnTo>
                    <a:pt x="1" y="65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104"/>
                  </a:lnTo>
                  <a:lnTo>
                    <a:pt x="6" y="116"/>
                  </a:lnTo>
                  <a:lnTo>
                    <a:pt x="20" y="123"/>
                  </a:lnTo>
                  <a:lnTo>
                    <a:pt x="24" y="134"/>
                  </a:lnTo>
                  <a:lnTo>
                    <a:pt x="60" y="149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89" name="Freeform 52">
              <a:extLst>
                <a:ext uri="{FF2B5EF4-FFF2-40B4-BE49-F238E27FC236}">
                  <a16:creationId xmlns:a16="http://schemas.microsoft.com/office/drawing/2014/main" id="{E8B655E7-1893-4112-A1DF-0A4D8E2F31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98" y="2051"/>
              <a:ext cx="83" cy="142"/>
            </a:xfrm>
            <a:custGeom>
              <a:avLst/>
              <a:gdLst>
                <a:gd name="T0" fmla="*/ 44 w 83"/>
                <a:gd name="T1" fmla="*/ 142 h 142"/>
                <a:gd name="T2" fmla="*/ 45 w 83"/>
                <a:gd name="T3" fmla="*/ 142 h 142"/>
                <a:gd name="T4" fmla="*/ 46 w 83"/>
                <a:gd name="T5" fmla="*/ 142 h 142"/>
                <a:gd name="T6" fmla="*/ 49 w 83"/>
                <a:gd name="T7" fmla="*/ 142 h 142"/>
                <a:gd name="T8" fmla="*/ 50 w 83"/>
                <a:gd name="T9" fmla="*/ 142 h 142"/>
                <a:gd name="T10" fmla="*/ 52 w 83"/>
                <a:gd name="T11" fmla="*/ 136 h 142"/>
                <a:gd name="T12" fmla="*/ 52 w 83"/>
                <a:gd name="T13" fmla="*/ 129 h 142"/>
                <a:gd name="T14" fmla="*/ 51 w 83"/>
                <a:gd name="T15" fmla="*/ 121 h 142"/>
                <a:gd name="T16" fmla="*/ 50 w 83"/>
                <a:gd name="T17" fmla="*/ 114 h 142"/>
                <a:gd name="T18" fmla="*/ 67 w 83"/>
                <a:gd name="T19" fmla="*/ 106 h 142"/>
                <a:gd name="T20" fmla="*/ 71 w 83"/>
                <a:gd name="T21" fmla="*/ 101 h 142"/>
                <a:gd name="T22" fmla="*/ 72 w 83"/>
                <a:gd name="T23" fmla="*/ 95 h 142"/>
                <a:gd name="T24" fmla="*/ 72 w 83"/>
                <a:gd name="T25" fmla="*/ 88 h 142"/>
                <a:gd name="T26" fmla="*/ 70 w 83"/>
                <a:gd name="T27" fmla="*/ 82 h 142"/>
                <a:gd name="T28" fmla="*/ 79 w 83"/>
                <a:gd name="T29" fmla="*/ 60 h 142"/>
                <a:gd name="T30" fmla="*/ 79 w 83"/>
                <a:gd name="T31" fmla="*/ 59 h 142"/>
                <a:gd name="T32" fmla="*/ 79 w 83"/>
                <a:gd name="T33" fmla="*/ 58 h 142"/>
                <a:gd name="T34" fmla="*/ 79 w 83"/>
                <a:gd name="T35" fmla="*/ 55 h 142"/>
                <a:gd name="T36" fmla="*/ 78 w 83"/>
                <a:gd name="T37" fmla="*/ 54 h 142"/>
                <a:gd name="T38" fmla="*/ 80 w 83"/>
                <a:gd name="T39" fmla="*/ 51 h 142"/>
                <a:gd name="T40" fmla="*/ 82 w 83"/>
                <a:gd name="T41" fmla="*/ 46 h 142"/>
                <a:gd name="T42" fmla="*/ 83 w 83"/>
                <a:gd name="T43" fmla="*/ 40 h 142"/>
                <a:gd name="T44" fmla="*/ 83 w 83"/>
                <a:gd name="T45" fmla="*/ 35 h 142"/>
                <a:gd name="T46" fmla="*/ 83 w 83"/>
                <a:gd name="T47" fmla="*/ 29 h 142"/>
                <a:gd name="T48" fmla="*/ 83 w 83"/>
                <a:gd name="T49" fmla="*/ 23 h 142"/>
                <a:gd name="T50" fmla="*/ 82 w 83"/>
                <a:gd name="T51" fmla="*/ 19 h 142"/>
                <a:gd name="T52" fmla="*/ 80 w 83"/>
                <a:gd name="T53" fmla="*/ 14 h 142"/>
                <a:gd name="T54" fmla="*/ 76 w 83"/>
                <a:gd name="T55" fmla="*/ 9 h 142"/>
                <a:gd name="T56" fmla="*/ 72 w 83"/>
                <a:gd name="T57" fmla="*/ 6 h 142"/>
                <a:gd name="T58" fmla="*/ 69 w 83"/>
                <a:gd name="T59" fmla="*/ 2 h 142"/>
                <a:gd name="T60" fmla="*/ 65 w 83"/>
                <a:gd name="T61" fmla="*/ 0 h 142"/>
                <a:gd name="T62" fmla="*/ 52 w 83"/>
                <a:gd name="T63" fmla="*/ 2 h 142"/>
                <a:gd name="T64" fmla="*/ 44 w 83"/>
                <a:gd name="T65" fmla="*/ 10 h 142"/>
                <a:gd name="T66" fmla="*/ 40 w 83"/>
                <a:gd name="T67" fmla="*/ 9 h 142"/>
                <a:gd name="T68" fmla="*/ 38 w 83"/>
                <a:gd name="T69" fmla="*/ 6 h 142"/>
                <a:gd name="T70" fmla="*/ 35 w 83"/>
                <a:gd name="T71" fmla="*/ 3 h 142"/>
                <a:gd name="T72" fmla="*/ 31 w 83"/>
                <a:gd name="T73" fmla="*/ 1 h 142"/>
                <a:gd name="T74" fmla="*/ 18 w 83"/>
                <a:gd name="T75" fmla="*/ 2 h 142"/>
                <a:gd name="T76" fmla="*/ 0 w 83"/>
                <a:gd name="T77" fmla="*/ 90 h 142"/>
                <a:gd name="T78" fmla="*/ 3 w 83"/>
                <a:gd name="T79" fmla="*/ 98 h 142"/>
                <a:gd name="T80" fmla="*/ 6 w 83"/>
                <a:gd name="T81" fmla="*/ 106 h 142"/>
                <a:gd name="T82" fmla="*/ 11 w 83"/>
                <a:gd name="T83" fmla="*/ 113 h 142"/>
                <a:gd name="T84" fmla="*/ 16 w 83"/>
                <a:gd name="T85" fmla="*/ 120 h 142"/>
                <a:gd name="T86" fmla="*/ 22 w 83"/>
                <a:gd name="T87" fmla="*/ 127 h 142"/>
                <a:gd name="T88" fmla="*/ 27 w 83"/>
                <a:gd name="T89" fmla="*/ 132 h 142"/>
                <a:gd name="T90" fmla="*/ 36 w 83"/>
                <a:gd name="T91" fmla="*/ 138 h 142"/>
                <a:gd name="T92" fmla="*/ 44 w 83"/>
                <a:gd name="T93" fmla="*/ 142 h 14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3"/>
                <a:gd name="T142" fmla="*/ 0 h 142"/>
                <a:gd name="T143" fmla="*/ 83 w 83"/>
                <a:gd name="T144" fmla="*/ 142 h 14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3" h="142">
                  <a:moveTo>
                    <a:pt x="44" y="142"/>
                  </a:moveTo>
                  <a:lnTo>
                    <a:pt x="45" y="142"/>
                  </a:lnTo>
                  <a:lnTo>
                    <a:pt x="46" y="142"/>
                  </a:lnTo>
                  <a:lnTo>
                    <a:pt x="49" y="142"/>
                  </a:lnTo>
                  <a:lnTo>
                    <a:pt x="50" y="142"/>
                  </a:lnTo>
                  <a:lnTo>
                    <a:pt x="52" y="136"/>
                  </a:lnTo>
                  <a:lnTo>
                    <a:pt x="52" y="129"/>
                  </a:lnTo>
                  <a:lnTo>
                    <a:pt x="51" y="121"/>
                  </a:lnTo>
                  <a:lnTo>
                    <a:pt x="50" y="114"/>
                  </a:lnTo>
                  <a:lnTo>
                    <a:pt x="67" y="106"/>
                  </a:lnTo>
                  <a:lnTo>
                    <a:pt x="71" y="101"/>
                  </a:lnTo>
                  <a:lnTo>
                    <a:pt x="72" y="95"/>
                  </a:lnTo>
                  <a:lnTo>
                    <a:pt x="72" y="88"/>
                  </a:lnTo>
                  <a:lnTo>
                    <a:pt x="70" y="82"/>
                  </a:lnTo>
                  <a:lnTo>
                    <a:pt x="79" y="60"/>
                  </a:lnTo>
                  <a:lnTo>
                    <a:pt x="79" y="59"/>
                  </a:lnTo>
                  <a:lnTo>
                    <a:pt x="79" y="58"/>
                  </a:lnTo>
                  <a:lnTo>
                    <a:pt x="79" y="55"/>
                  </a:lnTo>
                  <a:lnTo>
                    <a:pt x="78" y="54"/>
                  </a:lnTo>
                  <a:lnTo>
                    <a:pt x="80" y="51"/>
                  </a:lnTo>
                  <a:lnTo>
                    <a:pt x="82" y="46"/>
                  </a:lnTo>
                  <a:lnTo>
                    <a:pt x="83" y="40"/>
                  </a:lnTo>
                  <a:lnTo>
                    <a:pt x="83" y="35"/>
                  </a:lnTo>
                  <a:lnTo>
                    <a:pt x="83" y="29"/>
                  </a:lnTo>
                  <a:lnTo>
                    <a:pt x="83" y="23"/>
                  </a:lnTo>
                  <a:lnTo>
                    <a:pt x="82" y="19"/>
                  </a:lnTo>
                  <a:lnTo>
                    <a:pt x="80" y="14"/>
                  </a:lnTo>
                  <a:lnTo>
                    <a:pt x="76" y="9"/>
                  </a:lnTo>
                  <a:lnTo>
                    <a:pt x="72" y="6"/>
                  </a:lnTo>
                  <a:lnTo>
                    <a:pt x="69" y="2"/>
                  </a:lnTo>
                  <a:lnTo>
                    <a:pt x="65" y="0"/>
                  </a:lnTo>
                  <a:lnTo>
                    <a:pt x="52" y="2"/>
                  </a:lnTo>
                  <a:lnTo>
                    <a:pt x="44" y="10"/>
                  </a:lnTo>
                  <a:lnTo>
                    <a:pt x="40" y="9"/>
                  </a:lnTo>
                  <a:lnTo>
                    <a:pt x="38" y="6"/>
                  </a:lnTo>
                  <a:lnTo>
                    <a:pt x="35" y="3"/>
                  </a:lnTo>
                  <a:lnTo>
                    <a:pt x="31" y="1"/>
                  </a:lnTo>
                  <a:lnTo>
                    <a:pt x="18" y="2"/>
                  </a:lnTo>
                  <a:lnTo>
                    <a:pt x="0" y="90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1" y="113"/>
                  </a:lnTo>
                  <a:lnTo>
                    <a:pt x="16" y="120"/>
                  </a:lnTo>
                  <a:lnTo>
                    <a:pt x="22" y="127"/>
                  </a:lnTo>
                  <a:lnTo>
                    <a:pt x="27" y="132"/>
                  </a:lnTo>
                  <a:lnTo>
                    <a:pt x="36" y="138"/>
                  </a:lnTo>
                  <a:lnTo>
                    <a:pt x="44" y="142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90" name="Freeform 53">
              <a:extLst>
                <a:ext uri="{FF2B5EF4-FFF2-40B4-BE49-F238E27FC236}">
                  <a16:creationId xmlns:a16="http://schemas.microsoft.com/office/drawing/2014/main" id="{06A4CA55-72B4-4314-9C14-D05F639876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50" y="1853"/>
              <a:ext cx="132" cy="91"/>
            </a:xfrm>
            <a:custGeom>
              <a:avLst/>
              <a:gdLst>
                <a:gd name="T0" fmla="*/ 105 w 132"/>
                <a:gd name="T1" fmla="*/ 91 h 91"/>
                <a:gd name="T2" fmla="*/ 125 w 132"/>
                <a:gd name="T3" fmla="*/ 87 h 91"/>
                <a:gd name="T4" fmla="*/ 128 w 132"/>
                <a:gd name="T5" fmla="*/ 82 h 91"/>
                <a:gd name="T6" fmla="*/ 130 w 132"/>
                <a:gd name="T7" fmla="*/ 76 h 91"/>
                <a:gd name="T8" fmla="*/ 131 w 132"/>
                <a:gd name="T9" fmla="*/ 69 h 91"/>
                <a:gd name="T10" fmla="*/ 132 w 132"/>
                <a:gd name="T11" fmla="*/ 62 h 91"/>
                <a:gd name="T12" fmla="*/ 127 w 132"/>
                <a:gd name="T13" fmla="*/ 45 h 91"/>
                <a:gd name="T14" fmla="*/ 117 w 132"/>
                <a:gd name="T15" fmla="*/ 40 h 91"/>
                <a:gd name="T16" fmla="*/ 115 w 132"/>
                <a:gd name="T17" fmla="*/ 24 h 91"/>
                <a:gd name="T18" fmla="*/ 108 w 132"/>
                <a:gd name="T19" fmla="*/ 19 h 91"/>
                <a:gd name="T20" fmla="*/ 99 w 132"/>
                <a:gd name="T21" fmla="*/ 18 h 91"/>
                <a:gd name="T22" fmla="*/ 91 w 132"/>
                <a:gd name="T23" fmla="*/ 16 h 91"/>
                <a:gd name="T24" fmla="*/ 84 w 132"/>
                <a:gd name="T25" fmla="*/ 10 h 91"/>
                <a:gd name="T26" fmla="*/ 78 w 132"/>
                <a:gd name="T27" fmla="*/ 9 h 91"/>
                <a:gd name="T28" fmla="*/ 72 w 132"/>
                <a:gd name="T29" fmla="*/ 7 h 91"/>
                <a:gd name="T30" fmla="*/ 66 w 132"/>
                <a:gd name="T31" fmla="*/ 5 h 91"/>
                <a:gd name="T32" fmla="*/ 61 w 132"/>
                <a:gd name="T33" fmla="*/ 3 h 91"/>
                <a:gd name="T34" fmla="*/ 57 w 132"/>
                <a:gd name="T35" fmla="*/ 0 h 91"/>
                <a:gd name="T36" fmla="*/ 52 w 132"/>
                <a:gd name="T37" fmla="*/ 0 h 91"/>
                <a:gd name="T38" fmla="*/ 48 w 132"/>
                <a:gd name="T39" fmla="*/ 0 h 91"/>
                <a:gd name="T40" fmla="*/ 44 w 132"/>
                <a:gd name="T41" fmla="*/ 3 h 91"/>
                <a:gd name="T42" fmla="*/ 37 w 132"/>
                <a:gd name="T43" fmla="*/ 7 h 91"/>
                <a:gd name="T44" fmla="*/ 31 w 132"/>
                <a:gd name="T45" fmla="*/ 11 h 91"/>
                <a:gd name="T46" fmla="*/ 25 w 132"/>
                <a:gd name="T47" fmla="*/ 12 h 91"/>
                <a:gd name="T48" fmla="*/ 19 w 132"/>
                <a:gd name="T49" fmla="*/ 12 h 91"/>
                <a:gd name="T50" fmla="*/ 12 w 132"/>
                <a:gd name="T51" fmla="*/ 17 h 91"/>
                <a:gd name="T52" fmla="*/ 6 w 132"/>
                <a:gd name="T53" fmla="*/ 24 h 91"/>
                <a:gd name="T54" fmla="*/ 2 w 132"/>
                <a:gd name="T55" fmla="*/ 33 h 91"/>
                <a:gd name="T56" fmla="*/ 0 w 132"/>
                <a:gd name="T57" fmla="*/ 43 h 91"/>
                <a:gd name="T58" fmla="*/ 0 w 132"/>
                <a:gd name="T59" fmla="*/ 48 h 91"/>
                <a:gd name="T60" fmla="*/ 0 w 132"/>
                <a:gd name="T61" fmla="*/ 52 h 91"/>
                <a:gd name="T62" fmla="*/ 0 w 132"/>
                <a:gd name="T63" fmla="*/ 56 h 91"/>
                <a:gd name="T64" fmla="*/ 2 w 132"/>
                <a:gd name="T65" fmla="*/ 59 h 91"/>
                <a:gd name="T66" fmla="*/ 20 w 132"/>
                <a:gd name="T67" fmla="*/ 74 h 91"/>
                <a:gd name="T68" fmla="*/ 27 w 132"/>
                <a:gd name="T69" fmla="*/ 72 h 91"/>
                <a:gd name="T70" fmla="*/ 34 w 132"/>
                <a:gd name="T71" fmla="*/ 69 h 91"/>
                <a:gd name="T72" fmla="*/ 40 w 132"/>
                <a:gd name="T73" fmla="*/ 68 h 91"/>
                <a:gd name="T74" fmla="*/ 47 w 132"/>
                <a:gd name="T75" fmla="*/ 70 h 91"/>
                <a:gd name="T76" fmla="*/ 48 w 132"/>
                <a:gd name="T77" fmla="*/ 72 h 91"/>
                <a:gd name="T78" fmla="*/ 50 w 132"/>
                <a:gd name="T79" fmla="*/ 76 h 91"/>
                <a:gd name="T80" fmla="*/ 52 w 132"/>
                <a:gd name="T81" fmla="*/ 77 h 91"/>
                <a:gd name="T82" fmla="*/ 55 w 132"/>
                <a:gd name="T83" fmla="*/ 78 h 91"/>
                <a:gd name="T84" fmla="*/ 68 w 132"/>
                <a:gd name="T85" fmla="*/ 75 h 91"/>
                <a:gd name="T86" fmla="*/ 70 w 132"/>
                <a:gd name="T87" fmla="*/ 76 h 91"/>
                <a:gd name="T88" fmla="*/ 72 w 132"/>
                <a:gd name="T89" fmla="*/ 77 h 91"/>
                <a:gd name="T90" fmla="*/ 73 w 132"/>
                <a:gd name="T91" fmla="*/ 81 h 91"/>
                <a:gd name="T92" fmla="*/ 75 w 132"/>
                <a:gd name="T93" fmla="*/ 83 h 91"/>
                <a:gd name="T94" fmla="*/ 82 w 132"/>
                <a:gd name="T95" fmla="*/ 83 h 91"/>
                <a:gd name="T96" fmla="*/ 90 w 132"/>
                <a:gd name="T97" fmla="*/ 84 h 91"/>
                <a:gd name="T98" fmla="*/ 97 w 132"/>
                <a:gd name="T99" fmla="*/ 87 h 91"/>
                <a:gd name="T100" fmla="*/ 102 w 132"/>
                <a:gd name="T101" fmla="*/ 91 h 91"/>
                <a:gd name="T102" fmla="*/ 102 w 132"/>
                <a:gd name="T103" fmla="*/ 91 h 91"/>
                <a:gd name="T104" fmla="*/ 104 w 132"/>
                <a:gd name="T105" fmla="*/ 91 h 91"/>
                <a:gd name="T106" fmla="*/ 105 w 132"/>
                <a:gd name="T107" fmla="*/ 91 h 91"/>
                <a:gd name="T108" fmla="*/ 105 w 132"/>
                <a:gd name="T109" fmla="*/ 91 h 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2"/>
                <a:gd name="T166" fmla="*/ 0 h 91"/>
                <a:gd name="T167" fmla="*/ 132 w 132"/>
                <a:gd name="T168" fmla="*/ 91 h 9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2" h="91">
                  <a:moveTo>
                    <a:pt x="105" y="91"/>
                  </a:moveTo>
                  <a:lnTo>
                    <a:pt x="125" y="87"/>
                  </a:lnTo>
                  <a:lnTo>
                    <a:pt x="128" y="82"/>
                  </a:lnTo>
                  <a:lnTo>
                    <a:pt x="130" y="76"/>
                  </a:lnTo>
                  <a:lnTo>
                    <a:pt x="131" y="69"/>
                  </a:lnTo>
                  <a:lnTo>
                    <a:pt x="132" y="62"/>
                  </a:lnTo>
                  <a:lnTo>
                    <a:pt x="127" y="45"/>
                  </a:lnTo>
                  <a:lnTo>
                    <a:pt x="117" y="40"/>
                  </a:lnTo>
                  <a:lnTo>
                    <a:pt x="115" y="24"/>
                  </a:lnTo>
                  <a:lnTo>
                    <a:pt x="108" y="19"/>
                  </a:lnTo>
                  <a:lnTo>
                    <a:pt x="99" y="18"/>
                  </a:lnTo>
                  <a:lnTo>
                    <a:pt x="91" y="16"/>
                  </a:lnTo>
                  <a:lnTo>
                    <a:pt x="84" y="10"/>
                  </a:lnTo>
                  <a:lnTo>
                    <a:pt x="78" y="9"/>
                  </a:lnTo>
                  <a:lnTo>
                    <a:pt x="72" y="7"/>
                  </a:lnTo>
                  <a:lnTo>
                    <a:pt x="66" y="5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4" y="3"/>
                  </a:lnTo>
                  <a:lnTo>
                    <a:pt x="37" y="7"/>
                  </a:lnTo>
                  <a:lnTo>
                    <a:pt x="31" y="11"/>
                  </a:lnTo>
                  <a:lnTo>
                    <a:pt x="25" y="12"/>
                  </a:lnTo>
                  <a:lnTo>
                    <a:pt x="19" y="12"/>
                  </a:lnTo>
                  <a:lnTo>
                    <a:pt x="12" y="17"/>
                  </a:lnTo>
                  <a:lnTo>
                    <a:pt x="6" y="24"/>
                  </a:lnTo>
                  <a:lnTo>
                    <a:pt x="2" y="33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20" y="74"/>
                  </a:lnTo>
                  <a:lnTo>
                    <a:pt x="27" y="72"/>
                  </a:lnTo>
                  <a:lnTo>
                    <a:pt x="34" y="69"/>
                  </a:lnTo>
                  <a:lnTo>
                    <a:pt x="40" y="68"/>
                  </a:lnTo>
                  <a:lnTo>
                    <a:pt x="47" y="70"/>
                  </a:lnTo>
                  <a:lnTo>
                    <a:pt x="48" y="72"/>
                  </a:lnTo>
                  <a:lnTo>
                    <a:pt x="50" y="76"/>
                  </a:lnTo>
                  <a:lnTo>
                    <a:pt x="52" y="77"/>
                  </a:lnTo>
                  <a:lnTo>
                    <a:pt x="55" y="78"/>
                  </a:lnTo>
                  <a:lnTo>
                    <a:pt x="68" y="75"/>
                  </a:lnTo>
                  <a:lnTo>
                    <a:pt x="70" y="76"/>
                  </a:lnTo>
                  <a:lnTo>
                    <a:pt x="72" y="77"/>
                  </a:lnTo>
                  <a:lnTo>
                    <a:pt x="73" y="81"/>
                  </a:lnTo>
                  <a:lnTo>
                    <a:pt x="75" y="83"/>
                  </a:lnTo>
                  <a:lnTo>
                    <a:pt x="82" y="83"/>
                  </a:lnTo>
                  <a:lnTo>
                    <a:pt x="90" y="84"/>
                  </a:lnTo>
                  <a:lnTo>
                    <a:pt x="97" y="87"/>
                  </a:lnTo>
                  <a:lnTo>
                    <a:pt x="102" y="91"/>
                  </a:lnTo>
                  <a:lnTo>
                    <a:pt x="104" y="91"/>
                  </a:lnTo>
                  <a:lnTo>
                    <a:pt x="105" y="91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91" name="Freeform 54">
              <a:extLst>
                <a:ext uri="{FF2B5EF4-FFF2-40B4-BE49-F238E27FC236}">
                  <a16:creationId xmlns:a16="http://schemas.microsoft.com/office/drawing/2014/main" id="{5C58E606-4D2F-4B47-9891-16B31CC278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80" y="1857"/>
              <a:ext cx="135" cy="77"/>
            </a:xfrm>
            <a:custGeom>
              <a:avLst/>
              <a:gdLst>
                <a:gd name="T0" fmla="*/ 36 w 135"/>
                <a:gd name="T1" fmla="*/ 75 h 77"/>
                <a:gd name="T2" fmla="*/ 67 w 135"/>
                <a:gd name="T3" fmla="*/ 67 h 77"/>
                <a:gd name="T4" fmla="*/ 68 w 135"/>
                <a:gd name="T5" fmla="*/ 66 h 77"/>
                <a:gd name="T6" fmla="*/ 70 w 135"/>
                <a:gd name="T7" fmla="*/ 65 h 77"/>
                <a:gd name="T8" fmla="*/ 71 w 135"/>
                <a:gd name="T9" fmla="*/ 62 h 77"/>
                <a:gd name="T10" fmla="*/ 73 w 135"/>
                <a:gd name="T11" fmla="*/ 60 h 77"/>
                <a:gd name="T12" fmla="*/ 106 w 135"/>
                <a:gd name="T13" fmla="*/ 51 h 77"/>
                <a:gd name="T14" fmla="*/ 107 w 135"/>
                <a:gd name="T15" fmla="*/ 51 h 77"/>
                <a:gd name="T16" fmla="*/ 108 w 135"/>
                <a:gd name="T17" fmla="*/ 53 h 77"/>
                <a:gd name="T18" fmla="*/ 110 w 135"/>
                <a:gd name="T19" fmla="*/ 54 h 77"/>
                <a:gd name="T20" fmla="*/ 111 w 135"/>
                <a:gd name="T21" fmla="*/ 55 h 77"/>
                <a:gd name="T22" fmla="*/ 124 w 135"/>
                <a:gd name="T23" fmla="*/ 51 h 77"/>
                <a:gd name="T24" fmla="*/ 127 w 135"/>
                <a:gd name="T25" fmla="*/ 51 h 77"/>
                <a:gd name="T26" fmla="*/ 128 w 135"/>
                <a:gd name="T27" fmla="*/ 51 h 77"/>
                <a:gd name="T28" fmla="*/ 130 w 135"/>
                <a:gd name="T29" fmla="*/ 49 h 77"/>
                <a:gd name="T30" fmla="*/ 133 w 135"/>
                <a:gd name="T31" fmla="*/ 48 h 77"/>
                <a:gd name="T32" fmla="*/ 135 w 135"/>
                <a:gd name="T33" fmla="*/ 44 h 77"/>
                <a:gd name="T34" fmla="*/ 135 w 135"/>
                <a:gd name="T35" fmla="*/ 39 h 77"/>
                <a:gd name="T36" fmla="*/ 134 w 135"/>
                <a:gd name="T37" fmla="*/ 34 h 77"/>
                <a:gd name="T38" fmla="*/ 133 w 135"/>
                <a:gd name="T39" fmla="*/ 29 h 77"/>
                <a:gd name="T40" fmla="*/ 130 w 135"/>
                <a:gd name="T41" fmla="*/ 25 h 77"/>
                <a:gd name="T42" fmla="*/ 128 w 135"/>
                <a:gd name="T43" fmla="*/ 21 h 77"/>
                <a:gd name="T44" fmla="*/ 124 w 135"/>
                <a:gd name="T45" fmla="*/ 16 h 77"/>
                <a:gd name="T46" fmla="*/ 122 w 135"/>
                <a:gd name="T47" fmla="*/ 13 h 77"/>
                <a:gd name="T48" fmla="*/ 115 w 135"/>
                <a:gd name="T49" fmla="*/ 12 h 77"/>
                <a:gd name="T50" fmla="*/ 108 w 135"/>
                <a:gd name="T51" fmla="*/ 10 h 77"/>
                <a:gd name="T52" fmla="*/ 101 w 135"/>
                <a:gd name="T53" fmla="*/ 9 h 77"/>
                <a:gd name="T54" fmla="*/ 95 w 135"/>
                <a:gd name="T55" fmla="*/ 8 h 77"/>
                <a:gd name="T56" fmla="*/ 88 w 135"/>
                <a:gd name="T57" fmla="*/ 7 h 77"/>
                <a:gd name="T58" fmla="*/ 82 w 135"/>
                <a:gd name="T59" fmla="*/ 6 h 77"/>
                <a:gd name="T60" fmla="*/ 76 w 135"/>
                <a:gd name="T61" fmla="*/ 3 h 77"/>
                <a:gd name="T62" fmla="*/ 69 w 135"/>
                <a:gd name="T63" fmla="*/ 0 h 77"/>
                <a:gd name="T64" fmla="*/ 60 w 135"/>
                <a:gd name="T65" fmla="*/ 0 h 77"/>
                <a:gd name="T66" fmla="*/ 53 w 135"/>
                <a:gd name="T67" fmla="*/ 2 h 77"/>
                <a:gd name="T68" fmla="*/ 46 w 135"/>
                <a:gd name="T69" fmla="*/ 6 h 77"/>
                <a:gd name="T70" fmla="*/ 39 w 135"/>
                <a:gd name="T71" fmla="*/ 8 h 77"/>
                <a:gd name="T72" fmla="*/ 34 w 135"/>
                <a:gd name="T73" fmla="*/ 8 h 77"/>
                <a:gd name="T74" fmla="*/ 28 w 135"/>
                <a:gd name="T75" fmla="*/ 7 h 77"/>
                <a:gd name="T76" fmla="*/ 23 w 135"/>
                <a:gd name="T77" fmla="*/ 7 h 77"/>
                <a:gd name="T78" fmla="*/ 17 w 135"/>
                <a:gd name="T79" fmla="*/ 8 h 77"/>
                <a:gd name="T80" fmla="*/ 0 w 135"/>
                <a:gd name="T81" fmla="*/ 33 h 77"/>
                <a:gd name="T82" fmla="*/ 4 w 135"/>
                <a:gd name="T83" fmla="*/ 45 h 77"/>
                <a:gd name="T84" fmla="*/ 17 w 135"/>
                <a:gd name="T85" fmla="*/ 52 h 77"/>
                <a:gd name="T86" fmla="*/ 20 w 135"/>
                <a:gd name="T87" fmla="*/ 57 h 77"/>
                <a:gd name="T88" fmla="*/ 23 w 135"/>
                <a:gd name="T89" fmla="*/ 60 h 77"/>
                <a:gd name="T90" fmla="*/ 24 w 135"/>
                <a:gd name="T91" fmla="*/ 66 h 77"/>
                <a:gd name="T92" fmla="*/ 26 w 135"/>
                <a:gd name="T93" fmla="*/ 72 h 77"/>
                <a:gd name="T94" fmla="*/ 34 w 135"/>
                <a:gd name="T95" fmla="*/ 77 h 77"/>
                <a:gd name="T96" fmla="*/ 34 w 135"/>
                <a:gd name="T97" fmla="*/ 77 h 77"/>
                <a:gd name="T98" fmla="*/ 35 w 135"/>
                <a:gd name="T99" fmla="*/ 75 h 77"/>
                <a:gd name="T100" fmla="*/ 36 w 135"/>
                <a:gd name="T101" fmla="*/ 75 h 77"/>
                <a:gd name="T102" fmla="*/ 36 w 135"/>
                <a:gd name="T103" fmla="*/ 75 h 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5"/>
                <a:gd name="T157" fmla="*/ 0 h 77"/>
                <a:gd name="T158" fmla="*/ 135 w 135"/>
                <a:gd name="T159" fmla="*/ 77 h 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5" h="77">
                  <a:moveTo>
                    <a:pt x="36" y="75"/>
                  </a:moveTo>
                  <a:lnTo>
                    <a:pt x="67" y="67"/>
                  </a:lnTo>
                  <a:lnTo>
                    <a:pt x="68" y="66"/>
                  </a:lnTo>
                  <a:lnTo>
                    <a:pt x="70" y="65"/>
                  </a:lnTo>
                  <a:lnTo>
                    <a:pt x="71" y="62"/>
                  </a:lnTo>
                  <a:lnTo>
                    <a:pt x="73" y="60"/>
                  </a:lnTo>
                  <a:lnTo>
                    <a:pt x="106" y="51"/>
                  </a:lnTo>
                  <a:lnTo>
                    <a:pt x="107" y="51"/>
                  </a:lnTo>
                  <a:lnTo>
                    <a:pt x="108" y="53"/>
                  </a:lnTo>
                  <a:lnTo>
                    <a:pt x="110" y="54"/>
                  </a:lnTo>
                  <a:lnTo>
                    <a:pt x="111" y="55"/>
                  </a:lnTo>
                  <a:lnTo>
                    <a:pt x="124" y="51"/>
                  </a:lnTo>
                  <a:lnTo>
                    <a:pt x="127" y="51"/>
                  </a:lnTo>
                  <a:lnTo>
                    <a:pt x="128" y="51"/>
                  </a:lnTo>
                  <a:lnTo>
                    <a:pt x="130" y="49"/>
                  </a:lnTo>
                  <a:lnTo>
                    <a:pt x="133" y="48"/>
                  </a:lnTo>
                  <a:lnTo>
                    <a:pt x="135" y="44"/>
                  </a:lnTo>
                  <a:lnTo>
                    <a:pt x="135" y="39"/>
                  </a:lnTo>
                  <a:lnTo>
                    <a:pt x="134" y="34"/>
                  </a:lnTo>
                  <a:lnTo>
                    <a:pt x="133" y="29"/>
                  </a:lnTo>
                  <a:lnTo>
                    <a:pt x="130" y="25"/>
                  </a:lnTo>
                  <a:lnTo>
                    <a:pt x="128" y="21"/>
                  </a:lnTo>
                  <a:lnTo>
                    <a:pt x="124" y="16"/>
                  </a:lnTo>
                  <a:lnTo>
                    <a:pt x="122" y="13"/>
                  </a:lnTo>
                  <a:lnTo>
                    <a:pt x="115" y="12"/>
                  </a:lnTo>
                  <a:lnTo>
                    <a:pt x="108" y="10"/>
                  </a:lnTo>
                  <a:lnTo>
                    <a:pt x="101" y="9"/>
                  </a:lnTo>
                  <a:lnTo>
                    <a:pt x="95" y="8"/>
                  </a:lnTo>
                  <a:lnTo>
                    <a:pt x="88" y="7"/>
                  </a:lnTo>
                  <a:lnTo>
                    <a:pt x="82" y="6"/>
                  </a:lnTo>
                  <a:lnTo>
                    <a:pt x="76" y="3"/>
                  </a:lnTo>
                  <a:lnTo>
                    <a:pt x="69" y="0"/>
                  </a:lnTo>
                  <a:lnTo>
                    <a:pt x="60" y="0"/>
                  </a:lnTo>
                  <a:lnTo>
                    <a:pt x="53" y="2"/>
                  </a:lnTo>
                  <a:lnTo>
                    <a:pt x="46" y="6"/>
                  </a:lnTo>
                  <a:lnTo>
                    <a:pt x="39" y="8"/>
                  </a:lnTo>
                  <a:lnTo>
                    <a:pt x="34" y="8"/>
                  </a:lnTo>
                  <a:lnTo>
                    <a:pt x="28" y="7"/>
                  </a:lnTo>
                  <a:lnTo>
                    <a:pt x="23" y="7"/>
                  </a:lnTo>
                  <a:lnTo>
                    <a:pt x="17" y="8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7" y="52"/>
                  </a:lnTo>
                  <a:lnTo>
                    <a:pt x="20" y="57"/>
                  </a:lnTo>
                  <a:lnTo>
                    <a:pt x="23" y="60"/>
                  </a:lnTo>
                  <a:lnTo>
                    <a:pt x="24" y="66"/>
                  </a:lnTo>
                  <a:lnTo>
                    <a:pt x="26" y="72"/>
                  </a:lnTo>
                  <a:lnTo>
                    <a:pt x="34" y="77"/>
                  </a:lnTo>
                  <a:lnTo>
                    <a:pt x="35" y="75"/>
                  </a:lnTo>
                  <a:lnTo>
                    <a:pt x="36" y="75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92" name="Freeform 55">
              <a:extLst>
                <a:ext uri="{FF2B5EF4-FFF2-40B4-BE49-F238E27FC236}">
                  <a16:creationId xmlns:a16="http://schemas.microsoft.com/office/drawing/2014/main" id="{CFC7F7B6-F263-4C3A-8BF5-C11035C37C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67" y="1657"/>
              <a:ext cx="107" cy="127"/>
            </a:xfrm>
            <a:custGeom>
              <a:avLst/>
              <a:gdLst>
                <a:gd name="T0" fmla="*/ 59 w 107"/>
                <a:gd name="T1" fmla="*/ 127 h 127"/>
                <a:gd name="T2" fmla="*/ 61 w 107"/>
                <a:gd name="T3" fmla="*/ 127 h 127"/>
                <a:gd name="T4" fmla="*/ 63 w 107"/>
                <a:gd name="T5" fmla="*/ 127 h 127"/>
                <a:gd name="T6" fmla="*/ 66 w 107"/>
                <a:gd name="T7" fmla="*/ 127 h 127"/>
                <a:gd name="T8" fmla="*/ 68 w 107"/>
                <a:gd name="T9" fmla="*/ 125 h 127"/>
                <a:gd name="T10" fmla="*/ 69 w 107"/>
                <a:gd name="T11" fmla="*/ 123 h 127"/>
                <a:gd name="T12" fmla="*/ 70 w 107"/>
                <a:gd name="T13" fmla="*/ 121 h 127"/>
                <a:gd name="T14" fmla="*/ 71 w 107"/>
                <a:gd name="T15" fmla="*/ 118 h 127"/>
                <a:gd name="T16" fmla="*/ 73 w 107"/>
                <a:gd name="T17" fmla="*/ 115 h 127"/>
                <a:gd name="T18" fmla="*/ 68 w 107"/>
                <a:gd name="T19" fmla="*/ 102 h 127"/>
                <a:gd name="T20" fmla="*/ 69 w 107"/>
                <a:gd name="T21" fmla="*/ 91 h 127"/>
                <a:gd name="T22" fmla="*/ 70 w 107"/>
                <a:gd name="T23" fmla="*/ 89 h 127"/>
                <a:gd name="T24" fmla="*/ 71 w 107"/>
                <a:gd name="T25" fmla="*/ 87 h 127"/>
                <a:gd name="T26" fmla="*/ 75 w 107"/>
                <a:gd name="T27" fmla="*/ 86 h 127"/>
                <a:gd name="T28" fmla="*/ 77 w 107"/>
                <a:gd name="T29" fmla="*/ 85 h 127"/>
                <a:gd name="T30" fmla="*/ 79 w 107"/>
                <a:gd name="T31" fmla="*/ 85 h 127"/>
                <a:gd name="T32" fmla="*/ 81 w 107"/>
                <a:gd name="T33" fmla="*/ 85 h 127"/>
                <a:gd name="T34" fmla="*/ 82 w 107"/>
                <a:gd name="T35" fmla="*/ 85 h 127"/>
                <a:gd name="T36" fmla="*/ 83 w 107"/>
                <a:gd name="T37" fmla="*/ 85 h 127"/>
                <a:gd name="T38" fmla="*/ 94 w 107"/>
                <a:gd name="T39" fmla="*/ 69 h 127"/>
                <a:gd name="T40" fmla="*/ 95 w 107"/>
                <a:gd name="T41" fmla="*/ 67 h 127"/>
                <a:gd name="T42" fmla="*/ 96 w 107"/>
                <a:gd name="T43" fmla="*/ 67 h 127"/>
                <a:gd name="T44" fmla="*/ 97 w 107"/>
                <a:gd name="T45" fmla="*/ 66 h 127"/>
                <a:gd name="T46" fmla="*/ 99 w 107"/>
                <a:gd name="T47" fmla="*/ 65 h 127"/>
                <a:gd name="T48" fmla="*/ 107 w 107"/>
                <a:gd name="T49" fmla="*/ 31 h 127"/>
                <a:gd name="T50" fmla="*/ 103 w 107"/>
                <a:gd name="T51" fmla="*/ 27 h 127"/>
                <a:gd name="T52" fmla="*/ 101 w 107"/>
                <a:gd name="T53" fmla="*/ 21 h 127"/>
                <a:gd name="T54" fmla="*/ 100 w 107"/>
                <a:gd name="T55" fmla="*/ 15 h 127"/>
                <a:gd name="T56" fmla="*/ 96 w 107"/>
                <a:gd name="T57" fmla="*/ 11 h 127"/>
                <a:gd name="T58" fmla="*/ 91 w 107"/>
                <a:gd name="T59" fmla="*/ 9 h 127"/>
                <a:gd name="T60" fmla="*/ 86 w 107"/>
                <a:gd name="T61" fmla="*/ 7 h 127"/>
                <a:gd name="T62" fmla="*/ 81 w 107"/>
                <a:gd name="T63" fmla="*/ 5 h 127"/>
                <a:gd name="T64" fmla="*/ 76 w 107"/>
                <a:gd name="T65" fmla="*/ 2 h 127"/>
                <a:gd name="T66" fmla="*/ 70 w 107"/>
                <a:gd name="T67" fmla="*/ 1 h 127"/>
                <a:gd name="T68" fmla="*/ 66 w 107"/>
                <a:gd name="T69" fmla="*/ 0 h 127"/>
                <a:gd name="T70" fmla="*/ 60 w 107"/>
                <a:gd name="T71" fmla="*/ 0 h 127"/>
                <a:gd name="T72" fmla="*/ 55 w 107"/>
                <a:gd name="T73" fmla="*/ 2 h 127"/>
                <a:gd name="T74" fmla="*/ 49 w 107"/>
                <a:gd name="T75" fmla="*/ 7 h 127"/>
                <a:gd name="T76" fmla="*/ 43 w 107"/>
                <a:gd name="T77" fmla="*/ 11 h 127"/>
                <a:gd name="T78" fmla="*/ 39 w 107"/>
                <a:gd name="T79" fmla="*/ 14 h 127"/>
                <a:gd name="T80" fmla="*/ 33 w 107"/>
                <a:gd name="T81" fmla="*/ 17 h 127"/>
                <a:gd name="T82" fmla="*/ 31 w 107"/>
                <a:gd name="T83" fmla="*/ 21 h 127"/>
                <a:gd name="T84" fmla="*/ 30 w 107"/>
                <a:gd name="T85" fmla="*/ 27 h 127"/>
                <a:gd name="T86" fmla="*/ 29 w 107"/>
                <a:gd name="T87" fmla="*/ 33 h 127"/>
                <a:gd name="T88" fmla="*/ 29 w 107"/>
                <a:gd name="T89" fmla="*/ 39 h 127"/>
                <a:gd name="T90" fmla="*/ 30 w 107"/>
                <a:gd name="T91" fmla="*/ 40 h 127"/>
                <a:gd name="T92" fmla="*/ 31 w 107"/>
                <a:gd name="T93" fmla="*/ 43 h 127"/>
                <a:gd name="T94" fmla="*/ 33 w 107"/>
                <a:gd name="T95" fmla="*/ 44 h 127"/>
                <a:gd name="T96" fmla="*/ 33 w 107"/>
                <a:gd name="T97" fmla="*/ 46 h 127"/>
                <a:gd name="T98" fmla="*/ 0 w 107"/>
                <a:gd name="T99" fmla="*/ 104 h 127"/>
                <a:gd name="T100" fmla="*/ 0 w 107"/>
                <a:gd name="T101" fmla="*/ 105 h 127"/>
                <a:gd name="T102" fmla="*/ 1 w 107"/>
                <a:gd name="T103" fmla="*/ 108 h 127"/>
                <a:gd name="T104" fmla="*/ 1 w 107"/>
                <a:gd name="T105" fmla="*/ 109 h 127"/>
                <a:gd name="T106" fmla="*/ 2 w 107"/>
                <a:gd name="T107" fmla="*/ 109 h 127"/>
                <a:gd name="T108" fmla="*/ 59 w 107"/>
                <a:gd name="T109" fmla="*/ 127 h 1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7"/>
                <a:gd name="T166" fmla="*/ 0 h 127"/>
                <a:gd name="T167" fmla="*/ 107 w 107"/>
                <a:gd name="T168" fmla="*/ 127 h 1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7" h="127">
                  <a:moveTo>
                    <a:pt x="59" y="127"/>
                  </a:moveTo>
                  <a:lnTo>
                    <a:pt x="61" y="127"/>
                  </a:lnTo>
                  <a:lnTo>
                    <a:pt x="63" y="127"/>
                  </a:lnTo>
                  <a:lnTo>
                    <a:pt x="66" y="127"/>
                  </a:lnTo>
                  <a:lnTo>
                    <a:pt x="68" y="125"/>
                  </a:lnTo>
                  <a:lnTo>
                    <a:pt x="69" y="123"/>
                  </a:lnTo>
                  <a:lnTo>
                    <a:pt x="70" y="121"/>
                  </a:lnTo>
                  <a:lnTo>
                    <a:pt x="71" y="118"/>
                  </a:lnTo>
                  <a:lnTo>
                    <a:pt x="73" y="115"/>
                  </a:lnTo>
                  <a:lnTo>
                    <a:pt x="68" y="102"/>
                  </a:lnTo>
                  <a:lnTo>
                    <a:pt x="69" y="91"/>
                  </a:lnTo>
                  <a:lnTo>
                    <a:pt x="70" y="89"/>
                  </a:lnTo>
                  <a:lnTo>
                    <a:pt x="71" y="87"/>
                  </a:lnTo>
                  <a:lnTo>
                    <a:pt x="75" y="86"/>
                  </a:lnTo>
                  <a:lnTo>
                    <a:pt x="77" y="85"/>
                  </a:lnTo>
                  <a:lnTo>
                    <a:pt x="79" y="85"/>
                  </a:lnTo>
                  <a:lnTo>
                    <a:pt x="81" y="85"/>
                  </a:lnTo>
                  <a:lnTo>
                    <a:pt x="82" y="85"/>
                  </a:lnTo>
                  <a:lnTo>
                    <a:pt x="83" y="85"/>
                  </a:lnTo>
                  <a:lnTo>
                    <a:pt x="94" y="69"/>
                  </a:lnTo>
                  <a:lnTo>
                    <a:pt x="95" y="67"/>
                  </a:lnTo>
                  <a:lnTo>
                    <a:pt x="96" y="67"/>
                  </a:lnTo>
                  <a:lnTo>
                    <a:pt x="97" y="66"/>
                  </a:lnTo>
                  <a:lnTo>
                    <a:pt x="99" y="65"/>
                  </a:lnTo>
                  <a:lnTo>
                    <a:pt x="107" y="31"/>
                  </a:lnTo>
                  <a:lnTo>
                    <a:pt x="103" y="27"/>
                  </a:lnTo>
                  <a:lnTo>
                    <a:pt x="101" y="21"/>
                  </a:lnTo>
                  <a:lnTo>
                    <a:pt x="100" y="15"/>
                  </a:lnTo>
                  <a:lnTo>
                    <a:pt x="96" y="11"/>
                  </a:lnTo>
                  <a:lnTo>
                    <a:pt x="91" y="9"/>
                  </a:lnTo>
                  <a:lnTo>
                    <a:pt x="86" y="7"/>
                  </a:lnTo>
                  <a:lnTo>
                    <a:pt x="81" y="5"/>
                  </a:lnTo>
                  <a:lnTo>
                    <a:pt x="76" y="2"/>
                  </a:lnTo>
                  <a:lnTo>
                    <a:pt x="70" y="1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5" y="2"/>
                  </a:lnTo>
                  <a:lnTo>
                    <a:pt x="49" y="7"/>
                  </a:lnTo>
                  <a:lnTo>
                    <a:pt x="43" y="11"/>
                  </a:lnTo>
                  <a:lnTo>
                    <a:pt x="39" y="14"/>
                  </a:lnTo>
                  <a:lnTo>
                    <a:pt x="33" y="17"/>
                  </a:lnTo>
                  <a:lnTo>
                    <a:pt x="31" y="21"/>
                  </a:lnTo>
                  <a:lnTo>
                    <a:pt x="30" y="27"/>
                  </a:lnTo>
                  <a:lnTo>
                    <a:pt x="29" y="33"/>
                  </a:lnTo>
                  <a:lnTo>
                    <a:pt x="29" y="39"/>
                  </a:lnTo>
                  <a:lnTo>
                    <a:pt x="30" y="40"/>
                  </a:lnTo>
                  <a:lnTo>
                    <a:pt x="31" y="43"/>
                  </a:lnTo>
                  <a:lnTo>
                    <a:pt x="33" y="44"/>
                  </a:lnTo>
                  <a:lnTo>
                    <a:pt x="33" y="46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1" y="108"/>
                  </a:lnTo>
                  <a:lnTo>
                    <a:pt x="1" y="109"/>
                  </a:lnTo>
                  <a:lnTo>
                    <a:pt x="2" y="109"/>
                  </a:lnTo>
                  <a:lnTo>
                    <a:pt x="59" y="127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4393" name="Freeform 56">
              <a:extLst>
                <a:ext uri="{FF2B5EF4-FFF2-40B4-BE49-F238E27FC236}">
                  <a16:creationId xmlns:a16="http://schemas.microsoft.com/office/drawing/2014/main" id="{F4F8E231-B5B2-42B4-B059-81C8A3A934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77" y="1649"/>
              <a:ext cx="92" cy="129"/>
            </a:xfrm>
            <a:custGeom>
              <a:avLst/>
              <a:gdLst>
                <a:gd name="T0" fmla="*/ 47 w 92"/>
                <a:gd name="T1" fmla="*/ 129 h 129"/>
                <a:gd name="T2" fmla="*/ 86 w 92"/>
                <a:gd name="T3" fmla="*/ 122 h 129"/>
                <a:gd name="T4" fmla="*/ 90 w 92"/>
                <a:gd name="T5" fmla="*/ 117 h 129"/>
                <a:gd name="T6" fmla="*/ 92 w 92"/>
                <a:gd name="T7" fmla="*/ 113 h 129"/>
                <a:gd name="T8" fmla="*/ 92 w 92"/>
                <a:gd name="T9" fmla="*/ 108 h 129"/>
                <a:gd name="T10" fmla="*/ 91 w 92"/>
                <a:gd name="T11" fmla="*/ 103 h 129"/>
                <a:gd name="T12" fmla="*/ 88 w 92"/>
                <a:gd name="T13" fmla="*/ 98 h 129"/>
                <a:gd name="T14" fmla="*/ 87 w 92"/>
                <a:gd name="T15" fmla="*/ 93 h 129"/>
                <a:gd name="T16" fmla="*/ 86 w 92"/>
                <a:gd name="T17" fmla="*/ 87 h 129"/>
                <a:gd name="T18" fmla="*/ 86 w 92"/>
                <a:gd name="T19" fmla="*/ 81 h 129"/>
                <a:gd name="T20" fmla="*/ 84 w 92"/>
                <a:gd name="T21" fmla="*/ 79 h 129"/>
                <a:gd name="T22" fmla="*/ 83 w 92"/>
                <a:gd name="T23" fmla="*/ 77 h 129"/>
                <a:gd name="T24" fmla="*/ 81 w 92"/>
                <a:gd name="T25" fmla="*/ 74 h 129"/>
                <a:gd name="T26" fmla="*/ 80 w 92"/>
                <a:gd name="T27" fmla="*/ 71 h 129"/>
                <a:gd name="T28" fmla="*/ 86 w 92"/>
                <a:gd name="T29" fmla="*/ 60 h 129"/>
                <a:gd name="T30" fmla="*/ 70 w 92"/>
                <a:gd name="T31" fmla="*/ 25 h 129"/>
                <a:gd name="T32" fmla="*/ 50 w 92"/>
                <a:gd name="T33" fmla="*/ 14 h 129"/>
                <a:gd name="T34" fmla="*/ 48 w 92"/>
                <a:gd name="T35" fmla="*/ 15 h 129"/>
                <a:gd name="T36" fmla="*/ 46 w 92"/>
                <a:gd name="T37" fmla="*/ 15 h 129"/>
                <a:gd name="T38" fmla="*/ 45 w 92"/>
                <a:gd name="T39" fmla="*/ 15 h 129"/>
                <a:gd name="T40" fmla="*/ 43 w 92"/>
                <a:gd name="T41" fmla="*/ 16 h 129"/>
                <a:gd name="T42" fmla="*/ 39 w 92"/>
                <a:gd name="T43" fmla="*/ 15 h 129"/>
                <a:gd name="T44" fmla="*/ 37 w 92"/>
                <a:gd name="T45" fmla="*/ 12 h 129"/>
                <a:gd name="T46" fmla="*/ 35 w 92"/>
                <a:gd name="T47" fmla="*/ 8 h 129"/>
                <a:gd name="T48" fmla="*/ 34 w 92"/>
                <a:gd name="T49" fmla="*/ 6 h 129"/>
                <a:gd name="T50" fmla="*/ 31 w 92"/>
                <a:gd name="T51" fmla="*/ 3 h 129"/>
                <a:gd name="T52" fmla="*/ 27 w 92"/>
                <a:gd name="T53" fmla="*/ 1 h 129"/>
                <a:gd name="T54" fmla="*/ 24 w 92"/>
                <a:gd name="T55" fmla="*/ 0 h 129"/>
                <a:gd name="T56" fmla="*/ 19 w 92"/>
                <a:gd name="T57" fmla="*/ 1 h 129"/>
                <a:gd name="T58" fmla="*/ 12 w 92"/>
                <a:gd name="T59" fmla="*/ 4 h 129"/>
                <a:gd name="T60" fmla="*/ 8 w 92"/>
                <a:gd name="T61" fmla="*/ 10 h 129"/>
                <a:gd name="T62" fmla="*/ 4 w 92"/>
                <a:gd name="T63" fmla="*/ 19 h 129"/>
                <a:gd name="T64" fmla="*/ 0 w 92"/>
                <a:gd name="T65" fmla="*/ 27 h 129"/>
                <a:gd name="T66" fmla="*/ 1 w 92"/>
                <a:gd name="T67" fmla="*/ 33 h 129"/>
                <a:gd name="T68" fmla="*/ 3 w 92"/>
                <a:gd name="T69" fmla="*/ 36 h 129"/>
                <a:gd name="T70" fmla="*/ 3 w 92"/>
                <a:gd name="T71" fmla="*/ 41 h 129"/>
                <a:gd name="T72" fmla="*/ 3 w 92"/>
                <a:gd name="T73" fmla="*/ 45 h 129"/>
                <a:gd name="T74" fmla="*/ 5 w 92"/>
                <a:gd name="T75" fmla="*/ 47 h 129"/>
                <a:gd name="T76" fmla="*/ 8 w 92"/>
                <a:gd name="T77" fmla="*/ 48 h 129"/>
                <a:gd name="T78" fmla="*/ 10 w 92"/>
                <a:gd name="T79" fmla="*/ 51 h 129"/>
                <a:gd name="T80" fmla="*/ 11 w 92"/>
                <a:gd name="T81" fmla="*/ 54 h 129"/>
                <a:gd name="T82" fmla="*/ 11 w 92"/>
                <a:gd name="T83" fmla="*/ 56 h 129"/>
                <a:gd name="T84" fmla="*/ 11 w 92"/>
                <a:gd name="T85" fmla="*/ 59 h 129"/>
                <a:gd name="T86" fmla="*/ 10 w 92"/>
                <a:gd name="T87" fmla="*/ 60 h 129"/>
                <a:gd name="T88" fmla="*/ 8 w 92"/>
                <a:gd name="T89" fmla="*/ 64 h 129"/>
                <a:gd name="T90" fmla="*/ 32 w 92"/>
                <a:gd name="T91" fmla="*/ 120 h 129"/>
                <a:gd name="T92" fmla="*/ 34 w 92"/>
                <a:gd name="T93" fmla="*/ 123 h 129"/>
                <a:gd name="T94" fmla="*/ 38 w 92"/>
                <a:gd name="T95" fmla="*/ 125 h 129"/>
                <a:gd name="T96" fmla="*/ 43 w 92"/>
                <a:gd name="T97" fmla="*/ 126 h 129"/>
                <a:gd name="T98" fmla="*/ 47 w 92"/>
                <a:gd name="T99" fmla="*/ 129 h 12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2"/>
                <a:gd name="T151" fmla="*/ 0 h 129"/>
                <a:gd name="T152" fmla="*/ 92 w 92"/>
                <a:gd name="T153" fmla="*/ 129 h 12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2" h="129">
                  <a:moveTo>
                    <a:pt x="47" y="129"/>
                  </a:moveTo>
                  <a:lnTo>
                    <a:pt x="86" y="122"/>
                  </a:lnTo>
                  <a:lnTo>
                    <a:pt x="90" y="117"/>
                  </a:lnTo>
                  <a:lnTo>
                    <a:pt x="92" y="113"/>
                  </a:lnTo>
                  <a:lnTo>
                    <a:pt x="92" y="108"/>
                  </a:lnTo>
                  <a:lnTo>
                    <a:pt x="91" y="103"/>
                  </a:lnTo>
                  <a:lnTo>
                    <a:pt x="88" y="98"/>
                  </a:lnTo>
                  <a:lnTo>
                    <a:pt x="87" y="93"/>
                  </a:lnTo>
                  <a:lnTo>
                    <a:pt x="86" y="87"/>
                  </a:lnTo>
                  <a:lnTo>
                    <a:pt x="86" y="81"/>
                  </a:lnTo>
                  <a:lnTo>
                    <a:pt x="84" y="79"/>
                  </a:lnTo>
                  <a:lnTo>
                    <a:pt x="83" y="77"/>
                  </a:lnTo>
                  <a:lnTo>
                    <a:pt x="81" y="74"/>
                  </a:lnTo>
                  <a:lnTo>
                    <a:pt x="80" y="71"/>
                  </a:lnTo>
                  <a:lnTo>
                    <a:pt x="86" y="60"/>
                  </a:lnTo>
                  <a:lnTo>
                    <a:pt x="70" y="25"/>
                  </a:lnTo>
                  <a:lnTo>
                    <a:pt x="50" y="14"/>
                  </a:lnTo>
                  <a:lnTo>
                    <a:pt x="48" y="15"/>
                  </a:lnTo>
                  <a:lnTo>
                    <a:pt x="46" y="15"/>
                  </a:lnTo>
                  <a:lnTo>
                    <a:pt x="45" y="15"/>
                  </a:lnTo>
                  <a:lnTo>
                    <a:pt x="43" y="16"/>
                  </a:lnTo>
                  <a:lnTo>
                    <a:pt x="39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4" y="6"/>
                  </a:lnTo>
                  <a:lnTo>
                    <a:pt x="31" y="3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9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3" y="36"/>
                  </a:lnTo>
                  <a:lnTo>
                    <a:pt x="3" y="41"/>
                  </a:lnTo>
                  <a:lnTo>
                    <a:pt x="3" y="45"/>
                  </a:lnTo>
                  <a:lnTo>
                    <a:pt x="5" y="47"/>
                  </a:lnTo>
                  <a:lnTo>
                    <a:pt x="8" y="48"/>
                  </a:lnTo>
                  <a:lnTo>
                    <a:pt x="10" y="51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9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32" y="120"/>
                  </a:lnTo>
                  <a:lnTo>
                    <a:pt x="34" y="123"/>
                  </a:lnTo>
                  <a:lnTo>
                    <a:pt x="38" y="125"/>
                  </a:lnTo>
                  <a:lnTo>
                    <a:pt x="43" y="126"/>
                  </a:lnTo>
                  <a:lnTo>
                    <a:pt x="47" y="129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4340" name="Text Box 57">
            <a:extLst>
              <a:ext uri="{FF2B5EF4-FFF2-40B4-BE49-F238E27FC236}">
                <a16:creationId xmlns:a16="http://schemas.microsoft.com/office/drawing/2014/main" id="{17700ABA-E232-48E0-9DC3-966DF23AD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751138"/>
            <a:ext cx="88233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SV" altLang="es-SV" sz="5400" b="1">
                <a:solidFill>
                  <a:srgbClr val="004C6F"/>
                </a:solidFill>
                <a:latin typeface="Times New Roman" panose="02020603050405020304" pitchFamily="18" charset="0"/>
              </a:rPr>
              <a:t>gracias!</a:t>
            </a:r>
            <a:endParaRPr lang="en-US" altLang="es-SV" sz="5400" b="1">
              <a:solidFill>
                <a:srgbClr val="004C6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Rectangle 7">
            <a:extLst>
              <a:ext uri="{FF2B5EF4-FFF2-40B4-BE49-F238E27FC236}">
                <a16:creationId xmlns:a16="http://schemas.microsoft.com/office/drawing/2014/main" id="{98FAB3AC-6E8D-471E-B29E-3C3565E55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" y="442913"/>
            <a:ext cx="8978900" cy="898525"/>
          </a:xfr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MX" sz="2800" b="1" dirty="0">
                <a:solidFill>
                  <a:srgbClr val="BF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¿Por qué una lectura sobre </a:t>
            </a:r>
            <a:br>
              <a:rPr lang="es-MX" sz="2800" b="1" dirty="0">
                <a:solidFill>
                  <a:srgbClr val="BF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es-MX" sz="2800" b="1" dirty="0">
                <a:solidFill>
                  <a:srgbClr val="BF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las dinámicas territoriales en C.A?</a:t>
            </a:r>
            <a:endParaRPr lang="es-SV" sz="2800" b="1" dirty="0">
              <a:solidFill>
                <a:srgbClr val="BF5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6147" name="Rectangle 8">
            <a:extLst>
              <a:ext uri="{FF2B5EF4-FFF2-40B4-BE49-F238E27FC236}">
                <a16:creationId xmlns:a16="http://schemas.microsoft.com/office/drawing/2014/main" id="{E8C470E5-0E6C-4C33-AE54-4645200F81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808163"/>
            <a:ext cx="6732587" cy="345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ct val="40000"/>
              </a:spcAft>
            </a:pPr>
            <a:r>
              <a:rPr lang="es-SV" altLang="es-SV" sz="1800">
                <a:solidFill>
                  <a:srgbClr val="004C6F"/>
                </a:solidFill>
                <a:latin typeface="Arial" panose="020B0604020202020204" pitchFamily="34" charset="0"/>
              </a:rPr>
              <a:t>Necesidad de un mejor entendimiento de las profundas transformaciones en la región</a:t>
            </a:r>
          </a:p>
          <a:p>
            <a:pPr eaLnBrk="1" hangingPunct="1">
              <a:spcAft>
                <a:spcPct val="40000"/>
              </a:spcAft>
            </a:pPr>
            <a:r>
              <a:rPr lang="es-SV" altLang="es-SV" sz="1800">
                <a:solidFill>
                  <a:srgbClr val="004C6F"/>
                </a:solidFill>
                <a:latin typeface="Arial" panose="020B0604020202020204" pitchFamily="34" charset="0"/>
              </a:rPr>
              <a:t>Lecturas tradicionales no captan adecuadamente la complejidad y diversidad de las dinámicas</a:t>
            </a:r>
          </a:p>
          <a:p>
            <a:pPr eaLnBrk="1" hangingPunct="1">
              <a:spcAft>
                <a:spcPct val="40000"/>
              </a:spcAft>
            </a:pPr>
            <a:r>
              <a:rPr lang="es-SV" altLang="es-SV" sz="1800">
                <a:solidFill>
                  <a:srgbClr val="004C6F"/>
                </a:solidFill>
                <a:latin typeface="Arial" panose="020B0604020202020204" pitchFamily="34" charset="0"/>
              </a:rPr>
              <a:t>Los esfuerzos de desarrollo sostenible requieren un marco que explique cuáles de las múltiples fuerzas motoras son las que más están moldeando los distintos territorios y sus encadenamientos entre lo local-territorial, nacional, regional y global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9510E4DA-94AD-43D5-9C8F-659023F070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246063"/>
            <a:ext cx="9144000" cy="7239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S" sz="2000" b="1" dirty="0">
                <a:solidFill>
                  <a:srgbClr val="BF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Centroamérica: peso relativo de </a:t>
            </a:r>
            <a:br>
              <a:rPr lang="es-ES" sz="2000" b="1" dirty="0">
                <a:solidFill>
                  <a:srgbClr val="BF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es-ES" sz="2000" b="1" dirty="0">
                <a:solidFill>
                  <a:srgbClr val="BF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fuentes primarias de divisas, 1978 y 2006</a:t>
            </a:r>
            <a:r>
              <a:rPr lang="es-ES" sz="2000" dirty="0"/>
              <a:t> </a:t>
            </a:r>
            <a:endParaRPr lang="es-SV" sz="2000" dirty="0"/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FE563130-19FC-4BFD-9B33-F907FE4C1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SV" altLang="es-SV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DF61A955-9617-419E-B38F-FE910B35A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SV" altLang="es-SV"/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E431E53B-A9B9-436C-A061-463F1750F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SV" altLang="es-SV"/>
          </a:p>
        </p:txBody>
      </p:sp>
      <p:pic>
        <p:nvPicPr>
          <p:cNvPr id="2050" name="Object 2">
            <a:extLst>
              <a:ext uri="{FF2B5EF4-FFF2-40B4-BE49-F238E27FC236}">
                <a16:creationId xmlns:a16="http://schemas.microsoft.com/office/drawing/2014/main" id="{996F842B-6DDD-4019-9541-39C44854B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946150"/>
            <a:ext cx="7969250" cy="43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7 CuadroTexto">
            <a:extLst>
              <a:ext uri="{FF2B5EF4-FFF2-40B4-BE49-F238E27FC236}">
                <a16:creationId xmlns:a16="http://schemas.microsoft.com/office/drawing/2014/main" id="{89CDB388-8AEF-4CDD-87DB-9B3A8916F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5373688"/>
            <a:ext cx="885666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SV" altLang="es-SV" sz="1600" b="1">
                <a:solidFill>
                  <a:srgbClr val="004C6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Centroamérica pasó de ser una región de economías agroexportadoras </a:t>
            </a:r>
          </a:p>
          <a:p>
            <a:pPr eaLnBrk="1" hangingPunct="1">
              <a:lnSpc>
                <a:spcPct val="90000"/>
              </a:lnSpc>
            </a:pPr>
            <a:r>
              <a:rPr lang="es-SV" altLang="es-SV" sz="1600" b="1">
                <a:solidFill>
                  <a:srgbClr val="004C6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una región más diversificada:  De agro-exportación a remesas, turismo,</a:t>
            </a:r>
          </a:p>
          <a:p>
            <a:pPr eaLnBrk="1" hangingPunct="1">
              <a:lnSpc>
                <a:spcPct val="90000"/>
              </a:lnSpc>
            </a:pPr>
            <a:r>
              <a:rPr lang="es-SV" altLang="es-SV" sz="1600" b="1">
                <a:solidFill>
                  <a:srgbClr val="004C6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actividades extractavistas, maquila agrícola, etc.</a:t>
            </a:r>
            <a:endParaRPr lang="es-ES" altLang="es-SV" sz="1600" b="1">
              <a:solidFill>
                <a:srgbClr val="004C6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94A4FFB-A8F9-40FC-9D67-B5FDA57BF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71463"/>
            <a:ext cx="7632700" cy="7635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" sz="2000" b="1" dirty="0">
                <a:solidFill>
                  <a:srgbClr val="BF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Las transformaciones de Centroamérica y la necesidad </a:t>
            </a:r>
            <a:br>
              <a:rPr lang="es-ES" sz="2000" b="1" dirty="0">
                <a:solidFill>
                  <a:srgbClr val="BF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es-ES" sz="2000" b="1" dirty="0">
                <a:solidFill>
                  <a:srgbClr val="BF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de entender sus Dinámicas Territoriales</a:t>
            </a:r>
            <a:endParaRPr lang="es-SV" sz="2000" b="1" dirty="0">
              <a:solidFill>
                <a:srgbClr val="BF5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3076" name="Group 29">
            <a:extLst>
              <a:ext uri="{FF2B5EF4-FFF2-40B4-BE49-F238E27FC236}">
                <a16:creationId xmlns:a16="http://schemas.microsoft.com/office/drawing/2014/main" id="{8C6B6C91-C90B-44E0-801A-8F853433B9B7}"/>
              </a:ext>
            </a:extLst>
          </p:cNvPr>
          <p:cNvGrpSpPr>
            <a:grpSpLocks/>
          </p:cNvGrpSpPr>
          <p:nvPr/>
        </p:nvGrpSpPr>
        <p:grpSpPr bwMode="auto">
          <a:xfrm>
            <a:off x="-26988" y="1736725"/>
            <a:ext cx="9170988" cy="4335463"/>
            <a:chOff x="-21" y="799"/>
            <a:chExt cx="5777" cy="2731"/>
          </a:xfrm>
        </p:grpSpPr>
        <p:grpSp>
          <p:nvGrpSpPr>
            <p:cNvPr id="3078" name="Group 34">
              <a:extLst>
                <a:ext uri="{FF2B5EF4-FFF2-40B4-BE49-F238E27FC236}">
                  <a16:creationId xmlns:a16="http://schemas.microsoft.com/office/drawing/2014/main" id="{047605F1-500B-4E20-9D0B-B66C61A752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1" y="799"/>
              <a:ext cx="3084" cy="1996"/>
              <a:chOff x="-68" y="550"/>
              <a:chExt cx="3154" cy="2041"/>
            </a:xfrm>
          </p:grpSpPr>
          <p:pic>
            <p:nvPicPr>
              <p:cNvPr id="3093" name="Picture 19" descr="Mesoamericaboscoso">
                <a:extLst>
                  <a:ext uri="{FF2B5EF4-FFF2-40B4-BE49-F238E27FC236}">
                    <a16:creationId xmlns:a16="http://schemas.microsoft.com/office/drawing/2014/main" id="{214867B8-99F4-45A5-B309-6AFF9E62E0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lum contras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8" y="550"/>
                <a:ext cx="3154" cy="2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81" name="Oval 20">
                <a:extLst>
                  <a:ext uri="{FF2B5EF4-FFF2-40B4-BE49-F238E27FC236}">
                    <a16:creationId xmlns:a16="http://schemas.microsoft.com/office/drawing/2014/main" id="{3CBCF07C-28E4-4F85-AA19-5B7E7F91E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1071"/>
                <a:ext cx="318" cy="250"/>
              </a:xfrm>
              <a:prstGeom prst="ellipse">
                <a:avLst/>
              </a:prstGeom>
              <a:noFill/>
              <a:ln w="28575" algn="ctr">
                <a:solidFill>
                  <a:srgbClr val="BF5A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s-CR">
                  <a:latin typeface="Bradley Hand ITC" pitchFamily="66" charset="0"/>
                </a:endParaRPr>
              </a:p>
            </p:txBody>
          </p:sp>
          <p:sp>
            <p:nvSpPr>
              <p:cNvPr id="15382" name="Oval 21">
                <a:extLst>
                  <a:ext uri="{FF2B5EF4-FFF2-40B4-BE49-F238E27FC236}">
                    <a16:creationId xmlns:a16="http://schemas.microsoft.com/office/drawing/2014/main" id="{12553419-8C11-4F17-9660-197D0B7BD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570127">
                <a:off x="1034" y="1514"/>
                <a:ext cx="91" cy="294"/>
              </a:xfrm>
              <a:prstGeom prst="ellipse">
                <a:avLst/>
              </a:prstGeom>
              <a:noFill/>
              <a:ln w="28575" algn="ctr">
                <a:solidFill>
                  <a:srgbClr val="BF5A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s-CR">
                  <a:latin typeface="Bradley Hand ITC" pitchFamily="66" charset="0"/>
                </a:endParaRPr>
              </a:p>
            </p:txBody>
          </p:sp>
          <p:sp>
            <p:nvSpPr>
              <p:cNvPr id="15383" name="Oval 22">
                <a:extLst>
                  <a:ext uri="{FF2B5EF4-FFF2-40B4-BE49-F238E27FC236}">
                    <a16:creationId xmlns:a16="http://schemas.microsoft.com/office/drawing/2014/main" id="{83F10980-E9ED-43FA-AE97-86EDBFBC77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372" y="1151"/>
                <a:ext cx="91" cy="431"/>
              </a:xfrm>
              <a:prstGeom prst="ellipse">
                <a:avLst/>
              </a:prstGeom>
              <a:noFill/>
              <a:ln w="28575" algn="ctr">
                <a:solidFill>
                  <a:srgbClr val="BF5A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s-CR">
                  <a:latin typeface="Bradley Hand ITC" pitchFamily="66" charset="0"/>
                </a:endParaRPr>
              </a:p>
            </p:txBody>
          </p:sp>
          <p:sp>
            <p:nvSpPr>
              <p:cNvPr id="15384" name="Oval 23">
                <a:extLst>
                  <a:ext uri="{FF2B5EF4-FFF2-40B4-BE49-F238E27FC236}">
                    <a16:creationId xmlns:a16="http://schemas.microsoft.com/office/drawing/2014/main" id="{B3EEF1A2-E854-4277-8AA8-963CF4B15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919306">
                <a:off x="1409" y="1848"/>
                <a:ext cx="194" cy="431"/>
              </a:xfrm>
              <a:prstGeom prst="ellipse">
                <a:avLst/>
              </a:prstGeom>
              <a:noFill/>
              <a:ln w="28575" algn="ctr">
                <a:solidFill>
                  <a:srgbClr val="BF5A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s-CR">
                  <a:latin typeface="Bradley Hand ITC" pitchFamily="66" charset="0"/>
                </a:endParaRPr>
              </a:p>
            </p:txBody>
          </p:sp>
          <p:sp>
            <p:nvSpPr>
              <p:cNvPr id="15385" name="Oval 24">
                <a:extLst>
                  <a:ext uri="{FF2B5EF4-FFF2-40B4-BE49-F238E27FC236}">
                    <a16:creationId xmlns:a16="http://schemas.microsoft.com/office/drawing/2014/main" id="{1CFC6770-D342-4C12-8CE9-F3C2F77EA7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" y="1457"/>
                <a:ext cx="318" cy="250"/>
              </a:xfrm>
              <a:prstGeom prst="ellipse">
                <a:avLst/>
              </a:prstGeom>
              <a:noFill/>
              <a:ln w="28575" algn="ctr">
                <a:solidFill>
                  <a:srgbClr val="BF5A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s-SV">
                  <a:latin typeface="Arial" charset="0"/>
                </a:endParaRPr>
              </a:p>
            </p:txBody>
          </p:sp>
          <p:sp>
            <p:nvSpPr>
              <p:cNvPr id="15386" name="Oval 21">
                <a:extLst>
                  <a:ext uri="{FF2B5EF4-FFF2-40B4-BE49-F238E27FC236}">
                    <a16:creationId xmlns:a16="http://schemas.microsoft.com/office/drawing/2014/main" id="{880649D2-EADD-47E2-A98F-8BE9DDA40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615283">
                <a:off x="1952" y="2108"/>
                <a:ext cx="66" cy="261"/>
              </a:xfrm>
              <a:prstGeom prst="ellipse">
                <a:avLst/>
              </a:prstGeom>
              <a:noFill/>
              <a:ln w="28575" algn="ctr">
                <a:solidFill>
                  <a:srgbClr val="BF5A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s-CR">
                  <a:latin typeface="Bradley Hand ITC" pitchFamily="66" charset="0"/>
                </a:endParaRPr>
              </a:p>
            </p:txBody>
          </p:sp>
          <p:sp>
            <p:nvSpPr>
              <p:cNvPr id="15387" name="Oval 21">
                <a:extLst>
                  <a:ext uri="{FF2B5EF4-FFF2-40B4-BE49-F238E27FC236}">
                    <a16:creationId xmlns:a16="http://schemas.microsoft.com/office/drawing/2014/main" id="{A6C52F9D-6518-4245-B694-69D07072E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199883">
                <a:off x="2241" y="2187"/>
                <a:ext cx="62" cy="150"/>
              </a:xfrm>
              <a:prstGeom prst="ellipse">
                <a:avLst/>
              </a:prstGeom>
              <a:noFill/>
              <a:ln w="28575" algn="ctr">
                <a:solidFill>
                  <a:srgbClr val="BF5A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rot="10800000" wrap="none" anchor="ctr"/>
              <a:lstStyle/>
              <a:p>
                <a:pPr>
                  <a:defRPr/>
                </a:pPr>
                <a:endParaRPr lang="es-CR">
                  <a:latin typeface="Bradley Hand ITC" pitchFamily="66" charset="0"/>
                </a:endParaRPr>
              </a:p>
            </p:txBody>
          </p:sp>
        </p:grpSp>
        <p:pic>
          <p:nvPicPr>
            <p:cNvPr id="3079" name="Picture 9">
              <a:extLst>
                <a:ext uri="{FF2B5EF4-FFF2-40B4-BE49-F238E27FC236}">
                  <a16:creationId xmlns:a16="http://schemas.microsoft.com/office/drawing/2014/main" id="{2486DFC8-0FF4-4C43-BC23-99E8B887C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840"/>
              <a:ext cx="777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15">
              <a:extLst>
                <a:ext uri="{FF2B5EF4-FFF2-40B4-BE49-F238E27FC236}">
                  <a16:creationId xmlns:a16="http://schemas.microsoft.com/office/drawing/2014/main" id="{9094305E-6FFC-4582-A3FD-94D4FC84A9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-16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" y="2281"/>
              <a:ext cx="1338" cy="1237"/>
            </a:xfrm>
            <a:prstGeom prst="rect">
              <a:avLst/>
            </a:prstGeom>
            <a:noFill/>
            <a:ln w="28575" algn="ctr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Picture 5" descr="Trafico de Madera 3">
              <a:extLst>
                <a:ext uri="{FF2B5EF4-FFF2-40B4-BE49-F238E27FC236}">
                  <a16:creationId xmlns:a16="http://schemas.microsoft.com/office/drawing/2014/main" id="{8815DF14-F8FA-439B-9AD4-678C74D959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2800"/>
              <a:ext cx="1539" cy="726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3074" name="Object 2">
              <a:extLst>
                <a:ext uri="{FF2B5EF4-FFF2-40B4-BE49-F238E27FC236}">
                  <a16:creationId xmlns:a16="http://schemas.microsoft.com/office/drawing/2014/main" id="{9580BBAF-083B-4274-8CA0-C7B19559D89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10" y="821"/>
            <a:ext cx="1946" cy="1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1" name="Diapositiva" r:id="rId7" imgW="4572000" imgH="3429000" progId="PowerPoint.Slide.8">
                    <p:embed/>
                  </p:oleObj>
                </mc:Choice>
                <mc:Fallback>
                  <p:oleObj name="Diapositiva" r:id="rId7" imgW="4572000" imgH="3429000" progId="PowerPoint.Slide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7086" t="19948" r="9448" b="5249"/>
                        <a:stretch>
                          <a:fillRect/>
                        </a:stretch>
                      </p:blipFill>
                      <p:spPr bwMode="auto">
                        <a:xfrm>
                          <a:off x="3810" y="821"/>
                          <a:ext cx="1946" cy="14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 type="none" w="lg" len="med"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082" name="Picture 8" descr="master_plan2">
              <a:extLst>
                <a:ext uri="{FF2B5EF4-FFF2-40B4-BE49-F238E27FC236}">
                  <a16:creationId xmlns:a16="http://schemas.microsoft.com/office/drawing/2014/main" id="{2108C26A-7EC1-4FB4-A24C-C2D6DD5AF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" y="844"/>
              <a:ext cx="723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3" name="Group 25">
              <a:extLst>
                <a:ext uri="{FF2B5EF4-FFF2-40B4-BE49-F238E27FC236}">
                  <a16:creationId xmlns:a16="http://schemas.microsoft.com/office/drawing/2014/main" id="{A0F70550-C7B0-44BD-AAE4-C869C46CBF2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242" y="845"/>
              <a:ext cx="1566" cy="995"/>
              <a:chOff x="3003" y="320"/>
              <a:chExt cx="2664" cy="1693"/>
            </a:xfrm>
          </p:grpSpPr>
          <p:pic>
            <p:nvPicPr>
              <p:cNvPr id="3091" name="Picture 26">
                <a:extLst>
                  <a:ext uri="{FF2B5EF4-FFF2-40B4-BE49-F238E27FC236}">
                    <a16:creationId xmlns:a16="http://schemas.microsoft.com/office/drawing/2014/main" id="{DB8F502B-E8EF-4BA5-95BC-2E500D610E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3" y="320"/>
                <a:ext cx="2664" cy="1693"/>
              </a:xfrm>
              <a:prstGeom prst="rect">
                <a:avLst/>
              </a:prstGeom>
              <a:noFill/>
              <a:ln w="19050" algn="ctr">
                <a:solidFill>
                  <a:srgbClr val="8BAA2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92" name="Oval 27">
                <a:extLst>
                  <a:ext uri="{FF2B5EF4-FFF2-40B4-BE49-F238E27FC236}">
                    <a16:creationId xmlns:a16="http://schemas.microsoft.com/office/drawing/2014/main" id="{9FF1B8E6-B848-4532-BA8A-6F5692A6E63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-5668722">
                <a:off x="4148" y="49"/>
                <a:ext cx="364" cy="1506"/>
              </a:xfrm>
              <a:prstGeom prst="ellipse">
                <a:avLst/>
              </a:prstGeom>
              <a:noFill/>
              <a:ln w="19050">
                <a:solidFill>
                  <a:srgbClr val="8BAA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SV" altLang="es-SV" sz="1400" b="1">
                  <a:solidFill>
                    <a:schemeClr val="folHlink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084" name="Group 31">
              <a:extLst>
                <a:ext uri="{FF2B5EF4-FFF2-40B4-BE49-F238E27FC236}">
                  <a16:creationId xmlns:a16="http://schemas.microsoft.com/office/drawing/2014/main" id="{D202C447-4E00-4944-8747-1484E75B9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070"/>
              <a:ext cx="1226" cy="1460"/>
              <a:chOff x="4248" y="2074"/>
              <a:chExt cx="1450" cy="1627"/>
            </a:xfrm>
          </p:grpSpPr>
          <p:grpSp>
            <p:nvGrpSpPr>
              <p:cNvPr id="3087" name="Group 12">
                <a:extLst>
                  <a:ext uri="{FF2B5EF4-FFF2-40B4-BE49-F238E27FC236}">
                    <a16:creationId xmlns:a16="http://schemas.microsoft.com/office/drawing/2014/main" id="{5EEEE033-D265-45B8-8AF9-F931AC3AF0C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248" y="2182"/>
                <a:ext cx="1450" cy="1519"/>
                <a:chOff x="1983" y="232"/>
                <a:chExt cx="3485" cy="3651"/>
              </a:xfrm>
            </p:grpSpPr>
            <p:pic>
              <p:nvPicPr>
                <p:cNvPr id="3089" name="Picture 13" descr="Zona Norte 008">
                  <a:extLst>
                    <a:ext uri="{FF2B5EF4-FFF2-40B4-BE49-F238E27FC236}">
                      <a16:creationId xmlns:a16="http://schemas.microsoft.com/office/drawing/2014/main" id="{7E9C1BF9-2922-44EF-8114-298173C583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83" y="243"/>
                  <a:ext cx="3485" cy="3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90" name="Rectangle 14">
                  <a:extLst>
                    <a:ext uri="{FF2B5EF4-FFF2-40B4-BE49-F238E27FC236}">
                      <a16:creationId xmlns:a16="http://schemas.microsoft.com/office/drawing/2014/main" id="{A0B3CEC5-EB9C-47A9-9DBF-CEA865563C8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97" y="232"/>
                  <a:ext cx="1168" cy="8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CR" altLang="es-SV"/>
                </a:p>
              </p:txBody>
            </p:sp>
          </p:grpSp>
          <p:sp>
            <p:nvSpPr>
              <p:cNvPr id="3088" name="Rectangle 11">
                <a:extLst>
                  <a:ext uri="{FF2B5EF4-FFF2-40B4-BE49-F238E27FC236}">
                    <a16:creationId xmlns:a16="http://schemas.microsoft.com/office/drawing/2014/main" id="{17AD046B-7434-4FC5-B7DD-427E5E34F7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" y="2074"/>
                <a:ext cx="1449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AR" altLang="es-SV" sz="1000" b="1">
                    <a:latin typeface="Arial Narrow" panose="020B0606020202030204" pitchFamily="34" charset="0"/>
                  </a:rPr>
                  <a:t>Maquila agrícola en el norte de Costa Rica</a:t>
                </a:r>
                <a:endParaRPr lang="en-US" altLang="es-SV" sz="1000" b="1"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3085" name="Picture 10">
              <a:extLst>
                <a:ext uri="{FF2B5EF4-FFF2-40B4-BE49-F238E27FC236}">
                  <a16:creationId xmlns:a16="http://schemas.microsoft.com/office/drawing/2014/main" id="{12ACBFD4-5583-47C1-87B8-B4DC78A01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2160"/>
              <a:ext cx="1365" cy="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35" descr="Four Seasons Resort Costa Rica">
              <a:extLst>
                <a:ext uri="{FF2B5EF4-FFF2-40B4-BE49-F238E27FC236}">
                  <a16:creationId xmlns:a16="http://schemas.microsoft.com/office/drawing/2014/main" id="{1C8C9EA7-B8C5-4C7B-86D2-4E0CEA8D0C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" y="1462"/>
              <a:ext cx="621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2 Marcador de contenido">
            <a:extLst>
              <a:ext uri="{FF2B5EF4-FFF2-40B4-BE49-F238E27FC236}">
                <a16:creationId xmlns:a16="http://schemas.microsoft.com/office/drawing/2014/main" id="{6057A75E-25C3-4E49-886B-0728879437B4}"/>
              </a:ext>
            </a:extLst>
          </p:cNvPr>
          <p:cNvSpPr>
            <a:spLocks/>
          </p:cNvSpPr>
          <p:nvPr/>
        </p:nvSpPr>
        <p:spPr bwMode="auto">
          <a:xfrm>
            <a:off x="100013" y="1035050"/>
            <a:ext cx="8648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SV" sz="1400">
                <a:solidFill>
                  <a:srgbClr val="004C6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Es necesario territorializar los factores de orden macro que actúan con mayor o menor fuerza sobre los territorios</a:t>
            </a:r>
            <a:r>
              <a:rPr lang="es-SV" altLang="es-SV" sz="1400">
                <a:solidFill>
                  <a:srgbClr val="004C6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con actividades que tienen expresiones diferenciadas en los territorios rurales</a:t>
            </a:r>
            <a:endParaRPr lang="es-MX" altLang="es-SV" sz="1400">
              <a:solidFill>
                <a:srgbClr val="004C6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>
            <a:extLst>
              <a:ext uri="{FF2B5EF4-FFF2-40B4-BE49-F238E27FC236}">
                <a16:creationId xmlns:a16="http://schemas.microsoft.com/office/drawing/2014/main" id="{AC4CEA00-5ECB-420A-92B5-CC79B5D4379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300788" y="1198563"/>
            <a:ext cx="2843212" cy="521811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indent="0" eaLnBrk="1" hangingPunct="1">
              <a:spcBef>
                <a:spcPct val="0"/>
              </a:spcBef>
              <a:buFontTx/>
              <a:buNone/>
              <a:defRPr/>
            </a:pPr>
            <a:endParaRPr lang="es-SV" sz="1600" b="1" kern="1200" dirty="0">
              <a:solidFill>
                <a:srgbClr val="004C6F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88900" indent="0" eaLnBrk="1" hangingPunct="1">
              <a:spcBef>
                <a:spcPct val="0"/>
              </a:spcBef>
              <a:buFontTx/>
              <a:buChar char="-"/>
              <a:defRPr/>
            </a:pPr>
            <a:endParaRPr lang="es-SV" sz="1600" b="1" kern="1200" dirty="0">
              <a:solidFill>
                <a:srgbClr val="004C6F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88900" indent="0" eaLnBrk="1" hangingPunct="1">
              <a:spcBef>
                <a:spcPct val="0"/>
              </a:spcBef>
              <a:buFontTx/>
              <a:buNone/>
              <a:defRPr/>
            </a:pPr>
            <a:r>
              <a:rPr lang="es-MX" sz="1600" b="1" kern="1200" dirty="0">
                <a:solidFill>
                  <a:srgbClr val="004C6F"/>
                </a:solidFill>
                <a:latin typeface="Arial" charset="0"/>
                <a:ea typeface="Times New Roman" pitchFamily="18" charset="0"/>
                <a:cs typeface="Arial" charset="0"/>
              </a:rPr>
              <a:t>Expansión hacia “nuevos territorios” para</a:t>
            </a:r>
            <a:r>
              <a:rPr lang="es-SV" sz="1600" b="1" kern="1200" dirty="0">
                <a:solidFill>
                  <a:srgbClr val="004C6F"/>
                </a:solidFill>
                <a:latin typeface="Arial" charset="0"/>
                <a:ea typeface="Times New Roman" pitchFamily="18" charset="0"/>
                <a:cs typeface="Arial" charset="0"/>
              </a:rPr>
              <a:t> la acumulación; A</a:t>
            </a:r>
            <a:r>
              <a:rPr lang="es-MX" sz="1600" b="1" kern="1200" dirty="0" err="1">
                <a:solidFill>
                  <a:srgbClr val="004C6F"/>
                </a:solidFill>
                <a:latin typeface="Arial" charset="0"/>
                <a:ea typeface="Times New Roman" pitchFamily="18" charset="0"/>
                <a:cs typeface="Arial" charset="0"/>
              </a:rPr>
              <a:t>cceso</a:t>
            </a:r>
            <a:r>
              <a:rPr lang="es-MX" sz="1600" b="1" kern="1200" dirty="0">
                <a:solidFill>
                  <a:srgbClr val="004C6F"/>
                </a:solidFill>
                <a:latin typeface="Arial" charset="0"/>
                <a:ea typeface="Times New Roman" pitchFamily="18" charset="0"/>
                <a:cs typeface="Arial" charset="0"/>
              </a:rPr>
              <a:t>/control sobre recursos y territorios; nuevas disputas territoriales</a:t>
            </a:r>
            <a:endParaRPr lang="es-SV" sz="1600" b="1" kern="1200" dirty="0">
              <a:solidFill>
                <a:srgbClr val="004C6F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171" name="1 Título">
            <a:extLst>
              <a:ext uri="{FF2B5EF4-FFF2-40B4-BE49-F238E27FC236}">
                <a16:creationId xmlns:a16="http://schemas.microsoft.com/office/drawing/2014/main" id="{2A0D9ABF-8597-4D68-BBC9-997A3B3B4A15}"/>
              </a:ext>
            </a:extLst>
          </p:cNvPr>
          <p:cNvSpPr>
            <a:spLocks/>
          </p:cNvSpPr>
          <p:nvPr/>
        </p:nvSpPr>
        <p:spPr bwMode="auto">
          <a:xfrm>
            <a:off x="0" y="-230188"/>
            <a:ext cx="914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s-SV" altLang="es-SV" b="1">
              <a:solidFill>
                <a:srgbClr val="592A03"/>
              </a:solidFill>
              <a:latin typeface="Perpetua" panose="02020502060401020303" pitchFamily="18" charset="0"/>
            </a:endParaRPr>
          </a:p>
        </p:txBody>
      </p:sp>
      <p:sp>
        <p:nvSpPr>
          <p:cNvPr id="16402" name="2 Marcador de contenido">
            <a:extLst>
              <a:ext uri="{FF2B5EF4-FFF2-40B4-BE49-F238E27FC236}">
                <a16:creationId xmlns:a16="http://schemas.microsoft.com/office/drawing/2014/main" id="{C8CD14FB-2E1C-429B-85F0-8F77C965DFC0}"/>
              </a:ext>
            </a:extLst>
          </p:cNvPr>
          <p:cNvSpPr>
            <a:spLocks/>
          </p:cNvSpPr>
          <p:nvPr/>
        </p:nvSpPr>
        <p:spPr bwMode="auto">
          <a:xfrm>
            <a:off x="-36513" y="468313"/>
            <a:ext cx="9144001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8900">
              <a:lnSpc>
                <a:spcPct val="90000"/>
              </a:lnSpc>
              <a:defRPr/>
            </a:pPr>
            <a:r>
              <a:rPr lang="es-SV" sz="2800" b="1" dirty="0">
                <a:solidFill>
                  <a:srgbClr val="BF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Cambio Económico y Dinámicas Territoriales: </a:t>
            </a:r>
          </a:p>
          <a:p>
            <a:pPr marL="88900">
              <a:lnSpc>
                <a:spcPct val="90000"/>
              </a:lnSpc>
              <a:defRPr/>
            </a:pPr>
            <a:br>
              <a:rPr lang="es-SV" sz="800" b="1" dirty="0">
                <a:solidFill>
                  <a:srgbClr val="BF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</a:br>
            <a:endParaRPr lang="es-SV" sz="800" b="1" dirty="0">
              <a:solidFill>
                <a:srgbClr val="BF5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+mj-ea"/>
              <a:cs typeface="+mj-cs"/>
            </a:endParaRPr>
          </a:p>
          <a:p>
            <a:pPr marL="88900">
              <a:lnSpc>
                <a:spcPct val="90000"/>
              </a:lnSpc>
              <a:defRPr/>
            </a:pPr>
            <a:r>
              <a:rPr lang="es-SV" sz="1600" b="1" dirty="0">
                <a:solidFill>
                  <a:srgbClr val="004C6F"/>
                </a:solidFill>
                <a:latin typeface="Arial" charset="0"/>
                <a:ea typeface="Times New Roman" pitchFamily="18" charset="0"/>
                <a:cs typeface="Arial" charset="0"/>
              </a:rPr>
              <a:t>3 componentes de acumulación: capital, personas, territorio </a:t>
            </a:r>
          </a:p>
        </p:txBody>
      </p:sp>
      <p:pic>
        <p:nvPicPr>
          <p:cNvPr id="7173" name="18 Imagen" descr="Megaproyectos1.jpg">
            <a:extLst>
              <a:ext uri="{FF2B5EF4-FFF2-40B4-BE49-F238E27FC236}">
                <a16:creationId xmlns:a16="http://schemas.microsoft.com/office/drawing/2014/main" id="{41369116-FB5A-4EC0-A2CB-A423E4745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363"/>
            <a:ext cx="63373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8">
            <a:extLst>
              <a:ext uri="{FF2B5EF4-FFF2-40B4-BE49-F238E27FC236}">
                <a16:creationId xmlns:a16="http://schemas.microsoft.com/office/drawing/2014/main" id="{C1E30A3B-F4D3-4242-BEBE-462666E9E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197475"/>
            <a:ext cx="16176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0">
            <a:extLst>
              <a:ext uri="{FF2B5EF4-FFF2-40B4-BE49-F238E27FC236}">
                <a16:creationId xmlns:a16="http://schemas.microsoft.com/office/drawing/2014/main" id="{A2436B92-F131-446B-8D9C-B1EC5A806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1458913"/>
            <a:ext cx="9779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50">
            <a:extLst>
              <a:ext uri="{FF2B5EF4-FFF2-40B4-BE49-F238E27FC236}">
                <a16:creationId xmlns:a16="http://schemas.microsoft.com/office/drawing/2014/main" id="{83EAA79D-AF81-4D93-90CA-556ED4C78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752850"/>
            <a:ext cx="9493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52">
            <a:extLst>
              <a:ext uri="{FF2B5EF4-FFF2-40B4-BE49-F238E27FC236}">
                <a16:creationId xmlns:a16="http://schemas.microsoft.com/office/drawing/2014/main" id="{F1EE93F5-5F7F-4903-AB93-65B8DF8D8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4527550"/>
            <a:ext cx="1404937" cy="738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53">
            <a:extLst>
              <a:ext uri="{FF2B5EF4-FFF2-40B4-BE49-F238E27FC236}">
                <a16:creationId xmlns:a16="http://schemas.microsoft.com/office/drawing/2014/main" id="{FBAB6A35-A625-419F-8D93-962354E53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698875"/>
            <a:ext cx="14033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37">
            <a:extLst>
              <a:ext uri="{FF2B5EF4-FFF2-40B4-BE49-F238E27FC236}">
                <a16:creationId xmlns:a16="http://schemas.microsoft.com/office/drawing/2014/main" id="{11CCAFDD-666F-4A46-9697-7274D581B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4194175"/>
            <a:ext cx="1443038" cy="2079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41">
            <a:extLst>
              <a:ext uri="{FF2B5EF4-FFF2-40B4-BE49-F238E27FC236}">
                <a16:creationId xmlns:a16="http://schemas.microsoft.com/office/drawing/2014/main" id="{B77BB900-8F20-4C5F-A7C1-C7C4108FA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5265738"/>
            <a:ext cx="14827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34">
            <a:extLst>
              <a:ext uri="{FF2B5EF4-FFF2-40B4-BE49-F238E27FC236}">
                <a16:creationId xmlns:a16="http://schemas.microsoft.com/office/drawing/2014/main" id="{0BE2BF60-66DE-4872-B6C7-04B3C4C1E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1458913"/>
            <a:ext cx="109537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>
            <a:extLst>
              <a:ext uri="{FF2B5EF4-FFF2-40B4-BE49-F238E27FC236}">
                <a16:creationId xmlns:a16="http://schemas.microsoft.com/office/drawing/2014/main" id="{B6E4E4BA-C27C-49D3-985D-1AB35C4F25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417513"/>
            <a:ext cx="8207375" cy="8509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SV" sz="3200" b="1" kern="1200" dirty="0">
                <a:solidFill>
                  <a:srgbClr val="BF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Crisis Global y Disputas Territoriales</a:t>
            </a:r>
          </a:p>
        </p:txBody>
      </p:sp>
      <p:pic>
        <p:nvPicPr>
          <p:cNvPr id="8195" name="Picture 12">
            <a:extLst>
              <a:ext uri="{FF2B5EF4-FFF2-40B4-BE49-F238E27FC236}">
                <a16:creationId xmlns:a16="http://schemas.microsoft.com/office/drawing/2014/main" id="{19F03F97-386E-4B32-9421-7217A976D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3132138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>
            <a:extLst>
              <a:ext uri="{FF2B5EF4-FFF2-40B4-BE49-F238E27FC236}">
                <a16:creationId xmlns:a16="http://schemas.microsoft.com/office/drawing/2014/main" id="{0A3EA302-CB75-4527-8873-675D8912F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462088"/>
            <a:ext cx="357187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 descr="http://archive.laprensa.com.sv/20080502/mundo/1455903.jpg">
            <a:extLst>
              <a:ext uri="{FF2B5EF4-FFF2-40B4-BE49-F238E27FC236}">
                <a16:creationId xmlns:a16="http://schemas.microsoft.com/office/drawing/2014/main" id="{125EA528-51B6-4039-A5B9-D98FA1429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1462088"/>
            <a:ext cx="15970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10">
            <a:extLst>
              <a:ext uri="{FF2B5EF4-FFF2-40B4-BE49-F238E27FC236}">
                <a16:creationId xmlns:a16="http://schemas.microsoft.com/office/drawing/2014/main" id="{DA5C1E6B-3080-44F6-A155-C151775F2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005263"/>
            <a:ext cx="54721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592A03"/>
              </a:buClr>
              <a:buFontTx/>
              <a:buChar char="•"/>
            </a:pPr>
            <a:r>
              <a:rPr lang="es-ES" altLang="es-SV" sz="1600" b="1">
                <a:solidFill>
                  <a:srgbClr val="004C6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La crisis global (financiera, alimentaria, energética, etc. …) representa un nuevo factor con grandes repercusiones territoriales</a:t>
            </a:r>
          </a:p>
          <a:p>
            <a:pPr algn="l" eaLnBrk="1" hangingPunct="1">
              <a:spcBef>
                <a:spcPct val="20000"/>
              </a:spcBef>
              <a:buClr>
                <a:srgbClr val="592A03"/>
              </a:buClr>
              <a:buFontTx/>
              <a:buChar char="•"/>
            </a:pPr>
            <a:r>
              <a:rPr lang="es-ES" altLang="es-SV" sz="1600" b="1">
                <a:solidFill>
                  <a:srgbClr val="004C6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El estallido de las burbujas financieras implica un mayor interés en abrir nuevos espacios de acumulación en la esfera real en un afán de encontrar una salida a la crisis económica global</a:t>
            </a:r>
          </a:p>
        </p:txBody>
      </p:sp>
      <p:pic>
        <p:nvPicPr>
          <p:cNvPr id="8199" name="Picture 14">
            <a:extLst>
              <a:ext uri="{FF2B5EF4-FFF2-40B4-BE49-F238E27FC236}">
                <a16:creationId xmlns:a16="http://schemas.microsoft.com/office/drawing/2014/main" id="{16B0823D-7CE9-403A-ABA9-AE6CE8D9C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450975"/>
            <a:ext cx="31496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15">
            <a:extLst>
              <a:ext uri="{FF2B5EF4-FFF2-40B4-BE49-F238E27FC236}">
                <a16:creationId xmlns:a16="http://schemas.microsoft.com/office/drawing/2014/main" id="{E1927950-602B-466E-8C5C-9B0D9723B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844800"/>
            <a:ext cx="370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592A03"/>
              </a:buClr>
            </a:pPr>
            <a:r>
              <a:rPr lang="es-ES" altLang="es-SV" sz="1600" b="1" i="1">
                <a:solidFill>
                  <a:srgbClr val="004C6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Aumento de conflictos sociales derivados de la crisis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A1E5E83-3CDC-45D7-9811-B1AD33D56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04813"/>
            <a:ext cx="7632700" cy="9366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400" b="1" kern="1200" dirty="0">
                <a:solidFill>
                  <a:srgbClr val="BF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Crisis Climática y Dinámicas Territoriales</a:t>
            </a:r>
            <a:br>
              <a:rPr lang="es-SV" sz="3200" b="1" kern="1200" dirty="0">
                <a:solidFill>
                  <a:srgbClr val="BF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endParaRPr lang="es-SV" sz="1600" b="1" kern="1200" dirty="0">
              <a:solidFill>
                <a:srgbClr val="BF5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21">
            <a:extLst>
              <a:ext uri="{FF2B5EF4-FFF2-40B4-BE49-F238E27FC236}">
                <a16:creationId xmlns:a16="http://schemas.microsoft.com/office/drawing/2014/main" id="{AE629D0C-C8D1-4454-83F4-734F283BB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1109663"/>
            <a:ext cx="1787525" cy="118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04CDDE54-06B5-4B30-91CC-BEAC37D6B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109663"/>
            <a:ext cx="1633537" cy="118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2" descr="home1a">
            <a:extLst>
              <a:ext uri="{FF2B5EF4-FFF2-40B4-BE49-F238E27FC236}">
                <a16:creationId xmlns:a16="http://schemas.microsoft.com/office/drawing/2014/main" id="{BDDA5BEC-740D-4E7D-85C0-E22024711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1125538"/>
            <a:ext cx="1985963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6E45157F-4C44-4D6C-AC34-5667F78D1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1109663"/>
            <a:ext cx="1839913" cy="118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22">
            <a:extLst>
              <a:ext uri="{FF2B5EF4-FFF2-40B4-BE49-F238E27FC236}">
                <a16:creationId xmlns:a16="http://schemas.microsoft.com/office/drawing/2014/main" id="{5DE10DCD-C622-40B5-A082-0CC585472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1123950"/>
            <a:ext cx="18367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>
            <a:extLst>
              <a:ext uri="{FF2B5EF4-FFF2-40B4-BE49-F238E27FC236}">
                <a16:creationId xmlns:a16="http://schemas.microsoft.com/office/drawing/2014/main" id="{508C775A-7385-422C-8037-314B62EFB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125538"/>
            <a:ext cx="571500" cy="57785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>
            <a:extLst>
              <a:ext uri="{FF2B5EF4-FFF2-40B4-BE49-F238E27FC236}">
                <a16:creationId xmlns:a16="http://schemas.microsoft.com/office/drawing/2014/main" id="{9CBA8A0C-2688-479F-B5B9-128279873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1109663"/>
            <a:ext cx="1854200" cy="118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49" descr="indice de riesgo climatico y costero-1">
            <a:extLst>
              <a:ext uri="{FF2B5EF4-FFF2-40B4-BE49-F238E27FC236}">
                <a16:creationId xmlns:a16="http://schemas.microsoft.com/office/drawing/2014/main" id="{4DDB8BC2-26FF-4704-9649-AC73A0890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7088"/>
            <a:ext cx="5776913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7" name="Group 50">
            <a:extLst>
              <a:ext uri="{FF2B5EF4-FFF2-40B4-BE49-F238E27FC236}">
                <a16:creationId xmlns:a16="http://schemas.microsoft.com/office/drawing/2014/main" id="{0D852BED-EFD0-47F2-8BB9-EDC5C06E7D9C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5067300"/>
            <a:ext cx="2579688" cy="842963"/>
            <a:chOff x="985" y="2375"/>
            <a:chExt cx="1625" cy="531"/>
          </a:xfrm>
        </p:grpSpPr>
        <p:sp>
          <p:nvSpPr>
            <p:cNvPr id="9232" name="Rectangle 51">
              <a:extLst>
                <a:ext uri="{FF2B5EF4-FFF2-40B4-BE49-F238E27FC236}">
                  <a16:creationId xmlns:a16="http://schemas.microsoft.com/office/drawing/2014/main" id="{2D5E0AD7-635C-4DBE-80E6-252B6CBD905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85" y="2391"/>
              <a:ext cx="63" cy="55"/>
            </a:xfrm>
            <a:prstGeom prst="rect">
              <a:avLst/>
            </a:prstGeom>
            <a:solidFill>
              <a:srgbClr val="AEDD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SV" altLang="es-SV">
                <a:solidFill>
                  <a:srgbClr val="723604"/>
                </a:solidFill>
              </a:endParaRPr>
            </a:p>
          </p:txBody>
        </p:sp>
        <p:sp>
          <p:nvSpPr>
            <p:cNvPr id="9233" name="Rectangle 52">
              <a:extLst>
                <a:ext uri="{FF2B5EF4-FFF2-40B4-BE49-F238E27FC236}">
                  <a16:creationId xmlns:a16="http://schemas.microsoft.com/office/drawing/2014/main" id="{3483E6C4-C021-49B0-AAF8-D784298C79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85" y="2478"/>
              <a:ext cx="63" cy="55"/>
            </a:xfrm>
            <a:prstGeom prst="rect">
              <a:avLst/>
            </a:prstGeom>
            <a:solidFill>
              <a:srgbClr val="FFFFA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SV" altLang="es-SV">
                <a:solidFill>
                  <a:srgbClr val="723604"/>
                </a:solidFill>
              </a:endParaRPr>
            </a:p>
          </p:txBody>
        </p:sp>
        <p:sp>
          <p:nvSpPr>
            <p:cNvPr id="9234" name="Rectangle 53">
              <a:extLst>
                <a:ext uri="{FF2B5EF4-FFF2-40B4-BE49-F238E27FC236}">
                  <a16:creationId xmlns:a16="http://schemas.microsoft.com/office/drawing/2014/main" id="{207155DD-178B-4D54-92DD-2C6A6F86D55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85" y="2562"/>
              <a:ext cx="63" cy="5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SV" altLang="es-SV">
                <a:solidFill>
                  <a:srgbClr val="723604"/>
                </a:solidFill>
              </a:endParaRPr>
            </a:p>
          </p:txBody>
        </p:sp>
        <p:sp>
          <p:nvSpPr>
            <p:cNvPr id="9235" name="Rectangle 54">
              <a:extLst>
                <a:ext uri="{FF2B5EF4-FFF2-40B4-BE49-F238E27FC236}">
                  <a16:creationId xmlns:a16="http://schemas.microsoft.com/office/drawing/2014/main" id="{73F12733-700C-473E-B749-893DC881DF6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85" y="2649"/>
              <a:ext cx="63" cy="55"/>
            </a:xfrm>
            <a:prstGeom prst="rect">
              <a:avLst/>
            </a:prstGeom>
            <a:solidFill>
              <a:srgbClr val="A3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SV" altLang="es-SV">
                <a:solidFill>
                  <a:srgbClr val="723604"/>
                </a:solidFill>
              </a:endParaRPr>
            </a:p>
          </p:txBody>
        </p:sp>
        <p:sp>
          <p:nvSpPr>
            <p:cNvPr id="9236" name="Rectangle 55">
              <a:extLst>
                <a:ext uri="{FF2B5EF4-FFF2-40B4-BE49-F238E27FC236}">
                  <a16:creationId xmlns:a16="http://schemas.microsoft.com/office/drawing/2014/main" id="{BB756F84-6521-451E-BF61-C89E8CB46E7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85" y="2733"/>
              <a:ext cx="63" cy="56"/>
            </a:xfrm>
            <a:prstGeom prst="rect">
              <a:avLst/>
            </a:prstGeom>
            <a:solidFill>
              <a:srgbClr val="29D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SV" altLang="es-SV">
                <a:solidFill>
                  <a:srgbClr val="723604"/>
                </a:solidFill>
              </a:endParaRPr>
            </a:p>
          </p:txBody>
        </p:sp>
        <p:sp>
          <p:nvSpPr>
            <p:cNvPr id="9237" name="Rectangle 56">
              <a:extLst>
                <a:ext uri="{FF2B5EF4-FFF2-40B4-BE49-F238E27FC236}">
                  <a16:creationId xmlns:a16="http://schemas.microsoft.com/office/drawing/2014/main" id="{3B3DEE99-F646-4B4F-A573-80A646D6D5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85" y="2820"/>
              <a:ext cx="63" cy="55"/>
            </a:xfrm>
            <a:prstGeom prst="rect">
              <a:avLst/>
            </a:prstGeom>
            <a:solidFill>
              <a:srgbClr val="0066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SV" altLang="es-SV">
                <a:solidFill>
                  <a:srgbClr val="723604"/>
                </a:solidFill>
              </a:endParaRPr>
            </a:p>
          </p:txBody>
        </p:sp>
        <p:sp>
          <p:nvSpPr>
            <p:cNvPr id="9238" name="Text Box 57">
              <a:extLst>
                <a:ext uri="{FF2B5EF4-FFF2-40B4-BE49-F238E27FC236}">
                  <a16:creationId xmlns:a16="http://schemas.microsoft.com/office/drawing/2014/main" id="{46685720-1B87-4D96-8042-6672B70B419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122" y="2375"/>
              <a:ext cx="1361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MX" altLang="es-SV" sz="900">
                  <a:solidFill>
                    <a:srgbClr val="723604"/>
                  </a:solidFill>
                </a:rPr>
                <a:t>Menos de 3 meses secos consecutivos</a:t>
              </a:r>
              <a:endParaRPr lang="es-ES" altLang="es-SV" sz="900">
                <a:solidFill>
                  <a:srgbClr val="723604"/>
                </a:solidFill>
              </a:endParaRPr>
            </a:p>
          </p:txBody>
        </p:sp>
        <p:sp>
          <p:nvSpPr>
            <p:cNvPr id="9239" name="Text Box 58">
              <a:extLst>
                <a:ext uri="{FF2B5EF4-FFF2-40B4-BE49-F238E27FC236}">
                  <a16:creationId xmlns:a16="http://schemas.microsoft.com/office/drawing/2014/main" id="{4DD35CDC-52CC-472C-BD38-7D3DC07CFA1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122" y="2461"/>
              <a:ext cx="1058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MX" altLang="es-SV" sz="900">
                  <a:solidFill>
                    <a:srgbClr val="723604"/>
                  </a:solidFill>
                </a:rPr>
                <a:t>4 a 6 meses secos consecutivos</a:t>
              </a:r>
              <a:endParaRPr lang="es-ES" altLang="es-SV" sz="900">
                <a:solidFill>
                  <a:srgbClr val="723604"/>
                </a:solidFill>
              </a:endParaRPr>
            </a:p>
          </p:txBody>
        </p:sp>
        <p:sp>
          <p:nvSpPr>
            <p:cNvPr id="9240" name="Text Box 59">
              <a:extLst>
                <a:ext uri="{FF2B5EF4-FFF2-40B4-BE49-F238E27FC236}">
                  <a16:creationId xmlns:a16="http://schemas.microsoft.com/office/drawing/2014/main" id="{FE806DF2-9ED1-45EF-B444-F3386AB9D2D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122" y="2548"/>
              <a:ext cx="1406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MX" altLang="es-SV" sz="900">
                  <a:solidFill>
                    <a:srgbClr val="723604"/>
                  </a:solidFill>
                </a:rPr>
                <a:t>Más de 6 meses secos consecutivos</a:t>
              </a:r>
              <a:endParaRPr lang="es-ES" altLang="es-SV" sz="900">
                <a:solidFill>
                  <a:srgbClr val="723604"/>
                </a:solidFill>
              </a:endParaRPr>
            </a:p>
          </p:txBody>
        </p:sp>
        <p:sp>
          <p:nvSpPr>
            <p:cNvPr id="9241" name="Text Box 60">
              <a:extLst>
                <a:ext uri="{FF2B5EF4-FFF2-40B4-BE49-F238E27FC236}">
                  <a16:creationId xmlns:a16="http://schemas.microsoft.com/office/drawing/2014/main" id="{35DD3D18-E01F-4897-9E02-11573BB444F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122" y="2634"/>
              <a:ext cx="1488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MX" altLang="es-SV" sz="900">
                  <a:solidFill>
                    <a:srgbClr val="723604"/>
                  </a:solidFill>
                </a:rPr>
                <a:t>Menos de 3 meses secos más inundaciones </a:t>
              </a:r>
              <a:endParaRPr lang="es-ES" altLang="es-SV" sz="900">
                <a:solidFill>
                  <a:srgbClr val="723604"/>
                </a:solidFill>
              </a:endParaRPr>
            </a:p>
          </p:txBody>
        </p:sp>
        <p:sp>
          <p:nvSpPr>
            <p:cNvPr id="9242" name="Text Box 61">
              <a:extLst>
                <a:ext uri="{FF2B5EF4-FFF2-40B4-BE49-F238E27FC236}">
                  <a16:creationId xmlns:a16="http://schemas.microsoft.com/office/drawing/2014/main" id="{71DFD832-6479-4121-9F38-F2E65913ED2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122" y="2721"/>
              <a:ext cx="139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MX" altLang="es-SV" sz="900">
                  <a:solidFill>
                    <a:srgbClr val="723604"/>
                  </a:solidFill>
                </a:rPr>
                <a:t>4 a 6 meses secos más inundaciones </a:t>
              </a:r>
              <a:endParaRPr lang="es-ES" altLang="es-SV" sz="900">
                <a:solidFill>
                  <a:srgbClr val="723604"/>
                </a:solidFill>
              </a:endParaRPr>
            </a:p>
          </p:txBody>
        </p:sp>
        <p:sp>
          <p:nvSpPr>
            <p:cNvPr id="9243" name="Text Box 62">
              <a:extLst>
                <a:ext uri="{FF2B5EF4-FFF2-40B4-BE49-F238E27FC236}">
                  <a16:creationId xmlns:a16="http://schemas.microsoft.com/office/drawing/2014/main" id="{816D968C-9F2F-4CE9-9825-254B00A730C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122" y="2807"/>
              <a:ext cx="140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MX" altLang="es-SV" sz="900">
                  <a:solidFill>
                    <a:srgbClr val="723604"/>
                  </a:solidFill>
                </a:rPr>
                <a:t>Más de 6 meses secos más inundaciones </a:t>
              </a:r>
              <a:endParaRPr lang="es-ES" altLang="es-SV" sz="900">
                <a:solidFill>
                  <a:srgbClr val="723604"/>
                </a:solidFill>
              </a:endParaRPr>
            </a:p>
          </p:txBody>
        </p:sp>
      </p:grpSp>
      <p:sp>
        <p:nvSpPr>
          <p:cNvPr id="9228" name="Rectangle 69">
            <a:extLst>
              <a:ext uri="{FF2B5EF4-FFF2-40B4-BE49-F238E27FC236}">
                <a16:creationId xmlns:a16="http://schemas.microsoft.com/office/drawing/2014/main" id="{C990EAB2-456D-4E9F-9684-93BF2EE31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4522788"/>
            <a:ext cx="208756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SV" altLang="es-SV" sz="1300" b="1">
                <a:solidFill>
                  <a:srgbClr val="974706"/>
                </a:solidFill>
              </a:rPr>
              <a:t>Centroamérica: Índice de Riesgo Climático</a:t>
            </a:r>
          </a:p>
        </p:txBody>
      </p:sp>
      <p:graphicFrame>
        <p:nvGraphicFramePr>
          <p:cNvPr id="30" name="Group 47">
            <a:extLst>
              <a:ext uri="{FF2B5EF4-FFF2-40B4-BE49-F238E27FC236}">
                <a16:creationId xmlns:a16="http://schemas.microsoft.com/office/drawing/2014/main" id="{EB632DD3-AEE3-4C61-9405-B04679DA316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657725" y="2436813"/>
          <a:ext cx="4270375" cy="2713037"/>
        </p:xfrm>
        <a:graphic>
          <a:graphicData uri="http://schemas.openxmlformats.org/drawingml/2006/table">
            <a:tbl>
              <a:tblPr/>
              <a:tblGrid>
                <a:gridCol w="427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3037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s-ES" sz="1600" b="1" kern="1200" dirty="0">
                          <a:solidFill>
                            <a:srgbClr val="004C6F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Mayor frecuencia e intensidad de los eventos extremos 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s-ES" sz="1600" b="1" kern="1200" dirty="0">
                          <a:solidFill>
                            <a:srgbClr val="004C6F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Sequías - mayor inseguridad alimentaria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s-ES" sz="1600" b="1" kern="1200" dirty="0">
                          <a:solidFill>
                            <a:srgbClr val="004C6F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Aumento de enfermedades 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s-ES" sz="1600" b="1" kern="1200" dirty="0">
                          <a:solidFill>
                            <a:srgbClr val="004C6F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Incremento de incendios forestales y pérdida de biodiversidad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s-ES" sz="1600" b="1" kern="1200" dirty="0">
                          <a:solidFill>
                            <a:srgbClr val="004C6F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Aumento en el nivel del mar impactando la infraestructura y la disponibilidad de agua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231" name="Rectangle 16">
            <a:extLst>
              <a:ext uri="{FF2B5EF4-FFF2-40B4-BE49-F238E27FC236}">
                <a16:creationId xmlns:a16="http://schemas.microsoft.com/office/drawing/2014/main" id="{81AEEEE0-BE51-4F19-B4BC-9DA01A7B0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2450" y="5318125"/>
            <a:ext cx="3187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rIns="9143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SV" sz="1200" i="1">
                <a:solidFill>
                  <a:srgbClr val="722D04"/>
                </a:solidFill>
                <a:cs typeface="Arial" panose="020B0604020202020204" pitchFamily="34" charset="0"/>
              </a:rPr>
              <a:t>Impactos severos sobre la salud humana, la seguridad alimentaria, la actividad económica e infraestructura física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>
            <a:extLst>
              <a:ext uri="{FF2B5EF4-FFF2-40B4-BE49-F238E27FC236}">
                <a16:creationId xmlns:a16="http://schemas.microsoft.com/office/drawing/2014/main" id="{D768A6EA-CA6A-4D2B-8CAD-47A8CE284B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55650" y="404813"/>
            <a:ext cx="7632700" cy="6477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SV" sz="2800" b="1" kern="1200" dirty="0">
                <a:solidFill>
                  <a:srgbClr val="BF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Crisis Climática y Disputas Territoriales 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82857E04-AD6D-4313-8732-575260CDFD1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429125" y="1449388"/>
            <a:ext cx="4787900" cy="21621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s-SV" sz="1600" b="1" kern="1200" dirty="0">
                <a:solidFill>
                  <a:srgbClr val="004C6F"/>
                </a:solidFill>
                <a:latin typeface="Arial" charset="0"/>
                <a:ea typeface="Times New Roman" pitchFamily="18" charset="0"/>
                <a:cs typeface="Arial" charset="0"/>
              </a:rPr>
              <a:t>Territorios para mitigar el cambio climático:</a:t>
            </a:r>
          </a:p>
          <a:p>
            <a:pPr marL="0" indent="0" eaLnBrk="1" hangingPunct="1">
              <a:buFontTx/>
              <a:buNone/>
              <a:defRPr/>
            </a:pPr>
            <a:r>
              <a:rPr lang="es-SV" sz="1600" b="1" i="1" kern="1200" dirty="0">
                <a:solidFill>
                  <a:srgbClr val="004C6F"/>
                </a:solidFill>
                <a:latin typeface="Arial" charset="0"/>
                <a:ea typeface="Times New Roman" pitchFamily="18" charset="0"/>
                <a:cs typeface="Arial" charset="0"/>
              </a:rPr>
              <a:t>La búsqueda de aprovechamiento de las oportunidades derivadas de los emergentes mercados para mitigar el cambio climático</a:t>
            </a:r>
          </a:p>
          <a:p>
            <a:pPr marL="0" indent="0" eaLnBrk="1" hangingPunct="1">
              <a:buFontTx/>
              <a:buNone/>
              <a:defRPr/>
            </a:pPr>
            <a:endParaRPr lang="en-US" sz="1600" b="1" i="1" kern="1200" dirty="0">
              <a:solidFill>
                <a:srgbClr val="004C6F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lvl="1" eaLnBrk="1" hangingPunct="1">
              <a:buFontTx/>
              <a:buNone/>
              <a:defRPr/>
            </a:pPr>
            <a:r>
              <a:rPr lang="es-SV" sz="1200" b="1" kern="1200" dirty="0">
                <a:solidFill>
                  <a:srgbClr val="004C6F"/>
                </a:solidFill>
                <a:latin typeface="Arial" charset="0"/>
                <a:ea typeface="Times New Roman" pitchFamily="18" charset="0"/>
                <a:cs typeface="Arial" charset="0"/>
              </a:rPr>
              <a:t>Capturar carbono y producir </a:t>
            </a:r>
            <a:r>
              <a:rPr lang="es-SV" sz="1200" b="1" kern="1200" dirty="0" err="1">
                <a:solidFill>
                  <a:srgbClr val="004C6F"/>
                </a:solidFill>
                <a:latin typeface="Arial" charset="0"/>
                <a:ea typeface="Times New Roman" pitchFamily="18" charset="0"/>
                <a:cs typeface="Arial" charset="0"/>
              </a:rPr>
              <a:t>agrocombustibles</a:t>
            </a:r>
            <a:endParaRPr lang="es-MX" sz="1200" b="1" kern="1200" dirty="0">
              <a:solidFill>
                <a:srgbClr val="004C6F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4" name="Picture 3" descr="G:\fotos torre\DSC01690.JPG">
            <a:extLst>
              <a:ext uri="{FF2B5EF4-FFF2-40B4-BE49-F238E27FC236}">
                <a16:creationId xmlns:a16="http://schemas.microsoft.com/office/drawing/2014/main" id="{24A62B32-E213-44F2-AAEB-3263597DB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3465513"/>
            <a:ext cx="5284787" cy="2714625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5" name="Group 4">
            <a:extLst>
              <a:ext uri="{FF2B5EF4-FFF2-40B4-BE49-F238E27FC236}">
                <a16:creationId xmlns:a16="http://schemas.microsoft.com/office/drawing/2014/main" id="{0A452422-ED7C-4665-AA48-6BCF357A4943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1352550"/>
            <a:ext cx="3924300" cy="2816225"/>
            <a:chOff x="2880" y="1000"/>
            <a:chExt cx="2472" cy="1774"/>
          </a:xfrm>
        </p:grpSpPr>
        <p:pic>
          <p:nvPicPr>
            <p:cNvPr id="10247" name="Picture 5">
              <a:extLst>
                <a:ext uri="{FF2B5EF4-FFF2-40B4-BE49-F238E27FC236}">
                  <a16:creationId xmlns:a16="http://schemas.microsoft.com/office/drawing/2014/main" id="{261B335A-9C8B-4C7E-B704-B6336FA207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004"/>
              <a:ext cx="2472" cy="177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338D"/>
              </a:solidFill>
              <a:miter lim="800000"/>
              <a:headEnd/>
              <a:tailEnd/>
            </a:ln>
          </p:spPr>
        </p:pic>
        <p:sp>
          <p:nvSpPr>
            <p:cNvPr id="10248" name="Rectangle 6">
              <a:extLst>
                <a:ext uri="{FF2B5EF4-FFF2-40B4-BE49-F238E27FC236}">
                  <a16:creationId xmlns:a16="http://schemas.microsoft.com/office/drawing/2014/main" id="{631E1B2B-A02C-496A-8253-96A53BCED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" y="1000"/>
              <a:ext cx="16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AR" altLang="es-SV" sz="1400" b="1">
                  <a:solidFill>
                    <a:srgbClr val="333399"/>
                  </a:solidFill>
                  <a:latin typeface="Arial Narrow" panose="020B0606020202030204" pitchFamily="34" charset="0"/>
                </a:rPr>
                <a:t>Propuesta de Tierras Kyoto en C.A</a:t>
              </a:r>
              <a:endParaRPr lang="es-ES" altLang="es-SV" sz="1400" b="1">
                <a:solidFill>
                  <a:srgbClr val="333399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0246" name="Rectangle 3">
            <a:extLst>
              <a:ext uri="{FF2B5EF4-FFF2-40B4-BE49-F238E27FC236}">
                <a16:creationId xmlns:a16="http://schemas.microsoft.com/office/drawing/2014/main" id="{8CE288D9-C400-4F29-A396-8B00FC06F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32300"/>
            <a:ext cx="334962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s-ES" altLang="es-SV" sz="1400" b="1">
                <a:solidFill>
                  <a:srgbClr val="004C6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Significa nuevas disputas por el control y uso de los territorios </a:t>
            </a:r>
            <a:br>
              <a:rPr lang="es-ES" altLang="es-SV" sz="1400" b="1">
                <a:solidFill>
                  <a:srgbClr val="004C6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altLang="es-SV" sz="1400" b="1">
                <a:solidFill>
                  <a:srgbClr val="004C6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(ej. producción de alimentos vs. energía</a:t>
            </a:r>
            <a:r>
              <a:rPr lang="es-SV" altLang="es-SV" sz="1400" b="1">
                <a:solidFill>
                  <a:srgbClr val="004C6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s-MX" altLang="es-SV" sz="1400" b="1">
              <a:solidFill>
                <a:srgbClr val="004C6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eaLnBrk="1" hangingPunct="1">
              <a:spcAft>
                <a:spcPct val="20000"/>
              </a:spcAft>
              <a:buFontTx/>
              <a:buChar char="•"/>
            </a:pPr>
            <a:r>
              <a:rPr lang="es-SV" altLang="es-SV" sz="1400" b="1">
                <a:solidFill>
                  <a:srgbClr val="004C6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 riesgo de no </a:t>
            </a:r>
            <a:r>
              <a:rPr lang="es-ES" altLang="es-SV" sz="1400" b="1">
                <a:solidFill>
                  <a:srgbClr val="004C6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construir una agenda para la adaptación</a:t>
            </a:r>
            <a:endParaRPr lang="es-SV" altLang="es-SV" sz="1400" b="1">
              <a:solidFill>
                <a:srgbClr val="004C6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>
            <a:extLst>
              <a:ext uri="{FF2B5EF4-FFF2-40B4-BE49-F238E27FC236}">
                <a16:creationId xmlns:a16="http://schemas.microsoft.com/office/drawing/2014/main" id="{BF572713-C00C-4510-B4C5-C74653E72B3D}"/>
              </a:ext>
            </a:extLst>
          </p:cNvPr>
          <p:cNvSpPr>
            <a:spLocks/>
          </p:cNvSpPr>
          <p:nvPr/>
        </p:nvSpPr>
        <p:spPr bwMode="auto">
          <a:xfrm>
            <a:off x="0" y="-230188"/>
            <a:ext cx="914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s-SV" altLang="es-SV" b="1">
              <a:solidFill>
                <a:srgbClr val="592A03"/>
              </a:solidFill>
              <a:latin typeface="Perpetua" panose="02020502060401020303" pitchFamily="18" charset="0"/>
            </a:endParaRPr>
          </a:p>
        </p:txBody>
      </p:sp>
      <p:pic>
        <p:nvPicPr>
          <p:cNvPr id="11267" name="18 Imagen" descr="Megaproyectos1.jpg">
            <a:extLst>
              <a:ext uri="{FF2B5EF4-FFF2-40B4-BE49-F238E27FC236}">
                <a16:creationId xmlns:a16="http://schemas.microsoft.com/office/drawing/2014/main" id="{5E49BA7B-6EF9-4F54-84BC-7283C8AB3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8936038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BF5A00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BF5A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4449</TotalTime>
  <Words>678</Words>
  <Application>Microsoft Office PowerPoint</Application>
  <PresentationFormat>Presentación en pantalla (4:3)</PresentationFormat>
  <Paragraphs>62</Paragraphs>
  <Slides>12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Times New Roman</vt:lpstr>
      <vt:lpstr>Book Antiqua</vt:lpstr>
      <vt:lpstr>Bradley Hand ITC</vt:lpstr>
      <vt:lpstr>Century Gothic</vt:lpstr>
      <vt:lpstr>Arial Narrow</vt:lpstr>
      <vt:lpstr>Perpetua</vt:lpstr>
      <vt:lpstr>Default Design</vt:lpstr>
      <vt:lpstr>Diapositiva</vt:lpstr>
      <vt:lpstr>Dinámicas Territoriales  en Centroamérica  Diálogo Territorial  “Dinámicas Territoriales en Rivas y Guanacaste: Contexto, desafíos y oportunidades desde los actores locales”    San Juan del Sur, Rivas. 22 de noviembre, 2010 </vt:lpstr>
      <vt:lpstr>¿Por qué una lectura sobre  las dinámicas territoriales en C.A?</vt:lpstr>
      <vt:lpstr>Centroamérica: peso relativo de  fuentes primarias de divisas, 1978 y 2006 </vt:lpstr>
      <vt:lpstr>Las transformaciones de Centroamérica y la necesidad  de entender sus Dinámicas Territoriales</vt:lpstr>
      <vt:lpstr>Presentación de PowerPoint</vt:lpstr>
      <vt:lpstr>Crisis Global y Disputas Territoriales</vt:lpstr>
      <vt:lpstr>Crisis Climática y Dinámicas Territoriales </vt:lpstr>
      <vt:lpstr>Crisis Climática y Disputas Territoriales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nc</dc:creator>
  <cp:lastModifiedBy>FPRISMA</cp:lastModifiedBy>
  <cp:revision>456</cp:revision>
  <dcterms:created xsi:type="dcterms:W3CDTF">2007-01-12T22:37:18Z</dcterms:created>
  <dcterms:modified xsi:type="dcterms:W3CDTF">2020-02-25T14:58:27Z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0008004e2d000000000001024100</vt:lpwstr>
  </property>
</Properties>
</file>