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256" r:id="rId5"/>
    <p:sldId id="412" r:id="rId6"/>
    <p:sldId id="424" r:id="rId7"/>
    <p:sldId id="417" r:id="rId8"/>
    <p:sldId id="419" r:id="rId9"/>
    <p:sldId id="420" r:id="rId10"/>
    <p:sldId id="465" r:id="rId11"/>
    <p:sldId id="421" r:id="rId12"/>
    <p:sldId id="379" r:id="rId13"/>
    <p:sldId id="372" r:id="rId14"/>
    <p:sldId id="430" r:id="rId15"/>
    <p:sldId id="389" r:id="rId16"/>
    <p:sldId id="390" r:id="rId17"/>
    <p:sldId id="434" r:id="rId18"/>
    <p:sldId id="444" r:id="rId19"/>
    <p:sldId id="445" r:id="rId20"/>
    <p:sldId id="446" r:id="rId21"/>
    <p:sldId id="451" r:id="rId22"/>
    <p:sldId id="452" r:id="rId23"/>
    <p:sldId id="455" r:id="rId24"/>
    <p:sldId id="456" r:id="rId25"/>
    <p:sldId id="447" r:id="rId26"/>
    <p:sldId id="461" r:id="rId27"/>
    <p:sldId id="362" r:id="rId28"/>
    <p:sldId id="384" r:id="rId29"/>
    <p:sldId id="385" r:id="rId30"/>
    <p:sldId id="363" r:id="rId31"/>
    <p:sldId id="381" r:id="rId32"/>
    <p:sldId id="382" r:id="rId33"/>
    <p:sldId id="393" r:id="rId34"/>
    <p:sldId id="394" r:id="rId35"/>
    <p:sldId id="395" r:id="rId36"/>
    <p:sldId id="458" r:id="rId37"/>
    <p:sldId id="410" r:id="rId38"/>
    <p:sldId id="398" r:id="rId39"/>
    <p:sldId id="411" r:id="rId40"/>
    <p:sldId id="287" r:id="rId41"/>
    <p:sldId id="466" r:id="rId42"/>
    <p:sldId id="467" r:id="rId43"/>
    <p:sldId id="288" r:id="rId44"/>
    <p:sldId id="289" r:id="rId45"/>
    <p:sldId id="290" r:id="rId46"/>
    <p:sldId id="292" r:id="rId47"/>
    <p:sldId id="293" r:id="rId48"/>
    <p:sldId id="294" r:id="rId49"/>
    <p:sldId id="311" r:id="rId50"/>
  </p:sldIdLst>
  <p:sldSz cx="100584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8">
          <p15:clr>
            <a:srgbClr val="A4A3A4"/>
          </p15:clr>
        </p15:guide>
        <p15:guide id="2" orient="horz" pos="4265">
          <p15:clr>
            <a:srgbClr val="A4A3A4"/>
          </p15:clr>
        </p15:guide>
        <p15:guide id="3" orient="horz" pos="134">
          <p15:clr>
            <a:srgbClr val="A4A3A4"/>
          </p15:clr>
        </p15:guide>
        <p15:guide id="4" orient="horz" pos="4665">
          <p15:clr>
            <a:srgbClr val="A4A3A4"/>
          </p15:clr>
        </p15:guide>
        <p15:guide id="5" orient="horz" pos="580">
          <p15:clr>
            <a:srgbClr val="A4A3A4"/>
          </p15:clr>
        </p15:guide>
        <p15:guide id="6" orient="horz" pos="986">
          <p15:clr>
            <a:srgbClr val="A4A3A4"/>
          </p15:clr>
        </p15:guide>
        <p15:guide id="7" pos="6203">
          <p15:clr>
            <a:srgbClr val="A4A3A4"/>
          </p15:clr>
        </p15:guide>
        <p15:guide id="8" pos="3168">
          <p15:clr>
            <a:srgbClr val="A4A3A4"/>
          </p15:clr>
        </p15:guide>
        <p15:guide id="9" pos="5451">
          <p15:clr>
            <a:srgbClr val="A4A3A4"/>
          </p15:clr>
        </p15:guide>
        <p15:guide id="10" pos="574">
          <p15:clr>
            <a:srgbClr val="A4A3A4"/>
          </p15:clr>
        </p15:guide>
        <p15:guide id="11" pos="2098">
          <p15:clr>
            <a:srgbClr val="A4A3A4"/>
          </p15:clr>
        </p15:guide>
        <p15:guide id="12" pos="1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224" y="90"/>
      </p:cViewPr>
      <p:guideLst>
        <p:guide orient="horz" pos="2378"/>
        <p:guide orient="horz" pos="4265"/>
        <p:guide orient="horz" pos="134"/>
        <p:guide orient="horz" pos="4665"/>
        <p:guide orient="horz" pos="580"/>
        <p:guide orient="horz" pos="986"/>
        <p:guide pos="6203"/>
        <p:guide pos="3168"/>
        <p:guide pos="5451"/>
        <p:guide pos="574"/>
        <p:guide pos="2098"/>
        <p:guide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es-NI" sz="3200" dirty="0"/>
              <a:t>Costos</a:t>
            </a:r>
            <a:r>
              <a:rPr lang="es-NI" sz="3200" baseline="0" dirty="0"/>
              <a:t> / </a:t>
            </a:r>
            <a:r>
              <a:rPr lang="es-NI" sz="3200" baseline="0" dirty="0" smtClean="0"/>
              <a:t>Beneficios 2014 - 2015</a:t>
            </a:r>
            <a:endParaRPr lang="es-NI" sz="3200" dirty="0"/>
          </a:p>
        </c:rich>
      </c:tx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'costos beneficios'!$N$2</c:f>
              <c:strCache>
                <c:ptCount val="1"/>
                <c:pt idx="0">
                  <c:v>C/B agricultura de conservación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'costos beneficios'!$M$3:$M$14</c:f>
              <c:strCache>
                <c:ptCount val="12"/>
                <c:pt idx="0">
                  <c:v>Tomate</c:v>
                </c:pt>
                <c:pt idx="1">
                  <c:v>Maíz</c:v>
                </c:pt>
                <c:pt idx="2">
                  <c:v>Repollo</c:v>
                </c:pt>
                <c:pt idx="3">
                  <c:v>Maíz</c:v>
                </c:pt>
                <c:pt idx="4">
                  <c:v>Maíz</c:v>
                </c:pt>
                <c:pt idx="5">
                  <c:v>Frijol</c:v>
                </c:pt>
                <c:pt idx="6">
                  <c:v>Frijol</c:v>
                </c:pt>
                <c:pt idx="7">
                  <c:v>Frijol</c:v>
                </c:pt>
                <c:pt idx="8">
                  <c:v>Frijol</c:v>
                </c:pt>
                <c:pt idx="9">
                  <c:v>Frijol</c:v>
                </c:pt>
                <c:pt idx="10">
                  <c:v>Frijol</c:v>
                </c:pt>
                <c:pt idx="11">
                  <c:v>Frijol</c:v>
                </c:pt>
              </c:strCache>
            </c:strRef>
          </c:cat>
          <c:val>
            <c:numRef>
              <c:f>'costos beneficios'!$N$3:$N$14</c:f>
              <c:numCache>
                <c:formatCode>0.00</c:formatCode>
                <c:ptCount val="12"/>
                <c:pt idx="0" formatCode="General">
                  <c:v>4.33</c:v>
                </c:pt>
                <c:pt idx="1">
                  <c:v>2</c:v>
                </c:pt>
                <c:pt idx="2">
                  <c:v>3.8</c:v>
                </c:pt>
                <c:pt idx="3">
                  <c:v>2</c:v>
                </c:pt>
                <c:pt idx="4">
                  <c:v>1.6300000000000001</c:v>
                </c:pt>
                <c:pt idx="5">
                  <c:v>0.96000000000000019</c:v>
                </c:pt>
                <c:pt idx="6">
                  <c:v>0.13</c:v>
                </c:pt>
                <c:pt idx="7">
                  <c:v>0.39000000000000012</c:v>
                </c:pt>
                <c:pt idx="8">
                  <c:v>-9.0000000000000038E-2</c:v>
                </c:pt>
                <c:pt idx="9">
                  <c:v>-9.0000000000000038E-2</c:v>
                </c:pt>
                <c:pt idx="10">
                  <c:v>-0.2</c:v>
                </c:pt>
                <c:pt idx="11">
                  <c:v>0.35000000000000009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'costos beneficios'!$O$2</c:f>
              <c:strCache>
                <c:ptCount val="1"/>
                <c:pt idx="0">
                  <c:v>Agricultura convencional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ysDot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'costos beneficios'!$M$3:$M$14</c:f>
              <c:strCache>
                <c:ptCount val="12"/>
                <c:pt idx="0">
                  <c:v>Tomate</c:v>
                </c:pt>
                <c:pt idx="1">
                  <c:v>Maíz</c:v>
                </c:pt>
                <c:pt idx="2">
                  <c:v>Repollo</c:v>
                </c:pt>
                <c:pt idx="3">
                  <c:v>Maíz</c:v>
                </c:pt>
                <c:pt idx="4">
                  <c:v>Maíz</c:v>
                </c:pt>
                <c:pt idx="5">
                  <c:v>Frijol</c:v>
                </c:pt>
                <c:pt idx="6">
                  <c:v>Frijol</c:v>
                </c:pt>
                <c:pt idx="7">
                  <c:v>Frijol</c:v>
                </c:pt>
                <c:pt idx="8">
                  <c:v>Frijol</c:v>
                </c:pt>
                <c:pt idx="9">
                  <c:v>Frijol</c:v>
                </c:pt>
                <c:pt idx="10">
                  <c:v>Frijol</c:v>
                </c:pt>
                <c:pt idx="11">
                  <c:v>Frijol</c:v>
                </c:pt>
              </c:strCache>
            </c:strRef>
          </c:cat>
          <c:val>
            <c:numRef>
              <c:f>'costos beneficios'!$O$3:$O$14</c:f>
              <c:numCache>
                <c:formatCode>General</c:formatCode>
                <c:ptCount val="12"/>
                <c:pt idx="0">
                  <c:v>4.33</c:v>
                </c:pt>
                <c:pt idx="1">
                  <c:v>1</c:v>
                </c:pt>
                <c:pt idx="2">
                  <c:v>3.8</c:v>
                </c:pt>
                <c:pt idx="3">
                  <c:v>1</c:v>
                </c:pt>
                <c:pt idx="4">
                  <c:v>1.6</c:v>
                </c:pt>
                <c:pt idx="5">
                  <c:v>0.4</c:v>
                </c:pt>
                <c:pt idx="6">
                  <c:v>0.94000000000000017</c:v>
                </c:pt>
                <c:pt idx="7">
                  <c:v>7.0000000000000034E-2</c:v>
                </c:pt>
                <c:pt idx="8">
                  <c:v>7.0000000000000034E-2</c:v>
                </c:pt>
                <c:pt idx="9">
                  <c:v>7.0000000000000034E-2</c:v>
                </c:pt>
                <c:pt idx="10">
                  <c:v>7.0000000000000034E-2</c:v>
                </c:pt>
                <c:pt idx="11">
                  <c:v>7.0000000000000034E-2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779408"/>
        <c:axId val="224779968"/>
      </c:lineChart>
      <c:catAx>
        <c:axId val="22477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4779968"/>
        <c:crosses val="autoZero"/>
        <c:auto val="1"/>
        <c:lblAlgn val="ctr"/>
        <c:lblOffset val="100"/>
        <c:noMultiLvlLbl val="0"/>
      </c:catAx>
      <c:valAx>
        <c:axId val="22477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47794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Aconservacion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Hoja1!$B$4:$B$14</c:f>
              <c:strCache>
                <c:ptCount val="11"/>
                <c:pt idx="0">
                  <c:v>Tomate</c:v>
                </c:pt>
                <c:pt idx="1">
                  <c:v>Repollo</c:v>
                </c:pt>
                <c:pt idx="2">
                  <c:v>Lechuga</c:v>
                </c:pt>
                <c:pt idx="3">
                  <c:v>Repollo</c:v>
                </c:pt>
                <c:pt idx="4">
                  <c:v>Maíz</c:v>
                </c:pt>
                <c:pt idx="5">
                  <c:v>Maíz</c:v>
                </c:pt>
                <c:pt idx="6">
                  <c:v>Maíz</c:v>
                </c:pt>
                <c:pt idx="7">
                  <c:v>Maíz</c:v>
                </c:pt>
                <c:pt idx="8">
                  <c:v>Maíz</c:v>
                </c:pt>
                <c:pt idx="9">
                  <c:v>Maíz</c:v>
                </c:pt>
                <c:pt idx="10">
                  <c:v>Frijol</c:v>
                </c:pt>
              </c:strCache>
            </c:strRef>
          </c:cat>
          <c:val>
            <c:numRef>
              <c:f>Hoja1!$C$4:$C$14</c:f>
              <c:numCache>
                <c:formatCode>General</c:formatCode>
                <c:ptCount val="11"/>
                <c:pt idx="0" formatCode="_(* #,##0.00_);_(* \(#,##0.00\);_(* &quot;-&quot;??_);_(@_)">
                  <c:v>0.46</c:v>
                </c:pt>
                <c:pt idx="1">
                  <c:v>0.5</c:v>
                </c:pt>
                <c:pt idx="2">
                  <c:v>-0.8</c:v>
                </c:pt>
                <c:pt idx="3">
                  <c:v>1</c:v>
                </c:pt>
                <c:pt idx="4">
                  <c:v>-0.7</c:v>
                </c:pt>
                <c:pt idx="5">
                  <c:v>0.23</c:v>
                </c:pt>
                <c:pt idx="6">
                  <c:v>-1</c:v>
                </c:pt>
                <c:pt idx="7">
                  <c:v>-0.08</c:v>
                </c:pt>
                <c:pt idx="8">
                  <c:v>0.7</c:v>
                </c:pt>
                <c:pt idx="9">
                  <c:v>0.37</c:v>
                </c:pt>
                <c:pt idx="10">
                  <c:v>0.91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Hoja1!$D$3</c:f>
              <c:strCache>
                <c:ptCount val="1"/>
                <c:pt idx="0">
                  <c:v>Aconvencional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Hoja1!$B$4:$B$14</c:f>
              <c:strCache>
                <c:ptCount val="11"/>
                <c:pt idx="0">
                  <c:v>Tomate</c:v>
                </c:pt>
                <c:pt idx="1">
                  <c:v>Repollo</c:v>
                </c:pt>
                <c:pt idx="2">
                  <c:v>Lechuga</c:v>
                </c:pt>
                <c:pt idx="3">
                  <c:v>Repollo</c:v>
                </c:pt>
                <c:pt idx="4">
                  <c:v>Maíz</c:v>
                </c:pt>
                <c:pt idx="5">
                  <c:v>Maíz</c:v>
                </c:pt>
                <c:pt idx="6">
                  <c:v>Maíz</c:v>
                </c:pt>
                <c:pt idx="7">
                  <c:v>Maíz</c:v>
                </c:pt>
                <c:pt idx="8">
                  <c:v>Maíz</c:v>
                </c:pt>
                <c:pt idx="9">
                  <c:v>Maíz</c:v>
                </c:pt>
                <c:pt idx="10">
                  <c:v>Frijol</c:v>
                </c:pt>
              </c:strCache>
            </c:strRef>
          </c:cat>
          <c:val>
            <c:numRef>
              <c:f>Hoja1!$D$4:$D$14</c:f>
              <c:numCache>
                <c:formatCode>General</c:formatCode>
                <c:ptCount val="11"/>
                <c:pt idx="0" formatCode="_(* #,##0.00_);_(* \(#,##0.00\);_(* &quot;-&quot;??_);_(@_)">
                  <c:v>1.6</c:v>
                </c:pt>
                <c:pt idx="1">
                  <c:v>0.6</c:v>
                </c:pt>
                <c:pt idx="2">
                  <c:v>-0.61</c:v>
                </c:pt>
                <c:pt idx="3">
                  <c:v>0.09</c:v>
                </c:pt>
                <c:pt idx="4">
                  <c:v>-0.7</c:v>
                </c:pt>
                <c:pt idx="5">
                  <c:v>-0.2</c:v>
                </c:pt>
                <c:pt idx="6">
                  <c:v>-0.75</c:v>
                </c:pt>
                <c:pt idx="7">
                  <c:v>-0.45</c:v>
                </c:pt>
                <c:pt idx="8">
                  <c:v>-0.13</c:v>
                </c:pt>
                <c:pt idx="9">
                  <c:v>0.01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782768"/>
        <c:axId val="224783328"/>
      </c:lineChart>
      <c:catAx>
        <c:axId val="224782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4783328"/>
        <c:crosses val="autoZero"/>
        <c:auto val="1"/>
        <c:lblAlgn val="ctr"/>
        <c:lblOffset val="100"/>
        <c:noMultiLvlLbl val="0"/>
      </c:catAx>
      <c:valAx>
        <c:axId val="22478332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crossAx val="2247827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s-SV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0E43B-5E65-4D61-9720-9F7706F2DE9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C11457-728B-40BF-BE2B-2EEDC6E1E883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Marco Tulio</a:t>
          </a:r>
          <a:endParaRPr lang="es-ES" sz="2000" b="1" dirty="0">
            <a:solidFill>
              <a:schemeClr val="tx1"/>
            </a:solidFill>
          </a:endParaRPr>
        </a:p>
      </dgm:t>
    </dgm:pt>
    <dgm:pt modelId="{30390805-CB1F-4990-BB4D-A4DBB5F9BDFA}" type="parTrans" cxnId="{1720B203-4BAC-45C8-BEE5-66E01B37E458}">
      <dgm:prSet/>
      <dgm:spPr/>
      <dgm:t>
        <a:bodyPr/>
        <a:lstStyle/>
        <a:p>
          <a:endParaRPr lang="es-ES"/>
        </a:p>
      </dgm:t>
    </dgm:pt>
    <dgm:pt modelId="{B575E5C5-57C0-4CDE-820D-4516685CE276}" type="sibTrans" cxnId="{1720B203-4BAC-45C8-BEE5-66E01B37E458}">
      <dgm:prSet/>
      <dgm:spPr/>
      <dgm:t>
        <a:bodyPr/>
        <a:lstStyle/>
        <a:p>
          <a:endParaRPr lang="es-ES"/>
        </a:p>
      </dgm:t>
    </dgm:pt>
    <dgm:pt modelId="{68806C3E-67F5-48A1-944F-D2A38F6669F7}">
      <dgm:prSet phldrT="[Texto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Antonio Gonzalez</a:t>
          </a:r>
          <a:endParaRPr lang="es-ES" dirty="0">
            <a:solidFill>
              <a:schemeClr val="tx1"/>
            </a:solidFill>
          </a:endParaRPr>
        </a:p>
      </dgm:t>
    </dgm:pt>
    <dgm:pt modelId="{BD7485C5-DFF8-4CCF-AB4D-DB8FB1D8935D}" type="parTrans" cxnId="{B249E723-996A-4B0C-A6F2-CA5B88841481}">
      <dgm:prSet/>
      <dgm:spPr/>
      <dgm:t>
        <a:bodyPr/>
        <a:lstStyle/>
        <a:p>
          <a:endParaRPr lang="es-ES"/>
        </a:p>
      </dgm:t>
    </dgm:pt>
    <dgm:pt modelId="{B1BDD436-F289-4158-99DE-DEB642ABA76B}" type="sibTrans" cxnId="{B249E723-996A-4B0C-A6F2-CA5B8884148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1041CBD5-CBFB-4DA8-A79B-B3DCD787F024}">
      <dgm:prSet phldrT="[Texto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Jarvin Dormuz</a:t>
          </a:r>
          <a:endParaRPr lang="es-ES" dirty="0">
            <a:solidFill>
              <a:schemeClr val="tx1"/>
            </a:solidFill>
          </a:endParaRPr>
        </a:p>
      </dgm:t>
    </dgm:pt>
    <dgm:pt modelId="{4415EE1D-C847-49E8-9D23-ED8D8753690A}" type="parTrans" cxnId="{AAE5F625-EA00-4BCD-933C-2EC7BAA04EE2}">
      <dgm:prSet/>
      <dgm:spPr/>
      <dgm:t>
        <a:bodyPr/>
        <a:lstStyle/>
        <a:p>
          <a:endParaRPr lang="es-ES"/>
        </a:p>
      </dgm:t>
    </dgm:pt>
    <dgm:pt modelId="{E8EFA3B2-9ED6-4FCD-B674-35BF75F20D23}" type="sibTrans" cxnId="{AAE5F625-EA00-4BCD-933C-2EC7BAA04EE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4809E841-50B5-4232-9444-789E76B96AD3}">
      <dgm:prSet phldrT="[Texto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Rosa García</a:t>
          </a:r>
          <a:endParaRPr lang="es-ES" dirty="0">
            <a:solidFill>
              <a:schemeClr val="tx1"/>
            </a:solidFill>
          </a:endParaRPr>
        </a:p>
      </dgm:t>
    </dgm:pt>
    <dgm:pt modelId="{5C212284-65B8-48BA-98B7-FAE3339E6B70}" type="parTrans" cxnId="{F43BEC47-0A23-45A9-8CCD-E9DFB693D037}">
      <dgm:prSet/>
      <dgm:spPr/>
      <dgm:t>
        <a:bodyPr/>
        <a:lstStyle/>
        <a:p>
          <a:endParaRPr lang="es-ES"/>
        </a:p>
      </dgm:t>
    </dgm:pt>
    <dgm:pt modelId="{0755206F-716A-48FC-8AB5-DF4A951262AD}" type="sibTrans" cxnId="{F43BEC47-0A23-45A9-8CCD-E9DFB693D03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D464EC9A-17C9-463F-A215-F9A0B4AB466D}">
      <dgm:prSet phldrT="[Texto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Juan Gonzalez</a:t>
          </a:r>
          <a:endParaRPr lang="es-ES" sz="1400" dirty="0">
            <a:solidFill>
              <a:schemeClr val="tx1"/>
            </a:solidFill>
          </a:endParaRPr>
        </a:p>
      </dgm:t>
    </dgm:pt>
    <dgm:pt modelId="{04C3AAF0-DA58-4622-BF1B-34A17A858E2C}" type="parTrans" cxnId="{3EBD114E-854C-4CCB-A90E-7C513BE179A8}">
      <dgm:prSet/>
      <dgm:spPr/>
      <dgm:t>
        <a:bodyPr/>
        <a:lstStyle/>
        <a:p>
          <a:endParaRPr lang="es-ES"/>
        </a:p>
      </dgm:t>
    </dgm:pt>
    <dgm:pt modelId="{92F94EDA-784E-41AB-9BBA-A6030C3D3D29}" type="sibTrans" cxnId="{3EBD114E-854C-4CCB-A90E-7C513BE179A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C0FBEF3E-6E69-4A69-A4EE-57ECEA642CC0}">
      <dgm:prSet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Marvin López</a:t>
          </a:r>
          <a:endParaRPr lang="es-ES" sz="1400" dirty="0">
            <a:solidFill>
              <a:schemeClr val="tx1"/>
            </a:solidFill>
          </a:endParaRPr>
        </a:p>
      </dgm:t>
    </dgm:pt>
    <dgm:pt modelId="{9B9BD1DF-019E-41B9-9FF2-18A2066D2001}" type="parTrans" cxnId="{E1091316-FB8D-4E0E-BCF8-ECF6CC0C3850}">
      <dgm:prSet/>
      <dgm:spPr/>
      <dgm:t>
        <a:bodyPr/>
        <a:lstStyle/>
        <a:p>
          <a:endParaRPr lang="es-ES"/>
        </a:p>
      </dgm:t>
    </dgm:pt>
    <dgm:pt modelId="{28D2B604-2347-4437-B0F8-886FB57C1F7C}" type="sibTrans" cxnId="{E1091316-FB8D-4E0E-BCF8-ECF6CC0C385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F3D6DA17-B7BB-452F-866C-59BF7C71BB77}">
      <dgm:prSet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Santos Pérez</a:t>
          </a:r>
          <a:endParaRPr lang="es-ES" sz="1400" dirty="0">
            <a:solidFill>
              <a:schemeClr val="tx1"/>
            </a:solidFill>
          </a:endParaRPr>
        </a:p>
      </dgm:t>
    </dgm:pt>
    <dgm:pt modelId="{BD067C20-E6D4-42A0-95A4-24497866CFEF}" type="parTrans" cxnId="{F3E2AADE-4CDF-4491-A935-C85C784F0F9E}">
      <dgm:prSet/>
      <dgm:spPr/>
      <dgm:t>
        <a:bodyPr/>
        <a:lstStyle/>
        <a:p>
          <a:endParaRPr lang="es-ES"/>
        </a:p>
      </dgm:t>
    </dgm:pt>
    <dgm:pt modelId="{71CC0667-043A-442C-B398-017BD99772A4}" type="sibTrans" cxnId="{F3E2AADE-4CDF-4491-A935-C85C784F0F9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F98A139F-9A58-4470-9D96-76C1A1E827DE}">
      <dgm:prSet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Luis Altamirano</a:t>
          </a:r>
          <a:endParaRPr lang="es-ES" sz="1400" dirty="0">
            <a:solidFill>
              <a:schemeClr val="tx1"/>
            </a:solidFill>
          </a:endParaRPr>
        </a:p>
      </dgm:t>
    </dgm:pt>
    <dgm:pt modelId="{7F8F5C31-1410-457E-BC5E-63E2E0133311}" type="parTrans" cxnId="{D6D438AA-E7EA-49FE-B9F5-257ACC6DBCE6}">
      <dgm:prSet/>
      <dgm:spPr/>
      <dgm:t>
        <a:bodyPr/>
        <a:lstStyle/>
        <a:p>
          <a:endParaRPr lang="es-ES"/>
        </a:p>
      </dgm:t>
    </dgm:pt>
    <dgm:pt modelId="{237F6E6A-08D3-42D2-9EF7-E09E5E1695BA}" type="sibTrans" cxnId="{D6D438AA-E7EA-49FE-B9F5-257ACC6DBCE6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8B4DFBB1-D588-4A80-BFB7-DDDB2A26E4BC}" type="pres">
      <dgm:prSet presAssocID="{6D50E43B-5E65-4D61-9720-9F7706F2DE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E66D33-E827-49A9-B85B-6D70C17527E3}" type="pres">
      <dgm:prSet presAssocID="{FFC11457-728B-40BF-BE2B-2EEDC6E1E883}" presName="centerShape" presStyleLbl="node0" presStyleIdx="0" presStyleCnt="1"/>
      <dgm:spPr/>
      <dgm:t>
        <a:bodyPr/>
        <a:lstStyle/>
        <a:p>
          <a:endParaRPr lang="es-ES"/>
        </a:p>
      </dgm:t>
    </dgm:pt>
    <dgm:pt modelId="{F0C2C37A-9F51-41E3-B2B1-868E8BC0BF32}" type="pres">
      <dgm:prSet presAssocID="{68806C3E-67F5-48A1-944F-D2A38F6669F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F6D956-029F-46C7-BEF4-F4880A44FAE8}" type="pres">
      <dgm:prSet presAssocID="{68806C3E-67F5-48A1-944F-D2A38F6669F7}" presName="dummy" presStyleCnt="0"/>
      <dgm:spPr/>
    </dgm:pt>
    <dgm:pt modelId="{53142D92-F40A-4E30-BB96-960642BC4C47}" type="pres">
      <dgm:prSet presAssocID="{B1BDD436-F289-4158-99DE-DEB642ABA76B}" presName="sibTrans" presStyleLbl="sibTrans2D1" presStyleIdx="0" presStyleCnt="7"/>
      <dgm:spPr/>
      <dgm:t>
        <a:bodyPr/>
        <a:lstStyle/>
        <a:p>
          <a:endParaRPr lang="es-ES"/>
        </a:p>
      </dgm:t>
    </dgm:pt>
    <dgm:pt modelId="{9662A9C6-DE08-4E00-8525-F0D24E1A2A2B}" type="pres">
      <dgm:prSet presAssocID="{F98A139F-9A58-4470-9D96-76C1A1E827D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E23BF4-F5FB-40E8-AFDC-3B7FAE2BFA5B}" type="pres">
      <dgm:prSet presAssocID="{F98A139F-9A58-4470-9D96-76C1A1E827DE}" presName="dummy" presStyleCnt="0"/>
      <dgm:spPr/>
    </dgm:pt>
    <dgm:pt modelId="{225C287A-C653-4E60-821B-310254E1287F}" type="pres">
      <dgm:prSet presAssocID="{237F6E6A-08D3-42D2-9EF7-E09E5E1695BA}" presName="sibTrans" presStyleLbl="sibTrans2D1" presStyleIdx="1" presStyleCnt="7"/>
      <dgm:spPr/>
      <dgm:t>
        <a:bodyPr/>
        <a:lstStyle/>
        <a:p>
          <a:endParaRPr lang="es-ES"/>
        </a:p>
      </dgm:t>
    </dgm:pt>
    <dgm:pt modelId="{1D19951E-207F-498F-A4C3-CC3DBBB1E6F7}" type="pres">
      <dgm:prSet presAssocID="{F3D6DA17-B7BB-452F-866C-59BF7C71BB7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81F980-C661-4122-AC5F-18D6BB7A45CA}" type="pres">
      <dgm:prSet presAssocID="{F3D6DA17-B7BB-452F-866C-59BF7C71BB77}" presName="dummy" presStyleCnt="0"/>
      <dgm:spPr/>
    </dgm:pt>
    <dgm:pt modelId="{96699FF6-F79A-4764-AD74-A68365FD4743}" type="pres">
      <dgm:prSet presAssocID="{71CC0667-043A-442C-B398-017BD99772A4}" presName="sibTrans" presStyleLbl="sibTrans2D1" presStyleIdx="2" presStyleCnt="7"/>
      <dgm:spPr/>
      <dgm:t>
        <a:bodyPr/>
        <a:lstStyle/>
        <a:p>
          <a:endParaRPr lang="es-ES"/>
        </a:p>
      </dgm:t>
    </dgm:pt>
    <dgm:pt modelId="{A619F2EB-3740-4AC6-A238-421E0E9D12D3}" type="pres">
      <dgm:prSet presAssocID="{C0FBEF3E-6E69-4A69-A4EE-57ECEA642CC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DDDA8F-927B-422E-9708-FF759F9461AB}" type="pres">
      <dgm:prSet presAssocID="{C0FBEF3E-6E69-4A69-A4EE-57ECEA642CC0}" presName="dummy" presStyleCnt="0"/>
      <dgm:spPr/>
    </dgm:pt>
    <dgm:pt modelId="{567347D1-2008-472D-8862-E71E2C4E6461}" type="pres">
      <dgm:prSet presAssocID="{28D2B604-2347-4437-B0F8-886FB57C1F7C}" presName="sibTrans" presStyleLbl="sibTrans2D1" presStyleIdx="3" presStyleCnt="7"/>
      <dgm:spPr/>
      <dgm:t>
        <a:bodyPr/>
        <a:lstStyle/>
        <a:p>
          <a:endParaRPr lang="es-ES"/>
        </a:p>
      </dgm:t>
    </dgm:pt>
    <dgm:pt modelId="{B73648C5-C5AA-4A65-9BA3-85D8445F17A1}" type="pres">
      <dgm:prSet presAssocID="{1041CBD5-CBFB-4DA8-A79B-B3DCD787F02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707F01-1537-4E2C-A6E5-49BFB21AFDFC}" type="pres">
      <dgm:prSet presAssocID="{1041CBD5-CBFB-4DA8-A79B-B3DCD787F024}" presName="dummy" presStyleCnt="0"/>
      <dgm:spPr/>
    </dgm:pt>
    <dgm:pt modelId="{68160E89-E7C5-478D-A7F8-4C66C0BA4424}" type="pres">
      <dgm:prSet presAssocID="{E8EFA3B2-9ED6-4FCD-B674-35BF75F20D23}" presName="sibTrans" presStyleLbl="sibTrans2D1" presStyleIdx="4" presStyleCnt="7"/>
      <dgm:spPr/>
      <dgm:t>
        <a:bodyPr/>
        <a:lstStyle/>
        <a:p>
          <a:endParaRPr lang="es-ES"/>
        </a:p>
      </dgm:t>
    </dgm:pt>
    <dgm:pt modelId="{5D78950F-4D57-4A73-BEF0-008F9C669A97}" type="pres">
      <dgm:prSet presAssocID="{4809E841-50B5-4232-9444-789E76B96AD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EA94C8-7519-43FC-B19C-772FFED431BB}" type="pres">
      <dgm:prSet presAssocID="{4809E841-50B5-4232-9444-789E76B96AD3}" presName="dummy" presStyleCnt="0"/>
      <dgm:spPr/>
    </dgm:pt>
    <dgm:pt modelId="{1A8EDA95-A954-4F8F-BCA7-4899F00A526E}" type="pres">
      <dgm:prSet presAssocID="{0755206F-716A-48FC-8AB5-DF4A951262AD}" presName="sibTrans" presStyleLbl="sibTrans2D1" presStyleIdx="5" presStyleCnt="7"/>
      <dgm:spPr/>
      <dgm:t>
        <a:bodyPr/>
        <a:lstStyle/>
        <a:p>
          <a:endParaRPr lang="es-ES"/>
        </a:p>
      </dgm:t>
    </dgm:pt>
    <dgm:pt modelId="{2ECE61D1-A29B-4569-8A28-F3237BBDE318}" type="pres">
      <dgm:prSet presAssocID="{D464EC9A-17C9-463F-A215-F9A0B4AB466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4F17B7-6279-492C-B8B4-7C0E2AB0C2FC}" type="pres">
      <dgm:prSet presAssocID="{D464EC9A-17C9-463F-A215-F9A0B4AB466D}" presName="dummy" presStyleCnt="0"/>
      <dgm:spPr/>
    </dgm:pt>
    <dgm:pt modelId="{D6543D93-8306-4FC5-BCF2-69806ECE9974}" type="pres">
      <dgm:prSet presAssocID="{92F94EDA-784E-41AB-9BBA-A6030C3D3D29}" presName="sibTrans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E1091316-FB8D-4E0E-BCF8-ECF6CC0C3850}" srcId="{FFC11457-728B-40BF-BE2B-2EEDC6E1E883}" destId="{C0FBEF3E-6E69-4A69-A4EE-57ECEA642CC0}" srcOrd="3" destOrd="0" parTransId="{9B9BD1DF-019E-41B9-9FF2-18A2066D2001}" sibTransId="{28D2B604-2347-4437-B0F8-886FB57C1F7C}"/>
    <dgm:cxn modelId="{3EBD114E-854C-4CCB-A90E-7C513BE179A8}" srcId="{FFC11457-728B-40BF-BE2B-2EEDC6E1E883}" destId="{D464EC9A-17C9-463F-A215-F9A0B4AB466D}" srcOrd="6" destOrd="0" parTransId="{04C3AAF0-DA58-4622-BF1B-34A17A858E2C}" sibTransId="{92F94EDA-784E-41AB-9BBA-A6030C3D3D29}"/>
    <dgm:cxn modelId="{AAE5F625-EA00-4BCD-933C-2EC7BAA04EE2}" srcId="{FFC11457-728B-40BF-BE2B-2EEDC6E1E883}" destId="{1041CBD5-CBFB-4DA8-A79B-B3DCD787F024}" srcOrd="4" destOrd="0" parTransId="{4415EE1D-C847-49E8-9D23-ED8D8753690A}" sibTransId="{E8EFA3B2-9ED6-4FCD-B674-35BF75F20D23}"/>
    <dgm:cxn modelId="{D6D438AA-E7EA-49FE-B9F5-257ACC6DBCE6}" srcId="{FFC11457-728B-40BF-BE2B-2EEDC6E1E883}" destId="{F98A139F-9A58-4470-9D96-76C1A1E827DE}" srcOrd="1" destOrd="0" parTransId="{7F8F5C31-1410-457E-BC5E-63E2E0133311}" sibTransId="{237F6E6A-08D3-42D2-9EF7-E09E5E1695BA}"/>
    <dgm:cxn modelId="{451C9DF7-CDCF-468D-9D6A-BF45126B892F}" type="presOf" srcId="{68806C3E-67F5-48A1-944F-D2A38F6669F7}" destId="{F0C2C37A-9F51-41E3-B2B1-868E8BC0BF32}" srcOrd="0" destOrd="0" presId="urn:microsoft.com/office/officeart/2005/8/layout/radial6"/>
    <dgm:cxn modelId="{F3E2AADE-4CDF-4491-A935-C85C784F0F9E}" srcId="{FFC11457-728B-40BF-BE2B-2EEDC6E1E883}" destId="{F3D6DA17-B7BB-452F-866C-59BF7C71BB77}" srcOrd="2" destOrd="0" parTransId="{BD067C20-E6D4-42A0-95A4-24497866CFEF}" sibTransId="{71CC0667-043A-442C-B398-017BD99772A4}"/>
    <dgm:cxn modelId="{EF64205D-8269-46E0-B7CB-EC7008CB4040}" type="presOf" srcId="{F98A139F-9A58-4470-9D96-76C1A1E827DE}" destId="{9662A9C6-DE08-4E00-8525-F0D24E1A2A2B}" srcOrd="0" destOrd="0" presId="urn:microsoft.com/office/officeart/2005/8/layout/radial6"/>
    <dgm:cxn modelId="{FA4C9EDB-3724-4F51-B8C7-5D1E1BF85280}" type="presOf" srcId="{71CC0667-043A-442C-B398-017BD99772A4}" destId="{96699FF6-F79A-4764-AD74-A68365FD4743}" srcOrd="0" destOrd="0" presId="urn:microsoft.com/office/officeart/2005/8/layout/radial6"/>
    <dgm:cxn modelId="{157042EE-09BC-4679-9138-075478775B9D}" type="presOf" srcId="{92F94EDA-784E-41AB-9BBA-A6030C3D3D29}" destId="{D6543D93-8306-4FC5-BCF2-69806ECE9974}" srcOrd="0" destOrd="0" presId="urn:microsoft.com/office/officeart/2005/8/layout/radial6"/>
    <dgm:cxn modelId="{BAAD339C-8DE9-4001-B0BF-5FB8302ED3DD}" type="presOf" srcId="{0755206F-716A-48FC-8AB5-DF4A951262AD}" destId="{1A8EDA95-A954-4F8F-BCA7-4899F00A526E}" srcOrd="0" destOrd="0" presId="urn:microsoft.com/office/officeart/2005/8/layout/radial6"/>
    <dgm:cxn modelId="{83760442-FD29-4DD2-8E89-BD54D4D8FF95}" type="presOf" srcId="{D464EC9A-17C9-463F-A215-F9A0B4AB466D}" destId="{2ECE61D1-A29B-4569-8A28-F3237BBDE318}" srcOrd="0" destOrd="0" presId="urn:microsoft.com/office/officeart/2005/8/layout/radial6"/>
    <dgm:cxn modelId="{AE0C7A3B-37A2-4915-83F3-990C95C6D22D}" type="presOf" srcId="{C0FBEF3E-6E69-4A69-A4EE-57ECEA642CC0}" destId="{A619F2EB-3740-4AC6-A238-421E0E9D12D3}" srcOrd="0" destOrd="0" presId="urn:microsoft.com/office/officeart/2005/8/layout/radial6"/>
    <dgm:cxn modelId="{A5181A48-266F-4BC9-AEB7-287A21CF59B4}" type="presOf" srcId="{F3D6DA17-B7BB-452F-866C-59BF7C71BB77}" destId="{1D19951E-207F-498F-A4C3-CC3DBBB1E6F7}" srcOrd="0" destOrd="0" presId="urn:microsoft.com/office/officeart/2005/8/layout/radial6"/>
    <dgm:cxn modelId="{DC809DEE-55A1-46D2-B29D-C4DD03A7083B}" type="presOf" srcId="{B1BDD436-F289-4158-99DE-DEB642ABA76B}" destId="{53142D92-F40A-4E30-BB96-960642BC4C47}" srcOrd="0" destOrd="0" presId="urn:microsoft.com/office/officeart/2005/8/layout/radial6"/>
    <dgm:cxn modelId="{5CC1C928-5176-4C0F-9B2A-F917A6B87A3B}" type="presOf" srcId="{E8EFA3B2-9ED6-4FCD-B674-35BF75F20D23}" destId="{68160E89-E7C5-478D-A7F8-4C66C0BA4424}" srcOrd="0" destOrd="0" presId="urn:microsoft.com/office/officeart/2005/8/layout/radial6"/>
    <dgm:cxn modelId="{08B32625-850D-4E00-B722-03AE0C29FE7C}" type="presOf" srcId="{237F6E6A-08D3-42D2-9EF7-E09E5E1695BA}" destId="{225C287A-C653-4E60-821B-310254E1287F}" srcOrd="0" destOrd="0" presId="urn:microsoft.com/office/officeart/2005/8/layout/radial6"/>
    <dgm:cxn modelId="{5FC2DD00-35EF-413C-A288-A539332E4C70}" type="presOf" srcId="{1041CBD5-CBFB-4DA8-A79B-B3DCD787F024}" destId="{B73648C5-C5AA-4A65-9BA3-85D8445F17A1}" srcOrd="0" destOrd="0" presId="urn:microsoft.com/office/officeart/2005/8/layout/radial6"/>
    <dgm:cxn modelId="{6CC6C91B-BFD0-4A75-A582-4D7EB7CC5CAD}" type="presOf" srcId="{28D2B604-2347-4437-B0F8-886FB57C1F7C}" destId="{567347D1-2008-472D-8862-E71E2C4E6461}" srcOrd="0" destOrd="0" presId="urn:microsoft.com/office/officeart/2005/8/layout/radial6"/>
    <dgm:cxn modelId="{F43BEC47-0A23-45A9-8CCD-E9DFB693D037}" srcId="{FFC11457-728B-40BF-BE2B-2EEDC6E1E883}" destId="{4809E841-50B5-4232-9444-789E76B96AD3}" srcOrd="5" destOrd="0" parTransId="{5C212284-65B8-48BA-98B7-FAE3339E6B70}" sibTransId="{0755206F-716A-48FC-8AB5-DF4A951262AD}"/>
    <dgm:cxn modelId="{842855C4-5332-4E27-9DAF-2AEF7AF92962}" type="presOf" srcId="{6D50E43B-5E65-4D61-9720-9F7706F2DE96}" destId="{8B4DFBB1-D588-4A80-BFB7-DDDB2A26E4BC}" srcOrd="0" destOrd="0" presId="urn:microsoft.com/office/officeart/2005/8/layout/radial6"/>
    <dgm:cxn modelId="{7EFAF61A-4EDA-471C-A563-491570C35BE1}" type="presOf" srcId="{4809E841-50B5-4232-9444-789E76B96AD3}" destId="{5D78950F-4D57-4A73-BEF0-008F9C669A97}" srcOrd="0" destOrd="0" presId="urn:microsoft.com/office/officeart/2005/8/layout/radial6"/>
    <dgm:cxn modelId="{EE38E401-FC6C-489D-9754-AA4651C43105}" type="presOf" srcId="{FFC11457-728B-40BF-BE2B-2EEDC6E1E883}" destId="{8EE66D33-E827-49A9-B85B-6D70C17527E3}" srcOrd="0" destOrd="0" presId="urn:microsoft.com/office/officeart/2005/8/layout/radial6"/>
    <dgm:cxn modelId="{B249E723-996A-4B0C-A6F2-CA5B88841481}" srcId="{FFC11457-728B-40BF-BE2B-2EEDC6E1E883}" destId="{68806C3E-67F5-48A1-944F-D2A38F6669F7}" srcOrd="0" destOrd="0" parTransId="{BD7485C5-DFF8-4CCF-AB4D-DB8FB1D8935D}" sibTransId="{B1BDD436-F289-4158-99DE-DEB642ABA76B}"/>
    <dgm:cxn modelId="{1720B203-4BAC-45C8-BEE5-66E01B37E458}" srcId="{6D50E43B-5E65-4D61-9720-9F7706F2DE96}" destId="{FFC11457-728B-40BF-BE2B-2EEDC6E1E883}" srcOrd="0" destOrd="0" parTransId="{30390805-CB1F-4990-BB4D-A4DBB5F9BDFA}" sibTransId="{B575E5C5-57C0-4CDE-820D-4516685CE276}"/>
    <dgm:cxn modelId="{F4359511-50C8-40A4-881D-1789301D0BD2}" type="presParOf" srcId="{8B4DFBB1-D588-4A80-BFB7-DDDB2A26E4BC}" destId="{8EE66D33-E827-49A9-B85B-6D70C17527E3}" srcOrd="0" destOrd="0" presId="urn:microsoft.com/office/officeart/2005/8/layout/radial6"/>
    <dgm:cxn modelId="{EFD27C47-BAFB-4289-A4EE-C585DE1E260D}" type="presParOf" srcId="{8B4DFBB1-D588-4A80-BFB7-DDDB2A26E4BC}" destId="{F0C2C37A-9F51-41E3-B2B1-868E8BC0BF32}" srcOrd="1" destOrd="0" presId="urn:microsoft.com/office/officeart/2005/8/layout/radial6"/>
    <dgm:cxn modelId="{A8A085C4-039D-4A9C-B7E5-385B4187BA1E}" type="presParOf" srcId="{8B4DFBB1-D588-4A80-BFB7-DDDB2A26E4BC}" destId="{63F6D956-029F-46C7-BEF4-F4880A44FAE8}" srcOrd="2" destOrd="0" presId="urn:microsoft.com/office/officeart/2005/8/layout/radial6"/>
    <dgm:cxn modelId="{26A3722E-D332-49C5-A2E0-F127D94C4E84}" type="presParOf" srcId="{8B4DFBB1-D588-4A80-BFB7-DDDB2A26E4BC}" destId="{53142D92-F40A-4E30-BB96-960642BC4C47}" srcOrd="3" destOrd="0" presId="urn:microsoft.com/office/officeart/2005/8/layout/radial6"/>
    <dgm:cxn modelId="{DE617BEA-A00C-42C9-84B1-585D1FD7DF97}" type="presParOf" srcId="{8B4DFBB1-D588-4A80-BFB7-DDDB2A26E4BC}" destId="{9662A9C6-DE08-4E00-8525-F0D24E1A2A2B}" srcOrd="4" destOrd="0" presId="urn:microsoft.com/office/officeart/2005/8/layout/radial6"/>
    <dgm:cxn modelId="{608DA864-F58D-4C2E-8B4D-F787DDEAB2A3}" type="presParOf" srcId="{8B4DFBB1-D588-4A80-BFB7-DDDB2A26E4BC}" destId="{9CE23BF4-F5FB-40E8-AFDC-3B7FAE2BFA5B}" srcOrd="5" destOrd="0" presId="urn:microsoft.com/office/officeart/2005/8/layout/radial6"/>
    <dgm:cxn modelId="{F7586C44-85E2-45D1-8473-2BE8420D62F7}" type="presParOf" srcId="{8B4DFBB1-D588-4A80-BFB7-DDDB2A26E4BC}" destId="{225C287A-C653-4E60-821B-310254E1287F}" srcOrd="6" destOrd="0" presId="urn:microsoft.com/office/officeart/2005/8/layout/radial6"/>
    <dgm:cxn modelId="{9F53C166-A044-40F9-B90E-D8A53AF251C2}" type="presParOf" srcId="{8B4DFBB1-D588-4A80-BFB7-DDDB2A26E4BC}" destId="{1D19951E-207F-498F-A4C3-CC3DBBB1E6F7}" srcOrd="7" destOrd="0" presId="urn:microsoft.com/office/officeart/2005/8/layout/radial6"/>
    <dgm:cxn modelId="{E23AEF71-5C24-4E5E-8CF5-02EED588B72B}" type="presParOf" srcId="{8B4DFBB1-D588-4A80-BFB7-DDDB2A26E4BC}" destId="{0D81F980-C661-4122-AC5F-18D6BB7A45CA}" srcOrd="8" destOrd="0" presId="urn:microsoft.com/office/officeart/2005/8/layout/radial6"/>
    <dgm:cxn modelId="{9E9481C7-0DE9-48FF-94C7-FBF64D394F6B}" type="presParOf" srcId="{8B4DFBB1-D588-4A80-BFB7-DDDB2A26E4BC}" destId="{96699FF6-F79A-4764-AD74-A68365FD4743}" srcOrd="9" destOrd="0" presId="urn:microsoft.com/office/officeart/2005/8/layout/radial6"/>
    <dgm:cxn modelId="{076FE796-5A3F-4933-82C1-4E0815EDE609}" type="presParOf" srcId="{8B4DFBB1-D588-4A80-BFB7-DDDB2A26E4BC}" destId="{A619F2EB-3740-4AC6-A238-421E0E9D12D3}" srcOrd="10" destOrd="0" presId="urn:microsoft.com/office/officeart/2005/8/layout/radial6"/>
    <dgm:cxn modelId="{8296F8A4-11C1-4021-B160-67DAEC4C2F5D}" type="presParOf" srcId="{8B4DFBB1-D588-4A80-BFB7-DDDB2A26E4BC}" destId="{F1DDDA8F-927B-422E-9708-FF759F9461AB}" srcOrd="11" destOrd="0" presId="urn:microsoft.com/office/officeart/2005/8/layout/radial6"/>
    <dgm:cxn modelId="{E49583B0-E5AF-4AC4-A1C1-8ECED0F592DE}" type="presParOf" srcId="{8B4DFBB1-D588-4A80-BFB7-DDDB2A26E4BC}" destId="{567347D1-2008-472D-8862-E71E2C4E6461}" srcOrd="12" destOrd="0" presId="urn:microsoft.com/office/officeart/2005/8/layout/radial6"/>
    <dgm:cxn modelId="{43E992DC-04CA-4F5C-B43F-2CA3CD8CE087}" type="presParOf" srcId="{8B4DFBB1-D588-4A80-BFB7-DDDB2A26E4BC}" destId="{B73648C5-C5AA-4A65-9BA3-85D8445F17A1}" srcOrd="13" destOrd="0" presId="urn:microsoft.com/office/officeart/2005/8/layout/radial6"/>
    <dgm:cxn modelId="{45A3B0E8-378E-4AE0-A1D4-E056D7A349D8}" type="presParOf" srcId="{8B4DFBB1-D588-4A80-BFB7-DDDB2A26E4BC}" destId="{90707F01-1537-4E2C-A6E5-49BFB21AFDFC}" srcOrd="14" destOrd="0" presId="urn:microsoft.com/office/officeart/2005/8/layout/radial6"/>
    <dgm:cxn modelId="{2C435518-3558-49E5-9D4C-6696F9FAAEDB}" type="presParOf" srcId="{8B4DFBB1-D588-4A80-BFB7-DDDB2A26E4BC}" destId="{68160E89-E7C5-478D-A7F8-4C66C0BA4424}" srcOrd="15" destOrd="0" presId="urn:microsoft.com/office/officeart/2005/8/layout/radial6"/>
    <dgm:cxn modelId="{9BB840CE-B3B8-4737-BDBD-6BB4E89ABF21}" type="presParOf" srcId="{8B4DFBB1-D588-4A80-BFB7-DDDB2A26E4BC}" destId="{5D78950F-4D57-4A73-BEF0-008F9C669A97}" srcOrd="16" destOrd="0" presId="urn:microsoft.com/office/officeart/2005/8/layout/radial6"/>
    <dgm:cxn modelId="{8A9EB6DB-15DC-4D1F-A853-8D707E340509}" type="presParOf" srcId="{8B4DFBB1-D588-4A80-BFB7-DDDB2A26E4BC}" destId="{0FEA94C8-7519-43FC-B19C-772FFED431BB}" srcOrd="17" destOrd="0" presId="urn:microsoft.com/office/officeart/2005/8/layout/radial6"/>
    <dgm:cxn modelId="{9DDEBFEC-F9AB-4909-8F89-E5B52E614225}" type="presParOf" srcId="{8B4DFBB1-D588-4A80-BFB7-DDDB2A26E4BC}" destId="{1A8EDA95-A954-4F8F-BCA7-4899F00A526E}" srcOrd="18" destOrd="0" presId="urn:microsoft.com/office/officeart/2005/8/layout/radial6"/>
    <dgm:cxn modelId="{11C6FDAC-BC3F-4AA0-A902-3FE63D1024A6}" type="presParOf" srcId="{8B4DFBB1-D588-4A80-BFB7-DDDB2A26E4BC}" destId="{2ECE61D1-A29B-4569-8A28-F3237BBDE318}" srcOrd="19" destOrd="0" presId="urn:microsoft.com/office/officeart/2005/8/layout/radial6"/>
    <dgm:cxn modelId="{34D76D49-08B7-4567-BFF2-4B5855900AF3}" type="presParOf" srcId="{8B4DFBB1-D588-4A80-BFB7-DDDB2A26E4BC}" destId="{B44F17B7-6279-492C-B8B4-7C0E2AB0C2FC}" srcOrd="20" destOrd="0" presId="urn:microsoft.com/office/officeart/2005/8/layout/radial6"/>
    <dgm:cxn modelId="{201E37A0-DD71-4C54-A71B-7B6516CF7948}" type="presParOf" srcId="{8B4DFBB1-D588-4A80-BFB7-DDDB2A26E4BC}" destId="{D6543D93-8306-4FC5-BCF2-69806ECE9974}" srcOrd="21" destOrd="0" presId="urn:microsoft.com/office/officeart/2005/8/layout/radial6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8377D-C277-4243-890F-7D76210F3C08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7F2B3-4DAE-CA44-8BCF-1F2B32124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41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5E5E6-BD34-F249-9CFD-B38C07B1438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5B7E7-E587-8349-8679-CA163636E3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13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NI" altLang="es-ES" smtClean="0">
              <a:latin typeface="Arial" charset="0"/>
            </a:endParaRPr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0BF296-5F15-46BA-A30E-DC8015CACA7F}" type="slidenum">
              <a:rPr lang="es-ES" smtClean="0">
                <a:latin typeface="Arial" charset="0"/>
              </a:rPr>
              <a:pPr>
                <a:defRPr/>
              </a:pPr>
              <a:t>7</a:t>
            </a:fld>
            <a:endParaRPr 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7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498BE1-CAB9-4FF6-A744-DD14F189337B}" type="slidenum">
              <a:rPr lang="es-ES" altLang="es-ES" smtClean="0"/>
              <a:pPr eaLnBrk="1" hangingPunct="1"/>
              <a:t>9</a:t>
            </a:fld>
            <a:endParaRPr lang="es-ES" altLang="es-E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VE" altLang="es-E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2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E3745-7411-4BC1-84FD-ACE9E72DE4EF}" type="slidenum">
              <a:rPr lang="es-ES" altLang="es-ES"/>
              <a:pPr/>
              <a:t>10</a:t>
            </a:fld>
            <a:endParaRPr lang="es-ES" altLang="es-E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92150"/>
            <a:ext cx="4421187" cy="3416300"/>
          </a:xfrm>
          <a:ln/>
        </p:spPr>
      </p:sp>
    </p:spTree>
    <p:extLst>
      <p:ext uri="{BB962C8B-B14F-4D97-AF65-F5344CB8AC3E}">
        <p14:creationId xmlns:p14="http://schemas.microsoft.com/office/powerpoint/2010/main" val="110157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83E6-BCFD-4D33-AD05-893D32E5C2C9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36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17AD-2ED4-4A92-8D15-137CF08E36CF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73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S_Tag_Spanish_Fres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582" y="7057368"/>
            <a:ext cx="3319272" cy="271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79584" y="2211278"/>
            <a:ext cx="5810250" cy="1554241"/>
          </a:xfrm>
        </p:spPr>
        <p:txBody>
          <a:bodyPr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583" y="4360872"/>
            <a:ext cx="5810248" cy="1449834"/>
          </a:xfrm>
        </p:spPr>
        <p:txBody>
          <a:bodyPr/>
          <a:lstStyle>
            <a:lvl1pPr marL="0" indent="0" algn="l">
              <a:buNone/>
              <a:defRPr sz="2200" b="0">
                <a:solidFill>
                  <a:srgbClr val="585858"/>
                </a:solidFill>
              </a:defRPr>
            </a:lvl1pPr>
            <a:lvl2pPr marL="50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79585" y="3900562"/>
            <a:ext cx="5794373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PT-0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299" y="5179817"/>
            <a:ext cx="3334513" cy="2602992"/>
          </a:xfrm>
          <a:prstGeom prst="rect">
            <a:avLst/>
          </a:prstGeom>
        </p:spPr>
      </p:pic>
      <p:pic>
        <p:nvPicPr>
          <p:cNvPr id="10" name="Picture 9" descr="CRS_Logo_Pos_Hor_RG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702" y="1009936"/>
            <a:ext cx="6400376" cy="763792"/>
          </a:xfrm>
          <a:prstGeom prst="rect">
            <a:avLst/>
          </a:prstGeom>
        </p:spPr>
      </p:pic>
      <p:pic>
        <p:nvPicPr>
          <p:cNvPr id="6" name="Picture 5" descr="fresh_corner_left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1"/>
            <a:ext cx="3299882" cy="328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7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/>
          <a:lstStyle/>
          <a:p>
            <a:fld id="{5A33DCD3-7FE0-422F-AF84-E5E9AFF713EC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s-N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/>
          <a:lstStyle/>
          <a:p>
            <a:endParaRPr lang="es-N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018A-5EEA-4627-83D8-B642A2A8B594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6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5840" y="314855"/>
            <a:ext cx="854964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05840" y="1813560"/>
            <a:ext cx="4191000" cy="51348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64480" y="1813560"/>
            <a:ext cx="4191000" cy="51348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005840" y="7085118"/>
            <a:ext cx="2179320" cy="51816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88080" y="7081520"/>
            <a:ext cx="3268980" cy="51816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459980" y="7081520"/>
            <a:ext cx="2095500" cy="518160"/>
          </a:xfrm>
        </p:spPr>
        <p:txBody>
          <a:bodyPr/>
          <a:lstStyle>
            <a:lvl1pPr>
              <a:defRPr/>
            </a:lvl1pPr>
          </a:lstStyle>
          <a:p>
            <a:fld id="{82A68CCC-66DD-4478-904B-C7019E5B51F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8066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5840" y="314855"/>
            <a:ext cx="854964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5840" y="1813560"/>
            <a:ext cx="4191000" cy="51348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364480" y="1813561"/>
            <a:ext cx="4191000" cy="24810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364480" y="4467332"/>
            <a:ext cx="4191000" cy="24810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005840" y="7085118"/>
            <a:ext cx="2179320" cy="51816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688080" y="7081520"/>
            <a:ext cx="3268980" cy="51816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2E7EB-15E7-4B06-92E7-E8B04778C1F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034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502920" y="431800"/>
            <a:ext cx="9052560" cy="155448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2920" y="2245360"/>
            <a:ext cx="4442460" cy="2245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13020" y="2245360"/>
            <a:ext cx="4442460" cy="2245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02920" y="4663440"/>
            <a:ext cx="4442460" cy="2245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13020" y="4663440"/>
            <a:ext cx="4442460" cy="2245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920" y="7077922"/>
            <a:ext cx="2346960" cy="53975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7077922"/>
            <a:ext cx="3185160" cy="53975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C68E0-AA31-4E28-BB0E-8A13DA39AD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38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417" y="7441141"/>
            <a:ext cx="336919" cy="228600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AF21FA0-C69A-D549-B93E-AD7DB9D7EB7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3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2417" y="7441141"/>
            <a:ext cx="336919" cy="228600"/>
          </a:xfrm>
          <a:prstGeom prst="rect">
            <a:avLst/>
          </a:prstGeom>
        </p:spPr>
        <p:txBody>
          <a:bodyPr lIns="91418" tIns="45710" rIns="91418" bIns="45710"/>
          <a:lstStyle>
            <a:defPPr>
              <a:defRPr lang="en-US"/>
            </a:defPPr>
            <a:lvl1pPr marL="0" algn="l" defTabSz="509412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F21FA0-C69A-D549-B93E-AD7DB9D7EB7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9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245" y="1579565"/>
            <a:ext cx="3886200" cy="516992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4627" y="1579565"/>
            <a:ext cx="3886200" cy="5169927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22417" y="7441141"/>
            <a:ext cx="336919" cy="228600"/>
          </a:xfrm>
          <a:prstGeom prst="rect">
            <a:avLst/>
          </a:prstGeom>
        </p:spPr>
        <p:txBody>
          <a:bodyPr lIns="91418" tIns="45710" rIns="91418" bIns="45710"/>
          <a:lstStyle>
            <a:defPPr>
              <a:defRPr lang="en-US"/>
            </a:defPPr>
            <a:lvl1pPr marL="0" algn="l" defTabSz="509412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F21FA0-C69A-D549-B93E-AD7DB9D7EB7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246" y="1579565"/>
            <a:ext cx="4508807" cy="516992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22417" y="7441141"/>
            <a:ext cx="336919" cy="228600"/>
          </a:xfrm>
          <a:prstGeom prst="rect">
            <a:avLst/>
          </a:prstGeom>
        </p:spPr>
        <p:txBody>
          <a:bodyPr lIns="91418" tIns="45710" rIns="91418" bIns="45710"/>
          <a:lstStyle>
            <a:defPPr>
              <a:defRPr lang="en-US"/>
            </a:defPPr>
            <a:lvl1pPr marL="0" algn="l" defTabSz="509412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F21FA0-C69A-D549-B93E-AD7DB9D7EB7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30578" y="2723175"/>
            <a:ext cx="5810250" cy="455406"/>
          </a:xfrm>
        </p:spPr>
        <p:txBody>
          <a:bodyPr anchor="b" anchorCtr="0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330578" y="3275679"/>
            <a:ext cx="5810250" cy="2439961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pic>
        <p:nvPicPr>
          <p:cNvPr id="10" name="Picture 9" descr="PPT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936" y="0"/>
            <a:ext cx="3334513" cy="260299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417" y="7441141"/>
            <a:ext cx="336919" cy="228600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AF21FA0-C69A-D549-B93E-AD7DB9D7EB7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3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330578" y="3275679"/>
            <a:ext cx="5810250" cy="2439961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30578" y="2723175"/>
            <a:ext cx="5810250" cy="455406"/>
          </a:xfrm>
        </p:spPr>
        <p:txBody>
          <a:bodyPr anchor="b" anchorCtr="0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PPT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936" y="0"/>
            <a:ext cx="3334513" cy="26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330578" y="3275679"/>
            <a:ext cx="5810250" cy="2439961"/>
          </a:xfrm>
        </p:spPr>
        <p:txBody>
          <a:bodyPr anchor="t" anchorCtr="0"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30578" y="2723175"/>
            <a:ext cx="5810250" cy="455406"/>
          </a:xfrm>
        </p:spPr>
        <p:txBody>
          <a:bodyPr anchor="b" anchorCtr="0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PPT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936" y="0"/>
            <a:ext cx="3334513" cy="26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00584" y="115148"/>
            <a:ext cx="9857232" cy="7553621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58" tIns="50929" rIns="101858" bIns="50929"/>
          <a:lstStyle/>
          <a:p>
            <a:fld id="{5F5982B4-C47A-441C-9303-07A470F8A85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58" tIns="50929" rIns="101858" bIns="5092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101858" tIns="50929" rIns="101858" bIns="50929"/>
          <a:lstStyle/>
          <a:p>
            <a:fld id="{7271F8BB-836F-4578-B05C-CC52E495AC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6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ftr_sp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40880"/>
            <a:ext cx="10058400" cy="7315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-4670"/>
            <a:ext cx="7315200" cy="1124712"/>
          </a:xfrm>
          <a:prstGeom prst="rect">
            <a:avLst/>
          </a:prstGeom>
        </p:spPr>
        <p:txBody>
          <a:bodyPr vert="horz" lIns="0" tIns="0" rIns="101858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587679"/>
            <a:ext cx="8229601" cy="51788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417" y="7441141"/>
            <a:ext cx="336919" cy="228600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AF21FA0-C69A-D549-B93E-AD7DB9D7EB7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9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6" r:id="rId5"/>
    <p:sldLayoutId id="2147483651" r:id="rId6"/>
    <p:sldLayoutId id="2147483654" r:id="rId7"/>
    <p:sldLayoutId id="2147483655" r:id="rId8"/>
    <p:sldLayoutId id="2147483657" r:id="rId9"/>
    <p:sldLayoutId id="2147483682" r:id="rId10"/>
    <p:sldLayoutId id="2147483683" r:id="rId11"/>
    <p:sldLayoutId id="2147483685" r:id="rId12"/>
    <p:sldLayoutId id="2147483686" r:id="rId13"/>
  </p:sldLayoutIdLst>
  <p:hf hdr="0" ftr="0" dt="0"/>
  <p:txStyles>
    <p:titleStyle>
      <a:lvl1pPr algn="l" defTabSz="509292" rtl="0" eaLnBrk="1" latinLnBrk="0" hangingPunct="1">
        <a:spcBef>
          <a:spcPct val="0"/>
        </a:spcBef>
        <a:buNone/>
        <a:defRPr sz="3000" b="1" i="0" kern="1200" spc="-111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251111" indent="-251111" algn="l" defTabSz="509292" rtl="0" eaLnBrk="1" latinLnBrk="0" hangingPunct="1">
        <a:lnSpc>
          <a:spcPct val="110000"/>
        </a:lnSpc>
        <a:spcBef>
          <a:spcPts val="999"/>
        </a:spcBef>
        <a:buSzPct val="80000"/>
        <a:buFont typeface="Arial"/>
        <a:buChar char="•"/>
        <a:defRPr sz="22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2829" indent="-261719" algn="l" defTabSz="509292" rtl="0" eaLnBrk="1" latinLnBrk="0" hangingPunct="1">
        <a:lnSpc>
          <a:spcPct val="110000"/>
        </a:lnSpc>
        <a:spcBef>
          <a:spcPts val="999"/>
        </a:spcBef>
        <a:buSzPct val="80000"/>
        <a:buFont typeface="Arial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65709" indent="-252880" algn="l" defTabSz="509292" rtl="0" eaLnBrk="1" latinLnBrk="0" hangingPunct="1">
        <a:lnSpc>
          <a:spcPct val="110000"/>
        </a:lnSpc>
        <a:spcBef>
          <a:spcPts val="999"/>
        </a:spcBef>
        <a:buSzPct val="80000"/>
        <a:buFont typeface="Arial"/>
        <a:buChar char="•"/>
        <a:defRPr sz="18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16818" indent="-251111" algn="l" defTabSz="509292" rtl="0" eaLnBrk="1" latinLnBrk="0" hangingPunct="1">
        <a:lnSpc>
          <a:spcPct val="110000"/>
        </a:lnSpc>
        <a:spcBef>
          <a:spcPts val="999"/>
        </a:spcBef>
        <a:buSzPct val="80000"/>
        <a:buFont typeface="Arial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8539" indent="-261719" algn="l" defTabSz="509292" rtl="0" eaLnBrk="1" latinLnBrk="0" hangingPunct="1">
        <a:lnSpc>
          <a:spcPct val="110000"/>
        </a:lnSpc>
        <a:spcBef>
          <a:spcPts val="999"/>
        </a:spcBef>
        <a:buSzPct val="80000"/>
        <a:buFont typeface="Arial"/>
        <a:buChar char="»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801112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406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698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992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92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86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79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173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466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758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052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344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laprensa.com.ni/2015/06/24/economia/1855310-cel-corredor-seco-aun-tiene-chanc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368" y="2801214"/>
            <a:ext cx="8303342" cy="1554241"/>
          </a:xfrm>
        </p:spPr>
        <p:txBody>
          <a:bodyPr/>
          <a:lstStyle/>
          <a:p>
            <a:pPr algn="ctr"/>
            <a:r>
              <a:rPr lang="es-ES" sz="4400" dirty="0" smtClean="0">
                <a:latin typeface="+mj-lt"/>
              </a:rPr>
              <a:t>Agricultura </a:t>
            </a:r>
            <a:r>
              <a:rPr lang="es-ES" sz="4400" dirty="0">
                <a:latin typeface="+mj-lt"/>
              </a:rPr>
              <a:t>de Conservación 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 </a:t>
            </a:r>
            <a:r>
              <a:rPr lang="es-ES" sz="3600" dirty="0">
                <a:latin typeface="+mn-lt"/>
              </a:rPr>
              <a:t>Corredor Seco </a:t>
            </a:r>
            <a:r>
              <a:rPr lang="es-ES" sz="3600" dirty="0" smtClean="0">
                <a:latin typeface="+mn-lt"/>
              </a:rPr>
              <a:t>NICARAGUA</a:t>
            </a:r>
            <a:endParaRPr lang="en-US" sz="3600" dirty="0">
              <a:latin typeface="+mn-lt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663677" y="5395507"/>
            <a:ext cx="7457444" cy="1449834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tx1"/>
                </a:solidFill>
              </a:rPr>
              <a:t>Foro Articulando Esfuerzos para el Corredor Seco Centroamericano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655" y="5556260"/>
            <a:ext cx="4393565" cy="1469919"/>
          </a:xfrm>
          <a:noFill/>
          <a:ln/>
        </p:spPr>
        <p:txBody>
          <a:bodyPr/>
          <a:lstStyle/>
          <a:p>
            <a:pPr marL="0" indent="0" algn="just">
              <a:lnSpc>
                <a:spcPct val="95000"/>
              </a:lnSpc>
              <a:buNone/>
            </a:pPr>
            <a:r>
              <a:rPr lang="es-ES_tradnl" altLang="es-ES" sz="2400" b="1" dirty="0">
                <a:solidFill>
                  <a:srgbClr val="FF0000"/>
                </a:solidFill>
                <a:latin typeface="+mj-lt"/>
              </a:rPr>
              <a:t>Promueve:</a:t>
            </a:r>
          </a:p>
          <a:p>
            <a:pPr marL="0" indent="0" algn="just">
              <a:lnSpc>
                <a:spcPct val="95000"/>
              </a:lnSpc>
              <a:buNone/>
            </a:pPr>
            <a:r>
              <a:rPr lang="es-ES_tradnl" altLang="es-ES" sz="1600" b="1" dirty="0">
                <a:solidFill>
                  <a:srgbClr val="000000"/>
                </a:solidFill>
                <a:latin typeface="Verdana" pitchFamily="34" charset="0"/>
              </a:rPr>
              <a:t>La rotación de cultivos que aumenta la eficiencia del uso del agua y previene la infestación de plagas y enfermedades </a:t>
            </a:r>
          </a:p>
        </p:txBody>
      </p:sp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752634" y="295064"/>
            <a:ext cx="9029858" cy="130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/>
          <a:lstStyle>
            <a:lvl1pPr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s-ES" sz="3100" b="1">
                <a:solidFill>
                  <a:srgbClr val="000000"/>
                </a:solidFill>
                <a:latin typeface="Verdana" pitchFamily="34" charset="0"/>
              </a:rPr>
              <a:t>¿Principios </a:t>
            </a:r>
            <a:r>
              <a:rPr lang="es-VE" altLang="es-ES" sz="3100" b="1">
                <a:solidFill>
                  <a:srgbClr val="000000"/>
                </a:solidFill>
                <a:latin typeface="Verdana" pitchFamily="34" charset="0"/>
              </a:rPr>
              <a:t>Agricultura conservación?</a:t>
            </a:r>
          </a:p>
        </p:txBody>
      </p:sp>
      <p:pic>
        <p:nvPicPr>
          <p:cNvPr id="378900" name="Picture 20" descr="ariel y valdemar 1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4617" y="1764984"/>
            <a:ext cx="1580357" cy="147027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3" name="Rectangle 23"/>
          <p:cNvSpPr>
            <a:spLocks noChangeArrowheads="1"/>
          </p:cNvSpPr>
          <p:nvPr/>
        </p:nvSpPr>
        <p:spPr bwMode="auto">
          <a:xfrm>
            <a:off x="591979" y="1842166"/>
            <a:ext cx="3962241" cy="102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just" eaLnBrk="1" hangingPunct="1"/>
            <a:r>
              <a:rPr lang="es-ES_tradnl" altLang="es-ES" sz="2400" b="1" dirty="0">
                <a:solidFill>
                  <a:srgbClr val="FF0000"/>
                </a:solidFill>
              </a:rPr>
              <a:t>Elimina o reduce</a:t>
            </a:r>
            <a:r>
              <a:rPr lang="es-ES_tradnl" altLang="es-ES" sz="2400" b="1" dirty="0">
                <a:solidFill>
                  <a:srgbClr val="000000"/>
                </a:solidFill>
              </a:rPr>
              <a:t>:</a:t>
            </a:r>
          </a:p>
          <a:p>
            <a:pPr lvl="1" algn="just" eaLnBrk="1" hangingPunct="1"/>
            <a:r>
              <a:rPr lang="es-ES_tradnl" altLang="es-ES" sz="1800" b="1" dirty="0">
                <a:solidFill>
                  <a:srgbClr val="000000"/>
                </a:solidFill>
              </a:rPr>
              <a:t>- Remoción mecánica del suelo</a:t>
            </a:r>
          </a:p>
          <a:p>
            <a:pPr lvl="1" algn="just" eaLnBrk="1" hangingPunct="1"/>
            <a:r>
              <a:rPr lang="es-ES_tradnl" altLang="es-ES" sz="1800" b="1" dirty="0">
                <a:solidFill>
                  <a:srgbClr val="000000"/>
                </a:solidFill>
              </a:rPr>
              <a:t>- Tráfico</a:t>
            </a:r>
          </a:p>
        </p:txBody>
      </p:sp>
      <p:sp>
        <p:nvSpPr>
          <p:cNvPr id="378904" name="Rectangle 24"/>
          <p:cNvSpPr>
            <a:spLocks noChangeArrowheads="1"/>
          </p:cNvSpPr>
          <p:nvPr/>
        </p:nvSpPr>
        <p:spPr bwMode="auto">
          <a:xfrm>
            <a:off x="5325683" y="3404759"/>
            <a:ext cx="4594384" cy="158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just" eaLnBrk="1" hangingPunct="1"/>
            <a:r>
              <a:rPr lang="es-ES_tradnl" altLang="es-ES" sz="2400" b="1" dirty="0">
                <a:solidFill>
                  <a:srgbClr val="FF0000"/>
                </a:solidFill>
              </a:rPr>
              <a:t>Mantiene:</a:t>
            </a:r>
          </a:p>
          <a:p>
            <a:pPr lvl="1" algn="just" eaLnBrk="1" hangingPunct="1"/>
            <a:r>
              <a:rPr lang="es-ES_tradnl" altLang="es-ES" sz="1800" b="1" dirty="0">
                <a:solidFill>
                  <a:srgbClr val="000000"/>
                </a:solidFill>
              </a:rPr>
              <a:t>Una cubierta completa y permanente del suelo la cual protege la superficie, facilita la infiltración del agua y reduce la evaporación de la humedad</a:t>
            </a:r>
          </a:p>
        </p:txBody>
      </p:sp>
      <p:pic>
        <p:nvPicPr>
          <p:cNvPr id="13" name="Picture 13" descr="ariel y valdemar 09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84" y="3404759"/>
            <a:ext cx="1779430" cy="170734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espinoza\AppData\Local\Microsoft\Windows\Temporary Internet Files\Content.Outlook\H81Z8B99\Damaso Cano del castill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186" y="3404759"/>
            <a:ext cx="1628377" cy="17066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espinoza\Documents\2014\fotos\24012014 siembra repollo Sisle\Foto15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6897" y="1765338"/>
            <a:ext cx="1580357" cy="146991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espinoza\AppData\Local\Microsoft\Windows\Temporary Internet Files\Content.Outlook\H81Z8B99\Rufino Hernandez del Jicar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414" y="3404759"/>
            <a:ext cx="1741772" cy="17073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DSC0717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548" y="5383857"/>
            <a:ext cx="1818517" cy="164232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Foto076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586" y="5379312"/>
            <a:ext cx="1721614" cy="164686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espinoza\Documents\fotos bonitas\canavalia sola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974" y="5383856"/>
            <a:ext cx="1706101" cy="164232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espinoza\Documents\2015\capacitacion\Taller AC2\ac nicaraocoop\Consultoría AC NICARAOCOOP\ac 2010\Ariel de Bernd\Jornada de campo El Sauce  090910\DSC0493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541" y="1765338"/>
            <a:ext cx="2020529" cy="14699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409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CCC-66DD-4478-904B-C7019E5B51F2}" type="slidenum">
              <a:rPr lang="es-ES" altLang="es-ES" smtClean="0"/>
              <a:pPr/>
              <a:t>11</a:t>
            </a:fld>
            <a:endParaRPr lang="es-ES" altLang="es-E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0084" y="1610254"/>
            <a:ext cx="8492112" cy="5336233"/>
          </a:xfrm>
          <a:prstGeom prst="rect">
            <a:avLst/>
          </a:prstGeom>
          <a:noFill/>
        </p:spPr>
      </p:pic>
      <p:cxnSp>
        <p:nvCxnSpPr>
          <p:cNvPr id="7" name="6 Conector recto"/>
          <p:cNvCxnSpPr/>
          <p:nvPr/>
        </p:nvCxnSpPr>
        <p:spPr>
          <a:xfrm flipV="1">
            <a:off x="831215" y="1345780"/>
            <a:ext cx="8741728" cy="10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738888" y="203764"/>
            <a:ext cx="9070026" cy="1295400"/>
          </a:xfrm>
          <a:prstGeom prst="rect">
            <a:avLst/>
          </a:prstGeom>
        </p:spPr>
        <p:txBody>
          <a:bodyPr vert="horz" lIns="101858" tIns="50929" rIns="101858" bIns="5092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NI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Porque AC ? </a:t>
            </a:r>
            <a:r>
              <a:rPr lang="es-NI" sz="3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adopción a escala</a:t>
            </a:r>
            <a:endParaRPr lang="es-NI" sz="36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38888" y="203764"/>
            <a:ext cx="9070026" cy="1295400"/>
          </a:xfrm>
          <a:prstGeom prst="rect">
            <a:avLst/>
          </a:prstGeom>
        </p:spPr>
        <p:txBody>
          <a:bodyPr vert="horz" lIns="101858" tIns="50929" rIns="101858" bIns="5092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NI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Porque AC ? </a:t>
            </a:r>
            <a:r>
              <a:rPr lang="es-NI" sz="3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condición biológica del suelo</a:t>
            </a:r>
            <a:endParaRPr lang="es-NI" sz="36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5" descr="Cordoba-Argentina 0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14" y="1813560"/>
            <a:ext cx="4281805" cy="4439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x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843" y="1798812"/>
            <a:ext cx="4376103" cy="443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3636" y="6289571"/>
            <a:ext cx="3101340" cy="592983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/>
          <a:p>
            <a:r>
              <a:rPr lang="es-NI" sz="3100" b="1" dirty="0">
                <a:solidFill>
                  <a:srgbClr val="FF0000"/>
                </a:solidFill>
              </a:rPr>
              <a:t>Arriba del suelo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200929" y="6286193"/>
            <a:ext cx="3101340" cy="592983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/>
          <a:p>
            <a:r>
              <a:rPr lang="es-NI" sz="3100" b="1" dirty="0">
                <a:solidFill>
                  <a:srgbClr val="FF0000"/>
                </a:solidFill>
              </a:rPr>
              <a:t>Abajo del suelo</a:t>
            </a:r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831215" y="1345780"/>
            <a:ext cx="8741728" cy="10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ordoba-Argentina 0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349" y="1764983"/>
            <a:ext cx="7290593" cy="530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2349" y="3249295"/>
            <a:ext cx="7290593" cy="2432473"/>
            <a:chOff x="437" y="1307"/>
            <a:chExt cx="5330" cy="1352"/>
          </a:xfrm>
        </p:grpSpPr>
        <p:sp>
          <p:nvSpPr>
            <p:cNvPr id="559108" name="Freeform 4"/>
            <p:cNvSpPr>
              <a:spLocks/>
            </p:cNvSpPr>
            <p:nvPr/>
          </p:nvSpPr>
          <p:spPr bwMode="auto">
            <a:xfrm>
              <a:off x="437" y="1307"/>
              <a:ext cx="5330" cy="1352"/>
            </a:xfrm>
            <a:custGeom>
              <a:avLst/>
              <a:gdLst/>
              <a:ahLst/>
              <a:cxnLst>
                <a:cxn ang="0">
                  <a:pos x="38" y="776"/>
                </a:cxn>
                <a:cxn ang="0">
                  <a:pos x="75" y="739"/>
                </a:cxn>
                <a:cxn ang="0">
                  <a:pos x="450" y="602"/>
                </a:cxn>
                <a:cxn ang="0">
                  <a:pos x="560" y="501"/>
                </a:cxn>
                <a:cxn ang="0">
                  <a:pos x="733" y="437"/>
                </a:cxn>
                <a:cxn ang="0">
                  <a:pos x="1008" y="337"/>
                </a:cxn>
                <a:cxn ang="0">
                  <a:pos x="1245" y="364"/>
                </a:cxn>
                <a:cxn ang="0">
                  <a:pos x="1355" y="309"/>
                </a:cxn>
                <a:cxn ang="0">
                  <a:pos x="1794" y="236"/>
                </a:cxn>
                <a:cxn ang="0">
                  <a:pos x="2489" y="200"/>
                </a:cxn>
                <a:cxn ang="0">
                  <a:pos x="2672" y="127"/>
                </a:cxn>
                <a:cxn ang="0">
                  <a:pos x="2800" y="90"/>
                </a:cxn>
                <a:cxn ang="0">
                  <a:pos x="3449" y="145"/>
                </a:cxn>
                <a:cxn ang="0">
                  <a:pos x="4418" y="209"/>
                </a:cxn>
                <a:cxn ang="0">
                  <a:pos x="4500" y="245"/>
                </a:cxn>
                <a:cxn ang="0">
                  <a:pos x="4784" y="355"/>
                </a:cxn>
                <a:cxn ang="0">
                  <a:pos x="4912" y="474"/>
                </a:cxn>
                <a:cxn ang="0">
                  <a:pos x="5021" y="611"/>
                </a:cxn>
                <a:cxn ang="0">
                  <a:pos x="5058" y="657"/>
                </a:cxn>
                <a:cxn ang="0">
                  <a:pos x="5149" y="739"/>
                </a:cxn>
                <a:cxn ang="0">
                  <a:pos x="5323" y="840"/>
                </a:cxn>
                <a:cxn ang="0">
                  <a:pos x="5259" y="968"/>
                </a:cxn>
                <a:cxn ang="0">
                  <a:pos x="5003" y="931"/>
                </a:cxn>
                <a:cxn ang="0">
                  <a:pos x="4866" y="867"/>
                </a:cxn>
                <a:cxn ang="0">
                  <a:pos x="4793" y="730"/>
                </a:cxn>
                <a:cxn ang="0">
                  <a:pos x="4619" y="648"/>
                </a:cxn>
                <a:cxn ang="0">
                  <a:pos x="4052" y="611"/>
                </a:cxn>
                <a:cxn ang="0">
                  <a:pos x="3750" y="629"/>
                </a:cxn>
                <a:cxn ang="0">
                  <a:pos x="3659" y="675"/>
                </a:cxn>
                <a:cxn ang="0">
                  <a:pos x="3485" y="721"/>
                </a:cxn>
                <a:cxn ang="0">
                  <a:pos x="3174" y="812"/>
                </a:cxn>
                <a:cxn ang="0">
                  <a:pos x="2973" y="693"/>
                </a:cxn>
                <a:cxn ang="0">
                  <a:pos x="2772" y="602"/>
                </a:cxn>
                <a:cxn ang="0">
                  <a:pos x="2726" y="520"/>
                </a:cxn>
                <a:cxn ang="0">
                  <a:pos x="2617" y="437"/>
                </a:cxn>
                <a:cxn ang="0">
                  <a:pos x="2406" y="474"/>
                </a:cxn>
                <a:cxn ang="0">
                  <a:pos x="2324" y="611"/>
                </a:cxn>
                <a:cxn ang="0">
                  <a:pos x="2260" y="666"/>
                </a:cxn>
                <a:cxn ang="0">
                  <a:pos x="2205" y="666"/>
                </a:cxn>
                <a:cxn ang="0">
                  <a:pos x="2086" y="529"/>
                </a:cxn>
                <a:cxn ang="0">
                  <a:pos x="1977" y="520"/>
                </a:cxn>
                <a:cxn ang="0">
                  <a:pos x="1830" y="675"/>
                </a:cxn>
                <a:cxn ang="0">
                  <a:pos x="1712" y="757"/>
                </a:cxn>
                <a:cxn ang="0">
                  <a:pos x="1428" y="821"/>
                </a:cxn>
                <a:cxn ang="0">
                  <a:pos x="1264" y="904"/>
                </a:cxn>
                <a:cxn ang="0">
                  <a:pos x="1035" y="1050"/>
                </a:cxn>
                <a:cxn ang="0">
                  <a:pos x="660" y="1087"/>
                </a:cxn>
                <a:cxn ang="0">
                  <a:pos x="541" y="1205"/>
                </a:cxn>
                <a:cxn ang="0">
                  <a:pos x="313" y="1260"/>
                </a:cxn>
                <a:cxn ang="0">
                  <a:pos x="258" y="1288"/>
                </a:cxn>
                <a:cxn ang="0">
                  <a:pos x="102" y="1068"/>
                </a:cxn>
                <a:cxn ang="0">
                  <a:pos x="20" y="895"/>
                </a:cxn>
                <a:cxn ang="0">
                  <a:pos x="48" y="803"/>
                </a:cxn>
              </a:cxnLst>
              <a:rect l="0" t="0" r="r" b="b"/>
              <a:pathLst>
                <a:path w="5330" h="1352">
                  <a:moveTo>
                    <a:pt x="20" y="803"/>
                  </a:moveTo>
                  <a:cubicBezTo>
                    <a:pt x="26" y="794"/>
                    <a:pt x="29" y="783"/>
                    <a:pt x="38" y="776"/>
                  </a:cubicBezTo>
                  <a:cubicBezTo>
                    <a:pt x="46" y="770"/>
                    <a:pt x="59" y="774"/>
                    <a:pt x="66" y="767"/>
                  </a:cubicBezTo>
                  <a:cubicBezTo>
                    <a:pt x="73" y="760"/>
                    <a:pt x="71" y="748"/>
                    <a:pt x="75" y="739"/>
                  </a:cubicBezTo>
                  <a:cubicBezTo>
                    <a:pt x="91" y="706"/>
                    <a:pt x="123" y="668"/>
                    <a:pt x="157" y="657"/>
                  </a:cubicBezTo>
                  <a:cubicBezTo>
                    <a:pt x="223" y="595"/>
                    <a:pt x="381" y="606"/>
                    <a:pt x="450" y="602"/>
                  </a:cubicBezTo>
                  <a:cubicBezTo>
                    <a:pt x="454" y="591"/>
                    <a:pt x="475" y="512"/>
                    <a:pt x="477" y="511"/>
                  </a:cubicBezTo>
                  <a:cubicBezTo>
                    <a:pt x="503" y="501"/>
                    <a:pt x="532" y="504"/>
                    <a:pt x="560" y="501"/>
                  </a:cubicBezTo>
                  <a:cubicBezTo>
                    <a:pt x="599" y="488"/>
                    <a:pt x="604" y="451"/>
                    <a:pt x="624" y="447"/>
                  </a:cubicBezTo>
                  <a:cubicBezTo>
                    <a:pt x="660" y="439"/>
                    <a:pt x="697" y="440"/>
                    <a:pt x="733" y="437"/>
                  </a:cubicBezTo>
                  <a:cubicBezTo>
                    <a:pt x="822" y="379"/>
                    <a:pt x="845" y="367"/>
                    <a:pt x="953" y="355"/>
                  </a:cubicBezTo>
                  <a:cubicBezTo>
                    <a:pt x="971" y="349"/>
                    <a:pt x="990" y="343"/>
                    <a:pt x="1008" y="337"/>
                  </a:cubicBezTo>
                  <a:cubicBezTo>
                    <a:pt x="1017" y="334"/>
                    <a:pt x="1035" y="328"/>
                    <a:pt x="1035" y="328"/>
                  </a:cubicBezTo>
                  <a:cubicBezTo>
                    <a:pt x="1110" y="334"/>
                    <a:pt x="1175" y="341"/>
                    <a:pt x="1245" y="364"/>
                  </a:cubicBezTo>
                  <a:cubicBezTo>
                    <a:pt x="1269" y="361"/>
                    <a:pt x="1294" y="362"/>
                    <a:pt x="1318" y="355"/>
                  </a:cubicBezTo>
                  <a:cubicBezTo>
                    <a:pt x="1334" y="350"/>
                    <a:pt x="1347" y="318"/>
                    <a:pt x="1355" y="309"/>
                  </a:cubicBezTo>
                  <a:cubicBezTo>
                    <a:pt x="1387" y="277"/>
                    <a:pt x="1447" y="248"/>
                    <a:pt x="1492" y="245"/>
                  </a:cubicBezTo>
                  <a:cubicBezTo>
                    <a:pt x="1593" y="239"/>
                    <a:pt x="1693" y="239"/>
                    <a:pt x="1794" y="236"/>
                  </a:cubicBezTo>
                  <a:cubicBezTo>
                    <a:pt x="1882" y="225"/>
                    <a:pt x="1963" y="195"/>
                    <a:pt x="2050" y="181"/>
                  </a:cubicBezTo>
                  <a:cubicBezTo>
                    <a:pt x="2195" y="133"/>
                    <a:pt x="2346" y="165"/>
                    <a:pt x="2489" y="200"/>
                  </a:cubicBezTo>
                  <a:cubicBezTo>
                    <a:pt x="2513" y="197"/>
                    <a:pt x="2539" y="199"/>
                    <a:pt x="2562" y="191"/>
                  </a:cubicBezTo>
                  <a:cubicBezTo>
                    <a:pt x="2598" y="178"/>
                    <a:pt x="2635" y="141"/>
                    <a:pt x="2672" y="127"/>
                  </a:cubicBezTo>
                  <a:cubicBezTo>
                    <a:pt x="2704" y="115"/>
                    <a:pt x="2739" y="110"/>
                    <a:pt x="2772" y="99"/>
                  </a:cubicBezTo>
                  <a:cubicBezTo>
                    <a:pt x="2781" y="96"/>
                    <a:pt x="2800" y="90"/>
                    <a:pt x="2800" y="90"/>
                  </a:cubicBezTo>
                  <a:cubicBezTo>
                    <a:pt x="2934" y="0"/>
                    <a:pt x="3084" y="100"/>
                    <a:pt x="3220" y="117"/>
                  </a:cubicBezTo>
                  <a:cubicBezTo>
                    <a:pt x="3330" y="155"/>
                    <a:pt x="3256" y="135"/>
                    <a:pt x="3449" y="145"/>
                  </a:cubicBezTo>
                  <a:cubicBezTo>
                    <a:pt x="3552" y="166"/>
                    <a:pt x="3575" y="165"/>
                    <a:pt x="3714" y="172"/>
                  </a:cubicBezTo>
                  <a:cubicBezTo>
                    <a:pt x="3885" y="231"/>
                    <a:pt x="4260" y="205"/>
                    <a:pt x="4418" y="209"/>
                  </a:cubicBezTo>
                  <a:cubicBezTo>
                    <a:pt x="4436" y="215"/>
                    <a:pt x="4457" y="216"/>
                    <a:pt x="4473" y="227"/>
                  </a:cubicBezTo>
                  <a:cubicBezTo>
                    <a:pt x="4482" y="233"/>
                    <a:pt x="4490" y="241"/>
                    <a:pt x="4500" y="245"/>
                  </a:cubicBezTo>
                  <a:cubicBezTo>
                    <a:pt x="4571" y="277"/>
                    <a:pt x="4643" y="292"/>
                    <a:pt x="4720" y="300"/>
                  </a:cubicBezTo>
                  <a:cubicBezTo>
                    <a:pt x="4747" y="328"/>
                    <a:pt x="4745" y="342"/>
                    <a:pt x="4784" y="355"/>
                  </a:cubicBezTo>
                  <a:cubicBezTo>
                    <a:pt x="4823" y="381"/>
                    <a:pt x="4808" y="394"/>
                    <a:pt x="4848" y="419"/>
                  </a:cubicBezTo>
                  <a:cubicBezTo>
                    <a:pt x="4862" y="462"/>
                    <a:pt x="4875" y="450"/>
                    <a:pt x="4912" y="474"/>
                  </a:cubicBezTo>
                  <a:cubicBezTo>
                    <a:pt x="4932" y="504"/>
                    <a:pt x="4931" y="536"/>
                    <a:pt x="4948" y="565"/>
                  </a:cubicBezTo>
                  <a:cubicBezTo>
                    <a:pt x="4963" y="591"/>
                    <a:pt x="4994" y="602"/>
                    <a:pt x="5021" y="611"/>
                  </a:cubicBezTo>
                  <a:cubicBezTo>
                    <a:pt x="5027" y="617"/>
                    <a:pt x="5035" y="622"/>
                    <a:pt x="5040" y="629"/>
                  </a:cubicBezTo>
                  <a:cubicBezTo>
                    <a:pt x="5047" y="638"/>
                    <a:pt x="5050" y="649"/>
                    <a:pt x="5058" y="657"/>
                  </a:cubicBezTo>
                  <a:cubicBezTo>
                    <a:pt x="5072" y="671"/>
                    <a:pt x="5090" y="679"/>
                    <a:pt x="5104" y="693"/>
                  </a:cubicBezTo>
                  <a:cubicBezTo>
                    <a:pt x="5119" y="708"/>
                    <a:pt x="5128" y="737"/>
                    <a:pt x="5149" y="739"/>
                  </a:cubicBezTo>
                  <a:cubicBezTo>
                    <a:pt x="5189" y="742"/>
                    <a:pt x="5228" y="745"/>
                    <a:pt x="5268" y="748"/>
                  </a:cubicBezTo>
                  <a:cubicBezTo>
                    <a:pt x="5328" y="763"/>
                    <a:pt x="5313" y="778"/>
                    <a:pt x="5323" y="840"/>
                  </a:cubicBezTo>
                  <a:cubicBezTo>
                    <a:pt x="5320" y="876"/>
                    <a:pt x="5330" y="916"/>
                    <a:pt x="5314" y="949"/>
                  </a:cubicBezTo>
                  <a:cubicBezTo>
                    <a:pt x="5305" y="966"/>
                    <a:pt x="5259" y="968"/>
                    <a:pt x="5259" y="968"/>
                  </a:cubicBezTo>
                  <a:cubicBezTo>
                    <a:pt x="5170" y="962"/>
                    <a:pt x="5114" y="950"/>
                    <a:pt x="5030" y="940"/>
                  </a:cubicBezTo>
                  <a:cubicBezTo>
                    <a:pt x="5021" y="937"/>
                    <a:pt x="5011" y="935"/>
                    <a:pt x="5003" y="931"/>
                  </a:cubicBezTo>
                  <a:cubicBezTo>
                    <a:pt x="4993" y="926"/>
                    <a:pt x="4986" y="917"/>
                    <a:pt x="4976" y="913"/>
                  </a:cubicBezTo>
                  <a:cubicBezTo>
                    <a:pt x="4934" y="895"/>
                    <a:pt x="4903" y="891"/>
                    <a:pt x="4866" y="867"/>
                  </a:cubicBezTo>
                  <a:cubicBezTo>
                    <a:pt x="4855" y="851"/>
                    <a:pt x="4839" y="838"/>
                    <a:pt x="4829" y="821"/>
                  </a:cubicBezTo>
                  <a:cubicBezTo>
                    <a:pt x="4814" y="797"/>
                    <a:pt x="4823" y="745"/>
                    <a:pt x="4793" y="730"/>
                  </a:cubicBezTo>
                  <a:cubicBezTo>
                    <a:pt x="4768" y="717"/>
                    <a:pt x="4737" y="721"/>
                    <a:pt x="4710" y="712"/>
                  </a:cubicBezTo>
                  <a:cubicBezTo>
                    <a:pt x="4684" y="685"/>
                    <a:pt x="4654" y="660"/>
                    <a:pt x="4619" y="648"/>
                  </a:cubicBezTo>
                  <a:cubicBezTo>
                    <a:pt x="4546" y="662"/>
                    <a:pt x="4540" y="665"/>
                    <a:pt x="4454" y="657"/>
                  </a:cubicBezTo>
                  <a:cubicBezTo>
                    <a:pt x="4329" y="615"/>
                    <a:pt x="4183" y="619"/>
                    <a:pt x="4052" y="611"/>
                  </a:cubicBezTo>
                  <a:cubicBezTo>
                    <a:pt x="4008" y="596"/>
                    <a:pt x="3975" y="616"/>
                    <a:pt x="3933" y="620"/>
                  </a:cubicBezTo>
                  <a:cubicBezTo>
                    <a:pt x="3872" y="625"/>
                    <a:pt x="3811" y="626"/>
                    <a:pt x="3750" y="629"/>
                  </a:cubicBezTo>
                  <a:cubicBezTo>
                    <a:pt x="3738" y="632"/>
                    <a:pt x="3725" y="633"/>
                    <a:pt x="3714" y="639"/>
                  </a:cubicBezTo>
                  <a:cubicBezTo>
                    <a:pt x="3694" y="649"/>
                    <a:pt x="3659" y="675"/>
                    <a:pt x="3659" y="675"/>
                  </a:cubicBezTo>
                  <a:cubicBezTo>
                    <a:pt x="3653" y="684"/>
                    <a:pt x="3651" y="698"/>
                    <a:pt x="3641" y="703"/>
                  </a:cubicBezTo>
                  <a:cubicBezTo>
                    <a:pt x="3593" y="725"/>
                    <a:pt x="3537" y="716"/>
                    <a:pt x="3485" y="721"/>
                  </a:cubicBezTo>
                  <a:cubicBezTo>
                    <a:pt x="3432" y="739"/>
                    <a:pt x="3376" y="734"/>
                    <a:pt x="3321" y="748"/>
                  </a:cubicBezTo>
                  <a:cubicBezTo>
                    <a:pt x="3272" y="773"/>
                    <a:pt x="3220" y="782"/>
                    <a:pt x="3174" y="812"/>
                  </a:cubicBezTo>
                  <a:cubicBezTo>
                    <a:pt x="3088" y="807"/>
                    <a:pt x="3011" y="838"/>
                    <a:pt x="2982" y="757"/>
                  </a:cubicBezTo>
                  <a:cubicBezTo>
                    <a:pt x="2979" y="736"/>
                    <a:pt x="2982" y="713"/>
                    <a:pt x="2973" y="693"/>
                  </a:cubicBezTo>
                  <a:cubicBezTo>
                    <a:pt x="2965" y="674"/>
                    <a:pt x="2867" y="653"/>
                    <a:pt x="2845" y="648"/>
                  </a:cubicBezTo>
                  <a:cubicBezTo>
                    <a:pt x="2823" y="625"/>
                    <a:pt x="2799" y="619"/>
                    <a:pt x="2772" y="602"/>
                  </a:cubicBezTo>
                  <a:cubicBezTo>
                    <a:pt x="2760" y="584"/>
                    <a:pt x="2748" y="565"/>
                    <a:pt x="2736" y="547"/>
                  </a:cubicBezTo>
                  <a:cubicBezTo>
                    <a:pt x="2731" y="539"/>
                    <a:pt x="2733" y="527"/>
                    <a:pt x="2726" y="520"/>
                  </a:cubicBezTo>
                  <a:cubicBezTo>
                    <a:pt x="2719" y="513"/>
                    <a:pt x="2708" y="514"/>
                    <a:pt x="2699" y="511"/>
                  </a:cubicBezTo>
                  <a:cubicBezTo>
                    <a:pt x="2673" y="483"/>
                    <a:pt x="2653" y="450"/>
                    <a:pt x="2617" y="437"/>
                  </a:cubicBezTo>
                  <a:cubicBezTo>
                    <a:pt x="2579" y="382"/>
                    <a:pt x="2571" y="392"/>
                    <a:pt x="2498" y="401"/>
                  </a:cubicBezTo>
                  <a:cubicBezTo>
                    <a:pt x="2455" y="415"/>
                    <a:pt x="2441" y="453"/>
                    <a:pt x="2406" y="474"/>
                  </a:cubicBezTo>
                  <a:cubicBezTo>
                    <a:pt x="2378" y="490"/>
                    <a:pt x="2357" y="496"/>
                    <a:pt x="2333" y="520"/>
                  </a:cubicBezTo>
                  <a:cubicBezTo>
                    <a:pt x="2330" y="550"/>
                    <a:pt x="2328" y="581"/>
                    <a:pt x="2324" y="611"/>
                  </a:cubicBezTo>
                  <a:cubicBezTo>
                    <a:pt x="2322" y="624"/>
                    <a:pt x="2325" y="640"/>
                    <a:pt x="2315" y="648"/>
                  </a:cubicBezTo>
                  <a:cubicBezTo>
                    <a:pt x="2300" y="661"/>
                    <a:pt x="2278" y="660"/>
                    <a:pt x="2260" y="666"/>
                  </a:cubicBezTo>
                  <a:cubicBezTo>
                    <a:pt x="2251" y="669"/>
                    <a:pt x="2233" y="675"/>
                    <a:pt x="2233" y="675"/>
                  </a:cubicBezTo>
                  <a:cubicBezTo>
                    <a:pt x="2224" y="672"/>
                    <a:pt x="2213" y="672"/>
                    <a:pt x="2205" y="666"/>
                  </a:cubicBezTo>
                  <a:cubicBezTo>
                    <a:pt x="2188" y="653"/>
                    <a:pt x="2160" y="620"/>
                    <a:pt x="2160" y="620"/>
                  </a:cubicBezTo>
                  <a:cubicBezTo>
                    <a:pt x="2146" y="583"/>
                    <a:pt x="2123" y="547"/>
                    <a:pt x="2086" y="529"/>
                  </a:cubicBezTo>
                  <a:cubicBezTo>
                    <a:pt x="2069" y="521"/>
                    <a:pt x="2032" y="511"/>
                    <a:pt x="2032" y="511"/>
                  </a:cubicBezTo>
                  <a:cubicBezTo>
                    <a:pt x="2014" y="514"/>
                    <a:pt x="1994" y="514"/>
                    <a:pt x="1977" y="520"/>
                  </a:cubicBezTo>
                  <a:cubicBezTo>
                    <a:pt x="1969" y="523"/>
                    <a:pt x="1965" y="533"/>
                    <a:pt x="1958" y="538"/>
                  </a:cubicBezTo>
                  <a:cubicBezTo>
                    <a:pt x="1908" y="577"/>
                    <a:pt x="1869" y="625"/>
                    <a:pt x="1830" y="675"/>
                  </a:cubicBezTo>
                  <a:cubicBezTo>
                    <a:pt x="1817" y="692"/>
                    <a:pt x="1815" y="723"/>
                    <a:pt x="1794" y="730"/>
                  </a:cubicBezTo>
                  <a:cubicBezTo>
                    <a:pt x="1791" y="731"/>
                    <a:pt x="1727" y="752"/>
                    <a:pt x="1712" y="757"/>
                  </a:cubicBezTo>
                  <a:cubicBezTo>
                    <a:pt x="1694" y="763"/>
                    <a:pt x="1657" y="776"/>
                    <a:pt x="1657" y="776"/>
                  </a:cubicBezTo>
                  <a:cubicBezTo>
                    <a:pt x="1598" y="832"/>
                    <a:pt x="1499" y="817"/>
                    <a:pt x="1428" y="821"/>
                  </a:cubicBezTo>
                  <a:cubicBezTo>
                    <a:pt x="1389" y="862"/>
                    <a:pt x="1435" y="820"/>
                    <a:pt x="1382" y="849"/>
                  </a:cubicBezTo>
                  <a:cubicBezTo>
                    <a:pt x="1329" y="878"/>
                    <a:pt x="1321" y="890"/>
                    <a:pt x="1264" y="904"/>
                  </a:cubicBezTo>
                  <a:cubicBezTo>
                    <a:pt x="1237" y="921"/>
                    <a:pt x="1206" y="929"/>
                    <a:pt x="1181" y="949"/>
                  </a:cubicBezTo>
                  <a:cubicBezTo>
                    <a:pt x="1120" y="998"/>
                    <a:pt x="1131" y="1043"/>
                    <a:pt x="1035" y="1050"/>
                  </a:cubicBezTo>
                  <a:cubicBezTo>
                    <a:pt x="968" y="1055"/>
                    <a:pt x="901" y="1056"/>
                    <a:pt x="834" y="1059"/>
                  </a:cubicBezTo>
                  <a:cubicBezTo>
                    <a:pt x="741" y="1089"/>
                    <a:pt x="798" y="1075"/>
                    <a:pt x="660" y="1087"/>
                  </a:cubicBezTo>
                  <a:cubicBezTo>
                    <a:pt x="645" y="1090"/>
                    <a:pt x="626" y="1086"/>
                    <a:pt x="614" y="1096"/>
                  </a:cubicBezTo>
                  <a:cubicBezTo>
                    <a:pt x="609" y="1100"/>
                    <a:pt x="551" y="1201"/>
                    <a:pt x="541" y="1205"/>
                  </a:cubicBezTo>
                  <a:cubicBezTo>
                    <a:pt x="477" y="1229"/>
                    <a:pt x="416" y="1243"/>
                    <a:pt x="349" y="1251"/>
                  </a:cubicBezTo>
                  <a:cubicBezTo>
                    <a:pt x="337" y="1254"/>
                    <a:pt x="324" y="1254"/>
                    <a:pt x="313" y="1260"/>
                  </a:cubicBezTo>
                  <a:cubicBezTo>
                    <a:pt x="305" y="1264"/>
                    <a:pt x="302" y="1275"/>
                    <a:pt x="294" y="1279"/>
                  </a:cubicBezTo>
                  <a:cubicBezTo>
                    <a:pt x="283" y="1285"/>
                    <a:pt x="270" y="1284"/>
                    <a:pt x="258" y="1288"/>
                  </a:cubicBezTo>
                  <a:cubicBezTo>
                    <a:pt x="206" y="1303"/>
                    <a:pt x="167" y="1313"/>
                    <a:pt x="130" y="1352"/>
                  </a:cubicBezTo>
                  <a:cubicBezTo>
                    <a:pt x="100" y="1260"/>
                    <a:pt x="128" y="1161"/>
                    <a:pt x="102" y="1068"/>
                  </a:cubicBezTo>
                  <a:cubicBezTo>
                    <a:pt x="91" y="1030"/>
                    <a:pt x="78" y="984"/>
                    <a:pt x="57" y="949"/>
                  </a:cubicBezTo>
                  <a:cubicBezTo>
                    <a:pt x="46" y="930"/>
                    <a:pt x="20" y="895"/>
                    <a:pt x="20" y="895"/>
                  </a:cubicBezTo>
                  <a:cubicBezTo>
                    <a:pt x="10" y="865"/>
                    <a:pt x="0" y="847"/>
                    <a:pt x="20" y="812"/>
                  </a:cubicBezTo>
                  <a:cubicBezTo>
                    <a:pt x="25" y="804"/>
                    <a:pt x="48" y="813"/>
                    <a:pt x="48" y="803"/>
                  </a:cubicBezTo>
                  <a:cubicBezTo>
                    <a:pt x="48" y="794"/>
                    <a:pt x="29" y="803"/>
                    <a:pt x="20" y="803"/>
                  </a:cubicBezTo>
                  <a:close/>
                </a:path>
              </a:pathLst>
            </a:custGeom>
            <a:gradFill rotWithShape="1">
              <a:gsLst>
                <a:gs pos="0">
                  <a:srgbClr val="CC3300">
                    <a:gamma/>
                    <a:shade val="46275"/>
                    <a:invGamma/>
                    <a:alpha val="70000"/>
                  </a:srgbClr>
                </a:gs>
                <a:gs pos="50000">
                  <a:srgbClr val="CC3300">
                    <a:alpha val="50000"/>
                  </a:srgbClr>
                </a:gs>
                <a:gs pos="100000">
                  <a:srgbClr val="CC3300">
                    <a:gamma/>
                    <a:shade val="46275"/>
                    <a:invGamma/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NI"/>
            </a:p>
          </p:txBody>
        </p:sp>
        <p:sp>
          <p:nvSpPr>
            <p:cNvPr id="60441" name="Text Box 5"/>
            <p:cNvSpPr txBox="1">
              <a:spLocks noChangeArrowheads="1"/>
            </p:cNvSpPr>
            <p:nvPr/>
          </p:nvSpPr>
          <p:spPr bwMode="auto">
            <a:xfrm>
              <a:off x="2335" y="1480"/>
              <a:ext cx="22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s-NI" sz="1600" b="1">
                  <a:solidFill>
                    <a:schemeClr val="bg1"/>
                  </a:solidFill>
                </a:rPr>
                <a:t>Zona activa de agregación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82349" y="2921847"/>
            <a:ext cx="7290593" cy="1943100"/>
            <a:chOff x="430" y="709"/>
            <a:chExt cx="5357" cy="1080"/>
          </a:xfrm>
        </p:grpSpPr>
        <p:sp>
          <p:nvSpPr>
            <p:cNvPr id="559111" name="Freeform 7"/>
            <p:cNvSpPr>
              <a:spLocks/>
            </p:cNvSpPr>
            <p:nvPr/>
          </p:nvSpPr>
          <p:spPr bwMode="auto">
            <a:xfrm>
              <a:off x="430" y="709"/>
              <a:ext cx="5357" cy="1080"/>
            </a:xfrm>
            <a:custGeom>
              <a:avLst/>
              <a:gdLst/>
              <a:ahLst/>
              <a:cxnLst>
                <a:cxn ang="0">
                  <a:pos x="73" y="895"/>
                </a:cxn>
                <a:cxn ang="0">
                  <a:pos x="146" y="730"/>
                </a:cxn>
                <a:cxn ang="0">
                  <a:pos x="429" y="575"/>
                </a:cxn>
                <a:cxn ang="0">
                  <a:pos x="548" y="465"/>
                </a:cxn>
                <a:cxn ang="0">
                  <a:pos x="695" y="401"/>
                </a:cxn>
                <a:cxn ang="0">
                  <a:pos x="1033" y="373"/>
                </a:cxn>
                <a:cxn ang="0">
                  <a:pos x="1207" y="328"/>
                </a:cxn>
                <a:cxn ang="0">
                  <a:pos x="1389" y="236"/>
                </a:cxn>
                <a:cxn ang="0">
                  <a:pos x="1682" y="218"/>
                </a:cxn>
                <a:cxn ang="0">
                  <a:pos x="1801" y="172"/>
                </a:cxn>
                <a:cxn ang="0">
                  <a:pos x="1947" y="200"/>
                </a:cxn>
                <a:cxn ang="0">
                  <a:pos x="2176" y="200"/>
                </a:cxn>
                <a:cxn ang="0">
                  <a:pos x="2487" y="154"/>
                </a:cxn>
                <a:cxn ang="0">
                  <a:pos x="2752" y="81"/>
                </a:cxn>
                <a:cxn ang="0">
                  <a:pos x="2807" y="63"/>
                </a:cxn>
                <a:cxn ang="0">
                  <a:pos x="3428" y="72"/>
                </a:cxn>
                <a:cxn ang="0">
                  <a:pos x="4004" y="63"/>
                </a:cxn>
                <a:cxn ang="0">
                  <a:pos x="4416" y="53"/>
                </a:cxn>
                <a:cxn ang="0">
                  <a:pos x="4544" y="181"/>
                </a:cxn>
                <a:cxn ang="0">
                  <a:pos x="4699" y="245"/>
                </a:cxn>
                <a:cxn ang="0">
                  <a:pos x="4864" y="346"/>
                </a:cxn>
                <a:cxn ang="0">
                  <a:pos x="5010" y="556"/>
                </a:cxn>
                <a:cxn ang="0">
                  <a:pos x="5101" y="584"/>
                </a:cxn>
                <a:cxn ang="0">
                  <a:pos x="5184" y="611"/>
                </a:cxn>
                <a:cxn ang="0">
                  <a:pos x="5312" y="657"/>
                </a:cxn>
                <a:cxn ang="0">
                  <a:pos x="5339" y="703"/>
                </a:cxn>
                <a:cxn ang="0">
                  <a:pos x="5321" y="931"/>
                </a:cxn>
                <a:cxn ang="0">
                  <a:pos x="5239" y="968"/>
                </a:cxn>
                <a:cxn ang="0">
                  <a:pos x="5120" y="931"/>
                </a:cxn>
                <a:cxn ang="0">
                  <a:pos x="4992" y="794"/>
                </a:cxn>
                <a:cxn ang="0">
                  <a:pos x="4955" y="757"/>
                </a:cxn>
                <a:cxn ang="0">
                  <a:pos x="4800" y="575"/>
                </a:cxn>
                <a:cxn ang="0">
                  <a:pos x="4690" y="492"/>
                </a:cxn>
                <a:cxn ang="0">
                  <a:pos x="4471" y="428"/>
                </a:cxn>
                <a:cxn ang="0">
                  <a:pos x="3785" y="392"/>
                </a:cxn>
                <a:cxn ang="0">
                  <a:pos x="3236" y="328"/>
                </a:cxn>
                <a:cxn ang="0">
                  <a:pos x="3026" y="282"/>
                </a:cxn>
                <a:cxn ang="0">
                  <a:pos x="2788" y="273"/>
                </a:cxn>
                <a:cxn ang="0">
                  <a:pos x="2496" y="373"/>
                </a:cxn>
                <a:cxn ang="0">
                  <a:pos x="1837" y="410"/>
                </a:cxn>
                <a:cxn ang="0">
                  <a:pos x="1453" y="465"/>
                </a:cxn>
                <a:cxn ang="0">
                  <a:pos x="1335" y="538"/>
                </a:cxn>
                <a:cxn ang="0">
                  <a:pos x="1289" y="575"/>
                </a:cxn>
                <a:cxn ang="0">
                  <a:pos x="905" y="575"/>
                </a:cxn>
                <a:cxn ang="0">
                  <a:pos x="594" y="684"/>
                </a:cxn>
                <a:cxn ang="0">
                  <a:pos x="457" y="748"/>
                </a:cxn>
                <a:cxn ang="0">
                  <a:pos x="311" y="812"/>
                </a:cxn>
                <a:cxn ang="0">
                  <a:pos x="73" y="922"/>
                </a:cxn>
                <a:cxn ang="0">
                  <a:pos x="18" y="1032"/>
                </a:cxn>
              </a:cxnLst>
              <a:rect l="0" t="0" r="r" b="b"/>
              <a:pathLst>
                <a:path w="5357" h="1080">
                  <a:moveTo>
                    <a:pt x="18" y="1032"/>
                  </a:moveTo>
                  <a:cubicBezTo>
                    <a:pt x="24" y="962"/>
                    <a:pt x="7" y="916"/>
                    <a:pt x="73" y="895"/>
                  </a:cubicBezTo>
                  <a:cubicBezTo>
                    <a:pt x="103" y="864"/>
                    <a:pt x="117" y="838"/>
                    <a:pt x="128" y="794"/>
                  </a:cubicBezTo>
                  <a:cubicBezTo>
                    <a:pt x="133" y="772"/>
                    <a:pt x="128" y="743"/>
                    <a:pt x="146" y="730"/>
                  </a:cubicBezTo>
                  <a:cubicBezTo>
                    <a:pt x="171" y="712"/>
                    <a:pt x="256" y="693"/>
                    <a:pt x="292" y="684"/>
                  </a:cubicBezTo>
                  <a:cubicBezTo>
                    <a:pt x="341" y="652"/>
                    <a:pt x="385" y="613"/>
                    <a:pt x="429" y="575"/>
                  </a:cubicBezTo>
                  <a:cubicBezTo>
                    <a:pt x="445" y="561"/>
                    <a:pt x="475" y="517"/>
                    <a:pt x="493" y="501"/>
                  </a:cubicBezTo>
                  <a:cubicBezTo>
                    <a:pt x="509" y="487"/>
                    <a:pt x="530" y="477"/>
                    <a:pt x="548" y="465"/>
                  </a:cubicBezTo>
                  <a:cubicBezTo>
                    <a:pt x="614" y="422"/>
                    <a:pt x="547" y="437"/>
                    <a:pt x="658" y="410"/>
                  </a:cubicBezTo>
                  <a:cubicBezTo>
                    <a:pt x="670" y="407"/>
                    <a:pt x="695" y="401"/>
                    <a:pt x="695" y="401"/>
                  </a:cubicBezTo>
                  <a:cubicBezTo>
                    <a:pt x="740" y="371"/>
                    <a:pt x="746" y="373"/>
                    <a:pt x="804" y="383"/>
                  </a:cubicBezTo>
                  <a:cubicBezTo>
                    <a:pt x="880" y="380"/>
                    <a:pt x="957" y="379"/>
                    <a:pt x="1033" y="373"/>
                  </a:cubicBezTo>
                  <a:cubicBezTo>
                    <a:pt x="1058" y="371"/>
                    <a:pt x="1066" y="357"/>
                    <a:pt x="1088" y="346"/>
                  </a:cubicBezTo>
                  <a:cubicBezTo>
                    <a:pt x="1122" y="329"/>
                    <a:pt x="1179" y="331"/>
                    <a:pt x="1207" y="328"/>
                  </a:cubicBezTo>
                  <a:cubicBezTo>
                    <a:pt x="1212" y="326"/>
                    <a:pt x="1256" y="312"/>
                    <a:pt x="1261" y="309"/>
                  </a:cubicBezTo>
                  <a:cubicBezTo>
                    <a:pt x="1301" y="285"/>
                    <a:pt x="1336" y="238"/>
                    <a:pt x="1389" y="236"/>
                  </a:cubicBezTo>
                  <a:cubicBezTo>
                    <a:pt x="1456" y="233"/>
                    <a:pt x="1524" y="230"/>
                    <a:pt x="1591" y="227"/>
                  </a:cubicBezTo>
                  <a:cubicBezTo>
                    <a:pt x="1621" y="224"/>
                    <a:pt x="1652" y="225"/>
                    <a:pt x="1682" y="218"/>
                  </a:cubicBezTo>
                  <a:cubicBezTo>
                    <a:pt x="1693" y="216"/>
                    <a:pt x="1699" y="205"/>
                    <a:pt x="1709" y="200"/>
                  </a:cubicBezTo>
                  <a:cubicBezTo>
                    <a:pt x="1736" y="187"/>
                    <a:pt x="1772" y="179"/>
                    <a:pt x="1801" y="172"/>
                  </a:cubicBezTo>
                  <a:cubicBezTo>
                    <a:pt x="1831" y="175"/>
                    <a:pt x="1862" y="175"/>
                    <a:pt x="1892" y="181"/>
                  </a:cubicBezTo>
                  <a:cubicBezTo>
                    <a:pt x="1911" y="185"/>
                    <a:pt x="1929" y="194"/>
                    <a:pt x="1947" y="200"/>
                  </a:cubicBezTo>
                  <a:cubicBezTo>
                    <a:pt x="1956" y="203"/>
                    <a:pt x="1975" y="209"/>
                    <a:pt x="1975" y="209"/>
                  </a:cubicBezTo>
                  <a:cubicBezTo>
                    <a:pt x="2042" y="206"/>
                    <a:pt x="2109" y="209"/>
                    <a:pt x="2176" y="200"/>
                  </a:cubicBezTo>
                  <a:cubicBezTo>
                    <a:pt x="2185" y="199"/>
                    <a:pt x="2186" y="184"/>
                    <a:pt x="2194" y="181"/>
                  </a:cubicBezTo>
                  <a:cubicBezTo>
                    <a:pt x="2271" y="155"/>
                    <a:pt x="2430" y="157"/>
                    <a:pt x="2487" y="154"/>
                  </a:cubicBezTo>
                  <a:cubicBezTo>
                    <a:pt x="2565" y="128"/>
                    <a:pt x="2646" y="115"/>
                    <a:pt x="2724" y="90"/>
                  </a:cubicBezTo>
                  <a:cubicBezTo>
                    <a:pt x="2733" y="87"/>
                    <a:pt x="2743" y="84"/>
                    <a:pt x="2752" y="81"/>
                  </a:cubicBezTo>
                  <a:cubicBezTo>
                    <a:pt x="2761" y="78"/>
                    <a:pt x="2770" y="75"/>
                    <a:pt x="2779" y="72"/>
                  </a:cubicBezTo>
                  <a:cubicBezTo>
                    <a:pt x="2788" y="69"/>
                    <a:pt x="2807" y="63"/>
                    <a:pt x="2807" y="63"/>
                  </a:cubicBezTo>
                  <a:cubicBezTo>
                    <a:pt x="2967" y="116"/>
                    <a:pt x="2926" y="91"/>
                    <a:pt x="3200" y="99"/>
                  </a:cubicBezTo>
                  <a:cubicBezTo>
                    <a:pt x="3285" y="116"/>
                    <a:pt x="3346" y="82"/>
                    <a:pt x="3428" y="72"/>
                  </a:cubicBezTo>
                  <a:cubicBezTo>
                    <a:pt x="3496" y="94"/>
                    <a:pt x="3466" y="82"/>
                    <a:pt x="3520" y="108"/>
                  </a:cubicBezTo>
                  <a:cubicBezTo>
                    <a:pt x="3683" y="91"/>
                    <a:pt x="3839" y="72"/>
                    <a:pt x="4004" y="63"/>
                  </a:cubicBezTo>
                  <a:cubicBezTo>
                    <a:pt x="4075" y="38"/>
                    <a:pt x="4121" y="41"/>
                    <a:pt x="4205" y="35"/>
                  </a:cubicBezTo>
                  <a:cubicBezTo>
                    <a:pt x="4274" y="21"/>
                    <a:pt x="4360" y="0"/>
                    <a:pt x="4416" y="53"/>
                  </a:cubicBezTo>
                  <a:cubicBezTo>
                    <a:pt x="4419" y="111"/>
                    <a:pt x="4399" y="175"/>
                    <a:pt x="4425" y="227"/>
                  </a:cubicBezTo>
                  <a:cubicBezTo>
                    <a:pt x="4446" y="269"/>
                    <a:pt x="4528" y="197"/>
                    <a:pt x="4544" y="181"/>
                  </a:cubicBezTo>
                  <a:cubicBezTo>
                    <a:pt x="4587" y="184"/>
                    <a:pt x="4631" y="180"/>
                    <a:pt x="4672" y="191"/>
                  </a:cubicBezTo>
                  <a:cubicBezTo>
                    <a:pt x="4702" y="199"/>
                    <a:pt x="4680" y="232"/>
                    <a:pt x="4699" y="245"/>
                  </a:cubicBezTo>
                  <a:cubicBezTo>
                    <a:pt x="4713" y="255"/>
                    <a:pt x="4770" y="268"/>
                    <a:pt x="4791" y="273"/>
                  </a:cubicBezTo>
                  <a:cubicBezTo>
                    <a:pt x="4822" y="294"/>
                    <a:pt x="4842" y="315"/>
                    <a:pt x="4864" y="346"/>
                  </a:cubicBezTo>
                  <a:cubicBezTo>
                    <a:pt x="4881" y="397"/>
                    <a:pt x="4882" y="427"/>
                    <a:pt x="4937" y="447"/>
                  </a:cubicBezTo>
                  <a:cubicBezTo>
                    <a:pt x="4972" y="482"/>
                    <a:pt x="4984" y="516"/>
                    <a:pt x="5010" y="556"/>
                  </a:cubicBezTo>
                  <a:cubicBezTo>
                    <a:pt x="5013" y="568"/>
                    <a:pt x="5012" y="582"/>
                    <a:pt x="5019" y="593"/>
                  </a:cubicBezTo>
                  <a:cubicBezTo>
                    <a:pt x="5044" y="630"/>
                    <a:pt x="5077" y="600"/>
                    <a:pt x="5101" y="584"/>
                  </a:cubicBezTo>
                  <a:cubicBezTo>
                    <a:pt x="5119" y="587"/>
                    <a:pt x="5138" y="587"/>
                    <a:pt x="5156" y="593"/>
                  </a:cubicBezTo>
                  <a:cubicBezTo>
                    <a:pt x="5167" y="596"/>
                    <a:pt x="5173" y="608"/>
                    <a:pt x="5184" y="611"/>
                  </a:cubicBezTo>
                  <a:cubicBezTo>
                    <a:pt x="5211" y="618"/>
                    <a:pt x="5239" y="617"/>
                    <a:pt x="5266" y="620"/>
                  </a:cubicBezTo>
                  <a:cubicBezTo>
                    <a:pt x="5280" y="634"/>
                    <a:pt x="5300" y="642"/>
                    <a:pt x="5312" y="657"/>
                  </a:cubicBezTo>
                  <a:cubicBezTo>
                    <a:pt x="5318" y="664"/>
                    <a:pt x="5316" y="676"/>
                    <a:pt x="5321" y="684"/>
                  </a:cubicBezTo>
                  <a:cubicBezTo>
                    <a:pt x="5325" y="692"/>
                    <a:pt x="5333" y="697"/>
                    <a:pt x="5339" y="703"/>
                  </a:cubicBezTo>
                  <a:cubicBezTo>
                    <a:pt x="5357" y="758"/>
                    <a:pt x="5339" y="812"/>
                    <a:pt x="5330" y="867"/>
                  </a:cubicBezTo>
                  <a:cubicBezTo>
                    <a:pt x="5327" y="888"/>
                    <a:pt x="5326" y="910"/>
                    <a:pt x="5321" y="931"/>
                  </a:cubicBezTo>
                  <a:cubicBezTo>
                    <a:pt x="5317" y="950"/>
                    <a:pt x="5303" y="986"/>
                    <a:pt x="5303" y="986"/>
                  </a:cubicBezTo>
                  <a:cubicBezTo>
                    <a:pt x="5296" y="984"/>
                    <a:pt x="5249" y="974"/>
                    <a:pt x="5239" y="968"/>
                  </a:cubicBezTo>
                  <a:cubicBezTo>
                    <a:pt x="5231" y="963"/>
                    <a:pt x="5228" y="954"/>
                    <a:pt x="5220" y="949"/>
                  </a:cubicBezTo>
                  <a:cubicBezTo>
                    <a:pt x="5198" y="936"/>
                    <a:pt x="5129" y="932"/>
                    <a:pt x="5120" y="931"/>
                  </a:cubicBezTo>
                  <a:cubicBezTo>
                    <a:pt x="5082" y="895"/>
                    <a:pt x="5054" y="852"/>
                    <a:pt x="5010" y="821"/>
                  </a:cubicBezTo>
                  <a:cubicBezTo>
                    <a:pt x="5004" y="812"/>
                    <a:pt x="5001" y="801"/>
                    <a:pt x="4992" y="794"/>
                  </a:cubicBezTo>
                  <a:cubicBezTo>
                    <a:pt x="4984" y="788"/>
                    <a:pt x="4971" y="792"/>
                    <a:pt x="4964" y="785"/>
                  </a:cubicBezTo>
                  <a:cubicBezTo>
                    <a:pt x="4957" y="778"/>
                    <a:pt x="4961" y="765"/>
                    <a:pt x="4955" y="757"/>
                  </a:cubicBezTo>
                  <a:cubicBezTo>
                    <a:pt x="4948" y="748"/>
                    <a:pt x="4937" y="745"/>
                    <a:pt x="4928" y="739"/>
                  </a:cubicBezTo>
                  <a:cubicBezTo>
                    <a:pt x="4902" y="663"/>
                    <a:pt x="4890" y="597"/>
                    <a:pt x="4800" y="575"/>
                  </a:cubicBezTo>
                  <a:cubicBezTo>
                    <a:pt x="4763" y="538"/>
                    <a:pt x="4801" y="571"/>
                    <a:pt x="4754" y="547"/>
                  </a:cubicBezTo>
                  <a:cubicBezTo>
                    <a:pt x="4727" y="533"/>
                    <a:pt x="4714" y="507"/>
                    <a:pt x="4690" y="492"/>
                  </a:cubicBezTo>
                  <a:cubicBezTo>
                    <a:pt x="4667" y="477"/>
                    <a:pt x="4584" y="474"/>
                    <a:pt x="4580" y="474"/>
                  </a:cubicBezTo>
                  <a:cubicBezTo>
                    <a:pt x="4538" y="463"/>
                    <a:pt x="4514" y="443"/>
                    <a:pt x="4471" y="428"/>
                  </a:cubicBezTo>
                  <a:cubicBezTo>
                    <a:pt x="4422" y="411"/>
                    <a:pt x="4367" y="422"/>
                    <a:pt x="4315" y="419"/>
                  </a:cubicBezTo>
                  <a:cubicBezTo>
                    <a:pt x="4109" y="352"/>
                    <a:pt x="4279" y="401"/>
                    <a:pt x="3785" y="392"/>
                  </a:cubicBezTo>
                  <a:cubicBezTo>
                    <a:pt x="3680" y="358"/>
                    <a:pt x="3565" y="361"/>
                    <a:pt x="3456" y="355"/>
                  </a:cubicBezTo>
                  <a:cubicBezTo>
                    <a:pt x="3349" y="320"/>
                    <a:pt x="3420" y="338"/>
                    <a:pt x="3236" y="328"/>
                  </a:cubicBezTo>
                  <a:cubicBezTo>
                    <a:pt x="3145" y="304"/>
                    <a:pt x="3188" y="313"/>
                    <a:pt x="3108" y="300"/>
                  </a:cubicBezTo>
                  <a:cubicBezTo>
                    <a:pt x="3051" y="281"/>
                    <a:pt x="3115" y="301"/>
                    <a:pt x="3026" y="282"/>
                  </a:cubicBezTo>
                  <a:cubicBezTo>
                    <a:pt x="3001" y="277"/>
                    <a:pt x="2953" y="264"/>
                    <a:pt x="2953" y="264"/>
                  </a:cubicBezTo>
                  <a:cubicBezTo>
                    <a:pt x="2898" y="267"/>
                    <a:pt x="2843" y="268"/>
                    <a:pt x="2788" y="273"/>
                  </a:cubicBezTo>
                  <a:cubicBezTo>
                    <a:pt x="2734" y="278"/>
                    <a:pt x="2785" y="283"/>
                    <a:pt x="2743" y="309"/>
                  </a:cubicBezTo>
                  <a:cubicBezTo>
                    <a:pt x="2684" y="346"/>
                    <a:pt x="2564" y="366"/>
                    <a:pt x="2496" y="373"/>
                  </a:cubicBezTo>
                  <a:cubicBezTo>
                    <a:pt x="2264" y="360"/>
                    <a:pt x="2223" y="354"/>
                    <a:pt x="1929" y="373"/>
                  </a:cubicBezTo>
                  <a:cubicBezTo>
                    <a:pt x="1910" y="374"/>
                    <a:pt x="1860" y="403"/>
                    <a:pt x="1837" y="410"/>
                  </a:cubicBezTo>
                  <a:cubicBezTo>
                    <a:pt x="1737" y="476"/>
                    <a:pt x="1833" y="419"/>
                    <a:pt x="1554" y="437"/>
                  </a:cubicBezTo>
                  <a:cubicBezTo>
                    <a:pt x="1519" y="439"/>
                    <a:pt x="1487" y="457"/>
                    <a:pt x="1453" y="465"/>
                  </a:cubicBezTo>
                  <a:cubicBezTo>
                    <a:pt x="1429" y="471"/>
                    <a:pt x="1380" y="483"/>
                    <a:pt x="1380" y="483"/>
                  </a:cubicBezTo>
                  <a:cubicBezTo>
                    <a:pt x="1364" y="500"/>
                    <a:pt x="1352" y="521"/>
                    <a:pt x="1335" y="538"/>
                  </a:cubicBezTo>
                  <a:cubicBezTo>
                    <a:pt x="1327" y="546"/>
                    <a:pt x="1316" y="549"/>
                    <a:pt x="1307" y="556"/>
                  </a:cubicBezTo>
                  <a:cubicBezTo>
                    <a:pt x="1300" y="561"/>
                    <a:pt x="1295" y="569"/>
                    <a:pt x="1289" y="575"/>
                  </a:cubicBezTo>
                  <a:cubicBezTo>
                    <a:pt x="1231" y="567"/>
                    <a:pt x="1180" y="552"/>
                    <a:pt x="1124" y="538"/>
                  </a:cubicBezTo>
                  <a:cubicBezTo>
                    <a:pt x="1048" y="547"/>
                    <a:pt x="981" y="567"/>
                    <a:pt x="905" y="575"/>
                  </a:cubicBezTo>
                  <a:cubicBezTo>
                    <a:pt x="818" y="604"/>
                    <a:pt x="731" y="635"/>
                    <a:pt x="640" y="648"/>
                  </a:cubicBezTo>
                  <a:cubicBezTo>
                    <a:pt x="571" y="670"/>
                    <a:pt x="652" y="638"/>
                    <a:pt x="594" y="684"/>
                  </a:cubicBezTo>
                  <a:cubicBezTo>
                    <a:pt x="570" y="703"/>
                    <a:pt x="534" y="698"/>
                    <a:pt x="503" y="703"/>
                  </a:cubicBezTo>
                  <a:cubicBezTo>
                    <a:pt x="478" y="719"/>
                    <a:pt x="470" y="719"/>
                    <a:pt x="457" y="748"/>
                  </a:cubicBezTo>
                  <a:cubicBezTo>
                    <a:pt x="449" y="766"/>
                    <a:pt x="458" y="802"/>
                    <a:pt x="439" y="803"/>
                  </a:cubicBezTo>
                  <a:cubicBezTo>
                    <a:pt x="396" y="806"/>
                    <a:pt x="354" y="809"/>
                    <a:pt x="311" y="812"/>
                  </a:cubicBezTo>
                  <a:cubicBezTo>
                    <a:pt x="273" y="819"/>
                    <a:pt x="176" y="838"/>
                    <a:pt x="146" y="858"/>
                  </a:cubicBezTo>
                  <a:cubicBezTo>
                    <a:pt x="119" y="876"/>
                    <a:pt x="73" y="922"/>
                    <a:pt x="73" y="922"/>
                  </a:cubicBezTo>
                  <a:cubicBezTo>
                    <a:pt x="59" y="978"/>
                    <a:pt x="57" y="1022"/>
                    <a:pt x="0" y="1041"/>
                  </a:cubicBezTo>
                  <a:cubicBezTo>
                    <a:pt x="13" y="1080"/>
                    <a:pt x="7" y="1077"/>
                    <a:pt x="18" y="103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00">
                    <a:gamma/>
                    <a:shade val="46275"/>
                    <a:invGamma/>
                    <a:alpha val="70000"/>
                  </a:srgbClr>
                </a:gs>
                <a:gs pos="50000">
                  <a:srgbClr val="009900">
                    <a:alpha val="50000"/>
                  </a:srgbClr>
                </a:gs>
                <a:gs pos="100000">
                  <a:srgbClr val="009900">
                    <a:gamma/>
                    <a:shade val="46275"/>
                    <a:invGamma/>
                    <a:alpha val="70000"/>
                  </a:srgbClr>
                </a:gs>
              </a:gsLst>
              <a:lin ang="5400000" scaled="1"/>
            </a:gradFill>
            <a:ln w="952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NI"/>
            </a:p>
          </p:txBody>
        </p:sp>
        <p:sp>
          <p:nvSpPr>
            <p:cNvPr id="60437" name="Text Box 8"/>
            <p:cNvSpPr txBox="1">
              <a:spLocks noChangeArrowheads="1"/>
            </p:cNvSpPr>
            <p:nvPr/>
          </p:nvSpPr>
          <p:spPr bwMode="auto">
            <a:xfrm>
              <a:off x="2789" y="799"/>
              <a:ext cx="222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s-NI" sz="1600" b="1">
                  <a:solidFill>
                    <a:schemeClr val="bg1"/>
                  </a:solidFill>
                </a:rPr>
                <a:t>Zona </a:t>
              </a:r>
              <a:r>
                <a:rPr lang="pt-BR" altLang="es-NI" sz="1600" b="1">
                  <a:solidFill>
                    <a:schemeClr val="bg1"/>
                  </a:solidFill>
                  <a:latin typeface="Calibri" pitchFamily="34" charset="0"/>
                </a:rPr>
                <a:t>activa</a:t>
              </a:r>
              <a:r>
                <a:rPr lang="pt-BR" altLang="es-NI" sz="1600" b="1">
                  <a:solidFill>
                    <a:schemeClr val="bg1"/>
                  </a:solidFill>
                </a:rPr>
                <a:t> de decomposición</a:t>
              </a:r>
            </a:p>
          </p:txBody>
        </p:sp>
      </p:grpSp>
      <p:grpSp>
        <p:nvGrpSpPr>
          <p:cNvPr id="60421" name="Group 9"/>
          <p:cNvGrpSpPr>
            <a:grpSpLocks/>
          </p:cNvGrpSpPr>
          <p:nvPr/>
        </p:nvGrpSpPr>
        <p:grpSpPr bwMode="auto">
          <a:xfrm>
            <a:off x="7802246" y="4389967"/>
            <a:ext cx="1664177" cy="2569210"/>
            <a:chOff x="4649" y="1906"/>
            <a:chExt cx="953" cy="2341"/>
          </a:xfrm>
        </p:grpSpPr>
        <p:sp>
          <p:nvSpPr>
            <p:cNvPr id="60432" name="Line 10"/>
            <p:cNvSpPr>
              <a:spLocks noChangeShapeType="1"/>
            </p:cNvSpPr>
            <p:nvPr/>
          </p:nvSpPr>
          <p:spPr bwMode="auto">
            <a:xfrm>
              <a:off x="5602" y="1906"/>
              <a:ext cx="0" cy="234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NI"/>
            </a:p>
          </p:txBody>
        </p:sp>
        <p:sp>
          <p:nvSpPr>
            <p:cNvPr id="559115" name="Text Box 11"/>
            <p:cNvSpPr txBox="1">
              <a:spLocks noChangeArrowheads="1"/>
            </p:cNvSpPr>
            <p:nvPr/>
          </p:nvSpPr>
          <p:spPr bwMode="auto">
            <a:xfrm>
              <a:off x="4649" y="3785"/>
              <a:ext cx="907" cy="266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shade val="0"/>
                    <a:invGamma/>
                    <a:alpha val="70000"/>
                  </a:schemeClr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300" b="1" dirty="0">
                  <a:solidFill>
                    <a:schemeClr val="bg1"/>
                  </a:solidFill>
                  <a:latin typeface="Calibri" pitchFamily="34" charset="0"/>
                </a:rPr>
                <a:t>0 - 5 cm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415064" y="3999551"/>
            <a:ext cx="7157878" cy="1973685"/>
            <a:chOff x="564" y="2223"/>
            <a:chExt cx="5089" cy="1097"/>
          </a:xfrm>
        </p:grpSpPr>
        <p:grpSp>
          <p:nvGrpSpPr>
            <p:cNvPr id="60425" name="Group 13"/>
            <p:cNvGrpSpPr>
              <a:grpSpLocks/>
            </p:cNvGrpSpPr>
            <p:nvPr/>
          </p:nvGrpSpPr>
          <p:grpSpPr bwMode="auto">
            <a:xfrm>
              <a:off x="564" y="2223"/>
              <a:ext cx="5089" cy="1097"/>
              <a:chOff x="564" y="2223"/>
              <a:chExt cx="5089" cy="1097"/>
            </a:xfrm>
          </p:grpSpPr>
          <p:sp>
            <p:nvSpPr>
              <p:cNvPr id="60427" name="Freeform 14"/>
              <p:cNvSpPr>
                <a:spLocks/>
              </p:cNvSpPr>
              <p:nvPr/>
            </p:nvSpPr>
            <p:spPr bwMode="auto">
              <a:xfrm>
                <a:off x="564" y="2223"/>
                <a:ext cx="5089" cy="967"/>
              </a:xfrm>
              <a:custGeom>
                <a:avLst/>
                <a:gdLst>
                  <a:gd name="T0" fmla="*/ 0 w 3096"/>
                  <a:gd name="T1" fmla="*/ 4301 h 588"/>
                  <a:gd name="T2" fmla="*/ 656 w 3096"/>
                  <a:gd name="T3" fmla="*/ 3949 h 588"/>
                  <a:gd name="T4" fmla="*/ 1226 w 3096"/>
                  <a:gd name="T5" fmla="*/ 3860 h 588"/>
                  <a:gd name="T6" fmla="*/ 1751 w 3096"/>
                  <a:gd name="T7" fmla="*/ 3643 h 588"/>
                  <a:gd name="T8" fmla="*/ 2367 w 3096"/>
                  <a:gd name="T9" fmla="*/ 3118 h 588"/>
                  <a:gd name="T10" fmla="*/ 2891 w 3096"/>
                  <a:gd name="T11" fmla="*/ 2896 h 588"/>
                  <a:gd name="T12" fmla="*/ 3720 w 3096"/>
                  <a:gd name="T13" fmla="*/ 2983 h 588"/>
                  <a:gd name="T14" fmla="*/ 4423 w 3096"/>
                  <a:gd name="T15" fmla="*/ 2896 h 588"/>
                  <a:gd name="T16" fmla="*/ 4731 w 3096"/>
                  <a:gd name="T17" fmla="*/ 2546 h 588"/>
                  <a:gd name="T18" fmla="*/ 5214 w 3096"/>
                  <a:gd name="T19" fmla="*/ 2237 h 588"/>
                  <a:gd name="T20" fmla="*/ 7098 w 3096"/>
                  <a:gd name="T21" fmla="*/ 1885 h 588"/>
                  <a:gd name="T22" fmla="*/ 6920 w 3096"/>
                  <a:gd name="T23" fmla="*/ 1712 h 588"/>
                  <a:gd name="T24" fmla="*/ 7315 w 3096"/>
                  <a:gd name="T25" fmla="*/ 1579 h 588"/>
                  <a:gd name="T26" fmla="*/ 7576 w 3096"/>
                  <a:gd name="T27" fmla="*/ 1406 h 588"/>
                  <a:gd name="T28" fmla="*/ 8059 w 3096"/>
                  <a:gd name="T29" fmla="*/ 747 h 588"/>
                  <a:gd name="T30" fmla="*/ 8452 w 3096"/>
                  <a:gd name="T31" fmla="*/ 571 h 588"/>
                  <a:gd name="T32" fmla="*/ 8718 w 3096"/>
                  <a:gd name="T33" fmla="*/ 484 h 588"/>
                  <a:gd name="T34" fmla="*/ 9070 w 3096"/>
                  <a:gd name="T35" fmla="*/ 1271 h 588"/>
                  <a:gd name="T36" fmla="*/ 9810 w 3096"/>
                  <a:gd name="T37" fmla="*/ 1228 h 588"/>
                  <a:gd name="T38" fmla="*/ 9900 w 3096"/>
                  <a:gd name="T39" fmla="*/ 747 h 588"/>
                  <a:gd name="T40" fmla="*/ 10162 w 3096"/>
                  <a:gd name="T41" fmla="*/ 571 h 588"/>
                  <a:gd name="T42" fmla="*/ 10379 w 3096"/>
                  <a:gd name="T43" fmla="*/ 173 h 588"/>
                  <a:gd name="T44" fmla="*/ 10863 w 3096"/>
                  <a:gd name="T45" fmla="*/ 0 h 588"/>
                  <a:gd name="T46" fmla="*/ 11521 w 3096"/>
                  <a:gd name="T47" fmla="*/ 484 h 588"/>
                  <a:gd name="T48" fmla="*/ 11736 w 3096"/>
                  <a:gd name="T49" fmla="*/ 747 h 588"/>
                  <a:gd name="T50" fmla="*/ 11915 w 3096"/>
                  <a:gd name="T51" fmla="*/ 1228 h 588"/>
                  <a:gd name="T52" fmla="*/ 12223 w 3096"/>
                  <a:gd name="T53" fmla="*/ 1317 h 588"/>
                  <a:gd name="T54" fmla="*/ 12612 w 3096"/>
                  <a:gd name="T55" fmla="*/ 1406 h 588"/>
                  <a:gd name="T56" fmla="*/ 14149 w 3096"/>
                  <a:gd name="T57" fmla="*/ 1931 h 588"/>
                  <a:gd name="T58" fmla="*/ 14496 w 3096"/>
                  <a:gd name="T59" fmla="*/ 2546 h 588"/>
                  <a:gd name="T60" fmla="*/ 14585 w 3096"/>
                  <a:gd name="T61" fmla="*/ 2850 h 588"/>
                  <a:gd name="T62" fmla="*/ 14937 w 3096"/>
                  <a:gd name="T63" fmla="*/ 2983 h 588"/>
                  <a:gd name="T64" fmla="*/ 15198 w 3096"/>
                  <a:gd name="T65" fmla="*/ 3118 h 588"/>
                  <a:gd name="T66" fmla="*/ 15765 w 3096"/>
                  <a:gd name="T67" fmla="*/ 3248 h 588"/>
                  <a:gd name="T68" fmla="*/ 16163 w 3096"/>
                  <a:gd name="T69" fmla="*/ 3202 h 588"/>
                  <a:gd name="T70" fmla="*/ 16424 w 3096"/>
                  <a:gd name="T71" fmla="*/ 2811 h 588"/>
                  <a:gd name="T72" fmla="*/ 16819 w 3096"/>
                  <a:gd name="T73" fmla="*/ 2635 h 588"/>
                  <a:gd name="T74" fmla="*/ 17476 w 3096"/>
                  <a:gd name="T75" fmla="*/ 2720 h 588"/>
                  <a:gd name="T76" fmla="*/ 17738 w 3096"/>
                  <a:gd name="T77" fmla="*/ 2811 h 588"/>
                  <a:gd name="T78" fmla="*/ 18089 w 3096"/>
                  <a:gd name="T79" fmla="*/ 3860 h 588"/>
                  <a:gd name="T80" fmla="*/ 19491 w 3096"/>
                  <a:gd name="T81" fmla="*/ 3687 h 588"/>
                  <a:gd name="T82" fmla="*/ 20456 w 3096"/>
                  <a:gd name="T83" fmla="*/ 3381 h 588"/>
                  <a:gd name="T84" fmla="*/ 20890 w 3096"/>
                  <a:gd name="T85" fmla="*/ 3118 h 588"/>
                  <a:gd name="T86" fmla="*/ 21594 w 3096"/>
                  <a:gd name="T87" fmla="*/ 2850 h 588"/>
                  <a:gd name="T88" fmla="*/ 22207 w 3096"/>
                  <a:gd name="T89" fmla="*/ 2589 h 588"/>
                  <a:gd name="T90" fmla="*/ 22601 w 3096"/>
                  <a:gd name="T91" fmla="*/ 2546 h 58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096"/>
                  <a:gd name="T139" fmla="*/ 0 h 588"/>
                  <a:gd name="T140" fmla="*/ 3096 w 3096"/>
                  <a:gd name="T141" fmla="*/ 588 h 58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096" h="588">
                    <a:moveTo>
                      <a:pt x="0" y="588"/>
                    </a:moveTo>
                    <a:cubicBezTo>
                      <a:pt x="32" y="577"/>
                      <a:pt x="60" y="555"/>
                      <a:pt x="90" y="540"/>
                    </a:cubicBezTo>
                    <a:cubicBezTo>
                      <a:pt x="112" y="529"/>
                      <a:pt x="151" y="530"/>
                      <a:pt x="168" y="528"/>
                    </a:cubicBezTo>
                    <a:cubicBezTo>
                      <a:pt x="196" y="519"/>
                      <a:pt x="216" y="514"/>
                      <a:pt x="240" y="498"/>
                    </a:cubicBezTo>
                    <a:cubicBezTo>
                      <a:pt x="256" y="474"/>
                      <a:pt x="296" y="435"/>
                      <a:pt x="324" y="426"/>
                    </a:cubicBezTo>
                    <a:cubicBezTo>
                      <a:pt x="352" y="417"/>
                      <a:pt x="372" y="412"/>
                      <a:pt x="396" y="396"/>
                    </a:cubicBezTo>
                    <a:cubicBezTo>
                      <a:pt x="434" y="421"/>
                      <a:pt x="465" y="412"/>
                      <a:pt x="510" y="408"/>
                    </a:cubicBezTo>
                    <a:cubicBezTo>
                      <a:pt x="541" y="398"/>
                      <a:pt x="576" y="408"/>
                      <a:pt x="606" y="396"/>
                    </a:cubicBezTo>
                    <a:cubicBezTo>
                      <a:pt x="626" y="388"/>
                      <a:pt x="630" y="360"/>
                      <a:pt x="648" y="348"/>
                    </a:cubicBezTo>
                    <a:cubicBezTo>
                      <a:pt x="664" y="323"/>
                      <a:pt x="688" y="319"/>
                      <a:pt x="714" y="306"/>
                    </a:cubicBezTo>
                    <a:cubicBezTo>
                      <a:pt x="799" y="264"/>
                      <a:pt x="876" y="262"/>
                      <a:pt x="972" y="258"/>
                    </a:cubicBezTo>
                    <a:cubicBezTo>
                      <a:pt x="1010" y="233"/>
                      <a:pt x="973" y="242"/>
                      <a:pt x="948" y="234"/>
                    </a:cubicBezTo>
                    <a:cubicBezTo>
                      <a:pt x="966" y="228"/>
                      <a:pt x="986" y="227"/>
                      <a:pt x="1002" y="216"/>
                    </a:cubicBezTo>
                    <a:cubicBezTo>
                      <a:pt x="1014" y="208"/>
                      <a:pt x="1038" y="192"/>
                      <a:pt x="1038" y="192"/>
                    </a:cubicBezTo>
                    <a:cubicBezTo>
                      <a:pt x="1045" y="181"/>
                      <a:pt x="1091" y="110"/>
                      <a:pt x="1104" y="102"/>
                    </a:cubicBezTo>
                    <a:cubicBezTo>
                      <a:pt x="1121" y="92"/>
                      <a:pt x="1140" y="86"/>
                      <a:pt x="1158" y="78"/>
                    </a:cubicBezTo>
                    <a:cubicBezTo>
                      <a:pt x="1170" y="73"/>
                      <a:pt x="1194" y="66"/>
                      <a:pt x="1194" y="66"/>
                    </a:cubicBezTo>
                    <a:cubicBezTo>
                      <a:pt x="1237" y="95"/>
                      <a:pt x="1215" y="134"/>
                      <a:pt x="1242" y="174"/>
                    </a:cubicBezTo>
                    <a:cubicBezTo>
                      <a:pt x="1276" y="172"/>
                      <a:pt x="1311" y="175"/>
                      <a:pt x="1344" y="168"/>
                    </a:cubicBezTo>
                    <a:cubicBezTo>
                      <a:pt x="1354" y="166"/>
                      <a:pt x="1347" y="127"/>
                      <a:pt x="1356" y="102"/>
                    </a:cubicBezTo>
                    <a:cubicBezTo>
                      <a:pt x="1362" y="85"/>
                      <a:pt x="1378" y="83"/>
                      <a:pt x="1392" y="78"/>
                    </a:cubicBezTo>
                    <a:cubicBezTo>
                      <a:pt x="1403" y="61"/>
                      <a:pt x="1408" y="38"/>
                      <a:pt x="1422" y="24"/>
                    </a:cubicBezTo>
                    <a:cubicBezTo>
                      <a:pt x="1439" y="7"/>
                      <a:pt x="1466" y="4"/>
                      <a:pt x="1488" y="0"/>
                    </a:cubicBezTo>
                    <a:cubicBezTo>
                      <a:pt x="1521" y="22"/>
                      <a:pt x="1537" y="56"/>
                      <a:pt x="1578" y="66"/>
                    </a:cubicBezTo>
                    <a:cubicBezTo>
                      <a:pt x="1587" y="75"/>
                      <a:pt x="1603" y="89"/>
                      <a:pt x="1608" y="102"/>
                    </a:cubicBezTo>
                    <a:cubicBezTo>
                      <a:pt x="1613" y="116"/>
                      <a:pt x="1615" y="154"/>
                      <a:pt x="1632" y="168"/>
                    </a:cubicBezTo>
                    <a:cubicBezTo>
                      <a:pt x="1636" y="171"/>
                      <a:pt x="1672" y="180"/>
                      <a:pt x="1674" y="180"/>
                    </a:cubicBezTo>
                    <a:cubicBezTo>
                      <a:pt x="1713" y="172"/>
                      <a:pt x="1718" y="153"/>
                      <a:pt x="1728" y="192"/>
                    </a:cubicBezTo>
                    <a:cubicBezTo>
                      <a:pt x="1740" y="313"/>
                      <a:pt x="1774" y="259"/>
                      <a:pt x="1938" y="264"/>
                    </a:cubicBezTo>
                    <a:cubicBezTo>
                      <a:pt x="1950" y="301"/>
                      <a:pt x="1953" y="326"/>
                      <a:pt x="1986" y="348"/>
                    </a:cubicBezTo>
                    <a:cubicBezTo>
                      <a:pt x="1986" y="350"/>
                      <a:pt x="1995" y="386"/>
                      <a:pt x="1998" y="390"/>
                    </a:cubicBezTo>
                    <a:cubicBezTo>
                      <a:pt x="2010" y="405"/>
                      <a:pt x="2029" y="404"/>
                      <a:pt x="2046" y="408"/>
                    </a:cubicBezTo>
                    <a:cubicBezTo>
                      <a:pt x="2084" y="417"/>
                      <a:pt x="2044" y="409"/>
                      <a:pt x="2082" y="426"/>
                    </a:cubicBezTo>
                    <a:cubicBezTo>
                      <a:pt x="2113" y="440"/>
                      <a:pt x="2126" y="439"/>
                      <a:pt x="2160" y="444"/>
                    </a:cubicBezTo>
                    <a:cubicBezTo>
                      <a:pt x="2178" y="442"/>
                      <a:pt x="2197" y="444"/>
                      <a:pt x="2214" y="438"/>
                    </a:cubicBezTo>
                    <a:cubicBezTo>
                      <a:pt x="2239" y="430"/>
                      <a:pt x="2232" y="398"/>
                      <a:pt x="2250" y="384"/>
                    </a:cubicBezTo>
                    <a:cubicBezTo>
                      <a:pt x="2262" y="374"/>
                      <a:pt x="2289" y="365"/>
                      <a:pt x="2304" y="360"/>
                    </a:cubicBezTo>
                    <a:cubicBezTo>
                      <a:pt x="2334" y="364"/>
                      <a:pt x="2364" y="366"/>
                      <a:pt x="2394" y="372"/>
                    </a:cubicBezTo>
                    <a:cubicBezTo>
                      <a:pt x="2406" y="375"/>
                      <a:pt x="2430" y="384"/>
                      <a:pt x="2430" y="384"/>
                    </a:cubicBezTo>
                    <a:cubicBezTo>
                      <a:pt x="2446" y="433"/>
                      <a:pt x="2433" y="513"/>
                      <a:pt x="2478" y="528"/>
                    </a:cubicBezTo>
                    <a:cubicBezTo>
                      <a:pt x="2557" y="522"/>
                      <a:pt x="2588" y="509"/>
                      <a:pt x="2670" y="504"/>
                    </a:cubicBezTo>
                    <a:cubicBezTo>
                      <a:pt x="2719" y="497"/>
                      <a:pt x="2759" y="483"/>
                      <a:pt x="2802" y="462"/>
                    </a:cubicBezTo>
                    <a:cubicBezTo>
                      <a:pt x="2822" y="452"/>
                      <a:pt x="2841" y="435"/>
                      <a:pt x="2862" y="426"/>
                    </a:cubicBezTo>
                    <a:cubicBezTo>
                      <a:pt x="2894" y="412"/>
                      <a:pt x="2928" y="410"/>
                      <a:pt x="2958" y="390"/>
                    </a:cubicBezTo>
                    <a:cubicBezTo>
                      <a:pt x="2969" y="356"/>
                      <a:pt x="3011" y="358"/>
                      <a:pt x="3042" y="354"/>
                    </a:cubicBezTo>
                    <a:cubicBezTo>
                      <a:pt x="3071" y="344"/>
                      <a:pt x="3054" y="348"/>
                      <a:pt x="3096" y="348"/>
                    </a:cubicBezTo>
                  </a:path>
                </a:pathLst>
              </a:custGeom>
              <a:noFill/>
              <a:ln w="57150" cap="flat" cmpd="sng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60428" name="Freeform 15"/>
              <p:cNvSpPr>
                <a:spLocks/>
              </p:cNvSpPr>
              <p:nvPr/>
            </p:nvSpPr>
            <p:spPr bwMode="auto">
              <a:xfrm>
                <a:off x="3720" y="2440"/>
                <a:ext cx="1864" cy="355"/>
              </a:xfrm>
              <a:custGeom>
                <a:avLst/>
                <a:gdLst>
                  <a:gd name="T0" fmla="*/ 0 w 1134"/>
                  <a:gd name="T1" fmla="*/ 830 h 216"/>
                  <a:gd name="T2" fmla="*/ 1359 w 1134"/>
                  <a:gd name="T3" fmla="*/ 567 h 216"/>
                  <a:gd name="T4" fmla="*/ 1665 w 1134"/>
                  <a:gd name="T5" fmla="*/ 482 h 216"/>
                  <a:gd name="T6" fmla="*/ 1884 w 1134"/>
                  <a:gd name="T7" fmla="*/ 306 h 216"/>
                  <a:gd name="T8" fmla="*/ 2145 w 1134"/>
                  <a:gd name="T9" fmla="*/ 89 h 216"/>
                  <a:gd name="T10" fmla="*/ 2408 w 1134"/>
                  <a:gd name="T11" fmla="*/ 0 h 216"/>
                  <a:gd name="T12" fmla="*/ 2674 w 1134"/>
                  <a:gd name="T13" fmla="*/ 43 h 216"/>
                  <a:gd name="T14" fmla="*/ 2937 w 1134"/>
                  <a:gd name="T15" fmla="*/ 133 h 216"/>
                  <a:gd name="T16" fmla="*/ 4029 w 1134"/>
                  <a:gd name="T17" fmla="*/ 89 h 216"/>
                  <a:gd name="T18" fmla="*/ 4555 w 1134"/>
                  <a:gd name="T19" fmla="*/ 261 h 216"/>
                  <a:gd name="T20" fmla="*/ 6044 w 1134"/>
                  <a:gd name="T21" fmla="*/ 261 h 216"/>
                  <a:gd name="T22" fmla="*/ 6568 w 1134"/>
                  <a:gd name="T23" fmla="*/ 656 h 216"/>
                  <a:gd name="T24" fmla="*/ 6836 w 1134"/>
                  <a:gd name="T25" fmla="*/ 830 h 216"/>
                  <a:gd name="T26" fmla="*/ 6963 w 1134"/>
                  <a:gd name="T27" fmla="*/ 1096 h 216"/>
                  <a:gd name="T28" fmla="*/ 7755 w 1134"/>
                  <a:gd name="T29" fmla="*/ 1574 h 216"/>
                  <a:gd name="T30" fmla="*/ 8278 w 1134"/>
                  <a:gd name="T31" fmla="*/ 1574 h 2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34"/>
                  <a:gd name="T49" fmla="*/ 0 h 216"/>
                  <a:gd name="T50" fmla="*/ 1134 w 1134"/>
                  <a:gd name="T51" fmla="*/ 216 h 2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34" h="216">
                    <a:moveTo>
                      <a:pt x="0" y="114"/>
                    </a:moveTo>
                    <a:cubicBezTo>
                      <a:pt x="77" y="83"/>
                      <a:pt x="88" y="84"/>
                      <a:pt x="186" y="78"/>
                    </a:cubicBezTo>
                    <a:cubicBezTo>
                      <a:pt x="188" y="78"/>
                      <a:pt x="224" y="69"/>
                      <a:pt x="228" y="66"/>
                    </a:cubicBezTo>
                    <a:cubicBezTo>
                      <a:pt x="267" y="35"/>
                      <a:pt x="213" y="57"/>
                      <a:pt x="258" y="42"/>
                    </a:cubicBezTo>
                    <a:cubicBezTo>
                      <a:pt x="269" y="31"/>
                      <a:pt x="279" y="19"/>
                      <a:pt x="294" y="12"/>
                    </a:cubicBezTo>
                    <a:cubicBezTo>
                      <a:pt x="306" y="7"/>
                      <a:pt x="330" y="0"/>
                      <a:pt x="330" y="0"/>
                    </a:cubicBezTo>
                    <a:cubicBezTo>
                      <a:pt x="342" y="2"/>
                      <a:pt x="354" y="3"/>
                      <a:pt x="366" y="6"/>
                    </a:cubicBezTo>
                    <a:cubicBezTo>
                      <a:pt x="378" y="9"/>
                      <a:pt x="402" y="18"/>
                      <a:pt x="402" y="18"/>
                    </a:cubicBezTo>
                    <a:cubicBezTo>
                      <a:pt x="468" y="12"/>
                      <a:pt x="486" y="6"/>
                      <a:pt x="552" y="12"/>
                    </a:cubicBezTo>
                    <a:cubicBezTo>
                      <a:pt x="580" y="21"/>
                      <a:pt x="593" y="31"/>
                      <a:pt x="624" y="36"/>
                    </a:cubicBezTo>
                    <a:cubicBezTo>
                      <a:pt x="653" y="35"/>
                      <a:pt x="782" y="23"/>
                      <a:pt x="828" y="36"/>
                    </a:cubicBezTo>
                    <a:cubicBezTo>
                      <a:pt x="857" y="44"/>
                      <a:pt x="878" y="73"/>
                      <a:pt x="900" y="90"/>
                    </a:cubicBezTo>
                    <a:cubicBezTo>
                      <a:pt x="911" y="99"/>
                      <a:pt x="936" y="114"/>
                      <a:pt x="936" y="114"/>
                    </a:cubicBezTo>
                    <a:cubicBezTo>
                      <a:pt x="940" y="127"/>
                      <a:pt x="943" y="140"/>
                      <a:pt x="954" y="150"/>
                    </a:cubicBezTo>
                    <a:cubicBezTo>
                      <a:pt x="968" y="162"/>
                      <a:pt x="1045" y="216"/>
                      <a:pt x="1062" y="216"/>
                    </a:cubicBezTo>
                    <a:cubicBezTo>
                      <a:pt x="1086" y="216"/>
                      <a:pt x="1110" y="216"/>
                      <a:pt x="1134" y="216"/>
                    </a:cubicBezTo>
                  </a:path>
                </a:pathLst>
              </a:custGeom>
              <a:noFill/>
              <a:ln w="57150" cap="flat" cmpd="sng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60429" name="Freeform 16"/>
              <p:cNvSpPr>
                <a:spLocks/>
              </p:cNvSpPr>
              <p:nvPr/>
            </p:nvSpPr>
            <p:spPr bwMode="auto">
              <a:xfrm>
                <a:off x="623" y="2825"/>
                <a:ext cx="957" cy="463"/>
              </a:xfrm>
              <a:custGeom>
                <a:avLst/>
                <a:gdLst>
                  <a:gd name="T0" fmla="*/ 0 w 582"/>
                  <a:gd name="T1" fmla="*/ 1698 h 282"/>
                  <a:gd name="T2" fmla="*/ 613 w 582"/>
                  <a:gd name="T3" fmla="*/ 1916 h 282"/>
                  <a:gd name="T4" fmla="*/ 876 w 582"/>
                  <a:gd name="T5" fmla="*/ 2006 h 282"/>
                  <a:gd name="T6" fmla="*/ 1008 w 582"/>
                  <a:gd name="T7" fmla="*/ 2049 h 282"/>
                  <a:gd name="T8" fmla="*/ 2064 w 582"/>
                  <a:gd name="T9" fmla="*/ 2006 h 282"/>
                  <a:gd name="T10" fmla="*/ 2631 w 582"/>
                  <a:gd name="T11" fmla="*/ 1698 h 282"/>
                  <a:gd name="T12" fmla="*/ 3155 w 582"/>
                  <a:gd name="T13" fmla="*/ 1655 h 282"/>
                  <a:gd name="T14" fmla="*/ 3858 w 582"/>
                  <a:gd name="T15" fmla="*/ 566 h 282"/>
                  <a:gd name="T16" fmla="*/ 4256 w 582"/>
                  <a:gd name="T17" fmla="*/ 0 h 2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2"/>
                  <a:gd name="T28" fmla="*/ 0 h 282"/>
                  <a:gd name="T29" fmla="*/ 582 w 582"/>
                  <a:gd name="T30" fmla="*/ 282 h 2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2" h="282">
                    <a:moveTo>
                      <a:pt x="0" y="234"/>
                    </a:moveTo>
                    <a:cubicBezTo>
                      <a:pt x="40" y="244"/>
                      <a:pt x="50" y="249"/>
                      <a:pt x="84" y="264"/>
                    </a:cubicBezTo>
                    <a:cubicBezTo>
                      <a:pt x="96" y="269"/>
                      <a:pt x="108" y="272"/>
                      <a:pt x="120" y="276"/>
                    </a:cubicBezTo>
                    <a:cubicBezTo>
                      <a:pt x="126" y="278"/>
                      <a:pt x="138" y="282"/>
                      <a:pt x="138" y="282"/>
                    </a:cubicBezTo>
                    <a:cubicBezTo>
                      <a:pt x="186" y="280"/>
                      <a:pt x="234" y="280"/>
                      <a:pt x="282" y="276"/>
                    </a:cubicBezTo>
                    <a:cubicBezTo>
                      <a:pt x="313" y="274"/>
                      <a:pt x="330" y="240"/>
                      <a:pt x="360" y="234"/>
                    </a:cubicBezTo>
                    <a:cubicBezTo>
                      <a:pt x="384" y="230"/>
                      <a:pt x="408" y="230"/>
                      <a:pt x="432" y="228"/>
                    </a:cubicBezTo>
                    <a:cubicBezTo>
                      <a:pt x="509" y="202"/>
                      <a:pt x="479" y="127"/>
                      <a:pt x="528" y="78"/>
                    </a:cubicBezTo>
                    <a:cubicBezTo>
                      <a:pt x="532" y="60"/>
                      <a:pt x="565" y="0"/>
                      <a:pt x="582" y="0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60430" name="Freeform 17"/>
              <p:cNvSpPr>
                <a:spLocks/>
              </p:cNvSpPr>
              <p:nvPr/>
            </p:nvSpPr>
            <p:spPr bwMode="auto">
              <a:xfrm>
                <a:off x="1442" y="2504"/>
                <a:ext cx="1315" cy="786"/>
              </a:xfrm>
              <a:custGeom>
                <a:avLst/>
                <a:gdLst>
                  <a:gd name="T0" fmla="*/ 0 w 800"/>
                  <a:gd name="T1" fmla="*/ 2828 h 478"/>
                  <a:gd name="T2" fmla="*/ 524 w 800"/>
                  <a:gd name="T3" fmla="*/ 2871 h 478"/>
                  <a:gd name="T4" fmla="*/ 830 w 800"/>
                  <a:gd name="T5" fmla="*/ 3180 h 478"/>
                  <a:gd name="T6" fmla="*/ 1137 w 800"/>
                  <a:gd name="T7" fmla="*/ 3486 h 478"/>
                  <a:gd name="T8" fmla="*/ 1793 w 800"/>
                  <a:gd name="T9" fmla="*/ 3442 h 478"/>
                  <a:gd name="T10" fmla="*/ 2061 w 800"/>
                  <a:gd name="T11" fmla="*/ 3356 h 478"/>
                  <a:gd name="T12" fmla="*/ 4118 w 800"/>
                  <a:gd name="T13" fmla="*/ 3356 h 478"/>
                  <a:gd name="T14" fmla="*/ 4381 w 800"/>
                  <a:gd name="T15" fmla="*/ 3180 h 478"/>
                  <a:gd name="T16" fmla="*/ 4642 w 800"/>
                  <a:gd name="T17" fmla="*/ 3008 h 478"/>
                  <a:gd name="T18" fmla="*/ 4907 w 800"/>
                  <a:gd name="T19" fmla="*/ 2828 h 478"/>
                  <a:gd name="T20" fmla="*/ 4818 w 800"/>
                  <a:gd name="T21" fmla="*/ 1600 h 478"/>
                  <a:gd name="T22" fmla="*/ 5125 w 800"/>
                  <a:gd name="T23" fmla="*/ 768 h 478"/>
                  <a:gd name="T24" fmla="*/ 5566 w 800"/>
                  <a:gd name="T25" fmla="*/ 156 h 478"/>
                  <a:gd name="T26" fmla="*/ 5829 w 800"/>
                  <a:gd name="T27" fmla="*/ 21 h 4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00"/>
                  <a:gd name="T43" fmla="*/ 0 h 478"/>
                  <a:gd name="T44" fmla="*/ 800 w 800"/>
                  <a:gd name="T45" fmla="*/ 478 h 4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00" h="478">
                    <a:moveTo>
                      <a:pt x="0" y="387"/>
                    </a:moveTo>
                    <a:cubicBezTo>
                      <a:pt x="24" y="389"/>
                      <a:pt x="48" y="388"/>
                      <a:pt x="72" y="393"/>
                    </a:cubicBezTo>
                    <a:cubicBezTo>
                      <a:pt x="91" y="397"/>
                      <a:pt x="95" y="422"/>
                      <a:pt x="114" y="435"/>
                    </a:cubicBezTo>
                    <a:cubicBezTo>
                      <a:pt x="122" y="459"/>
                      <a:pt x="132" y="469"/>
                      <a:pt x="156" y="477"/>
                    </a:cubicBezTo>
                    <a:cubicBezTo>
                      <a:pt x="186" y="475"/>
                      <a:pt x="216" y="475"/>
                      <a:pt x="246" y="471"/>
                    </a:cubicBezTo>
                    <a:cubicBezTo>
                      <a:pt x="259" y="469"/>
                      <a:pt x="282" y="459"/>
                      <a:pt x="282" y="459"/>
                    </a:cubicBezTo>
                    <a:cubicBezTo>
                      <a:pt x="387" y="477"/>
                      <a:pt x="383" y="478"/>
                      <a:pt x="564" y="459"/>
                    </a:cubicBezTo>
                    <a:cubicBezTo>
                      <a:pt x="578" y="457"/>
                      <a:pt x="600" y="435"/>
                      <a:pt x="600" y="435"/>
                    </a:cubicBezTo>
                    <a:cubicBezTo>
                      <a:pt x="623" y="400"/>
                      <a:pt x="597" y="430"/>
                      <a:pt x="636" y="411"/>
                    </a:cubicBezTo>
                    <a:cubicBezTo>
                      <a:pt x="649" y="405"/>
                      <a:pt x="672" y="387"/>
                      <a:pt x="672" y="387"/>
                    </a:cubicBezTo>
                    <a:cubicBezTo>
                      <a:pt x="689" y="319"/>
                      <a:pt x="676" y="284"/>
                      <a:pt x="660" y="219"/>
                    </a:cubicBezTo>
                    <a:cubicBezTo>
                      <a:pt x="666" y="167"/>
                      <a:pt x="666" y="141"/>
                      <a:pt x="702" y="105"/>
                    </a:cubicBezTo>
                    <a:cubicBezTo>
                      <a:pt x="713" y="73"/>
                      <a:pt x="731" y="38"/>
                      <a:pt x="762" y="21"/>
                    </a:cubicBezTo>
                    <a:cubicBezTo>
                      <a:pt x="800" y="0"/>
                      <a:pt x="798" y="23"/>
                      <a:pt x="798" y="3"/>
                    </a:cubicBezTo>
                  </a:path>
                </a:pathLst>
              </a:custGeom>
              <a:noFill/>
              <a:ln w="57150" cap="flat" cmpd="sng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NI"/>
              </a:p>
            </p:txBody>
          </p:sp>
          <p:sp>
            <p:nvSpPr>
              <p:cNvPr id="60431" name="Freeform 18"/>
              <p:cNvSpPr>
                <a:spLocks/>
              </p:cNvSpPr>
              <p:nvPr/>
            </p:nvSpPr>
            <p:spPr bwMode="auto">
              <a:xfrm>
                <a:off x="2911" y="3032"/>
                <a:ext cx="1874" cy="288"/>
              </a:xfrm>
              <a:custGeom>
                <a:avLst/>
                <a:gdLst>
                  <a:gd name="T0" fmla="*/ 0 w 1140"/>
                  <a:gd name="T1" fmla="*/ 0 h 175"/>
                  <a:gd name="T2" fmla="*/ 792 w 1140"/>
                  <a:gd name="T3" fmla="*/ 395 h 175"/>
                  <a:gd name="T4" fmla="*/ 965 w 1140"/>
                  <a:gd name="T5" fmla="*/ 615 h 175"/>
                  <a:gd name="T6" fmla="*/ 1008 w 1140"/>
                  <a:gd name="T7" fmla="*/ 747 h 175"/>
                  <a:gd name="T8" fmla="*/ 1884 w 1140"/>
                  <a:gd name="T9" fmla="*/ 923 h 175"/>
                  <a:gd name="T10" fmla="*/ 2497 w 1140"/>
                  <a:gd name="T11" fmla="*/ 838 h 175"/>
                  <a:gd name="T12" fmla="*/ 2758 w 1140"/>
                  <a:gd name="T13" fmla="*/ 309 h 175"/>
                  <a:gd name="T14" fmla="*/ 3023 w 1140"/>
                  <a:gd name="T15" fmla="*/ 133 h 175"/>
                  <a:gd name="T16" fmla="*/ 3416 w 1140"/>
                  <a:gd name="T17" fmla="*/ 173 h 175"/>
                  <a:gd name="T18" fmla="*/ 3547 w 1140"/>
                  <a:gd name="T19" fmla="*/ 219 h 175"/>
                  <a:gd name="T20" fmla="*/ 2892 w 1140"/>
                  <a:gd name="T21" fmla="*/ 309 h 175"/>
                  <a:gd name="T22" fmla="*/ 4335 w 1140"/>
                  <a:gd name="T23" fmla="*/ 395 h 175"/>
                  <a:gd name="T24" fmla="*/ 4994 w 1140"/>
                  <a:gd name="T25" fmla="*/ 877 h 175"/>
                  <a:gd name="T26" fmla="*/ 6307 w 1140"/>
                  <a:gd name="T27" fmla="*/ 1275 h 175"/>
                  <a:gd name="T28" fmla="*/ 7098 w 1140"/>
                  <a:gd name="T29" fmla="*/ 1099 h 175"/>
                  <a:gd name="T30" fmla="*/ 7272 w 1140"/>
                  <a:gd name="T31" fmla="*/ 704 h 175"/>
                  <a:gd name="T32" fmla="*/ 8326 w 1140"/>
                  <a:gd name="T33" fmla="*/ 219 h 1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0"/>
                  <a:gd name="T52" fmla="*/ 0 h 175"/>
                  <a:gd name="T53" fmla="*/ 1140 w 1140"/>
                  <a:gd name="T54" fmla="*/ 175 h 1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0" h="175">
                    <a:moveTo>
                      <a:pt x="0" y="0"/>
                    </a:moveTo>
                    <a:cubicBezTo>
                      <a:pt x="83" y="8"/>
                      <a:pt x="59" y="5"/>
                      <a:pt x="108" y="54"/>
                    </a:cubicBezTo>
                    <a:cubicBezTo>
                      <a:pt x="123" y="99"/>
                      <a:pt x="101" y="45"/>
                      <a:pt x="132" y="84"/>
                    </a:cubicBezTo>
                    <a:cubicBezTo>
                      <a:pt x="136" y="89"/>
                      <a:pt x="133" y="98"/>
                      <a:pt x="138" y="102"/>
                    </a:cubicBezTo>
                    <a:cubicBezTo>
                      <a:pt x="169" y="124"/>
                      <a:pt x="223" y="119"/>
                      <a:pt x="258" y="126"/>
                    </a:cubicBezTo>
                    <a:cubicBezTo>
                      <a:pt x="286" y="123"/>
                      <a:pt x="322" y="134"/>
                      <a:pt x="342" y="114"/>
                    </a:cubicBezTo>
                    <a:cubicBezTo>
                      <a:pt x="365" y="91"/>
                      <a:pt x="368" y="71"/>
                      <a:pt x="378" y="42"/>
                    </a:cubicBezTo>
                    <a:cubicBezTo>
                      <a:pt x="383" y="28"/>
                      <a:pt x="414" y="18"/>
                      <a:pt x="414" y="18"/>
                    </a:cubicBezTo>
                    <a:cubicBezTo>
                      <a:pt x="432" y="20"/>
                      <a:pt x="450" y="21"/>
                      <a:pt x="468" y="24"/>
                    </a:cubicBezTo>
                    <a:cubicBezTo>
                      <a:pt x="474" y="25"/>
                      <a:pt x="491" y="26"/>
                      <a:pt x="486" y="30"/>
                    </a:cubicBezTo>
                    <a:cubicBezTo>
                      <a:pt x="461" y="47"/>
                      <a:pt x="426" y="39"/>
                      <a:pt x="396" y="42"/>
                    </a:cubicBezTo>
                    <a:cubicBezTo>
                      <a:pt x="480" y="63"/>
                      <a:pt x="385" y="41"/>
                      <a:pt x="594" y="54"/>
                    </a:cubicBezTo>
                    <a:cubicBezTo>
                      <a:pt x="634" y="57"/>
                      <a:pt x="650" y="105"/>
                      <a:pt x="684" y="120"/>
                    </a:cubicBezTo>
                    <a:cubicBezTo>
                      <a:pt x="740" y="145"/>
                      <a:pt x="805" y="159"/>
                      <a:pt x="864" y="174"/>
                    </a:cubicBezTo>
                    <a:cubicBezTo>
                      <a:pt x="917" y="170"/>
                      <a:pt x="934" y="175"/>
                      <a:pt x="972" y="150"/>
                    </a:cubicBezTo>
                    <a:cubicBezTo>
                      <a:pt x="983" y="134"/>
                      <a:pt x="996" y="96"/>
                      <a:pt x="996" y="96"/>
                    </a:cubicBezTo>
                    <a:cubicBezTo>
                      <a:pt x="1009" y="2"/>
                      <a:pt x="1039" y="30"/>
                      <a:pt x="1140" y="30"/>
                    </a:cubicBezTo>
                  </a:path>
                </a:pathLst>
              </a:custGeom>
              <a:noFill/>
              <a:ln w="57150" cap="flat" cmpd="sng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NI"/>
              </a:p>
            </p:txBody>
          </p:sp>
        </p:grpSp>
        <p:sp>
          <p:nvSpPr>
            <p:cNvPr id="62472" name="Text Box 19"/>
            <p:cNvSpPr txBox="1">
              <a:spLocks noChangeArrowheads="1"/>
            </p:cNvSpPr>
            <p:nvPr/>
          </p:nvSpPr>
          <p:spPr bwMode="auto">
            <a:xfrm>
              <a:off x="1859" y="2800"/>
              <a:ext cx="2404" cy="19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sz="1600" b="1" dirty="0">
                  <a:solidFill>
                    <a:schemeClr val="tx2"/>
                  </a:solidFill>
                </a:rPr>
                <a:t>Nueva estructura</a:t>
              </a:r>
            </a:p>
          </p:txBody>
        </p:sp>
      </p:grp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700245" y="387329"/>
            <a:ext cx="9195921" cy="7799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8" tIns="50929" rIns="101858" bIns="50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NI" sz="4400" b="1" dirty="0" smtClean="0">
                <a:solidFill>
                  <a:srgbClr val="252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Porque AC ? </a:t>
            </a:r>
            <a:r>
              <a:rPr lang="es-MX" altLang="es-NI" sz="3600" b="1" dirty="0" smtClean="0">
                <a:solidFill>
                  <a:srgbClr val="252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restaurar suelos y producir</a:t>
            </a:r>
            <a:endParaRPr lang="es-ES" altLang="es-NI" sz="3600" b="1" dirty="0">
              <a:solidFill>
                <a:srgbClr val="2525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20 Conector recto"/>
          <p:cNvCxnSpPr/>
          <p:nvPr/>
        </p:nvCxnSpPr>
        <p:spPr>
          <a:xfrm flipV="1">
            <a:off x="831215" y="1345780"/>
            <a:ext cx="8741728" cy="10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112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7987" name="Group 13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4071910"/>
              </p:ext>
            </p:extLst>
          </p:nvPr>
        </p:nvGraphicFramePr>
        <p:xfrm>
          <a:off x="752634" y="2417572"/>
          <a:ext cx="4196239" cy="1631846"/>
        </p:xfrm>
        <a:graphic>
          <a:graphicData uri="http://schemas.openxmlformats.org/drawingml/2006/table">
            <a:tbl>
              <a:tblPr/>
              <a:tblGrid>
                <a:gridCol w="1554163"/>
                <a:gridCol w="2642076"/>
              </a:tblGrid>
              <a:tr h="54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pitchFamily="34" charset="0"/>
                        </a:rPr>
                        <a:t>Suelos</a:t>
                      </a: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pitchFamily="34" charset="0"/>
                        </a:rPr>
                        <a:t>Tipología productor </a:t>
                      </a:r>
                      <a:endParaRPr kumimoji="0" lang="es-E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EVS</a:t>
                      </a: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- Pequeñ productor</a:t>
                      </a: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Textura</a:t>
                      </a: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9" name="Text Box 3"/>
          <p:cNvSpPr txBox="1">
            <a:spLocks noChangeArrowheads="1"/>
          </p:cNvSpPr>
          <p:nvPr/>
        </p:nvSpPr>
        <p:spPr bwMode="auto">
          <a:xfrm>
            <a:off x="593725" y="2858877"/>
            <a:ext cx="205819" cy="65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s-ES" altLang="es-ES" sz="3600">
              <a:latin typeface="Tahoma" pitchFamily="34" charset="0"/>
            </a:endParaRPr>
          </a:p>
        </p:txBody>
      </p:sp>
      <p:sp>
        <p:nvSpPr>
          <p:cNvPr id="13332" name="Rectangle 45"/>
          <p:cNvSpPr>
            <a:spLocks noChangeArrowheads="1"/>
          </p:cNvSpPr>
          <p:nvPr/>
        </p:nvSpPr>
        <p:spPr bwMode="auto">
          <a:xfrm>
            <a:off x="5266690" y="2335319"/>
            <a:ext cx="4437222" cy="17973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MX" altLang="es-ES" sz="1600" b="1" dirty="0" smtClean="0">
                <a:solidFill>
                  <a:srgbClr val="000000"/>
                </a:solidFill>
                <a:latin typeface="+mj-lt"/>
              </a:rPr>
              <a:t>PRIMERA </a:t>
            </a:r>
            <a:r>
              <a:rPr lang="es-MX" altLang="es-ES" sz="1600" b="1" dirty="0">
                <a:solidFill>
                  <a:srgbClr val="000000"/>
                </a:solidFill>
                <a:latin typeface="+mj-lt"/>
              </a:rPr>
              <a:t>– POSTRERA: Pequeños agricultores</a:t>
            </a:r>
          </a:p>
          <a:p>
            <a:pPr eaLnBrk="1" hangingPunct="1"/>
            <a:endParaRPr lang="es-MX" altLang="es-ES" sz="1600" b="1" dirty="0">
              <a:solidFill>
                <a:srgbClr val="000000"/>
              </a:solidFill>
              <a:latin typeface="+mj-lt"/>
            </a:endParaRPr>
          </a:p>
          <a:p>
            <a:pPr eaLnBrk="1" hangingPunct="1"/>
            <a:r>
              <a:rPr lang="es-MX" altLang="es-ES" sz="1600" b="1" dirty="0">
                <a:solidFill>
                  <a:srgbClr val="000000"/>
                </a:solidFill>
                <a:latin typeface="+mj-lt"/>
              </a:rPr>
              <a:t>POSTRERA: </a:t>
            </a:r>
            <a:r>
              <a:rPr lang="es-MX" altLang="es-ES" sz="1600" b="1" dirty="0" smtClean="0">
                <a:solidFill>
                  <a:srgbClr val="000000"/>
                </a:solidFill>
                <a:latin typeface="+mj-lt"/>
              </a:rPr>
              <a:t> Medianos </a:t>
            </a:r>
            <a:r>
              <a:rPr lang="es-MX" altLang="es-ES" sz="1600" b="1" dirty="0">
                <a:solidFill>
                  <a:srgbClr val="000000"/>
                </a:solidFill>
                <a:latin typeface="+mj-lt"/>
              </a:rPr>
              <a:t>y grandes productores</a:t>
            </a:r>
          </a:p>
          <a:p>
            <a:pPr eaLnBrk="1" hangingPunct="1"/>
            <a:endParaRPr lang="es-MX" altLang="es-ES" sz="1600" b="1" dirty="0">
              <a:solidFill>
                <a:srgbClr val="000000"/>
              </a:solidFill>
              <a:latin typeface="+mj-lt"/>
            </a:endParaRPr>
          </a:p>
          <a:p>
            <a:pPr eaLnBrk="1" hangingPunct="1"/>
            <a:r>
              <a:rPr lang="es-MX" altLang="es-ES" sz="1600" b="1" dirty="0">
                <a:solidFill>
                  <a:srgbClr val="000000"/>
                </a:solidFill>
                <a:latin typeface="+mj-lt"/>
              </a:rPr>
              <a:t>POSTRERON: Medianos grandes productores</a:t>
            </a:r>
            <a:endParaRPr lang="es-ES" altLang="es-ES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333" name="Text Box 48"/>
          <p:cNvSpPr txBox="1">
            <a:spLocks noChangeArrowheads="1"/>
          </p:cNvSpPr>
          <p:nvPr/>
        </p:nvSpPr>
        <p:spPr bwMode="auto">
          <a:xfrm>
            <a:off x="752634" y="1764984"/>
            <a:ext cx="4197985" cy="410654"/>
          </a:xfrm>
          <a:prstGeom prst="rect">
            <a:avLst/>
          </a:prstGeom>
          <a:solidFill>
            <a:srgbClr val="33CC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MX" altLang="es-ES" b="1">
                <a:solidFill>
                  <a:srgbClr val="000000"/>
                </a:solidFill>
              </a:rPr>
              <a:t>Población y superficie</a:t>
            </a:r>
            <a:endParaRPr lang="es-ES" altLang="es-ES" b="1">
              <a:solidFill>
                <a:srgbClr val="000000"/>
              </a:solidFill>
            </a:endParaRPr>
          </a:p>
        </p:txBody>
      </p:sp>
      <p:sp>
        <p:nvSpPr>
          <p:cNvPr id="13334" name="Text Box 49"/>
          <p:cNvSpPr txBox="1">
            <a:spLocks noChangeArrowheads="1"/>
          </p:cNvSpPr>
          <p:nvPr/>
        </p:nvSpPr>
        <p:spPr bwMode="auto">
          <a:xfrm>
            <a:off x="5266690" y="1764984"/>
            <a:ext cx="4435475" cy="410654"/>
          </a:xfrm>
          <a:prstGeom prst="rect">
            <a:avLst/>
          </a:prstGeom>
          <a:solidFill>
            <a:srgbClr val="33CC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MX" altLang="es-ES" b="1">
                <a:solidFill>
                  <a:srgbClr val="000000"/>
                </a:solidFill>
                <a:latin typeface="+mj-lt"/>
              </a:rPr>
              <a:t>Épocas de siembras</a:t>
            </a:r>
            <a:endParaRPr lang="es-ES" altLang="es-ES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335" name="Text Box 50"/>
          <p:cNvSpPr txBox="1">
            <a:spLocks noChangeArrowheads="1"/>
          </p:cNvSpPr>
          <p:nvPr/>
        </p:nvSpPr>
        <p:spPr bwMode="auto">
          <a:xfrm>
            <a:off x="752635" y="4458335"/>
            <a:ext cx="4355148" cy="410654"/>
          </a:xfrm>
          <a:prstGeom prst="rect">
            <a:avLst/>
          </a:prstGeom>
          <a:solidFill>
            <a:srgbClr val="33CC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MX" altLang="es-ES" b="1">
                <a:solidFill>
                  <a:srgbClr val="000000"/>
                </a:solidFill>
                <a:latin typeface="+mj-lt"/>
              </a:rPr>
              <a:t>Cultivos y meses de siembra</a:t>
            </a:r>
            <a:endParaRPr lang="es-ES" altLang="es-ES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336" name="Text Box 51"/>
          <p:cNvSpPr txBox="1">
            <a:spLocks noChangeArrowheads="1"/>
          </p:cNvSpPr>
          <p:nvPr/>
        </p:nvSpPr>
        <p:spPr bwMode="auto">
          <a:xfrm>
            <a:off x="5266691" y="4458335"/>
            <a:ext cx="4356894" cy="410654"/>
          </a:xfrm>
          <a:prstGeom prst="rect">
            <a:avLst/>
          </a:prstGeom>
          <a:solidFill>
            <a:srgbClr val="33CC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MX" altLang="es-ES" b="1">
                <a:solidFill>
                  <a:srgbClr val="000000"/>
                </a:solidFill>
                <a:latin typeface="+mj-lt"/>
              </a:rPr>
              <a:t>Precipitación mm / año</a:t>
            </a:r>
            <a:endParaRPr lang="es-ES" altLang="es-ES" b="1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690" y="5109634"/>
            <a:ext cx="4380273" cy="2160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69312"/>
              </p:ext>
            </p:extLst>
          </p:nvPr>
        </p:nvGraphicFramePr>
        <p:xfrm>
          <a:off x="774505" y="5109637"/>
          <a:ext cx="4311408" cy="2160930"/>
        </p:xfrm>
        <a:graphic>
          <a:graphicData uri="http://schemas.openxmlformats.org/drawingml/2006/table">
            <a:tbl>
              <a:tblPr firstRow="1" firstCol="1" bandRow="1"/>
              <a:tblGrid>
                <a:gridCol w="1321453"/>
                <a:gridCol w="277739"/>
                <a:gridCol w="272419"/>
                <a:gridCol w="241559"/>
                <a:gridCol w="266034"/>
                <a:gridCol w="241559"/>
                <a:gridCol w="252200"/>
                <a:gridCol w="240494"/>
                <a:gridCol w="93980"/>
                <a:gridCol w="208569"/>
                <a:gridCol w="220276"/>
                <a:gridCol w="241559"/>
                <a:gridCol w="253264"/>
                <a:gridCol w="180303"/>
              </a:tblGrid>
              <a:tr h="19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Cultivos</a:t>
                      </a:r>
                      <a:endParaRPr lang="es-ES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6448">
                <a:tc gridSpan="1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Zonas denominada ”corredor seco”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Maíz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Fríjol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Sorgo millón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Sorgo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Hortalizas </a:t>
                      </a:r>
                      <a:r>
                        <a:rPr lang="es-NI" sz="10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(tomate)</a:t>
                      </a:r>
                      <a:endParaRPr lang="es-ES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9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Frutales</a:t>
                      </a:r>
                      <a:endParaRPr lang="es-ES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3928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Pastos, bancos forrajeros, otros.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Tabaco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0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831215" y="-4670"/>
            <a:ext cx="8253791" cy="1124712"/>
          </a:xfrm>
        </p:spPr>
        <p:txBody>
          <a:bodyPr/>
          <a:lstStyle/>
          <a:p>
            <a:r>
              <a:rPr lang="es-ES" sz="4400" dirty="0" smtClean="0">
                <a:latin typeface="+mj-lt"/>
              </a:rPr>
              <a:t>Estrategia de adaptación</a:t>
            </a:r>
            <a:endParaRPr lang="es-ES" sz="4400" dirty="0">
              <a:latin typeface="+mj-lt"/>
            </a:endParaRPr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831215" y="1345780"/>
            <a:ext cx="8741728" cy="10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0522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732" y="5584969"/>
            <a:ext cx="9276733" cy="756837"/>
          </a:xfrm>
        </p:spPr>
        <p:txBody>
          <a:bodyPr>
            <a:noAutofit/>
          </a:bodyPr>
          <a:lstStyle/>
          <a:p>
            <a:pPr algn="ctr"/>
            <a:r>
              <a:rPr lang="es-NI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Rotaciones </a:t>
            </a:r>
            <a:r>
              <a:rPr lang="es-NI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cultivo </a:t>
            </a:r>
            <a:r>
              <a:rPr lang="es-NI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(Yalaguina)</a:t>
            </a:r>
            <a:endParaRPr lang="es-NI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43423"/>
              </p:ext>
            </p:extLst>
          </p:nvPr>
        </p:nvGraphicFramePr>
        <p:xfrm>
          <a:off x="314293" y="1700197"/>
          <a:ext cx="9429816" cy="3491661"/>
        </p:xfrm>
        <a:graphic>
          <a:graphicData uri="http://schemas.openxmlformats.org/drawingml/2006/table">
            <a:tbl>
              <a:tblPr/>
              <a:tblGrid>
                <a:gridCol w="436845"/>
                <a:gridCol w="1785585"/>
                <a:gridCol w="1120877"/>
                <a:gridCol w="603854"/>
                <a:gridCol w="1082073"/>
                <a:gridCol w="471491"/>
                <a:gridCol w="550073"/>
                <a:gridCol w="707236"/>
                <a:gridCol w="1100145"/>
                <a:gridCol w="628654"/>
                <a:gridCol w="942983"/>
              </a:tblGrid>
              <a:tr h="512061">
                <a:tc rowSpan="2">
                  <a:txBody>
                    <a:bodyPr/>
                    <a:lstStyle/>
                    <a:p>
                      <a:pPr marL="0" algn="ctr" fontAlgn="ctr"/>
                      <a:r>
                        <a:rPr lang="es-NI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°  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fontAlgn="ctr"/>
                      <a:r>
                        <a:rPr lang="es-NI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Productor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fontAlgn="ctr"/>
                      <a:r>
                        <a:rPr lang="es-NI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Comunidad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algn="ctr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2014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fontAlgn="b"/>
                      <a:r>
                        <a:rPr lang="es-NI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06477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NI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Verano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Primera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Post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NI" sz="1400" b="1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Apat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Verano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Prim 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Post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Apante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624"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Valentín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Cruz López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Cerro Grande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</a:t>
                      </a:r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Canav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Marvin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Casco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Aguirre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La Esperanza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Frijol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Canav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Justo Casco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Cerro</a:t>
                      </a:r>
                      <a:r>
                        <a:rPr lang="es-NI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Grande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Frijol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Caupi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Reynaldo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Talavera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Cerro</a:t>
                      </a:r>
                      <a:r>
                        <a:rPr lang="es-NI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Grande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Caupi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Jose Tomas Cruz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San</a:t>
                      </a:r>
                      <a:r>
                        <a:rPr lang="es-NI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Antonio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Caupi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Santos Leonel Rodriguez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Q.</a:t>
                      </a:r>
                      <a:r>
                        <a:rPr lang="es-NI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Arriba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</a:t>
                      </a:r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Frijol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Caupi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Álvaro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Ramon Cruz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Q. </a:t>
                      </a:r>
                      <a:r>
                        <a:rPr lang="es-NI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Arriba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Caupi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Frijol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Luis Cruz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Q.</a:t>
                      </a:r>
                      <a:r>
                        <a:rPr lang="es-NI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Arriba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Caupi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Federico Cruz Tercero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Q. Arriba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Tomate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Maíz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Rep.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Canav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Tomate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Maíz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Repoll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Canavalia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6624">
                <a:tc>
                  <a:txBody>
                    <a:bodyPr/>
                    <a:lstStyle/>
                    <a:p>
                      <a:pPr marL="0"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Jorge López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Cerro</a:t>
                      </a:r>
                      <a:r>
                        <a:rPr lang="es-NI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Grande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Tomate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Maíz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Rep.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Canav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Tomate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Maíz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Repoll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Canavalia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831215" y="-4670"/>
            <a:ext cx="8253791" cy="1124712"/>
          </a:xfrm>
          <a:prstGeom prst="rect">
            <a:avLst/>
          </a:prstGeom>
        </p:spPr>
        <p:txBody>
          <a:bodyPr vert="horz" lIns="0" tIns="0" rIns="101858" bIns="0" rtlCol="0" anchor="b" anchorCtr="0">
            <a:no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3000" b="1" i="0" kern="1200" spc="-111">
                <a:solidFill>
                  <a:schemeClr val="tx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4400" smtClean="0">
                <a:latin typeface="+mj-lt"/>
              </a:rPr>
              <a:t>Estrategia de adaptación</a:t>
            </a:r>
            <a:endParaRPr lang="es-ES" sz="4400" dirty="0">
              <a:latin typeface="+mj-lt"/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831215" y="1345780"/>
            <a:ext cx="8741728" cy="10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1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0317" y="5820943"/>
            <a:ext cx="9473795" cy="830580"/>
          </a:xfrm>
        </p:spPr>
        <p:txBody>
          <a:bodyPr>
            <a:normAutofit/>
          </a:bodyPr>
          <a:lstStyle/>
          <a:p>
            <a:pPr algn="ctr"/>
            <a:r>
              <a:rPr lang="es-NI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Rotaciones </a:t>
            </a:r>
            <a:r>
              <a:rPr lang="es-NI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cultivos-  JINOTEGA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37109"/>
              </p:ext>
            </p:extLst>
          </p:nvPr>
        </p:nvGraphicFramePr>
        <p:xfrm>
          <a:off x="392877" y="1700197"/>
          <a:ext cx="9351235" cy="4013853"/>
        </p:xfrm>
        <a:graphic>
          <a:graphicData uri="http://schemas.openxmlformats.org/drawingml/2006/table">
            <a:tbl>
              <a:tblPr/>
              <a:tblGrid>
                <a:gridCol w="467939"/>
                <a:gridCol w="1968097"/>
                <a:gridCol w="1414472"/>
                <a:gridCol w="859071"/>
                <a:gridCol w="747193"/>
                <a:gridCol w="667946"/>
                <a:gridCol w="588698"/>
                <a:gridCol w="747193"/>
                <a:gridCol w="633982"/>
                <a:gridCol w="667946"/>
                <a:gridCol w="588698"/>
              </a:tblGrid>
              <a:tr h="3292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NI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NI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Productor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NI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Comunidad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41827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Verano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Prim</a:t>
                      </a:r>
                      <a:endParaRPr lang="es-NI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Postr</a:t>
                      </a:r>
                      <a:endParaRPr lang="es-NI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Apant</a:t>
                      </a:r>
                      <a:endParaRPr lang="es-NI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Verano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Prim</a:t>
                      </a:r>
                      <a:endParaRPr lang="es-NI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Post</a:t>
                      </a:r>
                      <a:endParaRPr lang="es-NI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Apan</a:t>
                      </a:r>
                      <a:endParaRPr lang="es-NI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Marcos </a:t>
                      </a:r>
                      <a:r>
                        <a:rPr lang="es-N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Tulio Gadea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Sasle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Canav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Lechu</a:t>
                      </a:r>
                      <a:endParaRPr lang="es-NI" sz="16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Canavali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Maíz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Repollo</a:t>
                      </a:r>
                      <a:endParaRPr lang="es-NI" sz="16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228"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Arnulfo </a:t>
                      </a:r>
                      <a:r>
                        <a:rPr lang="es-N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Hernández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San </a:t>
                      </a:r>
                      <a:r>
                        <a:rPr lang="es-N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Gregorio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Barb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Caupi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Canavali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Caupi 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Maíz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839"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José </a:t>
                      </a:r>
                      <a:r>
                        <a:rPr lang="es-N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Rodolfo Palacios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Sisle </a:t>
                      </a:r>
                      <a:r>
                        <a:rPr lang="es-NI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#1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Barb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Maíz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Repollo</a:t>
                      </a:r>
                      <a:endParaRPr lang="es-NI" sz="16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Caupi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Maíz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Lechu</a:t>
                      </a:r>
                      <a:endParaRPr lang="es-NI" sz="16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228"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José </a:t>
                      </a:r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Salomón Picado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Sisle </a:t>
                      </a:r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#2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Barb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Caupi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Maíz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Barbech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Caupi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228"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Lizandro Picado 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Sisle </a:t>
                      </a:r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#1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Repollo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Tomate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Repollo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Lechu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434"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Filemón </a:t>
                      </a:r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Díaz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Sisle </a:t>
                      </a:r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#1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Repollo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Sorgo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Tomate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Caupi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Repollo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Repoll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464"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José </a:t>
                      </a:r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Maria Tórrez </a:t>
                      </a:r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San </a:t>
                      </a:r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Gregorio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Barb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Repoll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Lechuga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Sorgo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Repoll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228"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José </a:t>
                      </a:r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Alfredo López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Ch. Grande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Barb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Caupi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Maíz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Canavali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Caupi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Maíz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228"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Rubén Hernández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Ch. </a:t>
                      </a:r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Grande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Barb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Lechu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Caupi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Repollo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Sorgo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Lechu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Caupi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228"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José Hernández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 Ch. </a:t>
                      </a:r>
                      <a:r>
                        <a:rPr lang="es-NI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Grande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Barb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Caupi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Maíz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Barbech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Mungo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Maíz</a:t>
                      </a:r>
                      <a:endParaRPr lang="es-NI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NI" sz="16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Caupí</a:t>
                      </a:r>
                      <a:endParaRPr lang="es-NI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831215" y="-4670"/>
            <a:ext cx="8253791" cy="1124712"/>
          </a:xfrm>
          <a:prstGeom prst="rect">
            <a:avLst/>
          </a:prstGeom>
        </p:spPr>
        <p:txBody>
          <a:bodyPr vert="horz" lIns="0" tIns="0" rIns="101858" bIns="0" rtlCol="0" anchor="b" anchorCtr="0">
            <a:no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3000" b="1" i="0" kern="1200" spc="-111">
                <a:solidFill>
                  <a:schemeClr val="tx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4400" smtClean="0">
                <a:latin typeface="+mj-lt"/>
              </a:rPr>
              <a:t>Estrategia de adaptación</a:t>
            </a:r>
            <a:endParaRPr lang="es-ES" sz="4400" dirty="0">
              <a:latin typeface="+mj-lt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831215" y="1345780"/>
            <a:ext cx="8741728" cy="10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4684" y="5437484"/>
            <a:ext cx="8701550" cy="1124712"/>
          </a:xfrm>
        </p:spPr>
        <p:txBody>
          <a:bodyPr>
            <a:noAutofit/>
          </a:bodyPr>
          <a:lstStyle/>
          <a:p>
            <a:pPr algn="ctr"/>
            <a:r>
              <a:rPr lang="es-NI" sz="3600" dirty="0">
                <a:latin typeface="+mj-lt"/>
              </a:rPr>
              <a:t>Rotación de cultivo (</a:t>
            </a:r>
            <a:r>
              <a:rPr lang="es-NI" sz="3600" dirty="0" smtClean="0">
                <a:latin typeface="+mj-lt"/>
              </a:rPr>
              <a:t>San </a:t>
            </a:r>
            <a:r>
              <a:rPr lang="es-NI" sz="3600" dirty="0">
                <a:latin typeface="+mj-lt"/>
              </a:rPr>
              <a:t>Dionisio, Esquípulas)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54133"/>
              </p:ext>
            </p:extLst>
          </p:nvPr>
        </p:nvGraphicFramePr>
        <p:xfrm>
          <a:off x="314293" y="1700197"/>
          <a:ext cx="9429816" cy="3256224"/>
        </p:xfrm>
        <a:graphic>
          <a:graphicData uri="http://schemas.openxmlformats.org/drawingml/2006/table">
            <a:tbl>
              <a:tblPr/>
              <a:tblGrid>
                <a:gridCol w="436845"/>
                <a:gridCol w="1666508"/>
                <a:gridCol w="1186508"/>
                <a:gridCol w="657300"/>
                <a:gridCol w="1082073"/>
                <a:gridCol w="471491"/>
                <a:gridCol w="550073"/>
                <a:gridCol w="707236"/>
                <a:gridCol w="1100145"/>
                <a:gridCol w="628654"/>
                <a:gridCol w="942983"/>
              </a:tblGrid>
              <a:tr h="2766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°  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Productor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Comunidad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2014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176444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Verano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Primera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Post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Apante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Verano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Prim 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Post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Apante</a:t>
                      </a:r>
                      <a:endParaRPr lang="es-NI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624"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Rufino Hernández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Jicaro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</a:t>
                      </a:r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Frijol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Canav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Trinidad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Sequeira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Jicaro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Frijol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Canav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Bernardo Hernández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Wibuse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Frijol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Caupi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Nemesio 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Picado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Susuli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Caupi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Francisco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Cano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El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Castillo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Caupi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Julio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Cano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El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Castillo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</a:t>
                      </a:r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Frijol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Caupi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Seferino Hernández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El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Castillo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Maiz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y Frijol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Caupi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Frijol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Fausto Suarez M.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El Castillo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Barb.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Chia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Caupi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Maiz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76624"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Humberto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Sotelo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Carreta Queb.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Tomate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Maíz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Rep.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Canav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Tomate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Maíz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Repoll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Canavalia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6624"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Santos Torres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Las </a:t>
                      </a:r>
                      <a:r>
                        <a:rPr lang="es-NI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Delicias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Tomate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Maíz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Rep.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Canav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Tomate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Maíz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Repoll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Canavalia</a:t>
                      </a:r>
                      <a:endParaRPr lang="es-NI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831215" y="-4670"/>
            <a:ext cx="8253791" cy="1124712"/>
          </a:xfrm>
          <a:prstGeom prst="rect">
            <a:avLst/>
          </a:prstGeom>
        </p:spPr>
        <p:txBody>
          <a:bodyPr vert="horz" lIns="0" tIns="0" rIns="101858" bIns="0" rtlCol="0" anchor="b" anchorCtr="0">
            <a:no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3000" b="1" i="0" kern="1200" spc="-111">
                <a:solidFill>
                  <a:schemeClr val="tx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4400" smtClean="0">
                <a:latin typeface="+mj-lt"/>
              </a:rPr>
              <a:t>Estrategia de adaptación</a:t>
            </a:r>
            <a:endParaRPr lang="es-ES" sz="4400" dirty="0">
              <a:latin typeface="+mj-lt"/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831215" y="1345780"/>
            <a:ext cx="8741728" cy="10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4670"/>
            <a:ext cx="10058400" cy="1124712"/>
          </a:xfrm>
        </p:spPr>
        <p:txBody>
          <a:bodyPr/>
          <a:lstStyle/>
          <a:p>
            <a:pPr algn="ctr"/>
            <a:r>
              <a:rPr lang="es-NI" sz="4300" dirty="0">
                <a:latin typeface="+mj-lt"/>
              </a:rPr>
              <a:t>Rotación de cultivos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66088"/>
              </p:ext>
            </p:extLst>
          </p:nvPr>
        </p:nvGraphicFramePr>
        <p:xfrm>
          <a:off x="502922" y="1727200"/>
          <a:ext cx="9052561" cy="43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169"/>
                <a:gridCol w="783234"/>
                <a:gridCol w="743833"/>
                <a:gridCol w="756966"/>
                <a:gridCol w="778458"/>
                <a:gridCol w="770101"/>
                <a:gridCol w="778458"/>
                <a:gridCol w="768906"/>
                <a:gridCol w="762937"/>
                <a:gridCol w="693688"/>
                <a:gridCol w="700852"/>
                <a:gridCol w="639959"/>
              </a:tblGrid>
              <a:tr h="431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May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Jun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Jul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 err="1">
                          <a:solidFill>
                            <a:schemeClr val="tx1"/>
                          </a:solidFill>
                          <a:effectLst/>
                        </a:rPr>
                        <a:t>Ago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Sep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Oct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Nov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Dic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Ene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Feb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Mar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Abr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7" descr="DSC071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2267807"/>
            <a:ext cx="2933700" cy="16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100_618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2" y="2267805"/>
            <a:ext cx="1173481" cy="161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100_62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880" y="2273517"/>
            <a:ext cx="2514600" cy="16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G_415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101" y="2273517"/>
            <a:ext cx="2387298" cy="16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oto149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102" y="4836163"/>
            <a:ext cx="2554939" cy="18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100_43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880" y="5527040"/>
            <a:ext cx="2514600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SC0717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4836162"/>
            <a:ext cx="2933700" cy="18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oto076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040" y="4844798"/>
            <a:ext cx="1844040" cy="18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67172"/>
              </p:ext>
            </p:extLst>
          </p:nvPr>
        </p:nvGraphicFramePr>
        <p:xfrm>
          <a:off x="502922" y="4231640"/>
          <a:ext cx="9052561" cy="43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169"/>
                <a:gridCol w="783234"/>
                <a:gridCol w="743833"/>
                <a:gridCol w="756966"/>
                <a:gridCol w="778458"/>
                <a:gridCol w="770101"/>
                <a:gridCol w="778458"/>
                <a:gridCol w="768906"/>
                <a:gridCol w="762937"/>
                <a:gridCol w="693688"/>
                <a:gridCol w="700852"/>
                <a:gridCol w="639959"/>
              </a:tblGrid>
              <a:tr h="431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May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Jun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Jul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 err="1">
                          <a:solidFill>
                            <a:schemeClr val="tx1"/>
                          </a:solidFill>
                          <a:effectLst/>
                        </a:rPr>
                        <a:t>Ago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Sep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Oct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Nov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Dic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Ene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Feb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Mar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Abr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6957060" y="1209041"/>
            <a:ext cx="2219126" cy="518375"/>
          </a:xfrm>
          <a:prstGeom prst="rect">
            <a:avLst/>
          </a:prstGeom>
          <a:noFill/>
        </p:spPr>
        <p:txBody>
          <a:bodyPr wrap="none" lIns="101858" tIns="50929" rIns="101858" bIns="50929" rtlCol="0">
            <a:spAutoFit/>
          </a:bodyPr>
          <a:lstStyle/>
          <a:p>
            <a:r>
              <a:rPr lang="es-NI" sz="2700" b="1" dirty="0">
                <a:solidFill>
                  <a:srgbClr val="FF0000"/>
                </a:solidFill>
              </a:rPr>
              <a:t>Nacho y Lenin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791101" y="6817381"/>
            <a:ext cx="1901475" cy="518375"/>
          </a:xfrm>
          <a:prstGeom prst="rect">
            <a:avLst/>
          </a:prstGeom>
          <a:noFill/>
        </p:spPr>
        <p:txBody>
          <a:bodyPr wrap="none" lIns="101858" tIns="50929" rIns="101858" bIns="50929" rtlCol="0">
            <a:spAutoFit/>
          </a:bodyPr>
          <a:lstStyle/>
          <a:p>
            <a:r>
              <a:rPr lang="es-NI" sz="2700" b="1" dirty="0">
                <a:solidFill>
                  <a:srgbClr val="FF0000"/>
                </a:solidFill>
              </a:rPr>
              <a:t>Marco Tulio</a:t>
            </a:r>
          </a:p>
        </p:txBody>
      </p:sp>
    </p:spTree>
    <p:extLst>
      <p:ext uri="{BB962C8B-B14F-4D97-AF65-F5344CB8AC3E}">
        <p14:creationId xmlns:p14="http://schemas.microsoft.com/office/powerpoint/2010/main" val="31257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4670"/>
            <a:ext cx="9890760" cy="1124712"/>
          </a:xfrm>
        </p:spPr>
        <p:txBody>
          <a:bodyPr/>
          <a:lstStyle/>
          <a:p>
            <a:pPr algn="ctr"/>
            <a:r>
              <a:rPr lang="es-NI" sz="4300" dirty="0">
                <a:latin typeface="+mj-lt"/>
              </a:rPr>
              <a:t>Rotación de cultivos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660730"/>
              </p:ext>
            </p:extLst>
          </p:nvPr>
        </p:nvGraphicFramePr>
        <p:xfrm>
          <a:off x="502922" y="1727200"/>
          <a:ext cx="9052561" cy="43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169"/>
                <a:gridCol w="783234"/>
                <a:gridCol w="743833"/>
                <a:gridCol w="756966"/>
                <a:gridCol w="778458"/>
                <a:gridCol w="770101"/>
                <a:gridCol w="778458"/>
                <a:gridCol w="768906"/>
                <a:gridCol w="762937"/>
                <a:gridCol w="693688"/>
                <a:gridCol w="700852"/>
                <a:gridCol w="639959"/>
              </a:tblGrid>
              <a:tr h="431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May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Jun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Jul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 err="1">
                          <a:solidFill>
                            <a:schemeClr val="tx1"/>
                          </a:solidFill>
                          <a:effectLst/>
                        </a:rPr>
                        <a:t>Ago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Sep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Oct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Nov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Dic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Ene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Feb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Mar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Abr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7" descr="DSC0717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2267806"/>
            <a:ext cx="2933700" cy="181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oto076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101" y="2282153"/>
            <a:ext cx="2240011" cy="18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876454"/>
              </p:ext>
            </p:extLst>
          </p:nvPr>
        </p:nvGraphicFramePr>
        <p:xfrm>
          <a:off x="502922" y="4663440"/>
          <a:ext cx="9052561" cy="43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169"/>
                <a:gridCol w="783234"/>
                <a:gridCol w="743833"/>
                <a:gridCol w="756966"/>
                <a:gridCol w="778458"/>
                <a:gridCol w="770101"/>
                <a:gridCol w="778458"/>
                <a:gridCol w="768906"/>
                <a:gridCol w="762937"/>
                <a:gridCol w="693688"/>
                <a:gridCol w="700852"/>
                <a:gridCol w="639959"/>
              </a:tblGrid>
              <a:tr h="431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May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Jun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Jul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 smtClean="0">
                          <a:solidFill>
                            <a:schemeClr val="tx1"/>
                          </a:solidFill>
                          <a:effectLst/>
                        </a:rPr>
                        <a:t>Ago.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Sep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Oct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Nov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Dic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Ene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Feb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>
                          <a:solidFill>
                            <a:schemeClr val="tx1"/>
                          </a:solidFill>
                          <a:effectLst/>
                        </a:rPr>
                        <a:t>Mar</a:t>
                      </a:r>
                      <a:endParaRPr lang="es-NI" sz="2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300" dirty="0">
                          <a:solidFill>
                            <a:schemeClr val="tx1"/>
                          </a:solidFill>
                          <a:effectLst/>
                        </a:rPr>
                        <a:t>Abr</a:t>
                      </a:r>
                      <a:endParaRPr lang="es-NI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502920" y="5354323"/>
            <a:ext cx="7040880" cy="523220"/>
          </a:xfrm>
          <a:prstGeom prst="rect">
            <a:avLst/>
          </a:prstGeom>
          <a:solidFill>
            <a:srgbClr val="92D050"/>
          </a:solidFill>
        </p:spPr>
        <p:txBody>
          <a:bodyPr wrap="square" lIns="101858" tIns="50929" rIns="101858" bIns="50929" rtlCol="0">
            <a:spAutoFit/>
          </a:bodyPr>
          <a:lstStyle/>
          <a:p>
            <a:pPr algn="ctr"/>
            <a:r>
              <a:rPr lang="es-NI" sz="2700" b="1" dirty="0">
                <a:solidFill>
                  <a:srgbClr val="FF0000"/>
                </a:solidFill>
              </a:rPr>
              <a:t>Sorgo Millón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089660" y="5958843"/>
            <a:ext cx="2598420" cy="523220"/>
          </a:xfrm>
          <a:prstGeom prst="rect">
            <a:avLst/>
          </a:prstGeom>
          <a:solidFill>
            <a:srgbClr val="92D050"/>
          </a:solidFill>
        </p:spPr>
        <p:txBody>
          <a:bodyPr wrap="square" lIns="101858" tIns="50929" rIns="101858" bIns="50929" rtlCol="0">
            <a:spAutoFit/>
          </a:bodyPr>
          <a:lstStyle/>
          <a:p>
            <a:r>
              <a:rPr lang="es-NI" sz="2700" b="1" dirty="0">
                <a:solidFill>
                  <a:srgbClr val="FF0000"/>
                </a:solidFill>
              </a:rPr>
              <a:t>Maíz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390967" y="6644660"/>
            <a:ext cx="2263140" cy="523220"/>
          </a:xfrm>
          <a:prstGeom prst="rect">
            <a:avLst/>
          </a:prstGeom>
          <a:solidFill>
            <a:srgbClr val="92D050"/>
          </a:solidFill>
        </p:spPr>
        <p:txBody>
          <a:bodyPr wrap="square" lIns="101858" tIns="50929" rIns="101858" bIns="50929" rtlCol="0">
            <a:spAutoFit/>
          </a:bodyPr>
          <a:lstStyle/>
          <a:p>
            <a:r>
              <a:rPr lang="es-NI" sz="2700" b="1" dirty="0">
                <a:solidFill>
                  <a:srgbClr val="FF0000"/>
                </a:solidFill>
              </a:rPr>
              <a:t>Frijol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771900" y="6649723"/>
            <a:ext cx="2430780" cy="523220"/>
          </a:xfrm>
          <a:prstGeom prst="rect">
            <a:avLst/>
          </a:prstGeom>
          <a:solidFill>
            <a:srgbClr val="92D050"/>
          </a:solidFill>
        </p:spPr>
        <p:txBody>
          <a:bodyPr wrap="square" lIns="101858" tIns="50929" rIns="101858" bIns="50929" rtlCol="0">
            <a:spAutoFit/>
          </a:bodyPr>
          <a:lstStyle/>
          <a:p>
            <a:r>
              <a:rPr lang="es-NI" sz="2700" b="1" dirty="0">
                <a:solidFill>
                  <a:srgbClr val="FF0000"/>
                </a:solidFill>
              </a:rPr>
              <a:t>Frijol</a:t>
            </a:r>
          </a:p>
        </p:txBody>
      </p:sp>
      <p:pic>
        <p:nvPicPr>
          <p:cNvPr id="8194" name="Picture 2" descr="C:\Users\aespinoza\Documents\fotos bonitas\canavalia sol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151" y="2267806"/>
            <a:ext cx="3817331" cy="181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109828" y="947431"/>
            <a:ext cx="3780933" cy="523220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/>
          <a:p>
            <a:r>
              <a:rPr lang="es-NI" sz="2700" b="1" dirty="0">
                <a:solidFill>
                  <a:srgbClr val="FF0000"/>
                </a:solidFill>
              </a:rPr>
              <a:t>Para zonas corredor seco</a:t>
            </a:r>
          </a:p>
        </p:txBody>
      </p:sp>
    </p:spTree>
    <p:extLst>
      <p:ext uri="{BB962C8B-B14F-4D97-AF65-F5344CB8AC3E}">
        <p14:creationId xmlns:p14="http://schemas.microsoft.com/office/powerpoint/2010/main" val="41956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2" y="334543"/>
            <a:ext cx="7315200" cy="1124712"/>
          </a:xfrm>
        </p:spPr>
        <p:txBody>
          <a:bodyPr/>
          <a:lstStyle/>
          <a:p>
            <a:r>
              <a:rPr lang="es-ES" sz="4400" dirty="0" smtClean="0">
                <a:latin typeface="+mj-lt"/>
              </a:rPr>
              <a:t>Contenido</a:t>
            </a:r>
            <a:endParaRPr lang="es-ES" sz="4400" dirty="0"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6283" y="1587679"/>
            <a:ext cx="7167719" cy="5178883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1"/>
                </a:solidFill>
              </a:rPr>
              <a:t>Contexto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1"/>
                </a:solidFill>
              </a:rPr>
              <a:t>Porque Agricultura de Conservación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1"/>
                </a:solidFill>
              </a:rPr>
              <a:t>Estrategia de Adaptación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1"/>
                </a:solidFill>
              </a:rPr>
              <a:t>Resultados - Evidencias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1"/>
                </a:solidFill>
              </a:rPr>
              <a:t>Reflexiones finales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914402" y="1587679"/>
            <a:ext cx="82296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6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-4670"/>
            <a:ext cx="8745794" cy="1124712"/>
          </a:xfrm>
        </p:spPr>
        <p:txBody>
          <a:bodyPr>
            <a:normAutofit/>
          </a:bodyPr>
          <a:lstStyle/>
          <a:p>
            <a:r>
              <a:rPr lang="es-NI" sz="4000" dirty="0"/>
              <a:t>Rotaciones propuestas corredor seco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81459"/>
              </p:ext>
            </p:extLst>
          </p:nvPr>
        </p:nvGraphicFramePr>
        <p:xfrm>
          <a:off x="502919" y="1603290"/>
          <a:ext cx="9363756" cy="4389120"/>
        </p:xfrm>
        <a:graphic>
          <a:graphicData uri="http://schemas.openxmlformats.org/drawingml/2006/table">
            <a:tbl>
              <a:tblPr/>
              <a:tblGrid>
                <a:gridCol w="395203"/>
                <a:gridCol w="395203"/>
                <a:gridCol w="392015"/>
                <a:gridCol w="401577"/>
                <a:gridCol w="382454"/>
                <a:gridCol w="353770"/>
                <a:gridCol w="411139"/>
                <a:gridCol w="372895"/>
                <a:gridCol w="506751"/>
                <a:gridCol w="487630"/>
                <a:gridCol w="535435"/>
                <a:gridCol w="522687"/>
                <a:gridCol w="535435"/>
                <a:gridCol w="611926"/>
                <a:gridCol w="764909"/>
                <a:gridCol w="764909"/>
                <a:gridCol w="764909"/>
                <a:gridCol w="764909"/>
              </a:tblGrid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Rot1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Caupi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Maíz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Canavalia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Caupi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Fríjol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Caupi/Mungo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Caupi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Maíz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NI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Fríjol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NI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Canavalia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8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023345"/>
              </p:ext>
            </p:extLst>
          </p:nvPr>
        </p:nvGraphicFramePr>
        <p:xfrm>
          <a:off x="392874" y="896280"/>
          <a:ext cx="9330244" cy="6279256"/>
        </p:xfrm>
        <a:graphic>
          <a:graphicData uri="http://schemas.openxmlformats.org/drawingml/2006/table">
            <a:tbl>
              <a:tblPr/>
              <a:tblGrid>
                <a:gridCol w="407692"/>
                <a:gridCol w="407692"/>
                <a:gridCol w="404403"/>
                <a:gridCol w="84852"/>
                <a:gridCol w="394539"/>
                <a:gridCol w="364950"/>
                <a:gridCol w="424131"/>
                <a:gridCol w="117139"/>
                <a:gridCol w="267537"/>
                <a:gridCol w="522765"/>
                <a:gridCol w="503039"/>
                <a:gridCol w="552356"/>
                <a:gridCol w="539204"/>
                <a:gridCol w="552356"/>
                <a:gridCol w="631264"/>
                <a:gridCol w="789081"/>
                <a:gridCol w="789081"/>
                <a:gridCol w="789081"/>
                <a:gridCol w="185415"/>
                <a:gridCol w="603667"/>
              </a:tblGrid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Rot4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  <a:endParaRPr lang="es-NI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Caupi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Fríjol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Frijol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Caupi/Mungo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88714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Fríjol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8714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Maíz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Sorgo millón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sorgo y maíz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Fríjol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88714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Fríjol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8714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Maíz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Sorgo millón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sorgo y maíz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NI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N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Chía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NI" sz="2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670560" y="125305"/>
            <a:ext cx="9052560" cy="862840"/>
          </a:xfrm>
          <a:prstGeom prst="rect">
            <a:avLst/>
          </a:prstGeom>
        </p:spPr>
        <p:txBody>
          <a:bodyPr vert="horz" lIns="101858" tIns="50929" rIns="101858" bIns="50929" rtlCol="0" anchor="ctr">
            <a:normAutofit/>
          </a:bodyPr>
          <a:lstStyle/>
          <a:p>
            <a:pPr defTabSz="1018586">
              <a:spcBef>
                <a:spcPct val="0"/>
              </a:spcBef>
              <a:defRPr/>
            </a:pPr>
            <a:r>
              <a:rPr lang="es-NI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Rotaciones propuestas Corredor seco</a:t>
            </a:r>
          </a:p>
        </p:txBody>
      </p:sp>
    </p:spTree>
    <p:extLst>
      <p:ext uri="{BB962C8B-B14F-4D97-AF65-F5344CB8AC3E}">
        <p14:creationId xmlns:p14="http://schemas.microsoft.com/office/powerpoint/2010/main" val="35884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2" name="AutoShape 21"/>
          <p:cNvSpPr>
            <a:spLocks noChangeArrowheads="1"/>
          </p:cNvSpPr>
          <p:nvPr/>
        </p:nvSpPr>
        <p:spPr bwMode="auto">
          <a:xfrm>
            <a:off x="2778247" y="2416282"/>
            <a:ext cx="1346359" cy="325649"/>
          </a:xfrm>
          <a:prstGeom prst="rightArrow">
            <a:avLst>
              <a:gd name="adj1" fmla="val 50000"/>
              <a:gd name="adj2" fmla="val 106492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14353" name="AutoShape 22"/>
          <p:cNvSpPr>
            <a:spLocks noChangeArrowheads="1"/>
          </p:cNvSpPr>
          <p:nvPr/>
        </p:nvSpPr>
        <p:spPr bwMode="auto">
          <a:xfrm>
            <a:off x="2925727" y="4048125"/>
            <a:ext cx="1346359" cy="325650"/>
          </a:xfrm>
          <a:prstGeom prst="rightArrow">
            <a:avLst>
              <a:gd name="adj1" fmla="val 50000"/>
              <a:gd name="adj2" fmla="val 106492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14354" name="AutoShape 23"/>
          <p:cNvSpPr>
            <a:spLocks noChangeArrowheads="1"/>
          </p:cNvSpPr>
          <p:nvPr/>
        </p:nvSpPr>
        <p:spPr bwMode="auto">
          <a:xfrm>
            <a:off x="2896231" y="5842198"/>
            <a:ext cx="1346359" cy="325649"/>
          </a:xfrm>
          <a:prstGeom prst="rightArrow">
            <a:avLst>
              <a:gd name="adj1" fmla="val 50000"/>
              <a:gd name="adj2" fmla="val 106492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831215" y="-4670"/>
            <a:ext cx="8253791" cy="1124712"/>
          </a:xfrm>
          <a:prstGeom prst="rect">
            <a:avLst/>
          </a:prstGeom>
        </p:spPr>
        <p:txBody>
          <a:bodyPr vert="horz" lIns="0" tIns="0" rIns="101858" bIns="0" rtlCol="0" anchor="b" anchorCtr="0">
            <a:no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3000" b="1" i="0" kern="1200" spc="-111">
                <a:solidFill>
                  <a:schemeClr val="tx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4400" smtClean="0">
                <a:latin typeface="+mj-lt"/>
              </a:rPr>
              <a:t>Estrategia de adaptación</a:t>
            </a:r>
            <a:endParaRPr lang="es-ES" sz="4400" dirty="0">
              <a:latin typeface="+mj-lt"/>
            </a:endParaRPr>
          </a:p>
        </p:txBody>
      </p:sp>
      <p:cxnSp>
        <p:nvCxnSpPr>
          <p:cNvPr id="20" name="19 Conector recto"/>
          <p:cNvCxnSpPr/>
          <p:nvPr/>
        </p:nvCxnSpPr>
        <p:spPr>
          <a:xfrm flipV="1">
            <a:off x="831215" y="1345780"/>
            <a:ext cx="8741728" cy="10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387359" y="1844147"/>
            <a:ext cx="3221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1. Selección parcelas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87359" y="3283644"/>
            <a:ext cx="3916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2. Establecimiento cobertura </a:t>
            </a:r>
          </a:p>
          <a:p>
            <a:r>
              <a:rPr lang="es-ES" sz="2400" b="1" dirty="0" smtClean="0">
                <a:solidFill>
                  <a:srgbClr val="FF0000"/>
                </a:solidFill>
              </a:rPr>
              <a:t>y manejo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87359" y="5397844"/>
            <a:ext cx="364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3. Siembra cultivo principal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3" descr="C:\Users\aespinoza\Desktop\Fotos Fider\P1090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523" y="3231413"/>
            <a:ext cx="2593797" cy="21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espinoza\Desktop\Fotos Fider\P10905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320" y="3283644"/>
            <a:ext cx="2634218" cy="208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espinoza\Documents\2014\suelos\Agricultura conservacionista\Experiencia PROGRESA - AV\fotos manual\Fotos61. Repollo en Agricultura de conservac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320" y="5404712"/>
            <a:ext cx="2613623" cy="232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espinoza\Documents\2014\suelos\Agricultura conservacionista\Experiencia PROGRESA - AV\fotos manual\Fotos30. Repollo rotaci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523" y="5401690"/>
            <a:ext cx="2593796" cy="232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espinoza\Documents\2014\fotos\fotos AC sasle 08.07.14\DSC0039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078" y="1152233"/>
            <a:ext cx="4189300" cy="19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907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092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05" y="2152036"/>
            <a:ext cx="2880975" cy="220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SC0927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733" y="2188252"/>
            <a:ext cx="3186401" cy="216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SC0929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956" y="4404360"/>
            <a:ext cx="3170178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8005" y="1727200"/>
            <a:ext cx="2434184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s-NI" b="1" dirty="0" smtClean="0"/>
              <a:t>1. Siembra cobertura</a:t>
            </a:r>
            <a:endParaRPr lang="es-NI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355956" y="1727200"/>
            <a:ext cx="3170178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s-NI" b="1" dirty="0" smtClean="0"/>
              <a:t>2. Manejo cobertura</a:t>
            </a:r>
            <a:endParaRPr lang="es-NI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705601" y="1727200"/>
            <a:ext cx="3137368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s-NI" b="1" dirty="0" smtClean="0"/>
              <a:t>3. Siembra cultivo principal</a:t>
            </a:r>
            <a:endParaRPr lang="es-NI" b="1" dirty="0"/>
          </a:p>
        </p:txBody>
      </p:sp>
      <p:pic>
        <p:nvPicPr>
          <p:cNvPr id="3077" name="Picture 5" descr="DSC0914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188251"/>
            <a:ext cx="2829143" cy="169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100_446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994848"/>
            <a:ext cx="2829143" cy="179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100_439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105" y="5872481"/>
            <a:ext cx="2820638" cy="160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831215" y="-4670"/>
            <a:ext cx="8253791" cy="1124712"/>
          </a:xfrm>
          <a:prstGeom prst="rect">
            <a:avLst/>
          </a:prstGeom>
        </p:spPr>
        <p:txBody>
          <a:bodyPr vert="horz" lIns="0" tIns="0" rIns="101858" bIns="0" rtlCol="0" anchor="b" anchorCtr="0">
            <a:no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3000" b="1" i="0" kern="1200" spc="-111">
                <a:solidFill>
                  <a:schemeClr val="tx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4400" smtClean="0">
                <a:latin typeface="+mj-lt"/>
              </a:rPr>
              <a:t>Estrategia de adaptación</a:t>
            </a:r>
            <a:endParaRPr lang="es-ES" sz="4400" dirty="0">
              <a:latin typeface="+mj-lt"/>
            </a:endParaRPr>
          </a:p>
        </p:txBody>
      </p:sp>
      <p:cxnSp>
        <p:nvCxnSpPr>
          <p:cNvPr id="13" name="12 Conector recto"/>
          <p:cNvCxnSpPr/>
          <p:nvPr/>
        </p:nvCxnSpPr>
        <p:spPr>
          <a:xfrm flipV="1">
            <a:off x="831215" y="1345780"/>
            <a:ext cx="8741728" cy="10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2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32018"/>
              </p:ext>
            </p:extLst>
          </p:nvPr>
        </p:nvGraphicFramePr>
        <p:xfrm>
          <a:off x="1607542" y="3328230"/>
          <a:ext cx="6705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39"/>
                <a:gridCol w="766916"/>
                <a:gridCol w="293984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Parcela</a:t>
                      </a:r>
                      <a:r>
                        <a:rPr lang="es-ES" baseline="0" dirty="0" smtClean="0">
                          <a:solidFill>
                            <a:sysClr val="windowText" lastClr="000000"/>
                          </a:solidFill>
                        </a:rPr>
                        <a:t> A. conservación</a:t>
                      </a:r>
                      <a:endParaRPr lang="es-E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 Parcela A. convencional</a:t>
                      </a:r>
                      <a:endParaRPr lang="es-E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607542" y="2655520"/>
            <a:ext cx="6774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Arreglo de las parcelas (1500 a 2000 m2)</a:t>
            </a:r>
            <a:endParaRPr lang="es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484670" y="872778"/>
            <a:ext cx="8046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/>
          </a:p>
          <a:p>
            <a:r>
              <a:rPr lang="es-ES" sz="2800" b="1" dirty="0"/>
              <a:t>	</a:t>
            </a:r>
            <a:r>
              <a:rPr lang="es-ES" sz="2800" b="1" dirty="0" smtClean="0"/>
              <a:t>		Yalaguina	: 10 … 70 replicas</a:t>
            </a:r>
          </a:p>
          <a:p>
            <a:r>
              <a:rPr lang="es-ES" sz="2800" b="1" dirty="0"/>
              <a:t>	</a:t>
            </a:r>
            <a:r>
              <a:rPr lang="es-ES" sz="2800" b="1" dirty="0" smtClean="0"/>
              <a:t>		Concordia : 10…. 70 replicas</a:t>
            </a:r>
          </a:p>
        </p:txBody>
      </p:sp>
      <p:sp>
        <p:nvSpPr>
          <p:cNvPr id="7" name="6 Elipse"/>
          <p:cNvSpPr/>
          <p:nvPr/>
        </p:nvSpPr>
        <p:spPr>
          <a:xfrm>
            <a:off x="2925096" y="4026266"/>
            <a:ext cx="294968" cy="3539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2925096" y="4945585"/>
            <a:ext cx="294968" cy="3539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2925096" y="6066463"/>
            <a:ext cx="294968" cy="3539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6690756" y="3972194"/>
            <a:ext cx="294968" cy="3539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6690756" y="4921009"/>
            <a:ext cx="294968" cy="3539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6690756" y="6115627"/>
            <a:ext cx="294968" cy="3539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831215" y="-4670"/>
            <a:ext cx="8253791" cy="1124712"/>
          </a:xfrm>
          <a:prstGeom prst="rect">
            <a:avLst/>
          </a:prstGeom>
        </p:spPr>
        <p:txBody>
          <a:bodyPr vert="horz" lIns="0" tIns="0" rIns="101858" bIns="0" rtlCol="0" anchor="b" anchorCtr="0">
            <a:no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3000" b="1" i="0" kern="1200" spc="-111">
                <a:solidFill>
                  <a:schemeClr val="tx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4400" smtClean="0">
                <a:latin typeface="+mj-lt"/>
              </a:rPr>
              <a:t>Estrategia de adaptación</a:t>
            </a:r>
            <a:endParaRPr lang="es-ES" sz="4400" dirty="0">
              <a:latin typeface="+mj-lt"/>
            </a:endParaRPr>
          </a:p>
        </p:txBody>
      </p:sp>
      <p:cxnSp>
        <p:nvCxnSpPr>
          <p:cNvPr id="15" name="14 Conector recto"/>
          <p:cNvCxnSpPr/>
          <p:nvPr/>
        </p:nvCxnSpPr>
        <p:spPr>
          <a:xfrm flipV="1">
            <a:off x="831215" y="1345780"/>
            <a:ext cx="8741728" cy="10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018A-5EEA-4627-83D8-B642A2A8B594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N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1547664" y="6075500"/>
            <a:ext cx="7817562" cy="112471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Parcelas de monitoreo</a:t>
            </a:r>
            <a:endParaRPr lang="es-NI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espinoza\Documents\Fotos sisle 28.08.14\DSC007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40769"/>
            <a:ext cx="7817562" cy="475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31215" y="-4670"/>
            <a:ext cx="8253791" cy="1124712"/>
          </a:xfrm>
          <a:prstGeom prst="rect">
            <a:avLst/>
          </a:prstGeom>
        </p:spPr>
        <p:txBody>
          <a:bodyPr vert="horz" lIns="0" tIns="0" rIns="101858" bIns="0" rtlCol="0" anchor="b" anchorCtr="0">
            <a:no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3000" b="1" i="0" kern="1200" spc="-111">
                <a:solidFill>
                  <a:schemeClr val="tx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4400" smtClean="0">
                <a:latin typeface="+mj-lt"/>
              </a:rPr>
              <a:t>Estrategia de adaptación</a:t>
            </a:r>
            <a:endParaRPr lang="es-ES" sz="4400" dirty="0">
              <a:latin typeface="+mj-lt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831215" y="1345780"/>
            <a:ext cx="8741728" cy="10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-4670"/>
            <a:ext cx="8303342" cy="1124712"/>
          </a:xfrm>
        </p:spPr>
        <p:txBody>
          <a:bodyPr/>
          <a:lstStyle/>
          <a:p>
            <a:pPr algn="ctr"/>
            <a:r>
              <a:rPr lang="es-ES" sz="4400" dirty="0" smtClean="0"/>
              <a:t>Parcelas de monitoreo</a:t>
            </a:r>
            <a:endParaRPr lang="es-ES" sz="4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018A-5EEA-4627-83D8-B642A2A8B594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N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C:\Users\aespinoza\Documents\FOTOS 2015\DSC029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443024"/>
            <a:ext cx="8303342" cy="52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006662"/>
              </p:ext>
            </p:extLst>
          </p:nvPr>
        </p:nvGraphicFramePr>
        <p:xfrm>
          <a:off x="914400" y="1858287"/>
          <a:ext cx="8642554" cy="3267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290"/>
                <a:gridCol w="2787445"/>
                <a:gridCol w="2374491"/>
                <a:gridCol w="1563328"/>
              </a:tblGrid>
              <a:tr h="384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Suelos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3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s-HN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Económicos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b="1" dirty="0">
                          <a:effectLst/>
                          <a:latin typeface="+mj-lt"/>
                        </a:rPr>
                        <a:t>Física</a:t>
                      </a:r>
                      <a:endParaRPr lang="es-ES" sz="20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b="1" dirty="0">
                          <a:effectLst/>
                          <a:latin typeface="+mj-lt"/>
                        </a:rPr>
                        <a:t>Química</a:t>
                      </a:r>
                      <a:endParaRPr lang="es-ES" sz="20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b="1" dirty="0">
                          <a:effectLst/>
                          <a:latin typeface="+mj-lt"/>
                        </a:rPr>
                        <a:t>Biológica</a:t>
                      </a:r>
                      <a:endParaRPr lang="es-ES" sz="20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630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HN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Rendimiento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+mj-lt"/>
                        </a:rPr>
                        <a:t>1. Textura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+mj-lt"/>
                        </a:rPr>
                        <a:t>pH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+mj-lt"/>
                        </a:rPr>
                        <a:t>Macro fauna 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843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HN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 TRM</a:t>
                      </a:r>
                      <a:r>
                        <a:rPr lang="es-HN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655" algn="l"/>
                          <a:tab pos="217805" algn="l"/>
                          <a:tab pos="274955" algn="l"/>
                        </a:tabLst>
                      </a:pPr>
                      <a:r>
                        <a:rPr lang="es-HN" sz="2000" dirty="0" smtClean="0">
                          <a:effectLst/>
                          <a:latin typeface="+mj-lt"/>
                        </a:rPr>
                        <a:t>2.Retención </a:t>
                      </a:r>
                      <a:r>
                        <a:rPr lang="es-HN" sz="2000" dirty="0">
                          <a:effectLst/>
                          <a:latin typeface="+mj-lt"/>
                        </a:rPr>
                        <a:t>de humedad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+mj-lt"/>
                        </a:rPr>
                        <a:t>MO%*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+mj-lt"/>
                        </a:rPr>
                        <a:t> </a:t>
                      </a:r>
                      <a:r>
                        <a:rPr lang="es-HN" sz="2000" dirty="0" smtClean="0">
                          <a:effectLst/>
                          <a:latin typeface="+mj-lt"/>
                        </a:rPr>
                        <a:t>&gt;</a:t>
                      </a:r>
                      <a:r>
                        <a:rPr lang="es-HN" sz="2000" baseline="0" dirty="0" smtClean="0">
                          <a:effectLst/>
                          <a:latin typeface="+mj-lt"/>
                        </a:rPr>
                        <a:t> 2 mm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8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+mj-lt"/>
                        </a:rPr>
                        <a:t>3. Densidad aparente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+mj-lt"/>
                        </a:rPr>
                        <a:t>Nutrientes </a:t>
                      </a:r>
                      <a:r>
                        <a:rPr lang="es-HN" sz="2000" dirty="0" smtClean="0">
                          <a:effectLst/>
                          <a:latin typeface="+mj-lt"/>
                        </a:rPr>
                        <a:t>disponible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+mj-lt"/>
                        </a:rPr>
                        <a:t> 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8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  <a:latin typeface="+mj-lt"/>
                        </a:rPr>
                        <a:t>4. Espacios porosos</a:t>
                      </a:r>
                      <a:endParaRPr lang="es-ES" sz="20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 smtClean="0">
                          <a:effectLst/>
                          <a:latin typeface="+mj-lt"/>
                        </a:rPr>
                        <a:t>Cobertura biom. (%)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+mj-lt"/>
                        </a:rPr>
                        <a:t> 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8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  <a:latin typeface="+mj-lt"/>
                        </a:rPr>
                        <a:t>5. Infiltración</a:t>
                      </a:r>
                      <a:endParaRPr lang="es-ES" sz="20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  <a:latin typeface="+mj-lt"/>
                        </a:rPr>
                        <a:t> </a:t>
                      </a:r>
                      <a:endParaRPr lang="es-ES" sz="20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+mj-lt"/>
                        </a:rPr>
                        <a:t> 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8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+mj-lt"/>
                        </a:rPr>
                        <a:t>6. Profundidad de raíces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  <a:latin typeface="+mj-lt"/>
                        </a:rPr>
                        <a:t> </a:t>
                      </a:r>
                      <a:endParaRPr lang="es-ES" sz="20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  <a:latin typeface="+mj-lt"/>
                        </a:rPr>
                        <a:t> 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322415" y="7441142"/>
            <a:ext cx="336919" cy="228600"/>
          </a:xfrm>
          <a:prstGeom prst="rect">
            <a:avLst/>
          </a:prstGeom>
        </p:spPr>
        <p:txBody>
          <a:bodyPr/>
          <a:lstStyle/>
          <a:p>
            <a:fld id="{3AF21FA0-C69A-D549-B93E-AD7DB9D7EB7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914400" y="5420692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NI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Medicion de indicadores, evidencias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31215" y="-4670"/>
            <a:ext cx="8253791" cy="1124712"/>
          </a:xfrm>
          <a:prstGeom prst="rect">
            <a:avLst/>
          </a:prstGeom>
        </p:spPr>
        <p:txBody>
          <a:bodyPr vert="horz" lIns="0" tIns="0" rIns="101858" bIns="0" rtlCol="0" anchor="b" anchorCtr="0">
            <a:no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3000" b="1" i="0" kern="1200" spc="-111">
                <a:solidFill>
                  <a:schemeClr val="tx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4400" smtClean="0">
                <a:latin typeface="+mj-lt"/>
              </a:rPr>
              <a:t>Estrategia de adaptación</a:t>
            </a:r>
            <a:endParaRPr lang="es-ES" sz="4400" dirty="0"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831215" y="1345780"/>
            <a:ext cx="8741728" cy="10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6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631271"/>
              </p:ext>
            </p:extLst>
          </p:nvPr>
        </p:nvGraphicFramePr>
        <p:xfrm>
          <a:off x="1544013" y="1845973"/>
          <a:ext cx="5148572" cy="514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20726"/>
              </p:ext>
            </p:extLst>
          </p:nvPr>
        </p:nvGraphicFramePr>
        <p:xfrm>
          <a:off x="7088629" y="1845974"/>
          <a:ext cx="2059429" cy="514136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059429"/>
              </a:tblGrid>
              <a:tr h="1163129">
                <a:tc>
                  <a:txBody>
                    <a:bodyPr/>
                    <a:lstStyle/>
                    <a:p>
                      <a:pPr algn="ctr"/>
                      <a:endParaRPr lang="es-ES" sz="2300" b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s-ES" sz="2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Agua</a:t>
                      </a:r>
                      <a:endParaRPr lang="es-ES" sz="2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94560">
                <a:tc>
                  <a:txBody>
                    <a:bodyPr/>
                    <a:lstStyle/>
                    <a:p>
                      <a:pPr algn="ctr"/>
                      <a:endParaRPr lang="es-ES" sz="2300" b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s-ES" sz="2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Suelo</a:t>
                      </a:r>
                      <a:endParaRPr lang="es-ES" sz="2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94560">
                <a:tc>
                  <a:txBody>
                    <a:bodyPr/>
                    <a:lstStyle/>
                    <a:p>
                      <a:pPr algn="ctr"/>
                      <a:endParaRPr lang="es-ES" sz="2300" b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s-ES" sz="2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Agrícola</a:t>
                      </a:r>
                      <a:endParaRPr lang="es-ES" sz="2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94560">
                <a:tc>
                  <a:txBody>
                    <a:bodyPr/>
                    <a:lstStyle/>
                    <a:p>
                      <a:pPr algn="ctr"/>
                      <a:endParaRPr lang="es-ES" sz="2300" b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s-ES" sz="2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Pecuario</a:t>
                      </a:r>
                      <a:endParaRPr lang="es-ES" sz="2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94560">
                <a:tc>
                  <a:txBody>
                    <a:bodyPr/>
                    <a:lstStyle/>
                    <a:p>
                      <a:pPr algn="ctr"/>
                      <a:endParaRPr lang="es-ES" sz="2300" b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s-ES" sz="2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Familia</a:t>
                      </a:r>
                      <a:endParaRPr lang="es-ES" sz="2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4157903" y="1860721"/>
            <a:ext cx="499015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4791574" y="6987345"/>
            <a:ext cx="435648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544012" y="1372644"/>
            <a:ext cx="4134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Promotoría – ECAS FINCAS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31215" y="-4670"/>
            <a:ext cx="8253791" cy="1124712"/>
          </a:xfrm>
          <a:prstGeom prst="rect">
            <a:avLst/>
          </a:prstGeom>
        </p:spPr>
        <p:txBody>
          <a:bodyPr vert="horz" lIns="0" tIns="0" rIns="101858" bIns="0" rtlCol="0" anchor="b" anchorCtr="0">
            <a:no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3000" b="1" i="0" kern="1200" spc="-111">
                <a:solidFill>
                  <a:schemeClr val="tx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4400" smtClean="0">
                <a:latin typeface="+mj-lt"/>
              </a:rPr>
              <a:t>Estrategia de adaptación</a:t>
            </a:r>
            <a:endParaRPr lang="es-ES" sz="4400" dirty="0">
              <a:latin typeface="+mj-lt"/>
            </a:endParaRPr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831215" y="1345780"/>
            <a:ext cx="8741728" cy="107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6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453" y="2109891"/>
            <a:ext cx="9424218" cy="1061006"/>
          </a:xfrm>
        </p:spPr>
        <p:txBody>
          <a:bodyPr/>
          <a:lstStyle/>
          <a:p>
            <a:pPr algn="ctr"/>
            <a:r>
              <a:rPr lang="es-MX" altLang="es-ES" sz="4400" dirty="0" smtClean="0">
                <a:latin typeface="Verdana" pitchFamily="34" charset="0"/>
              </a:rPr>
              <a:t>Resultados</a:t>
            </a:r>
            <a:endParaRPr lang="es-ES" altLang="es-ES" sz="4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670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prensa19.doap.us/wp-content/uploads/sites/2/2015/06/1435101695_Ruta-Se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277" y="1676172"/>
            <a:ext cx="5265169" cy="51523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05046"/>
            <a:ext cx="8672046" cy="1124712"/>
          </a:xfrm>
        </p:spPr>
        <p:txBody>
          <a:bodyPr/>
          <a:lstStyle/>
          <a:p>
            <a:r>
              <a:rPr lang="es-ES" sz="4400" dirty="0" smtClean="0">
                <a:latin typeface="+mj-lt"/>
              </a:rPr>
              <a:t>Contexto </a:t>
            </a:r>
            <a:endParaRPr lang="es-ES" sz="4400" dirty="0">
              <a:latin typeface="+mj-lt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820166"/>
              </p:ext>
            </p:extLst>
          </p:nvPr>
        </p:nvGraphicFramePr>
        <p:xfrm>
          <a:off x="958644" y="1739613"/>
          <a:ext cx="321448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603"/>
                <a:gridCol w="1368879"/>
              </a:tblGrid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Municipio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 smtClean="0">
                          <a:solidFill>
                            <a:sysClr val="windowText" lastClr="000000"/>
                          </a:solidFill>
                        </a:rPr>
                        <a:t>Km2 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Estelí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2070.1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Madriz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1464.0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Nueva Segovia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777.3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4,311.4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150539"/>
              </p:ext>
            </p:extLst>
          </p:nvPr>
        </p:nvGraphicFramePr>
        <p:xfrm>
          <a:off x="1000170" y="3937595"/>
          <a:ext cx="314346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855"/>
                <a:gridCol w="1312605"/>
              </a:tblGrid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Municipio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 smtClean="0">
                          <a:solidFill>
                            <a:sysClr val="windowText" lastClr="000000"/>
                          </a:solidFill>
                        </a:rPr>
                        <a:t>Población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Estelí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18,354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Madriz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94218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Nueva Segovia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18249</a:t>
                      </a:r>
                      <a:endParaRPr lang="es-E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b="1" dirty="0" smtClean="0">
                          <a:solidFill>
                            <a:sysClr val="windowText" lastClr="000000"/>
                          </a:solidFill>
                        </a:rPr>
                        <a:t>296,061</a:t>
                      </a:r>
                      <a:endParaRPr lang="es-E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914402" y="1587679"/>
            <a:ext cx="82296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8929" y="-4670"/>
            <a:ext cx="8834283" cy="1124712"/>
          </a:xfrm>
        </p:spPr>
        <p:txBody>
          <a:bodyPr/>
          <a:lstStyle/>
          <a:p>
            <a:pPr algn="ctr"/>
            <a:r>
              <a:rPr lang="es-NI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Rendimientos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430596"/>
            <a:ext cx="9220200" cy="556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5196" y="260794"/>
            <a:ext cx="8980284" cy="1124712"/>
          </a:xfrm>
        </p:spPr>
        <p:txBody>
          <a:bodyPr/>
          <a:lstStyle/>
          <a:p>
            <a:pPr algn="ctr"/>
            <a:r>
              <a:rPr lang="es-NI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Costos / Beneficios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1766781"/>
            <a:ext cx="9052560" cy="514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485999"/>
              </p:ext>
            </p:extLst>
          </p:nvPr>
        </p:nvGraphicFramePr>
        <p:xfrm>
          <a:off x="435092" y="621837"/>
          <a:ext cx="9029803" cy="492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6534470" y="2934441"/>
            <a:ext cx="2058829" cy="12393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/>
          <a:p>
            <a:pPr marL="381970" indent="-381970">
              <a:buFont typeface="Arial" panose="020B0604020202020204" pitchFamily="34" charset="0"/>
              <a:buChar char="•"/>
              <a:defRPr/>
            </a:pPr>
            <a:r>
              <a:rPr lang="es-NI" sz="1600" b="1" dirty="0">
                <a:solidFill>
                  <a:schemeClr val="tx1"/>
                </a:solidFill>
              </a:rPr>
              <a:t>Problema manejo </a:t>
            </a:r>
          </a:p>
          <a:p>
            <a:pPr marL="381970" indent="-381970">
              <a:buFont typeface="Arial" panose="020B0604020202020204" pitchFamily="34" charset="0"/>
              <a:buChar char="•"/>
              <a:defRPr/>
            </a:pPr>
            <a:r>
              <a:rPr lang="es-NI" sz="1600" b="1" dirty="0">
                <a:solidFill>
                  <a:schemeClr val="tx1"/>
                </a:solidFill>
              </a:rPr>
              <a:t>Asistencia técnica</a:t>
            </a:r>
          </a:p>
          <a:p>
            <a:pPr marL="381970" indent="-381970">
              <a:buFont typeface="Arial" panose="020B0604020202020204" pitchFamily="34" charset="0"/>
              <a:buChar char="•"/>
              <a:defRPr/>
            </a:pPr>
            <a:r>
              <a:rPr lang="es-NI" sz="1600" b="1" dirty="0">
                <a:solidFill>
                  <a:schemeClr val="tx1"/>
                </a:solidFill>
              </a:rPr>
              <a:t>Excesos de agua </a:t>
            </a:r>
          </a:p>
        </p:txBody>
      </p:sp>
    </p:spTree>
    <p:extLst>
      <p:ext uri="{BB962C8B-B14F-4D97-AF65-F5344CB8AC3E}">
        <p14:creationId xmlns:p14="http://schemas.microsoft.com/office/powerpoint/2010/main" val="6198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300" dirty="0" smtClean="0">
                <a:latin typeface="+mj-lt"/>
              </a:rPr>
              <a:t>Costos / Beneficios </a:t>
            </a:r>
            <a:r>
              <a:rPr lang="es-ES" sz="4300" dirty="0">
                <a:latin typeface="+mj-lt"/>
              </a:rPr>
              <a:t>- 2014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713604"/>
              </p:ext>
            </p:extLst>
          </p:nvPr>
        </p:nvGraphicFramePr>
        <p:xfrm>
          <a:off x="914400" y="1587501"/>
          <a:ext cx="8465574" cy="51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16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70560" y="26788"/>
            <a:ext cx="8473439" cy="1295400"/>
          </a:xfrm>
          <a:prstGeom prst="rect">
            <a:avLst/>
          </a:prstGeom>
        </p:spPr>
        <p:txBody>
          <a:bodyPr vert="horz" lIns="101858" tIns="50929" rIns="101858" bIns="5092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Mediciones de indicadores</a:t>
            </a:r>
            <a:endParaRPr lang="es-NI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69455"/>
              </p:ext>
            </p:extLst>
          </p:nvPr>
        </p:nvGraphicFramePr>
        <p:xfrm>
          <a:off x="1080072" y="2290762"/>
          <a:ext cx="7654413" cy="3800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5305"/>
                <a:gridCol w="1487556"/>
                <a:gridCol w="1516440"/>
                <a:gridCol w="1487556"/>
                <a:gridCol w="14875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Elementos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A. conservacion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A. convencional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0 a 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10 a 20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0 a 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10 a 20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Textura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Franco arcilloso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Franco Arcilloso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Franco arcilloso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Franco arcilloso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MO (%)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2.00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1.41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2.00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1.41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pH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6.76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6.93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6.76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6.93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N </a:t>
                      </a:r>
                      <a:r>
                        <a:rPr lang="es-ES" sz="1600" u="none" strike="noStrike" dirty="0" smtClean="0">
                          <a:effectLst/>
                        </a:rPr>
                        <a:t>    (%)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0.07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0.10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0.07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0.10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P </a:t>
                      </a:r>
                      <a:r>
                        <a:rPr lang="es-ES" sz="1600" u="none" strike="noStrike" dirty="0" smtClean="0">
                          <a:effectLst/>
                        </a:rPr>
                        <a:t>    (</a:t>
                      </a:r>
                      <a:r>
                        <a:rPr lang="es-ES" sz="1600" u="none" strike="noStrike" dirty="0">
                          <a:effectLst/>
                        </a:rPr>
                        <a:t>ppm)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24.83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27.22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24.83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27.22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K </a:t>
                      </a:r>
                      <a:r>
                        <a:rPr lang="es-ES" sz="1600" u="none" strike="noStrike" dirty="0" smtClean="0">
                          <a:effectLst/>
                        </a:rPr>
                        <a:t>    (</a:t>
                      </a:r>
                      <a:r>
                        <a:rPr lang="es-ES" sz="1600" u="none" strike="noStrike" dirty="0">
                          <a:effectLst/>
                        </a:rPr>
                        <a:t>meq / 100 gr)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1.07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0.99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1.07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0.99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 </a:t>
                      </a:r>
                      <a:r>
                        <a:rPr lang="es-ES" sz="1600" u="none" strike="noStrike" dirty="0" smtClean="0">
                          <a:effectLst/>
                        </a:rPr>
                        <a:t>  (</a:t>
                      </a:r>
                      <a:r>
                        <a:rPr lang="es-ES" sz="1600" u="none" strike="noStrike" dirty="0">
                          <a:effectLst/>
                        </a:rPr>
                        <a:t>meq </a:t>
                      </a:r>
                      <a:r>
                        <a:rPr lang="es-ES" sz="1600" u="none" strike="noStrike" dirty="0" smtClean="0">
                          <a:effectLst/>
                        </a:rPr>
                        <a:t>/ 100 </a:t>
                      </a:r>
                      <a:r>
                        <a:rPr lang="es-ES" sz="1600" u="none" strike="noStrike" dirty="0">
                          <a:effectLst/>
                        </a:rPr>
                        <a:t>gr)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22.26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24.94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22.26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24.94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>
                          <a:effectLst/>
                        </a:rPr>
                        <a:t>Mg  </a:t>
                      </a:r>
                      <a:r>
                        <a:rPr lang="es-ES" sz="1600" u="none" strike="noStrike" dirty="0">
                          <a:effectLst/>
                        </a:rPr>
                        <a:t>(meq / 100 gr)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6.68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7.65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6.68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7.65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Fe </a:t>
                      </a:r>
                      <a:r>
                        <a:rPr lang="es-ES" sz="1600" u="none" strike="noStrike" dirty="0" smtClean="0">
                          <a:effectLst/>
                        </a:rPr>
                        <a:t>  (</a:t>
                      </a:r>
                      <a:r>
                        <a:rPr lang="es-ES" sz="1600" u="none" strike="noStrike" dirty="0">
                          <a:effectLst/>
                        </a:rPr>
                        <a:t>ppm)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183.20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161.80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183.20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161.80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Cu </a:t>
                      </a:r>
                      <a:r>
                        <a:rPr lang="es-ES" sz="1600" u="none" strike="noStrike" dirty="0" smtClean="0">
                          <a:effectLst/>
                        </a:rPr>
                        <a:t>  (</a:t>
                      </a:r>
                      <a:r>
                        <a:rPr lang="es-ES" sz="1600" u="none" strike="noStrike" dirty="0">
                          <a:effectLst/>
                        </a:rPr>
                        <a:t>ppm)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4.00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3.80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4.00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3.80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Zn </a:t>
                      </a:r>
                      <a:r>
                        <a:rPr lang="es-ES" sz="1600" u="none" strike="noStrike" dirty="0" smtClean="0">
                          <a:effectLst/>
                        </a:rPr>
                        <a:t>  (</a:t>
                      </a:r>
                      <a:r>
                        <a:rPr lang="es-ES" sz="1600" u="none" strike="noStrike" dirty="0">
                          <a:effectLst/>
                        </a:rPr>
                        <a:t>ppm)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4.20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2.70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4.20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2.70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>
                          <a:effectLst/>
                        </a:rPr>
                        <a:t>Mn  (</a:t>
                      </a:r>
                      <a:r>
                        <a:rPr lang="es-ES" sz="1600" u="none" strike="noStrike" dirty="0">
                          <a:effectLst/>
                        </a:rPr>
                        <a:t>ppm)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69.40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58.40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69.40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58.40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80072" y="1731985"/>
            <a:ext cx="402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Análisis químicos iniciales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14785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714041"/>
              </p:ext>
            </p:extLst>
          </p:nvPr>
        </p:nvGraphicFramePr>
        <p:xfrm>
          <a:off x="659336" y="2231028"/>
          <a:ext cx="8882871" cy="2514600"/>
        </p:xfrm>
        <a:graphic>
          <a:graphicData uri="http://schemas.openxmlformats.org/drawingml/2006/table">
            <a:tbl>
              <a:tblPr/>
              <a:tblGrid>
                <a:gridCol w="2880277"/>
                <a:gridCol w="1330825"/>
                <a:gridCol w="1577285"/>
                <a:gridCol w="1547242"/>
                <a:gridCol w="154724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conservación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convencional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a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a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Densidad aparente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Porosidad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Retencion de humedad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Infiltracion (mm/hrs)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Profundidad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raíces (cm)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˂ 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˂ 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01858" tIns="50929" rIns="101858" bIns="5092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Mediciones de indicadores</a:t>
            </a:r>
            <a:endParaRPr lang="es-NI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1876" y="1614001"/>
            <a:ext cx="507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Análisis físicos de suelos iniciales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2854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697501"/>
              </p:ext>
            </p:extLst>
          </p:nvPr>
        </p:nvGraphicFramePr>
        <p:xfrm>
          <a:off x="659336" y="2231028"/>
          <a:ext cx="8882871" cy="1571625"/>
        </p:xfrm>
        <a:graphic>
          <a:graphicData uri="http://schemas.openxmlformats.org/drawingml/2006/table">
            <a:tbl>
              <a:tblPr/>
              <a:tblGrid>
                <a:gridCol w="2880277"/>
                <a:gridCol w="1330825"/>
                <a:gridCol w="1577285"/>
                <a:gridCol w="1547242"/>
                <a:gridCol w="154724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conservación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convencional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a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a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</a:t>
                      </a:r>
                      <a:r>
                        <a:rPr lang="es-E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fauna (</a:t>
                      </a:r>
                      <a:r>
                        <a:rPr lang="es-E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˂ 2 mm)</a:t>
                      </a:r>
                      <a:r>
                        <a:rPr lang="es-E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01858" tIns="50929" rIns="101858" bIns="5092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Mediciones de indicadores</a:t>
            </a:r>
            <a:endParaRPr lang="es-NI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1876" y="1614001"/>
            <a:ext cx="588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Análisis biológicos de suelos iniciales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3572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6017" y="2310417"/>
            <a:ext cx="9052560" cy="1295400"/>
          </a:xfrm>
        </p:spPr>
        <p:txBody>
          <a:bodyPr/>
          <a:lstStyle/>
          <a:p>
            <a:r>
              <a:rPr lang="es-NI" sz="4300" dirty="0">
                <a:latin typeface="+mn-lt"/>
              </a:rPr>
              <a:t>		RESULTADOS </a:t>
            </a:r>
            <a:br>
              <a:rPr lang="es-NI" sz="4300" dirty="0">
                <a:latin typeface="+mn-lt"/>
              </a:rPr>
            </a:br>
            <a:r>
              <a:rPr lang="es-NI" sz="4300" dirty="0">
                <a:latin typeface="+mn-lt"/>
              </a:rPr>
              <a:t>                             VISIBLES</a:t>
            </a:r>
          </a:p>
        </p:txBody>
      </p:sp>
    </p:spTree>
    <p:extLst>
      <p:ext uri="{BB962C8B-B14F-4D97-AF65-F5344CB8AC3E}">
        <p14:creationId xmlns:p14="http://schemas.microsoft.com/office/powerpoint/2010/main" val="8071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>
                <a:latin typeface="+mj-lt"/>
              </a:rPr>
              <a:t>Resultados visibles</a:t>
            </a:r>
            <a:endParaRPr lang="es-ES" sz="4400" dirty="0">
              <a:latin typeface="+mj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098" name="Picture 2" descr="C:\Users\aespinoza\Documents\corredor seco\yalaguina\DSC052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08" y="1587679"/>
            <a:ext cx="4454013" cy="453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espinoza\Documents\corredor seco\yalaguina\DSC052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445" y="1587678"/>
            <a:ext cx="4527755" cy="453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73445" y="6303984"/>
            <a:ext cx="4088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Tomas Cruz (Yalaguina)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5292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>
                <a:latin typeface="+mj-lt"/>
              </a:rPr>
              <a:t>Resultados visibles</a:t>
            </a:r>
            <a:endParaRPr lang="es-ES" sz="4400" dirty="0"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122" name="Picture 2" descr="C:\Users\aespinoza\Documents\Fotos Tomate Tomas 07.04.15\DSC028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3" y="1571626"/>
            <a:ext cx="8229600" cy="51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89999" y="1559473"/>
            <a:ext cx="44741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3600" dirty="0" smtClean="0"/>
              <a:t>La finca como sistemas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0575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914400" y="305046"/>
            <a:ext cx="8672046" cy="1124712"/>
          </a:xfrm>
          <a:prstGeom prst="rect">
            <a:avLst/>
          </a:prstGeom>
        </p:spPr>
        <p:txBody>
          <a:bodyPr/>
          <a:lstStyle>
            <a:lvl1pPr algn="l" defTabSz="509292" rtl="0" eaLnBrk="1" latinLnBrk="0" hangingPunct="1">
              <a:spcBef>
                <a:spcPct val="0"/>
              </a:spcBef>
              <a:buNone/>
              <a:defRPr sz="3000" b="1" i="0" kern="1200" spc="-111">
                <a:solidFill>
                  <a:schemeClr val="tx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4400" smtClean="0">
                <a:latin typeface="+mj-lt"/>
              </a:rPr>
              <a:t>Contexto </a:t>
            </a:r>
            <a:endParaRPr lang="es-ES" sz="4400" dirty="0">
              <a:latin typeface="+mj-lt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914402" y="1071485"/>
            <a:ext cx="82296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984" y="1135627"/>
            <a:ext cx="6681019" cy="5796113"/>
          </a:xfrm>
          <a:prstGeom prst="rect">
            <a:avLst/>
          </a:prstGeom>
        </p:spPr>
      </p:pic>
      <p:sp>
        <p:nvSpPr>
          <p:cNvPr id="15" name="Rectángulo 2"/>
          <p:cNvSpPr/>
          <p:nvPr/>
        </p:nvSpPr>
        <p:spPr>
          <a:xfrm>
            <a:off x="648929" y="6675266"/>
            <a:ext cx="915874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utilización: agricultura y ganadería de 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secano en suelos con vocación forestal (46% del total de áreas sobre utilizadas)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41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sz="4300" dirty="0">
                <a:solidFill>
                  <a:schemeClr val="tx1"/>
                </a:solidFill>
                <a:latin typeface="+mj-lt"/>
              </a:rPr>
              <a:t>Resultados visibles</a:t>
            </a:r>
          </a:p>
        </p:txBody>
      </p:sp>
      <p:pic>
        <p:nvPicPr>
          <p:cNvPr id="13314" name="Picture 2" descr="C:\Users\aespinoza\Documents\2014\fotos\fotos ac\24012014 repollo y coberturas Filemon Estanislao sisle\Foto1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" y="1899920"/>
            <a:ext cx="5180538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12174" y="6647018"/>
            <a:ext cx="6317379" cy="410629"/>
          </a:xfrm>
          <a:prstGeom prst="rect">
            <a:avLst/>
          </a:prstGeom>
          <a:noFill/>
        </p:spPr>
        <p:txBody>
          <a:bodyPr wrap="none" lIns="101858" tIns="50929" rIns="101858" bIns="50929" rtlCol="0">
            <a:spAutoFit/>
          </a:bodyPr>
          <a:lstStyle/>
          <a:p>
            <a:r>
              <a:rPr lang="es-NI" b="1" dirty="0" smtClean="0">
                <a:solidFill>
                  <a:srgbClr val="FF0000"/>
                </a:solidFill>
              </a:rPr>
              <a:t>Parcela: Filemón Díaz, Rommel y Pedro  todavía incrédulo</a:t>
            </a:r>
            <a:endParaRPr lang="es-NI" b="1" dirty="0">
              <a:solidFill>
                <a:srgbClr val="FF0000"/>
              </a:solidFill>
            </a:endParaRPr>
          </a:p>
        </p:txBody>
      </p:sp>
      <p:pic>
        <p:nvPicPr>
          <p:cNvPr id="13315" name="Picture 3" descr="C:\Users\aespinoza\Documents\2014\suelos\Agricultura conservacionista\Experiencia PROGRESA - AV\fotos manual\Foto15. Pedro Feliz en la cama de siemb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540" y="1899920"/>
            <a:ext cx="44704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sz="4300" dirty="0">
                <a:solidFill>
                  <a:schemeClr val="tx1"/>
                </a:solidFill>
                <a:latin typeface="+mj-lt"/>
              </a:rPr>
              <a:t>Resultados visibles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89663" y="6664719"/>
            <a:ext cx="2473314" cy="410629"/>
          </a:xfrm>
          <a:prstGeom prst="rect">
            <a:avLst/>
          </a:prstGeom>
          <a:noFill/>
        </p:spPr>
        <p:txBody>
          <a:bodyPr wrap="none" lIns="101858" tIns="50929" rIns="101858" bIns="50929" rtlCol="0">
            <a:spAutoFit/>
          </a:bodyPr>
          <a:lstStyle/>
          <a:p>
            <a:r>
              <a:rPr lang="es-NI" b="1" dirty="0" smtClean="0">
                <a:solidFill>
                  <a:srgbClr val="FF0000"/>
                </a:solidFill>
              </a:rPr>
              <a:t>Parcela: Filemón Díaz</a:t>
            </a:r>
            <a:endParaRPr lang="es-NI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aespinoza\Documents\2014\suelos\Agricultura conservacionista\Experiencia PROGRESA - AV\fotos manual\Fotos24. Tomate Rotac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661" y="1640842"/>
            <a:ext cx="8130540" cy="50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sz="4300" dirty="0">
                <a:solidFill>
                  <a:schemeClr val="tx1"/>
                </a:solidFill>
                <a:latin typeface="+mj-lt"/>
              </a:rPr>
              <a:t>Resultados visibles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82241" y="6660213"/>
            <a:ext cx="2598348" cy="410629"/>
          </a:xfrm>
          <a:prstGeom prst="rect">
            <a:avLst/>
          </a:prstGeom>
          <a:noFill/>
        </p:spPr>
        <p:txBody>
          <a:bodyPr wrap="none" lIns="101858" tIns="50929" rIns="101858" bIns="50929" rtlCol="0">
            <a:spAutoFit/>
          </a:bodyPr>
          <a:lstStyle/>
          <a:p>
            <a:r>
              <a:rPr lang="es-NI" b="1" dirty="0" smtClean="0">
                <a:solidFill>
                  <a:srgbClr val="FF0000"/>
                </a:solidFill>
              </a:rPr>
              <a:t>Parcela: Nacho y Lenin</a:t>
            </a:r>
            <a:endParaRPr lang="es-NI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aespinoza\Documents\2014\suelos\Agricultura conservacionista\Experiencia PROGRESA - AV\fotos manual\Fotos61. Repollo en Agricultura de conservac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814" y="1727199"/>
            <a:ext cx="4680126" cy="492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espinoza\Documents\2014\fotos\24012014 siembra repollo Sisle\Foto15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1" y="1735134"/>
            <a:ext cx="4230574" cy="49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sz="4300" dirty="0">
                <a:solidFill>
                  <a:schemeClr val="tx1"/>
                </a:solidFill>
                <a:latin typeface="+mj-lt"/>
              </a:rPr>
              <a:t>Resultados visibles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82243" y="6660208"/>
            <a:ext cx="2758018" cy="453458"/>
          </a:xfrm>
          <a:prstGeom prst="rect">
            <a:avLst/>
          </a:prstGeom>
          <a:noFill/>
        </p:spPr>
        <p:txBody>
          <a:bodyPr wrap="none" lIns="101858" tIns="50929" rIns="101858" bIns="50929" rtlCol="0">
            <a:spAutoFit/>
          </a:bodyPr>
          <a:lstStyle/>
          <a:p>
            <a:r>
              <a:rPr lang="es-NI" sz="2200" b="1" dirty="0">
                <a:solidFill>
                  <a:srgbClr val="FF0000"/>
                </a:solidFill>
              </a:rPr>
              <a:t>Parcela: Santos Torres</a:t>
            </a:r>
          </a:p>
        </p:txBody>
      </p:sp>
      <p:pic>
        <p:nvPicPr>
          <p:cNvPr id="17411" name="Picture 3" descr="C:\Users\aespinoza\Documents\2014\fotos\fotos ac\09012014 Tomate con AC CARITAS M\DCIM\102MSDCF\DSC091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" y="1305888"/>
            <a:ext cx="8633460" cy="53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sz="4300" dirty="0">
                <a:solidFill>
                  <a:schemeClr val="tx1"/>
                </a:solidFill>
                <a:latin typeface="+mj-lt"/>
              </a:rPr>
              <a:t>Resultados visibles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82241" y="6651523"/>
            <a:ext cx="3115827" cy="453458"/>
          </a:xfrm>
          <a:prstGeom prst="rect">
            <a:avLst/>
          </a:prstGeom>
          <a:noFill/>
        </p:spPr>
        <p:txBody>
          <a:bodyPr wrap="none" lIns="101858" tIns="50929" rIns="101858" bIns="50929" rtlCol="0">
            <a:spAutoFit/>
          </a:bodyPr>
          <a:lstStyle/>
          <a:p>
            <a:r>
              <a:rPr lang="es-NI" sz="2200" b="1" dirty="0">
                <a:solidFill>
                  <a:srgbClr val="FF0000"/>
                </a:solidFill>
              </a:rPr>
              <a:t>Parcela: Lillian Velásquez</a:t>
            </a:r>
          </a:p>
        </p:txBody>
      </p:sp>
      <p:pic>
        <p:nvPicPr>
          <p:cNvPr id="16386" name="Picture 2" descr="C:\Users\aespinoza\Documents\2014\fotos\fotos ac\foto AC ASDENIC\Foto08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1" y="1813562"/>
            <a:ext cx="4526280" cy="48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espinoza\Documents\2014\fotos\fotos ac\foto AC ASDENIC\Foto08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813562"/>
            <a:ext cx="4777740" cy="48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sz="4300" dirty="0">
                <a:solidFill>
                  <a:srgbClr val="FF0000"/>
                </a:solidFill>
                <a:latin typeface="+mj-lt"/>
              </a:rPr>
              <a:t>RESULTADOS VISIBLES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82243" y="6649720"/>
            <a:ext cx="3831235" cy="453458"/>
          </a:xfrm>
          <a:prstGeom prst="rect">
            <a:avLst/>
          </a:prstGeom>
          <a:noFill/>
        </p:spPr>
        <p:txBody>
          <a:bodyPr wrap="none" lIns="101858" tIns="50929" rIns="101858" bIns="50929" rtlCol="0">
            <a:spAutoFit/>
          </a:bodyPr>
          <a:lstStyle/>
          <a:p>
            <a:r>
              <a:rPr lang="es-NI" sz="2200" b="1" dirty="0">
                <a:solidFill>
                  <a:srgbClr val="FF0000"/>
                </a:solidFill>
              </a:rPr>
              <a:t>Parcela: ASDENIC - Palacaguina</a:t>
            </a:r>
          </a:p>
        </p:txBody>
      </p:sp>
      <p:pic>
        <p:nvPicPr>
          <p:cNvPr id="17412" name="Picture 4" descr="C:\Users\aespinoza\Documents\2014\fotos\fotos ac\foto AC ASDENIC\Foto07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120" y="1640840"/>
            <a:ext cx="7627620" cy="50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" y="0"/>
            <a:ext cx="9704439" cy="14570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8" tIns="50929" rIns="101858" bIns="50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NI" sz="3100" b="1" dirty="0">
                <a:solidFill>
                  <a:srgbClr val="25256F"/>
                </a:solidFill>
                <a:latin typeface="Calibri" pitchFamily="34" charset="0"/>
              </a:rPr>
              <a:t>Si podemos  “</a:t>
            </a:r>
            <a:r>
              <a:rPr lang="es-MX" altLang="es-NI" sz="4300" b="1" dirty="0">
                <a:solidFill>
                  <a:srgbClr val="25256F"/>
                </a:solidFill>
                <a:latin typeface="Calibri" pitchFamily="34" charset="0"/>
              </a:rPr>
              <a:t>RESTAURAR SUELOS Y 			   </a:t>
            </a:r>
          </a:p>
          <a:p>
            <a:pPr eaLnBrk="1" hangingPunct="1"/>
            <a:r>
              <a:rPr lang="es-MX" altLang="es-NI" sz="4300" b="1" dirty="0">
                <a:solidFill>
                  <a:srgbClr val="25256F"/>
                </a:solidFill>
                <a:latin typeface="Calibri" pitchFamily="34" charset="0"/>
              </a:rPr>
              <a:t>                 PRODUCIR SOSTENIBLEMENTE”</a:t>
            </a:r>
            <a:endParaRPr lang="es-ES" altLang="es-NI" sz="4300" b="1" dirty="0">
              <a:solidFill>
                <a:srgbClr val="25256F"/>
              </a:solidFill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aespinoza\Documents\Fotos Tomate Tomas 07.04.15\DSC028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2" y="1571625"/>
            <a:ext cx="8229599" cy="51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0367" y="6033817"/>
            <a:ext cx="383868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18" tIns="45710" rIns="91418" bIns="45710">
            <a:spAutoFit/>
          </a:bodyPr>
          <a:lstStyle/>
          <a:p>
            <a:pPr algn="ctr"/>
            <a:r>
              <a:rPr lang="es-ES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 !!</a:t>
            </a:r>
          </a:p>
        </p:txBody>
      </p:sp>
    </p:spTree>
    <p:extLst>
      <p:ext uri="{BB962C8B-B14F-4D97-AF65-F5344CB8AC3E}">
        <p14:creationId xmlns:p14="http://schemas.microsoft.com/office/powerpoint/2010/main" val="146335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 descr="C:\Users\aespinoza\Documents\la pita 25.04.14\DSCF95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44" y="1520728"/>
            <a:ext cx="4493655" cy="526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espinoza\Documents\la pita 25.04.14\DSCF95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450" y="1607088"/>
            <a:ext cx="462867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14400" y="305046"/>
            <a:ext cx="8672046" cy="1124712"/>
          </a:xfrm>
          <a:prstGeom prst="rect">
            <a:avLst/>
          </a:prstGeom>
        </p:spPr>
        <p:txBody>
          <a:bodyPr/>
          <a:lstStyle>
            <a:lvl1pPr algn="l" defTabSz="509292" rtl="0" eaLnBrk="1" latinLnBrk="0" hangingPunct="1">
              <a:spcBef>
                <a:spcPct val="0"/>
              </a:spcBef>
              <a:buNone/>
              <a:defRPr sz="3000" b="1" i="0" kern="1200" spc="-111">
                <a:solidFill>
                  <a:schemeClr val="tx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4400" smtClean="0">
                <a:latin typeface="+mj-lt"/>
              </a:rPr>
              <a:t>Contexto </a:t>
            </a:r>
            <a:endParaRPr lang="es-ES" sz="4400" dirty="0"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914402" y="1071485"/>
            <a:ext cx="82296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46838" y="1340846"/>
            <a:ext cx="3908323" cy="798925"/>
          </a:xfrm>
        </p:spPr>
        <p:txBody>
          <a:bodyPr/>
          <a:lstStyle/>
          <a:p>
            <a:pPr algn="ctr"/>
            <a:r>
              <a:rPr lang="es-NI" sz="4400" dirty="0" smtClean="0">
                <a:latin typeface="+mj-lt"/>
                <a:cs typeface="Times New Roman" panose="02020603050405020304" pitchFamily="18" charset="0"/>
              </a:rPr>
              <a:t>Las laderas ? </a:t>
            </a:r>
            <a:endParaRPr lang="es-E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98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F21FA0-C69A-D549-B93E-AD7DB9D7EB7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C:\Users\aespinoza\Desktop\Fotos Fider\P10905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513" y="1359583"/>
            <a:ext cx="4355148" cy="519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espinoza\Documents\2014\fotos\FOTOS\foto ac\Foto05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1371120"/>
            <a:ext cx="452628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02920" y="6371467"/>
            <a:ext cx="5195903" cy="656875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s-NI" sz="3600" b="1" dirty="0"/>
              <a:t>  </a:t>
            </a:r>
            <a:r>
              <a:rPr lang="es-NI" sz="3600" b="1" dirty="0" smtClean="0"/>
              <a:t> ¿ Y el manejo de suelos?</a:t>
            </a:r>
            <a:endParaRPr lang="es-NI" sz="3600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14400" y="305046"/>
            <a:ext cx="8672046" cy="1124712"/>
          </a:xfrm>
          <a:prstGeom prst="rect">
            <a:avLst/>
          </a:prstGeom>
        </p:spPr>
        <p:txBody>
          <a:bodyPr/>
          <a:lstStyle>
            <a:lvl1pPr algn="l" defTabSz="509292" rtl="0" eaLnBrk="1" latinLnBrk="0" hangingPunct="1">
              <a:spcBef>
                <a:spcPct val="0"/>
              </a:spcBef>
              <a:buNone/>
              <a:defRPr sz="3000" b="1" i="0" kern="1200" spc="-111">
                <a:solidFill>
                  <a:schemeClr val="tx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4400" smtClean="0">
                <a:latin typeface="+mj-lt"/>
              </a:rPr>
              <a:t>Contexto </a:t>
            </a:r>
            <a:endParaRPr lang="es-ES" sz="4400" dirty="0">
              <a:latin typeface="+mj-lt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914402" y="1071485"/>
            <a:ext cx="82296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3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658907" y="457200"/>
            <a:ext cx="7842409" cy="656696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/>
            <a:r>
              <a:rPr lang="es-MX" altLang="es-ES" sz="3600" b="1" dirty="0" smtClean="0">
                <a:solidFill>
                  <a:srgbClr val="000000"/>
                </a:solidFill>
                <a:latin typeface="Calibri" pitchFamily="34" charset="0"/>
              </a:rPr>
              <a:t>Cambio </a:t>
            </a:r>
            <a:r>
              <a:rPr lang="es-MX" altLang="es-ES" sz="3600" b="1" dirty="0">
                <a:solidFill>
                  <a:srgbClr val="000000"/>
                </a:solidFill>
                <a:latin typeface="Calibri" pitchFamily="34" charset="0"/>
              </a:rPr>
              <a:t>climático </a:t>
            </a:r>
            <a:r>
              <a:rPr lang="es-MX" altLang="es-E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s-ES" altLang="es-ES" sz="3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291" name="Picture 3" descr="casita-vuel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156" y="4409768"/>
            <a:ext cx="3937818" cy="2507226"/>
          </a:xfr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155" y="1769806"/>
            <a:ext cx="3937818" cy="250722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1" descr="desert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440" y="1769806"/>
            <a:ext cx="3967320" cy="25072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914400" y="305046"/>
            <a:ext cx="8672046" cy="1124712"/>
          </a:xfrm>
        </p:spPr>
        <p:txBody>
          <a:bodyPr/>
          <a:lstStyle/>
          <a:p>
            <a:r>
              <a:rPr lang="es-ES" sz="4400" dirty="0" smtClean="0">
                <a:latin typeface="+mj-lt"/>
              </a:rPr>
              <a:t>Contexto </a:t>
            </a:r>
            <a:endParaRPr lang="es-ES" sz="4400" dirty="0"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914402" y="1587679"/>
            <a:ext cx="82296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Users\aespinoza\Documents\MICUENCA NI 2007 - 2012\FOTOS\Fotos La Cañada\P10807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441" y="4409768"/>
            <a:ext cx="3967320" cy="25072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64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03289" y="5768529"/>
            <a:ext cx="5633885" cy="1124712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Rendimiento ?</a:t>
            </a:r>
            <a:endParaRPr lang="es-ES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68757"/>
              </p:ext>
            </p:extLst>
          </p:nvPr>
        </p:nvGraphicFramePr>
        <p:xfrm>
          <a:off x="1091380" y="2280990"/>
          <a:ext cx="7964128" cy="2626995"/>
        </p:xfrm>
        <a:graphic>
          <a:graphicData uri="http://schemas.openxmlformats.org/drawingml/2006/table">
            <a:tbl>
              <a:tblPr/>
              <a:tblGrid>
                <a:gridCol w="2064775"/>
                <a:gridCol w="2256503"/>
                <a:gridCol w="1496347"/>
                <a:gridCol w="214650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Rendimiento (qq/mz)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Cultivos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Corredor seco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Nacional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diferencia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Maíz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Frijol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Sorgo Millón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Sorgo tortillero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91380" y="5368419"/>
            <a:ext cx="2478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FUNICA, 2013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14400" y="305046"/>
            <a:ext cx="8672046" cy="1124712"/>
          </a:xfrm>
          <a:prstGeom prst="rect">
            <a:avLst/>
          </a:prstGeom>
        </p:spPr>
        <p:txBody>
          <a:bodyPr/>
          <a:lstStyle>
            <a:lvl1pPr algn="l" defTabSz="509292" rtl="0" eaLnBrk="1" latinLnBrk="0" hangingPunct="1">
              <a:spcBef>
                <a:spcPct val="0"/>
              </a:spcBef>
              <a:buNone/>
              <a:defRPr sz="3000" b="1" i="0" kern="1200" spc="-111">
                <a:solidFill>
                  <a:schemeClr val="tx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s-ES" sz="4400" smtClean="0">
                <a:latin typeface="+mj-lt"/>
              </a:rPr>
              <a:t>Contexto </a:t>
            </a:r>
            <a:endParaRPr lang="es-ES" sz="4400" dirty="0">
              <a:latin typeface="+mj-lt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914402" y="1071485"/>
            <a:ext cx="82296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5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 descr="ariel y valdemar 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2382" y="1946787"/>
            <a:ext cx="4030982" cy="2359742"/>
          </a:xfrm>
          <a:noFill/>
        </p:spPr>
      </p:pic>
      <p:pic>
        <p:nvPicPr>
          <p:cNvPr id="9220" name="Picture 4" descr="maiz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188" y="1946787"/>
            <a:ext cx="4476400" cy="48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147188" y="1446054"/>
            <a:ext cx="2444267" cy="45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58" tIns="50929" rIns="101858" bIns="50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VE" altLang="es-ES" sz="2200" b="1" dirty="0">
                <a:latin typeface="Tahoma" pitchFamily="34" charset="0"/>
              </a:rPr>
              <a:t>Ciclos naturales</a:t>
            </a:r>
            <a:endParaRPr lang="es-ES" altLang="es-ES" sz="2200" b="1" dirty="0">
              <a:latin typeface="Tahoma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032382" y="1482569"/>
            <a:ext cx="2964441" cy="45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58" tIns="50929" rIns="101858" bIns="50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VE" altLang="es-ES" sz="2200" b="1" dirty="0">
                <a:latin typeface="Tahoma" pitchFamily="34" charset="0"/>
              </a:rPr>
              <a:t>Ecosistema forestal</a:t>
            </a:r>
            <a:endParaRPr lang="es-ES" altLang="es-ES" sz="2200" b="1" dirty="0">
              <a:latin typeface="Tahoma" pitchFamily="34" charset="0"/>
            </a:endParaRPr>
          </a:p>
        </p:txBody>
      </p:sp>
      <p:pic>
        <p:nvPicPr>
          <p:cNvPr id="9223" name="Picture 9" descr="ariel y valdemar 0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2382" y="4395581"/>
            <a:ext cx="4030981" cy="2448666"/>
          </a:xfrm>
          <a:noFill/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914399" y="-93158"/>
            <a:ext cx="8672053" cy="1124712"/>
          </a:xfrm>
        </p:spPr>
        <p:txBody>
          <a:bodyPr/>
          <a:lstStyle/>
          <a:p>
            <a:r>
              <a:rPr lang="es-ES" sz="4400" dirty="0" smtClean="0">
                <a:latin typeface="+mj-lt"/>
              </a:rPr>
              <a:t>Por que Agricultura de Conservación ?</a:t>
            </a:r>
            <a:endParaRPr lang="es-ES" sz="4400" dirty="0">
              <a:latin typeface="+mj-lt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914402" y="1071485"/>
            <a:ext cx="82296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003087"/>
      </a:dk2>
      <a:lt2>
        <a:srgbClr val="F2F2F2"/>
      </a:lt2>
      <a:accent1>
        <a:srgbClr val="585858"/>
      </a:accent1>
      <a:accent2>
        <a:srgbClr val="B7BF10"/>
      </a:accent2>
      <a:accent3>
        <a:srgbClr val="00B388"/>
      </a:accent3>
      <a:accent4>
        <a:srgbClr val="00B5E2"/>
      </a:accent4>
      <a:accent5>
        <a:srgbClr val="A7A7A7"/>
      </a:accent5>
      <a:accent6>
        <a:srgbClr val="F79646"/>
      </a:accent6>
      <a:hlink>
        <a:srgbClr val="00B5E2"/>
      </a:hlink>
      <a:folHlink>
        <a:srgbClr val="00B5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mpuesto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Compuest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ompuesto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95000"/>
              <a:satMod val="300000"/>
            </a:schemeClr>
          </a:gs>
          <a:gs pos="12000">
            <a:schemeClr val="phClr">
              <a:tint val="50000"/>
              <a:shade val="90000"/>
              <a:satMod val="250000"/>
            </a:schemeClr>
          </a:gs>
          <a:gs pos="100000">
            <a:schemeClr val="phClr">
              <a:tint val="85000"/>
              <a:shade val="75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75000"/>
              <a:shade val="95000"/>
              <a:satMod val="175000"/>
            </a:schemeClr>
          </a:gs>
          <a:gs pos="12000">
            <a:schemeClr val="phClr">
              <a:tint val="90000"/>
              <a:shade val="90000"/>
              <a:satMod val="150000"/>
            </a:schemeClr>
          </a:gs>
          <a:gs pos="100000">
            <a:schemeClr val="phClr">
              <a:tint val="100000"/>
              <a:shade val="75000"/>
              <a:satMod val="150000"/>
            </a:schemeClr>
          </a:gs>
        </a:gsLst>
        <a:lin ang="16200000" scaled="1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80000"/>
              <a:satMod val="110000"/>
              <a:lumMod val="80000"/>
            </a:schemeClr>
          </a:gs>
          <a:gs pos="79000">
            <a:schemeClr val="phClr">
              <a:tint val="100000"/>
              <a:shade val="90000"/>
              <a:satMod val="105000"/>
              <a:lumMod val="100000"/>
            </a:schemeClr>
          </a:gs>
          <a:gs pos="100000">
            <a:schemeClr val="phClr">
              <a:tint val="95000"/>
              <a:shade val="100000"/>
              <a:satMod val="110000"/>
              <a:lumMod val="115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hade val="100000"/>
              <a:satMod val="100000"/>
              <a:lumMod val="110000"/>
            </a:schemeClr>
          </a:gs>
          <a:gs pos="83000">
            <a:schemeClr val="phClr">
              <a:shade val="75000"/>
              <a:satMod val="200000"/>
            </a:schemeClr>
          </a:gs>
          <a:gs pos="100000">
            <a:schemeClr val="phClr">
              <a:shade val="90000"/>
              <a:satMod val="200000"/>
            </a:schemeClr>
          </a:gs>
        </a:gsLst>
        <a:path path="circle">
          <a:fillToRect l="75000" t="100000" b="30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170D39CB26E45808F72C1C4D9CE7F" ma:contentTypeVersion="3" ma:contentTypeDescription="Create a new document." ma:contentTypeScope="" ma:versionID="54e93787f9ce371d32b6747ca463a90b">
  <xsd:schema xmlns:xsd="http://www.w3.org/2001/XMLSchema" xmlns:xs="http://www.w3.org/2001/XMLSchema" xmlns:p="http://schemas.microsoft.com/office/2006/metadata/properties" xmlns:ns1="http://schemas.microsoft.com/sharepoint/v3" xmlns:ns2="b4e4be8c-aae4-4fdd-b2d1-ab6d4aae907d" xmlns:ns4="9c2bb3a3-222a-4cff-9775-f3a8807de443" targetNamespace="http://schemas.microsoft.com/office/2006/metadata/properties" ma:root="true" ma:fieldsID="155a8f0275fa0ad5d430fac8d9ebf4e0" ns1:_="" ns2:_="" ns4:_="">
    <xsd:import namespace="http://schemas.microsoft.com/sharepoint/v3"/>
    <xsd:import namespace="b4e4be8c-aae4-4fdd-b2d1-ab6d4aae907d"/>
    <xsd:import namespace="9c2bb3a3-222a-4cff-9775-f3a8807de443"/>
    <xsd:element name="properties">
      <xsd:complexType>
        <xsd:sequence>
          <xsd:element name="documentManagement">
            <xsd:complexType>
              <xsd:all>
                <xsd:element ref="ns2:Description_x0020_Text"/>
                <xsd:element ref="ns2:CRS_x0020_Region" minOccurs="0"/>
                <xsd:element ref="ns2:Geography" minOccurs="0"/>
                <xsd:element ref="ns1:Language" minOccurs="0"/>
                <xsd:element ref="ns2:Topic" minOccurs="0"/>
                <xsd:element ref="ns2:Include_x0020_in_x0020_Site_x0020_Index" minOccurs="0"/>
                <xsd:element ref="ns4:Category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  <xsd:element name="PublishingStartDate" ma:index="16" nillable="true" ma:displayName="Scheduling Start Date" ma:internalName="PublishingStartDate">
      <xsd:simpleType>
        <xsd:restriction base="dms:Unknown"/>
      </xsd:simpleType>
    </xsd:element>
    <xsd:element name="PublishingExpirationDate" ma:index="17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4be8c-aae4-4fdd-b2d1-ab6d4aae907d" elementFormDefault="qualified">
    <xsd:import namespace="http://schemas.microsoft.com/office/2006/documentManagement/types"/>
    <xsd:import namespace="http://schemas.microsoft.com/office/infopath/2007/PartnerControls"/>
    <xsd:element name="Description_x0020_Text" ma:index="2" ma:displayName="Description Text" ma:internalName="Description_x0020_Text" ma:readOnly="false">
      <xsd:simpleType>
        <xsd:restriction base="dms:Note">
          <xsd:maxLength value="255"/>
        </xsd:restriction>
      </xsd:simpleType>
    </xsd:element>
    <xsd:element name="CRS_x0020_Region" ma:index="3" nillable="true" ma:displayName="CRS Region" ma:list="{532a098f-89e0-40d6-9d5f-15c3167b398d}" ma:internalName="CRS_x0020_Region" ma:showField="Column2" ma:web="b4e4be8c-aae4-4fdd-b2d1-ab6d4aae907d">
      <xsd:simpleType>
        <xsd:restriction base="dms:Lookup"/>
      </xsd:simpleType>
    </xsd:element>
    <xsd:element name="Geography" ma:index="4" nillable="true" ma:displayName="Geography" ma:default="None" ma:format="Dropdown" ma:internalName="Geography" ma:readOnly="false">
      <xsd:simpleType>
        <xsd:restriction base="dms:Choice">
          <xsd:enumeration value="None"/>
          <xsd:enumeration value="Afghanistan"/>
          <xsd:enumeration value="Africa"/>
          <xsd:enumeration value="Albania"/>
          <xsd:enumeration value="Angola"/>
          <xsd:enumeration value="Argentina"/>
          <xsd:enumeration value="Armenia"/>
          <xsd:enumeration value="Azerbaijan"/>
          <xsd:enumeration value="Baltimore"/>
          <xsd:enumeration value="Bangladesh"/>
          <xsd:enumeration value="Belize"/>
          <xsd:enumeration value="Benin"/>
          <xsd:enumeration value="Bolivia"/>
          <xsd:enumeration value="Bosnia And Herzegovina"/>
          <xsd:enumeration value="Botswana"/>
          <xsd:enumeration value="Brazil"/>
          <xsd:enumeration value="Bulgaria"/>
          <xsd:enumeration value="Burkina Faso"/>
          <xsd:enumeration value="Burma"/>
          <xsd:enumeration value="Burundi"/>
          <xsd:enumeration value="Cambodia"/>
          <xsd:enumeration value="Cameroon"/>
          <xsd:enumeration value="CARO"/>
          <xsd:enumeration value="Central African Republic"/>
          <xsd:enumeration value="Chad"/>
          <xsd:enumeration value="China"/>
          <xsd:enumeration value="Colombia"/>
          <xsd:enumeration value="Congo"/>
          <xsd:enumeration value="Costa Rica"/>
          <xsd:enumeration value="Croatia"/>
          <xsd:enumeration value="Cuba"/>
          <xsd:enumeration value="CWA"/>
          <xsd:enumeration value="Democratic Republic of Congo"/>
          <xsd:enumeration value="Djibouti"/>
          <xsd:enumeration value="Dominican Republic"/>
          <xsd:enumeration value="DR Congo"/>
          <xsd:enumeration value="EARO"/>
          <xsd:enumeration value="East &amp; South Asia"/>
          <xsd:enumeration value="Ecuador"/>
          <xsd:enumeration value="Egypt"/>
          <xsd:enumeration value="El Salvador"/>
          <xsd:enumeration value="EMECA"/>
          <xsd:enumeration value="Equatorial Guinea"/>
          <xsd:enumeration value="Eritrea"/>
          <xsd:enumeration value="ESA"/>
          <xsd:enumeration value="Ethiopia"/>
          <xsd:enumeration value="France"/>
          <xsd:enumeration value="Gambia"/>
          <xsd:enumeration value="Gaza"/>
          <xsd:enumeration value="Geneva"/>
          <xsd:enumeration value="Georgia"/>
          <xsd:enumeration value="Ghana"/>
          <xsd:enumeration value="Global"/>
          <xsd:enumeration value="Great Britain"/>
          <xsd:enumeration value="Guatemala"/>
          <xsd:enumeration value="Guinea Bissau"/>
          <xsd:enumeration value="Guinea-Conakry"/>
          <xsd:enumeration value="Guyana"/>
          <xsd:enumeration value="Haiti"/>
          <xsd:enumeration value="Headquarters"/>
          <xsd:enumeration value="Honduras"/>
          <xsd:enumeration value="India"/>
          <xsd:enumeration value="Indonesia"/>
          <xsd:enumeration value="Iran"/>
          <xsd:enumeration value="Iraq"/>
          <xsd:enumeration value="Jamaica"/>
          <xsd:enumeration value="Jordan"/>
          <xsd:enumeration value="Jwbg"/>
          <xsd:enumeration value="Kenya"/>
          <xsd:enumeration value="Kinshasa"/>
          <xsd:enumeration value="Kosovo"/>
          <xsd:enumeration value="Kyrgyzstan"/>
          <xsd:enumeration value="LACRO"/>
          <xsd:enumeration value="Lao PDR"/>
          <xsd:enumeration value="Laos"/>
          <xsd:enumeration value="Lebanon"/>
          <xsd:enumeration value="Lesotho"/>
          <xsd:enumeration value="Liberia"/>
          <xsd:enumeration value="Macedonia"/>
          <xsd:enumeration value="Madagascar"/>
          <xsd:enumeration value="Malawi"/>
          <xsd:enumeration value="Mali"/>
          <xsd:enumeration value="Mauritania"/>
          <xsd:enumeration value="Mexico"/>
          <xsd:enumeration value="Moldova"/>
          <xsd:enumeration value="Morocco"/>
          <xsd:enumeration value="Nepal"/>
          <xsd:enumeration value="Nicaragua"/>
          <xsd:enumeration value="Niger"/>
          <xsd:enumeration value="Nigeria"/>
          <xsd:enumeration value="North Korea"/>
          <xsd:enumeration value="Northern Sudan"/>
          <xsd:enumeration value="Pakistan"/>
          <xsd:enumeration value="Papua New Guinea (The Pacific)"/>
          <xsd:enumeration value="Peru"/>
          <xsd:enumeration value="Philippines"/>
          <xsd:enumeration value="Romania"/>
          <xsd:enumeration value="Rwanda"/>
          <xsd:enumeration value="SARO"/>
          <xsd:enumeration value="Senegal"/>
          <xsd:enumeration value="Serbia"/>
          <xsd:enumeration value="Serbia And Montenegro"/>
          <xsd:enumeration value="Sierra Leone"/>
          <xsd:enumeration value="Somalia"/>
          <xsd:enumeration value="Sothern Africa"/>
          <xsd:enumeration value="South Africa"/>
          <xsd:enumeration value="South Sudan"/>
          <xsd:enumeration value="Sri Lanka"/>
          <xsd:enumeration value="Sudan"/>
          <xsd:enumeration value="SWA"/>
          <xsd:enumeration value="Swaziland"/>
          <xsd:enumeration value="Syria"/>
          <xsd:enumeration value="Tanzania"/>
          <xsd:enumeration value="Thailand"/>
          <xsd:enumeration value="The Gambia"/>
          <xsd:enumeration value="Timor-Leste"/>
          <xsd:enumeration value="Togo"/>
          <xsd:enumeration value="Tpc Cambodia"/>
          <xsd:enumeration value="Turkey"/>
          <xsd:enumeration value="Uganda"/>
          <xsd:enumeration value="United Kingdom"/>
          <xsd:enumeration value="United States"/>
          <xsd:enumeration value="Venezuela"/>
          <xsd:enumeration value="Vietnam"/>
          <xsd:enumeration value="Zambia"/>
          <xsd:enumeration value="Zimbabwe"/>
        </xsd:restriction>
      </xsd:simpleType>
    </xsd:element>
    <xsd:element name="Topic" ma:index="6" nillable="true" ma:displayName="Topic" ma:default="None" ma:description="CRS Custom Column" ma:format="Dropdown" ma:internalName="Topic" ma:readOnly="false">
      <xsd:simpleType>
        <xsd:union memberTypes="dms:Text">
          <xsd:simpleType>
            <xsd:restriction base="dms:Choice">
              <xsd:enumeration value="Please Select"/>
              <xsd:enumeration value="Administration"/>
              <xsd:enumeration value="Awareness"/>
              <xsd:enumeration value="Business Development"/>
              <xsd:enumeration value="Committee"/>
              <xsd:enumeration value="Commodities"/>
              <xsd:enumeration value="Communications"/>
              <xsd:enumeration value="Compliance"/>
              <xsd:enumeration value="Emergency"/>
              <xsd:enumeration value="Event"/>
              <xsd:enumeration value="Finance"/>
              <xsd:enumeration value="Fund Raising"/>
              <xsd:enumeration value="Human Resources"/>
              <xsd:enumeration value="Information/Communication Technology"/>
              <xsd:enumeration value="Leadership"/>
              <xsd:enumeration value="Legal"/>
              <xsd:enumeration value="Management Quality"/>
              <xsd:enumeration value="Marketing"/>
              <xsd:enumeration value="Partnership"/>
              <xsd:enumeration value="Procurement"/>
              <xsd:enumeration value="Program Quality"/>
              <xsd:enumeration value="Programming"/>
              <xsd:enumeration value="Publications"/>
              <xsd:enumeration value="Report"/>
              <xsd:enumeration value="Security"/>
              <xsd:enumeration value="Stakeholder Collaboration"/>
              <xsd:enumeration value="Strategy"/>
              <xsd:enumeration value="Training"/>
              <xsd:enumeration value="None"/>
            </xsd:restriction>
          </xsd:simpleType>
        </xsd:union>
      </xsd:simpleType>
    </xsd:element>
    <xsd:element name="Include_x0020_in_x0020_Site_x0020_Index" ma:index="8" nillable="true" ma:displayName="Include in Site Index" ma:default="0" ma:description="CRS Custom Column - By checking the box the item will be included in the site index for CRS Global. Check the box if you want to share this document with CRS staff" ma:internalName="Include_x0020_in_x0020_Site_x0020_Index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bb3a3-222a-4cff-9775-f3a8807de443" elementFormDefault="qualified">
    <xsd:import namespace="http://schemas.microsoft.com/office/2006/documentManagement/types"/>
    <xsd:import namespace="http://schemas.microsoft.com/office/infopath/2007/PartnerControls"/>
    <xsd:element name="Category" ma:index="15" ma:displayName="Category" ma:default="Core Brand Assets" ma:format="Dropdown" ma:internalName="Category" ma:readOnly="false">
      <xsd:simpleType>
        <xsd:restriction base="dms:Choice">
          <xsd:enumeration value="Core Brand Assets"/>
          <xsd:enumeration value="References/Guidelines"/>
          <xsd:enumeration value="Presentation Templates"/>
          <xsd:enumeration value="Embed (System use only)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Spanish (Spain)</Language>
    <Category xmlns="9c2bb3a3-222a-4cff-9775-f3a8807de443">Presentation Templates</Category>
    <Include_x0020_in_x0020_Site_x0020_Index xmlns="b4e4be8c-aae4-4fdd-b2d1-ab6d4aae907d">true</Include_x0020_in_x0020_Site_x0020_Index>
    <Description_x0020_Text xmlns="b4e4be8c-aae4-4fdd-b2d1-ab6d4aae907d">CRS PP Fresh Template SPANISH</Description_x0020_Text>
    <Geography xmlns="b4e4be8c-aae4-4fdd-b2d1-ab6d4aae907d">None</Geography>
    <Topic xmlns="b4e4be8c-aae4-4fdd-b2d1-ab6d4aae907d">Brand Materials</Topic>
    <CRS_x0020_Region xmlns="b4e4be8c-aae4-4fdd-b2d1-ab6d4aae907d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15AFA2-E818-441F-9AE1-B99FC12CF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e4be8c-aae4-4fdd-b2d1-ab6d4aae907d"/>
    <ds:schemaRef ds:uri="9c2bb3a3-222a-4cff-9775-f3a8807de4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AC1E03-8A8C-4EEC-AE99-53F4888FF0A1}">
  <ds:schemaRefs>
    <ds:schemaRef ds:uri="b4e4be8c-aae4-4fdd-b2d1-ab6d4aae907d"/>
    <ds:schemaRef ds:uri="9c2bb3a3-222a-4cff-9775-f3a8807de443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083CB37-F12E-4112-AECE-2C734E51A5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10299</TotalTime>
  <Words>1733</Words>
  <Application>Microsoft Office PowerPoint</Application>
  <PresentationFormat>Personalizado</PresentationFormat>
  <Paragraphs>1014</Paragraphs>
  <Slides>46</Slides>
  <Notes>5</Notes>
  <HiddenSlides>2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Lucida Sans</vt:lpstr>
      <vt:lpstr>Tahoma</vt:lpstr>
      <vt:lpstr>Times New Roman</vt:lpstr>
      <vt:lpstr>Verdana</vt:lpstr>
      <vt:lpstr>Wingdings</vt:lpstr>
      <vt:lpstr>Office Theme</vt:lpstr>
      <vt:lpstr>Agricultura de Conservación   Corredor Seco NICARAGUA</vt:lpstr>
      <vt:lpstr>Contenido</vt:lpstr>
      <vt:lpstr>Contexto </vt:lpstr>
      <vt:lpstr>Presentación de PowerPoint</vt:lpstr>
      <vt:lpstr>Las laderas ? </vt:lpstr>
      <vt:lpstr>Presentación de PowerPoint</vt:lpstr>
      <vt:lpstr>Contexto </vt:lpstr>
      <vt:lpstr>Rendimiento ?</vt:lpstr>
      <vt:lpstr>Por que Agricultura de Conservación ?</vt:lpstr>
      <vt:lpstr>Presentación de PowerPoint</vt:lpstr>
      <vt:lpstr>Presentación de PowerPoint</vt:lpstr>
      <vt:lpstr>Presentación de PowerPoint</vt:lpstr>
      <vt:lpstr>Presentación de PowerPoint</vt:lpstr>
      <vt:lpstr>Estrategia de adaptación</vt:lpstr>
      <vt:lpstr> Rotaciones de cultivo (Yalaguina)</vt:lpstr>
      <vt:lpstr>Rotaciones de cultivos-  JINOTEGA</vt:lpstr>
      <vt:lpstr>Rotación de cultivo (San Dionisio, Esquípulas)</vt:lpstr>
      <vt:lpstr>Rotación de cultivos</vt:lpstr>
      <vt:lpstr>Rotación de cultivos</vt:lpstr>
      <vt:lpstr>Rotaciones propuestas corredor seco</vt:lpstr>
      <vt:lpstr>Presentación de PowerPoint</vt:lpstr>
      <vt:lpstr>Presentación de PowerPoint</vt:lpstr>
      <vt:lpstr>Presentación de PowerPoint</vt:lpstr>
      <vt:lpstr>Presentación de PowerPoint</vt:lpstr>
      <vt:lpstr>Parcelas de monitoreo</vt:lpstr>
      <vt:lpstr>Parcelas de monitoreo</vt:lpstr>
      <vt:lpstr>Presentación de PowerPoint</vt:lpstr>
      <vt:lpstr>Presentación de PowerPoint</vt:lpstr>
      <vt:lpstr>Resultados</vt:lpstr>
      <vt:lpstr>Rendimientos</vt:lpstr>
      <vt:lpstr>Costos / Beneficios</vt:lpstr>
      <vt:lpstr>Presentación de PowerPoint</vt:lpstr>
      <vt:lpstr>Costos / Beneficios - 2014</vt:lpstr>
      <vt:lpstr>Presentación de PowerPoint</vt:lpstr>
      <vt:lpstr>Mediciones de indicadores</vt:lpstr>
      <vt:lpstr>Mediciones de indicadores</vt:lpstr>
      <vt:lpstr>  RESULTADOS                               VISIBLES</vt:lpstr>
      <vt:lpstr>Resultados visibles</vt:lpstr>
      <vt:lpstr>Resultados visibles</vt:lpstr>
      <vt:lpstr>Resultados visibles</vt:lpstr>
      <vt:lpstr>Resultados visibles</vt:lpstr>
      <vt:lpstr>Resultados visibles</vt:lpstr>
      <vt:lpstr>Resultados visibles</vt:lpstr>
      <vt:lpstr>Resultados visibles</vt:lpstr>
      <vt:lpstr>RESULTADOS VISIBLES</vt:lpstr>
      <vt:lpstr>Presentación de PowerPoint</vt:lpstr>
    </vt:vector>
  </TitlesOfParts>
  <Company>Catholic Relief Services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CRS Presentation Template Sp MK1471 23Sep14</dc:title>
  <dc:creator>Pause for Thought</dc:creator>
  <cp:lastModifiedBy>Leonor Gonzalez</cp:lastModifiedBy>
  <cp:revision>150</cp:revision>
  <dcterms:created xsi:type="dcterms:W3CDTF">2014-08-13T11:43:29Z</dcterms:created>
  <dcterms:modified xsi:type="dcterms:W3CDTF">2015-07-22T20:57:04Z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0x010100F14170D39CB26E45808F72C1C4D9CE7F</vt:lpwstr>
  </property>
</Properties>
</file>