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4" r:id="rId16"/>
    <p:sldId id="299" r:id="rId17"/>
    <p:sldId id="300" r:id="rId18"/>
    <p:sldId id="275" r:id="rId19"/>
    <p:sldId id="276" r:id="rId20"/>
    <p:sldId id="277" r:id="rId21"/>
    <p:sldId id="278" r:id="rId22"/>
    <p:sldId id="279" r:id="rId23"/>
    <p:sldId id="280" r:id="rId24"/>
    <p:sldId id="281" r:id="rId25"/>
    <p:sldId id="282" r:id="rId26"/>
    <p:sldId id="283" r:id="rId27"/>
    <p:sldId id="284" r:id="rId28"/>
    <p:sldId id="289" r:id="rId29"/>
    <p:sldId id="285" r:id="rId30"/>
    <p:sldId id="286" r:id="rId31"/>
    <p:sldId id="287" r:id="rId32"/>
    <p:sldId id="288" r:id="rId33"/>
    <p:sldId id="290" r:id="rId34"/>
    <p:sldId id="291" r:id="rId35"/>
    <p:sldId id="292" r:id="rId36"/>
    <p:sldId id="293" r:id="rId37"/>
    <p:sldId id="294" r:id="rId38"/>
    <p:sldId id="295" r:id="rId39"/>
    <p:sldId id="296" r:id="rId40"/>
    <p:sldId id="297" r:id="rId41"/>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128"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_rels/data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image" Target="../media/image6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84643E-3A5F-4029-B850-24ECF338A8A0}"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s-MX"/>
        </a:p>
      </dgm:t>
    </dgm:pt>
    <dgm:pt modelId="{74EAF6A4-B1EE-49E3-ABE8-4A84C85EBF19}">
      <dgm:prSet phldrT="[Texto]"/>
      <dgm:spPr>
        <a:blipFill rotWithShape="0">
          <a:blip xmlns:r="http://schemas.openxmlformats.org/officeDocument/2006/relationships" r:embed="rId1"/>
          <a:stretch>
            <a:fillRect/>
          </a:stretch>
        </a:blipFill>
      </dgm:spPr>
      <dgm:t>
        <a:bodyPr/>
        <a:lstStyle/>
        <a:p>
          <a:endParaRPr lang="es-MX" dirty="0"/>
        </a:p>
      </dgm:t>
    </dgm:pt>
    <dgm:pt modelId="{AE879DC1-E06B-4B44-A8B0-25A7004B76F2}" type="parTrans" cxnId="{C7A6A16F-A503-48F3-A42C-CDD46C189CB0}">
      <dgm:prSet/>
      <dgm:spPr/>
      <dgm:t>
        <a:bodyPr/>
        <a:lstStyle/>
        <a:p>
          <a:endParaRPr lang="es-MX"/>
        </a:p>
      </dgm:t>
    </dgm:pt>
    <dgm:pt modelId="{9B768733-3D2D-4693-9997-F43AA4736C7E}" type="sibTrans" cxnId="{C7A6A16F-A503-48F3-A42C-CDD46C189CB0}">
      <dgm:prSet/>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27000" r="-27000"/>
          </a:stretch>
        </a:blipFill>
      </dgm:spPr>
      <dgm:t>
        <a:bodyPr/>
        <a:lstStyle/>
        <a:p>
          <a:endParaRPr lang="es-MX"/>
        </a:p>
      </dgm:t>
      <dgm:extLst>
        <a:ext uri="{E40237B7-FDA0-4F09-8148-C483321AD2D9}">
          <dgm14:cNvPr xmlns:dgm14="http://schemas.microsoft.com/office/drawing/2010/diagram" id="0" name="" descr="C:\Users\MIGUELITO\Desktop\DCIM\100MSDCF\DSC08344.JPG"/>
        </a:ext>
      </dgm:extLst>
    </dgm:pt>
    <dgm:pt modelId="{2E1601C0-5DAE-49DE-8143-18C9D770E3B0}" type="pres">
      <dgm:prSet presAssocID="{B784643E-3A5F-4029-B850-24ECF338A8A0}" presName="Name0" presStyleCnt="0">
        <dgm:presLayoutVars>
          <dgm:chMax val="21"/>
          <dgm:chPref val="21"/>
        </dgm:presLayoutVars>
      </dgm:prSet>
      <dgm:spPr/>
      <dgm:t>
        <a:bodyPr/>
        <a:lstStyle/>
        <a:p>
          <a:endParaRPr lang="es-MX"/>
        </a:p>
      </dgm:t>
    </dgm:pt>
    <dgm:pt modelId="{833700F0-188A-4616-AB17-8A46C6D9A643}" type="pres">
      <dgm:prSet presAssocID="{74EAF6A4-B1EE-49E3-ABE8-4A84C85EBF19}" presName="text1" presStyleCnt="0"/>
      <dgm:spPr/>
    </dgm:pt>
    <dgm:pt modelId="{23293434-C6D5-4EF2-BA2D-8D916BE45A70}" type="pres">
      <dgm:prSet presAssocID="{74EAF6A4-B1EE-49E3-ABE8-4A84C85EBF19}" presName="textRepeatNode" presStyleLbl="alignNode1" presStyleIdx="0" presStyleCnt="1">
        <dgm:presLayoutVars>
          <dgm:chMax val="0"/>
          <dgm:chPref val="0"/>
          <dgm:bulletEnabled val="1"/>
        </dgm:presLayoutVars>
      </dgm:prSet>
      <dgm:spPr/>
      <dgm:t>
        <a:bodyPr/>
        <a:lstStyle/>
        <a:p>
          <a:endParaRPr lang="es-MX"/>
        </a:p>
      </dgm:t>
    </dgm:pt>
    <dgm:pt modelId="{B38BE1C0-3C22-4495-B04D-DEEE9AFE7A87}" type="pres">
      <dgm:prSet presAssocID="{74EAF6A4-B1EE-49E3-ABE8-4A84C85EBF19}" presName="textaccent1" presStyleCnt="0"/>
      <dgm:spPr/>
    </dgm:pt>
    <dgm:pt modelId="{D5A295D2-3204-4D12-99CE-F2AD6DDBF7D5}" type="pres">
      <dgm:prSet presAssocID="{74EAF6A4-B1EE-49E3-ABE8-4A84C85EBF19}" presName="accentRepeatNode" presStyleLbl="solidAlignAcc1" presStyleIdx="0" presStyleCnt="2"/>
      <dgm:spPr/>
    </dgm:pt>
    <dgm:pt modelId="{B2E83801-EA16-4DBB-B36C-5D3D575D456F}" type="pres">
      <dgm:prSet presAssocID="{9B768733-3D2D-4693-9997-F43AA4736C7E}" presName="image1" presStyleCnt="0"/>
      <dgm:spPr/>
    </dgm:pt>
    <dgm:pt modelId="{F39D4BAA-4412-48DA-9166-E220E3BD6FAD}" type="pres">
      <dgm:prSet presAssocID="{9B768733-3D2D-4693-9997-F43AA4736C7E}" presName="imageRepeatNode" presStyleLbl="alignAcc1" presStyleIdx="0" presStyleCnt="1"/>
      <dgm:spPr/>
      <dgm:t>
        <a:bodyPr/>
        <a:lstStyle/>
        <a:p>
          <a:endParaRPr lang="es-MX"/>
        </a:p>
      </dgm:t>
    </dgm:pt>
    <dgm:pt modelId="{7F21CB67-4DF0-419E-BBD7-8BC03AB4896F}" type="pres">
      <dgm:prSet presAssocID="{9B768733-3D2D-4693-9997-F43AA4736C7E}" presName="imageaccent1" presStyleCnt="0"/>
      <dgm:spPr/>
    </dgm:pt>
    <dgm:pt modelId="{9FB38F11-4F9B-4E6F-9889-253A8D8E1994}" type="pres">
      <dgm:prSet presAssocID="{9B768733-3D2D-4693-9997-F43AA4736C7E}" presName="accentRepeatNode" presStyleLbl="solidAlignAcc1" presStyleIdx="1" presStyleCnt="2"/>
      <dgm:spPr/>
    </dgm:pt>
  </dgm:ptLst>
  <dgm:cxnLst>
    <dgm:cxn modelId="{CCAE90D2-2DA9-4AA1-AC3C-D4E3220F034F}" type="presOf" srcId="{74EAF6A4-B1EE-49E3-ABE8-4A84C85EBF19}" destId="{23293434-C6D5-4EF2-BA2D-8D916BE45A70}" srcOrd="0" destOrd="0" presId="urn:microsoft.com/office/officeart/2008/layout/HexagonCluster"/>
    <dgm:cxn modelId="{C7A6A16F-A503-48F3-A42C-CDD46C189CB0}" srcId="{B784643E-3A5F-4029-B850-24ECF338A8A0}" destId="{74EAF6A4-B1EE-49E3-ABE8-4A84C85EBF19}" srcOrd="0" destOrd="0" parTransId="{AE879DC1-E06B-4B44-A8B0-25A7004B76F2}" sibTransId="{9B768733-3D2D-4693-9997-F43AA4736C7E}"/>
    <dgm:cxn modelId="{15DF48D0-6C4B-481D-988F-042083880BC2}" type="presOf" srcId="{B784643E-3A5F-4029-B850-24ECF338A8A0}" destId="{2E1601C0-5DAE-49DE-8143-18C9D770E3B0}" srcOrd="0" destOrd="0" presId="urn:microsoft.com/office/officeart/2008/layout/HexagonCluster"/>
    <dgm:cxn modelId="{1A294446-F88B-4788-8092-888C8020FCE8}" type="presOf" srcId="{9B768733-3D2D-4693-9997-F43AA4736C7E}" destId="{F39D4BAA-4412-48DA-9166-E220E3BD6FAD}" srcOrd="0" destOrd="0" presId="urn:microsoft.com/office/officeart/2008/layout/HexagonCluster"/>
    <dgm:cxn modelId="{98D9CED8-9A84-44D5-992A-8A86A479683C}" type="presParOf" srcId="{2E1601C0-5DAE-49DE-8143-18C9D770E3B0}" destId="{833700F0-188A-4616-AB17-8A46C6D9A643}" srcOrd="0" destOrd="0" presId="urn:microsoft.com/office/officeart/2008/layout/HexagonCluster"/>
    <dgm:cxn modelId="{6E38694C-A41B-4F5E-9FD1-FEB9A5AA0594}" type="presParOf" srcId="{833700F0-188A-4616-AB17-8A46C6D9A643}" destId="{23293434-C6D5-4EF2-BA2D-8D916BE45A70}" srcOrd="0" destOrd="0" presId="urn:microsoft.com/office/officeart/2008/layout/HexagonCluster"/>
    <dgm:cxn modelId="{891285C2-D11B-4530-AD6F-B36285AEDD5F}" type="presParOf" srcId="{2E1601C0-5DAE-49DE-8143-18C9D770E3B0}" destId="{B38BE1C0-3C22-4495-B04D-DEEE9AFE7A87}" srcOrd="1" destOrd="0" presId="urn:microsoft.com/office/officeart/2008/layout/HexagonCluster"/>
    <dgm:cxn modelId="{F9E64A95-F85D-4341-AB25-4426EECAD9B5}" type="presParOf" srcId="{B38BE1C0-3C22-4495-B04D-DEEE9AFE7A87}" destId="{D5A295D2-3204-4D12-99CE-F2AD6DDBF7D5}" srcOrd="0" destOrd="0" presId="urn:microsoft.com/office/officeart/2008/layout/HexagonCluster"/>
    <dgm:cxn modelId="{C0908B2D-875E-49BE-BBC7-DE07C07953A9}" type="presParOf" srcId="{2E1601C0-5DAE-49DE-8143-18C9D770E3B0}" destId="{B2E83801-EA16-4DBB-B36C-5D3D575D456F}" srcOrd="2" destOrd="0" presId="urn:microsoft.com/office/officeart/2008/layout/HexagonCluster"/>
    <dgm:cxn modelId="{B72116E5-65A7-4430-94E4-25D793AF0623}" type="presParOf" srcId="{B2E83801-EA16-4DBB-B36C-5D3D575D456F}" destId="{F39D4BAA-4412-48DA-9166-E220E3BD6FAD}" srcOrd="0" destOrd="0" presId="urn:microsoft.com/office/officeart/2008/layout/HexagonCluster"/>
    <dgm:cxn modelId="{01A8501E-10A0-4803-B291-DCB7C1EA2CC1}" type="presParOf" srcId="{2E1601C0-5DAE-49DE-8143-18C9D770E3B0}" destId="{7F21CB67-4DF0-419E-BBD7-8BC03AB4896F}" srcOrd="3" destOrd="0" presId="urn:microsoft.com/office/officeart/2008/layout/HexagonCluster"/>
    <dgm:cxn modelId="{08A23CF5-E633-4945-B35C-51B38A8FC115}" type="presParOf" srcId="{7F21CB67-4DF0-419E-BBD7-8BC03AB4896F}" destId="{9FB38F11-4F9B-4E6F-9889-253A8D8E1994}"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2443A6-3EEA-4B3A-AE4A-3A2418C2C022}" type="datetimeFigureOut">
              <a:rPr lang="es-MX" smtClean="0"/>
              <a:t>22/07/2015</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F04DC9-2B8F-4ADA-BFFC-8F7E2ACBCE3A}" type="slidenum">
              <a:rPr lang="es-MX" smtClean="0"/>
              <a:t>‹Nº›</a:t>
            </a:fld>
            <a:endParaRPr lang="es-MX"/>
          </a:p>
        </p:txBody>
      </p:sp>
    </p:spTree>
    <p:extLst>
      <p:ext uri="{BB962C8B-B14F-4D97-AF65-F5344CB8AC3E}">
        <p14:creationId xmlns:p14="http://schemas.microsoft.com/office/powerpoint/2010/main" val="1695900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smtClean="0"/>
          </a:p>
        </p:txBody>
      </p:sp>
      <p:sp>
        <p:nvSpPr>
          <p:cNvPr id="4198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E793D7B-5409-4F66-AD9A-CFD6EDE4E6F7}" type="slidenum">
              <a:rPr lang="es-MX" smtClean="0"/>
              <a:pPr eaLnBrk="1" hangingPunct="1"/>
              <a:t>1</a:t>
            </a:fld>
            <a:endParaRPr lang="es-MX" smtClean="0"/>
          </a:p>
        </p:txBody>
      </p:sp>
    </p:spTree>
    <p:extLst>
      <p:ext uri="{BB962C8B-B14F-4D97-AF65-F5344CB8AC3E}">
        <p14:creationId xmlns:p14="http://schemas.microsoft.com/office/powerpoint/2010/main" val="1258048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Tree>
    <p:extLst>
      <p:ext uri="{BB962C8B-B14F-4D97-AF65-F5344CB8AC3E}">
        <p14:creationId xmlns:p14="http://schemas.microsoft.com/office/powerpoint/2010/main" val="24176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742184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732455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417976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Tree>
    <p:extLst>
      <p:ext uri="{BB962C8B-B14F-4D97-AF65-F5344CB8AC3E}">
        <p14:creationId xmlns:p14="http://schemas.microsoft.com/office/powerpoint/2010/main" val="98810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816381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98964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Tree>
    <p:extLst>
      <p:ext uri="{BB962C8B-B14F-4D97-AF65-F5344CB8AC3E}">
        <p14:creationId xmlns:p14="http://schemas.microsoft.com/office/powerpoint/2010/main" val="522315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981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3233208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926165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modeles-powerpoint.fr/"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ZoneTexte 2"/>
          <p:cNvSpPr txBox="1">
            <a:spLocks noChangeArrowheads="1"/>
          </p:cNvSpPr>
          <p:nvPr userDrawn="1"/>
        </p:nvSpPr>
        <p:spPr bwMode="auto">
          <a:xfrm>
            <a:off x="1116013" y="6089650"/>
            <a:ext cx="7169150" cy="277813"/>
          </a:xfrm>
          <a:prstGeom prst="rect">
            <a:avLst/>
          </a:prstGeom>
          <a:solidFill>
            <a:srgbClr val="C0C0C0"/>
          </a:solidFill>
          <a:ln w="9525">
            <a:solidFill>
              <a:srgbClr val="333333"/>
            </a:solidFill>
            <a:miter lim="800000"/>
            <a:headEnd/>
            <a:tailEnd/>
          </a:ln>
        </p:spPr>
        <p:txBody>
          <a:bodyPr>
            <a:spAutoFit/>
          </a:bodyPr>
          <a:ls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fr-FR" sz="1200" dirty="0" smtClean="0">
                <a:solidFill>
                  <a:srgbClr val="000000"/>
                </a:solidFill>
              </a:rPr>
              <a:t>Pour plus de modèles : </a:t>
            </a:r>
            <a:r>
              <a:rPr lang="fr-FR" sz="1200" dirty="0" smtClean="0">
                <a:solidFill>
                  <a:srgbClr val="000000"/>
                </a:solidFill>
                <a:hlinkClick r:id="rId13"/>
              </a:rPr>
              <a:t>Modèles Powerpoint PPT gratuits</a:t>
            </a:r>
            <a:endParaRPr lang="fr-FR" sz="1200" dirty="0" smtClean="0">
              <a:solidFill>
                <a:srgbClr val="000000"/>
              </a:solidFill>
            </a:endParaRPr>
          </a:p>
        </p:txBody>
      </p:sp>
      <p:sp>
        <p:nvSpPr>
          <p:cNvPr id="1028" name="Text Box 8"/>
          <p:cNvSpPr txBox="1">
            <a:spLocks noChangeArrowheads="1"/>
          </p:cNvSpPr>
          <p:nvPr userDrawn="1"/>
        </p:nvSpPr>
        <p:spPr bwMode="auto">
          <a:xfrm>
            <a:off x="7962900" y="6375400"/>
            <a:ext cx="1073150" cy="366713"/>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fr-FR" b="1" dirty="0">
                <a:solidFill>
                  <a:srgbClr val="FFFFFF"/>
                </a:solidFill>
              </a:rPr>
              <a:t>Page </a:t>
            </a:r>
            <a:fld id="{7C09813A-2222-4A15-93A9-B47D4D064217}" type="slidenum">
              <a:rPr lang="fr-FR" b="1">
                <a:solidFill>
                  <a:srgbClr val="FFFFFF"/>
                </a:solidFill>
              </a:rPr>
              <a:pPr fontAlgn="base">
                <a:spcBef>
                  <a:spcPct val="0"/>
                </a:spcBef>
                <a:spcAft>
                  <a:spcPct val="0"/>
                </a:spcAft>
                <a:defRPr/>
              </a:pPr>
              <a:t>‹Nº›</a:t>
            </a:fld>
            <a:endParaRPr lang="fr-FR" b="1" dirty="0">
              <a:solidFill>
                <a:srgbClr val="FFFFFF"/>
              </a:solidFill>
            </a:endParaRPr>
          </a:p>
        </p:txBody>
      </p:sp>
      <p:pic>
        <p:nvPicPr>
          <p:cNvPr id="2" name="Imagen 1"/>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0" y="3207"/>
            <a:ext cx="9144000" cy="6851585"/>
          </a:xfrm>
          <a:prstGeom prst="rect">
            <a:avLst/>
          </a:prstGeom>
        </p:spPr>
      </p:pic>
    </p:spTree>
    <p:extLst>
      <p:ext uri="{BB962C8B-B14F-4D97-AF65-F5344CB8AC3E}">
        <p14:creationId xmlns:p14="http://schemas.microsoft.com/office/powerpoint/2010/main" val="17235412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8.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www.google.es/url?sa=i&amp;rct=j&amp;q=&amp;esrc=s&amp;source=images&amp;cd=&amp;cad=rja&amp;uact=8&amp;docid=-UPBIau1BmeUsM&amp;tbnid=Ne9RW5Sm418STM:&amp;ved=&amp;url=http://ciberneticaeterna.com/imagenes-de-paisajes-naturales/&amp;ei=FtHsU5KbFa_nsATC8oKQDg&amp;bvm=bv.72938740,d.cWc&amp;psig=AFQjCNERL9WO5bHrkJtaT_bhNomT7Qf7Mw&amp;ust=1408115350735802" TargetMode="External"/><Relationship Id="rId2" Type="http://schemas.openxmlformats.org/officeDocument/2006/relationships/image" Target="../media/image69.jpeg"/><Relationship Id="rId1" Type="http://schemas.openxmlformats.org/officeDocument/2006/relationships/slideLayout" Target="../slideLayouts/slideLayout6.xml"/><Relationship Id="rId4" Type="http://schemas.openxmlformats.org/officeDocument/2006/relationships/hyperlink" Target="http://www.google.es/url?sa=i&amp;rct=j&amp;q=&amp;esrc=s&amp;source=images&amp;cd=&amp;docid=-UPBIau1BmeUsM&amp;tbnid=Ne9RW5Sm418STM:&amp;ved=0CAUQjRw&amp;url=http://www.google.es/url?sa=i&amp;rct=j&amp;q=&amp;esrc=s&amp;source=images&amp;cd=&amp;cad=rja&amp;uact=8&amp;docid=-UPBIau1BmeUsM&amp;tbnid=Ne9RW5Sm418STM:&amp;ved=&amp;url=http://ciberneticaeterna.com/imagenes-de-paisajes-naturales/&amp;ei=FtHsU5KbFa_nsATC8oKQDg&amp;bvm=bv.72938740,d.cWc&amp;psig=AFQjCNERL9WO5bHrkJtaT_bhNomT7Qf7Mw&amp;ust=1408115350735802&amp;ei=RtHsU7vpCtLJsQTM-YCgDQ&amp;bvm=bv.72938740,d.cWc&amp;psig=AFQjCNERL9WO5bHrkJtaT_bhNomT7Qf7Mw&amp;ust=1408115350735802"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a:xfrm>
            <a:off x="755576" y="4149080"/>
            <a:ext cx="7772400" cy="1362075"/>
          </a:xfrm>
        </p:spPr>
        <p:txBody>
          <a:bodyPr/>
          <a:lstStyle/>
          <a:p>
            <a:pPr algn="ctr">
              <a:defRPr/>
            </a:pPr>
            <a:r>
              <a:rPr lang="es-MX" sz="3600" dirty="0" smtClean="0"/>
              <a:t> </a:t>
            </a:r>
            <a:r>
              <a:rPr lang="es-MX" sz="2400" dirty="0" smtClean="0"/>
              <a:t>propuestas campesinas, agroecológicas para la producción de alimentos en corredor seco</a:t>
            </a:r>
            <a:endParaRPr lang="es-MX" sz="2400" dirty="0"/>
          </a:p>
        </p:txBody>
      </p:sp>
      <p:sp>
        <p:nvSpPr>
          <p:cNvPr id="2051" name="6 Marcador de texto"/>
          <p:cNvSpPr>
            <a:spLocks noGrp="1"/>
          </p:cNvSpPr>
          <p:nvPr>
            <p:ph type="body" idx="1"/>
          </p:nvPr>
        </p:nvSpPr>
        <p:spPr/>
        <p:txBody>
          <a:bodyPr/>
          <a:lstStyle/>
          <a:p>
            <a:endParaRPr lang="es-MX" smtClean="0"/>
          </a:p>
        </p:txBody>
      </p:sp>
      <p:graphicFrame>
        <p:nvGraphicFramePr>
          <p:cNvPr id="2052" name="Object 4"/>
          <p:cNvGraphicFramePr>
            <a:graphicFrameLocks noChangeAspect="1"/>
          </p:cNvGraphicFramePr>
          <p:nvPr>
            <p:extLst>
              <p:ext uri="{D42A27DB-BD31-4B8C-83A1-F6EECF244321}">
                <p14:modId xmlns:p14="http://schemas.microsoft.com/office/powerpoint/2010/main" val="793572143"/>
              </p:ext>
            </p:extLst>
          </p:nvPr>
        </p:nvGraphicFramePr>
        <p:xfrm>
          <a:off x="3131840" y="980728"/>
          <a:ext cx="2447925" cy="2016125"/>
        </p:xfrm>
        <a:graphic>
          <a:graphicData uri="http://schemas.openxmlformats.org/presentationml/2006/ole">
            <mc:AlternateContent xmlns:mc="http://schemas.openxmlformats.org/markup-compatibility/2006">
              <mc:Choice xmlns:v="urn:schemas-microsoft-com:vml" Requires="v">
                <p:oleObj spid="_x0000_s1030" r:id="rId4" imgW="1800000" imgH="2019048" progId="">
                  <p:embed/>
                </p:oleObj>
              </mc:Choice>
              <mc:Fallback>
                <p:oleObj r:id="rId4" imgW="1800000" imgH="2019048" progId="">
                  <p:embed/>
                  <p:pic>
                    <p:nvPicPr>
                      <p:cNvPr id="0" name=""/>
                      <p:cNvPicPr>
                        <a:picLocks noChangeAspect="1" noChangeArrowheads="1"/>
                      </p:cNvPicPr>
                      <p:nvPr/>
                    </p:nvPicPr>
                    <p:blipFill>
                      <a:blip r:embed="rId5">
                        <a:lum contrast="20000"/>
                        <a:extLst>
                          <a:ext uri="{28A0092B-C50C-407E-A947-70E740481C1C}">
                            <a14:useLocalDpi xmlns:a14="http://schemas.microsoft.com/office/drawing/2010/main" val="0"/>
                          </a:ext>
                        </a:extLst>
                      </a:blip>
                      <a:srcRect/>
                      <a:stretch>
                        <a:fillRect/>
                      </a:stretch>
                    </p:blipFill>
                    <p:spPr bwMode="auto">
                      <a:xfrm>
                        <a:off x="3131840" y="980728"/>
                        <a:ext cx="24479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9534484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Título"/>
          <p:cNvSpPr>
            <a:spLocks noGrp="1"/>
          </p:cNvSpPr>
          <p:nvPr>
            <p:ph type="title"/>
          </p:nvPr>
        </p:nvSpPr>
        <p:spPr/>
        <p:txBody>
          <a:bodyPr/>
          <a:lstStyle/>
          <a:p>
            <a:r>
              <a:rPr lang="es-SV" smtClean="0"/>
              <a:t>ANTES</a:t>
            </a:r>
          </a:p>
        </p:txBody>
      </p:sp>
      <p:pic>
        <p:nvPicPr>
          <p:cNvPr id="10243" name="Picture 2" descr="G:\Construccion Sala Capacitacion 06\El Jobal y Viabosem 119.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100451" y="1412776"/>
            <a:ext cx="7043549" cy="5286168"/>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2713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Título"/>
          <p:cNvSpPr>
            <a:spLocks noGrp="1"/>
          </p:cNvSpPr>
          <p:nvPr>
            <p:ph type="title"/>
          </p:nvPr>
        </p:nvSpPr>
        <p:spPr/>
        <p:txBody>
          <a:bodyPr/>
          <a:lstStyle/>
          <a:p>
            <a:r>
              <a:rPr lang="es-SV" smtClean="0"/>
              <a:t>Parcela de coco</a:t>
            </a:r>
          </a:p>
        </p:txBody>
      </p:sp>
      <p:pic>
        <p:nvPicPr>
          <p:cNvPr id="11267" name="Picture 2" descr="G:\Coco imagen 2006\hijo de la caro 032.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674130" y="1772816"/>
            <a:ext cx="7469870" cy="4979913"/>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1254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Título"/>
          <p:cNvSpPr>
            <a:spLocks noGrp="1"/>
          </p:cNvSpPr>
          <p:nvPr>
            <p:ph type="title"/>
          </p:nvPr>
        </p:nvSpPr>
        <p:spPr>
          <a:xfrm>
            <a:off x="468313" y="0"/>
            <a:ext cx="8229600" cy="1143000"/>
          </a:xfrm>
        </p:spPr>
        <p:txBody>
          <a:bodyPr/>
          <a:lstStyle/>
          <a:p>
            <a:r>
              <a:rPr lang="en-US" smtClean="0"/>
              <a:t>DESPUES</a:t>
            </a:r>
          </a:p>
        </p:txBody>
      </p:sp>
      <p:sp>
        <p:nvSpPr>
          <p:cNvPr id="12291" name="2 Marcador de contenido"/>
          <p:cNvSpPr>
            <a:spLocks noGrp="1"/>
          </p:cNvSpPr>
          <p:nvPr>
            <p:ph idx="1"/>
          </p:nvPr>
        </p:nvSpPr>
        <p:spPr/>
        <p:txBody>
          <a:bodyPr/>
          <a:lstStyle/>
          <a:p>
            <a:endParaRPr lang="en-US" smtClean="0"/>
          </a:p>
        </p:txBody>
      </p:sp>
      <p:pic>
        <p:nvPicPr>
          <p:cNvPr id="12292" name="Picture 2" descr="C:\Users\MIGUELITO\Desktop\CIETTA\Delegacion de SHARE\Varias\Visita de Cem\SAM_025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3641" y="692696"/>
            <a:ext cx="8219849" cy="616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43184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Título"/>
          <p:cNvSpPr>
            <a:spLocks noGrp="1"/>
          </p:cNvSpPr>
          <p:nvPr>
            <p:ph type="title"/>
          </p:nvPr>
        </p:nvSpPr>
        <p:spPr/>
        <p:txBody>
          <a:bodyPr/>
          <a:lstStyle/>
          <a:p>
            <a:r>
              <a:rPr lang="en-US" smtClean="0"/>
              <a:t>DESPUES</a:t>
            </a:r>
          </a:p>
        </p:txBody>
      </p:sp>
      <p:pic>
        <p:nvPicPr>
          <p:cNvPr id="13315" name="Picture 2" descr="E:\_DSC6807.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971550" y="1916113"/>
            <a:ext cx="7451725" cy="4187825"/>
          </a:xfrm>
        </p:spPr>
      </p:pic>
    </p:spTree>
    <p:extLst>
      <p:ext uri="{BB962C8B-B14F-4D97-AF65-F5344CB8AC3E}">
        <p14:creationId xmlns:p14="http://schemas.microsoft.com/office/powerpoint/2010/main" val="27360673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El Salvador 2 91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0825" y="4437063"/>
            <a:ext cx="3228975"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2" descr="F:\DSC0039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92500" y="4437063"/>
            <a:ext cx="3573463"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2" descr="C:\Users\Miguel\Desktop\DCIM\101MSDCF\DSC04986.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48488" y="4481513"/>
            <a:ext cx="203200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2" descr="C:\Users\Miguel\Desktop\febrero-marzo 2011\cap. agrícolas 107.jpg"/>
          <p:cNvPicPr>
            <a:picLocks noGrp="1" noChangeAspect="1" noChangeArrowheads="1"/>
          </p:cNvPicPr>
          <p:nvPr>
            <p:ph idx="1"/>
          </p:nvPr>
        </p:nvPicPr>
        <p:blipFill>
          <a:blip r:embed="rId5" cstate="email">
            <a:extLst>
              <a:ext uri="{28A0092B-C50C-407E-A947-70E740481C1C}">
                <a14:useLocalDpi xmlns:a14="http://schemas.microsoft.com/office/drawing/2010/main"/>
              </a:ext>
            </a:extLst>
          </a:blip>
          <a:srcRect/>
          <a:stretch>
            <a:fillRect/>
          </a:stretch>
        </p:blipFill>
        <p:spPr>
          <a:xfrm>
            <a:off x="4716463" y="1052513"/>
            <a:ext cx="4232275" cy="3240087"/>
          </a:xfrm>
        </p:spPr>
      </p:pic>
      <p:pic>
        <p:nvPicPr>
          <p:cNvPr id="14342" name="Picture 2" descr="C:\recuperados\2011\CIETTA\CIETTA- VIABOSEM\CONFRAS CIETTA-FINCA\Maíz\100_312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79388" y="1052513"/>
            <a:ext cx="4513262"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53506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Título"/>
          <p:cNvSpPr>
            <a:spLocks noGrp="1"/>
          </p:cNvSpPr>
          <p:nvPr>
            <p:ph type="title"/>
          </p:nvPr>
        </p:nvSpPr>
        <p:spPr/>
        <p:txBody>
          <a:bodyPr/>
          <a:lstStyle/>
          <a:p>
            <a:r>
              <a:rPr lang="en-US" smtClean="0"/>
              <a:t>Sistemas productivos diversificados</a:t>
            </a:r>
          </a:p>
        </p:txBody>
      </p:sp>
      <p:sp>
        <p:nvSpPr>
          <p:cNvPr id="17411" name="2 Marcador de contenido"/>
          <p:cNvSpPr>
            <a:spLocks noGrp="1"/>
          </p:cNvSpPr>
          <p:nvPr>
            <p:ph idx="1"/>
          </p:nvPr>
        </p:nvSpPr>
        <p:spPr/>
        <p:txBody>
          <a:bodyPr/>
          <a:lstStyle/>
          <a:p>
            <a:endParaRPr lang="en-US" smtClean="0"/>
          </a:p>
        </p:txBody>
      </p:sp>
      <p:pic>
        <p:nvPicPr>
          <p:cNvPr id="17412" name="Picture 2" descr="C:\Users\MIGUELITO\Desktop\DCIM\100MSDCF\DSC0841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50" y="1628775"/>
            <a:ext cx="9144000"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5628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Título"/>
          <p:cNvSpPr>
            <a:spLocks noGrp="1"/>
          </p:cNvSpPr>
          <p:nvPr>
            <p:ph type="title"/>
          </p:nvPr>
        </p:nvSpPr>
        <p:spPr>
          <a:xfrm>
            <a:off x="395288" y="333375"/>
            <a:ext cx="8229600" cy="1143000"/>
          </a:xfrm>
        </p:spPr>
        <p:txBody>
          <a:bodyPr/>
          <a:lstStyle/>
          <a:p>
            <a:r>
              <a:rPr lang="es-ES" sz="3600" smtClean="0"/>
              <a:t>Manejo Alelopático de Plantas Competidoras </a:t>
            </a:r>
            <a:r>
              <a:rPr lang="en-US" sz="3600" smtClean="0"/>
              <a:t/>
            </a:r>
            <a:br>
              <a:rPr lang="en-US" sz="3600" smtClean="0"/>
            </a:br>
            <a:endParaRPr lang="en-US" sz="3600" smtClean="0"/>
          </a:p>
        </p:txBody>
      </p:sp>
      <p:sp>
        <p:nvSpPr>
          <p:cNvPr id="15363" name="2 Marcador de contenido"/>
          <p:cNvSpPr>
            <a:spLocks noGrp="1"/>
          </p:cNvSpPr>
          <p:nvPr>
            <p:ph idx="1"/>
          </p:nvPr>
        </p:nvSpPr>
        <p:spPr/>
        <p:txBody>
          <a:bodyPr/>
          <a:lstStyle/>
          <a:p>
            <a:endParaRPr lang="en-US" smtClean="0"/>
          </a:p>
        </p:txBody>
      </p:sp>
      <p:pic>
        <p:nvPicPr>
          <p:cNvPr id="15364" name="Picture 2" descr="C:\Users\MIGUELITO\Desktop\DCIM\100MSDCF\DSC0840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719263"/>
            <a:ext cx="9144000" cy="513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80346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Título"/>
          <p:cNvSpPr>
            <a:spLocks noGrp="1"/>
          </p:cNvSpPr>
          <p:nvPr>
            <p:ph type="title"/>
          </p:nvPr>
        </p:nvSpPr>
        <p:spPr/>
        <p:txBody>
          <a:bodyPr/>
          <a:lstStyle/>
          <a:p>
            <a:r>
              <a:rPr lang="en-US" smtClean="0"/>
              <a:t>Acolchado o uso de mulch</a:t>
            </a:r>
          </a:p>
        </p:txBody>
      </p:sp>
      <p:sp>
        <p:nvSpPr>
          <p:cNvPr id="16387" name="2 Marcador de contenido"/>
          <p:cNvSpPr>
            <a:spLocks noGrp="1"/>
          </p:cNvSpPr>
          <p:nvPr>
            <p:ph idx="1"/>
          </p:nvPr>
        </p:nvSpPr>
        <p:spPr/>
        <p:txBody>
          <a:bodyPr/>
          <a:lstStyle/>
          <a:p>
            <a:endParaRPr lang="en-US" smtClean="0"/>
          </a:p>
        </p:txBody>
      </p:sp>
      <p:pic>
        <p:nvPicPr>
          <p:cNvPr id="16388" name="Picture 2" descr="C:\Users\MIGUELITO\Desktop\fotos de CIETTA\IMG_0985.jpg"/>
          <p:cNvPicPr>
            <a:picLocks noChangeAspect="1" noChangeArrowheads="1"/>
          </p:cNvPicPr>
          <p:nvPr/>
        </p:nvPicPr>
        <p:blipFill>
          <a:blip r:embed="rId2" cstate="email">
            <a:extLst>
              <a:ext uri="{28A0092B-C50C-407E-A947-70E740481C1C}">
                <a14:useLocalDpi xmlns:a14="http://schemas.microsoft.com/office/drawing/2010/main"/>
              </a:ext>
            </a:extLst>
          </a:blip>
          <a:srcRect l="-153" t="-7400"/>
          <a:stretch>
            <a:fillRect/>
          </a:stretch>
        </p:blipFill>
        <p:spPr bwMode="auto">
          <a:xfrm>
            <a:off x="0" y="1341438"/>
            <a:ext cx="9144000"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32274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Título"/>
          <p:cNvSpPr>
            <a:spLocks noGrp="1"/>
          </p:cNvSpPr>
          <p:nvPr>
            <p:ph type="title"/>
          </p:nvPr>
        </p:nvSpPr>
        <p:spPr/>
        <p:txBody>
          <a:bodyPr/>
          <a:lstStyle/>
          <a:p>
            <a:endParaRPr lang="es-MX" smtClean="0"/>
          </a:p>
        </p:txBody>
      </p:sp>
      <p:sp>
        <p:nvSpPr>
          <p:cNvPr id="18435" name="2 Marcador de contenido"/>
          <p:cNvSpPr>
            <a:spLocks noGrp="1"/>
          </p:cNvSpPr>
          <p:nvPr>
            <p:ph idx="1"/>
          </p:nvPr>
        </p:nvSpPr>
        <p:spPr/>
        <p:txBody>
          <a:bodyPr/>
          <a:lstStyle/>
          <a:p>
            <a:endParaRPr lang="es-MX" smtClean="0"/>
          </a:p>
        </p:txBody>
      </p:sp>
      <p:pic>
        <p:nvPicPr>
          <p:cNvPr id="18436" name="Picture 2" descr="C:\Users\Estrada\Desktop\Encuentro Roya del café\DSC0833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75" y="1268413"/>
            <a:ext cx="9159875" cy="514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1689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Título"/>
          <p:cNvSpPr>
            <a:spLocks noGrp="1"/>
          </p:cNvSpPr>
          <p:nvPr>
            <p:ph type="title"/>
          </p:nvPr>
        </p:nvSpPr>
        <p:spPr/>
        <p:txBody>
          <a:bodyPr/>
          <a:lstStyle/>
          <a:p>
            <a:endParaRPr lang="es-MX" smtClean="0"/>
          </a:p>
        </p:txBody>
      </p:sp>
      <p:sp>
        <p:nvSpPr>
          <p:cNvPr id="19459" name="2 Marcador de contenido"/>
          <p:cNvSpPr>
            <a:spLocks noGrp="1"/>
          </p:cNvSpPr>
          <p:nvPr>
            <p:ph idx="1"/>
          </p:nvPr>
        </p:nvSpPr>
        <p:spPr/>
        <p:txBody>
          <a:bodyPr/>
          <a:lstStyle/>
          <a:p>
            <a:endParaRPr lang="es-MX" smtClean="0"/>
          </a:p>
        </p:txBody>
      </p:sp>
      <p:pic>
        <p:nvPicPr>
          <p:cNvPr id="19460" name="Picture 2" descr="C:\Users\Estrada\Desktop\Encuentro Roya del café\DSC0732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4300" y="1484313"/>
            <a:ext cx="9031288" cy="507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741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1 Título"/>
          <p:cNvSpPr>
            <a:spLocks noGrp="1"/>
          </p:cNvSpPr>
          <p:nvPr>
            <p:ph type="title"/>
          </p:nvPr>
        </p:nvSpPr>
        <p:spPr>
          <a:solidFill>
            <a:srgbClr val="92D050"/>
          </a:solidFill>
        </p:spPr>
        <p:txBody>
          <a:bodyPr/>
          <a:lstStyle/>
          <a:p>
            <a:r>
              <a:rPr lang="es-SV" sz="2000" smtClean="0"/>
              <a:t>INTRODUCCIÓN</a:t>
            </a:r>
          </a:p>
        </p:txBody>
      </p:sp>
      <p:sp>
        <p:nvSpPr>
          <p:cNvPr id="3075" name="2 Marcador de contenido"/>
          <p:cNvSpPr>
            <a:spLocks noGrp="1"/>
          </p:cNvSpPr>
          <p:nvPr>
            <p:ph idx="1"/>
          </p:nvPr>
        </p:nvSpPr>
        <p:spPr>
          <a:xfrm>
            <a:off x="457200" y="1600200"/>
            <a:ext cx="8147050" cy="4525963"/>
          </a:xfrm>
        </p:spPr>
        <p:txBody>
          <a:bodyPr/>
          <a:lstStyle/>
          <a:p>
            <a:pPr marL="0" indent="0" algn="just">
              <a:buFontTx/>
              <a:buNone/>
            </a:pPr>
            <a:r>
              <a:rPr lang="es-SV" sz="1400" b="1" smtClean="0">
                <a:latin typeface="Calibri" pitchFamily="34" charset="0"/>
              </a:rPr>
              <a:t>En CONFRAS somos conscientes de que El clima mundial está cambiando: los impactos asociados con la acumulación de gases de efecto invernadero en la atmósfera como consecuencia de las actividades antrópicas, los cambios en la temperatura media, los cambios en las estaciones y una intensidad cada vez mayor de eventos climáticos extremos ya están dándose y empeorarán en el futuro. </a:t>
            </a:r>
            <a:endParaRPr lang="es-SV" sz="1400" smtClean="0">
              <a:latin typeface="Calibri" pitchFamily="34" charset="0"/>
            </a:endParaRPr>
          </a:p>
          <a:p>
            <a:pPr marL="0" indent="0" algn="just">
              <a:buFontTx/>
              <a:buNone/>
            </a:pPr>
            <a:r>
              <a:rPr lang="es-SV" sz="1400" smtClean="0">
                <a:latin typeface="Calibri" pitchFamily="34" charset="0"/>
              </a:rPr>
              <a:t> </a:t>
            </a:r>
          </a:p>
          <a:p>
            <a:pPr marL="0" indent="0" algn="just">
              <a:buFontTx/>
              <a:buNone/>
            </a:pPr>
            <a:r>
              <a:rPr lang="es-SV" sz="1400" smtClean="0">
                <a:latin typeface="Calibri" pitchFamily="34" charset="0"/>
              </a:rPr>
              <a:t>En la confederación desde el año 2005 estamos promoviendo en nuestras bases, acciones orientadas  a  formar, capacitar y practicar técnicas  orientadas a la conservación del medio ambiente  y a contrarrestar los efectos generados por  cambio climático; así como a la realización de acciones de incidencia para que el Estado promueva políticas públicas que permitan superar esa problemática, tales como la aprobación de una </a:t>
            </a:r>
            <a:r>
              <a:rPr lang="es-SV" sz="1400" b="1" smtClean="0">
                <a:latin typeface="Calibri" pitchFamily="34" charset="0"/>
              </a:rPr>
              <a:t>Ley de Soberanía y Seguridad Alimentaria y Nutricional y la promoción de la Reforma a la Ley de prohibición de agro tóxicos en El Salvador.</a:t>
            </a:r>
          </a:p>
          <a:p>
            <a:pPr marL="0" indent="0" algn="just">
              <a:buFontTx/>
              <a:buNone/>
            </a:pPr>
            <a:endParaRPr lang="es-SV" sz="1400" smtClean="0">
              <a:latin typeface="Calibri" pitchFamily="34" charset="0"/>
            </a:endParaRPr>
          </a:p>
          <a:p>
            <a:pPr marL="0" indent="0" algn="just">
              <a:buFontTx/>
              <a:buNone/>
            </a:pPr>
            <a:r>
              <a:rPr lang="es-SV" sz="1400" smtClean="0">
                <a:latin typeface="Calibri" pitchFamily="34" charset="0"/>
              </a:rPr>
              <a:t>Tenemos establecidos diferentes </a:t>
            </a:r>
            <a:r>
              <a:rPr lang="es-SV" sz="1400" b="1" smtClean="0">
                <a:latin typeface="Calibri" pitchFamily="34" charset="0"/>
              </a:rPr>
              <a:t>Programas y Proyectos  </a:t>
            </a:r>
            <a:r>
              <a:rPr lang="es-SV" sz="1400" smtClean="0">
                <a:latin typeface="Calibri" pitchFamily="34" charset="0"/>
              </a:rPr>
              <a:t>para el desarrollo de un modelo del desarrollo del sector agropecuario basado en  los Principios de la Soberanía Alimentaria, el fomento de la agroecología con un enfoque de equidad de género.</a:t>
            </a:r>
          </a:p>
        </p:txBody>
      </p:sp>
    </p:spTree>
    <p:extLst>
      <p:ext uri="{BB962C8B-B14F-4D97-AF65-F5344CB8AC3E}">
        <p14:creationId xmlns:p14="http://schemas.microsoft.com/office/powerpoint/2010/main" val="11431916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Título"/>
          <p:cNvSpPr>
            <a:spLocks noGrp="1"/>
          </p:cNvSpPr>
          <p:nvPr>
            <p:ph type="title"/>
          </p:nvPr>
        </p:nvSpPr>
        <p:spPr/>
        <p:txBody>
          <a:bodyPr/>
          <a:lstStyle/>
          <a:p>
            <a:endParaRPr lang="es-MX" smtClean="0"/>
          </a:p>
        </p:txBody>
      </p:sp>
      <p:sp>
        <p:nvSpPr>
          <p:cNvPr id="20483" name="2 Marcador de contenido"/>
          <p:cNvSpPr>
            <a:spLocks noGrp="1"/>
          </p:cNvSpPr>
          <p:nvPr>
            <p:ph idx="1"/>
          </p:nvPr>
        </p:nvSpPr>
        <p:spPr/>
        <p:txBody>
          <a:bodyPr/>
          <a:lstStyle/>
          <a:p>
            <a:endParaRPr lang="es-MX" smtClean="0"/>
          </a:p>
        </p:txBody>
      </p:sp>
      <p:pic>
        <p:nvPicPr>
          <p:cNvPr id="20484" name="Picture 2" descr="C:\Users\Estrada\Desktop\Encuentro Roya del café\DSC0728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456" y="1772816"/>
            <a:ext cx="9047475" cy="508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9634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Título"/>
          <p:cNvSpPr>
            <a:spLocks noGrp="1"/>
          </p:cNvSpPr>
          <p:nvPr>
            <p:ph type="title"/>
          </p:nvPr>
        </p:nvSpPr>
        <p:spPr/>
        <p:txBody>
          <a:bodyPr/>
          <a:lstStyle/>
          <a:p>
            <a:endParaRPr lang="es-MX" smtClean="0"/>
          </a:p>
        </p:txBody>
      </p:sp>
      <p:sp>
        <p:nvSpPr>
          <p:cNvPr id="21507" name="2 Marcador de contenido"/>
          <p:cNvSpPr>
            <a:spLocks noGrp="1"/>
          </p:cNvSpPr>
          <p:nvPr>
            <p:ph idx="1"/>
          </p:nvPr>
        </p:nvSpPr>
        <p:spPr/>
        <p:txBody>
          <a:bodyPr/>
          <a:lstStyle/>
          <a:p>
            <a:endParaRPr lang="es-MX" smtClean="0"/>
          </a:p>
        </p:txBody>
      </p:sp>
      <p:pic>
        <p:nvPicPr>
          <p:cNvPr id="21508" name="Picture 2" descr="C:\Users\Estrada\Desktop\Encuentro Roya del café\DSC0920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5288" y="1916113"/>
            <a:ext cx="8442325" cy="474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07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Miguel\Desktop\FOTOS HASTA 13 DE JULIO DE 2011\OJUSHTE JULIO\100_4348.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23850" y="1700213"/>
            <a:ext cx="2892425" cy="2170112"/>
          </a:xfrm>
        </p:spPr>
      </p:pic>
      <p:pic>
        <p:nvPicPr>
          <p:cNvPr id="22531" name="Picture 2" descr="C:\Users\Miguel\Desktop\FOTOS HASTA 13 DE JULIO DE 2011\OJUSHTE JULIO\100_440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48038" y="1700213"/>
            <a:ext cx="227647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2" descr="G:\Fotos Ojushte\102_406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3850" y="4005263"/>
            <a:ext cx="2139950"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2" descr="G:\Fotos Ojushte\102_4058.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627313" y="4292600"/>
            <a:ext cx="2952750"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2" descr="G:\Fotos Ojushte\102_3502.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95963" y="1700213"/>
            <a:ext cx="28797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6 CuadroTexto"/>
          <p:cNvSpPr txBox="1">
            <a:spLocks noChangeArrowheads="1"/>
          </p:cNvSpPr>
          <p:nvPr/>
        </p:nvSpPr>
        <p:spPr bwMode="auto">
          <a:xfrm>
            <a:off x="755650" y="549275"/>
            <a:ext cx="6623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SV" sz="2000" b="1"/>
              <a:t>INVESTIGACIÓN EN CULTIVOS ALTERNATIVOS Y ADAPTABLES </a:t>
            </a:r>
          </a:p>
          <a:p>
            <a:pPr algn="ctr" eaLnBrk="1" hangingPunct="1"/>
            <a:r>
              <a:rPr lang="es-SV" sz="2000" b="1"/>
              <a:t>ANTE EL CAMBIO CLIMÁTICO </a:t>
            </a:r>
          </a:p>
        </p:txBody>
      </p:sp>
    </p:spTree>
    <p:extLst>
      <p:ext uri="{BB962C8B-B14F-4D97-AF65-F5344CB8AC3E}">
        <p14:creationId xmlns:p14="http://schemas.microsoft.com/office/powerpoint/2010/main" val="42705218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Título"/>
          <p:cNvSpPr>
            <a:spLocks noGrp="1"/>
          </p:cNvSpPr>
          <p:nvPr>
            <p:ph type="ctrTitle"/>
          </p:nvPr>
        </p:nvSpPr>
        <p:spPr/>
        <p:txBody>
          <a:bodyPr/>
          <a:lstStyle/>
          <a:p>
            <a:pPr eaLnBrk="1" hangingPunct="1"/>
            <a:endParaRPr lang="es-SV" smtClean="0"/>
          </a:p>
        </p:txBody>
      </p:sp>
      <p:sp>
        <p:nvSpPr>
          <p:cNvPr id="23555" name="2 Subtítulo"/>
          <p:cNvSpPr>
            <a:spLocks noGrp="1"/>
          </p:cNvSpPr>
          <p:nvPr>
            <p:ph type="subTitle" idx="1"/>
          </p:nvPr>
        </p:nvSpPr>
        <p:spPr/>
        <p:txBody>
          <a:bodyPr/>
          <a:lstStyle/>
          <a:p>
            <a:pPr eaLnBrk="1" hangingPunct="1"/>
            <a:endParaRPr lang="es-MX" smtClean="0"/>
          </a:p>
        </p:txBody>
      </p:sp>
      <p:sp>
        <p:nvSpPr>
          <p:cNvPr id="23556" name="AutoShape 2" descr="Ver Brochure_...jpg en presentación"/>
          <p:cNvSpPr>
            <a:spLocks noChangeAspect="1" noChangeArrowheads="1"/>
          </p:cNvSpPr>
          <p:nvPr/>
        </p:nvSpPr>
        <p:spPr bwMode="auto">
          <a:xfrm>
            <a:off x="63500" y="-731838"/>
            <a:ext cx="1962150" cy="152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SV">
              <a:latin typeface="Calibri" pitchFamily="34" charset="0"/>
            </a:endParaRPr>
          </a:p>
        </p:txBody>
      </p:sp>
      <p:pic>
        <p:nvPicPr>
          <p:cNvPr id="23557" name="Picture 3" descr="C:\Users\willian\Desktop\Brochure_TIRO.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4213" y="549275"/>
            <a:ext cx="7600950" cy="587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15547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Título"/>
          <p:cNvSpPr>
            <a:spLocks noGrp="1"/>
          </p:cNvSpPr>
          <p:nvPr>
            <p:ph type="title"/>
          </p:nvPr>
        </p:nvSpPr>
        <p:spPr/>
        <p:txBody>
          <a:bodyPr/>
          <a:lstStyle/>
          <a:p>
            <a:pPr eaLnBrk="1" hangingPunct="1"/>
            <a:endParaRPr lang="es-SV" smtClean="0"/>
          </a:p>
        </p:txBody>
      </p:sp>
      <p:sp>
        <p:nvSpPr>
          <p:cNvPr id="24579" name="2 Marcador de contenido"/>
          <p:cNvSpPr>
            <a:spLocks noGrp="1"/>
          </p:cNvSpPr>
          <p:nvPr>
            <p:ph idx="1"/>
          </p:nvPr>
        </p:nvSpPr>
        <p:spPr/>
        <p:txBody>
          <a:bodyPr/>
          <a:lstStyle/>
          <a:p>
            <a:pPr eaLnBrk="1" hangingPunct="1"/>
            <a:endParaRPr lang="es-SV" smtClean="0"/>
          </a:p>
        </p:txBody>
      </p:sp>
      <p:pic>
        <p:nvPicPr>
          <p:cNvPr id="24580" name="Picture 2" descr="C:\Users\willian\Desktop\Brochure_RETIRO.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188" y="333375"/>
            <a:ext cx="8107362" cy="626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07317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Título"/>
          <p:cNvSpPr>
            <a:spLocks noGrp="1"/>
          </p:cNvSpPr>
          <p:nvPr>
            <p:ph type="title"/>
          </p:nvPr>
        </p:nvSpPr>
        <p:spPr/>
        <p:txBody>
          <a:bodyPr/>
          <a:lstStyle/>
          <a:p>
            <a:endParaRPr lang="es-SV" smtClean="0"/>
          </a:p>
        </p:txBody>
      </p:sp>
      <p:pic>
        <p:nvPicPr>
          <p:cNvPr id="25603" name="3 Marcador de contenido" descr="C:\Users\Miguel\Desktop\INFORME FINAL CATIE\GUIA OJUSHTE corregida finaal .jpg"/>
          <p:cNvPicPr>
            <a:picLocks noGrp="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035175" y="0"/>
            <a:ext cx="5299075" cy="6858000"/>
          </a:xfrm>
        </p:spPr>
      </p:pic>
    </p:spTree>
    <p:extLst>
      <p:ext uri="{BB962C8B-B14F-4D97-AF65-F5344CB8AC3E}">
        <p14:creationId xmlns:p14="http://schemas.microsoft.com/office/powerpoint/2010/main" val="36332169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Título"/>
          <p:cNvSpPr>
            <a:spLocks noGrp="1"/>
          </p:cNvSpPr>
          <p:nvPr>
            <p:ph type="title"/>
          </p:nvPr>
        </p:nvSpPr>
        <p:spPr/>
        <p:txBody>
          <a:bodyPr/>
          <a:lstStyle/>
          <a:p>
            <a:endParaRPr lang="es-SV" smtClean="0"/>
          </a:p>
        </p:txBody>
      </p:sp>
      <p:sp>
        <p:nvSpPr>
          <p:cNvPr id="26627" name="2 Marcador de contenido"/>
          <p:cNvSpPr>
            <a:spLocks noGrp="1"/>
          </p:cNvSpPr>
          <p:nvPr>
            <p:ph idx="1"/>
          </p:nvPr>
        </p:nvSpPr>
        <p:spPr/>
        <p:txBody>
          <a:bodyPr/>
          <a:lstStyle/>
          <a:p>
            <a:endParaRPr lang="es-SV" smtClean="0"/>
          </a:p>
        </p:txBody>
      </p:sp>
      <p:pic>
        <p:nvPicPr>
          <p:cNvPr id="26628" name="Picture 2" descr="C:\Users\Miguel\Documents\ESCRITORIO DIC 2011\INFORME FINAL CATIE\GUIA TECNICA CACAO corregidaa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11413" y="0"/>
            <a:ext cx="529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45560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Título"/>
          <p:cNvSpPr>
            <a:spLocks noGrp="1"/>
          </p:cNvSpPr>
          <p:nvPr>
            <p:ph type="title"/>
          </p:nvPr>
        </p:nvSpPr>
        <p:spPr/>
        <p:txBody>
          <a:bodyPr/>
          <a:lstStyle/>
          <a:p>
            <a:pPr eaLnBrk="1" hangingPunct="1"/>
            <a:r>
              <a:rPr lang="es-SV" smtClean="0"/>
              <a:t>Cacao</a:t>
            </a:r>
            <a:endParaRPr lang="es-ES" smtClean="0"/>
          </a:p>
        </p:txBody>
      </p:sp>
      <p:pic>
        <p:nvPicPr>
          <p:cNvPr id="27651" name="Picture 2" descr="G:\Fotos cacao\102_3579.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5614988" y="2149475"/>
            <a:ext cx="3529012" cy="4708525"/>
          </a:xfrm>
        </p:spPr>
      </p:pic>
      <p:pic>
        <p:nvPicPr>
          <p:cNvPr id="27652" name="Picture 2" descr="G:\Fotos cacao\102_351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4841875"/>
            <a:ext cx="22320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2" descr="G:\Fotos cacao\102_3629.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12975" y="5013325"/>
            <a:ext cx="326707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3" descr="G:\Fotos cacao\102_3743.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35375" y="1196975"/>
            <a:ext cx="1871663"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2" descr="G:\Fotos cacao\102_3799.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2420938"/>
            <a:ext cx="316865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2" descr="C:\Users\Miguel\Desktop\FOTOS HASTA 13 DE JULIO DE 2011\CACAO JULIO\100_4327.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0"/>
            <a:ext cx="180022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30015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Título"/>
          <p:cNvSpPr>
            <a:spLocks noGrp="1"/>
          </p:cNvSpPr>
          <p:nvPr>
            <p:ph type="title"/>
          </p:nvPr>
        </p:nvSpPr>
        <p:spPr>
          <a:xfrm>
            <a:off x="-612775" y="0"/>
            <a:ext cx="7705725" cy="765175"/>
          </a:xfrm>
        </p:spPr>
        <p:txBody>
          <a:bodyPr/>
          <a:lstStyle/>
          <a:p>
            <a:r>
              <a:rPr lang="es-SV" smtClean="0"/>
              <a:t>Santuario de semillas</a:t>
            </a:r>
          </a:p>
        </p:txBody>
      </p:sp>
      <p:pic>
        <p:nvPicPr>
          <p:cNvPr id="32771" name="Picture 2" descr="C:\Users\Miguel\Documents\DCIM\100MSDCF\_DSC197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860800"/>
            <a:ext cx="4011613"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2" descr="C:\Users\Miguel\Documents\DCIM\100MSDCF\_DSC2005.JPG"/>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5364163" y="3862388"/>
            <a:ext cx="3779837" cy="2995612"/>
          </a:xfrm>
        </p:spPr>
      </p:pic>
      <p:pic>
        <p:nvPicPr>
          <p:cNvPr id="32773" name="Picture 2" descr="C:\Users\Miguel\Documents\DCIM\100MSDCF\_DSC228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42988" y="1412875"/>
            <a:ext cx="333216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2" descr="C:\recuperados\2011\CIETTA\CIETTA- VIABOSEM\SEMILLAS CRIOLLAS\DIVERSIDAD\DSCN1543.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75350" y="0"/>
            <a:ext cx="316865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7185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Miguel\Documents\DCIM\100MSDCF\_DSC174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352800"/>
            <a:ext cx="62372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2" descr="G:\DCIM\Camera\2012-08-23_13-59-41_411.jpg"/>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6300788" y="3373438"/>
            <a:ext cx="2843212" cy="3484562"/>
          </a:xfrm>
        </p:spPr>
      </p:pic>
      <p:sp>
        <p:nvSpPr>
          <p:cNvPr id="28676" name="1 Título"/>
          <p:cNvSpPr>
            <a:spLocks noGrp="1"/>
          </p:cNvSpPr>
          <p:nvPr>
            <p:ph type="title"/>
          </p:nvPr>
        </p:nvSpPr>
        <p:spPr/>
        <p:txBody>
          <a:bodyPr/>
          <a:lstStyle/>
          <a:p>
            <a:pPr eaLnBrk="1" hangingPunct="1"/>
            <a:r>
              <a:rPr lang="es-SV" smtClean="0"/>
              <a:t>Laboratorio de control biológico</a:t>
            </a:r>
            <a:endParaRPr lang="es-ES" smtClean="0"/>
          </a:p>
        </p:txBody>
      </p:sp>
    </p:spTree>
    <p:extLst>
      <p:ext uri="{BB962C8B-B14F-4D97-AF65-F5344CB8AC3E}">
        <p14:creationId xmlns:p14="http://schemas.microsoft.com/office/powerpoint/2010/main" val="39773617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437"/>
          </a:xfrm>
          <a:solidFill>
            <a:schemeClr val="accent1">
              <a:lumMod val="90000"/>
            </a:schemeClr>
          </a:solidFill>
        </p:spPr>
        <p:txBody>
          <a:bodyPr/>
          <a:lstStyle/>
          <a:p>
            <a:pPr>
              <a:defRPr/>
            </a:pPr>
            <a:r>
              <a:rPr lang="es-ES" sz="1800" dirty="0" smtClean="0"/>
              <a:t>PROGRAMA DE SOBERANIA ALIMENTARIA</a:t>
            </a:r>
            <a:endParaRPr lang="es-SV" sz="1800" dirty="0"/>
          </a:p>
        </p:txBody>
      </p:sp>
      <p:sp>
        <p:nvSpPr>
          <p:cNvPr id="4" name="3 Marcador de contenido"/>
          <p:cNvSpPr>
            <a:spLocks noGrp="1"/>
          </p:cNvSpPr>
          <p:nvPr>
            <p:ph sz="half" idx="1"/>
          </p:nvPr>
        </p:nvSpPr>
        <p:spPr>
          <a:xfrm>
            <a:off x="457200" y="1268413"/>
            <a:ext cx="4038600" cy="4857750"/>
          </a:xfrm>
          <a:solidFill>
            <a:schemeClr val="accent5"/>
          </a:solidFill>
        </p:spPr>
        <p:txBody>
          <a:bodyPr/>
          <a:lstStyle/>
          <a:p>
            <a:pPr algn="just">
              <a:defRPr/>
            </a:pPr>
            <a:endParaRPr lang="es-ES" sz="1200" dirty="0" smtClean="0"/>
          </a:p>
          <a:p>
            <a:pPr algn="just">
              <a:defRPr/>
            </a:pPr>
            <a:endParaRPr lang="es-ES" sz="1600" dirty="0" smtClean="0"/>
          </a:p>
          <a:p>
            <a:pPr algn="just">
              <a:defRPr/>
            </a:pPr>
            <a:r>
              <a:rPr lang="es-ES" sz="1600" dirty="0" smtClean="0"/>
              <a:t>PROYECTO </a:t>
            </a:r>
            <a:r>
              <a:rPr lang="es-ES" sz="1600" dirty="0"/>
              <a:t>«PROMOCIÓN DE LA SOBERANÍA ALIMENTARIA EN COOPERATIVAS AGRÍCOLAS ANTE EL CAMBIO CLIMÁTICO. EL SALVADOR</a:t>
            </a:r>
            <a:r>
              <a:rPr lang="es-ES" sz="1600" dirty="0" smtClean="0"/>
              <a:t>»</a:t>
            </a:r>
          </a:p>
          <a:p>
            <a:pPr marL="0" indent="0" algn="just">
              <a:buFontTx/>
              <a:buNone/>
              <a:defRPr/>
            </a:pPr>
            <a:endParaRPr lang="es-ES" sz="1600" dirty="0" smtClean="0"/>
          </a:p>
          <a:p>
            <a:pPr algn="just">
              <a:defRPr/>
            </a:pPr>
            <a:r>
              <a:rPr lang="es-PE" sz="1600" b="1" dirty="0" smtClean="0"/>
              <a:t>Objetivo: </a:t>
            </a:r>
            <a:r>
              <a:rPr lang="es-PE" sz="1600" dirty="0" smtClean="0"/>
              <a:t>Fortalecer </a:t>
            </a:r>
            <a:r>
              <a:rPr lang="es-PE" sz="1600" dirty="0"/>
              <a:t>las capacidades de los/as productores/as asociados/as en cooperativas de CONFRAS en la zona </a:t>
            </a:r>
            <a:r>
              <a:rPr lang="es-PE" sz="1600" dirty="0" smtClean="0"/>
              <a:t>oriental, </a:t>
            </a:r>
            <a:r>
              <a:rPr lang="es-PE" sz="1600" dirty="0"/>
              <a:t>para disminuir la vulnerabilidad ante el cambio climático</a:t>
            </a:r>
            <a:r>
              <a:rPr lang="es-ES" sz="1600" dirty="0"/>
              <a:t>, promoviendo la soberanía alimentaria y la equidad de género</a:t>
            </a:r>
            <a:r>
              <a:rPr lang="es-ES" sz="1600" dirty="0" smtClean="0"/>
              <a:t>.</a:t>
            </a:r>
          </a:p>
          <a:p>
            <a:pPr>
              <a:defRPr/>
            </a:pPr>
            <a:endParaRPr lang="es-SV" sz="1200" dirty="0" smtClean="0"/>
          </a:p>
          <a:p>
            <a:pPr>
              <a:defRPr/>
            </a:pPr>
            <a:endParaRPr lang="es-SV" sz="1200" dirty="0"/>
          </a:p>
        </p:txBody>
      </p:sp>
      <p:sp>
        <p:nvSpPr>
          <p:cNvPr id="4100" name="5 Marcador de contenido"/>
          <p:cNvSpPr>
            <a:spLocks noGrp="1"/>
          </p:cNvSpPr>
          <p:nvPr>
            <p:ph sz="half" idx="2"/>
          </p:nvPr>
        </p:nvSpPr>
        <p:spPr>
          <a:xfrm>
            <a:off x="4648200" y="1196975"/>
            <a:ext cx="4038600" cy="4929188"/>
          </a:xfrm>
          <a:ln>
            <a:solidFill>
              <a:srgbClr val="0070C0"/>
            </a:solidFill>
            <a:miter lim="800000"/>
            <a:headEnd/>
            <a:tailEnd/>
          </a:ln>
        </p:spPr>
        <p:txBody>
          <a:bodyPr/>
          <a:lstStyle/>
          <a:p>
            <a:pPr>
              <a:buFont typeface="Wingdings" pitchFamily="2" charset="2"/>
              <a:buChar char="ü"/>
            </a:pPr>
            <a:r>
              <a:rPr lang="es-SV" sz="1600" u="sng" smtClean="0">
                <a:latin typeface="Calibri" pitchFamily="34" charset="0"/>
              </a:rPr>
              <a:t>Parcelas Agroecológicas</a:t>
            </a:r>
          </a:p>
          <a:p>
            <a:pPr>
              <a:buFont typeface="Wingdings" pitchFamily="2" charset="2"/>
              <a:buChar char="ü"/>
            </a:pPr>
            <a:r>
              <a:rPr lang="es-SV" sz="2000" smtClean="0">
                <a:latin typeface="Calibri" pitchFamily="34" charset="0"/>
              </a:rPr>
              <a:t>Maíz resistente a sequía</a:t>
            </a:r>
          </a:p>
          <a:p>
            <a:pPr>
              <a:buFont typeface="Wingdings" pitchFamily="2" charset="2"/>
              <a:buChar char="ü"/>
            </a:pPr>
            <a:endParaRPr lang="es-SV" sz="2000" smtClean="0">
              <a:latin typeface="Calibri" pitchFamily="34" charset="0"/>
            </a:endParaRPr>
          </a:p>
          <a:p>
            <a:pPr>
              <a:buFont typeface="Wingdings" pitchFamily="2" charset="2"/>
              <a:buChar char="ü"/>
            </a:pPr>
            <a:endParaRPr lang="es-SV" sz="2000" smtClean="0">
              <a:latin typeface="Calibri" pitchFamily="34" charset="0"/>
            </a:endParaRPr>
          </a:p>
          <a:p>
            <a:pPr>
              <a:buFont typeface="Wingdings" pitchFamily="2" charset="2"/>
              <a:buChar char="ü"/>
            </a:pPr>
            <a:endParaRPr lang="es-SV" sz="2000" smtClean="0">
              <a:latin typeface="Calibri" pitchFamily="34" charset="0"/>
            </a:endParaRPr>
          </a:p>
          <a:p>
            <a:pPr>
              <a:buFont typeface="Wingdings" pitchFamily="2" charset="2"/>
              <a:buChar char="ü"/>
            </a:pPr>
            <a:endParaRPr lang="es-SV" sz="2000" smtClean="0">
              <a:latin typeface="Calibri" pitchFamily="34" charset="0"/>
            </a:endParaRPr>
          </a:p>
          <a:p>
            <a:pPr>
              <a:buFont typeface="Wingdings" pitchFamily="2" charset="2"/>
              <a:buChar char="ü"/>
            </a:pPr>
            <a:endParaRPr lang="es-SV" sz="1100" smtClean="0">
              <a:latin typeface="Calibri" pitchFamily="34" charset="0"/>
            </a:endParaRPr>
          </a:p>
          <a:p>
            <a:pPr>
              <a:buFont typeface="Wingdings" pitchFamily="2" charset="2"/>
              <a:buChar char="ü"/>
            </a:pPr>
            <a:r>
              <a:rPr lang="es-SV" sz="2000" smtClean="0">
                <a:latin typeface="Calibri" pitchFamily="34" charset="0"/>
              </a:rPr>
              <a:t>Cultivo de variedades resistentes a sequía</a:t>
            </a:r>
          </a:p>
          <a:p>
            <a:pPr>
              <a:buFont typeface="Wingdings" pitchFamily="2" charset="2"/>
              <a:buChar char="ü"/>
            </a:pPr>
            <a:endParaRPr lang="es-SV" sz="2000" smtClean="0"/>
          </a:p>
        </p:txBody>
      </p:sp>
      <p:pic>
        <p:nvPicPr>
          <p:cNvPr id="4101" name="Picture 7" descr="I:\FOTOS DE PROYECTO\Don Tano\SAM_640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16463" y="2060575"/>
            <a:ext cx="1784350"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2" descr="D:\DCIM\100PHOTO\SAM_744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40500" y="2030413"/>
            <a:ext cx="1690688"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2" descr="http://images.engormix.com/S_articles/5172_578.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69776" y="4437063"/>
            <a:ext cx="142875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2" descr="C:\Users\hp\Downloads\10403843_10152864830940535_2466238311941509122_o.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24650" y="4437063"/>
            <a:ext cx="1322388"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15497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F:\doc. control biologico confras\100_1633.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4387850"/>
            <a:ext cx="2700338" cy="2470150"/>
          </a:xfrm>
        </p:spPr>
      </p:pic>
      <p:pic>
        <p:nvPicPr>
          <p:cNvPr id="29699" name="Picture 4" descr="F:\doc. control biologico confras\100_163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43213" y="4365625"/>
            <a:ext cx="3582987"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3" descr="F:\doc. control biologico confras\100_1586.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88125" y="4360863"/>
            <a:ext cx="2555875" cy="249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2" descr="F:\doc. control biologico confras\100_1572.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9388" y="1133475"/>
            <a:ext cx="403225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2" descr="C:\Users\willian\Desktop\PERSONAL\De todo un poco\DCIM\100KM341\100_1827.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356100" y="1125538"/>
            <a:ext cx="4602163"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7 Título"/>
          <p:cNvSpPr>
            <a:spLocks noGrp="1"/>
          </p:cNvSpPr>
          <p:nvPr>
            <p:ph type="title"/>
          </p:nvPr>
        </p:nvSpPr>
        <p:spPr>
          <a:xfrm>
            <a:off x="519113" y="11113"/>
            <a:ext cx="8229600" cy="858837"/>
          </a:xfrm>
        </p:spPr>
        <p:txBody>
          <a:bodyPr/>
          <a:lstStyle/>
          <a:p>
            <a:r>
              <a:rPr lang="es-SV" sz="2800" b="1" smtClean="0"/>
              <a:t>Reproducción de controladores biológicos de plagas </a:t>
            </a:r>
          </a:p>
        </p:txBody>
      </p:sp>
    </p:spTree>
    <p:extLst>
      <p:ext uri="{BB962C8B-B14F-4D97-AF65-F5344CB8AC3E}">
        <p14:creationId xmlns:p14="http://schemas.microsoft.com/office/powerpoint/2010/main" val="24893417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Título"/>
          <p:cNvSpPr>
            <a:spLocks noGrp="1"/>
          </p:cNvSpPr>
          <p:nvPr>
            <p:ph type="title"/>
          </p:nvPr>
        </p:nvSpPr>
        <p:spPr>
          <a:xfrm>
            <a:off x="323850" y="0"/>
            <a:ext cx="8229600" cy="908050"/>
          </a:xfrm>
        </p:spPr>
        <p:txBody>
          <a:bodyPr/>
          <a:lstStyle/>
          <a:p>
            <a:r>
              <a:rPr lang="es-MX" sz="2800" b="1" smtClean="0"/>
              <a:t>Investigación y formación agroecológica con universidades</a:t>
            </a:r>
          </a:p>
        </p:txBody>
      </p:sp>
      <p:sp>
        <p:nvSpPr>
          <p:cNvPr id="30723" name="2 Marcador de contenido"/>
          <p:cNvSpPr>
            <a:spLocks noGrp="1"/>
          </p:cNvSpPr>
          <p:nvPr>
            <p:ph idx="1"/>
          </p:nvPr>
        </p:nvSpPr>
        <p:spPr/>
        <p:txBody>
          <a:bodyPr/>
          <a:lstStyle/>
          <a:p>
            <a:endParaRPr lang="en-US" smtClean="0"/>
          </a:p>
        </p:txBody>
      </p:sp>
      <p:pic>
        <p:nvPicPr>
          <p:cNvPr id="30724" name="Picture 2" descr="C:\Users\MIGUELITO\Desktop\fotos de CIETTA\IMG_127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969963"/>
            <a:ext cx="9144000" cy="588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42540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Título"/>
          <p:cNvSpPr>
            <a:spLocks noGrp="1"/>
          </p:cNvSpPr>
          <p:nvPr>
            <p:ph type="title"/>
          </p:nvPr>
        </p:nvSpPr>
        <p:spPr>
          <a:xfrm>
            <a:off x="457200" y="115888"/>
            <a:ext cx="8229600" cy="1143000"/>
          </a:xfrm>
        </p:spPr>
        <p:txBody>
          <a:bodyPr/>
          <a:lstStyle/>
          <a:p>
            <a:r>
              <a:rPr lang="es-MX" sz="2800" smtClean="0"/>
              <a:t>Elaboración de abonos orgánicos fermentados</a:t>
            </a:r>
          </a:p>
        </p:txBody>
      </p:sp>
      <p:sp>
        <p:nvSpPr>
          <p:cNvPr id="31747" name="2 Marcador de contenido"/>
          <p:cNvSpPr>
            <a:spLocks noGrp="1"/>
          </p:cNvSpPr>
          <p:nvPr>
            <p:ph idx="1"/>
          </p:nvPr>
        </p:nvSpPr>
        <p:spPr/>
        <p:txBody>
          <a:bodyPr/>
          <a:lstStyle/>
          <a:p>
            <a:endParaRPr lang="en-US" smtClean="0"/>
          </a:p>
        </p:txBody>
      </p:sp>
      <p:pic>
        <p:nvPicPr>
          <p:cNvPr id="31748" name="Picture 2" descr="C:\Users\MIGUELITO\Desktop\Fotos Plantas medicinales\SAM_040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478000" y="-10858500"/>
            <a:ext cx="12192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2" descr="C:\Users\MIGUELITO\Desktop\fotos de CIETTA\IMG_117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052513"/>
            <a:ext cx="9144000"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23545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Título"/>
          <p:cNvSpPr>
            <a:spLocks noGrp="1"/>
          </p:cNvSpPr>
          <p:nvPr>
            <p:ph type="title"/>
          </p:nvPr>
        </p:nvSpPr>
        <p:spPr/>
        <p:txBody>
          <a:bodyPr/>
          <a:lstStyle/>
          <a:p>
            <a:r>
              <a:rPr lang="es-SV" smtClean="0"/>
              <a:t>Producción agroecológica</a:t>
            </a:r>
          </a:p>
        </p:txBody>
      </p:sp>
      <p:sp>
        <p:nvSpPr>
          <p:cNvPr id="33795" name="2 Marcador de contenido"/>
          <p:cNvSpPr>
            <a:spLocks noGrp="1"/>
          </p:cNvSpPr>
          <p:nvPr>
            <p:ph idx="1"/>
          </p:nvPr>
        </p:nvSpPr>
        <p:spPr/>
        <p:txBody>
          <a:bodyPr/>
          <a:lstStyle/>
          <a:p>
            <a:endParaRPr lang="es-SV" smtClean="0"/>
          </a:p>
        </p:txBody>
      </p:sp>
      <p:pic>
        <p:nvPicPr>
          <p:cNvPr id="33796" name="Picture 2" descr="C:\Users\Miguel\Desktop\fotos cietta 2012\DCIM\100MSDCF\_DSC294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719263"/>
            <a:ext cx="9144000" cy="513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63445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Título"/>
          <p:cNvSpPr>
            <a:spLocks noGrp="1"/>
          </p:cNvSpPr>
          <p:nvPr>
            <p:ph type="title"/>
          </p:nvPr>
        </p:nvSpPr>
        <p:spPr/>
        <p:txBody>
          <a:bodyPr/>
          <a:lstStyle/>
          <a:p>
            <a:endParaRPr lang="en-US" smtClean="0"/>
          </a:p>
        </p:txBody>
      </p:sp>
      <p:sp>
        <p:nvSpPr>
          <p:cNvPr id="34819" name="2 Marcador de contenido"/>
          <p:cNvSpPr>
            <a:spLocks noGrp="1"/>
          </p:cNvSpPr>
          <p:nvPr>
            <p:ph idx="1"/>
          </p:nvPr>
        </p:nvSpPr>
        <p:spPr/>
        <p:txBody>
          <a:bodyPr/>
          <a:lstStyle/>
          <a:p>
            <a:endParaRPr lang="en-US" smtClean="0"/>
          </a:p>
        </p:txBody>
      </p:sp>
      <p:pic>
        <p:nvPicPr>
          <p:cNvPr id="34820" name="Picture 2" descr="C:\Users\MIGUELITO\Desktop\fotos de CIETTA\IMG_103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45550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Título"/>
          <p:cNvSpPr>
            <a:spLocks noGrp="1"/>
          </p:cNvSpPr>
          <p:nvPr>
            <p:ph type="title"/>
          </p:nvPr>
        </p:nvSpPr>
        <p:spPr>
          <a:xfrm>
            <a:off x="457200" y="80963"/>
            <a:ext cx="8229600" cy="777875"/>
          </a:xfrm>
        </p:spPr>
        <p:txBody>
          <a:bodyPr/>
          <a:lstStyle/>
          <a:p>
            <a:r>
              <a:rPr lang="en-US" smtClean="0"/>
              <a:t>Perma apicultura</a:t>
            </a:r>
          </a:p>
        </p:txBody>
      </p:sp>
      <p:graphicFrame>
        <p:nvGraphicFramePr>
          <p:cNvPr id="2" name="1 Diagrama"/>
          <p:cNvGraphicFramePr/>
          <p:nvPr/>
        </p:nvGraphicFramePr>
        <p:xfrm>
          <a:off x="179512" y="2492896"/>
          <a:ext cx="6563629" cy="40989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365" name="Picture 5" descr="C:\Users\Estrada\Desktop\Camera\20150626_160900.jpg"/>
          <p:cNvPicPr>
            <a:picLocks noGrp="1" noChangeAspect="1" noChangeArrowheads="1"/>
          </p:cNvPicPr>
          <p:nvPr>
            <p:ph idx="1"/>
          </p:nvPr>
        </p:nvPicPr>
        <p:blipFill>
          <a:blip r:embed="rId7" cstate="email">
            <a:extLst>
              <a:ext uri="{28A0092B-C50C-407E-A947-70E740481C1C}">
                <a14:useLocalDpi xmlns:a14="http://schemas.microsoft.com/office/drawing/2010/main"/>
              </a:ext>
            </a:extLst>
          </a:blip>
          <a:srcRect/>
          <a:stretch>
            <a:fillRect/>
          </a:stretch>
        </p:blipFill>
        <p:spPr>
          <a:xfrm>
            <a:off x="6432550" y="1125538"/>
            <a:ext cx="2697163" cy="35941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7112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Título"/>
          <p:cNvSpPr>
            <a:spLocks noGrp="1"/>
          </p:cNvSpPr>
          <p:nvPr>
            <p:ph type="title"/>
          </p:nvPr>
        </p:nvSpPr>
        <p:spPr/>
        <p:txBody>
          <a:bodyPr/>
          <a:lstStyle/>
          <a:p>
            <a:r>
              <a:rPr lang="es-MX" sz="2800" b="1" smtClean="0"/>
              <a:t>Propuestas agroecológicas de CONFRAS para la adaptación y mitigación del c.c en corredor seco </a:t>
            </a:r>
          </a:p>
        </p:txBody>
      </p:sp>
      <p:sp>
        <p:nvSpPr>
          <p:cNvPr id="3" name="2 Marcador de contenido"/>
          <p:cNvSpPr>
            <a:spLocks noGrp="1"/>
          </p:cNvSpPr>
          <p:nvPr>
            <p:ph idx="1"/>
          </p:nvPr>
        </p:nvSpPr>
        <p:spPr/>
        <p:txBody>
          <a:bodyPr>
            <a:normAutofit/>
          </a:bodyPr>
          <a:lstStyle/>
          <a:p>
            <a:pPr>
              <a:defRPr/>
            </a:pPr>
            <a:r>
              <a:rPr lang="es-MX" sz="2400" dirty="0" smtClean="0"/>
              <a:t>Uso de semillas criollas y creación de santuarios de semillas.</a:t>
            </a:r>
          </a:p>
          <a:p>
            <a:pPr>
              <a:defRPr/>
            </a:pPr>
            <a:r>
              <a:rPr lang="es-MX" sz="2400" dirty="0" smtClean="0"/>
              <a:t>Diseño, planificación y establecimiento </a:t>
            </a:r>
            <a:r>
              <a:rPr lang="es-MX" sz="2400" b="1" dirty="0" smtClean="0"/>
              <a:t>de sistemas agrícolas diversificados </a:t>
            </a:r>
            <a:r>
              <a:rPr lang="es-MX" sz="2400" dirty="0" smtClean="0"/>
              <a:t>(</a:t>
            </a:r>
            <a:r>
              <a:rPr lang="es-MX" sz="2400" dirty="0" err="1" smtClean="0"/>
              <a:t>Ejs</a:t>
            </a:r>
            <a:r>
              <a:rPr lang="es-MX" sz="2400" dirty="0" smtClean="0"/>
              <a:t>: La milpa, agroforestería, sistemas silvo pastoriles)</a:t>
            </a:r>
          </a:p>
          <a:p>
            <a:pPr>
              <a:defRPr/>
            </a:pPr>
            <a:r>
              <a:rPr lang="es-MX" sz="2400" dirty="0" smtClean="0"/>
              <a:t>Incorporación y/o carrileo de rastrojos de cultivos/acolchado</a:t>
            </a:r>
          </a:p>
          <a:p>
            <a:pPr>
              <a:defRPr/>
            </a:pPr>
            <a:r>
              <a:rPr lang="es-MX" sz="2400" dirty="0" smtClean="0"/>
              <a:t>Uso del control biológico, botánico y etológico de plagas.</a:t>
            </a:r>
          </a:p>
          <a:p>
            <a:pPr>
              <a:defRPr/>
            </a:pPr>
            <a:r>
              <a:rPr lang="es-MX" sz="2400" dirty="0" smtClean="0"/>
              <a:t>Cultivo de humedad y levantamiento de humedad</a:t>
            </a:r>
          </a:p>
          <a:p>
            <a:pPr marL="0" indent="0">
              <a:buFontTx/>
              <a:buNone/>
              <a:defRPr/>
            </a:pPr>
            <a:endParaRPr lang="es-MX" sz="2400" dirty="0" smtClean="0"/>
          </a:p>
          <a:p>
            <a:pPr>
              <a:defRPr/>
            </a:pPr>
            <a:endParaRPr lang="es-MX" sz="2400" dirty="0"/>
          </a:p>
        </p:txBody>
      </p:sp>
    </p:spTree>
    <p:extLst>
      <p:ext uri="{BB962C8B-B14F-4D97-AF65-F5344CB8AC3E}">
        <p14:creationId xmlns:p14="http://schemas.microsoft.com/office/powerpoint/2010/main" val="36359408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1000"/>
                                        <p:tgtEl>
                                          <p:spTgt spid="3">
                                            <p:txEl>
                                              <p:pRg st="2" end="2"/>
                                            </p:txEl>
                                          </p:spTgt>
                                        </p:tgtEl>
                                      </p:cBhvr>
                                    </p:animEffect>
                                    <p:anim calcmode="lin" valueType="num">
                                      <p:cBhvr>
                                        <p:cTn id="1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9" presetID="16" presetClass="entr" presetSubtype="21"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par>
                                <p:cTn id="22" presetID="1"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84213" y="908050"/>
            <a:ext cx="7821612" cy="4852988"/>
          </a:xfrm>
        </p:spPr>
        <p:txBody>
          <a:bodyPr>
            <a:normAutofit fontScale="70000" lnSpcReduction="20000"/>
          </a:bodyPr>
          <a:lstStyle/>
          <a:p>
            <a:pPr>
              <a:defRPr/>
            </a:pPr>
            <a:r>
              <a:rPr lang="es-MX" dirty="0"/>
              <a:t>Intensificación de las obras de conservación de suelos y agua, que incluya la cosecha de agua ( </a:t>
            </a:r>
            <a:r>
              <a:rPr lang="es-MX" dirty="0" err="1"/>
              <a:t>key</a:t>
            </a:r>
            <a:r>
              <a:rPr lang="es-MX" dirty="0"/>
              <a:t> line, reservorios, reforestación con especies beneficiosas al manto acuífero en micro cuencas)</a:t>
            </a:r>
          </a:p>
          <a:p>
            <a:pPr>
              <a:defRPr/>
            </a:pPr>
            <a:r>
              <a:rPr lang="es-MX" dirty="0" smtClean="0"/>
              <a:t>Masificación </a:t>
            </a:r>
            <a:r>
              <a:rPr lang="es-MX" dirty="0"/>
              <a:t>del uso de energía a partir de pirolisis de la biomasa</a:t>
            </a:r>
          </a:p>
          <a:p>
            <a:pPr>
              <a:defRPr/>
            </a:pPr>
            <a:r>
              <a:rPr lang="es-MX" dirty="0"/>
              <a:t>Masificar la reforestación con especies de rápido crecimiento, que capturan mas carbono, producen mas oxigeno  y benefician los mantos acuíferos, como  el bambú </a:t>
            </a:r>
            <a:r>
              <a:rPr lang="es-MX" dirty="0" err="1"/>
              <a:t>Ásper</a:t>
            </a:r>
            <a:r>
              <a:rPr lang="es-MX" dirty="0"/>
              <a:t> y otras especies con similares características</a:t>
            </a:r>
          </a:p>
          <a:p>
            <a:pPr>
              <a:defRPr/>
            </a:pPr>
            <a:r>
              <a:rPr lang="es-MX" dirty="0" smtClean="0"/>
              <a:t>Producción de hortalizas con tecnología organopónica, a nivel rural y en la ciudad.</a:t>
            </a:r>
            <a:endParaRPr lang="es-MX" dirty="0"/>
          </a:p>
          <a:p>
            <a:pPr>
              <a:defRPr/>
            </a:pPr>
            <a:r>
              <a:rPr lang="es-MX" dirty="0"/>
              <a:t>Los cultivos alternativos y adaptables al cambio climático</a:t>
            </a:r>
          </a:p>
          <a:p>
            <a:pPr>
              <a:defRPr/>
            </a:pPr>
            <a:endParaRPr lang="es-MX" dirty="0"/>
          </a:p>
        </p:txBody>
      </p:sp>
    </p:spTree>
    <p:extLst>
      <p:ext uri="{BB962C8B-B14F-4D97-AF65-F5344CB8AC3E}">
        <p14:creationId xmlns:p14="http://schemas.microsoft.com/office/powerpoint/2010/main" val="34332756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Título"/>
          <p:cNvSpPr>
            <a:spLocks noGrp="1"/>
          </p:cNvSpPr>
          <p:nvPr>
            <p:ph type="title"/>
          </p:nvPr>
        </p:nvSpPr>
        <p:spPr>
          <a:xfrm>
            <a:off x="914400" y="714375"/>
            <a:ext cx="8229600" cy="1143000"/>
          </a:xfrm>
        </p:spPr>
        <p:txBody>
          <a:bodyPr/>
          <a:lstStyle/>
          <a:p>
            <a:r>
              <a:rPr lang="es-MX" altLang="es-SV" sz="2400" b="1" smtClean="0"/>
              <a:t>Propuestas  de políticas publicas que apoyen la agricultura sostenible, campesina </a:t>
            </a:r>
          </a:p>
        </p:txBody>
      </p:sp>
      <p:sp>
        <p:nvSpPr>
          <p:cNvPr id="30723" name="2 Marcador de contenido"/>
          <p:cNvSpPr>
            <a:spLocks noGrp="1"/>
          </p:cNvSpPr>
          <p:nvPr>
            <p:ph idx="1"/>
          </p:nvPr>
        </p:nvSpPr>
        <p:spPr>
          <a:xfrm>
            <a:off x="457200" y="1927225"/>
            <a:ext cx="8229600" cy="4525963"/>
          </a:xfrm>
        </p:spPr>
        <p:txBody>
          <a:bodyPr/>
          <a:lstStyle/>
          <a:p>
            <a:pPr>
              <a:buFont typeface="Arial" charset="0"/>
              <a:buChar char="•"/>
              <a:defRPr/>
            </a:pPr>
            <a:r>
              <a:rPr lang="es-MX" sz="2000" dirty="0" smtClean="0"/>
              <a:t>Reforma agraria genuina e inclusiva</a:t>
            </a:r>
          </a:p>
          <a:p>
            <a:pPr>
              <a:buFont typeface="Arial" charset="0"/>
              <a:buChar char="•"/>
              <a:defRPr/>
            </a:pPr>
            <a:r>
              <a:rPr lang="es-MX" sz="2000" dirty="0" smtClean="0"/>
              <a:t> Reorientación de la investigación y extensión agrícola con Innovaciones agroecológicas</a:t>
            </a:r>
          </a:p>
          <a:p>
            <a:pPr>
              <a:buFont typeface="Arial" charset="0"/>
              <a:buChar char="•"/>
              <a:defRPr/>
            </a:pPr>
            <a:r>
              <a:rPr lang="es-MX" sz="2000" dirty="0" smtClean="0"/>
              <a:t>Modificar currículas de las facultades de agronomía  y/o creación de carrera de ingeniería agroecológica</a:t>
            </a:r>
          </a:p>
          <a:p>
            <a:pPr>
              <a:buFont typeface="Arial" charset="0"/>
              <a:buChar char="•"/>
              <a:defRPr/>
            </a:pPr>
            <a:r>
              <a:rPr lang="es-MX" sz="2000" dirty="0" smtClean="0"/>
              <a:t>Amplia ejecución de políticas a favor de la soberanía alimentaria</a:t>
            </a:r>
          </a:p>
          <a:p>
            <a:pPr>
              <a:buFont typeface="Arial" charset="0"/>
              <a:buChar char="•"/>
              <a:defRPr/>
            </a:pPr>
            <a:r>
              <a:rPr lang="es-MX" sz="2000" dirty="0" smtClean="0"/>
              <a:t>Apoyar los sistemas campesinos de semillas criollas y rechazar las leyes de semillas que van contra del campesinado (Creación de </a:t>
            </a:r>
            <a:r>
              <a:rPr lang="es-MX" sz="2000" b="1" dirty="0" smtClean="0"/>
              <a:t>santuarios</a:t>
            </a:r>
            <a:r>
              <a:rPr lang="es-MX" sz="2000" dirty="0" smtClean="0"/>
              <a:t> de semillas criollas y autóctonas)</a:t>
            </a:r>
          </a:p>
          <a:p>
            <a:pPr>
              <a:buFont typeface="Arial" charset="0"/>
              <a:buChar char="•"/>
              <a:defRPr/>
            </a:pPr>
            <a:r>
              <a:rPr lang="es-MX" sz="2000" dirty="0" smtClean="0"/>
              <a:t>Apoyar </a:t>
            </a:r>
            <a:r>
              <a:rPr lang="es-MX" sz="2000" dirty="0"/>
              <a:t>la comercialización directa entre productores y consumidores a través de mercados campesinos, uniendo cooperativas urbanas y rurales.</a:t>
            </a:r>
          </a:p>
          <a:p>
            <a:pPr>
              <a:buFont typeface="Arial" charset="0"/>
              <a:buChar char="•"/>
              <a:defRPr/>
            </a:pPr>
            <a:endParaRPr lang="es-MX" sz="2000" dirty="0" smtClean="0"/>
          </a:p>
          <a:p>
            <a:pPr marL="0" indent="0">
              <a:buFont typeface="Arial" charset="0"/>
              <a:buNone/>
              <a:defRPr/>
            </a:pPr>
            <a:endParaRPr lang="es-MX" dirty="0" smtClean="0"/>
          </a:p>
        </p:txBody>
      </p:sp>
    </p:spTree>
    <p:extLst>
      <p:ext uri="{BB962C8B-B14F-4D97-AF65-F5344CB8AC3E}">
        <p14:creationId xmlns:p14="http://schemas.microsoft.com/office/powerpoint/2010/main" val="389237150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barn(inVertical)">
                                      <p:cBhvr>
                                        <p:cTn id="7" dur="500"/>
                                        <p:tgtEl>
                                          <p:spTgt spid="348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30723">
                                            <p:txEl>
                                              <p:pRg st="0" end="0"/>
                                            </p:txEl>
                                          </p:spTgt>
                                        </p:tgtEl>
                                        <p:attrNameLst>
                                          <p:attrName>style.visibility</p:attrName>
                                        </p:attrNameLst>
                                      </p:cBhvr>
                                      <p:to>
                                        <p:strVal val="visible"/>
                                      </p:to>
                                    </p:set>
                                    <p:animEffect transition="in" filter="fade">
                                      <p:cBhvr>
                                        <p:cTn id="12" dur="1000"/>
                                        <p:tgtEl>
                                          <p:spTgt spid="30723">
                                            <p:txEl>
                                              <p:pRg st="0" end="0"/>
                                            </p:txEl>
                                          </p:spTgt>
                                        </p:tgtEl>
                                      </p:cBhvr>
                                    </p:animEffect>
                                    <p:anim calcmode="lin" valueType="num">
                                      <p:cBhvr>
                                        <p:cTn id="13" dur="10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072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723">
                                            <p:txEl>
                                              <p:pRg st="1" end="1"/>
                                            </p:txEl>
                                          </p:spTgt>
                                        </p:tgtEl>
                                        <p:attrNameLst>
                                          <p:attrName>style.visibility</p:attrName>
                                        </p:attrNameLst>
                                      </p:cBhvr>
                                      <p:to>
                                        <p:strVal val="visible"/>
                                      </p:to>
                                    </p:set>
                                    <p:animEffect transition="in" filter="fade">
                                      <p:cBhvr>
                                        <p:cTn id="17" dur="1000"/>
                                        <p:tgtEl>
                                          <p:spTgt spid="30723">
                                            <p:txEl>
                                              <p:pRg st="1" end="1"/>
                                            </p:txEl>
                                          </p:spTgt>
                                        </p:tgtEl>
                                      </p:cBhvr>
                                    </p:animEffect>
                                    <p:anim calcmode="lin" valueType="num">
                                      <p:cBhvr>
                                        <p:cTn id="18" dur="10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072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723">
                                            <p:txEl>
                                              <p:pRg st="2" end="2"/>
                                            </p:txEl>
                                          </p:spTgt>
                                        </p:tgtEl>
                                        <p:attrNameLst>
                                          <p:attrName>style.visibility</p:attrName>
                                        </p:attrNameLst>
                                      </p:cBhvr>
                                      <p:to>
                                        <p:strVal val="visible"/>
                                      </p:to>
                                    </p:set>
                                    <p:animEffect transition="in" filter="fade">
                                      <p:cBhvr>
                                        <p:cTn id="22" dur="1000"/>
                                        <p:tgtEl>
                                          <p:spTgt spid="30723">
                                            <p:txEl>
                                              <p:pRg st="2" end="2"/>
                                            </p:txEl>
                                          </p:spTgt>
                                        </p:tgtEl>
                                      </p:cBhvr>
                                    </p:animEffect>
                                    <p:anim calcmode="lin" valueType="num">
                                      <p:cBhvr>
                                        <p:cTn id="23" dur="10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072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0723">
                                            <p:txEl>
                                              <p:pRg st="3" end="3"/>
                                            </p:txEl>
                                          </p:spTgt>
                                        </p:tgtEl>
                                        <p:attrNameLst>
                                          <p:attrName>style.visibility</p:attrName>
                                        </p:attrNameLst>
                                      </p:cBhvr>
                                      <p:to>
                                        <p:strVal val="visible"/>
                                      </p:to>
                                    </p:set>
                                    <p:animEffect transition="in" filter="fade">
                                      <p:cBhvr>
                                        <p:cTn id="27" dur="1000"/>
                                        <p:tgtEl>
                                          <p:spTgt spid="30723">
                                            <p:txEl>
                                              <p:pRg st="3" end="3"/>
                                            </p:txEl>
                                          </p:spTgt>
                                        </p:tgtEl>
                                      </p:cBhvr>
                                    </p:animEffect>
                                    <p:anim calcmode="lin" valueType="num">
                                      <p:cBhvr>
                                        <p:cTn id="28" dur="10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072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0723">
                                            <p:txEl>
                                              <p:pRg st="4" end="4"/>
                                            </p:txEl>
                                          </p:spTgt>
                                        </p:tgtEl>
                                        <p:attrNameLst>
                                          <p:attrName>style.visibility</p:attrName>
                                        </p:attrNameLst>
                                      </p:cBhvr>
                                      <p:to>
                                        <p:strVal val="visible"/>
                                      </p:to>
                                    </p:set>
                                    <p:animEffect transition="in" filter="fade">
                                      <p:cBhvr>
                                        <p:cTn id="32" dur="1000"/>
                                        <p:tgtEl>
                                          <p:spTgt spid="30723">
                                            <p:txEl>
                                              <p:pRg st="4" end="4"/>
                                            </p:txEl>
                                          </p:spTgt>
                                        </p:tgtEl>
                                      </p:cBhvr>
                                    </p:animEffect>
                                    <p:anim calcmode="lin" valueType="num">
                                      <p:cBhvr>
                                        <p:cTn id="33" dur="10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072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0723">
                                            <p:txEl>
                                              <p:pRg st="5" end="5"/>
                                            </p:txEl>
                                          </p:spTgt>
                                        </p:tgtEl>
                                        <p:attrNameLst>
                                          <p:attrName>style.visibility</p:attrName>
                                        </p:attrNameLst>
                                      </p:cBhvr>
                                      <p:to>
                                        <p:strVal val="visible"/>
                                      </p:to>
                                    </p:set>
                                    <p:animEffect transition="in" filter="fade">
                                      <p:cBhvr>
                                        <p:cTn id="37" dur="1000"/>
                                        <p:tgtEl>
                                          <p:spTgt spid="30723">
                                            <p:txEl>
                                              <p:pRg st="5" end="5"/>
                                            </p:txEl>
                                          </p:spTgt>
                                        </p:tgtEl>
                                      </p:cBhvr>
                                    </p:animEffect>
                                    <p:anim calcmode="lin" valueType="num">
                                      <p:cBhvr>
                                        <p:cTn id="38" dur="1000" fill="hold"/>
                                        <p:tgtEl>
                                          <p:spTgt spid="3072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072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2 Marcador de contenido"/>
          <p:cNvSpPr>
            <a:spLocks noGrp="1"/>
          </p:cNvSpPr>
          <p:nvPr>
            <p:ph idx="1"/>
          </p:nvPr>
        </p:nvSpPr>
        <p:spPr>
          <a:xfrm>
            <a:off x="642938" y="571500"/>
            <a:ext cx="8229600" cy="4525963"/>
          </a:xfrm>
        </p:spPr>
        <p:txBody>
          <a:bodyPr/>
          <a:lstStyle/>
          <a:p>
            <a:r>
              <a:rPr lang="es-MX" altLang="es-SV" sz="2000" smtClean="0"/>
              <a:t>Reorientar los sistemas de aprovisionamiento público de alimentos (Escuelas, hospitales, albergues, cárceles, etc) para dar prioridad a la producción campesina agroecológica y los precios justos.</a:t>
            </a:r>
          </a:p>
          <a:p>
            <a:r>
              <a:rPr lang="es-MX" altLang="es-SV" sz="2000" smtClean="0"/>
              <a:t>No dar subvenciones a los agroquímicos y restringir o profundizar en el no uso de plaguicidas tóxicos y transgénicos</a:t>
            </a:r>
          </a:p>
          <a:p>
            <a:r>
              <a:rPr lang="es-MX" altLang="es-SV" sz="2000" smtClean="0"/>
              <a:t>Restringir los monopolios y oligopolios nacionales e internacionales del agronegocio que captan y distorsionan las políticas públicas a su favor y en detrimento de los productores y consumidores</a:t>
            </a:r>
          </a:p>
          <a:p>
            <a:r>
              <a:rPr lang="es-MX" altLang="es-SV" sz="2000" smtClean="0"/>
              <a:t>Subvenciones a pequeños agricultores y cooperativas que practican la agricultura sostenible, en caso de perdidas por C.C</a:t>
            </a:r>
          </a:p>
          <a:p>
            <a:r>
              <a:rPr lang="es-MX" altLang="es-SV" sz="2000" b="1" smtClean="0"/>
              <a:t>Rescate de la identidad campesina (prácticas agroecológicas), por medio de la implementación a nivel nacional del programa permanente Campesino a Campesino.</a:t>
            </a:r>
            <a:endParaRPr lang="es-MX" altLang="es-SV" sz="2000" smtClean="0"/>
          </a:p>
          <a:p>
            <a:endParaRPr lang="es-MX" altLang="es-SV" smtClean="0"/>
          </a:p>
          <a:p>
            <a:endParaRPr lang="es-MX" altLang="es-SV" smtClean="0"/>
          </a:p>
        </p:txBody>
      </p:sp>
    </p:spTree>
    <p:extLst>
      <p:ext uri="{BB962C8B-B14F-4D97-AF65-F5344CB8AC3E}">
        <p14:creationId xmlns:p14="http://schemas.microsoft.com/office/powerpoint/2010/main" val="334017198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5842">
                                            <p:txEl>
                                              <p:pRg st="0" end="0"/>
                                            </p:txEl>
                                          </p:spTgt>
                                        </p:tgtEl>
                                        <p:attrNameLst>
                                          <p:attrName>style.visibility</p:attrName>
                                        </p:attrNameLst>
                                      </p:cBhvr>
                                      <p:to>
                                        <p:strVal val="visible"/>
                                      </p:to>
                                    </p:set>
                                    <p:animEffect transition="in" filter="fade">
                                      <p:cBhvr>
                                        <p:cTn id="7" dur="500"/>
                                        <p:tgtEl>
                                          <p:spTgt spid="3584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5842">
                                            <p:txEl>
                                              <p:pRg st="1" end="1"/>
                                            </p:txEl>
                                          </p:spTgt>
                                        </p:tgtEl>
                                        <p:attrNameLst>
                                          <p:attrName>style.visibility</p:attrName>
                                        </p:attrNameLst>
                                      </p:cBhvr>
                                      <p:to>
                                        <p:strVal val="visible"/>
                                      </p:to>
                                    </p:set>
                                    <p:animEffect transition="in" filter="fade">
                                      <p:cBhvr>
                                        <p:cTn id="10" dur="500"/>
                                        <p:tgtEl>
                                          <p:spTgt spid="3584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5842">
                                            <p:txEl>
                                              <p:pRg st="2" end="2"/>
                                            </p:txEl>
                                          </p:spTgt>
                                        </p:tgtEl>
                                        <p:attrNameLst>
                                          <p:attrName>style.visibility</p:attrName>
                                        </p:attrNameLst>
                                      </p:cBhvr>
                                      <p:to>
                                        <p:strVal val="visible"/>
                                      </p:to>
                                    </p:set>
                                    <p:animEffect transition="in" filter="fade">
                                      <p:cBhvr>
                                        <p:cTn id="13" dur="500"/>
                                        <p:tgtEl>
                                          <p:spTgt spid="3584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5842">
                                            <p:txEl>
                                              <p:pRg st="3" end="3"/>
                                            </p:txEl>
                                          </p:spTgt>
                                        </p:tgtEl>
                                        <p:attrNameLst>
                                          <p:attrName>style.visibility</p:attrName>
                                        </p:attrNameLst>
                                      </p:cBhvr>
                                      <p:to>
                                        <p:strVal val="visible"/>
                                      </p:to>
                                    </p:set>
                                    <p:animEffect transition="in" filter="fade">
                                      <p:cBhvr>
                                        <p:cTn id="16" dur="500"/>
                                        <p:tgtEl>
                                          <p:spTgt spid="3584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5842">
                                            <p:txEl>
                                              <p:pRg st="4" end="4"/>
                                            </p:txEl>
                                          </p:spTgt>
                                        </p:tgtEl>
                                        <p:attrNameLst>
                                          <p:attrName>style.visibility</p:attrName>
                                        </p:attrNameLst>
                                      </p:cBhvr>
                                      <p:to>
                                        <p:strVal val="visible"/>
                                      </p:to>
                                    </p:set>
                                    <p:animEffect transition="in" filter="fade">
                                      <p:cBhvr>
                                        <p:cTn id="19" dur="500"/>
                                        <p:tgtEl>
                                          <p:spTgt spid="3584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Título"/>
          <p:cNvSpPr>
            <a:spLocks noGrp="1"/>
          </p:cNvSpPr>
          <p:nvPr>
            <p:ph type="title"/>
          </p:nvPr>
        </p:nvSpPr>
        <p:spPr>
          <a:xfrm>
            <a:off x="468313" y="404813"/>
            <a:ext cx="8229600" cy="1143000"/>
          </a:xfrm>
        </p:spPr>
        <p:txBody>
          <a:bodyPr/>
          <a:lstStyle/>
          <a:p>
            <a:r>
              <a:rPr lang="es-SV" sz="1600" b="1" smtClean="0">
                <a:latin typeface="Calibri" pitchFamily="34" charset="0"/>
              </a:rPr>
              <a:t>PROYECTO» FORTALECIMIENTO DE LAS CAPACIDADES DE SUSTENTABILIDAD EN COOPERATIVAS Y COMITÉS DE MUJERES DE LA ZONA OCCIDENTAL DE EL SALVADOR»</a:t>
            </a:r>
          </a:p>
        </p:txBody>
      </p:sp>
      <p:sp>
        <p:nvSpPr>
          <p:cNvPr id="6147" name="2 Marcador de contenido"/>
          <p:cNvSpPr>
            <a:spLocks noGrp="1"/>
          </p:cNvSpPr>
          <p:nvPr>
            <p:ph sz="half" idx="1"/>
          </p:nvPr>
        </p:nvSpPr>
        <p:spPr>
          <a:xfrm>
            <a:off x="457200" y="1600200"/>
            <a:ext cx="3035300" cy="4525963"/>
          </a:xfrm>
        </p:spPr>
        <p:txBody>
          <a:bodyPr/>
          <a:lstStyle/>
          <a:p>
            <a:pPr>
              <a:defRPr/>
            </a:pPr>
            <a:r>
              <a:rPr lang="es-SV" sz="1600" dirty="0" smtClean="0">
                <a:latin typeface="Calibri" pitchFamily="34" charset="0"/>
                <a:cs typeface="Times New Roman" pitchFamily="18" charset="0"/>
              </a:rPr>
              <a:t>Se ejecuta con 10 cooperativas y dos federaciones de la zona occidental, bajo tres ejes generales de trabajo: Desarrollo organizacional, Agricultura sostenible y rentable, Incidencia política y defensa de los intereses gremiales. </a:t>
            </a:r>
          </a:p>
          <a:p>
            <a:pPr>
              <a:defRPr/>
            </a:pPr>
            <a:endParaRPr lang="es-SV" sz="1600" dirty="0" smtClean="0">
              <a:latin typeface="Calibri" pitchFamily="34" charset="0"/>
              <a:cs typeface="Times New Roman" pitchFamily="18" charset="0"/>
            </a:endParaRPr>
          </a:p>
          <a:p>
            <a:pPr marL="0" indent="0">
              <a:buFontTx/>
              <a:buNone/>
              <a:defRPr/>
            </a:pPr>
            <a:endParaRPr lang="es-SV" dirty="0" smtClean="0">
              <a:latin typeface="Calibri" pitchFamily="34" charset="0"/>
              <a:cs typeface="Times New Roman" pitchFamily="18" charset="0"/>
            </a:endParaRPr>
          </a:p>
          <a:p>
            <a:pPr>
              <a:defRPr/>
            </a:pPr>
            <a:endParaRPr lang="es-SV" dirty="0" smtClean="0"/>
          </a:p>
        </p:txBody>
      </p:sp>
      <p:pic>
        <p:nvPicPr>
          <p:cNvPr id="5124" name="Picture 5"/>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3708400" y="1844675"/>
            <a:ext cx="4660900" cy="3887788"/>
          </a:xfrm>
          <a:noFill/>
        </p:spPr>
      </p:pic>
    </p:spTree>
    <p:extLst>
      <p:ext uri="{BB962C8B-B14F-4D97-AF65-F5344CB8AC3E}">
        <p14:creationId xmlns:p14="http://schemas.microsoft.com/office/powerpoint/2010/main" val="37166282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8" name="Picture 6" descr="http://ciberneticaeterna.com/wp-content/uploads/2014/05/imagenes-de-paisajes-naturales-7.jpg"/>
          <p:cNvPicPr>
            <a:picLocks noChangeAspect="1" noChangeArrowheads="1"/>
          </p:cNvPicPr>
          <p:nvPr/>
        </p:nvPicPr>
        <p:blipFill>
          <a:blip r:embed="rId2" cstate="print"/>
          <a:srcRect/>
          <a:stretch>
            <a:fillRect/>
          </a:stretch>
        </p:blipFill>
        <p:spPr bwMode="auto">
          <a:xfrm>
            <a:off x="0" y="228600"/>
            <a:ext cx="8839200" cy="6629400"/>
          </a:xfrm>
          <a:prstGeom prst="rect">
            <a:avLst/>
          </a:prstGeom>
          <a:noFill/>
        </p:spPr>
      </p:pic>
      <p:sp>
        <p:nvSpPr>
          <p:cNvPr id="4" name="3 Título"/>
          <p:cNvSpPr>
            <a:spLocks noGrp="1"/>
          </p:cNvSpPr>
          <p:nvPr>
            <p:ph type="title"/>
          </p:nvPr>
        </p:nvSpPr>
        <p:spPr/>
        <p:txBody>
          <a:bodyPr/>
          <a:lstStyle/>
          <a:p>
            <a:r>
              <a:rPr lang="es-MX" dirty="0" smtClean="0"/>
              <a:t>GRACIAS</a:t>
            </a:r>
            <a:endParaRPr lang="es-MX" dirty="0"/>
          </a:p>
        </p:txBody>
      </p:sp>
      <p:sp>
        <p:nvSpPr>
          <p:cNvPr id="33794" name="AutoShape 2" descr="data:image/jpeg;base64,/9j/4AAQSkZJRgABAQAAAQABAAD/2wCEAAkGBxQTEhUUExQWFRUXFxgYGBgXGBcYFxgYFxcYFxkXGRcYHCggGB0lHBcXITEhJSkrLi4uFx8zODMsNygtLisBCgoKDg0OGxAQGzQkICQ0LCwsNC8sLCwsLCwsLCwsLywsLCwsLCwsLCwsLCwsLCwsLCwsLCw0LCwsLCwsLCwsLP/AABEIAMIBAwMBIgACEQEDEQH/xAAcAAACAgMBAQAAAAAAAAAAAAADBAIFAAEGBwj/xAA+EAABAwIEBAQFAwIFAwQDAAABAhEhAAMEEjFBBSJRYXGBkaETMkKx8AbB0QfxFCNSguEzYpIVosLiJHKy/8QAGQEAAwEBAQAAAAAAAAAAAAAAAgMEAQAF/8QAMBEAAgICAgECBAUCBwAAAAAAAAECEQMhEjFBBBMiUWGBMnGRofCx0RQjQmKCweH/2gAMAwEAAhEDEQA/APLb+CygKcqBLOxcHVmE0ri1gkv80yNJie+hp3C27jAFxLEEFoLO77P2pm/wksQFoVlmSAp2kMCx23/elRl4ZDzUXUmawaOQC2ZSnm6zIU28+cUfEYdIPMwzJcbSJIIG2jeR3pG3dCVSSCzE9nj0pi/ddAmUyIgs4IP+1iPOktOxUk7I3MO6TtAKe0Mz7jWn+FKKLehZ2IEHmGv52pG5iOZLEJToHdg8s40AJOlOovqQQUgFJIBY8pP7eb9Q2lY740wJ3VHXfpTFhKPhlQcHR2dLguHhQPRv+Oy+LlIUl8rZiI5lGTu2k7CTXmHD7yvj2eYTcSJMMosSw9a9Xv2UlMLcsdoO7aiYBnpVOD1DguMmeblwvlyX5lSrEOqYh+aerH26HSh4lTjpGp0L6ga9/Q0LEqUggqDEFx13Hh9W3Wt4wFhJMeBfXSXlp/vT5yVkqSr4hLiGJKQ6tiG8zuPOiZkgwVE6ltC8R0mlby3BBaGABMOCwilsQsESqQxB6HQmKLwdFf8AYS+llJdnzRMBxM/hqvVbUJABG4fVn/gdagcPnSeucEl5MER/5CKim2olKRpJdTu76mfz0pTZR7aUdDFhLJdUejAeeunbWncPby2nIIKgyRvJksGmR6zSZRmKQWaB2eOzn06VdXcKmApREgJAABVJgjZ5GrST4w+onS7ErYlbtqQoJZnzEszSCzjzaeu2tSwOIDMRodYiCARE/njW8big5yOGYdgNP9v/AB1qjXeL6klzALBgHfcDX2NSrlKISTbpHVYbDsSoFJcaQkeJ9hSmIxZQl0nMXcOCGl21GnQN5UhhsWpSCwysZGv/APXgYMxQzfjKosJMgH10n0qeSa0ElWgy8QAElbsQcwAAGx5jqZJEVRL4qlyVdTlYl++/SNKLjrCyPpBbU6li0dupERrNU6sF0dRBaP4ZzVOLFj8srx4ovs7Pg19C7HIpT58x6hzIjtDdKpsXZC7ZzSr6SguQl2KmcbBX/lVzwTAKt4NRUAFKJkuGH0uNUgsQ3d260GLC8xSDlJWpTKDISnMSnmGjhPftpPRS5XFlEF4RzuKWUjKt4GZjuzqBfuSRTvDkqyAH5HChHN1gSBP4dKR4reUFHOj5SwSWIHUaOkuJofxbmUJLySNCWHKAx6Q01bTcdFbhyiGxF1JWtQdOb6YE6Pl+wlnPkO9hVZkuSEl2BMwNZ209Ky1cdYNu0oy5Op/0u2gDtFXWIxNsHUAMwJI8SA3zEmGHTelyk4tUhc5ODSSF7LoQ91IyKAZIDONHL9Q3rSy7SVMQopQCScwDZgXiHMA+XvmLsAMVKKElyQJLAwOwffxqd1CEhICTruSGBGYFtSdGMwfUV80Cqu0MYzDgp+shoBy76BIDN6Gqi4gS+rHlmHcDzqxXeKwMpIADNEg9AJ6j22FDuNbBKTJjR9BzH3b1rYutGwbjorDY71lNC31D92rdM5DebBYXGlCpMFnSoO5YAzt/xTlniCUc4SGcFJH0vIEHoNFVWfCSQlRJ15nIgjp5N6VbcKxSEqKVEAKQo5vpIZpjXfTpuBR6R04x+RHHXQoqV8zvr0U/Xu3vQ0KChLM28NoPs9RXa/0mDAcdnE7FqFbUSAFM4JH3/mhWxaWgpylJykQAdwNw/V6y1iz8IjVQ03hvalrKCVFg+uxlg58alauHMwAAJcAzLM2Zn/BRcQnFVsveB3QV2rh1TKhsSBsTvp713GB/UdtH/UzJMmA4Hu/tFcNwe2czAgMkkjtlmGMN7elM3cOREKBlJfMCC5BDGdDOlZGCk2iDNBOV/I7ixxu3fuDnISYDguIiSH/v6E4gkJDu420PN5FxXEfEZg6QRoQNe0Bx71b8NxnIq2sZiQDbVmLh381Mfzehri/hJJ424tm8UgreSl3fV2B2iKVvXG+U+WsDr4/xRrMEgllb6uOsg61rFBJHKIJ/NKqeTihadAFrMMQB5R1OnjJ707w2ylciSILBv+7llz4/akbFlRVlBHVtmh3btPlV1YvpSCLYT0ISTrvMnfTuKnnltaCk1RpWGUnmy+bme+keXtQr6lEOWnYGH7efo1MHEl3dIIE7jT0fXXrSOKxKl80OAdYAlgB6iosilJqxadiWIxJfmAZz4+ElzQMJeKXAcdn27Rue9AxTvJ/BSP8AijJdKR4uT2/eqFhbjRVDHaLTEY0p7l3J/ctvpNCt8SKE5gZKgQlxCQCZHRyPX0qsQoiJI67UFap0LnQfz5xXR9PHyPx4kkWdnFpUrmJS8FbBTM50BG7birnB3bVoNbUq7pnXKU7HKkJcsZ16bVzK7bJ76MC/ei8PWEjnLJcakhz49PMeVKyYouOv0DpVo79Vk3bAEuXUS5ADrQSSQDMvp4DrztzEoJCUoOVOqlSfhofMMwljlAjUE9Yd4bd+LaXlXIuMCMwflaMoDy/qYGtV/F7NuyhQOZwJAjYZUF3BfM5adnG00Y8aiFHpI5yzgviZlrXqqAE5lKJ5iBIb3jUAM9deslBZSSl9JaJYqAMOZZvamLuOCbeUIdZh0uVb6kyD2Hamf8QlZS1nmSx5ZVmGiMytwGJJfTbSr7lH8ivlKO/ADhvxAkpWMiQGzEKl9GiDp0JpPFIXcuMgLLASdh+3Wre9bdQWxK2SQAXSh9DrKu796fwWCKyU5VTzFh8yZknfR2Dlj40Hu8fiFe9xfOirt4Bd1JMKACX1bYSdWf7vu9GPxHUj4akBuYlvlJ1LaBiPEuNq7DC8OFlAyo+GrIskrzOAo5SnbKx3PQa1E31ur4iGHywFOozlQVPmPzFU7ipv8Rb0hUs1doquCcGUgKuXQBrlTqduxZgRI7yKFjbKLgCQCCAAIYhoaTu5fvNN4y+tZUlJCSACUu2rjlfp6sTpULQUgMTnUW1H+WCxJSSZdjo7GfMeTb5N7FSnJ/FdDmH/AE/YSkBa7QVu/MZnVprKX/8AUBuUbf6zDRKI02GmlboH7n1Ev3W/xHnV9RMuCN8oYTGnWKZsYvIgKTCkwGZiI1HiAaXtJ2Acg6ag+VOcNwoWrKSMpk9I28a9h1Wz3JtJbDXrQXmILF3CX0gHKD2L0Aw432ceVGxSxmVkSzSCerMde++tBFwKLMxbXcdW8aBWJV/YxSzs7+lHRlV0fpUEIJYAEklh1jQ/nSrH/CZAVJCcrOXDkA/UGDsDvXSaAnJdGrGa2tKnZQUPMP1Go/mrpXKnIAMpCCC3RKSQwMP+dqhdvOgEFLpBcgfceWwGtW2IxQWEZmSSkBTa6qBy7bPMyBsTXQl8VkuTaF8GkolIDguCQDrr7UW+hYAUBOYnpqdQk/kUaw2V35SRLBz0ade561q+IUoksFJYMwmXkbv70/jySaAUg673MrqfLXdo1atptkal/PpQMKtS1FnAGp20py5ZIS5l9IfzfelSl/pZBK0O4TFjLAYaEmQ2/wD+xJjsB6MXrnKICATAZhL/AJA71X8OwNy4oIyk7gfu389KdxeKtIuKC0fEUjRLshxLltejCKlepaGRhyRV3LyQr6j0Dj7tSmJ4htlM7nQEbP5+1Ax2L+ItSiQJLQ5pFagYBjv/AB6VdDAmk5BwwryRVed/tQtCCZGwrFJqB7/v41S4pIrikNJKlmIhnb0/PCkg0wSCdfzs9SGMUn5Sz/eD7VGyY328fL82qdwobGNINeWQmdQZ+2vt5UXhNkqWl05khQJJIYCCYJ5o270H4TgnbTvrOmh8Q1PYCyStAABc8qZASXHNIbzPjpU+VqMWkDJ0tHb4HCFNhraSFFZ3yslKcyiXJBaTs8RNc7jkCVL5sxUpKWClKf6oDkQno77tXZcVKbNi2gHlDFT/ADXHDsEnbKMx7IMVyPFLd24taloWg/KlTMEAD51FI5W1CQIYCXrysbcnZssXBJt78lCODFwtZUhnYJ+dTlQCWA5XA116Cll27hyoQohCdCAA/UlvHfV5enL2GZvh3lcoOYltwzASAWglyalwvBrUAVu6lAaDKQVOym0BAEdBVnuatv8AY33NW3+xvgHDjmUoqJQFA/U6lJgEkCEhz57V1CLiE2wo5yOYOoAZ3PKmDpqSdYbTXasMbbJABSkKAg5VAbMXLAAHXYTJNJWsB8UqKroQEM+XK/KoMB/tJky5A6mpZz5yt9Eznzm2weOxuIUJyKKoQ3zHPE5Qx0EvqQXiIXMUcy0uTmZRJlIJeQ7pYu2pkb0e5hN8yVMWzGDlSzKdIAEEan6Xl2qa8Mm6HBJLcxUVZhE8p+gsA7mNGrbjXRjnFrYK3YA5jdUi4rmdIIHMHS4U7iXEamG1oOMvJBZAKtnTo6QdTo8DSt4q8ESEpA1ZAAALCR0ifLtSWFxxWCUqjZJTll9XMGfesSb2C05K/CJ2MAcvMsJMxBaS3s1ZURxHLyuY71qjuZ15Dk8HlC0FT7uNII5Z96NdtG2vOIeJ0LljSVy0pBGbUsfWaPbvuyTzb66HX88K9SSPXkm3a6DcUxOcvDdgzdm20oNgDMJDbk+jVFV4KLh56gfjmaHetSAGbro/49ZXg1RpUWowrAkLB09vDWO9MYPLBKnI2MA6uOk0vgsWkIDOAAQTsfENrU8TiUL+WH69QXCtx2pNSemTNSemWC+QFKUFszhszuTprO403o+OthKbcKCgkg7xmLZQ5hj13d2aqu1e5WLEBJ2fSIJLD0M05aUBaSOghw7hSlKc9IPrTfTp2KcWlscweJHxGYMQMwhtIOUHqx6xVzbwKlIYuBrAP77du+1UGEUELSXKX3bXo79x9667huIxCnRYyqjOpJUgO/K4CmdmFG3JT4ryTZU6fHsWw9t/kkjWAwb9/wAen04QnmuFkpZyfVkg6nxYQTWv8ViLafiLtlNsSVFDD5mcksHePFt6o+J8Rv30hkLRhnyi4Uf5fd1AZXYGAXik8Jp9UTYsMnK5HT4nj9mzh2tcuaczF1gFQ1glylo20fSuAx+OVcVsHLluhlgd6BxTiMs+YCExoBADaCBSH+NJLknXd/WJp2HFvkeiotrrXgYWD6QXhi3SscO+mv5+dagFj6Xbrp7bUE3dqtizuPgZCter7H38KCpGr0ZFvlBJrQSNPz2o2gU6AG1U7VuSdkhzr2DhvKpXL4GlOcBKri/gxluKSFOAWmVOdGDl322qfK6TYabq2FwVgqWFFLpBhJ0IDQXDSfDeupwltFjKsoKTLJdw+mZUsFMdWjyepYLCpsiUElmTuCpQgh9VADTqKFxF1pHMPVw50JD66HWGrws+X3JUuiWU23od4xiF3bouWyAQSbaSLTkJATm5mPNspw2XdJFCvquBKVRzgquFRLyICUkgJZ5GoJDCI3du2mdZUovlW4BJ0OUgZSw/c0sq5cvXCQU5EAEBehytmAId2d57dqRqijPmU9IW4YUqX8iQASQQlnVJcKEas7F9t3F5ZtgHKtJMO6hOsglMsVaHokh21rcVi1JyhNsBMgjMDqHMA7Aa9R1JeF7EXEguJ1IeUnTLAjUksXmayUWTPXRO5aa46ilmO7EtqGJBDsQY69CaqsVicyCCsFugA8y+hnUnrNM3bqwh0Fgon5cxZyw/eNJM0DByp1OxAIJEQQnNnGhAAbyguKbGJ0IsFw/CXkEXCAlBHLCiemYH1j7CmMbfY/ICXHMCwkkiYCnAUG7Mani+JBKmKsoeQQWlgQHiQ/TxcCg3LzB1KSlaiW0lBgOU6Pqxpl3toJy5ba/9BWrmUA3UurMoanmUkuGAAMAPuI1aKFxBYuE5EhJCQ7Nl7GA7kyzULE2FXRkGsFUkqAGmaYLDQbE0rh7oSjKwCgos5VDMIJJc7kw/YCjUF2hqiu138g6VISACUuB/pUfcKrKrMQo5i9xIPTp6RWq3g/n/AD9Avbb8/wA/QrccsqDliIAcyzRHlWrFmUln6s7+Wuk0O2tJuEa25YnXdiaLhTylOvKWHftudK9Fl7uKoVUqYdt+5D/jVJI7eBnx0/mpHSX3HjP81Ndot2dqFsJslZurflAEaBge8gOaPaOZOgnQy3vvS9lCnbYh58Gpk3mSRcSOxbxjw70EvoLl9DMHdcMpWUh20cw51Z9NHnzppT9SG02qrsE5o0c+Qqw+LTsap2LyLYdOIcsz7B9p7n8arPA8RVaDoUygxSpLpIIPUhyY671Soug7O2uunrRE3xD+uvr1o8i5IRKNn0f+hOMW8Xh03ksLih/moEJCxBUE7Oz+dePf1N4xcv8AEbqCo5LJNu2l2Ab5j0cnfoB0FdZ/Q5ZKr40GVJbuTr7Vxn9RMMbfEsT/ANy8w/3JBo8i0/sNlkbwr7lCjhnzZlAGdWGjQxLgl+n0mo4/AhCmdwwOzh317+HWmMMM4mfAkNHpP52mnD5UyzkO50YjtM+WlFaoTyZVG3lfQgjY99+hig21zpW7tzrUklg5gNpuf4oojBgYjzbYfvQMRf2GtBViNkhvvTuE4afmUpE6ArSPOTOuztvRSkl2ZwUdslgOGpXl/wA1OYu6Q5I110AHd/4rsuE8KtW05yliQIJJAALggOCS4dgTp50nw3h/+H5lJQVbpLhgYdQ0LEM9PX7yl6EFSyHkMNiSAxeSfD38P1XqHJuMXomy5G9I3eup+YssnYpDNpKUgOO5P3lO5xG2swlLgyBynpAHnVXx68bRlyfABHZhoKrLWMJ0J9TH8VNDFcbAWFuNl/hsU6i+ncR2aJq0xGJFuyRkJcycpckh/JmSWjQHaocHwwCAtfMVESoQlDapSWKiQTs0PIBrMTi+crAYgGQppIUQAIcN6liQHpVJy0LSpi2KxbZsrJ6pUVZiIOZJLDZLk6s3YL8QxScpIYLKRElSQQICQACCHPgptqxQWs86nQJJdiDDkMIId8ryB6ytW0CLRaFCQcpG+YpA/wBOkPnPgX0hya8lJiLindCgRuIU4HuNSQGhyOtWC8cORJSUqZiSop0D6Bmfo/WmsTaW+VCjcYZspDMJgKJ5SQ2vdu4sPgE6/DSLigyUmQQJLhIZ2OrmBRtxaGOUWgdvBBaibiXZyxBaAWcqdiDLTo0Q4sfh3ICVMkgvm0CXflzEsXYQXmj40q1FwIB2CNup0eJh2f0p8CpfxPiKSVIBI3cnQECS7kHQ6VsE3s6FvafRZ3c6UAJAKQIJUSnUAnmLb+L+FK41a8pzKA7xOup6knYdKjf45bAzLzFRJcFMgvo2kmksRjkqLrVAGYhJJKhACQzM5b38aKMJeUHDFO7cRbEYdSlEu+zsTpGu+lZVlau4RtArWVZ3M78w+1ZTfcrVMd7tap/oJ2+BXEJU6Ad8zjKABqTtMTuD0pDDYj4YzBLqDgHUas7jfaK61OMtoAQtCSANWK2SNCBqGdoM+jJcT4VauIJwuZRYEANlgB09QQHiQ+9PWT5hxnyfxHNfGkaZW2ltzr9/CtjE6p1SdPEbu1ETgSpBU4SlLAlTgvzcvtu00C2mHI0rXTH/AAh8ItAIJMjr/NTtLBUQd/lO0kR+3nQbFkMohzynxD7+AqCUEtruG8J+xrOKYDSdjmItpQWQeXuA/wBzUEroq7mRLNsAOjQT70uVjYH8+1U418IrsYSrcTWKuASRS6bpGlbFoq60xQbMcUuz2X+gi8xxCuyPuapf6zIyY8q/1ISfZq6L+g2EKLd8ncpH3/mq3+u2DJvWlgfS1G4XJx+n9jJJe0n45f3PO8LdASvR418dQN/Clr2OLFy5PhH8xSi0KqOIwqwlKiIU7MXZn1G2j1nGjIwjZBd6ofG86CQacwHDV3XyJKiA7AEk+A3rW1FWx9JLZqwDqxZwH7l2HsY7V1f6Qs37qmSFBDupQf6dEl3DB8zM79hTvAP0BeSsKxHIjXL9ZUCCE5e4BPRvbqb6bOGw4Qh7YSkllPLOFZiWKi5Jjw0rz/U+qi04xAa5MoeNYszz5R9Dg5izAEsCxY9QJ2aqbhuJSlRBUDcYsPlSkmCH1Or7u2lLcQx6VEM5ZochBOpg9/VhrQcDhUC4la3zH5QHCUk9Tl2B8d3qL21x2Jmk7Ynj7qrhkT0f0brHSj4CwyAAJJO/Rv3f1FC4hiSFlnY6HSOnZ6ezZciSdZURq8hn2MGaN3xRkr4pIuMJcSLKgtlAajMndwCzghm38Q4MRuX7K2SbgaT8rvD6M58Y1NGxN0fBACeQsAFElhqX1Ok6bmNKoitLBgoZjlJt8xyv9IHcaHpSYRt2IjHk2WGJxlsQq650HLlUIDlRlwX+Ug95rdm4tKXzpUFpASAMqmS0FkjpruNt6or+AKi1u4i5JILc3dgrV+/eOtjawxCBASWJyLSJ0+oHu48RtFMlBJVYx44pdgsNxFRKkfDdhItMWJYSGDhmGupHWTX8U6Y5C0BWbMn2mH19aFhnAL2ko1L5n+blJcEEdtRoK3wzB3UXFXEFkZRzOkqL6KSH00M7d2rZJfkFJRb+VfuSOBvKBUooS+R+YKJ2UoKynIQNmLuGfUbOG+GgZVKuZcxZYJDk6xvOrNGtWWLtwczloMOdm6OZDk7bdaDH45SIuZgobpgaH5QoOz7eUM1ZC59AwlLJpFPxi2qMxDtGWY2c/wAzFD4QqFWwklS4B0aJ9n/emLd1d0sEkuo8yRvlfrHKH8jRE4YIuSo6PIYzsdWMGq7qNM9C6hxZcWuD2sozXZaWdvLkP500rdLW1qUHAj861lSuOT5/0IHHLfb/AJ9i4ReU7ucwkpuFJ5XJ1LDu7uX3ij4G1ZKzlTlzNoSpBOwMkCZD6PDQ1EWUAFHM+pMK8lGdNtKuMJihbBGd0t8pYqITo5ADuHjZ9S0mMm9C2P4aFIU4UQDmKQYfqO/g71z+MweV55SQ0hzD6P3rtcPZSXVoPo5iH6JOjse+5rl/1dYPxHBKnZ4Yv/pno5npTYrwD6aTvi2IcPtjNy5hGjs/ZmNNWxCQBCVGUiZgn39GpK2kIW6SYGzsC2jt+d2pq9fKiFCSzQP9zn0pnKuh81sgMGVPlcsWgPDDpUrfDVn6T6H9hXSfo3EYcW1G9ZWom4QMiylgEh4djqdS+mst1o4rgkHmw2JBAA/6nPIh0hbAv1IOlX4q4oTKUk2rR5/hOBLMlJA6lK29kmuw/T36bsOPi3QOwt3ife2Kt8P+qOHsScNiMrCVgMzyeRfPq7n1FTT+rMCz/AviIcWx2B/6seMtT1kS6QqUL/FJHe/p8YTDoy2layXSoP8A+2o8fRg8QlryhEAsr+KqP0/ik305rVlQ1+ZY9pqi/UnG7VlZTdsXQvolRHnmSselBwXLlbv7Dnm/y1GlX5MreOfpHDBzavJb/uTcH/wqmw3CjbYIU7/UlCmAIkuzmGEdKeucdwqwSStDHe9fd9W5Elm0d/CqriJCgPg3kkbBarxJLtHxEAMH1fbQ0HqGpwav+hJKF9aI3P0Zmu5rbZMpKg0Bx9IA+Xp4SXLVf4fGWcGn4dgD4iYVc5UvMzrB18ZrlMV+oL9u0q3lSSqSr5kpBPypCiX+l3fSRXOoxqiokJU7MAA8mCoMAH1aPqryJY8+RVJlMYSkuz13EcWFq2L3Kpw+YkgAmcqQr5ozMw1yiduD4xx/OogDMlYGpLJYuPBgzsJHkBS3P1F8QAXEvlSQIgyVSAzl5nv5q3eKhSQMs/UYBM7fbyECXGHp5LtFHGXVDGLvhTuegB/+pJZ5gQCT4CrXeVnzEkt1lh0A0AqK8SCdN9Jj3/HoN3FvAZuu9URxtDIwaH7l8LQtWhfRo8fDxq94Q2RJI6AHcK5m11Pf30rk8Pd5Vvuze9dDwnENbQSrlZSVBiWGwL9SKDJjdaQvNjpfct7yP8oKDpYk5lauS8S7f2rmsbxBeUlKrnRTN8PwcDTdqveK405GytBYPtLkwHDB3bfvXH/FnmJCSQCE/wCl3LbUrBBu2wPTw5NykdNws5rfMV55zBRcjmiCoSWJ09ah/wCqqUwSnMFq5RIS4fRi4L9XDuSaQxeJuJZfOoA6XAyg0aiPaC2tRvcVtXEgG2pNwwFZwA0MVKIG7uzCme3e6N9m3dWv6GsbjSi4QlUtqGVqXZiAxgayGeoJ4qtak/EWrI8tqBuzEP60qnCZyplJ5SzFTvq+VRAcDXzqFpJc6QPvTOMUh6hBL8i9t8TtISAh1LYgqZSQoah0FRAImR07mqbH40XR8rEdDy7fToPJtahjUtsQGcOGcbHz1eg2w2wI7/j10IJbNhjivi8hLIUlQYHNsCDO+m4q5tsVMlSF6qCpSlJ1PzaOW7EUjw2+lNwFa1oGXLmGoJYGQCQliSWBLBt6t145FoqRaylayxUeYKfskAB3aBsOgrJt9IDK3ekFOGwyuZRUCdeXN6EJkVlWVvC2yAVslTcwSkFIO4HasqP3n9SD361b/n2OdVdDAASHkfMepHvT2DSlPdiGho2BBPMfACkcPhFDmUhRaC+gJ05kntvQMddSkjadQXneqkvBS438KOiRiVMdVJcqygFnLMHfq/v4Ue9aRfSValmchLxsFZXjpvXLoxxSHB3YjZo3ed4286fRxIqSWAFwtoSWZwFNsZaOu7V3WxTwyW0H4hwvKklDpSEySMxLCTP/AAOYdqobd5oJIfuNG7GrTiHFFWiwAU+oWkhJHQadDzA71Q4q4CQUggNI1noDqR401JSjZTgjJx+IuMHcGQKIWxVzKASWBhgk6lhuRTaOILCQrNcBS5RCSmTzMSI20fbRhTHBf1JatYdNs4PD3SHddwFS5JMF4E96r8ZjUrLiyhA6Jf8AsNttqpjpaYuS30WWExykpKwQkwU5mS7FwU5QM0hQeAGE0azdUAkRbCnBWlZIVpmSVIJ2KXBeqG1dLFLkAyQ5Y9Hp7BqYjcb/ANyD9q7m7EZKSPZf6UnLnHlKs2nQsIrlP6rL/wDyiQdBsWM9q6L+mKkc5SFBOwJCjpuoJD+lcf8A1MW+KU2gqrJq5fRCVK8UV9WciVFmct4x5imggp1htnH4R3pMXCxDlizhzLaP1oibpZtum1Q5alGgpKxpd4FxQU2Ul6XKjmbemsMerDxf+Ki9lpaB4uK0TxGBSUgtJE96rL+Hb5QwE9fWrsYl2eB2A+wYUriLYZwXHv6VycohwyNFBdS5BO0bUNSUu7f361YXrbUuLTmnLIWxyClu0GP39dqcw1leUZSoGGbsX2oV1LOKsMIkZQ9b7jSszJkaViXELdwF3YsBEMA3ppS6bYbWdzV1irYKao1W2rsWbl2jcWRyjRA3VsUhRYnTybXUxQFI1/PvT9y3yxUCCzEu/Vj99PKjU4j45EBSlIOpbSBLt49adUpKBCpLgjRg/wD7npUJmjHm2ma1uLBlKwF62wfr70F2lqavmA40089aWWl/JhW/D4DhLWx2zgwZWsZR9SeYbQXYp11IPhRLarWfMFQHLsUx/tOrPI6UqjDBjJ/bV+lQGHLM9L0/IOn5LK5w62olQuEAyNTB02rdVX+CV1FarK/3Hf8AP9jqbhzGVqJL9nbYlv71W3cECSlWpkEA+mrebelMWbiSMwUEpGoclQOhdIEj+POipIygqYEsxPzeMOAY07ab1N8UCRcodFPi8CU6ZndmLEAM45wZPkKjg7bL7w/g9McRxCSgAMVdm9/zrSbR3hyCRB/NqpjyktlUXJx2dGq3ausFOohUOcqTAAJPzCNh67VVcTwYSvlCQkyJ9Qx8qEeIcmjkadmhvNu3nQVXCQHND7bi9MVGEovvQXDwGjyaj/COse1L4ajiqI9AT7JgHenMMJFJoFP4UTWX8SJ8r0epf08VlQTXH/rxb4hRrp/0jdHwzPk3vXG/qhea8rxq/wBQ0sX6EUH+FFHUCaOm25Z27l29qELLkgrCejux8wC1ebdliF1EvRLN0jdvOgqSaLhrqkEKSWI8PcGDRUMa0NJu/n9qz4lL5yS8T0YDyA0oyDGrUucRTjQK5UUImjEUW1YJkB/CT6VK34C5UirxCZpuwAw1oeLTNbtmBRXcRjdxQ9cRyb1VXEp6edWwPI1V923QYpUBidWCCIrS7VEapERTOQ3kVy0MTWkimVImsTammctDeehW4DQgasV2qSuorYysOE7J2FTR8vN0pazrTYM1kmDPsIcO+4rKOCOp9BWUnkxHOQnh7gDIYuplHOOU9OV58dzQ8ViMrBz2LaNqG8fvSy1FSWImG93mhXLP55VdJIsUY3sh8T860RFw5Ts4n1GnShZDRraNqy6GyaGOHWS3ianfDFqmCzNQVqmlbcrJbcpWFsUy1K2TTNMvQqfZNKadsGlEUzaVQ3snybR1/AMTlBd2aqLji3WSOtFweIikcYtzVWfLeJIhxRfMWIoSgaNUVCvPUi1MTUDWmPWjqTQlCnqQ1MixqaDQlGsSujfQVDqBRhbFKWl0ylfaoMq2JkmCxIDM0vr1HRq0Goq1VFNDejU9DKBy0C5bphGlDWmlJ7Fp7FFJqWWKIpNaIptjLFQKkgTW2apIFE5DLMXbikb1urBZpW5WwZuNiKQxoyVTUVitI1p/ZQ9jeasqAVWUmhNC6LbijJAFbBHT3pdai9OdyGbkbvM2nu1asJnSK0AT3oqA1F0E3Sokoa0soUzdLUuEVqMh0TsqmrC3pVfbq+4fhgpDlQS3V/wUSVis7rYmkdqMkVNdtt3Hn+9YE0qWiZysNZNDWa0FVFRrXtAJbNittWkr/JrYpLCBqTQlp7Uxl7UO4K3kFFiSxQwKZUB0eh/Dp6noemStmjpVQVViFeH70mSsFqxnNU0il0qo1tVIaoW0MorFVsmorVSRQJQrRFbJrFCjDAlB1rSaKlakykkHsSDRFYp/mSlXdmV/5DXzemKmgrYssUBVMKNDUiuTDixZaRu/k32/5oeQbH9jTFxNAIpylodFknrKjmrdZRwNQbUe9aSiakSOh9f2o6CNwX9KaE5UaSkeNDvPRgvsKTvrcwa5GRTbNjWf2/esuN9P56VH4R1NbUl9mrRmjEIP4a7L9PpCrYCiCBon7yK5JFtmLe/7V6t+kuEqvWHypka8vy/7RytT8C5Ml9TckkjiMVaGcyGeGkfwagAN66TjXCEWj89v/wAp7sBPrVDfQnZWbwDfelZcbiyO/DFFGhmiqFDUnuaDwNTMSobv5NUhrGlQAatpoGjSQAetr8K0FNW2pUtGAFg0JCTR1CtN29KJPQ1MgfzWolPhTKkuBv6xUSlutZyMUgQoltVRVW0+9DLo5jZoKzRNqBeNLSAiiLzUwqlJei21eNG4jHEKo1Gtg1tooQSL1FSal51o1poJTdKCRR1J6UJQo0xkQJNZWyKyjG2BCiDrRrajWVlNOkHtj7UjjhznwrKyij0di/GaAgeFSTrWqysYyQWx848a+jf01h0fBQMqWIS4YTG9ZWVT6bpiJ/jRWfqjDpCHCUgsqQA++9eZ8aUc2p0/YVlZTc34CLL+IqTQ1VlZUXgJdmYozQk1usoJBx6J2t6IqsrKRMx9kE71u4JrKyt8G+TaahcrKyg8neSCjFbtmK3WUQXgMaWWdaysoYmRBJqSKysoxjJrNY9brKBgmxW171lZWGAVGtJrKyiQZhFZWVlacf/Z">
            <a:hlinkClick r:id="rId3"/>
          </p:cNvPr>
          <p:cNvSpPr>
            <a:spLocks noChangeAspect="1" noChangeArrowheads="1"/>
          </p:cNvSpPr>
          <p:nvPr/>
        </p:nvSpPr>
        <p:spPr bwMode="auto">
          <a:xfrm>
            <a:off x="53975" y="-2109788"/>
            <a:ext cx="5876925" cy="4410076"/>
          </a:xfrm>
          <a:prstGeom prst="rect">
            <a:avLst/>
          </a:prstGeom>
          <a:noFill/>
        </p:spPr>
        <p:txBody>
          <a:bodyPr vert="horz" wrap="square" lIns="91440" tIns="45720" rIns="91440" bIns="45720" numCol="1" anchor="t" anchorCtr="0" compatLnSpc="1">
            <a:prstTxWarp prst="textNoShape">
              <a:avLst/>
            </a:prstTxWarp>
          </a:bodyPr>
          <a:lstStyle/>
          <a:p>
            <a:endParaRPr lang="es-SV">
              <a:solidFill>
                <a:prstClr val="white"/>
              </a:solidFill>
            </a:endParaRPr>
          </a:p>
        </p:txBody>
      </p:sp>
      <p:sp>
        <p:nvSpPr>
          <p:cNvPr id="33796" name="AutoShape 4" descr="data:image/jpeg;base64,/9j/4AAQSkZJRgABAQAAAQABAAD/2wCEAAkGBxQTEhUUExQWFRUXFxgYGBgXGBcYFxgYFxcYFxkXGRcYHCggGB0lHBcXITEhJSkrLi4uFx8zODMsNygtLisBCgoKDg0OGxAQGzQkICQ0LCwsNC8sLCwsLCwsLCwsLywsLCwsLCwsLCwsLCwsLCwsLCwsLCw0LCwsLCwsLCwsLP/AABEIAMIBAwMBIgACEQEDEQH/xAAcAAACAgMBAQAAAAAAAAAAAAADBAIFAAEGBwj/xAA+EAABAwIEBAQFAwIFAwQDAAABAhEhAAMEEjFBBSJRYXGBkaETMkKx8AbB0QfxFCNSguEzYpIVosLiJHKy/8QAGQEAAwEBAQAAAAAAAAAAAAAAAgMEAQAF/8QAMBEAAgICAgECBAUCBwAAAAAAAAECEQMhEjFBBBMiUWGBMnGRofCx0RQjQmKCweH/2gAMAwEAAhEDEQA/APLb+CygKcqBLOxcHVmE0ri1gkv80yNJie+hp3C27jAFxLEEFoLO77P2pm/wksQFoVlmSAp2kMCx23/elRl4ZDzUXUmawaOQC2ZSnm6zIU28+cUfEYdIPMwzJcbSJIIG2jeR3pG3dCVSSCzE9nj0pi/ddAmUyIgs4IP+1iPOktOxUk7I3MO6TtAKe0Mz7jWn+FKKLehZ2IEHmGv52pG5iOZLEJToHdg8s40AJOlOovqQQUgFJIBY8pP7eb9Q2lY740wJ3VHXfpTFhKPhlQcHR2dLguHhQPRv+Oy+LlIUl8rZiI5lGTu2k7CTXmHD7yvj2eYTcSJMMosSw9a9Xv2UlMLcsdoO7aiYBnpVOD1DguMmeblwvlyX5lSrEOqYh+aerH26HSh4lTjpGp0L6ga9/Q0LEqUggqDEFx13Hh9W3Wt4wFhJMeBfXSXlp/vT5yVkqSr4hLiGJKQ6tiG8zuPOiZkgwVE6ltC8R0mlby3BBaGABMOCwilsQsESqQxB6HQmKLwdFf8AYS+llJdnzRMBxM/hqvVbUJABG4fVn/gdagcPnSeucEl5MER/5CKim2olKRpJdTu76mfz0pTZR7aUdDFhLJdUejAeeunbWncPby2nIIKgyRvJksGmR6zSZRmKQWaB2eOzn06VdXcKmApREgJAABVJgjZ5GrST4w+onS7ErYlbtqQoJZnzEszSCzjzaeu2tSwOIDMRodYiCARE/njW8big5yOGYdgNP9v/AB1qjXeL6klzALBgHfcDX2NSrlKISTbpHVYbDsSoFJcaQkeJ9hSmIxZQl0nMXcOCGl21GnQN5UhhsWpSCwysZGv/APXgYMxQzfjKosJMgH10n0qeSa0ElWgy8QAElbsQcwAAGx5jqZJEVRL4qlyVdTlYl++/SNKLjrCyPpBbU6li0dupERrNU6sF0dRBaP4ZzVOLFj8srx4ovs7Pg19C7HIpT58x6hzIjtDdKpsXZC7ZzSr6SguQl2KmcbBX/lVzwTAKt4NRUAFKJkuGH0uNUgsQ3d260GLC8xSDlJWpTKDISnMSnmGjhPftpPRS5XFlEF4RzuKWUjKt4GZjuzqBfuSRTvDkqyAH5HChHN1gSBP4dKR4reUFHOj5SwSWIHUaOkuJofxbmUJLySNCWHKAx6Q01bTcdFbhyiGxF1JWtQdOb6YE6Pl+wlnPkO9hVZkuSEl2BMwNZ209Ky1cdYNu0oy5Op/0u2gDtFXWIxNsHUAMwJI8SA3zEmGHTelyk4tUhc5ODSSF7LoQ91IyKAZIDONHL9Q3rSy7SVMQopQCScwDZgXiHMA+XvmLsAMVKKElyQJLAwOwffxqd1CEhICTruSGBGYFtSdGMwfUV80Cqu0MYzDgp+shoBy76BIDN6Gqi4gS+rHlmHcDzqxXeKwMpIADNEg9AJ6j22FDuNbBKTJjR9BzH3b1rYutGwbjorDY71lNC31D92rdM5DebBYXGlCpMFnSoO5YAzt/xTlniCUc4SGcFJH0vIEHoNFVWfCSQlRJ15nIgjp5N6VbcKxSEqKVEAKQo5vpIZpjXfTpuBR6R04x+RHHXQoqV8zvr0U/Xu3vQ0KChLM28NoPs9RXa/0mDAcdnE7FqFbUSAFM4JH3/mhWxaWgpylJykQAdwNw/V6y1iz8IjVQ03hvalrKCVFg+uxlg58alauHMwAAJcAzLM2Zn/BRcQnFVsveB3QV2rh1TKhsSBsTvp713GB/UdtH/UzJMmA4Hu/tFcNwe2czAgMkkjtlmGMN7elM3cOREKBlJfMCC5BDGdDOlZGCk2iDNBOV/I7ixxu3fuDnISYDguIiSH/v6E4gkJDu420PN5FxXEfEZg6QRoQNe0Bx71b8NxnIq2sZiQDbVmLh381Mfzehri/hJJ424tm8UgreSl3fV2B2iKVvXG+U+WsDr4/xRrMEgllb6uOsg61rFBJHKIJ/NKqeTihadAFrMMQB5R1OnjJ707w2ylciSILBv+7llz4/akbFlRVlBHVtmh3btPlV1YvpSCLYT0ISTrvMnfTuKnnltaCk1RpWGUnmy+bme+keXtQr6lEOWnYGH7efo1MHEl3dIIE7jT0fXXrSOKxKl80OAdYAlgB6iosilJqxadiWIxJfmAZz4+ElzQMJeKXAcdn27Rue9AxTvJ/BSP8AijJdKR4uT2/eqFhbjRVDHaLTEY0p7l3J/ctvpNCt8SKE5gZKgQlxCQCZHRyPX0qsQoiJI67UFap0LnQfz5xXR9PHyPx4kkWdnFpUrmJS8FbBTM50BG7birnB3bVoNbUq7pnXKU7HKkJcsZ16bVzK7bJ76MC/ei8PWEjnLJcakhz49PMeVKyYouOv0DpVo79Vk3bAEuXUS5ADrQSSQDMvp4DrztzEoJCUoOVOqlSfhofMMwljlAjUE9Yd4bd+LaXlXIuMCMwflaMoDy/qYGtV/F7NuyhQOZwJAjYZUF3BfM5adnG00Y8aiFHpI5yzgviZlrXqqAE5lKJ5iBIb3jUAM9deslBZSSl9JaJYqAMOZZvamLuOCbeUIdZh0uVb6kyD2Hamf8QlZS1nmSx5ZVmGiMytwGJJfTbSr7lH8ivlKO/ADhvxAkpWMiQGzEKl9GiDp0JpPFIXcuMgLLASdh+3Wre9bdQWxK2SQAXSh9DrKu796fwWCKyU5VTzFh8yZknfR2Dlj40Hu8fiFe9xfOirt4Bd1JMKACX1bYSdWf7vu9GPxHUj4akBuYlvlJ1LaBiPEuNq7DC8OFlAyo+GrIskrzOAo5SnbKx3PQa1E31ur4iGHywFOozlQVPmPzFU7ipv8Rb0hUs1doquCcGUgKuXQBrlTqduxZgRI7yKFjbKLgCQCCAAIYhoaTu5fvNN4y+tZUlJCSACUu2rjlfp6sTpULQUgMTnUW1H+WCxJSSZdjo7GfMeTb5N7FSnJ/FdDmH/AE/YSkBa7QVu/MZnVprKX/8AUBuUbf6zDRKI02GmlboH7n1Ev3W/xHnV9RMuCN8oYTGnWKZsYvIgKTCkwGZiI1HiAaXtJ2Acg6ag+VOcNwoWrKSMpk9I28a9h1Wz3JtJbDXrQXmILF3CX0gHKD2L0Aw432ceVGxSxmVkSzSCerMde++tBFwKLMxbXcdW8aBWJV/YxSzs7+lHRlV0fpUEIJYAEklh1jQ/nSrH/CZAVJCcrOXDkA/UGDsDvXSaAnJdGrGa2tKnZQUPMP1Go/mrpXKnIAMpCCC3RKSQwMP+dqhdvOgEFLpBcgfceWwGtW2IxQWEZmSSkBTa6qBy7bPMyBsTXQl8VkuTaF8GkolIDguCQDrr7UW+hYAUBOYnpqdQk/kUaw2V35SRLBz0ade561q+IUoksFJYMwmXkbv70/jySaAUg673MrqfLXdo1atptkal/PpQMKtS1FnAGp20py5ZIS5l9IfzfelSl/pZBK0O4TFjLAYaEmQ2/wD+xJjsB6MXrnKICATAZhL/AJA71X8OwNy4oIyk7gfu389KdxeKtIuKC0fEUjRLshxLltejCKlepaGRhyRV3LyQr6j0Dj7tSmJ4htlM7nQEbP5+1Ax2L+ItSiQJLQ5pFagYBjv/AB6VdDAmk5BwwryRVed/tQtCCZGwrFJqB7/v41S4pIrikNJKlmIhnb0/PCkg0wSCdfzs9SGMUn5Sz/eD7VGyY328fL82qdwobGNINeWQmdQZ+2vt5UXhNkqWl05khQJJIYCCYJ5o270H4TgnbTvrOmh8Q1PYCyStAABc8qZASXHNIbzPjpU+VqMWkDJ0tHb4HCFNhraSFFZ3yslKcyiXJBaTs8RNc7jkCVL5sxUpKWClKf6oDkQno77tXZcVKbNi2gHlDFT/ADXHDsEnbKMx7IMVyPFLd24taloWg/KlTMEAD51FI5W1CQIYCXrysbcnZssXBJt78lCODFwtZUhnYJ+dTlQCWA5XA116Cll27hyoQohCdCAA/UlvHfV5enL2GZvh3lcoOYltwzASAWglyalwvBrUAVu6lAaDKQVOym0BAEdBVnuatv8AY33NW3+xvgHDjmUoqJQFA/U6lJgEkCEhz57V1CLiE2wo5yOYOoAZ3PKmDpqSdYbTXasMbbJABSkKAg5VAbMXLAAHXYTJNJWsB8UqKroQEM+XK/KoMB/tJky5A6mpZz5yt9Eznzm2weOxuIUJyKKoQ3zHPE5Qx0EvqQXiIXMUcy0uTmZRJlIJeQ7pYu2pkb0e5hN8yVMWzGDlSzKdIAEEan6Xl2qa8Mm6HBJLcxUVZhE8p+gsA7mNGrbjXRjnFrYK3YA5jdUi4rmdIIHMHS4U7iXEamG1oOMvJBZAKtnTo6QdTo8DSt4q8ESEpA1ZAAALCR0ifLtSWFxxWCUqjZJTll9XMGfesSb2C05K/CJ2MAcvMsJMxBaS3s1ZURxHLyuY71qjuZ15Dk8HlC0FT7uNII5Z96NdtG2vOIeJ0LljSVy0pBGbUsfWaPbvuyTzb66HX88K9SSPXkm3a6DcUxOcvDdgzdm20oNgDMJDbk+jVFV4KLh56gfjmaHetSAGbro/49ZXg1RpUWowrAkLB09vDWO9MYPLBKnI2MA6uOk0vgsWkIDOAAQTsfENrU8TiUL+WH69QXCtx2pNSemTNSemWC+QFKUFszhszuTprO403o+OthKbcKCgkg7xmLZQ5hj13d2aqu1e5WLEBJ2fSIJLD0M05aUBaSOghw7hSlKc9IPrTfTp2KcWlscweJHxGYMQMwhtIOUHqx6xVzbwKlIYuBrAP77du+1UGEUELSXKX3bXo79x9667huIxCnRYyqjOpJUgO/K4CmdmFG3JT4ryTZU6fHsWw9t/kkjWAwb9/wAen04QnmuFkpZyfVkg6nxYQTWv8ViLafiLtlNsSVFDD5mcksHePFt6o+J8Rv30hkLRhnyi4Uf5fd1AZXYGAXik8Jp9UTYsMnK5HT4nj9mzh2tcuaczF1gFQ1glylo20fSuAx+OVcVsHLluhlgd6BxTiMs+YCExoBADaCBSH+NJLknXd/WJp2HFvkeiotrrXgYWD6QXhi3SscO+mv5+dagFj6Xbrp7bUE3dqtizuPgZCter7H38KCpGr0ZFvlBJrQSNPz2o2gU6AG1U7VuSdkhzr2DhvKpXL4GlOcBKri/gxluKSFOAWmVOdGDl322qfK6TYabq2FwVgqWFFLpBhJ0IDQXDSfDeupwltFjKsoKTLJdw+mZUsFMdWjyepYLCpsiUElmTuCpQgh9VADTqKFxF1pHMPVw50JD66HWGrws+X3JUuiWU23od4xiF3bouWyAQSbaSLTkJATm5mPNspw2XdJFCvquBKVRzgquFRLyICUkgJZ5GoJDCI3du2mdZUovlW4BJ0OUgZSw/c0sq5cvXCQU5EAEBehytmAId2d57dqRqijPmU9IW4YUqX8iQASQQlnVJcKEas7F9t3F5ZtgHKtJMO6hOsglMsVaHokh21rcVi1JyhNsBMgjMDqHMA7Aa9R1JeF7EXEguJ1IeUnTLAjUksXmayUWTPXRO5aa46ilmO7EtqGJBDsQY69CaqsVicyCCsFugA8y+hnUnrNM3bqwh0Fgon5cxZyw/eNJM0DByp1OxAIJEQQnNnGhAAbyguKbGJ0IsFw/CXkEXCAlBHLCiemYH1j7CmMbfY/ICXHMCwkkiYCnAUG7Mani+JBKmKsoeQQWlgQHiQ/TxcCg3LzB1KSlaiW0lBgOU6Pqxpl3toJy5ba/9BWrmUA3UurMoanmUkuGAAMAPuI1aKFxBYuE5EhJCQ7Nl7GA7kyzULE2FXRkGsFUkqAGmaYLDQbE0rh7oSjKwCgos5VDMIJJc7kw/YCjUF2hqiu138g6VISACUuB/pUfcKrKrMQo5i9xIPTp6RWq3g/n/AD9Avbb8/wA/QrccsqDliIAcyzRHlWrFmUln6s7+Wuk0O2tJuEa25YnXdiaLhTylOvKWHftudK9Fl7uKoVUqYdt+5D/jVJI7eBnx0/mpHSX3HjP81Ndot2dqFsJslZurflAEaBge8gOaPaOZOgnQy3vvS9lCnbYh58Gpk3mSRcSOxbxjw70EvoLl9DMHdcMpWUh20cw51Z9NHnzppT9SG02qrsE5o0c+Qqw+LTsap2LyLYdOIcsz7B9p7n8arPA8RVaDoUygxSpLpIIPUhyY671Soug7O2uunrRE3xD+uvr1o8i5IRKNn0f+hOMW8Xh03ksLih/moEJCxBUE7Oz+dePf1N4xcv8AEbqCo5LJNu2l2Ab5j0cnfoB0FdZ/Q5ZKr40GVJbuTr7Vxn9RMMbfEsT/ANy8w/3JBo8i0/sNlkbwr7lCjhnzZlAGdWGjQxLgl+n0mo4/AhCmdwwOzh317+HWmMMM4mfAkNHpP52mnD5UyzkO50YjtM+WlFaoTyZVG3lfQgjY99+hig21zpW7tzrUklg5gNpuf4oojBgYjzbYfvQMRf2GtBViNkhvvTuE4afmUpE6ArSPOTOuztvRSkl2ZwUdslgOGpXl/wA1OYu6Q5I110AHd/4rsuE8KtW05yliQIJJAALggOCS4dgTp50nw3h/+H5lJQVbpLhgYdQ0LEM9PX7yl6EFSyHkMNiSAxeSfD38P1XqHJuMXomy5G9I3eup+YssnYpDNpKUgOO5P3lO5xG2swlLgyBynpAHnVXx68bRlyfABHZhoKrLWMJ0J9TH8VNDFcbAWFuNl/hsU6i+ncR2aJq0xGJFuyRkJcycpckh/JmSWjQHaocHwwCAtfMVESoQlDapSWKiQTs0PIBrMTi+crAYgGQppIUQAIcN6liQHpVJy0LSpi2KxbZsrJ6pUVZiIOZJLDZLk6s3YL8QxScpIYLKRElSQQICQACCHPgptqxQWs86nQJJdiDDkMIId8ryB6ytW0CLRaFCQcpG+YpA/wBOkPnPgX0hya8lJiLindCgRuIU4HuNSQGhyOtWC8cORJSUqZiSop0D6Bmfo/WmsTaW+VCjcYZspDMJgKJ5SQ2vdu4sPgE6/DSLigyUmQQJLhIZ2OrmBRtxaGOUWgdvBBaibiXZyxBaAWcqdiDLTo0Q4sfh3ICVMkgvm0CXflzEsXYQXmj40q1FwIB2CNup0eJh2f0p8CpfxPiKSVIBI3cnQECS7kHQ6VsE3s6FvafRZ3c6UAJAKQIJUSnUAnmLb+L+FK41a8pzKA7xOup6knYdKjf45bAzLzFRJcFMgvo2kmksRjkqLrVAGYhJJKhACQzM5b38aKMJeUHDFO7cRbEYdSlEu+zsTpGu+lZVlau4RtArWVZ3M78w+1ZTfcrVMd7tap/oJ2+BXEJU6Ad8zjKABqTtMTuD0pDDYj4YzBLqDgHUas7jfaK61OMtoAQtCSANWK2SNCBqGdoM+jJcT4VauIJwuZRYEANlgB09QQHiQ+9PWT5hxnyfxHNfGkaZW2ltzr9/CtjE6p1SdPEbu1ETgSpBU4SlLAlTgvzcvtu00C2mHI0rXTH/AAh8ItAIJMjr/NTtLBUQd/lO0kR+3nQbFkMohzynxD7+AqCUEtruG8J+xrOKYDSdjmItpQWQeXuA/wBzUEroq7mRLNsAOjQT70uVjYH8+1U418IrsYSrcTWKuASRS6bpGlbFoq60xQbMcUuz2X+gi8xxCuyPuapf6zIyY8q/1ISfZq6L+g2EKLd8ncpH3/mq3+u2DJvWlgfS1G4XJx+n9jJJe0n45f3PO8LdASvR418dQN/Clr2OLFy5PhH8xSi0KqOIwqwlKiIU7MXZn1G2j1nGjIwjZBd6ofG86CQacwHDV3XyJKiA7AEk+A3rW1FWx9JLZqwDqxZwH7l2HsY7V1f6Qs37qmSFBDupQf6dEl3DB8zM79hTvAP0BeSsKxHIjXL9ZUCCE5e4BPRvbqb6bOGw4Qh7YSkllPLOFZiWKi5Jjw0rz/U+qi04xAa5MoeNYszz5R9Dg5izAEsCxY9QJ2aqbhuJSlRBUDcYsPlSkmCH1Or7u2lLcQx6VEM5ZochBOpg9/VhrQcDhUC4la3zH5QHCUk9Tl2B8d3qL21x2Jmk7Ynj7qrhkT0f0brHSj4CwyAAJJO/Rv3f1FC4hiSFlnY6HSOnZ6ezZciSdZURq8hn2MGaN3xRkr4pIuMJcSLKgtlAajMndwCzghm38Q4MRuX7K2SbgaT8rvD6M58Y1NGxN0fBACeQsAFElhqX1Ok6bmNKoitLBgoZjlJt8xyv9IHcaHpSYRt2IjHk2WGJxlsQq650HLlUIDlRlwX+Ug95rdm4tKXzpUFpASAMqmS0FkjpruNt6or+AKi1u4i5JILc3dgrV+/eOtjawxCBASWJyLSJ0+oHu48RtFMlBJVYx44pdgsNxFRKkfDdhItMWJYSGDhmGupHWTX8U6Y5C0BWbMn2mH19aFhnAL2ko1L5n+blJcEEdtRoK3wzB3UXFXEFkZRzOkqL6KSH00M7d2rZJfkFJRb+VfuSOBvKBUooS+R+YKJ2UoKynIQNmLuGfUbOG+GgZVKuZcxZYJDk6xvOrNGtWWLtwczloMOdm6OZDk7bdaDH45SIuZgobpgaH5QoOz7eUM1ZC59AwlLJpFPxi2qMxDtGWY2c/wAzFD4QqFWwklS4B0aJ9n/emLd1d0sEkuo8yRvlfrHKH8jRE4YIuSo6PIYzsdWMGq7qNM9C6hxZcWuD2sozXZaWdvLkP500rdLW1qUHAj861lSuOT5/0IHHLfb/AJ9i4ReU7ucwkpuFJ5XJ1LDu7uX3ij4G1ZKzlTlzNoSpBOwMkCZD6PDQ1EWUAFHM+pMK8lGdNtKuMJihbBGd0t8pYqITo5ADuHjZ9S0mMm9C2P4aFIU4UQDmKQYfqO/g71z+MweV55SQ0hzD6P3rtcPZSXVoPo5iH6JOjse+5rl/1dYPxHBKnZ4Yv/pno5npTYrwD6aTvi2IcPtjNy5hGjs/ZmNNWxCQBCVGUiZgn39GpK2kIW6SYGzsC2jt+d2pq9fKiFCSzQP9zn0pnKuh81sgMGVPlcsWgPDDpUrfDVn6T6H9hXSfo3EYcW1G9ZWom4QMiylgEh4djqdS+mst1o4rgkHmw2JBAA/6nPIh0hbAv1IOlX4q4oTKUk2rR5/hOBLMlJA6lK29kmuw/T36bsOPi3QOwt3ife2Kt8P+qOHsScNiMrCVgMzyeRfPq7n1FTT+rMCz/AviIcWx2B/6seMtT1kS6QqUL/FJHe/p8YTDoy2layXSoP8A+2o8fRg8QlryhEAsr+KqP0/ik305rVlQ1+ZY9pqi/UnG7VlZTdsXQvolRHnmSselBwXLlbv7Dnm/y1GlX5MreOfpHDBzavJb/uTcH/wqmw3CjbYIU7/UlCmAIkuzmGEdKeucdwqwSStDHe9fd9W5Elm0d/CqriJCgPg3kkbBarxJLtHxEAMH1fbQ0HqGpwav+hJKF9aI3P0Zmu5rbZMpKg0Bx9IA+Xp4SXLVf4fGWcGn4dgD4iYVc5UvMzrB18ZrlMV+oL9u0q3lSSqSr5kpBPypCiX+l3fSRXOoxqiokJU7MAA8mCoMAH1aPqryJY8+RVJlMYSkuz13EcWFq2L3Kpw+YkgAmcqQr5ozMw1yiduD4xx/OogDMlYGpLJYuPBgzsJHkBS3P1F8QAXEvlSQIgyVSAzl5nv5q3eKhSQMs/UYBM7fbyECXGHp5LtFHGXVDGLvhTuegB/+pJZ5gQCT4CrXeVnzEkt1lh0A0AqK8SCdN9Jj3/HoN3FvAZuu9URxtDIwaH7l8LQtWhfRo8fDxq94Q2RJI6AHcK5m11Pf30rk8Pd5Vvuze9dDwnENbQSrlZSVBiWGwL9SKDJjdaQvNjpfct7yP8oKDpYk5lauS8S7f2rmsbxBeUlKrnRTN8PwcDTdqveK405GytBYPtLkwHDB3bfvXH/FnmJCSQCE/wCl3LbUrBBu2wPTw5NykdNws5rfMV55zBRcjmiCoSWJ09ah/wCqqUwSnMFq5RIS4fRi4L9XDuSaQxeJuJZfOoA6XAyg0aiPaC2tRvcVtXEgG2pNwwFZwA0MVKIG7uzCme3e6N9m3dWv6GsbjSi4QlUtqGVqXZiAxgayGeoJ4qtak/EWrI8tqBuzEP60qnCZyplJ5SzFTvq+VRAcDXzqFpJc6QPvTOMUh6hBL8i9t8TtISAh1LYgqZSQoah0FRAImR07mqbH40XR8rEdDy7fToPJtahjUtsQGcOGcbHz1eg2w2wI7/j10IJbNhjivi8hLIUlQYHNsCDO+m4q5tsVMlSF6qCpSlJ1PzaOW7EUjw2+lNwFa1oGXLmGoJYGQCQliSWBLBt6t145FoqRaylayxUeYKfskAB3aBsOgrJt9IDK3ekFOGwyuZRUCdeXN6EJkVlWVvC2yAVslTcwSkFIO4HasqP3n9SD361b/n2OdVdDAASHkfMepHvT2DSlPdiGho2BBPMfACkcPhFDmUhRaC+gJ05kntvQMddSkjadQXneqkvBS438KOiRiVMdVJcqygFnLMHfq/v4Ue9aRfSValmchLxsFZXjpvXLoxxSHB3YjZo3ed4286fRxIqSWAFwtoSWZwFNsZaOu7V3WxTwyW0H4hwvKklDpSEySMxLCTP/AAOYdqobd5oJIfuNG7GrTiHFFWiwAU+oWkhJHQadDzA71Q4q4CQUggNI1noDqR401JSjZTgjJx+IuMHcGQKIWxVzKASWBhgk6lhuRTaOILCQrNcBS5RCSmTzMSI20fbRhTHBf1JatYdNs4PD3SHddwFS5JMF4E96r8ZjUrLiyhA6Jf8AsNttqpjpaYuS30WWExykpKwQkwU5mS7FwU5QM0hQeAGE0azdUAkRbCnBWlZIVpmSVIJ2KXBeqG1dLFLkAyQ5Y9Hp7BqYjcb/ANyD9q7m7EZKSPZf6UnLnHlKs2nQsIrlP6rL/wDyiQdBsWM9q6L+mKkc5SFBOwJCjpuoJD+lcf8A1MW+KU2gqrJq5fRCVK8UV9WciVFmct4x5imggp1htnH4R3pMXCxDlizhzLaP1oibpZtum1Q5alGgpKxpd4FxQU2Ul6XKjmbemsMerDxf+Ki9lpaB4uK0TxGBSUgtJE96rL+Hb5QwE9fWrsYl2eB2A+wYUriLYZwXHv6VycohwyNFBdS5BO0bUNSUu7f361YXrbUuLTmnLIWxyClu0GP39dqcw1leUZSoGGbsX2oV1LOKsMIkZQ9b7jSszJkaViXELdwF3YsBEMA3ppS6bYbWdzV1irYKao1W2rsWbl2jcWRyjRA3VsUhRYnTybXUxQFI1/PvT9y3yxUCCzEu/Vj99PKjU4j45EBSlIOpbSBLt49adUpKBCpLgjRg/wD7npUJmjHm2ma1uLBlKwF62wfr70F2lqavmA40089aWWl/JhW/D4DhLWx2zgwZWsZR9SeYbQXYp11IPhRLarWfMFQHLsUx/tOrPI6UqjDBjJ/bV+lQGHLM9L0/IOn5LK5w62olQuEAyNTB02rdVX+CV1FarK/3Hf8AP9jqbhzGVqJL9nbYlv71W3cECSlWpkEA+mrebelMWbiSMwUEpGoclQOhdIEj+POipIygqYEsxPzeMOAY07ab1N8UCRcodFPi8CU6ZndmLEAM45wZPkKjg7bL7w/g9McRxCSgAMVdm9/zrSbR3hyCRB/NqpjyktlUXJx2dGq3ausFOohUOcqTAAJPzCNh67VVcTwYSvlCQkyJ9Qx8qEeIcmjkadmhvNu3nQVXCQHND7bi9MVGEovvQXDwGjyaj/COse1L4ajiqI9AT7JgHenMMJFJoFP4UTWX8SJ8r0epf08VlQTXH/rxb4hRrp/0jdHwzPk3vXG/qhea8rxq/wBQ0sX6EUH+FFHUCaOm25Z27l29qELLkgrCejux8wC1ebdliF1EvRLN0jdvOgqSaLhrqkEKSWI8PcGDRUMa0NJu/n9qz4lL5yS8T0YDyA0oyDGrUucRTjQK5UUImjEUW1YJkB/CT6VK34C5UirxCZpuwAw1oeLTNbtmBRXcRjdxQ9cRyb1VXEp6edWwPI1V923QYpUBidWCCIrS7VEapERTOQ3kVy0MTWkimVImsTammctDeehW4DQgasV2qSuorYysOE7J2FTR8vN0pazrTYM1kmDPsIcO+4rKOCOp9BWUnkxHOQnh7gDIYuplHOOU9OV58dzQ8ViMrBz2LaNqG8fvSy1FSWImG93mhXLP55VdJIsUY3sh8T860RFw5Ts4n1GnShZDRraNqy6GyaGOHWS3ianfDFqmCzNQVqmlbcrJbcpWFsUy1K2TTNMvQqfZNKadsGlEUzaVQ3snybR1/AMTlBd2aqLji3WSOtFweIikcYtzVWfLeJIhxRfMWIoSgaNUVCvPUi1MTUDWmPWjqTQlCnqQ1MixqaDQlGsSujfQVDqBRhbFKWl0ylfaoMq2JkmCxIDM0vr1HRq0Goq1VFNDejU9DKBy0C5bphGlDWmlJ7Fp7FFJqWWKIpNaIptjLFQKkgTW2apIFE5DLMXbikb1urBZpW5WwZuNiKQxoyVTUVitI1p/ZQ9jeasqAVWUmhNC6LbijJAFbBHT3pdai9OdyGbkbvM2nu1asJnSK0AT3oqA1F0E3Sokoa0soUzdLUuEVqMh0TsqmrC3pVfbq+4fhgpDlQS3V/wUSVis7rYmkdqMkVNdtt3Hn+9YE0qWiZysNZNDWa0FVFRrXtAJbNittWkr/JrYpLCBqTQlp7Uxl7UO4K3kFFiSxQwKZUB0eh/Dp6noemStmjpVQVViFeH70mSsFqxnNU0il0qo1tVIaoW0MorFVsmorVSRQJQrRFbJrFCjDAlB1rSaKlakykkHsSDRFYp/mSlXdmV/5DXzemKmgrYssUBVMKNDUiuTDixZaRu/k32/5oeQbH9jTFxNAIpylodFknrKjmrdZRwNQbUe9aSiakSOh9f2o6CNwX9KaE5UaSkeNDvPRgvsKTvrcwa5GRTbNjWf2/esuN9P56VH4R1NbUl9mrRmjEIP4a7L9PpCrYCiCBon7yK5JFtmLe/7V6t+kuEqvWHypka8vy/7RytT8C5Ml9TckkjiMVaGcyGeGkfwagAN66TjXCEWj89v/wAp7sBPrVDfQnZWbwDfelZcbiyO/DFFGhmiqFDUnuaDwNTMSobv5NUhrGlQAatpoGjSQAetr8K0FNW2pUtGAFg0JCTR1CtN29KJPQ1MgfzWolPhTKkuBv6xUSlutZyMUgQoltVRVW0+9DLo5jZoKzRNqBeNLSAiiLzUwqlJei21eNG4jHEKo1Gtg1tooQSL1FSal51o1poJTdKCRR1J6UJQo0xkQJNZWyKyjG2BCiDrRrajWVlNOkHtj7UjjhznwrKyij0di/GaAgeFSTrWqysYyQWx848a+jf01h0fBQMqWIS4YTG9ZWVT6bpiJ/jRWfqjDpCHCUgsqQA++9eZ8aUc2p0/YVlZTc34CLL+IqTQ1VlZUXgJdmYozQk1usoJBx6J2t6IqsrKRMx9kE71u4JrKyt8G+TaahcrKyg8neSCjFbtmK3WUQXgMaWWdaysoYmRBJqSKysoxjJrNY9brKBgmxW171lZWGAVGtJrKyiQZhFZWVlacf/Z">
            <a:hlinkClick r:id="rId4"/>
          </p:cNvPr>
          <p:cNvSpPr>
            <a:spLocks noChangeAspect="1" noChangeArrowheads="1"/>
          </p:cNvSpPr>
          <p:nvPr/>
        </p:nvSpPr>
        <p:spPr bwMode="auto">
          <a:xfrm>
            <a:off x="53975" y="-2109788"/>
            <a:ext cx="5876925" cy="4410076"/>
          </a:xfrm>
          <a:prstGeom prst="rect">
            <a:avLst/>
          </a:prstGeom>
          <a:noFill/>
        </p:spPr>
        <p:txBody>
          <a:bodyPr vert="horz" wrap="square" lIns="91440" tIns="45720" rIns="91440" bIns="45720" numCol="1" anchor="t" anchorCtr="0" compatLnSpc="1">
            <a:prstTxWarp prst="textNoShape">
              <a:avLst/>
            </a:prstTxWarp>
          </a:bodyPr>
          <a:lstStyle/>
          <a:p>
            <a:endParaRPr lang="es-SV">
              <a:solidFill>
                <a:prstClr val="white"/>
              </a:solidFill>
            </a:endParaRPr>
          </a:p>
        </p:txBody>
      </p:sp>
    </p:spTree>
    <p:extLst>
      <p:ext uri="{BB962C8B-B14F-4D97-AF65-F5344CB8AC3E}">
        <p14:creationId xmlns:p14="http://schemas.microsoft.com/office/powerpoint/2010/main" val="1818868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Título"/>
          <p:cNvSpPr>
            <a:spLocks noGrp="1"/>
          </p:cNvSpPr>
          <p:nvPr>
            <p:ph type="title"/>
          </p:nvPr>
        </p:nvSpPr>
        <p:spPr>
          <a:xfrm>
            <a:off x="755650" y="274638"/>
            <a:ext cx="7777163" cy="1143000"/>
          </a:xfrm>
        </p:spPr>
        <p:txBody>
          <a:bodyPr/>
          <a:lstStyle/>
          <a:p>
            <a:r>
              <a:rPr lang="es-SV" sz="1800" b="1" dirty="0" smtClean="0">
                <a:solidFill>
                  <a:schemeClr val="tx1"/>
                </a:solidFill>
              </a:rPr>
              <a:t>DESARROLLO DE UN SISTEMA DE PRODUCCIÓN Y COMERCIALIZACIÓN CON ENFOQUE DE CAMPESINO A CAMPESINO</a:t>
            </a:r>
          </a:p>
        </p:txBody>
      </p:sp>
      <p:sp>
        <p:nvSpPr>
          <p:cNvPr id="6147" name="2 Marcador de contenido"/>
          <p:cNvSpPr>
            <a:spLocks noGrp="1"/>
          </p:cNvSpPr>
          <p:nvPr>
            <p:ph sz="half" idx="1"/>
          </p:nvPr>
        </p:nvSpPr>
        <p:spPr>
          <a:xfrm>
            <a:off x="539750" y="1600200"/>
            <a:ext cx="8024813" cy="2189163"/>
          </a:xfrm>
        </p:spPr>
        <p:txBody>
          <a:bodyPr/>
          <a:lstStyle/>
          <a:p>
            <a:pPr marL="0" indent="0">
              <a:buFontTx/>
              <a:buNone/>
            </a:pPr>
            <a:r>
              <a:rPr lang="es-SV" sz="1600" smtClean="0">
                <a:latin typeface="Calibri" pitchFamily="34" charset="0"/>
                <a:cs typeface="Times New Roman" pitchFamily="18" charset="0"/>
              </a:rPr>
              <a:t>Apoyo a productores y productoras, para el cultivo de granos básicos utilizando técnicas agroecológicas, acompañado de obras de conservación de suelos; además, promoción de otros cultivos de interés comercial.</a:t>
            </a:r>
          </a:p>
          <a:p>
            <a:pPr marL="0" indent="0">
              <a:buFontTx/>
              <a:buNone/>
            </a:pPr>
            <a:r>
              <a:rPr lang="es-SV" sz="1600" smtClean="0">
                <a:latin typeface="Calibri" pitchFamily="34" charset="0"/>
                <a:cs typeface="Times New Roman" pitchFamily="18" charset="0"/>
              </a:rPr>
              <a:t>El programa es apoyado por un Comité Nacional de Campesino a Campesino quien promueve acciones de concientización.</a:t>
            </a:r>
          </a:p>
        </p:txBody>
      </p:sp>
      <p:pic>
        <p:nvPicPr>
          <p:cNvPr id="6149" name="7 Imagen" descr="G:\fotos para murales\DSC04248.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750" y="3919538"/>
            <a:ext cx="2592353" cy="2119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8 Imagen" descr="G:\fotos encuentro las bromas\DSC05543.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92152" y="4078633"/>
            <a:ext cx="2534173" cy="196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9 Imagen" descr="G:\fotos para murales\DSC05065.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06407" y="4078633"/>
            <a:ext cx="2458156" cy="1963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47381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1 Título"/>
          <p:cNvSpPr>
            <a:spLocks noGrp="1"/>
          </p:cNvSpPr>
          <p:nvPr>
            <p:ph type="title"/>
          </p:nvPr>
        </p:nvSpPr>
        <p:spPr>
          <a:xfrm>
            <a:off x="827088" y="274638"/>
            <a:ext cx="7632700" cy="1143000"/>
          </a:xfrm>
        </p:spPr>
        <p:txBody>
          <a:bodyPr/>
          <a:lstStyle/>
          <a:p>
            <a:r>
              <a:rPr lang="es-SV" sz="2000" b="1" dirty="0" smtClean="0">
                <a:solidFill>
                  <a:schemeClr val="tx1"/>
                </a:solidFill>
              </a:rPr>
              <a:t>Medios de vida y adaptación al cambio climático en comunidades vulnerables de El Salvador</a:t>
            </a:r>
          </a:p>
        </p:txBody>
      </p:sp>
      <p:sp>
        <p:nvSpPr>
          <p:cNvPr id="7171" name="2 Marcador de contenido"/>
          <p:cNvSpPr>
            <a:spLocks noGrp="1"/>
          </p:cNvSpPr>
          <p:nvPr>
            <p:ph sz="half" idx="1"/>
          </p:nvPr>
        </p:nvSpPr>
        <p:spPr>
          <a:xfrm>
            <a:off x="755650" y="1557338"/>
            <a:ext cx="4464050" cy="4525962"/>
          </a:xfrm>
        </p:spPr>
        <p:txBody>
          <a:bodyPr/>
          <a:lstStyle/>
          <a:p>
            <a:pPr marL="0" indent="0">
              <a:buFontTx/>
              <a:buNone/>
            </a:pPr>
            <a:r>
              <a:rPr lang="es-SV" sz="1600" dirty="0" smtClean="0"/>
              <a:t>Proyecto que se ejecuta en un consorcio de 4 organizaciones </a:t>
            </a:r>
            <a:r>
              <a:rPr lang="es-SV" sz="1400" dirty="0" smtClean="0"/>
              <a:t>(CONFRAS, ACUDESBAL, PROCARES y APRODEHNI), para c</a:t>
            </a:r>
            <a:r>
              <a:rPr lang="es-SV" sz="1600" dirty="0" smtClean="0"/>
              <a:t>ontribuir a la reducción de la vulnerabilidad socioeconómica y ambiental en las zonas del Bajo Lempa, Tierra Blanca y Estero de </a:t>
            </a:r>
            <a:r>
              <a:rPr lang="es-SV" sz="1600" dirty="0" err="1" smtClean="0"/>
              <a:t>Jaltepeque</a:t>
            </a:r>
            <a:r>
              <a:rPr lang="es-SV" sz="1600" dirty="0" smtClean="0"/>
              <a:t>.</a:t>
            </a:r>
          </a:p>
          <a:p>
            <a:pPr marL="0" indent="0">
              <a:buFontTx/>
              <a:buNone/>
            </a:pPr>
            <a:endParaRPr lang="es-SV" sz="800" dirty="0" smtClean="0"/>
          </a:p>
          <a:p>
            <a:pPr marL="0" indent="0">
              <a:buFontTx/>
              <a:buNone/>
            </a:pPr>
            <a:r>
              <a:rPr lang="es-SV" sz="1600" dirty="0" smtClean="0"/>
              <a:t>Capacitación y Apoyo técnico a las comunidades y miembros de las iniciativas productivas para el uso de la información climática disponible.</a:t>
            </a:r>
          </a:p>
          <a:p>
            <a:pPr marL="0" indent="0">
              <a:buFontTx/>
              <a:buNone/>
            </a:pPr>
            <a:endParaRPr lang="es-SV" sz="800" dirty="0" smtClean="0"/>
          </a:p>
          <a:p>
            <a:pPr marL="0" indent="0">
              <a:buFontTx/>
              <a:buNone/>
            </a:pPr>
            <a:r>
              <a:rPr lang="es-SV" sz="1600" dirty="0" smtClean="0"/>
              <a:t>En el 2015 se instalarán 25 pluviómetros para el monitoreo de las lluvias.</a:t>
            </a:r>
          </a:p>
        </p:txBody>
      </p:sp>
      <p:pic>
        <p:nvPicPr>
          <p:cNvPr id="7172" name="Picture 2"/>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a:xfrm>
            <a:off x="5364163" y="1484313"/>
            <a:ext cx="3203575" cy="4357687"/>
          </a:xfrm>
          <a:noFill/>
        </p:spPr>
      </p:pic>
    </p:spTree>
    <p:extLst>
      <p:ext uri="{BB962C8B-B14F-4D97-AF65-F5344CB8AC3E}">
        <p14:creationId xmlns:p14="http://schemas.microsoft.com/office/powerpoint/2010/main" val="41039360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5 Título"/>
          <p:cNvSpPr>
            <a:spLocks noGrp="1"/>
          </p:cNvSpPr>
          <p:nvPr>
            <p:ph type="title"/>
          </p:nvPr>
        </p:nvSpPr>
        <p:spPr>
          <a:xfrm>
            <a:off x="457200" y="274638"/>
            <a:ext cx="8229600" cy="777875"/>
          </a:xfrm>
          <a:solidFill>
            <a:srgbClr val="92D050"/>
          </a:solidFill>
        </p:spPr>
        <p:txBody>
          <a:bodyPr/>
          <a:lstStyle/>
          <a:p>
            <a:r>
              <a:rPr lang="es-SV" sz="1600" b="1" smtClean="0">
                <a:latin typeface="Calibri" pitchFamily="34" charset="0"/>
                <a:cs typeface="Times New Roman" pitchFamily="18" charset="0"/>
              </a:rPr>
              <a:t>PROYECTO DE DIVERSIFICACIÓN AGROECOLÓGICA </a:t>
            </a:r>
            <a:br>
              <a:rPr lang="es-SV" sz="1600" b="1" smtClean="0">
                <a:latin typeface="Calibri" pitchFamily="34" charset="0"/>
                <a:cs typeface="Times New Roman" pitchFamily="18" charset="0"/>
              </a:rPr>
            </a:br>
            <a:r>
              <a:rPr lang="es-SV" sz="1600" b="1" smtClean="0">
                <a:latin typeface="Calibri" pitchFamily="34" charset="0"/>
                <a:cs typeface="Times New Roman" pitchFamily="18" charset="0"/>
              </a:rPr>
              <a:t>CON CULTIVO DE ARBOLES FRUTALES Y FORESTALES</a:t>
            </a:r>
            <a:endParaRPr lang="es-SV" sz="1600" smtClean="0"/>
          </a:p>
        </p:txBody>
      </p:sp>
      <p:sp>
        <p:nvSpPr>
          <p:cNvPr id="7" name="6 Marcador de contenido"/>
          <p:cNvSpPr>
            <a:spLocks noGrp="1"/>
          </p:cNvSpPr>
          <p:nvPr>
            <p:ph sz="half" idx="1"/>
          </p:nvPr>
        </p:nvSpPr>
        <p:spPr>
          <a:xfrm>
            <a:off x="457200" y="1268413"/>
            <a:ext cx="4038600" cy="4857750"/>
          </a:xfrm>
          <a:solidFill>
            <a:schemeClr val="accent5">
              <a:lumMod val="90000"/>
            </a:schemeClr>
          </a:solidFill>
        </p:spPr>
        <p:txBody>
          <a:bodyPr/>
          <a:lstStyle/>
          <a:p>
            <a:pPr marL="0" indent="0" algn="just">
              <a:buFontTx/>
              <a:buNone/>
              <a:defRPr/>
            </a:pPr>
            <a:endParaRPr lang="es-SV" sz="1000" b="1" dirty="0" smtClean="0">
              <a:latin typeface="Calibri" pitchFamily="34" charset="0"/>
              <a:cs typeface="Times New Roman" pitchFamily="18" charset="0"/>
            </a:endParaRPr>
          </a:p>
          <a:p>
            <a:pPr algn="just">
              <a:buFontTx/>
              <a:buNone/>
              <a:defRPr/>
            </a:pPr>
            <a:endParaRPr lang="es-SV" sz="1000" b="1" dirty="0" smtClean="0">
              <a:latin typeface="Calibri" pitchFamily="34" charset="0"/>
              <a:cs typeface="Times New Roman" pitchFamily="18" charset="0"/>
            </a:endParaRPr>
          </a:p>
          <a:p>
            <a:pPr marL="0" indent="0" algn="just">
              <a:buFontTx/>
              <a:buNone/>
              <a:defRPr/>
            </a:pPr>
            <a:endParaRPr lang="es-ES" sz="1200" dirty="0"/>
          </a:p>
          <a:p>
            <a:pPr algn="just">
              <a:defRPr/>
            </a:pPr>
            <a:r>
              <a:rPr lang="es-SV" sz="1200" dirty="0"/>
              <a:t>Objetivos</a:t>
            </a:r>
            <a:r>
              <a:rPr lang="es-SV" sz="1200" dirty="0" smtClean="0">
                <a:latin typeface="Calibri" pitchFamily="34" charset="0"/>
                <a:cs typeface="Times New Roman" pitchFamily="18" charset="0"/>
              </a:rPr>
              <a:t>: </a:t>
            </a:r>
          </a:p>
          <a:p>
            <a:pPr algn="just">
              <a:buFontTx/>
              <a:buAutoNum type="alphaLcParenR"/>
              <a:defRPr/>
            </a:pPr>
            <a:r>
              <a:rPr lang="es-ES" sz="1200" dirty="0" smtClean="0"/>
              <a:t>Promover el cultivo de Ojushte y Cacao como cultivos alternativos y adaptable  ante el cambio climático.</a:t>
            </a:r>
            <a:endParaRPr lang="es-SV" sz="1200" dirty="0" smtClean="0"/>
          </a:p>
          <a:p>
            <a:pPr algn="just">
              <a:buFontTx/>
              <a:buAutoNum type="alphaLcParenR"/>
              <a:defRPr/>
            </a:pPr>
            <a:r>
              <a:rPr lang="es-ES" sz="1200" dirty="0" smtClean="0"/>
              <a:t> Diversificar las áreas colectivas, zonas verdes y zonas boscosas con cultivos frutales que sean altamente nutritivos y altamente productivos para reducir la vulnerabilidad de las comunidades beneficiarias del proyecto.</a:t>
            </a:r>
            <a:endParaRPr lang="es-SV" sz="1200" dirty="0" smtClean="0"/>
          </a:p>
          <a:p>
            <a:pPr algn="just">
              <a:buFontTx/>
              <a:buAutoNum type="alphaLcParenR"/>
              <a:defRPr/>
            </a:pPr>
            <a:r>
              <a:rPr lang="es-ES" sz="1200" dirty="0" smtClean="0"/>
              <a:t>Fortalecer la soberanía alimentaria dentro de las cooperativas beneficiarias del proyecto, apoyar a los programas de refrigerios en las escuelas y contribuir con las municipalidades a reducir los efectos nocivos del cambio climático para mejorar la calidad de vida de las familias</a:t>
            </a:r>
            <a:r>
              <a:rPr lang="es-ES" sz="1000" dirty="0" smtClean="0"/>
              <a:t>. </a:t>
            </a:r>
            <a:endParaRPr lang="es-SV" sz="1000" dirty="0" smtClean="0"/>
          </a:p>
          <a:p>
            <a:pPr>
              <a:defRPr/>
            </a:pPr>
            <a:endParaRPr lang="es-SV" sz="1000" dirty="0" smtClean="0"/>
          </a:p>
        </p:txBody>
      </p:sp>
      <p:sp>
        <p:nvSpPr>
          <p:cNvPr id="8196" name="7 Marcador de contenido"/>
          <p:cNvSpPr>
            <a:spLocks noGrp="1"/>
          </p:cNvSpPr>
          <p:nvPr>
            <p:ph sz="half" idx="2"/>
          </p:nvPr>
        </p:nvSpPr>
        <p:spPr>
          <a:xfrm>
            <a:off x="4648200" y="1125538"/>
            <a:ext cx="4038600" cy="5000625"/>
          </a:xfrm>
        </p:spPr>
        <p:txBody>
          <a:bodyPr/>
          <a:lstStyle/>
          <a:p>
            <a:endParaRPr lang="es-SV" smtClean="0"/>
          </a:p>
        </p:txBody>
      </p:sp>
      <p:pic>
        <p:nvPicPr>
          <p:cNvPr id="8198" name="Picture 2" descr="F:\IMG_670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43438" y="1125538"/>
            <a:ext cx="40322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3" descr="F:\DSCN190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3438" y="3573463"/>
            <a:ext cx="1944687"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4" descr="F:\IMG_6737.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67500" y="3573463"/>
            <a:ext cx="2008188"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30467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recuperados\2011\CIETTA\CIETTA- VIABOSEM\AGROECOLOGIA\DSC0295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2" name="1 Título"/>
          <p:cNvSpPr>
            <a:spLocks noGrp="1"/>
          </p:cNvSpPr>
          <p:nvPr>
            <p:ph type="ctrTitle"/>
          </p:nvPr>
        </p:nvSpPr>
        <p:spPr>
          <a:xfrm>
            <a:off x="395536" y="0"/>
            <a:ext cx="7772400" cy="1470025"/>
          </a:xfrm>
        </p:spPr>
        <p:txBody>
          <a:bodyPr>
            <a:noAutofit/>
          </a:bodyPr>
          <a:lstStyle/>
          <a:p>
            <a:pPr algn="l"/>
            <a:r>
              <a:rPr lang="es-SV" sz="3600" b="1" dirty="0" smtClean="0"/>
              <a:t>CENTRO DE INVESTIGACIÓN, EXPERIMENTACION  Y TRANSFERENCIA DE TECNOLOGÍA AGROECOLÓGICA</a:t>
            </a:r>
            <a:endParaRPr lang="es-SV" sz="3600" b="1" dirty="0"/>
          </a:p>
        </p:txBody>
      </p:sp>
      <p:sp>
        <p:nvSpPr>
          <p:cNvPr id="4" name="3 CuadroTexto"/>
          <p:cNvSpPr txBox="1"/>
          <p:nvPr/>
        </p:nvSpPr>
        <p:spPr>
          <a:xfrm>
            <a:off x="395536" y="4941168"/>
            <a:ext cx="8568952" cy="1938992"/>
          </a:xfrm>
          <a:prstGeom prst="rect">
            <a:avLst/>
          </a:prstGeom>
          <a:noFill/>
        </p:spPr>
        <p:txBody>
          <a:bodyPr wrap="square" rtlCol="0">
            <a:spAutoFit/>
          </a:bodyPr>
          <a:lstStyle/>
          <a:p>
            <a:pPr algn="ctr"/>
            <a:r>
              <a:rPr lang="es-SV" sz="2400" b="1" dirty="0" smtClean="0">
                <a:solidFill>
                  <a:srgbClr val="FFFF00"/>
                </a:solidFill>
                <a:latin typeface="Aharoni" pitchFamily="2" charset="-79"/>
                <a:cs typeface="Aharoni" pitchFamily="2" charset="-79"/>
              </a:rPr>
              <a:t>ALTERNATIVAS ANTE EL CAMBIO CLIMÁTICO: RESILIENCIA, PERMACULTURA,CULTIVOS ALTERNATIVOS, AGROECOLOGÍA:CONTROL BIOLÓGICO  Y BOTÁNICO DE PLAGAS, SEMILLAS CRIOLLAS, PERMA APICULTURA E INSUMOS ORGÁNICOS</a:t>
            </a:r>
            <a:endParaRPr lang="es-SV" sz="2400" b="1" dirty="0">
              <a:solidFill>
                <a:srgbClr val="FFFF00"/>
              </a:solidFill>
              <a:latin typeface="Aharoni" pitchFamily="2" charset="-79"/>
              <a:cs typeface="Aharoni" pitchFamily="2" charset="-79"/>
            </a:endParaRPr>
          </a:p>
        </p:txBody>
      </p:sp>
      <p:grpSp>
        <p:nvGrpSpPr>
          <p:cNvPr id="7" name="Group 3"/>
          <p:cNvGrpSpPr>
            <a:grpSpLocks/>
          </p:cNvGrpSpPr>
          <p:nvPr/>
        </p:nvGrpSpPr>
        <p:grpSpPr bwMode="auto">
          <a:xfrm>
            <a:off x="1805937" y="2182093"/>
            <a:ext cx="5040560" cy="3600400"/>
            <a:chOff x="1107882" y="1094931"/>
            <a:chExt cx="15264" cy="9360"/>
          </a:xfrm>
        </p:grpSpPr>
        <p:pic>
          <p:nvPicPr>
            <p:cNvPr id="8" name="Picture 4" descr="Mariquita"/>
            <p:cNvPicPr>
              <a:picLocks noChangeAspect="1" noChangeArrowheads="1"/>
            </p:cNvPicPr>
            <p:nvPr/>
          </p:nvPicPr>
          <p:blipFill>
            <a:blip r:embed="rId3" cstate="print"/>
            <a:srcRect/>
            <a:stretch>
              <a:fillRect/>
            </a:stretch>
          </p:blipFill>
          <p:spPr bwMode="auto">
            <a:xfrm rot="-316306">
              <a:off x="1107882" y="1098923"/>
              <a:ext cx="3840" cy="2771"/>
            </a:xfrm>
            <a:prstGeom prst="rect">
              <a:avLst/>
            </a:prstGeom>
            <a:noFill/>
          </p:spPr>
        </p:pic>
        <p:sp>
          <p:nvSpPr>
            <p:cNvPr id="9" name="WordArt 15"/>
            <p:cNvSpPr>
              <a:spLocks noChangeArrowheads="1" noChangeShapeType="1" noTextEdit="1"/>
            </p:cNvSpPr>
            <p:nvPr/>
          </p:nvSpPr>
          <p:spPr bwMode="auto">
            <a:xfrm>
              <a:off x="1110126" y="1094931"/>
              <a:ext cx="11224" cy="9360"/>
            </a:xfrm>
            <a:prstGeom prst="rect">
              <a:avLst/>
            </a:prstGeom>
          </p:spPr>
          <p:txBody>
            <a:bodyPr wrap="none" fromWordArt="1">
              <a:prstTxWarp prst="textArchUp">
                <a:avLst>
                  <a:gd name="adj" fmla="val 10800005"/>
                </a:avLst>
              </a:prstTxWarp>
            </a:bodyPr>
            <a:lstStyle/>
            <a:p>
              <a:pPr algn="ctr" rtl="0"/>
              <a:r>
                <a:rPr lang="es-SV" sz="1400" kern="10" spc="0" dirty="0" smtClean="0">
                  <a:ln w="9525">
                    <a:solidFill>
                      <a:srgbClr val="2A8505"/>
                    </a:solidFill>
                    <a:round/>
                    <a:headEnd/>
                    <a:tailEnd/>
                  </a:ln>
                  <a:solidFill>
                    <a:srgbClr val="FF0000"/>
                  </a:solidFill>
                  <a:latin typeface="Bell MT"/>
                </a:rPr>
                <a:t>Centro de Investigación y Experimentación de Transferencia de Tecnología </a:t>
              </a:r>
              <a:r>
                <a:rPr lang="es-SV" sz="1400" kern="10" spc="0" dirty="0" err="1" smtClean="0">
                  <a:ln w="9525">
                    <a:solidFill>
                      <a:srgbClr val="2A8505"/>
                    </a:solidFill>
                    <a:round/>
                    <a:headEnd/>
                    <a:tailEnd/>
                  </a:ln>
                  <a:solidFill>
                    <a:srgbClr val="FF0000"/>
                  </a:solidFill>
                  <a:latin typeface="Bell MT"/>
                </a:rPr>
                <a:t>Agroecologíca</a:t>
              </a:r>
              <a:endParaRPr lang="es-SV" sz="1400" kern="10" spc="0" dirty="0">
                <a:ln w="9525">
                  <a:solidFill>
                    <a:srgbClr val="2A8505"/>
                  </a:solidFill>
                  <a:round/>
                  <a:headEnd/>
                  <a:tailEnd/>
                </a:ln>
                <a:solidFill>
                  <a:srgbClr val="FF0000"/>
                </a:solidFill>
                <a:latin typeface="Bell MT"/>
              </a:endParaRPr>
            </a:p>
          </p:txBody>
        </p:sp>
        <p:sp>
          <p:nvSpPr>
            <p:cNvPr id="10" name="WordArt 14"/>
            <p:cNvSpPr>
              <a:spLocks noChangeArrowheads="1" noChangeShapeType="1" noTextEdit="1"/>
            </p:cNvSpPr>
            <p:nvPr/>
          </p:nvSpPr>
          <p:spPr bwMode="auto">
            <a:xfrm>
              <a:off x="1111495" y="1096149"/>
              <a:ext cx="8558" cy="3910"/>
            </a:xfrm>
            <a:prstGeom prst="rect">
              <a:avLst/>
            </a:prstGeom>
          </p:spPr>
          <p:txBody>
            <a:bodyPr wrap="none" fromWordArt="1">
              <a:prstTxWarp prst="textPlain">
                <a:avLst>
                  <a:gd name="adj" fmla="val 50000"/>
                </a:avLst>
              </a:prstTxWarp>
            </a:bodyPr>
            <a:lstStyle/>
            <a:p>
              <a:pPr algn="ctr" rtl="0"/>
              <a:r>
                <a:rPr lang="es-SV" sz="2800" kern="10" spc="0" dirty="0" smtClean="0">
                  <a:ln w="9525">
                    <a:solidFill>
                      <a:srgbClr val="76923C"/>
                    </a:solidFill>
                    <a:round/>
                    <a:headEnd/>
                    <a:tailEnd/>
                  </a:ln>
                  <a:solidFill>
                    <a:srgbClr val="000000"/>
                  </a:solidFill>
                  <a:effectLst>
                    <a:outerShdw dist="45791" dir="2021404" algn="ctr" rotWithShape="0">
                      <a:srgbClr val="B2B2B2">
                        <a:alpha val="79999"/>
                      </a:srgbClr>
                    </a:outerShdw>
                  </a:effectLst>
                  <a:latin typeface="Times New Roman"/>
                  <a:cs typeface="Times New Roman"/>
                </a:rPr>
                <a:t>CIETTA</a:t>
              </a:r>
              <a:endParaRPr lang="es-SV" sz="2800" kern="10" spc="0" dirty="0">
                <a:ln w="9525">
                  <a:solidFill>
                    <a:srgbClr val="76923C"/>
                  </a:solidFill>
                  <a:round/>
                  <a:headEnd/>
                  <a:tailEnd/>
                </a:ln>
                <a:solidFill>
                  <a:srgbClr val="000000"/>
                </a:solidFill>
                <a:effectLst>
                  <a:outerShdw dist="45791" dir="2021404" algn="ctr" rotWithShape="0">
                    <a:srgbClr val="B2B2B2">
                      <a:alpha val="79999"/>
                    </a:srgbClr>
                  </a:outerShdw>
                </a:effectLst>
                <a:latin typeface="Times New Roman"/>
                <a:cs typeface="Times New Roman"/>
              </a:endParaRPr>
            </a:p>
          </p:txBody>
        </p:sp>
        <p:pic>
          <p:nvPicPr>
            <p:cNvPr id="11"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0003" y="1099269"/>
              <a:ext cx="3143" cy="2246"/>
            </a:xfrm>
            <a:prstGeom prst="rect">
              <a:avLst/>
            </a:prstGeom>
            <a:noFill/>
          </p:spPr>
        </p:pic>
      </p:grpSp>
    </p:spTree>
    <p:extLst>
      <p:ext uri="{BB962C8B-B14F-4D97-AF65-F5344CB8AC3E}">
        <p14:creationId xmlns:p14="http://schemas.microsoft.com/office/powerpoint/2010/main" val="33329063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Título"/>
          <p:cNvSpPr>
            <a:spLocks noGrp="1"/>
          </p:cNvSpPr>
          <p:nvPr>
            <p:ph type="title"/>
          </p:nvPr>
        </p:nvSpPr>
        <p:spPr/>
        <p:txBody>
          <a:bodyPr/>
          <a:lstStyle/>
          <a:p>
            <a:endParaRPr lang="es-SV" smtClean="0"/>
          </a:p>
        </p:txBody>
      </p:sp>
      <p:sp>
        <p:nvSpPr>
          <p:cNvPr id="9219" name="2 Marcador de contenido"/>
          <p:cNvSpPr>
            <a:spLocks noGrp="1"/>
          </p:cNvSpPr>
          <p:nvPr>
            <p:ph idx="1"/>
          </p:nvPr>
        </p:nvSpPr>
        <p:spPr/>
        <p:txBody>
          <a:bodyPr/>
          <a:lstStyle/>
          <a:p>
            <a:endParaRPr lang="es-SV" smtClean="0"/>
          </a:p>
        </p:txBody>
      </p:sp>
      <p:pic>
        <p:nvPicPr>
          <p:cNvPr id="9220" name="Picture 2" descr="C:\Users\Miguel\escritorio agosto 2012\Fotos Motorola\2012-08-16_14-41-04_91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484784"/>
            <a:ext cx="91440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5852117"/>
      </p:ext>
    </p:extLst>
  </p:cSld>
  <p:clrMapOvr>
    <a:masterClrMapping/>
  </p:clrMapOvr>
  <p:timing>
    <p:tnLst>
      <p:par>
        <p:cTn id="1" dur="indefinite" restart="never" nodeType="tmRoot"/>
      </p:par>
    </p:tnLst>
  </p:timing>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1100</Words>
  <Application>Microsoft Office PowerPoint</Application>
  <PresentationFormat>Presentación en pantalla (4:3)</PresentationFormat>
  <Paragraphs>87</Paragraphs>
  <Slides>40</Slides>
  <Notes>1</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0</vt:i4>
      </vt:variant>
      <vt:variant>
        <vt:lpstr>Títulos de diapositiva</vt:lpstr>
      </vt:variant>
      <vt:variant>
        <vt:i4>40</vt:i4>
      </vt:variant>
    </vt:vector>
  </HeadingPairs>
  <TitlesOfParts>
    <vt:vector size="47" baseType="lpstr">
      <vt:lpstr>Aharoni</vt:lpstr>
      <vt:lpstr>Arial</vt:lpstr>
      <vt:lpstr>Bell MT</vt:lpstr>
      <vt:lpstr>Calibri</vt:lpstr>
      <vt:lpstr>Times New Roman</vt:lpstr>
      <vt:lpstr>Wingdings</vt:lpstr>
      <vt:lpstr>Modèle par défaut</vt:lpstr>
      <vt:lpstr> propuestas campesinas, agroecológicas para la producción de alimentos en corredor seco</vt:lpstr>
      <vt:lpstr>INTRODUCCIÓN</vt:lpstr>
      <vt:lpstr>PROGRAMA DE SOBERANIA ALIMENTARIA</vt:lpstr>
      <vt:lpstr>PROYECTO» FORTALECIMIENTO DE LAS CAPACIDADES DE SUSTENTABILIDAD EN COOPERATIVAS Y COMITÉS DE MUJERES DE LA ZONA OCCIDENTAL DE EL SALVADOR»</vt:lpstr>
      <vt:lpstr>DESARROLLO DE UN SISTEMA DE PRODUCCIÓN Y COMERCIALIZACIÓN CON ENFOQUE DE CAMPESINO A CAMPESINO</vt:lpstr>
      <vt:lpstr>Medios de vida y adaptación al cambio climático en comunidades vulnerables de El Salvador</vt:lpstr>
      <vt:lpstr>PROYECTO DE DIVERSIFICACIÓN AGROECOLÓGICA  CON CULTIVO DE ARBOLES FRUTALES Y FORESTALES</vt:lpstr>
      <vt:lpstr>CENTRO DE INVESTIGACIÓN, EXPERIMENTACION  Y TRANSFERENCIA DE TECNOLOGÍA AGROECOLÓGICA</vt:lpstr>
      <vt:lpstr>Presentación de PowerPoint</vt:lpstr>
      <vt:lpstr>ANTES</vt:lpstr>
      <vt:lpstr>Parcela de coco</vt:lpstr>
      <vt:lpstr>DESPUES</vt:lpstr>
      <vt:lpstr>DESPUES</vt:lpstr>
      <vt:lpstr>Presentación de PowerPoint</vt:lpstr>
      <vt:lpstr>Sistemas productivos diversificados</vt:lpstr>
      <vt:lpstr>Manejo Alelopático de Plantas Competidoras  </vt:lpstr>
      <vt:lpstr>Acolchado o uso de mulch</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Cacao</vt:lpstr>
      <vt:lpstr>Santuario de semillas</vt:lpstr>
      <vt:lpstr>Laboratorio de control biológico</vt:lpstr>
      <vt:lpstr>Reproducción de controladores biológicos de plagas </vt:lpstr>
      <vt:lpstr>Investigación y formación agroecológica con universidades</vt:lpstr>
      <vt:lpstr>Elaboración de abonos orgánicos fermentados</vt:lpstr>
      <vt:lpstr>Producción agroecológica</vt:lpstr>
      <vt:lpstr>Presentación de PowerPoint</vt:lpstr>
      <vt:lpstr>Perma apicultura</vt:lpstr>
      <vt:lpstr>Propuestas agroecológicas de CONFRAS para la adaptación y mitigación del c.c en corredor seco </vt:lpstr>
      <vt:lpstr>Presentación de PowerPoint</vt:lpstr>
      <vt:lpstr>Propuestas  de políticas publicas que apoyen la agricultura sostenible, campesina </vt:lpstr>
      <vt:lpstr>Presentación de PowerPoint</vt:lpstr>
      <vt:lpstr>GRACIAS</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propuestas campesinas, agroecológicas para la producción de alimentos en corredor seco</dc:title>
  <dc:creator>Estrada</dc:creator>
  <cp:lastModifiedBy>Leonor Gonzalez</cp:lastModifiedBy>
  <cp:revision>5</cp:revision>
  <dcterms:created xsi:type="dcterms:W3CDTF">2015-07-15T19:27:26Z</dcterms:created>
  <dcterms:modified xsi:type="dcterms:W3CDTF">2015-07-22T18:01:19Z</dcterms:modified>
</cp:coreProperties>
</file>