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0F4"/>
    <a:srgbClr val="F3E7AB"/>
    <a:srgbClr val="FCFEA0"/>
    <a:srgbClr val="F8ACA6"/>
    <a:srgbClr val="C5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2B8975-C28B-4294-83A0-9EDD2C218708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7A6694-F326-4C97-B96A-70F5A89451E5}" type="slidenum">
              <a:rPr lang="es-ES" altLang="es-US"/>
              <a:pPr eaLnBrk="1" hangingPunct="1"/>
              <a:t>1</a:t>
            </a:fld>
            <a:endParaRPr lang="es-ES" altLang="es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C93B81-9BB4-4035-A164-F9E655589753}" type="slidenum">
              <a:rPr lang="es-ES" altLang="es-US"/>
              <a:pPr eaLnBrk="1" hangingPunct="1"/>
              <a:t>10</a:t>
            </a:fld>
            <a:endParaRPr lang="es-ES" altLang="es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9D2279-27D9-4BA1-9C87-D5288EDC6D6F}" type="slidenum">
              <a:rPr lang="es-ES" altLang="es-US"/>
              <a:pPr eaLnBrk="1" hangingPunct="1"/>
              <a:t>11</a:t>
            </a:fld>
            <a:endParaRPr lang="es-ES" altLang="es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315E7B-A9DC-4E56-90B0-251376A723AD}" type="slidenum">
              <a:rPr lang="es-ES" altLang="es-US"/>
              <a:pPr eaLnBrk="1" hangingPunct="1"/>
              <a:t>12</a:t>
            </a:fld>
            <a:endParaRPr lang="es-ES" altLang="es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263A45-09D7-4FD9-893D-50068608A18D}" type="slidenum">
              <a:rPr lang="es-ES" altLang="es-US"/>
              <a:pPr eaLnBrk="1" hangingPunct="1"/>
              <a:t>13</a:t>
            </a:fld>
            <a:endParaRPr lang="es-ES" altLang="es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ECD178-1DD6-4097-A1B4-2B6BC391F1C0}" type="slidenum">
              <a:rPr lang="es-ES" altLang="es-US"/>
              <a:pPr eaLnBrk="1" hangingPunct="1"/>
              <a:t>14</a:t>
            </a:fld>
            <a:endParaRPr lang="es-ES" altLang="es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007A97-DCE8-4DDD-B329-01196E17FC50}" type="slidenum">
              <a:rPr lang="es-ES" altLang="es-US"/>
              <a:pPr eaLnBrk="1" hangingPunct="1"/>
              <a:t>15</a:t>
            </a:fld>
            <a:endParaRPr lang="es-ES" altLang="es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2DB923-6896-42EB-99DB-8253C7BBE9EE}" type="slidenum">
              <a:rPr lang="es-ES" altLang="es-US"/>
              <a:pPr eaLnBrk="1" hangingPunct="1"/>
              <a:t>16</a:t>
            </a:fld>
            <a:endParaRPr lang="es-ES" altLang="es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237CCF-C6A9-48D6-BC96-729B540DFD9F}" type="slidenum">
              <a:rPr lang="es-ES" altLang="es-US"/>
              <a:pPr eaLnBrk="1" hangingPunct="1"/>
              <a:t>17</a:t>
            </a:fld>
            <a:endParaRPr lang="es-ES" altLang="es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E1D662-490B-4C0C-BEB5-9F992E2D4FD1}" type="slidenum">
              <a:rPr lang="es-ES" altLang="es-US"/>
              <a:pPr eaLnBrk="1" hangingPunct="1"/>
              <a:t>18</a:t>
            </a:fld>
            <a:endParaRPr lang="es-ES" altLang="es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7BAE36-524D-48C1-8565-6DB8FDF0AC25}" type="slidenum">
              <a:rPr lang="es-ES" altLang="es-US"/>
              <a:pPr eaLnBrk="1" hangingPunct="1"/>
              <a:t>19</a:t>
            </a:fld>
            <a:endParaRPr lang="es-ES" altLang="es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883115-6AB4-476E-AF39-A0BA588A936F}" type="slidenum">
              <a:rPr lang="es-ES" altLang="es-US"/>
              <a:pPr eaLnBrk="1" hangingPunct="1"/>
              <a:t>2</a:t>
            </a:fld>
            <a:endParaRPr lang="es-ES" altLang="es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F45C93-01F9-47AF-9268-9CFDA13414F0}" type="slidenum">
              <a:rPr lang="es-ES" altLang="es-US"/>
              <a:pPr eaLnBrk="1" hangingPunct="1"/>
              <a:t>20</a:t>
            </a:fld>
            <a:endParaRPr lang="es-ES" altLang="es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D277E4-A880-457B-B635-39DF0845B6DE}" type="slidenum">
              <a:rPr lang="es-ES" altLang="es-US"/>
              <a:pPr eaLnBrk="1" hangingPunct="1"/>
              <a:t>3</a:t>
            </a:fld>
            <a:endParaRPr lang="es-ES" altLang="es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B4C9D0-378F-4E12-96A1-36D1774CCC47}" type="slidenum">
              <a:rPr lang="es-ES" altLang="es-US"/>
              <a:pPr eaLnBrk="1" hangingPunct="1"/>
              <a:t>4</a:t>
            </a:fld>
            <a:endParaRPr lang="es-ES" altLang="es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8B9422-A4A1-4544-8EEF-96DE606FF348}" type="slidenum">
              <a:rPr lang="es-ES" altLang="es-US"/>
              <a:pPr eaLnBrk="1" hangingPunct="1"/>
              <a:t>5</a:t>
            </a:fld>
            <a:endParaRPr lang="es-ES" altLang="es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D74AB7-24AF-4BB0-8230-52192156B834}" type="slidenum">
              <a:rPr lang="es-ES" altLang="es-US"/>
              <a:pPr eaLnBrk="1" hangingPunct="1"/>
              <a:t>6</a:t>
            </a:fld>
            <a:endParaRPr lang="es-ES" altLang="es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520271-3024-4A11-A09C-D90D43601D91}" type="slidenum">
              <a:rPr lang="es-ES" altLang="es-US"/>
              <a:pPr eaLnBrk="1" hangingPunct="1"/>
              <a:t>7</a:t>
            </a:fld>
            <a:endParaRPr lang="es-ES" altLang="es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D529AD-3499-4B52-9F03-1A9B068B55F2}" type="slidenum">
              <a:rPr lang="es-ES" altLang="es-US"/>
              <a:pPr eaLnBrk="1" hangingPunct="1"/>
              <a:t>8</a:t>
            </a:fld>
            <a:endParaRPr lang="es-ES" altLang="es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A8650D-0A03-49B5-B2D4-5DF2D9517845}" type="slidenum">
              <a:rPr lang="es-ES" altLang="es-US"/>
              <a:pPr eaLnBrk="1" hangingPunct="1"/>
              <a:t>9</a:t>
            </a:fld>
            <a:endParaRPr lang="es-ES" altLang="es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EAC99-8098-4E11-813F-9F10950E5E21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51846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9A574-9605-4838-A5F5-0D412EF0FA18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8202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E7F43-7440-4421-8EFF-80ED6CAAB620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85059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SV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B09FD-2502-4742-852A-36957F09BF98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20129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8A538-1617-4B9B-81EC-C431242C24D1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037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1EBEC-224A-42B5-8587-B185DCA6BCB7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23566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9F7E2-0763-4629-BDF9-EA7C25F701B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59689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2818F-2590-4C11-99B9-4F04C9E43581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1014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56CF-A30C-4B5F-B58F-1BDF70FC844D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7264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43328-9C80-415D-A582-AECAF29A8CF8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2783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B845D-948A-4CFE-8D59-309DF704DEA8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2323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7F106-5F12-4294-B1A9-1DA83BB3E8A3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10369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97E3BC-5EF1-466B-BD1C-90359582CEB0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68638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s-US" sz="3200" b="1" smtClean="0"/>
              <a:t>Balance de las experiencias de formación más relevantes en la región</a:t>
            </a:r>
            <a:r>
              <a:rPr lang="es-GT" altLang="es-US" sz="3200" smtClean="0"/>
              <a:t> </a:t>
            </a:r>
            <a:endParaRPr lang="es-ES" altLang="es-US" sz="32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10163"/>
            <a:ext cx="6400800" cy="550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GT" altLang="es-US" sz="2800" smtClean="0"/>
              <a:t>Sílvel Elías</a:t>
            </a:r>
          </a:p>
          <a:p>
            <a:pPr eaLnBrk="1" hangingPunct="1">
              <a:lnSpc>
                <a:spcPct val="90000"/>
              </a:lnSpc>
            </a:pPr>
            <a:r>
              <a:rPr lang="es-GT" altLang="es-US" sz="2800" smtClean="0"/>
              <a:t>Bilwi, 1 de junio de 2010</a:t>
            </a:r>
            <a:endParaRPr lang="es-ES" altLang="es-US" sz="2800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258888" y="836613"/>
            <a:ext cx="6677025" cy="488950"/>
          </a:xfrm>
          <a:prstGeom prst="rect">
            <a:avLst/>
          </a:prstGeom>
          <a:solidFill>
            <a:srgbClr val="004C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SV" altLang="es-US" sz="1400" b="1">
                <a:solidFill>
                  <a:srgbClr val="FFFFFF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Iniciativa Colaborativa de Diálogo e Investigación </a:t>
            </a:r>
            <a:br>
              <a:rPr lang="es-SV" altLang="es-US" sz="1400" b="1">
                <a:solidFill>
                  <a:srgbClr val="FFFFFF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s-SV" altLang="es-US" sz="1400" b="1">
                <a:solidFill>
                  <a:srgbClr val="FFFFFF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sobre Dinámicas Territoriales en Centroamérica</a:t>
            </a:r>
            <a:endParaRPr lang="es-SV" altLang="es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124075" y="1700213"/>
            <a:ext cx="472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2000" b="1"/>
              <a:t>Contexto, desafíos y oportunidades </a:t>
            </a:r>
          </a:p>
          <a:p>
            <a:pPr eaLnBrk="1" hangingPunct="1"/>
            <a:r>
              <a:rPr lang="es-SV" altLang="es-US" sz="2000" b="1"/>
              <a:t>desde los procesos de capacitación”</a:t>
            </a:r>
            <a:r>
              <a:rPr lang="es-GT" altLang="es-US" sz="2000" b="1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4000" smtClean="0"/>
              <a:t>Las experiencias de formación  más relevantes en la región</a:t>
            </a:r>
            <a:endParaRPr lang="es-ES" altLang="es-US" sz="4000" smtClean="0"/>
          </a:p>
        </p:txBody>
      </p:sp>
      <p:grpSp>
        <p:nvGrpSpPr>
          <p:cNvPr id="2" name="Diagram 6"/>
          <p:cNvGrpSpPr>
            <a:grpSpLocks noChangeAspect="1"/>
          </p:cNvGrpSpPr>
          <p:nvPr/>
        </p:nvGrpSpPr>
        <p:grpSpPr bwMode="auto">
          <a:xfrm>
            <a:off x="360363" y="1703388"/>
            <a:ext cx="8388350" cy="4879975"/>
            <a:chOff x="1500" y="774"/>
            <a:chExt cx="2716" cy="2718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H="1" flipV="1">
              <a:off x="2211" y="1923"/>
              <a:ext cx="325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1550" y="1478"/>
              <a:ext cx="679" cy="679"/>
            </a:xfrm>
            <a:prstGeom prst="ellipse">
              <a:avLst/>
            </a:prstGeom>
            <a:solidFill>
              <a:srgbClr val="FCFE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SICA –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ACICAFOC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>
              <a:off x="2459" y="2406"/>
              <a:ext cx="20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920" y="2618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URACCAN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>
              <a:off x="3057" y="2406"/>
              <a:ext cx="201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3118" y="2618"/>
              <a:ext cx="679" cy="679"/>
            </a:xfrm>
            <a:prstGeom prst="ellipse">
              <a:avLst/>
            </a:prstGeom>
            <a:solidFill>
              <a:srgbClr val="C5F7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CVC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 flipV="1">
              <a:off x="3180" y="1922"/>
              <a:ext cx="324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3488" y="1479"/>
              <a:ext cx="679" cy="679"/>
            </a:xfrm>
            <a:prstGeom prst="ellipse">
              <a:avLst/>
            </a:prstGeom>
            <a:solidFill>
              <a:srgbClr val="F3E7A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FLACSO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 flipV="1">
              <a:off x="2858" y="1453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2519" y="775"/>
              <a:ext cx="679" cy="679"/>
            </a:xfrm>
            <a:prstGeom prst="ellipse">
              <a:avLst/>
            </a:prstGeom>
            <a:solidFill>
              <a:srgbClr val="F8ACA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CATIE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_s2062"/>
            <p:cNvSpPr>
              <a:spLocks noChangeArrowheads="1"/>
            </p:cNvSpPr>
            <p:nvPr/>
          </p:nvSpPr>
          <p:spPr bwMode="auto">
            <a:xfrm>
              <a:off x="2519" y="1794"/>
              <a:ext cx="679" cy="679"/>
            </a:xfrm>
            <a:prstGeom prst="ellipse">
              <a:avLst/>
            </a:prstGeom>
            <a:solidFill>
              <a:srgbClr val="AAF0F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Territorio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Recursos naturales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Forestería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Desarrollo local</a:t>
              </a:r>
              <a:endParaRPr kumimoji="0" lang="es-ES" altLang="es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4000" smtClean="0"/>
              <a:t> CATIE: Áreas Protegidas y Manejo de Bosques</a:t>
            </a:r>
            <a:endParaRPr lang="es-ES" altLang="es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Con sus programas de Doctorado, Maestría y Cursos Libres, el CATIE ha formado el recurso humano más influyente en esos temas para la región.</a:t>
            </a:r>
          </a:p>
          <a:p>
            <a:pPr eaLnBrk="1" hangingPunct="1"/>
            <a:r>
              <a:rPr lang="es-GT" altLang="es-US" smtClean="0"/>
              <a:t>Su aporte se fortalece con sus proyectos de investigación.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4000" smtClean="0"/>
              <a:t>FLACSO: Forestería Comunitaria</a:t>
            </a:r>
            <a:endParaRPr lang="es-ES" altLang="es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Este diplomado que data desde 1996 ha formado profesionales capaces de impulsar políticas, programas y proyectos que articulan las propuestas técnicas y las dimensiones sociales que inciden en el manejo de los bosques, áreas protegidas y recursos naturales en general.</a:t>
            </a:r>
          </a:p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Su principal aporte ha consistido en forma una nueva generación de técnicos sensibles a los temas sociales (arreglos institucionales, conocimientos tradicionales, manejo de conflictos, relaciones de género, participación social).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4000" smtClean="0"/>
              <a:t>URACCAN: Educación Intercultural</a:t>
            </a:r>
            <a:endParaRPr lang="es-ES" altLang="es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Ha promovido el acceso a la educación para los pueblos indígenas y afrodescendientes, mediante una propuesta pedagógica intercultural.</a:t>
            </a:r>
          </a:p>
          <a:p>
            <a:pPr eaLnBrk="1" hangingPunct="1"/>
            <a:r>
              <a:rPr lang="es-GT" altLang="es-US" smtClean="0"/>
              <a:t>Es el principal referente para la formación temas de derechos, autonomía y participación política de los actores del territorio.</a:t>
            </a:r>
            <a:endParaRPr lang="es-ES" altLang="es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CVC: Desarrollo local</a:t>
            </a:r>
            <a:endParaRPr lang="es-ES" altLang="es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El Campus Virtual Centroamericano, CVC, constituido en 2006, constituye una opción para los actores locales de las regiones periféricas de la región.</a:t>
            </a:r>
          </a:p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Es un esfuerzo colaborativo que involucra a las universidades: Nacional Pedagógica de Honduras, Tecnológica de El Salvador, URACCAN de Nicaragua, FAUSAC de Guatemala y PRISMA El Salvador.</a:t>
            </a:r>
          </a:p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Su principal aporte es apostar a la construcción de una nueva pedagogía para el desarrollo local de las regiones periféricas. (Asumido por los actores del territorio a partir de la valoración de su diversidad cultural, economica y ambienta)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CC-SICA Y ACICAFOC: </a:t>
            </a:r>
            <a:endParaRPr lang="es-ES" altLang="es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Como miembro de CC-SICA, y en alianza con otras entidades, ACICAFOC ha impulsado su propia agenda de formación y capacitación en función de las demandas de sus organizaciones socias</a:t>
            </a:r>
          </a:p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Entre los temas claves destacan:</a:t>
            </a:r>
          </a:p>
          <a:p>
            <a:pPr lvl="1" eaLnBrk="1" hangingPunct="1">
              <a:lnSpc>
                <a:spcPct val="90000"/>
              </a:lnSpc>
            </a:pPr>
            <a:r>
              <a:rPr lang="es-GT" altLang="es-US" sz="2000" smtClean="0"/>
              <a:t>Adaptación al cambio climático</a:t>
            </a:r>
          </a:p>
          <a:p>
            <a:pPr lvl="1" eaLnBrk="1" hangingPunct="1">
              <a:lnSpc>
                <a:spcPct val="90000"/>
              </a:lnSpc>
            </a:pPr>
            <a:r>
              <a:rPr lang="es-GT" altLang="es-US" sz="2000" smtClean="0"/>
              <a:t>Manejo integral del agua</a:t>
            </a:r>
          </a:p>
          <a:p>
            <a:pPr lvl="1" eaLnBrk="1" hangingPunct="1">
              <a:lnSpc>
                <a:spcPct val="90000"/>
              </a:lnSpc>
            </a:pPr>
            <a:r>
              <a:rPr lang="es-GT" altLang="es-US" sz="2000" smtClean="0"/>
              <a:t>Incidencia política</a:t>
            </a:r>
          </a:p>
          <a:p>
            <a:pPr lvl="1" eaLnBrk="1" hangingPunct="1">
              <a:lnSpc>
                <a:spcPct val="90000"/>
              </a:lnSpc>
            </a:pPr>
            <a:r>
              <a:rPr lang="es-GT" altLang="es-US" sz="2000" smtClean="0"/>
              <a:t>Mapeo participativo</a:t>
            </a:r>
          </a:p>
          <a:p>
            <a:pPr eaLnBrk="1" hangingPunct="1">
              <a:lnSpc>
                <a:spcPct val="90000"/>
              </a:lnSpc>
            </a:pPr>
            <a:r>
              <a:rPr lang="es-GT" altLang="es-US" sz="2400" smtClean="0"/>
              <a:t>Su principal aporte es la valorización de metodologías de capacitación interactivas (Campesino a Campesino) y la formación de liderezgo local.</a:t>
            </a:r>
            <a:endParaRPr lang="es-ES" altLang="es-US" sz="2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Las ONGs y otros actores</a:t>
            </a:r>
            <a:endParaRPr lang="es-ES" altLang="es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Las ONGs, las agencias de cooperación y los organismos internacionales también cuenta con sus propias agendas de capacitación.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Su relevancia es el contacto más directo e inmediato que tienen con los actores locales.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Sin embargo, sus agendas son muy específicas en función de sus programas de trabajo.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En algunos temas (Cambio Climático, mecanismos REDD, Gobernanza, corredores biológicos) son prácticamente los principales referentes.</a:t>
            </a:r>
            <a:endParaRPr lang="es-ES" altLang="es-US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El Balance … preliminar</a:t>
            </a:r>
            <a:endParaRPr lang="es-ES" altLang="es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s-GT" altLang="es-US" sz="2800" smtClean="0"/>
              <a:t>Existe una extensa cantidad de entidades y agendas temáticas de formación y capacitación.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s-GT" altLang="es-US" sz="2800" smtClean="0"/>
              <a:t>Sin embargo, las entidades están muy desvinculadas y las agendas demasiado fragmentadas, lo cual impide un enfoque regional de las dinámicas territoriales.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s-GT" altLang="es-US" sz="2800" smtClean="0"/>
              <a:t>Hay demasiada influencia de los organismos internacionales y agencias de cooperación en la estructuración de la agenda de formación.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altLang="es-US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El balance…. preliminar</a:t>
            </a:r>
            <a:endParaRPr lang="es-ES" altLang="es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GT" altLang="es-US" sz="2800" smtClean="0"/>
              <a:t>4. Los actores del territorio tienen grandes dificultades para acceder a los diferente programas de formación (por  costo, tiempo, traslado y prerrequisitos).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GT" altLang="es-US" sz="2800" smtClean="0"/>
              <a:t>5. No siempre los temas ofrecidos por las entidades académicas y ongs, son aquellos que interesan localmente.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GT" altLang="es-US" sz="2800" smtClean="0"/>
              <a:t>6. Las metodologías por lo general son de tipo convencional (magistral), lo que no permite la apropiación de los contenidos y menos aún, el diálogo de saberes técnico – científicos y tradicionales) </a:t>
            </a:r>
            <a:endParaRPr lang="es-ES" altLang="es-US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GT" altLang="es-US" smtClean="0"/>
              <a:t>Los desafíos, a discutir</a:t>
            </a:r>
            <a:endParaRPr lang="es-ES" altLang="es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Hace falta una visión regional de las problemáticas que enfrentan los pobladores locales frente a las nuevas dinámicas territoriales.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Hace falta construir un modelo pedagógico más dialógico (según Freire), que contribuya al proceso de reflexión – acción de los actores del territorio.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800" smtClean="0"/>
              <a:t>Es necesaria una mayor interacción entre las entidades académicas y los actores sociales para construir esa nueva pedagogía para las regiones periféricas.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Propósito del panel</a:t>
            </a:r>
            <a:endParaRPr lang="es-ES" altLang="es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US" sz="2800" smtClean="0"/>
              <a:t>Levantar una reflexión sobre las necesidades de formación y capacitación que están siendo planteadas desde los actores sociales de los territorios presionados por esas dinámicas territoriales; y al mismo tiempo, conocer la manera en que las universidades, centros de capacitación y otras entidades relacionadas están leyendo estos procesos y cómo los están integrando dentro de sus programas educativos.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7183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563938" y="5949950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altLang="es-US"/>
              <a:t>GRACIAS</a:t>
            </a:r>
            <a:endParaRPr lang="es-ES" altLang="es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3200" smtClean="0"/>
              <a:t>El estudio del Balance de las  experiencias de formación más relevantes en la región. </a:t>
            </a:r>
            <a:endParaRPr lang="es-ES" altLang="es-US" sz="32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s-SV" altLang="es-US" sz="2800" smtClean="0"/>
              <a:t>Es un estudio colaborativo, que recién está iniciando.</a:t>
            </a:r>
          </a:p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s-SV" altLang="es-US" sz="2800" smtClean="0"/>
          </a:p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s-SV" altLang="es-US" sz="2800" smtClean="0"/>
              <a:t>Su propósito del estudio es analizar los procesos, los actores y los temas claves de formación que se están ofreciendo.</a:t>
            </a:r>
          </a:p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s-SV" altLang="es-US" sz="2800" smtClean="0"/>
          </a:p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s-SV" altLang="es-US" sz="2800" smtClean="0"/>
              <a:t>El estudio pretende avanzar en la construcción de una “nueva pedagogía”, planteada desde, y para los actores sociales de los territorios de las regiones periféricas de la región. </a:t>
            </a:r>
            <a:endParaRPr lang="es-ES" altLang="es-US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4000" smtClean="0"/>
              <a:t>Las regiones periféricas y las nuevas dinámicas territoriales</a:t>
            </a:r>
            <a:endParaRPr lang="es-ES" altLang="es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US" sz="2400" smtClean="0"/>
              <a:t>La expansión sin precedentes del capital transnacional tiene expresiones territoriales concretas en los territorios indígenas y “regiones periféricas”, de lo que hasta poco era considerada la “última frontera mesoamericana”.</a:t>
            </a:r>
          </a:p>
          <a:p>
            <a:pPr eaLnBrk="1" hangingPunct="1">
              <a:lnSpc>
                <a:spcPct val="80000"/>
              </a:lnSpc>
            </a:pPr>
            <a:endParaRPr lang="es-ES" altLang="es-US" sz="2400" smtClean="0"/>
          </a:p>
          <a:p>
            <a:pPr eaLnBrk="1" hangingPunct="1">
              <a:lnSpc>
                <a:spcPct val="80000"/>
              </a:lnSpc>
            </a:pPr>
            <a:r>
              <a:rPr lang="es-ES" altLang="es-US" sz="2400" smtClean="0"/>
              <a:t>Los recursos naturales están pasando al control de las grandes transnacionales para la explotación de represas, minas, petróleo, palma de aceite, turismo a gran escala, etc. </a:t>
            </a:r>
          </a:p>
          <a:p>
            <a:pPr eaLnBrk="1" hangingPunct="1">
              <a:lnSpc>
                <a:spcPct val="80000"/>
              </a:lnSpc>
            </a:pPr>
            <a:endParaRPr lang="es-ES" altLang="es-US" sz="2400" smtClean="0"/>
          </a:p>
          <a:p>
            <a:pPr eaLnBrk="1" hangingPunct="1">
              <a:lnSpc>
                <a:spcPct val="80000"/>
              </a:lnSpc>
            </a:pPr>
            <a:r>
              <a:rPr lang="es-ES" altLang="es-US" sz="2400" smtClean="0"/>
              <a:t>Consecuentemente se está provocando el despojo / desalojo contra los pobladores locales, que también están siendo afectados en sus medios de vida.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z="2800" smtClean="0"/>
              <a:t>El rol de los procesos de formación frente a esas dinámicas territoriales?</a:t>
            </a:r>
            <a:endParaRPr lang="es-ES" altLang="es-US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US" sz="2000" smtClean="0"/>
              <a:t>En el pasado reciente, algunas universidades y centros de formación han impulsado esfuerzos para posicionar espacios de educación/capacitación para cuadros técnicos y profesionales que proceden o trabajan directamente con las comunidades rurales. </a:t>
            </a:r>
          </a:p>
          <a:p>
            <a:pPr eaLnBrk="1" hangingPunct="1">
              <a:lnSpc>
                <a:spcPct val="80000"/>
              </a:lnSpc>
            </a:pPr>
            <a:endParaRPr lang="es-ES" altLang="es-US" sz="2000" smtClean="0"/>
          </a:p>
          <a:p>
            <a:pPr eaLnBrk="1" hangingPunct="1">
              <a:lnSpc>
                <a:spcPct val="80000"/>
              </a:lnSpc>
            </a:pPr>
            <a:r>
              <a:rPr lang="es-ES" altLang="es-US" sz="2000" smtClean="0"/>
              <a:t>Los temas que se han privilegiado tienen que ver con el reconocimiento de los derechos de los pueblos indígenas, el medio ambiente y los recursos naturales, el desarrollo territorial, la forestería comunitaria y el desarrollo local. </a:t>
            </a:r>
          </a:p>
          <a:p>
            <a:pPr eaLnBrk="1" hangingPunct="1">
              <a:lnSpc>
                <a:spcPct val="80000"/>
              </a:lnSpc>
            </a:pPr>
            <a:endParaRPr lang="es-ES" altLang="es-US" sz="2000" smtClean="0"/>
          </a:p>
          <a:p>
            <a:pPr eaLnBrk="1" hangingPunct="1">
              <a:lnSpc>
                <a:spcPct val="80000"/>
              </a:lnSpc>
            </a:pPr>
            <a:r>
              <a:rPr lang="es-ES" altLang="es-US" sz="2000" smtClean="0"/>
              <a:t>Otros temas más específicos se relacionan con la participación social, la equidad de género, la gestión de riesgo a desastres, la gestión de proyectos sociales, de agricultura orgánica y de gestión forestal. </a:t>
            </a:r>
          </a:p>
          <a:p>
            <a:pPr eaLnBrk="1" hangingPunct="1">
              <a:lnSpc>
                <a:spcPct val="80000"/>
              </a:lnSpc>
            </a:pPr>
            <a:endParaRPr lang="es-ES" altLang="es-US" sz="2000" smtClean="0"/>
          </a:p>
          <a:p>
            <a:pPr eaLnBrk="1" hangingPunct="1">
              <a:lnSpc>
                <a:spcPct val="80000"/>
              </a:lnSpc>
            </a:pPr>
            <a:r>
              <a:rPr lang="es-ES" altLang="es-US" sz="2000" smtClean="0"/>
              <a:t>Recientemente los organismos de cooperación han impulsado fuertemente los temas de cambio climático y de gobernanza.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Las tendencias</a:t>
            </a:r>
            <a:endParaRPr lang="es-ES" altLang="es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US" sz="2800" smtClean="0"/>
              <a:t>Cada centro identifica y desarrolla su propia oferta de formación en función de su lectura del contexto, así como de sus capacidades y posibilidades de cooperación. </a:t>
            </a:r>
          </a:p>
          <a:p>
            <a:pPr eaLnBrk="1" hangingPunct="1"/>
            <a:endParaRPr lang="es-GT" altLang="es-US" sz="2800" smtClean="0"/>
          </a:p>
          <a:p>
            <a:pPr eaLnBrk="1" hangingPunct="1"/>
            <a:r>
              <a:rPr lang="es-GT" altLang="es-US" sz="2800" smtClean="0"/>
              <a:t>Se continúa promoviendo una agenda de formación de tipo convencional (por su métodos y contenidos), planteada desde el monopolio intelectual de los centros académicos. </a:t>
            </a:r>
            <a:endParaRPr lang="es-ES" altLang="es-US" sz="2800" smtClean="0"/>
          </a:p>
          <a:p>
            <a:pPr eaLnBrk="1" hangingPunct="1"/>
            <a:endParaRPr lang="es-ES" altLang="es-US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US" smtClean="0"/>
              <a:t>Los vacíos</a:t>
            </a:r>
            <a:endParaRPr lang="es-ES" altLang="es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US" smtClean="0"/>
              <a:t>Sin embargo, hasta ahora, hay muy pocas experiencias de formación relacionadas con un enfoque regional.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US" smtClean="0"/>
              <a:t>Tampoco son muchas las experiencias colaborativas entre centros académicos de la región.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US" smtClean="0"/>
              <a:t>Y son más escasas aún las agendas de formación que surgen del diálogo entre la academia y los actores locales.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GT" altLang="es-US" sz="3600" smtClean="0"/>
              <a:t>Hay un esfuerzo antiguo para regionalizar los esfuerzo de formación:</a:t>
            </a:r>
            <a:endParaRPr lang="es-ES" altLang="es-US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GT" altLang="es-US" sz="2400" smtClean="0"/>
              <a:t>En 1948 se establece el CSUCA, para vincular y fortalecer las universidades públicas de la región.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400" smtClean="0"/>
              <a:t>En 1949 se crea el INCAP para promover la investigación y la formación para enfrentar el problema de la malnutrición y la pobreza. 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400" smtClean="0"/>
              <a:t>En los años 70 se crea la Escuela Regional de Ingeniería Sanitaria para impulsar el saneamiento ambiental y la calidad del agua.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400" smtClean="0"/>
              <a:t>En 1990, la ALIDES y la CCAD, promueven varios esfuerzos de formación, principalmente en bosques, áreas protegidas, medio ambiente y políticas ambientales.</a:t>
            </a:r>
          </a:p>
          <a:p>
            <a:pPr eaLnBrk="1" hangingPunct="1">
              <a:lnSpc>
                <a:spcPct val="80000"/>
              </a:lnSpc>
            </a:pPr>
            <a:r>
              <a:rPr lang="es-GT" altLang="es-US" sz="2400" smtClean="0"/>
              <a:t>En 2002 la formación de la SICA, incluye un eje de Educación y Cultura, desde donde se impulsan varios proyectos regionales.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s-GT" altLang="es-US" sz="3200" smtClean="0"/>
              <a:t>Una agenda variada: los temas claves en los programas actuales de formación</a:t>
            </a:r>
            <a:endParaRPr lang="es-ES" altLang="es-US" sz="3200" smtClean="0"/>
          </a:p>
        </p:txBody>
      </p:sp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395288" y="1204913"/>
            <a:ext cx="8353425" cy="5608637"/>
            <a:chOff x="1500" y="772"/>
            <a:chExt cx="2716" cy="2720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378" y="1651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799" y="1072"/>
              <a:ext cx="679" cy="679"/>
            </a:xfrm>
            <a:prstGeom prst="ellipse">
              <a:avLst/>
            </a:prstGeom>
            <a:solidFill>
              <a:srgbClr val="FCFE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Economía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(agro,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turismo,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ganadería)  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179" y="2131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501" y="1792"/>
              <a:ext cx="679" cy="679"/>
            </a:xfrm>
            <a:prstGeom prst="ellipse">
              <a:avLst/>
            </a:prstGeom>
            <a:solidFill>
              <a:srgbClr val="FCFE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Desarrollo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local,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social, rural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 flipH="1">
              <a:off x="2378" y="2370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799" y="251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Desastres 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Gestión 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Riesgos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2858" y="2469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2519" y="2810"/>
              <a:ext cx="679" cy="679"/>
            </a:xfrm>
            <a:prstGeom prst="ellipse">
              <a:avLst/>
            </a:prstGeom>
            <a:solidFill>
              <a:srgbClr val="C5F7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Gestión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del territorio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>
              <a:off x="3097" y="2370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239" y="2512"/>
              <a:ext cx="679" cy="679"/>
            </a:xfrm>
            <a:prstGeom prst="ellipse">
              <a:avLst/>
            </a:prstGeom>
            <a:solidFill>
              <a:srgbClr val="C5F7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Forestería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comunitaria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>
              <a:off x="3196" y="2131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3537" y="179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Pueblos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Indígenas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_s1040"/>
            <p:cNvSpPr>
              <a:spLocks noChangeShapeType="1"/>
            </p:cNvSpPr>
            <p:nvPr/>
          </p:nvSpPr>
          <p:spPr bwMode="auto">
            <a:xfrm flipV="1">
              <a:off x="3097" y="1651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6" name="_s1041"/>
            <p:cNvSpPr>
              <a:spLocks noChangeArrowheads="1"/>
            </p:cNvSpPr>
            <p:nvPr/>
          </p:nvSpPr>
          <p:spPr bwMode="auto">
            <a:xfrm>
              <a:off x="3239" y="1072"/>
              <a:ext cx="679" cy="679"/>
            </a:xfrm>
            <a:prstGeom prst="ellipse">
              <a:avLst/>
            </a:prstGeom>
            <a:solidFill>
              <a:srgbClr val="C5F7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Áreas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protegidas,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Bosque 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Ambiente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_s1042"/>
            <p:cNvSpPr>
              <a:spLocks noChangeShapeType="1"/>
            </p:cNvSpPr>
            <p:nvPr/>
          </p:nvSpPr>
          <p:spPr bwMode="auto">
            <a:xfrm flipV="1">
              <a:off x="2858" y="1452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8" name="_s1043"/>
            <p:cNvSpPr>
              <a:spLocks noChangeArrowheads="1"/>
            </p:cNvSpPr>
            <p:nvPr/>
          </p:nvSpPr>
          <p:spPr bwMode="auto">
            <a:xfrm>
              <a:off x="2519" y="774"/>
              <a:ext cx="679" cy="679"/>
            </a:xfrm>
            <a:prstGeom prst="ellipse">
              <a:avLst/>
            </a:prstGeom>
            <a:solidFill>
              <a:srgbClr val="F8ACA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Manejo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 Conflictos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_s1044"/>
            <p:cNvSpPr>
              <a:spLocks noChangeArrowheads="1"/>
            </p:cNvSpPr>
            <p:nvPr/>
          </p:nvSpPr>
          <p:spPr bwMode="auto">
            <a:xfrm>
              <a:off x="2519" y="1793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Integración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Regionall</a:t>
              </a:r>
              <a:endParaRPr kumimoji="0" lang="es-ES" altLang="es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1411</Words>
  <Application>Microsoft Office PowerPoint</Application>
  <PresentationFormat>Presentación en pantalla (4:3)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Times New Roman</vt:lpstr>
      <vt:lpstr>Symbol</vt:lpstr>
      <vt:lpstr>Diseño predeterminado</vt:lpstr>
      <vt:lpstr>Balance de las experiencias de formación más relevantes en la región </vt:lpstr>
      <vt:lpstr>Propósito del panel</vt:lpstr>
      <vt:lpstr>El estudio del Balance de las  experiencias de formación más relevantes en la región. </vt:lpstr>
      <vt:lpstr>Las regiones periféricas y las nuevas dinámicas territoriales</vt:lpstr>
      <vt:lpstr>El rol de los procesos de formación frente a esas dinámicas territoriales?</vt:lpstr>
      <vt:lpstr>Las tendencias</vt:lpstr>
      <vt:lpstr>Los vacíos</vt:lpstr>
      <vt:lpstr>Hay un esfuerzo antiguo para regionalizar los esfuerzo de formación:</vt:lpstr>
      <vt:lpstr>Una agenda variada: los temas claves en los programas actuales de formación</vt:lpstr>
      <vt:lpstr>Las experiencias de formación  más relevantes en la región</vt:lpstr>
      <vt:lpstr> CATIE: Áreas Protegidas y Manejo de Bosques</vt:lpstr>
      <vt:lpstr>FLACSO: Forestería Comunitaria</vt:lpstr>
      <vt:lpstr>URACCAN: Educación Intercultural</vt:lpstr>
      <vt:lpstr>CVC: Desarrollo local</vt:lpstr>
      <vt:lpstr>CC-SICA Y ACICAFOC: </vt:lpstr>
      <vt:lpstr>Las ONGs y otros actores</vt:lpstr>
      <vt:lpstr>El Balance … preliminar</vt:lpstr>
      <vt:lpstr>El balance…. preliminar</vt:lpstr>
      <vt:lpstr>Los desafíos, a discutir</vt:lpstr>
      <vt:lpstr>Presentación de PowerPoint</vt:lpstr>
    </vt:vector>
  </TitlesOfParts>
  <Company>SEG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de las experiencias de formación más relevantes en la región</dc:title>
  <dc:creator>Silverio</dc:creator>
  <cp:lastModifiedBy>LGonzalez</cp:lastModifiedBy>
  <cp:revision>4</cp:revision>
  <dcterms:created xsi:type="dcterms:W3CDTF">2010-05-31T16:27:16Z</dcterms:created>
  <dcterms:modified xsi:type="dcterms:W3CDTF">2020-02-27T20:43:48Z</dcterms:modified>
</cp:coreProperties>
</file>