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Default ContentType="application/vnd.openxmlformats-officedocument.oleObject" Extension="bin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image/x-emf" Extension="emf"/>
  <Default ContentType="application/vnd.ms-excel" Extension="xls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61" r:id="rId2"/>
    <p:sldId id="262" r:id="rId3"/>
    <p:sldId id="280" r:id="rId4"/>
    <p:sldId id="281" r:id="rId5"/>
    <p:sldId id="271" r:id="rId6"/>
    <p:sldId id="272" r:id="rId7"/>
    <p:sldId id="279" r:id="rId8"/>
    <p:sldId id="278" r:id="rId9"/>
    <p:sldId id="277" r:id="rId10"/>
    <p:sldId id="282" r:id="rId11"/>
    <p:sldId id="288" r:id="rId12"/>
    <p:sldId id="289" r:id="rId13"/>
    <p:sldId id="290" r:id="rId14"/>
    <p:sldId id="287" r:id="rId15"/>
    <p:sldId id="283" r:id="rId16"/>
    <p:sldId id="270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1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431B2-E608-4D40-A0D6-785E2E153AB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FC90-316D-412C-AAE9-8CFBDC6CA8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F6D-BC96-4B3C-8AE4-042CC7211AD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CC785-2FC4-4C09-BAE7-CDFD0E5CE59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B6FF-06C0-48B9-930C-D3838761474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F9FEC-7083-42C1-B900-AF67AE990C7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84C61-AE19-4472-982E-1330867E4A9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EF59-2645-418E-8F83-E7F923B977E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4C1B-5B62-40A5-97BB-059D270225B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5491-8644-4FE8-9C35-A3642C3101A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FAC0-6766-435E-81C8-C5E7AD6E587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7631D23-5642-431E-B0F6-4931A39C083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ANEXOSI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11.wmf" Type="http://schemas.openxmlformats.org/officeDocument/2006/relationships/image"/><Relationship Id="rId2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 bwMode="auto">
          <a:xfrm>
            <a:off x="285720" y="3643314"/>
            <a:ext cx="821537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SV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SV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Presentación Institucional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SV" b="1" i="1" kern="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Giro Estratégico 2008 - 2012</a:t>
            </a:r>
            <a:endParaRPr kumimoji="0" lang="es-SV" b="1" i="1" u="none" strike="noStrike" kern="0" cap="none" spc="0" normalizeH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PROPOSITO ESTRATEGICO N° 2: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Alianzas estratégicas y sostenibilidad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214422"/>
            <a:ext cx="712946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Gestionar recursos adicionales y complementarios a los fondos FIAES por medio de alianzas estratégicas con socios actuales y futuros, introduciendo una visión de sostenibilidad y orientando al FIAES a una modernización de sus procesos en el marco de la política ambiental salvadoreña y en armonía con la agenda ambiental centroamericana.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00298" y="3139859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PROPOSITO ESTRATEGICO N° 3: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Incidencia en marco regulatorio y operativo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8662" y="4071942"/>
            <a:ext cx="7777162" cy="158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Inducir mejoras en la limitada coordinación interinstitucional de entidades regulatorias y  operativas vinculadas al sector ambiental, y promover la investigación aplicada y el involucramiento e incidencia de organizaciones de la sociedad civil en temas ambientales de interés local y nacional.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X-CRITERIOS DE ELEGIBIIDAD DE LOS PROYECTOS</a:t>
            </a:r>
            <a:endParaRPr lang="es-SV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TIPOS DE ENTIDAD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285860"/>
            <a:ext cx="71294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ONG´S  de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El Salvador legalmente constituidas, sin fines de lucro ni provecho personal del patrimonio, bienes o beneficios de la entidad, dedicadas al medio ambiente, la conservación , el desarrollo , la educación e investigación, la supervivencia y el progreso de la niñez; incluyendo las que aglutinan población indígena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20" y="2928935"/>
            <a:ext cx="7286676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ADESCOS de El Salvador legalmente constituidas, sin fines de lucro ni provecho personal del patrimonio, bienes o beneficios de la entidad dedicadas al medio ambiente, la conservación, el desarrollo comunitario, la educación ambiental, e investigación, la supervivencia y progreso de la niñez.</a:t>
            </a: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 bwMode="auto">
          <a:xfrm>
            <a:off x="571472" y="4643446"/>
            <a:ext cx="7143800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Instituciones académicas que realicen investigación, docencia y proyección social         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y en sus lineamientos de trabajo se encuentre la protección y recuperación del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medio ambiente, manejo de </a:t>
            </a:r>
            <a:r>
              <a:rPr lang="es-ES" kern="0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microcuencas</a:t>
            </a: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hidrográficas, prevención y control de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la contaminación, y la supervivencia y progreso de la niñez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X-CRITERIOS DE ELEGIBIIDAD DE LOS PROYECTOS</a:t>
            </a:r>
            <a:endParaRPr lang="es-SV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TIPOS DE ENTIDAD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285860"/>
            <a:ext cx="712946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ONG´S  </a:t>
            </a:r>
            <a:r>
              <a:rPr lang="es-MX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y ADESCOS  y demás entidades concursante deben tener un sistema contable debidamente legalizado por la entidad correspondiente, además de estar solvente con el Ministerio de Hacienda, ISSS y Sistema de Ahorro de Pensiones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20" y="2928935"/>
            <a:ext cx="7286676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Para ser consideradas para ser sujetas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de donación, deberán tener infraestructura física y administrativa verificable, además de sostenibilidad institucional, </a:t>
            </a:r>
            <a:r>
              <a:rPr kumimoji="0" lang="es-MX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asi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como demostrar capacidad técnica administrativa y contable que garanticen una adecuada ejecución de los proyectos.</a:t>
            </a: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X-CRITERIOS DE ELEGIBIIDAD DE LOS PROYECTOS</a:t>
            </a:r>
            <a:endParaRPr lang="es-SV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ACTIVIDADES ELEGIBLES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285860"/>
            <a:ext cx="712946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los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proyectos deberán estar orientados a resolver problemas relacionados en las áreas estratégicas  de financiamiento y en las áreas de conservación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85720" y="2285992"/>
            <a:ext cx="728667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los proyectos de </a:t>
            </a:r>
            <a:r>
              <a:rPr kumimoji="0" lang="es-MX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Microcuencas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Hidrográficas, deberán</a:t>
            </a:r>
            <a:r>
              <a:rPr kumimoji="0" lang="es-MX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de incidir en la restauración de ecosistemas, protección de suelos, recuperación de mantos acuíferos y beneficios a las comunidades.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MX" kern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</a:t>
            </a:r>
            <a:r>
              <a:rPr lang="es-MX" kern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     </a:t>
            </a: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 bwMode="auto">
          <a:xfrm>
            <a:off x="571472" y="3714752"/>
            <a:ext cx="7143800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Un programa de trabajo bien definido que incluya el establecimiento anual y el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s-ES" kern="0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mantenimiento de la reforestación.     </a:t>
            </a:r>
          </a:p>
        </p:txBody>
      </p:sp>
      <p:sp>
        <p:nvSpPr>
          <p:cNvPr id="6" name="5 CuadroTexto"/>
          <p:cNvSpPr txBox="1"/>
          <p:nvPr/>
        </p:nvSpPr>
        <p:spPr bwMode="auto">
          <a:xfrm>
            <a:off x="642910" y="4714884"/>
            <a:ext cx="7143800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Los proyectos que contemplan</a:t>
            </a:r>
            <a:r>
              <a:rPr kumimoji="0" lang="es-E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acciones de reforestación, deberán utilizar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variedades de árboles que el FIAES norme como elegibles (se pueden incluir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frutales hasta un 50%), en especies forestales y frutales que no sea en </a:t>
            </a:r>
          </a:p>
          <a:p>
            <a:pPr marL="342900" marR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monocultivo, es decir una sola especie de planta.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500042"/>
            <a:ext cx="564360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XI.  MECANISMO PARA ACCEDER A FONDOS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20" y="1214422"/>
            <a:ext cx="835342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Participando</a:t>
            </a:r>
            <a:r>
              <a:rPr kumimoji="0" lang="es-E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en la licitación de proyectos</a:t>
            </a: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FIAES, que comprende: 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Compra de las bases y acreditación 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Acreditación legal y financiera 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Formulación y presentación de la propuesta técnica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Proceso de evaluación por medio de un comité evaluador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endParaRPr lang="es-ES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Existen 2 modalidades: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Donación menor: montos financiados hasta US $ 30,000 ( de 6 meses hasta un año)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Donación normal: montos financiados hasta de US$ 100,000 (preferentemente proyectos de más de un año de duración)</a:t>
            </a: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lphaLcParenR"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564360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XI.  PROGRAMACION FINANCIERA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1331913" y="1628775"/>
          <a:ext cx="6480175" cy="4608513"/>
        </p:xfrm>
        <a:graphic>
          <a:graphicData uri="http://schemas.openxmlformats.org/presentationml/2006/ole">
            <p:oleObj spid="_x0000_s2050" name="Gráfico" r:id="rId3" imgW="4638751" imgH="3057449" progId="Excel.Sheet.8">
              <p:embed/>
            </p:oleObj>
          </a:graphicData>
        </a:graphic>
      </p:graphicFrame>
      <p:sp>
        <p:nvSpPr>
          <p:cNvPr id="7" name="6 CuadroTexto"/>
          <p:cNvSpPr txBox="1"/>
          <p:nvPr/>
        </p:nvSpPr>
        <p:spPr bwMode="auto">
          <a:xfrm>
            <a:off x="428596" y="785794"/>
            <a:ext cx="7858180" cy="91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SV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s-SV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Programación</a:t>
            </a:r>
            <a:r>
              <a:rPr kumimoji="0" lang="es-SV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 financiera 2008 2012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s-SV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	(por propósitos estratégicos)</a:t>
            </a:r>
            <a:endParaRPr kumimoji="0" lang="es-SV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500166" y="2285992"/>
            <a:ext cx="6072230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MUCHAS GRACIAS</a:t>
            </a:r>
          </a:p>
          <a:p>
            <a:pPr algn="ctr"/>
            <a:r>
              <a:rPr lang="es-SV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POR </a:t>
            </a:r>
          </a:p>
          <a:p>
            <a:pPr algn="ctr"/>
            <a:r>
              <a:rPr lang="es-SV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SU ATENCIÓN</a:t>
            </a:r>
            <a:endParaRPr lang="es-SV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357166"/>
            <a:ext cx="5357850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I. PUNTO DE PARTIDA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5720" y="785794"/>
            <a:ext cx="792003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MX" sz="1800" b="1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FIAES 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Es un fondo ambiental que se o</a:t>
            </a:r>
            <a:r>
              <a:rPr kumimoji="0" lang="es-E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rigina</a:t>
            </a: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 en 1993 a través de un Convenio Bilateral de reducción de deuda entre los Gobiernos de El Salvador y los EUA en donde </a:t>
            </a:r>
            <a:r>
              <a:rPr kumimoji="0" lang="es-ES" b="0" i="0" u="sng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parte de los intereses de la deuda no condonada</a:t>
            </a: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 son destinados a financiar proyectos ambientales y de supervivencia infantil. </a:t>
            </a:r>
            <a:r>
              <a:rPr kumimoji="0" lang="es-ES_tradnl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En 2001 debido a su eficiencia e impacto firma un nuevo acuerdo de financiamiento bajo el TFCA (Tropical Forest Conservation </a:t>
            </a:r>
            <a:r>
              <a:rPr kumimoji="0" lang="es-ES_tradnl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Act</a:t>
            </a:r>
            <a:r>
              <a:rPr kumimoji="0" lang="es-ES_tradnl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)</a:t>
            </a: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 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 </a:t>
            </a:r>
            <a:endParaRPr kumimoji="0" lang="es-MX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uLnTx/>
              <a:uFillTx/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¿Cuál es la naturaleza y función institucional del FIAES?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uLnTx/>
                <a:uFillTx/>
                <a:latin typeface="Perpetua" pitchFamily="18" charset="0"/>
              </a:rPr>
              <a:t> Es un instrumento financiero de la política nacional de medio ambiente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uLnTx/>
              <a:uFillTx/>
              <a:latin typeface="Perpetua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43174" y="3786190"/>
            <a:ext cx="600079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II. CUMPLIMIENTO DE OBJETIVOS INSTITUCIONALES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785786" y="4286256"/>
            <a:ext cx="79216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MX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Perpetua" pitchFamily="18" charset="0"/>
              </a:rPr>
              <a:t>El objeto del FIAES ha sido promover las actividades destinadas a preservar, proteger o gestionar los </a:t>
            </a:r>
            <a:r>
              <a:rPr kumimoji="0" lang="es-MX" b="1" i="0" u="none" strike="noStrike" kern="0" cap="none" spc="0" normalizeH="0" baseline="0" noProof="0" dirty="0" smtClean="0">
                <a:ln>
                  <a:noFill/>
                </a:ln>
                <a:solidFill>
                  <a:srgbClr val="5F9127"/>
                </a:solidFill>
                <a:effectLst/>
                <a:uLnTx/>
                <a:uFillTx/>
                <a:latin typeface="Perpetua" pitchFamily="18" charset="0"/>
              </a:rPr>
              <a:t>recursos naturales  y biológicos 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Perpetua" pitchFamily="18" charset="0"/>
              </a:rPr>
              <a:t>de El Salvador de manera sustentable y ecológicamente acertada, al mismo tiempo que se fomenta la supervivencia y el progreso de los niños en El Salvador y su cumplimiento ha sido demostrado.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5720" y="357166"/>
            <a:ext cx="5643602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II. 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CUMPLIMIENTO DE LA AGENDA AMBIENTAL NACIONAL E INTERNACIONAL  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285860"/>
            <a:ext cx="2228850" cy="1857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285720" y="1857364"/>
            <a:ext cx="8229600" cy="3571899"/>
          </a:xfrm>
        </p:spPr>
        <p:txBody>
          <a:bodyPr/>
          <a:lstStyle/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Ley de áreas naturales protegidas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Plan nacional de ordenamiento territorial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Ley de conservación de la vida silvestre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Ley nacional del medio ambiente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Corredor biológico mesoamericano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Convención de las Naciones Unidas de lucha contra la desertificación y la sequía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Convenio sobre la diversidad biológica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Convención relativa a los humedales de importancia internacional –RAMSAR</a:t>
            </a:r>
          </a:p>
          <a:p>
            <a:r>
              <a:rPr lang="es-SV" sz="1800" dirty="0" smtClean="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Convención marco de las Naciones Unidas sobre cambio climático</a:t>
            </a:r>
          </a:p>
          <a:p>
            <a:endParaRPr lang="es-SV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imagenes.acambiode.com/img-bbdd/j0400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2500330" cy="29154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5 CuadroTexto"/>
          <p:cNvSpPr txBox="1"/>
          <p:nvPr/>
        </p:nvSpPr>
        <p:spPr>
          <a:xfrm>
            <a:off x="285720" y="500042"/>
            <a:ext cx="528641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III. 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MARCO CONCEPTUAL 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AMBIENTAL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071802" y="1785926"/>
            <a:ext cx="580708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Perpetua" pitchFamily="18" charset="0"/>
              </a:rPr>
              <a:t>El “</a:t>
            </a: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Perpetua" pitchFamily="18" charset="0"/>
              </a:rPr>
              <a:t>Enfoque por Ecosistemas</a:t>
            </a: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Perpetua" pitchFamily="18" charset="0"/>
              </a:rPr>
              <a:t>” es una estrategia para la gestión integrada de la tierra, el agua y los recursos vivientes, que promueve la conservación y el uso sostenible en una forma equitativa.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Perpetua" pitchFamily="18" charset="0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Perpetua" pitchFamily="18" charset="0"/>
              </a:rPr>
              <a:t>Convención de Diversidad Biológica</a:t>
            </a:r>
            <a:r>
              <a:rPr kumimoji="0" lang="es-E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Perpetua" pitchFamily="18" charset="0"/>
              </a:rPr>
              <a:t>, año 2007, se identificó el “Enfoque por Ecosistemas” como el marco principal para su implementación y las Partes recomendaron a los mecanismos de financiamiento, su aplicación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MX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Perpetua" pitchFamily="18" charset="0"/>
              </a:rPr>
              <a:t>Área de Conservación</a:t>
            </a:r>
            <a:r>
              <a:rPr kumimoji="0" lang="es-MX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Perpetua" pitchFamily="18" charset="0"/>
              </a:rPr>
              <a:t>: es el espacio territorial que contiene Áreas Naturales Protegidas, zonas de amortiguamiento, corredores biológicos y zonas de influencia, funcionando en forma integral y administrada a través de la aplicación del Enfoque por Ecosistemas, a fin de promover su desarrollo sostenible. </a:t>
            </a:r>
            <a:endParaRPr kumimoji="0" lang="es-E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85720" y="357166"/>
            <a:ext cx="528641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IV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. MISION, VISION Y VALORES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4282" y="1214422"/>
            <a:ext cx="4286280" cy="2571767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1600" kern="0" dirty="0" smtClean="0">
                <a:latin typeface="Perpetua" pitchFamily="18" charset="0"/>
              </a:rPr>
              <a:t>	</a:t>
            </a:r>
            <a:r>
              <a:rPr lang="es-ES" b="1" kern="0" dirty="0" smtClean="0">
                <a:solidFill>
                  <a:srgbClr val="5F9127"/>
                </a:solidFill>
                <a:latin typeface="Perpetua" pitchFamily="18" charset="0"/>
              </a:rPr>
              <a:t>MISION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	Gestionar, administrar e invertir recursos financieros de forma efectiva para desarrollar proyectos destinados a la protección, conservación y recuperación de los recursos naturales y el medio ambiente a través de la participación ciudadana, a fin de propiciar mejor calidad de vida  a las presentes y futuras generaciones de El Salvador.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1214422"/>
            <a:ext cx="4071966" cy="2857520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1600" kern="0" dirty="0" smtClean="0">
                <a:latin typeface="Perpetua" pitchFamily="18" charset="0"/>
              </a:rPr>
              <a:t>	</a:t>
            </a:r>
            <a:r>
              <a:rPr lang="es-ES" b="1" kern="0" dirty="0" smtClean="0">
                <a:solidFill>
                  <a:srgbClr val="5F9127"/>
                </a:solidFill>
                <a:latin typeface="Perpetua" pitchFamily="18" charset="0"/>
              </a:rPr>
              <a:t>VISION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	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Ser un fondo ambiental con capacidad financiera sostenible para proteger, conservar y restaurar los recursos naturales, a fin de contribuir al equilibrio entre el desarrollo económico y la gestión ambiental, y al fortalecimiento del desarrollo humano</a:t>
            </a:r>
            <a:r>
              <a:rPr kumimoji="0" lang="es-E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85720" y="4071942"/>
            <a:ext cx="8429684" cy="714381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1600" kern="0" dirty="0" smtClean="0">
                <a:latin typeface="Perpetua" pitchFamily="18" charset="0"/>
              </a:rPr>
              <a:t>	</a:t>
            </a:r>
            <a:r>
              <a:rPr lang="es-ES" b="1" kern="0" dirty="0" smtClean="0">
                <a:solidFill>
                  <a:srgbClr val="5F9127"/>
                </a:solidFill>
                <a:latin typeface="Perpetua" pitchFamily="18" charset="0"/>
              </a:rPr>
              <a:t>VALORES INSTITUCIONALES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428728" y="4643446"/>
            <a:ext cx="3000396" cy="1357322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erpetua" pitchFamily="18" charset="0"/>
              </a:rPr>
              <a:t>	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Eficiencia y eficacia;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Transparencia;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Trabajo en equipo;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857752" y="4643446"/>
            <a:ext cx="3357586" cy="1357322"/>
          </a:xfrm>
          <a:prstGeom prst="rect">
            <a:avLst/>
          </a:prstGeom>
          <a:solidFill>
            <a:srgbClr val="FFFFFF"/>
          </a:solidFill>
          <a:ln w="63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lang="es-ES" sz="16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 startAt="4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Compromiso social;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 startAt="4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Mejora constante;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 startAt="4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Lealtad y respeto;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AutoNum type="arabicPeriod" startAt="4"/>
              <a:tabLst/>
              <a:defRPr/>
            </a:pPr>
            <a:r>
              <a:rPr lang="es-ES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Igualdad y equidad.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s-ES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85720" y="357166"/>
            <a:ext cx="528641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VI. 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PLATAFORMA PROGRAMATICA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714348" y="1142984"/>
            <a:ext cx="7993063" cy="4819650"/>
            <a:chOff x="521" y="714"/>
            <a:chExt cx="5035" cy="3036"/>
          </a:xfrm>
        </p:grpSpPr>
        <p:sp>
          <p:nvSpPr>
            <p:cNvPr id="10" name="AutoShape 5"/>
            <p:cNvSpPr>
              <a:spLocks noChangeAspect="1" noChangeArrowheads="1"/>
            </p:cNvSpPr>
            <p:nvPr/>
          </p:nvSpPr>
          <p:spPr bwMode="auto">
            <a:xfrm>
              <a:off x="521" y="714"/>
              <a:ext cx="5035" cy="3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SV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252" y="2951"/>
              <a:ext cx="1665" cy="18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endParaRPr lang="es-ES_tradnl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2386" y="960"/>
              <a:ext cx="2414" cy="720"/>
            </a:xfrm>
            <a:prstGeom prst="rect">
              <a:avLst/>
            </a:prstGeom>
            <a:solidFill>
              <a:srgbClr val="9999FF"/>
            </a:solidFill>
            <a:ln w="9525">
              <a:noFill/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 lIns="62179" tIns="31090" rIns="62179" bIns="31090"/>
            <a:lstStyle/>
            <a:p>
              <a:pPr algn="ctr">
                <a:defRPr/>
              </a:pPr>
              <a:r>
                <a:rPr lang="es-SV" sz="1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Mejorar la capacidad de gestión financiera y de incidencia institucional de  FIAES,</a:t>
              </a:r>
            </a:p>
            <a:p>
              <a:pPr algn="ctr">
                <a:defRPr/>
              </a:pPr>
              <a:r>
                <a:rPr lang="es-SV" sz="12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 para proteger, conservar y restaurar los recursos naturales, contribuyendo al equilibrio entre el desarrollo económico y la gestión ambiental, y al fortalecimiento del desarrollo humano.</a:t>
              </a:r>
              <a:endParaRPr lang="es-ES" sz="1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734" y="2061"/>
              <a:ext cx="852" cy="734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 lIns="62179" tIns="31090" rIns="62179" bIns="31090"/>
            <a:lstStyle/>
            <a:p>
              <a:pPr>
                <a:defRPr/>
              </a:pPr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Propósito 1: Inversiones por áreas de conservación </a:t>
              </a:r>
            </a:p>
            <a:p>
              <a:pPr>
                <a:defRPr/>
              </a:pPr>
              <a:endParaRPr lang="es-SV" sz="12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  <a:p>
              <a:pPr>
                <a:defRPr/>
              </a:pPr>
              <a:endParaRPr lang="es-E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910" y="2156"/>
              <a:ext cx="808" cy="63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 lIns="62179" tIns="31090" rIns="62179" bIns="31090"/>
            <a:lstStyle/>
            <a:p>
              <a:pPr>
                <a:defRPr/>
              </a:pPr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Propósito 2:</a:t>
              </a:r>
            </a:p>
            <a:p>
              <a:pPr>
                <a:defRPr/>
              </a:pPr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Alianzas estratégicas y sostenibilidad institucional</a:t>
              </a:r>
            </a:p>
            <a:p>
              <a:pPr>
                <a:defRPr/>
              </a:pPr>
              <a:endParaRPr lang="es-SV" sz="12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  <a:p>
              <a:pPr>
                <a:defRPr/>
              </a:pPr>
              <a:endParaRPr lang="es-E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4251" y="2065"/>
              <a:ext cx="865" cy="73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 lIns="62179" tIns="31090" rIns="62179" bIns="31090"/>
            <a:lstStyle/>
            <a:p>
              <a:pPr>
                <a:defRPr/>
              </a:pPr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Propósito 3: </a:t>
              </a:r>
            </a:p>
            <a:p>
              <a:pPr>
                <a:defRPr/>
              </a:pPr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Incidencia en marco regulatorio y operativo</a:t>
              </a:r>
            </a:p>
            <a:p>
              <a:pPr>
                <a:defRPr/>
              </a:pPr>
              <a:endParaRPr lang="es-E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1968" y="1571"/>
              <a:ext cx="351" cy="493"/>
            </a:xfrm>
            <a:prstGeom prst="line">
              <a:avLst/>
            </a:prstGeom>
            <a:noFill/>
            <a:ln w="63500">
              <a:solidFill>
                <a:srgbClr val="C0C0C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SV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3264" y="1728"/>
              <a:ext cx="48" cy="384"/>
            </a:xfrm>
            <a:prstGeom prst="line">
              <a:avLst/>
            </a:prstGeom>
            <a:noFill/>
            <a:ln w="63500">
              <a:solidFill>
                <a:srgbClr val="C0C0C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SV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 flipV="1">
              <a:off x="4320" y="1728"/>
              <a:ext cx="336" cy="336"/>
            </a:xfrm>
            <a:prstGeom prst="line">
              <a:avLst/>
            </a:prstGeom>
            <a:noFill/>
            <a:ln w="63500">
              <a:solidFill>
                <a:srgbClr val="C0C0C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SV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621" y="1262"/>
              <a:ext cx="773" cy="1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/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FIN</a:t>
              </a:r>
              <a:endParaRPr lang="es-E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621" y="1843"/>
              <a:ext cx="799" cy="270"/>
            </a:xfrm>
            <a:prstGeom prst="rect">
              <a:avLst/>
            </a:prstGeom>
            <a:solidFill>
              <a:srgbClr val="CC99FF"/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r>
                <a:rPr lang="es-SV" sz="1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Propósitos Estratégicos:</a:t>
              </a:r>
              <a:endParaRPr lang="es-E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681" y="3099"/>
              <a:ext cx="859" cy="156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pPr algn="ctr"/>
              <a:r>
                <a:rPr lang="es-SV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Ejes transversales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611" y="3234"/>
              <a:ext cx="1933" cy="15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r>
                <a:rPr lang="es-SV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Enfoque de género y equidad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11" y="3414"/>
              <a:ext cx="1889" cy="15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r>
                <a:rPr lang="es-SV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Gestión de riesgo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3252" y="3458"/>
              <a:ext cx="1731" cy="18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r>
                <a:rPr lang="es-SV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Educación ambiental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611" y="3594"/>
              <a:ext cx="2156" cy="156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>
              <a:spAutoFit/>
            </a:bodyPr>
            <a:lstStyle/>
            <a:p>
              <a:r>
                <a:rPr lang="es-SV" sz="12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erpetua" pitchFamily="18" charset="0"/>
                </a:rPr>
                <a:t>Participación y desarrollo comunitario</a:t>
              </a:r>
              <a:endParaRPr lang="es-E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3252" y="3204"/>
              <a:ext cx="1731" cy="182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62179" tIns="31090" rIns="62179" bIns="31090"/>
            <a:lstStyle/>
            <a:p>
              <a:endParaRPr lang="es-ES_tradnl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85720" y="357166"/>
            <a:ext cx="528641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wrap="square">
            <a:spAutoFit/>
          </a:bodyPr>
          <a:lstStyle/>
          <a:p>
            <a:r>
              <a:rPr b="1" dirty="0" lang="es-SV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VII. </a:t>
            </a:r>
            <a:r>
              <a:rPr b="1" dirty="0" lang="es-SV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AREAS ESTRATEGICAS </a:t>
            </a:r>
            <a:r>
              <a:rPr b="1" dirty="0" lang="es-SV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DE FINANCIAMIENTO</a:t>
            </a:r>
            <a:endParaRPr b="1" dirty="0" lang="es-SV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250825" y="908051"/>
            <a:ext cx="5216525" cy="5235593"/>
            <a:chOff x="1020" y="119"/>
            <a:chExt cx="3629" cy="3836"/>
          </a:xfrm>
        </p:grpSpPr>
        <p:pic>
          <p:nvPicPr>
            <p:cNvPr descr="oef3" id="8" name="Picture 4"/>
            <p:cNvPicPr>
              <a:picLocks noChangeArrowheads="1" noChangeAspect="1"/>
            </p:cNvPicPr>
            <p:nvPr/>
          </p:nvPicPr>
          <p:blipFill>
            <a:blip cstate="print" r:embed="rId2"/>
            <a:srcRect b="177"/>
            <a:stretch>
              <a:fillRect/>
            </a:stretch>
          </p:blipFill>
          <p:spPr bwMode="auto">
            <a:xfrm>
              <a:off x="1020" y="2478"/>
              <a:ext cx="3629" cy="791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descr="salvanatura4" id="9" name="Picture 5"/>
            <p:cNvPicPr>
              <a:picLocks noChangeArrowheads="1" noChangeAspect="1"/>
            </p:cNvPicPr>
            <p:nvPr/>
          </p:nvPicPr>
          <p:blipFill>
            <a:blip cstate="print" r:embed="rId3"/>
            <a:srcRect r="3"/>
            <a:stretch>
              <a:fillRect/>
            </a:stretch>
          </p:blipFill>
          <p:spPr bwMode="auto">
            <a:xfrm>
              <a:off x="1020" y="1660"/>
              <a:ext cx="3629" cy="816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descr="adesconho1" id="10" name="Picture 6"/>
            <p:cNvPicPr>
              <a:picLocks noChangeArrowheads="1" noChangeAspect="1"/>
            </p:cNvPicPr>
            <p:nvPr/>
          </p:nvPicPr>
          <p:blipFill>
            <a:blip cstate="print" r:embed="rId4"/>
            <a:stretch>
              <a:fillRect/>
            </a:stretch>
          </p:blipFill>
          <p:spPr bwMode="auto">
            <a:xfrm>
              <a:off x="1020" y="845"/>
              <a:ext cx="3629" cy="816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descr="visitas de campo amusec 060" id="11" name="Picture 7"/>
            <p:cNvPicPr>
              <a:picLocks noChangeArrowheads="1" noChangeAspect="1"/>
            </p:cNvPicPr>
            <p:nvPr/>
          </p:nvPicPr>
          <p:blipFill>
            <a:blip cstate="print" r:embed="rId5"/>
            <a:stretch>
              <a:fillRect/>
            </a:stretch>
          </p:blipFill>
          <p:spPr bwMode="auto">
            <a:xfrm>
              <a:off x="1020" y="119"/>
              <a:ext cx="3629" cy="817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descr="catie3" id="12" name="Picture 8"/>
            <p:cNvPicPr>
              <a:picLocks noChangeArrowheads="1" noChangeAspect="1"/>
            </p:cNvPicPr>
            <p:nvPr/>
          </p:nvPicPr>
          <p:blipFill>
            <a:blip cstate="print" r:embed="rId6"/>
            <a:srcRect r="7"/>
            <a:stretch>
              <a:fillRect/>
            </a:stretch>
          </p:blipFill>
          <p:spPr bwMode="auto">
            <a:xfrm>
              <a:off x="1020" y="3249"/>
              <a:ext cx="3629" cy="706"/>
            </a:xfrm>
            <a:prstGeom prst="rect">
              <a:avLst/>
            </a:prstGeom>
            <a:noFill/>
            <a:ln w="44450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29321" y="1142984"/>
            <a:ext cx="3035291" cy="7386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Áreas </a:t>
            </a:r>
            <a:r>
              <a:rPr b="1" dirty="0" lang="es-ES_tradnl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naturales protegidas, zonas de </a:t>
            </a: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amortiguamiento </a:t>
            </a:r>
            <a:r>
              <a:rPr b="1" dirty="0" lang="es-ES_tradnl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y ecosistemas </a:t>
            </a: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costero </a:t>
            </a:r>
            <a:r>
              <a:rPr b="1" dirty="0" lang="es-ES_tradnl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- marinos</a:t>
            </a:r>
            <a:endParaRPr b="1" dirty="0" lang="es-ES" sz="1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929322" y="2285992"/>
            <a:ext cx="303529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Manejo de microcuencas hidrográficas</a:t>
            </a:r>
            <a:endParaRPr b="1" dirty="0" lang="es-ES" sz="1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929322" y="3262970"/>
            <a:ext cx="3035291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Prevención y control de la contaminación</a:t>
            </a:r>
            <a:endParaRPr b="1" dirty="0" lang="es-ES" sz="1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894427" y="4334540"/>
            <a:ext cx="3035291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Supervivencia y progreso de la niñez</a:t>
            </a:r>
            <a:endParaRPr b="1" dirty="0" lang="es-ES" sz="1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894427" y="5478677"/>
            <a:ext cx="3035291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b="1" dirty="0" lang="es-ES_tradnl" smtClean="0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18" typeface="Perpetua"/>
              </a:rPr>
              <a:t>Investigación aplicada</a:t>
            </a:r>
            <a:endParaRPr b="1" dirty="0" lang="es-ES" sz="1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18" typeface="Perpetua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85720" y="357166"/>
            <a:ext cx="564360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VIII.  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ACTIVIDADES ELEGIBLES DE FINANCIAMIENTO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7" name="2 Marcador de texto">
            <a:hlinkClick r:id="rId2" action="ppaction://hlinkfile" tooltip="Actividades elegibles de financiamiento"/>
          </p:cNvPr>
          <p:cNvSpPr txBox="1">
            <a:spLocks/>
          </p:cNvSpPr>
          <p:nvPr/>
        </p:nvSpPr>
        <p:spPr>
          <a:xfrm>
            <a:off x="714348" y="1071546"/>
            <a:ext cx="6357982" cy="35719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00050" marR="0" lvl="0" indent="-40005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r>
              <a:rPr lang="es-SV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	Visualizar actividades </a:t>
            </a:r>
            <a:r>
              <a:rPr lang="es-SV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hlinkClick r:id="rId2" action="ppaction://hlinkfile"/>
              </a:rPr>
              <a:t>elegibles</a:t>
            </a:r>
            <a:r>
              <a:rPr lang="es-SV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 de financiamiento por áreas </a:t>
            </a:r>
            <a:r>
              <a:rPr lang="es-SV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  <a:hlinkClick r:id="rId2" action="ppaction://hlinkfile"/>
              </a:rPr>
              <a:t>estratégicas</a:t>
            </a:r>
            <a:endParaRPr lang="es-SV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AutoNum type="arabicPeriod"/>
              <a:tabLst/>
              <a:defRPr/>
            </a:pPr>
            <a:endParaRPr lang="es-SV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s-SV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kumimoji="0" lang="es-SV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2428868"/>
            <a:ext cx="5643602" cy="36933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IX</a:t>
            </a:r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.  PROPOSITOS ESTRATEGICOS</a:t>
            </a:r>
            <a:endParaRPr lang="es-SV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3143248"/>
            <a:ext cx="6072230" cy="646331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PROPOSITO ESTRATEGICO N° 1:</a:t>
            </a:r>
          </a:p>
          <a:p>
            <a:pPr algn="ctr"/>
            <a:r>
              <a:rPr lang="es-SV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Inversiones por áreas de conservación</a:t>
            </a:r>
            <a:endParaRPr lang="es-SV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14282" y="3857628"/>
            <a:ext cx="74168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	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s-MX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 pitchFamily="18" charset="0"/>
              </a:rPr>
              <a:t>	</a:t>
            </a:r>
            <a:r>
              <a:rPr kumimoji="0" lang="es-MX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erpetua" pitchFamily="18" charset="0"/>
              </a:rPr>
              <a:t>Contribuir a la protección y recuperación ambiental de El Salvador, invirtiendo en iniciativas socio ambientales priorizadas de acuerdo a criterios de enfoque territorial y temático ambiental, focalizadas e integradas en las 15 áreas de conservación identificadas en el PNODT.</a:t>
            </a:r>
            <a:endParaRPr kumimoji="0" lang="es-E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erpetua" pitchFamily="18" charset="0"/>
            </a:endParaRPr>
          </a:p>
        </p:txBody>
      </p:sp>
      <p:pic>
        <p:nvPicPr>
          <p:cNvPr id="9" name="Picture 1" descr="C:\Users\FIAES_RS\Pictures\Selecc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4261" y="1785926"/>
            <a:ext cx="2263974" cy="20717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ject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"/>
            <a:ext cx="8882932" cy="6604000"/>
          </a:xfrm>
          <a:prstGeom prst="rect"/>
          <a:noFill/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FIAES_0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32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FIAES_01</Template>
  <TotalTime>602</TotalTime>
  <Words>773</Words>
  <Application>Microsoft Office PowerPoint</Application>
  <PresentationFormat>Presentación en pantalla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FIAES_01</vt:lpstr>
      <vt:lpstr>Picture</vt:lpstr>
      <vt:lpstr>Gráfico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FIAES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Fondo de la Iniciativa para las Americas</dc:creator>
  <cp:lastModifiedBy>Windows XP SP3</cp:lastModifiedBy>
  <cp:revision>79</cp:revision>
  <dcterms:created xsi:type="dcterms:W3CDTF">2009-04-23T22:20:11Z</dcterms:created>
  <dcterms:modified xsi:type="dcterms:W3CDTF">2010-02-18T04:47:33Z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799063</vt:lpwstr>
  </property>
  <property fmtid="{D5CDD505-2E9C-101B-9397-08002B2CF9AE}" name="NXPowerLiteVersion" pid="3">
    <vt:lpwstr>D4.1.0</vt:lpwstr>
  </property>
</Properties>
</file>