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3"/>
  </p:notesMasterIdLst>
  <p:sldIdLst>
    <p:sldId id="257" r:id="rId2"/>
    <p:sldId id="310" r:id="rId3"/>
    <p:sldId id="314" r:id="rId4"/>
    <p:sldId id="318" r:id="rId5"/>
    <p:sldId id="319" r:id="rId6"/>
    <p:sldId id="320" r:id="rId7"/>
    <p:sldId id="321" r:id="rId8"/>
    <p:sldId id="308" r:id="rId9"/>
    <p:sldId id="315" r:id="rId10"/>
    <p:sldId id="323" r:id="rId11"/>
    <p:sldId id="32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9" autoAdjust="0"/>
    <p:restoredTop sz="79299" autoAdjust="0"/>
  </p:normalViewPr>
  <p:slideViewPr>
    <p:cSldViewPr>
      <p:cViewPr varScale="1">
        <p:scale>
          <a:sx n="32" d="100"/>
          <a:sy n="32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BC4114-0276-46E6-BBB9-F63B791321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041337-0785-4AB2-964E-E190FEDD6B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2B3A3B1-6A63-43B9-B826-D0B31337F52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B2FC513-39FB-4F0E-A26B-904C0357E5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7BDC77E-AB71-4E87-832C-6843438421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0AED052-79C6-4C5C-A5A9-F6D45FB1F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496A2-8BD9-44A9-B88D-4DDAF27AEA73}" type="slidenum">
              <a:rPr lang="en-US" altLang="es-SV"/>
              <a:pPr/>
              <a:t>‹Nº›</a:t>
            </a:fld>
            <a:endParaRPr lang="en-U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825AC8C-0B53-4169-8218-C654EE09BE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A9686E3-77E6-4CF4-BC23-12CE29487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SV"/>
              <a:t>No hay un sistema de derechos o una instiucion que siempre es mejor; pero derechos seguros (sean de uso o de decision; primarios o contingentes) siempre son mejores que derechoes inseguros.</a:t>
            </a:r>
          </a:p>
          <a:p>
            <a:endParaRPr lang="en-US" altLang="es-SV"/>
          </a:p>
          <a:p>
            <a:r>
              <a:rPr lang="en-US" altLang="es-SV"/>
              <a:t>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5A382D1-04BB-41BB-B44D-6F48F6CD3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801FB9-8BB5-4500-A7E7-9FCBBBE0ED65}" type="slidenum">
              <a:rPr lang="en-US" altLang="es-SV"/>
              <a:pPr eaLnBrk="1" hangingPunct="1"/>
              <a:t>1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951F9556-89A9-4B80-B8CD-BDF82CA35D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1792709F-E8AE-47E5-806F-BE3E7CD29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DF311405-A52A-497E-B65A-5B149F3991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FE11A1-B4B1-41AD-BC5E-2CD824F8DD77}" type="slidenum">
              <a:rPr lang="en-US" altLang="es-SV"/>
              <a:pPr eaLnBrk="1" hangingPunct="1"/>
              <a:t>11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DF7C422-5037-4CDB-86F1-DB092322C1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D6610D1-7CD0-4E84-A070-F03FA422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s-SV" altLang="es-SV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2D32E96-A6E5-4927-925B-9C8B0DB94D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1DE54-DC6C-4C04-8A73-70394F4D0DFE}" type="slidenum">
              <a:rPr lang="en-US" altLang="es-SV"/>
              <a:pPr eaLnBrk="1" hangingPunct="1"/>
              <a:t>3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90557B-5D3F-4546-BE6C-BF5A80471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8E24032-0815-40AE-BFA3-42B13FBC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298829A-A899-4DFE-BB3F-6C99AAB3A3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845116-3880-48B2-A7A8-D4E762295BF2}" type="slidenum">
              <a:rPr lang="en-US" altLang="es-SV"/>
              <a:pPr eaLnBrk="1" hangingPunct="1"/>
              <a:t>4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8806055-0D14-42AA-B037-0FDE5A69B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8CDC1EA-082B-4220-9CF1-FAB874634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D7D66F1-8BFD-4251-BBA3-20829F948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74B74D-B37E-4004-A70C-7D87A5F65E7A}" type="slidenum">
              <a:rPr lang="en-US" altLang="es-SV"/>
              <a:pPr eaLnBrk="1" hangingPunct="1"/>
              <a:t>5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C7F38081-6C75-47D3-9D8A-0320372CB9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C1F2F36-5F65-4D41-B477-9803A8A03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90AB19B-E1A3-4F45-9411-AD33EFB6A6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3331DB-C94D-4637-B2D1-E3C4859B70F9}" type="slidenum">
              <a:rPr lang="en-US" altLang="es-SV"/>
              <a:pPr eaLnBrk="1" hangingPunct="1"/>
              <a:t>6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C877BD47-B578-4AA8-9741-14FA5046A6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BE8C221-DDDB-40DC-8C38-B1F991BD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96CF19A-1B36-490B-827B-5696E5417F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C9B82D-A8A5-40C9-A703-1C550F6CD5B5}" type="slidenum">
              <a:rPr lang="en-US" altLang="es-SV"/>
              <a:pPr eaLnBrk="1" hangingPunct="1"/>
              <a:t>7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A141969-6FF5-4AC2-8FF1-577D6CEC74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12F7199-8608-49B4-97C4-11EBF389C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AF4FAAB-FC53-4B9B-839F-322E8EFBDB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A7491B-135F-49FB-9767-73C60E2F89E1}" type="slidenum">
              <a:rPr lang="en-US" altLang="es-SV"/>
              <a:pPr eaLnBrk="1" hangingPunct="1"/>
              <a:t>8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DB4121B-E142-46BB-A603-DEFAE11CEA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0A1D73F-537A-44D8-83CD-69C57E473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DB4C32DC-CEB8-4E18-B3DA-A03248350C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015A62-39DC-4FD3-9851-DE454931C1D1}" type="slidenum">
              <a:rPr lang="en-US" altLang="es-SV"/>
              <a:pPr eaLnBrk="1" hangingPunct="1"/>
              <a:t>9</a:t>
            </a:fld>
            <a:endParaRPr lang="en-US" altLang="es-S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28593186-EC20-499B-82CD-E11BE48172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46B560FF-B404-4009-A3B4-B84A814E5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SV" altLang="es-SV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BF4B25B-6E72-45D4-B508-41779BC5F5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871736-9DD4-496C-8775-B8218DC8167E}" type="slidenum">
              <a:rPr lang="en-US" altLang="es-SV"/>
              <a:pPr eaLnBrk="1" hangingPunct="1"/>
              <a:t>10</a:t>
            </a:fld>
            <a:endParaRPr lang="en-US" alt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77F816-9E85-4E83-A4B7-5004DDCA0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8C126-AFAD-459D-9C8C-CAE044738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391F8-D3EB-4EA6-9AB7-E70BA9A81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17FA7-E1E0-4B79-9A3D-E5975F5A128C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25319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0099FB-2BA9-4FE0-8B55-3BD88535F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3E8908-3689-4BEC-9B99-D718850AE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A4F3-C7C5-4C67-8C48-5541B377EC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0A8F-C883-4B1A-AFEF-4649393636F5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0080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5CCBA6-02EF-4E2A-B487-368F0703F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32B650-F94D-4B5D-BC17-5C304D400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6F705F-BEBF-4E65-948C-6A8FF4794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32B34-8666-490A-866C-2BAC755A23D6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4923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CC87AC-624C-44AD-9953-2200E7F44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35F9C-045E-4CF9-8592-4793814E7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E3AFA-9D31-4F9F-AD68-A7DF1CE0D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50D7E-1090-4F44-9A86-6BF18EEF3ED0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491680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0EDCFE-F903-4C2B-8816-E77D1414E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2FED7-6454-45F3-B40F-AA1CAF11B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8E8D6-01CD-4325-B9D2-CE488911F6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D237-CF38-4981-A9DD-70C2BC01A527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9742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EFFE6-03D2-462F-8637-1F3EA7CF7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2C34BF-15D9-4EFE-A88B-C7C0C25A4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47A49-30F8-4660-8C25-582DB60BF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32239-AF2C-42FB-BC8F-4676919DC468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76195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6632B3-5EB2-4D55-BFEF-F489F9644C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D9E06C-7BB6-4561-8948-C5B394338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76BBE-8999-4425-8DAB-FB7B76C07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E2001-F83B-4BC0-BBFB-CC44F87C766A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218136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1F6E31-8F19-43B0-A573-500737EE5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5EDDB6-0D15-4B2B-A3A7-3278CDC81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F9BD92-2A38-4C2E-82B9-E8783B042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6CE20-F242-4F2F-AEF3-B76D6F175A00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4773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A11256-C17E-495F-8D5D-DF3899B19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667D82-2A91-4A6A-97BC-8277D8FEE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C37AEC3-2166-4FDC-851D-F4B06129D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2034A-EE41-4F67-BE83-B72CAF093E5F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1444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21ED9D-9D95-4DB8-9CFD-47C329B51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827559-3548-4C4F-9F56-6AE206117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376519-A059-4243-9690-461B16835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8E1F7-0C3F-44EB-9F79-31828E577704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0768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0A0D53-F07C-4C74-BCFF-A8ADD1179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64AECB-874C-4504-9C48-EC6DA7646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CF0CCD-7D90-47B2-A15F-EE687CD12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37720-0FEA-4B01-B25F-84DC8C2B80C7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5112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CFC5A2-AE86-4052-AB80-85EAEA022B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75AC96-1464-4EF7-91E2-51CFF9268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0D128-1272-4AD8-88B1-D387358ED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03E4A-EB52-48FA-BD32-F3A7E4D9288D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4820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661160-BB86-405B-A79A-8929C356F8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C6845-A028-4173-9350-CD9990C513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9C00C-FF44-4692-ACAF-9D63794B7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83592-2E30-4F36-A0BA-A8C2D1A18C01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4895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796D4B-2C07-478C-B8FB-8A5B0D9E8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SV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D36253-765D-4976-BCFC-9BA83A9ED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SV"/>
              <a:t>Click to edit Master text styles</a:t>
            </a:r>
          </a:p>
          <a:p>
            <a:pPr lvl="1"/>
            <a:r>
              <a:rPr lang="en-US" altLang="es-SV"/>
              <a:t>Second level</a:t>
            </a:r>
          </a:p>
          <a:p>
            <a:pPr lvl="2"/>
            <a:r>
              <a:rPr lang="en-US" altLang="es-SV"/>
              <a:t>Third level</a:t>
            </a:r>
          </a:p>
          <a:p>
            <a:pPr lvl="3"/>
            <a:r>
              <a:rPr lang="en-US" altLang="es-SV"/>
              <a:t>Fourth level</a:t>
            </a:r>
          </a:p>
          <a:p>
            <a:pPr lvl="4"/>
            <a:r>
              <a:rPr lang="en-US" altLang="es-SV"/>
              <a:t>Fifth level</a:t>
            </a:r>
          </a:p>
        </p:txBody>
      </p:sp>
      <p:sp>
        <p:nvSpPr>
          <p:cNvPr id="180228" name="Rectangle 4">
            <a:extLst>
              <a:ext uri="{FF2B5EF4-FFF2-40B4-BE49-F238E27FC236}">
                <a16:creationId xmlns:a16="http://schemas.microsoft.com/office/drawing/2014/main" id="{FDEDB1EF-4FCD-4F7B-B780-CE1D87CBD2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7C2D42C7-A067-413B-B3BD-66AC559BEC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0" name="Rectangle 6">
            <a:extLst>
              <a:ext uri="{FF2B5EF4-FFF2-40B4-BE49-F238E27FC236}">
                <a16:creationId xmlns:a16="http://schemas.microsoft.com/office/drawing/2014/main" id="{1EA7B3C9-62D9-4532-89CA-7CC4237909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B608A5-01D8-49DA-B57C-3967EF0921B1}" type="slidenum">
              <a:rPr lang="en-US" altLang="es-SV"/>
              <a:pPr/>
              <a:t>‹Nº›</a:t>
            </a:fld>
            <a:endParaRPr lang="en-U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C9949575-C53A-41D6-BCA9-189CF2D85E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8077200" cy="1905000"/>
          </a:xfrm>
        </p:spPr>
        <p:txBody>
          <a:bodyPr/>
          <a:lstStyle/>
          <a:p>
            <a:pPr eaLnBrk="1" hangingPunct="1"/>
            <a:r>
              <a:rPr lang="es-ES" altLang="es-SV" sz="3600"/>
              <a:t>Fortaleciendo los derechos de propiedad: principios y lecciones  </a:t>
            </a:r>
            <a:endParaRPr lang="en-US" altLang="es-SV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7EE56FC-CC89-4B32-AF7B-EB827A1521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403860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es-SV" sz="2400"/>
              <a:t> </a:t>
            </a:r>
            <a:endParaRPr lang="es-BO" altLang="es-SV" sz="2400"/>
          </a:p>
        </p:txBody>
      </p:sp>
      <p:pic>
        <p:nvPicPr>
          <p:cNvPr id="1026" name="Object 4">
            <a:extLst>
              <a:ext uri="{FF2B5EF4-FFF2-40B4-BE49-F238E27FC236}">
                <a16:creationId xmlns:a16="http://schemas.microsoft.com/office/drawing/2014/main" id="{5C95DC83-6524-4B8D-852D-1FC5A527B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066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Text Box 5">
            <a:extLst>
              <a:ext uri="{FF2B5EF4-FFF2-40B4-BE49-F238E27FC236}">
                <a16:creationId xmlns:a16="http://schemas.microsoft.com/office/drawing/2014/main" id="{5D193A2B-2B00-4068-8382-E4111B59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SV" sz="800">
                <a:solidFill>
                  <a:schemeClr val="accent2"/>
                </a:solidFill>
              </a:rPr>
              <a:t>CGIAR System-Wide Program on Collective Action and Property Rights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2AFB26CA-00A0-4A15-9806-409F5156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>
              <a:buFontTx/>
              <a:buNone/>
            </a:pPr>
            <a:r>
              <a:rPr lang="es-MX" altLang="es-SV"/>
              <a:t>8. </a:t>
            </a:r>
            <a:r>
              <a:rPr lang="es-ES" altLang="es-SV"/>
              <a:t>Educar a las personas acerca de sus derechos sobre la tierra</a:t>
            </a:r>
            <a:endParaRPr lang="en-US" altLang="es-SV"/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1D778829-F238-4FE8-812E-E8F5B7C42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49438"/>
            <a:ext cx="6400800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F9B64200-A6CC-4B08-8081-92D044E5B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1371600"/>
          </a:xfrm>
        </p:spPr>
        <p:txBody>
          <a:bodyPr/>
          <a:lstStyle/>
          <a:p>
            <a:pPr>
              <a:buFontTx/>
              <a:buNone/>
            </a:pPr>
            <a:r>
              <a:rPr lang="es-MX" altLang="es-SV"/>
              <a:t>9. Establecer mecanismos adecuados de mediación de conflictos</a:t>
            </a:r>
            <a:endParaRPr lang="en-US" altLang="es-SV"/>
          </a:p>
        </p:txBody>
      </p:sp>
      <p:pic>
        <p:nvPicPr>
          <p:cNvPr id="12291" name="Picture 2" descr="D:\08a-3.tif">
            <a:extLst>
              <a:ext uri="{FF2B5EF4-FFF2-40B4-BE49-F238E27FC236}">
                <a16:creationId xmlns:a16="http://schemas.microsoft.com/office/drawing/2014/main" id="{AFA97D0A-F807-40E9-B714-404E0FCEF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651625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D626B5-68CC-479A-BEB6-11991A77F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s-SV" sz="3600"/>
              <a:t>Quienes son los “pobres con tierra”?</a:t>
            </a:r>
            <a:endParaRPr lang="es-BO" altLang="es-SV" sz="36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970922F-66EA-4A47-9AD8-6001D4174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5334000" cy="5410200"/>
          </a:xfrm>
        </p:spPr>
        <p:txBody>
          <a:bodyPr/>
          <a:lstStyle/>
          <a:p>
            <a:pPr>
              <a:buFontTx/>
              <a:buNone/>
            </a:pPr>
            <a:endParaRPr lang="es-ES" altLang="es-SV" sz="2800"/>
          </a:p>
          <a:p>
            <a:r>
              <a:rPr lang="es-MX" altLang="es-SV" sz="2800"/>
              <a:t>Beneficiarios de reformas agrarias con derechos incompletos</a:t>
            </a:r>
          </a:p>
          <a:p>
            <a:r>
              <a:rPr lang="es-MX" altLang="es-SV" sz="2800"/>
              <a:t>Usuarios de bosques, parques</a:t>
            </a:r>
          </a:p>
          <a:p>
            <a:r>
              <a:rPr lang="es-MX" altLang="es-SV" sz="2800"/>
              <a:t>Individuos o comunidades con derechos consuetudinarios</a:t>
            </a:r>
          </a:p>
          <a:p>
            <a:r>
              <a:rPr lang="es-MX" altLang="es-SV" sz="2800"/>
              <a:t>Mujeres en sociedades donde los derechos están a nombre de los hombres</a:t>
            </a:r>
          </a:p>
          <a:p>
            <a:endParaRPr lang="es-MX" altLang="es-SV" sz="2800"/>
          </a:p>
        </p:txBody>
      </p:sp>
      <p:pic>
        <p:nvPicPr>
          <p:cNvPr id="3076" name="Picture 2">
            <a:extLst>
              <a:ext uri="{FF2B5EF4-FFF2-40B4-BE49-F238E27FC236}">
                <a16:creationId xmlns:a16="http://schemas.microsoft.com/office/drawing/2014/main" id="{72D8D1B5-3796-41B1-816E-DD092F1D6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3998913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102FD69-1371-43BF-BE0A-459829705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"/>
            <a:ext cx="7924800" cy="137160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MX" dirty="0"/>
              <a:t>1. </a:t>
            </a:r>
            <a:r>
              <a:rPr lang="es-ES" dirty="0"/>
              <a:t>Confiar en los usuarios, dándoles  derechos de propiedad más sólidos</a:t>
            </a:r>
            <a:r>
              <a:rPr lang="es-MX" dirty="0"/>
              <a:t>.  </a:t>
            </a:r>
          </a:p>
          <a:p>
            <a:pPr>
              <a:defRPr/>
            </a:pPr>
            <a:endParaRPr lang="es-BO" dirty="0"/>
          </a:p>
          <a:p>
            <a:pPr>
              <a:defRPr/>
            </a:pPr>
            <a:endParaRPr lang="en-US" dirty="0"/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0F8702D8-A845-4B3C-A473-81B029DB8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60420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96B604A2-3B6E-415A-B032-4AA64CD05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s-SV"/>
              <a:t>2. Legislar para que haya derechos de propiedad más </a:t>
            </a:r>
            <a:r>
              <a:rPr lang="en-US" altLang="es-SV"/>
              <a:t>sólidos</a:t>
            </a:r>
          </a:p>
        </p:txBody>
      </p:sp>
      <p:pic>
        <p:nvPicPr>
          <p:cNvPr id="5123" name="Picture 5">
            <a:extLst>
              <a:ext uri="{FF2B5EF4-FFF2-40B4-BE49-F238E27FC236}">
                <a16:creationId xmlns:a16="http://schemas.microsoft.com/office/drawing/2014/main" id="{55CDBEDA-072A-4A97-9FB9-C2B84991A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77338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4BD67C53-6939-4DD7-8479-20E653174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981200"/>
          </a:xfrm>
        </p:spPr>
        <p:txBody>
          <a:bodyPr/>
          <a:lstStyle/>
          <a:p>
            <a:pPr>
              <a:buFontTx/>
              <a:buNone/>
            </a:pPr>
            <a:r>
              <a:rPr lang="es-MX" altLang="es-SV" b="1"/>
              <a:t>3. </a:t>
            </a:r>
            <a:r>
              <a:rPr lang="es-MX" altLang="es-SV"/>
              <a:t>Derechos de propiedad mejorados significa cosas distintas en contextos distintos</a:t>
            </a:r>
          </a:p>
          <a:p>
            <a:pPr>
              <a:buFontTx/>
              <a:buNone/>
            </a:pPr>
            <a:endParaRPr lang="es-MX" altLang="es-SV"/>
          </a:p>
          <a:p>
            <a:endParaRPr lang="en-US" altLang="es-SV"/>
          </a:p>
        </p:txBody>
      </p:sp>
      <p:pic>
        <p:nvPicPr>
          <p:cNvPr id="6147" name="Picture 7">
            <a:extLst>
              <a:ext uri="{FF2B5EF4-FFF2-40B4-BE49-F238E27FC236}">
                <a16:creationId xmlns:a16="http://schemas.microsoft.com/office/drawing/2014/main" id="{40163635-F060-4199-9741-B882D8C81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9117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3AFC18C6-DDE9-4B8B-BDBD-611E570E5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2057400"/>
          </a:xfrm>
        </p:spPr>
        <p:txBody>
          <a:bodyPr/>
          <a:lstStyle/>
          <a:p>
            <a:pPr>
              <a:buFontTx/>
              <a:buNone/>
            </a:pPr>
            <a:r>
              <a:rPr lang="es-MX" altLang="es-SV"/>
              <a:t> </a:t>
            </a:r>
            <a:endParaRPr lang="en-US" altLang="es-SV"/>
          </a:p>
          <a:p>
            <a:endParaRPr lang="en-US" altLang="es-SV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99FBBDE2-BAFA-4905-82FB-9E3ABBF37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869363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FBBD452-16F5-4F07-A2FA-D4B741EE70B0}"/>
              </a:ext>
            </a:extLst>
          </p:cNvPr>
          <p:cNvSpPr/>
          <p:nvPr/>
        </p:nvSpPr>
        <p:spPr>
          <a:xfrm>
            <a:off x="228600" y="609600"/>
            <a:ext cx="8686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MX" sz="3200" dirty="0">
                <a:solidFill>
                  <a:schemeClr val="tx1"/>
                </a:solidFill>
              </a:rPr>
              <a:t>4. Adaptar definiciones locales de seguridad de tenencia cuando es apropiado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59F0719F-F590-4868-966E-677B26C5F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SV"/>
              <a:t>5. </a:t>
            </a:r>
            <a:r>
              <a:rPr lang="es-ES" altLang="es-SV"/>
              <a:t>Siempre hay que preguntarse para quién es la seguridad de la tenencia.</a:t>
            </a:r>
            <a:endParaRPr lang="en-US" altLang="es-SV"/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8DF833FF-9EF2-4D1B-9162-BE88A072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103813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E6D925-51F5-472D-8D86-EEF979C66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s-BO" altLang="es-SV" sz="400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7DA267-43E7-4CF5-9DA5-8ED760D8A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81000"/>
            <a:ext cx="8077200" cy="152400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MX" dirty="0"/>
              <a:t>6. </a:t>
            </a:r>
            <a:r>
              <a:rPr lang="es-ES" dirty="0"/>
              <a:t>Proteger los derechos de propiedad colectiva</a:t>
            </a:r>
            <a:endParaRPr lang="es-MX" dirty="0"/>
          </a:p>
          <a:p>
            <a:pPr>
              <a:buFontTx/>
              <a:buNone/>
              <a:defRPr/>
            </a:pPr>
            <a:endParaRPr lang="en-US" sz="2800" dirty="0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2711171D-3FCE-4956-B2A7-971E90E82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1676400"/>
            <a:ext cx="55165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7BD87B1-F9D0-4AC3-A30D-B792E321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09600"/>
            <a:ext cx="78486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s-SV"/>
              <a:t>7</a:t>
            </a:r>
            <a:r>
              <a:rPr lang="es-MX" altLang="es-SV"/>
              <a:t>. </a:t>
            </a:r>
            <a:r>
              <a:rPr lang="es-ES" altLang="es-SV"/>
              <a:t>Asegurar que haya pruebas adecuadas de los derechos de propiedad</a:t>
            </a:r>
            <a:endParaRPr lang="es-MX" altLang="es-SV"/>
          </a:p>
          <a:p>
            <a:endParaRPr lang="en-US" altLang="es-SV"/>
          </a:p>
        </p:txBody>
      </p:sp>
      <p:pic>
        <p:nvPicPr>
          <p:cNvPr id="10243" name="Picture 6" descr="D:\55h-1.tif">
            <a:extLst>
              <a:ext uri="{FF2B5EF4-FFF2-40B4-BE49-F238E27FC236}">
                <a16:creationId xmlns:a16="http://schemas.microsoft.com/office/drawing/2014/main" id="{6B95B53C-4EE9-4102-A0E2-AECDA165D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17073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D9"/>
      </a:lt1>
      <a:dk2>
        <a:srgbClr val="0066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66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56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2A56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D9"/>
        </a:lt1>
        <a:dk2>
          <a:srgbClr val="0066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</TotalTime>
  <Words>212</Words>
  <Application>Microsoft Office PowerPoint</Application>
  <PresentationFormat>Presentación en pantalla (4:3)</PresentationFormat>
  <Paragraphs>33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Fortaleciendo los derechos de propiedad: principios y lecciones  </vt:lpstr>
      <vt:lpstr>Quienes son los “pobres con tierra”?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</vt:vector>
  </TitlesOfParts>
  <Company>IFPRI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Action and Property Rights in Natural Resource Management</dc:title>
  <dc:creator>HMARKELOVA</dc:creator>
  <cp:lastModifiedBy>FPRISMA</cp:lastModifiedBy>
  <cp:revision>248</cp:revision>
  <dcterms:created xsi:type="dcterms:W3CDTF">2006-11-15T19:09:38Z</dcterms:created>
  <dcterms:modified xsi:type="dcterms:W3CDTF">2020-02-26T17:01:10Z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000800fc0c000000000001024100</vt:lpwstr>
  </property>
</Properties>
</file>