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96" r:id="rId3"/>
    <p:sldId id="264" r:id="rId4"/>
    <p:sldId id="268" r:id="rId5"/>
    <p:sldId id="307" r:id="rId6"/>
    <p:sldId id="360" r:id="rId7"/>
    <p:sldId id="274" r:id="rId8"/>
    <p:sldId id="275" r:id="rId9"/>
    <p:sldId id="278" r:id="rId10"/>
    <p:sldId id="315" r:id="rId11"/>
    <p:sldId id="310" r:id="rId12"/>
    <p:sldId id="288" r:id="rId13"/>
    <p:sldId id="303" r:id="rId14"/>
    <p:sldId id="304" r:id="rId15"/>
    <p:sldId id="282" r:id="rId16"/>
    <p:sldId id="316" r:id="rId17"/>
    <p:sldId id="302" r:id="rId18"/>
    <p:sldId id="317" r:id="rId19"/>
    <p:sldId id="287" r:id="rId20"/>
    <p:sldId id="294" r:id="rId21"/>
    <p:sldId id="306" r:id="rId22"/>
    <p:sldId id="312" r:id="rId23"/>
    <p:sldId id="361" r:id="rId24"/>
    <p:sldId id="362" r:id="rId25"/>
    <p:sldId id="363" r:id="rId26"/>
    <p:sldId id="364" r:id="rId27"/>
    <p:sldId id="365" r:id="rId28"/>
    <p:sldId id="366" r:id="rId29"/>
    <p:sldId id="367" r:id="rId30"/>
    <p:sldId id="368" r:id="rId31"/>
    <p:sldId id="369" r:id="rId32"/>
    <p:sldId id="370" r:id="rId33"/>
    <p:sldId id="313" r:id="rId34"/>
  </p:sldIdLst>
  <p:sldSz cx="9144000" cy="6858000" type="screen4x3"/>
  <p:notesSz cx="6858000" cy="9144000"/>
  <p:defaultTextStyle>
    <a:defPPr>
      <a:defRPr lang="es-NI"/>
    </a:defPPr>
    <a:lvl1pPr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33CCFF"/>
    <a:srgbClr val="0000CC"/>
    <a:srgbClr val="FF9900"/>
    <a:srgbClr val="FFFF00"/>
    <a:srgbClr val="FFFFCC"/>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0779" autoAdjust="0"/>
  </p:normalViewPr>
  <p:slideViewPr>
    <p:cSldViewPr>
      <p:cViewPr varScale="1">
        <p:scale>
          <a:sx n="36" d="100"/>
          <a:sy n="36" d="100"/>
        </p:scale>
        <p:origin x="133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A61F6CA-09CA-4597-A1AF-630AC421D21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Arial" charset="0"/>
                <a:cs typeface="+mn-cs"/>
              </a:defRPr>
            </a:lvl1pPr>
          </a:lstStyle>
          <a:p>
            <a:pPr>
              <a:defRPr/>
            </a:pPr>
            <a:endParaRPr lang="es-ES"/>
          </a:p>
        </p:txBody>
      </p:sp>
      <p:sp>
        <p:nvSpPr>
          <p:cNvPr id="63491" name="Rectangle 3">
            <a:extLst>
              <a:ext uri="{FF2B5EF4-FFF2-40B4-BE49-F238E27FC236}">
                <a16:creationId xmlns:a16="http://schemas.microsoft.com/office/drawing/2014/main" id="{5862377B-4219-407F-BE64-345125F41FA7}"/>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mn-cs"/>
              </a:defRPr>
            </a:lvl1pPr>
          </a:lstStyle>
          <a:p>
            <a:pPr>
              <a:defRPr/>
            </a:pPr>
            <a:endParaRPr lang="es-ES"/>
          </a:p>
        </p:txBody>
      </p:sp>
      <p:sp>
        <p:nvSpPr>
          <p:cNvPr id="63492" name="Rectangle 4">
            <a:extLst>
              <a:ext uri="{FF2B5EF4-FFF2-40B4-BE49-F238E27FC236}">
                <a16:creationId xmlns:a16="http://schemas.microsoft.com/office/drawing/2014/main" id="{7206E25D-70F6-44BE-A424-7FEA23A1C497}"/>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Arial" charset="0"/>
                <a:cs typeface="+mn-cs"/>
              </a:defRPr>
            </a:lvl1pPr>
          </a:lstStyle>
          <a:p>
            <a:pPr>
              <a:defRPr/>
            </a:pPr>
            <a:endParaRPr lang="es-ES"/>
          </a:p>
        </p:txBody>
      </p:sp>
      <p:sp>
        <p:nvSpPr>
          <p:cNvPr id="63493" name="Rectangle 5">
            <a:extLst>
              <a:ext uri="{FF2B5EF4-FFF2-40B4-BE49-F238E27FC236}">
                <a16:creationId xmlns:a16="http://schemas.microsoft.com/office/drawing/2014/main" id="{83908C81-3294-4807-A573-8003FA3282DF}"/>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E8A07791-0F20-414F-9A76-1A7FAE257660}" type="slidenum">
              <a:rPr lang="es-ES" altLang="es-SV"/>
              <a:pPr/>
              <a:t>‹Nº›</a:t>
            </a:fld>
            <a:endParaRPr lang="es-ES" altLang="es-SV"/>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24345EC-758B-4871-A3D9-577995DA17A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Arial" charset="0"/>
                <a:cs typeface="+mn-cs"/>
              </a:defRPr>
            </a:lvl1pPr>
          </a:lstStyle>
          <a:p>
            <a:pPr>
              <a:defRPr/>
            </a:pPr>
            <a:endParaRPr lang="es-NI"/>
          </a:p>
        </p:txBody>
      </p:sp>
      <p:sp>
        <p:nvSpPr>
          <p:cNvPr id="8195" name="Rectangle 3">
            <a:extLst>
              <a:ext uri="{FF2B5EF4-FFF2-40B4-BE49-F238E27FC236}">
                <a16:creationId xmlns:a16="http://schemas.microsoft.com/office/drawing/2014/main" id="{B3D21C1A-1916-413B-91F1-646403ADCF4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mn-cs"/>
              </a:defRPr>
            </a:lvl1pPr>
          </a:lstStyle>
          <a:p>
            <a:pPr>
              <a:defRPr/>
            </a:pPr>
            <a:endParaRPr lang="es-NI"/>
          </a:p>
        </p:txBody>
      </p:sp>
      <p:sp>
        <p:nvSpPr>
          <p:cNvPr id="35844" name="Rectangle 4">
            <a:extLst>
              <a:ext uri="{FF2B5EF4-FFF2-40B4-BE49-F238E27FC236}">
                <a16:creationId xmlns:a16="http://schemas.microsoft.com/office/drawing/2014/main" id="{99252FEE-9FA3-48A9-B8AB-E5F5ABAE26E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CEEA0058-18F3-44D4-BDFD-9852792A016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NI" noProof="0"/>
              <a:t>Haga clic para modificar el estilo de texto del patrón</a:t>
            </a:r>
          </a:p>
          <a:p>
            <a:pPr lvl="1"/>
            <a:r>
              <a:rPr lang="es-NI" noProof="0"/>
              <a:t>Segundo nivel</a:t>
            </a:r>
          </a:p>
          <a:p>
            <a:pPr lvl="2"/>
            <a:r>
              <a:rPr lang="es-NI" noProof="0"/>
              <a:t>Tercer nivel</a:t>
            </a:r>
          </a:p>
          <a:p>
            <a:pPr lvl="3"/>
            <a:r>
              <a:rPr lang="es-NI" noProof="0"/>
              <a:t>Cuarto nivel</a:t>
            </a:r>
          </a:p>
          <a:p>
            <a:pPr lvl="4"/>
            <a:r>
              <a:rPr lang="es-NI" noProof="0"/>
              <a:t>Quinto nivel</a:t>
            </a:r>
          </a:p>
        </p:txBody>
      </p:sp>
      <p:sp>
        <p:nvSpPr>
          <p:cNvPr id="8198" name="Rectangle 6">
            <a:extLst>
              <a:ext uri="{FF2B5EF4-FFF2-40B4-BE49-F238E27FC236}">
                <a16:creationId xmlns:a16="http://schemas.microsoft.com/office/drawing/2014/main" id="{56156922-8B72-4D32-8E9B-85BC368165C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Arial" charset="0"/>
                <a:cs typeface="+mn-cs"/>
              </a:defRPr>
            </a:lvl1pPr>
          </a:lstStyle>
          <a:p>
            <a:pPr>
              <a:defRPr/>
            </a:pPr>
            <a:endParaRPr lang="es-NI"/>
          </a:p>
        </p:txBody>
      </p:sp>
      <p:sp>
        <p:nvSpPr>
          <p:cNvPr id="8199" name="Rectangle 7">
            <a:extLst>
              <a:ext uri="{FF2B5EF4-FFF2-40B4-BE49-F238E27FC236}">
                <a16:creationId xmlns:a16="http://schemas.microsoft.com/office/drawing/2014/main" id="{8B56C1D7-0330-4A8A-974E-8CB15A1D941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8EBD3265-C1EA-426F-BEAF-B8DC90F302E4}" type="slidenum">
              <a:rPr lang="es-NI" altLang="es-SV"/>
              <a:pPr/>
              <a:t>‹Nº›</a:t>
            </a:fld>
            <a:endParaRPr lang="es-NI" altLang="es-S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a:extLst>
              <a:ext uri="{FF2B5EF4-FFF2-40B4-BE49-F238E27FC236}">
                <a16:creationId xmlns:a16="http://schemas.microsoft.com/office/drawing/2014/main" id="{45506200-1427-4BCE-810B-6C6D199788B7}"/>
              </a:ext>
            </a:extLst>
          </p:cNvPr>
          <p:cNvSpPr>
            <a:spLocks noGrp="1" noRot="1" noChangeAspect="1" noTextEdit="1"/>
          </p:cNvSpPr>
          <p:nvPr>
            <p:ph type="sldImg"/>
          </p:nvPr>
        </p:nvSpPr>
        <p:spPr>
          <a:ln/>
        </p:spPr>
      </p:sp>
      <p:sp>
        <p:nvSpPr>
          <p:cNvPr id="36867" name="2 Marcador de notas">
            <a:extLst>
              <a:ext uri="{FF2B5EF4-FFF2-40B4-BE49-F238E27FC236}">
                <a16:creationId xmlns:a16="http://schemas.microsoft.com/office/drawing/2014/main" id="{18CD80EC-DDA4-489A-948C-1C9CD33614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SV">
              <a:latin typeface="Arial" panose="020B0604020202020204" pitchFamily="34" charset="0"/>
            </a:endParaRPr>
          </a:p>
        </p:txBody>
      </p:sp>
      <p:sp>
        <p:nvSpPr>
          <p:cNvPr id="36868" name="3 Marcador de número de diapositiva">
            <a:extLst>
              <a:ext uri="{FF2B5EF4-FFF2-40B4-BE49-F238E27FC236}">
                <a16:creationId xmlns:a16="http://schemas.microsoft.com/office/drawing/2014/main" id="{DE04C652-9A3F-4356-B1AA-64545075D0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7961510-577F-431A-A632-B7128D26579E}" type="slidenum">
              <a:rPr lang="es-NI" altLang="es-SV" b="0"/>
              <a:pPr eaLnBrk="1" hangingPunct="1"/>
              <a:t>1</a:t>
            </a:fld>
            <a:endParaRPr lang="es-NI" altLang="es-SV"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a:extLst>
              <a:ext uri="{FF2B5EF4-FFF2-40B4-BE49-F238E27FC236}">
                <a16:creationId xmlns:a16="http://schemas.microsoft.com/office/drawing/2014/main" id="{CD46AB08-F671-4691-88E3-720DA7645E21}"/>
              </a:ext>
            </a:extLst>
          </p:cNvPr>
          <p:cNvSpPr>
            <a:spLocks noGrp="1" noRot="1" noChangeAspect="1" noTextEdit="1"/>
          </p:cNvSpPr>
          <p:nvPr>
            <p:ph type="sldImg"/>
          </p:nvPr>
        </p:nvSpPr>
        <p:spPr>
          <a:ln/>
        </p:spPr>
      </p:sp>
      <p:sp>
        <p:nvSpPr>
          <p:cNvPr id="46083" name="2 Marcador de notas">
            <a:extLst>
              <a:ext uri="{FF2B5EF4-FFF2-40B4-BE49-F238E27FC236}">
                <a16:creationId xmlns:a16="http://schemas.microsoft.com/office/drawing/2014/main" id="{8F20E37B-8E7C-4A4D-BC82-75745BC071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Veamos ahora el efecto en el tiempo de cada uno de los aspectos antes mencionados</a:t>
            </a:r>
          </a:p>
        </p:txBody>
      </p:sp>
      <p:sp>
        <p:nvSpPr>
          <p:cNvPr id="46084" name="3 Marcador de número de diapositiva">
            <a:extLst>
              <a:ext uri="{FF2B5EF4-FFF2-40B4-BE49-F238E27FC236}">
                <a16:creationId xmlns:a16="http://schemas.microsoft.com/office/drawing/2014/main" id="{9E6D761D-22CE-4762-A665-D4D7BA1732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1D17038-8EE5-4DE7-8349-9DC58B772D36}" type="slidenum">
              <a:rPr lang="es-NI" altLang="es-SV" b="0"/>
              <a:pPr eaLnBrk="1" hangingPunct="1"/>
              <a:t>10</a:t>
            </a:fld>
            <a:endParaRPr lang="es-NI" altLang="es-SV"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a:extLst>
              <a:ext uri="{FF2B5EF4-FFF2-40B4-BE49-F238E27FC236}">
                <a16:creationId xmlns:a16="http://schemas.microsoft.com/office/drawing/2014/main" id="{09C51E23-769F-4F22-A6AA-55A5CA066374}"/>
              </a:ext>
            </a:extLst>
          </p:cNvPr>
          <p:cNvSpPr>
            <a:spLocks noGrp="1" noRot="1" noChangeAspect="1" noTextEdit="1"/>
          </p:cNvSpPr>
          <p:nvPr>
            <p:ph type="sldImg"/>
          </p:nvPr>
        </p:nvSpPr>
        <p:spPr>
          <a:ln/>
        </p:spPr>
      </p:sp>
      <p:sp>
        <p:nvSpPr>
          <p:cNvPr id="47107" name="2 Marcador de notas">
            <a:extLst>
              <a:ext uri="{FF2B5EF4-FFF2-40B4-BE49-F238E27FC236}">
                <a16:creationId xmlns:a16="http://schemas.microsoft.com/office/drawing/2014/main" id="{C46C4CEE-FE31-4B98-B169-F9B058E2F3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Las áreas de bosque cerrado (verde oscuro) van disminuyendo drásticamente durante los tres periodos. La agricultura de subsistencia (café) se mantiene. El pasto natural limpio (anaranjado) va en aumento, sobre todo en el último periodo y, a su vez, los potreros con malezas van menguando (amarillo) y los tacotales o bosques secundarios tuvieron un ligero repunte durante el periodo intermedio, debido a la guerra. Recordemos que este uso de suelos es en la zona de estudio.</a:t>
            </a:r>
          </a:p>
        </p:txBody>
      </p:sp>
      <p:sp>
        <p:nvSpPr>
          <p:cNvPr id="47108" name="3 Marcador de número de diapositiva">
            <a:extLst>
              <a:ext uri="{FF2B5EF4-FFF2-40B4-BE49-F238E27FC236}">
                <a16:creationId xmlns:a16="http://schemas.microsoft.com/office/drawing/2014/main" id="{EE9B4AE0-8C0E-46DC-BF06-7A894EA69F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852DAF8-7082-40A2-A605-2F584571A191}" type="slidenum">
              <a:rPr lang="es-NI" altLang="es-SV" b="0"/>
              <a:pPr eaLnBrk="1" hangingPunct="1"/>
              <a:t>11</a:t>
            </a:fld>
            <a:endParaRPr lang="es-NI" altLang="es-SV"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55F2355-3D04-4A42-8360-8A0D6133B3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77C85CC-D6B5-4E2A-A7D2-5A2F6AA7400F}" type="slidenum">
              <a:rPr lang="es-NI" altLang="es-SV" b="0"/>
              <a:pPr eaLnBrk="1" hangingPunct="1"/>
              <a:t>12</a:t>
            </a:fld>
            <a:endParaRPr lang="es-NI" altLang="es-SV" b="0"/>
          </a:p>
        </p:txBody>
      </p:sp>
      <p:sp>
        <p:nvSpPr>
          <p:cNvPr id="48131" name="Rectangle 2">
            <a:extLst>
              <a:ext uri="{FF2B5EF4-FFF2-40B4-BE49-F238E27FC236}">
                <a16:creationId xmlns:a16="http://schemas.microsoft.com/office/drawing/2014/main" id="{81282DCE-FFFF-494F-AC18-361374A0DF6C}"/>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8771AA8F-3F79-42F5-8C13-A057E4E7E0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NI" altLang="es-SV">
                <a:latin typeface="Arial" panose="020B0604020202020204" pitchFamily="34" charset="0"/>
              </a:rPr>
              <a:t>Este es el efecto del cambio de uso de suelos sobre la fragmentación del bosque. Véase que en la foto de la izquierda hay grandes áreas marcadas B1, que indican bosque primario, algunas áreas agrícolas (A), así como pequeñas áreas de pastos (P). En la foto de la derecha, las grandes áreas de bosque han casi desaparecido, ahora hay pequeños fragmentos que no permiten la misma calidad de vida silvestre.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a:extLst>
              <a:ext uri="{FF2B5EF4-FFF2-40B4-BE49-F238E27FC236}">
                <a16:creationId xmlns:a16="http://schemas.microsoft.com/office/drawing/2014/main" id="{9243912A-653C-4E70-931A-B7B85E7E156B}"/>
              </a:ext>
            </a:extLst>
          </p:cNvPr>
          <p:cNvSpPr>
            <a:spLocks noGrp="1" noRot="1" noChangeAspect="1" noTextEdit="1"/>
          </p:cNvSpPr>
          <p:nvPr>
            <p:ph type="sldImg"/>
          </p:nvPr>
        </p:nvSpPr>
        <p:spPr>
          <a:ln/>
        </p:spPr>
      </p:sp>
      <p:sp>
        <p:nvSpPr>
          <p:cNvPr id="49155" name="2 Marcador de notas">
            <a:extLst>
              <a:ext uri="{FF2B5EF4-FFF2-40B4-BE49-F238E27FC236}">
                <a16:creationId xmlns:a16="http://schemas.microsoft.com/office/drawing/2014/main" id="{3EAF0BEC-3ECF-48A5-8B56-AB49B433C2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Las especies clave, que nos indican la calidad del ecosistema para albergar vida silvestre, van en disminución con el tiempo. En las especies clave de aves, originalmente había dos y luego no quedó niniguna. En cuanto a los anfibios, de las 5 originales, luego hubo sólo 3 y ahora hay 1. En los mamíferos que, por su tamaño son fácilmente afectados, de las tres que había en el inicio del estudio, ya no queda ninguna. En las mariposas, de las 4 iniciales tampoco queda ya ninguna especie clave.</a:t>
            </a:r>
          </a:p>
        </p:txBody>
      </p:sp>
      <p:sp>
        <p:nvSpPr>
          <p:cNvPr id="49156" name="3 Marcador de número de diapositiva">
            <a:extLst>
              <a:ext uri="{FF2B5EF4-FFF2-40B4-BE49-F238E27FC236}">
                <a16:creationId xmlns:a16="http://schemas.microsoft.com/office/drawing/2014/main" id="{F68AA4C7-428B-42D7-9AEA-D000C9ED16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04520DC-D1C2-4387-864C-45C4D7CB638A}" type="slidenum">
              <a:rPr lang="es-NI" altLang="es-SV" b="0"/>
              <a:pPr eaLnBrk="1" hangingPunct="1"/>
              <a:t>13</a:t>
            </a:fld>
            <a:endParaRPr lang="es-NI" altLang="es-SV"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a:extLst>
              <a:ext uri="{FF2B5EF4-FFF2-40B4-BE49-F238E27FC236}">
                <a16:creationId xmlns:a16="http://schemas.microsoft.com/office/drawing/2014/main" id="{2363746E-E4A3-48E9-A742-FBA1385B2456}"/>
              </a:ext>
            </a:extLst>
          </p:cNvPr>
          <p:cNvSpPr>
            <a:spLocks noGrp="1" noRot="1" noChangeAspect="1" noTextEdit="1"/>
          </p:cNvSpPr>
          <p:nvPr>
            <p:ph type="sldImg"/>
          </p:nvPr>
        </p:nvSpPr>
        <p:spPr>
          <a:ln/>
        </p:spPr>
      </p:sp>
      <p:sp>
        <p:nvSpPr>
          <p:cNvPr id="50179" name="2 Marcador de notas">
            <a:extLst>
              <a:ext uri="{FF2B5EF4-FFF2-40B4-BE49-F238E27FC236}">
                <a16:creationId xmlns:a16="http://schemas.microsoft.com/office/drawing/2014/main" id="{89E5275D-D752-4E0F-BF94-DD8B9ACC76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En cuanto a la variación de especies vegetales, en las que se consideró la cantidad de plantas vasculares, podemos observar que, mientras algunos taxones se extinguen (barras rojas se agrandan), otros ocupan sus lugares, son las llamadas especies invasoras, que van en rápido aumento (barras azules). Se habla de taxones presumiblemente extintos, pues no han sido reportados últimamente.</a:t>
            </a:r>
          </a:p>
        </p:txBody>
      </p:sp>
      <p:sp>
        <p:nvSpPr>
          <p:cNvPr id="50180" name="3 Marcador de número de diapositiva">
            <a:extLst>
              <a:ext uri="{FF2B5EF4-FFF2-40B4-BE49-F238E27FC236}">
                <a16:creationId xmlns:a16="http://schemas.microsoft.com/office/drawing/2014/main" id="{A433EDEF-59FF-4D9A-B146-AE4FC37938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788B0B9-3032-4639-86C8-1A4FCC513C4A}" type="slidenum">
              <a:rPr lang="es-NI" altLang="es-SV" b="0"/>
              <a:pPr eaLnBrk="1" hangingPunct="1"/>
              <a:t>14</a:t>
            </a:fld>
            <a:endParaRPr lang="es-NI" altLang="es-SV"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51F99E5-DFE7-4982-B7DC-1468A0215D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D06A088-B6E2-4AF9-8481-FF97FA4C4F18}" type="slidenum">
              <a:rPr lang="es-NI" altLang="es-SV" b="0"/>
              <a:pPr eaLnBrk="1" hangingPunct="1"/>
              <a:t>15</a:t>
            </a:fld>
            <a:endParaRPr lang="es-NI" altLang="es-SV" b="0"/>
          </a:p>
        </p:txBody>
      </p:sp>
      <p:sp>
        <p:nvSpPr>
          <p:cNvPr id="51203" name="Rectangle 2">
            <a:extLst>
              <a:ext uri="{FF2B5EF4-FFF2-40B4-BE49-F238E27FC236}">
                <a16:creationId xmlns:a16="http://schemas.microsoft.com/office/drawing/2014/main" id="{0F25D898-0E3E-486C-B576-D4C8F27C52D6}"/>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21525974-6183-438F-A41A-D7DB773E6A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NI" altLang="es-SV">
                <a:latin typeface="Arial" panose="020B0604020202020204" pitchFamily="34" charset="0"/>
              </a:rPr>
              <a:t>En cuanto al estado de la biodiversidad, este se midió usando el índice de capital natural (ICN) que nos indica cuánto de la biodiversidad original se conserva aún. Inicialmente en la zona de estudio había 64% de biodiversidad, mientras que ahora queda solamente 46%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a:extLst>
              <a:ext uri="{FF2B5EF4-FFF2-40B4-BE49-F238E27FC236}">
                <a16:creationId xmlns:a16="http://schemas.microsoft.com/office/drawing/2014/main" id="{B6F61669-4E4A-486F-8FA1-0ECA94ACEAB3}"/>
              </a:ext>
            </a:extLst>
          </p:cNvPr>
          <p:cNvSpPr>
            <a:spLocks noGrp="1" noRot="1" noChangeAspect="1" noTextEdit="1"/>
          </p:cNvSpPr>
          <p:nvPr>
            <p:ph type="sldImg"/>
          </p:nvPr>
        </p:nvSpPr>
        <p:spPr>
          <a:ln/>
        </p:spPr>
      </p:sp>
      <p:sp>
        <p:nvSpPr>
          <p:cNvPr id="52227" name="2 Marcador de notas">
            <a:extLst>
              <a:ext uri="{FF2B5EF4-FFF2-40B4-BE49-F238E27FC236}">
                <a16:creationId xmlns:a16="http://schemas.microsoft.com/office/drawing/2014/main" id="{FE5E3CB7-64E5-4234-9975-54999F131D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Veamos los aspectos ganaderos</a:t>
            </a:r>
          </a:p>
        </p:txBody>
      </p:sp>
      <p:sp>
        <p:nvSpPr>
          <p:cNvPr id="52228" name="3 Marcador de número de diapositiva">
            <a:extLst>
              <a:ext uri="{FF2B5EF4-FFF2-40B4-BE49-F238E27FC236}">
                <a16:creationId xmlns:a16="http://schemas.microsoft.com/office/drawing/2014/main" id="{CA1331E8-579C-4D8C-9D70-7CBEBB5067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35E780C-7603-4B37-9798-653A560635A2}" type="slidenum">
              <a:rPr lang="es-NI" altLang="es-SV" b="0"/>
              <a:pPr eaLnBrk="1" hangingPunct="1"/>
              <a:t>16</a:t>
            </a:fld>
            <a:endParaRPr lang="es-NI" altLang="es-SV"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a:extLst>
              <a:ext uri="{FF2B5EF4-FFF2-40B4-BE49-F238E27FC236}">
                <a16:creationId xmlns:a16="http://schemas.microsoft.com/office/drawing/2014/main" id="{D67FEB2E-41A3-415C-B35C-131A9D2EE782}"/>
              </a:ext>
            </a:extLst>
          </p:cNvPr>
          <p:cNvSpPr>
            <a:spLocks noGrp="1" noRot="1" noChangeAspect="1" noTextEdit="1"/>
          </p:cNvSpPr>
          <p:nvPr>
            <p:ph type="sldImg"/>
          </p:nvPr>
        </p:nvSpPr>
        <p:spPr>
          <a:ln/>
        </p:spPr>
      </p:sp>
      <p:sp>
        <p:nvSpPr>
          <p:cNvPr id="53251" name="2 Marcador de notas">
            <a:extLst>
              <a:ext uri="{FF2B5EF4-FFF2-40B4-BE49-F238E27FC236}">
                <a16:creationId xmlns:a16="http://schemas.microsoft.com/office/drawing/2014/main" id="{39E6B1A3-BF8F-4C9A-9C18-7E1E3F5C13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En términos monetarios, las exportaciones (rojo) crecieron mucho durante el primer periodo (1950 a 1978) disminuyendo la tasa de crecimiento entre el 2º y 3r periodos. En términos de toneladas métricas, las exportaciones de carne (línea superior) disminuyeron en el periodo intermedio, recuperándose e incluso superando ligeramente el nivel inicial en el último periodo. En cambio, las exportaciones de leche sufrieron un bajón radical en el periodo intermedio (línea verde central), en parte por los motivos explicados anteriormente. El nivel más alto que se observa con respecto al nivel inicial se explica parcialmente con la mejora en la infraestructura vial que permite mayor eficiencia del acopio de leche que es el que se registra. La línea de abajo nos indica la cantidad de cabezas en el hato ganadero del país, que se ha mantenido más o menos constante, a pesar que hay más áreas de pastos.</a:t>
            </a:r>
          </a:p>
        </p:txBody>
      </p:sp>
      <p:sp>
        <p:nvSpPr>
          <p:cNvPr id="53252" name="3 Marcador de número de diapositiva">
            <a:extLst>
              <a:ext uri="{FF2B5EF4-FFF2-40B4-BE49-F238E27FC236}">
                <a16:creationId xmlns:a16="http://schemas.microsoft.com/office/drawing/2014/main" id="{FAFA3FA0-2450-4623-9BFD-81D3DB568A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7D0E635-C2B8-4B31-94CE-5A41D4BE898C}" type="slidenum">
              <a:rPr lang="es-NI" altLang="es-SV" b="0"/>
              <a:pPr eaLnBrk="1" hangingPunct="1"/>
              <a:t>17</a:t>
            </a:fld>
            <a:endParaRPr lang="es-NI" altLang="es-SV"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a:extLst>
              <a:ext uri="{FF2B5EF4-FFF2-40B4-BE49-F238E27FC236}">
                <a16:creationId xmlns:a16="http://schemas.microsoft.com/office/drawing/2014/main" id="{3133B646-FB68-48C7-AD65-E0FCCAC3D5C3}"/>
              </a:ext>
            </a:extLst>
          </p:cNvPr>
          <p:cNvSpPr>
            <a:spLocks noGrp="1" noRot="1" noChangeAspect="1" noTextEdit="1"/>
          </p:cNvSpPr>
          <p:nvPr>
            <p:ph type="sldImg"/>
          </p:nvPr>
        </p:nvSpPr>
        <p:spPr>
          <a:ln/>
        </p:spPr>
      </p:sp>
      <p:sp>
        <p:nvSpPr>
          <p:cNvPr id="54275" name="2 Marcador de notas">
            <a:extLst>
              <a:ext uri="{FF2B5EF4-FFF2-40B4-BE49-F238E27FC236}">
                <a16:creationId xmlns:a16="http://schemas.microsoft.com/office/drawing/2014/main" id="{417640BD-4E75-4733-A8B9-D7B2B927CA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Este es el aspecto socioeconómico de la población en la zona de estudio</a:t>
            </a:r>
          </a:p>
        </p:txBody>
      </p:sp>
      <p:sp>
        <p:nvSpPr>
          <p:cNvPr id="54276" name="3 Marcador de número de diapositiva">
            <a:extLst>
              <a:ext uri="{FF2B5EF4-FFF2-40B4-BE49-F238E27FC236}">
                <a16:creationId xmlns:a16="http://schemas.microsoft.com/office/drawing/2014/main" id="{E6333E95-ED4E-4A53-AFCA-D498A86107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BFD1931-1E07-4ACE-B3A5-D4280B735D05}" type="slidenum">
              <a:rPr lang="es-NI" altLang="es-SV" b="0"/>
              <a:pPr eaLnBrk="1" hangingPunct="1"/>
              <a:t>18</a:t>
            </a:fld>
            <a:endParaRPr lang="es-NI" altLang="es-SV"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a:extLst>
              <a:ext uri="{FF2B5EF4-FFF2-40B4-BE49-F238E27FC236}">
                <a16:creationId xmlns:a16="http://schemas.microsoft.com/office/drawing/2014/main" id="{98119A2A-0A00-4813-89AB-41B89FE251CF}"/>
              </a:ext>
            </a:extLst>
          </p:cNvPr>
          <p:cNvSpPr>
            <a:spLocks noGrp="1" noRot="1" noChangeAspect="1" noTextEdit="1"/>
          </p:cNvSpPr>
          <p:nvPr>
            <p:ph type="sldImg"/>
          </p:nvPr>
        </p:nvSpPr>
        <p:spPr>
          <a:ln/>
        </p:spPr>
      </p:sp>
      <p:sp>
        <p:nvSpPr>
          <p:cNvPr id="55299" name="2 Marcador de notas">
            <a:extLst>
              <a:ext uri="{FF2B5EF4-FFF2-40B4-BE49-F238E27FC236}">
                <a16:creationId xmlns:a16="http://schemas.microsoft.com/office/drawing/2014/main" id="{A00AE88C-80FE-4E8B-A8D9-F4D980277C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Aunque en general la población consume mayores niveles de calorías al día (línea amarilla), éstas no son de origen animal (línea azul), es decir, no provienen de la ganadería o de la fauna silvestre, que va mermando</a:t>
            </a:r>
          </a:p>
        </p:txBody>
      </p:sp>
      <p:sp>
        <p:nvSpPr>
          <p:cNvPr id="55300" name="3 Marcador de número de diapositiva">
            <a:extLst>
              <a:ext uri="{FF2B5EF4-FFF2-40B4-BE49-F238E27FC236}">
                <a16:creationId xmlns:a16="http://schemas.microsoft.com/office/drawing/2014/main" id="{0CFB5A73-4C0C-4989-B05B-3651DB70C8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0B12846-8118-467B-8940-12301FB6338C}" type="slidenum">
              <a:rPr lang="es-NI" altLang="es-SV" b="0"/>
              <a:pPr eaLnBrk="1" hangingPunct="1"/>
              <a:t>19</a:t>
            </a:fld>
            <a:endParaRPr lang="es-NI" altLang="es-SV"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a:extLst>
              <a:ext uri="{FF2B5EF4-FFF2-40B4-BE49-F238E27FC236}">
                <a16:creationId xmlns:a16="http://schemas.microsoft.com/office/drawing/2014/main" id="{37E924F1-CCEE-4B4F-BC67-2679045E6734}"/>
              </a:ext>
            </a:extLst>
          </p:cNvPr>
          <p:cNvSpPr>
            <a:spLocks noGrp="1" noRot="1" noChangeAspect="1" noTextEdit="1"/>
          </p:cNvSpPr>
          <p:nvPr>
            <p:ph type="sldImg"/>
          </p:nvPr>
        </p:nvSpPr>
        <p:spPr>
          <a:ln/>
        </p:spPr>
      </p:sp>
      <p:sp>
        <p:nvSpPr>
          <p:cNvPr id="37891" name="2 Marcador de notas">
            <a:extLst>
              <a:ext uri="{FF2B5EF4-FFF2-40B4-BE49-F238E27FC236}">
                <a16:creationId xmlns:a16="http://schemas.microsoft.com/office/drawing/2014/main" id="{30ADACA6-2E82-4880-9E8A-D1BCEE64E9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La agencia holandesa de evaluación ambiental contrató investigadores locales en 4 continentes (excepto Europa), para hacer estudios de caso sobre el desarrollo socioeconómico y su influencia sobre la pobreza y la biodiversidad. En cada país el estudio se centraba en la principal actividad económica, en Costa Rica fue un estudio sobre las siembras de teca; en Brasil sobre la siembra de soya; en México sobre cultivo de maíz, etc. En nuestro caso, la actividad económica fue la ganadería.</a:t>
            </a:r>
          </a:p>
        </p:txBody>
      </p:sp>
      <p:sp>
        <p:nvSpPr>
          <p:cNvPr id="37892" name="3 Marcador de número de diapositiva">
            <a:extLst>
              <a:ext uri="{FF2B5EF4-FFF2-40B4-BE49-F238E27FC236}">
                <a16:creationId xmlns:a16="http://schemas.microsoft.com/office/drawing/2014/main" id="{D4188272-E524-4DF4-99AE-A84BE9D477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8144376-92D4-490C-AE68-4589FE7C7E43}" type="slidenum">
              <a:rPr lang="es-NI" altLang="es-SV" b="0"/>
              <a:pPr eaLnBrk="1" hangingPunct="1"/>
              <a:t>2</a:t>
            </a:fld>
            <a:endParaRPr lang="es-NI" altLang="es-SV"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a:extLst>
              <a:ext uri="{FF2B5EF4-FFF2-40B4-BE49-F238E27FC236}">
                <a16:creationId xmlns:a16="http://schemas.microsoft.com/office/drawing/2014/main" id="{93B93A8D-8C7E-4B24-8DCA-7502CA972207}"/>
              </a:ext>
            </a:extLst>
          </p:cNvPr>
          <p:cNvSpPr>
            <a:spLocks noGrp="1" noRot="1" noChangeAspect="1" noTextEdit="1"/>
          </p:cNvSpPr>
          <p:nvPr>
            <p:ph type="sldImg"/>
          </p:nvPr>
        </p:nvSpPr>
        <p:spPr>
          <a:ln/>
        </p:spPr>
      </p:sp>
      <p:sp>
        <p:nvSpPr>
          <p:cNvPr id="56323" name="2 Marcador de notas">
            <a:extLst>
              <a:ext uri="{FF2B5EF4-FFF2-40B4-BE49-F238E27FC236}">
                <a16:creationId xmlns:a16="http://schemas.microsoft.com/office/drawing/2014/main" id="{7DAE60B8-FD83-4001-8930-2B34D6F02C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En cuanto a los niveles de pobreza, como se puede observar en el mapa, en el área de estudio (recuadro a la izquierda) se tienen unos de los niveles de pobreza más altos del país (pobreza severa de color café y pobreza alta en rojo), con excepción de un solo municipio (en amarillo, pobreza media)</a:t>
            </a:r>
          </a:p>
        </p:txBody>
      </p:sp>
      <p:sp>
        <p:nvSpPr>
          <p:cNvPr id="56324" name="3 Marcador de número de diapositiva">
            <a:extLst>
              <a:ext uri="{FF2B5EF4-FFF2-40B4-BE49-F238E27FC236}">
                <a16:creationId xmlns:a16="http://schemas.microsoft.com/office/drawing/2014/main" id="{DDBF423D-8613-4220-A031-F125FE9D02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F5F2402-2630-410C-BD97-FFF15992EA82}" type="slidenum">
              <a:rPr lang="es-NI" altLang="es-SV" b="0"/>
              <a:pPr eaLnBrk="1" hangingPunct="1"/>
              <a:t>20</a:t>
            </a:fld>
            <a:endParaRPr lang="es-NI" altLang="es-SV"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a:extLst>
              <a:ext uri="{FF2B5EF4-FFF2-40B4-BE49-F238E27FC236}">
                <a16:creationId xmlns:a16="http://schemas.microsoft.com/office/drawing/2014/main" id="{0731E29A-4BCC-457C-8CCA-43F89B94CDF9}"/>
              </a:ext>
            </a:extLst>
          </p:cNvPr>
          <p:cNvSpPr>
            <a:spLocks noGrp="1" noRot="1" noChangeAspect="1" noTextEdit="1"/>
          </p:cNvSpPr>
          <p:nvPr>
            <p:ph type="sldImg"/>
          </p:nvPr>
        </p:nvSpPr>
        <p:spPr>
          <a:ln/>
        </p:spPr>
      </p:sp>
      <p:sp>
        <p:nvSpPr>
          <p:cNvPr id="3" name="2 Marcador de notas">
            <a:extLst>
              <a:ext uri="{FF2B5EF4-FFF2-40B4-BE49-F238E27FC236}">
                <a16:creationId xmlns:a16="http://schemas.microsoft.com/office/drawing/2014/main" id="{8E0E05E5-AAB8-4A0A-8300-EE79E3EF88E0}"/>
              </a:ext>
            </a:extLst>
          </p:cNvPr>
          <p:cNvSpPr>
            <a:spLocks noGrp="1"/>
          </p:cNvSpPr>
          <p:nvPr>
            <p:ph type="body" idx="1"/>
          </p:nvPr>
        </p:nvSpPr>
        <p:spPr/>
        <p:txBody>
          <a:bodyPr>
            <a:normAutofit lnSpcReduction="10000"/>
          </a:bodyPr>
          <a:lstStyle/>
          <a:p>
            <a:pPr>
              <a:defRPr/>
            </a:pPr>
            <a:r>
              <a:rPr lang="es-NI" dirty="0"/>
              <a:t>En cuanto al sistema de producción, se analizaron los diferentes tipos de productores que había en la zona, se clasificaron por uso de insumos, técnicas aplicadas y tamaño de las fincas, identificándose 12 tipos diferentes, que se agruparon en 5 categorías para facilitar el análisis. El nivel de ingresos de la finca se indica con la línea oscura, mientras que la línea roja indica el nivel de la línea de pobreza, con dos dólares por día. El remanente de biodiversidad se indica con las barras.</a:t>
            </a:r>
          </a:p>
          <a:p>
            <a:pPr>
              <a:defRPr/>
            </a:pPr>
            <a:r>
              <a:rPr lang="es-NI" dirty="0"/>
              <a:t>Los campesinos (en verde) usan poca técnica, básicamente roza, tumba y quema, tienen variados tamaños, desde 2 hasta 47 </a:t>
            </a:r>
            <a:r>
              <a:rPr lang="es-NI" dirty="0" err="1"/>
              <a:t>mz</a:t>
            </a:r>
            <a:r>
              <a:rPr lang="es-NI" dirty="0"/>
              <a:t> en promedio. Los más pequeños tienen menos biodiversidad remanente, debido a su reducido tamaño. Los más grandes tienen mejor la biodiversidad pues son más grandes, pero su poder adquisitivo no les permite explotar toda el área. Los niveles de ingresos en esta categoría están muy por debajo de la línea de pobreza, por lo que deben trabajar fuera de la finca, vendiendo su mano de obra. Estos representan al 62% de las fincas en el área de estudio.</a:t>
            </a:r>
          </a:p>
          <a:p>
            <a:pPr>
              <a:defRPr/>
            </a:pPr>
            <a:r>
              <a:rPr lang="es-NI" dirty="0"/>
              <a:t>Los pequeños finqueros intensivos (en naranja) tienen menos biodiversidad remanente, por el uso de agroquímicos y arado, y sus niveles de ingreso son ligeramente superiores al de los campesinos. Son el 13% de los productores.</a:t>
            </a:r>
          </a:p>
          <a:p>
            <a:pPr>
              <a:defRPr/>
            </a:pPr>
            <a:r>
              <a:rPr lang="es-NI" dirty="0"/>
              <a:t>Los pequeños finqueros extensivos (en azul), por no usar agroquímicos y por el mayor tamaño de las propiedades (52 </a:t>
            </a:r>
            <a:r>
              <a:rPr lang="es-NI" dirty="0" err="1"/>
              <a:t>mz</a:t>
            </a:r>
            <a:r>
              <a:rPr lang="es-NI" dirty="0"/>
              <a:t> en promedio), tienen un nivel de ingresos un poco mayor que el anterior, llegando a alcanzar la línea de pobreza. Representan al 16% de las fincas.</a:t>
            </a:r>
          </a:p>
          <a:p>
            <a:pPr>
              <a:defRPr/>
            </a:pPr>
            <a:r>
              <a:rPr lang="es-NI" dirty="0"/>
              <a:t>Los llamados finqueros (café) tienen mejor biodiversidad en el caso de aquellos que combinan ganado con café, que aquellos que solamente tienen ganado. El nivel de ingresos está por encima de la línea de pobreza, lo que indica que conserva el ambiente y además permite un nivel de vida aceptable. Son el 7% de las fincas.</a:t>
            </a:r>
          </a:p>
          <a:p>
            <a:pPr>
              <a:defRPr/>
            </a:pPr>
            <a:r>
              <a:rPr lang="es-NI" dirty="0"/>
              <a:t>Los empresarios medianos y grandes (morado) tienen grandes extensiones que no explotan en su totalidad, generalmente dejan áreas de montaña como reserva para las mejoras y reparaciones de la finca, mantienen elevados niveles de biodiversidad y altos niveles de ingreso, en parte debido al tamaño de la propiedad y a la poca inversión que se realiza en la finca. Esta categoría representa al 2% de los productores de la zona.</a:t>
            </a:r>
          </a:p>
          <a:p>
            <a:pPr>
              <a:defRPr/>
            </a:pPr>
            <a:r>
              <a:rPr lang="es-NI" dirty="0"/>
              <a:t>Solamente el 9% (2% + 7%) de los productores obtienen niveles de ingreso por encima de la línea de pobreza.</a:t>
            </a:r>
          </a:p>
          <a:p>
            <a:pPr>
              <a:defRPr/>
            </a:pPr>
            <a:r>
              <a:rPr lang="es-NI" dirty="0"/>
              <a:t>Los campesinos con fincas de 47 </a:t>
            </a:r>
            <a:r>
              <a:rPr lang="es-NI" dirty="0" err="1"/>
              <a:t>mz</a:t>
            </a:r>
            <a:r>
              <a:rPr lang="es-NI" dirty="0"/>
              <a:t> en promedio  los grandes empresarios son los únicos tipos de productores que tienen al menos el 50% de biodiversidad remanente.</a:t>
            </a:r>
          </a:p>
        </p:txBody>
      </p:sp>
      <p:sp>
        <p:nvSpPr>
          <p:cNvPr id="57348" name="3 Marcador de número de diapositiva">
            <a:extLst>
              <a:ext uri="{FF2B5EF4-FFF2-40B4-BE49-F238E27FC236}">
                <a16:creationId xmlns:a16="http://schemas.microsoft.com/office/drawing/2014/main" id="{421FC9CC-6552-4931-80F5-46D9809916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7FEEC06-FCE6-4CFD-9F6A-49C4F9F251A3}" type="slidenum">
              <a:rPr lang="es-NI" altLang="es-SV" b="0"/>
              <a:pPr eaLnBrk="1" hangingPunct="1"/>
              <a:t>21</a:t>
            </a:fld>
            <a:endParaRPr lang="es-NI" altLang="es-SV"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a:extLst>
              <a:ext uri="{FF2B5EF4-FFF2-40B4-BE49-F238E27FC236}">
                <a16:creationId xmlns:a16="http://schemas.microsoft.com/office/drawing/2014/main" id="{1F18F7E6-CF2F-41FA-9E85-78EDAA5C14E0}"/>
              </a:ext>
            </a:extLst>
          </p:cNvPr>
          <p:cNvSpPr>
            <a:spLocks noGrp="1" noRot="1" noChangeAspect="1" noTextEdit="1"/>
          </p:cNvSpPr>
          <p:nvPr>
            <p:ph type="sldImg"/>
          </p:nvPr>
        </p:nvSpPr>
        <p:spPr>
          <a:ln/>
        </p:spPr>
      </p:sp>
      <p:sp>
        <p:nvSpPr>
          <p:cNvPr id="58371" name="2 Marcador de notas">
            <a:extLst>
              <a:ext uri="{FF2B5EF4-FFF2-40B4-BE49-F238E27FC236}">
                <a16:creationId xmlns:a16="http://schemas.microsoft.com/office/drawing/2014/main" id="{50084586-362A-4862-92BA-DFA8F7C013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Esta figura representa los mismos tipos de productores que el gráfico anterior, solamente que con puntos, representando el ingreso familiar y la pérdida de biodiversidad. Lo deseable es que todos los productores estén lo más a la izquierda posible (menos pérdida de biodiversidad) y lo más arriba, indicando mejores niveles de ingreso, el área marcada como “favorable”</a:t>
            </a:r>
          </a:p>
        </p:txBody>
      </p:sp>
      <p:sp>
        <p:nvSpPr>
          <p:cNvPr id="58372" name="3 Marcador de número de diapositiva">
            <a:extLst>
              <a:ext uri="{FF2B5EF4-FFF2-40B4-BE49-F238E27FC236}">
                <a16:creationId xmlns:a16="http://schemas.microsoft.com/office/drawing/2014/main" id="{2C669CEA-9E1C-46B0-814E-6C6607B1DF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7102481-6665-420C-922E-EF64F9B2A12E}" type="slidenum">
              <a:rPr lang="es-NI" altLang="es-SV" b="0"/>
              <a:pPr eaLnBrk="1" hangingPunct="1"/>
              <a:t>22</a:t>
            </a:fld>
            <a:endParaRPr lang="es-NI" altLang="es-SV"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a:extLst>
              <a:ext uri="{FF2B5EF4-FFF2-40B4-BE49-F238E27FC236}">
                <a16:creationId xmlns:a16="http://schemas.microsoft.com/office/drawing/2014/main" id="{37F375F2-0BC4-463B-AD6A-1BD442DC0A91}"/>
              </a:ext>
            </a:extLst>
          </p:cNvPr>
          <p:cNvSpPr>
            <a:spLocks noGrp="1" noRot="1" noChangeAspect="1" noTextEdit="1"/>
          </p:cNvSpPr>
          <p:nvPr>
            <p:ph type="sldImg"/>
          </p:nvPr>
        </p:nvSpPr>
        <p:spPr>
          <a:ln/>
        </p:spPr>
      </p:sp>
      <p:sp>
        <p:nvSpPr>
          <p:cNvPr id="59395" name="2 Marcador de notas">
            <a:extLst>
              <a:ext uri="{FF2B5EF4-FFF2-40B4-BE49-F238E27FC236}">
                <a16:creationId xmlns:a16="http://schemas.microsoft.com/office/drawing/2014/main" id="{E83A10EB-5963-4C47-B242-27E9CEA559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SV">
              <a:latin typeface="Arial" panose="020B0604020202020204" pitchFamily="34" charset="0"/>
            </a:endParaRPr>
          </a:p>
        </p:txBody>
      </p:sp>
      <p:sp>
        <p:nvSpPr>
          <p:cNvPr id="59396" name="3 Marcador de número de diapositiva">
            <a:extLst>
              <a:ext uri="{FF2B5EF4-FFF2-40B4-BE49-F238E27FC236}">
                <a16:creationId xmlns:a16="http://schemas.microsoft.com/office/drawing/2014/main" id="{87064344-4765-4EBA-AE76-8A76AEDB94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2A161DD-79C1-4B41-9526-45732AEDB85D}" type="slidenum">
              <a:rPr lang="es-NI" altLang="es-SV" b="0"/>
              <a:pPr eaLnBrk="1" hangingPunct="1"/>
              <a:t>23</a:t>
            </a:fld>
            <a:endParaRPr lang="es-NI" altLang="es-SV"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a:extLst>
              <a:ext uri="{FF2B5EF4-FFF2-40B4-BE49-F238E27FC236}">
                <a16:creationId xmlns:a16="http://schemas.microsoft.com/office/drawing/2014/main" id="{535DD16D-6860-44D7-B629-0AF26C7E4B01}"/>
              </a:ext>
            </a:extLst>
          </p:cNvPr>
          <p:cNvSpPr>
            <a:spLocks noGrp="1" noRot="1" noChangeAspect="1" noTextEdit="1"/>
          </p:cNvSpPr>
          <p:nvPr>
            <p:ph type="sldImg"/>
          </p:nvPr>
        </p:nvSpPr>
        <p:spPr>
          <a:ln/>
        </p:spPr>
      </p:sp>
      <p:sp>
        <p:nvSpPr>
          <p:cNvPr id="60419" name="2 Marcador de notas">
            <a:extLst>
              <a:ext uri="{FF2B5EF4-FFF2-40B4-BE49-F238E27FC236}">
                <a16:creationId xmlns:a16="http://schemas.microsoft.com/office/drawing/2014/main" id="{36249255-6707-4293-A12D-E2473C1DED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Por sus peculiaridades, Nicaragua puede ser dividida en cinco zonas: A. El Pacífico con tierras bajas, planas y buena infraestructura; B. La zona central-norte con tierras altas, pluviosidad media, clima fresco; C. La RAAN zona con reservas naturales, con difícil acceso, poca infraestructura; D. RAAS y Boaco-Chontales, zona con muchas posibilidades de captación de agua, importantes para protección de biodiversidad remanente; E. Río San Juan, zona de gran pluviosidad, con reservas naturales y suelos frágiles</a:t>
            </a:r>
          </a:p>
        </p:txBody>
      </p:sp>
      <p:sp>
        <p:nvSpPr>
          <p:cNvPr id="60420" name="3 Marcador de número de diapositiva">
            <a:extLst>
              <a:ext uri="{FF2B5EF4-FFF2-40B4-BE49-F238E27FC236}">
                <a16:creationId xmlns:a16="http://schemas.microsoft.com/office/drawing/2014/main" id="{3ED4F8D0-C392-42B7-86C7-8B7B0E2F04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82C252D-93A2-4F8D-A8BD-18744D4BE37D}" type="slidenum">
              <a:rPr lang="es-NI" altLang="es-SV" b="0"/>
              <a:pPr eaLnBrk="1" hangingPunct="1"/>
              <a:t>24</a:t>
            </a:fld>
            <a:endParaRPr lang="es-NI" altLang="es-SV"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a:extLst>
              <a:ext uri="{FF2B5EF4-FFF2-40B4-BE49-F238E27FC236}">
                <a16:creationId xmlns:a16="http://schemas.microsoft.com/office/drawing/2014/main" id="{CBCE7ACB-82DC-43DB-8019-ACD75A6DF5C5}"/>
              </a:ext>
            </a:extLst>
          </p:cNvPr>
          <p:cNvSpPr>
            <a:spLocks noGrp="1" noRot="1" noChangeAspect="1" noTextEdit="1"/>
          </p:cNvSpPr>
          <p:nvPr>
            <p:ph type="sldImg"/>
          </p:nvPr>
        </p:nvSpPr>
        <p:spPr>
          <a:ln/>
        </p:spPr>
      </p:sp>
      <p:sp>
        <p:nvSpPr>
          <p:cNvPr id="61443" name="2 Marcador de notas">
            <a:extLst>
              <a:ext uri="{FF2B5EF4-FFF2-40B4-BE49-F238E27FC236}">
                <a16:creationId xmlns:a16="http://schemas.microsoft.com/office/drawing/2014/main" id="{BBDC6105-C6BD-47FE-A9B3-84298375DD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El Pacífico es donde se concentra la mayor parte de la infraestructura vial y productiva. Por sus buenos suelos y topografía plana ha sido usada para cultivos de exportación con muchos agroquímicos, aquí se encuentran los dos grandes lagos. Zona de alta densidad poblacional</a:t>
            </a:r>
          </a:p>
        </p:txBody>
      </p:sp>
      <p:sp>
        <p:nvSpPr>
          <p:cNvPr id="61444" name="3 Marcador de número de diapositiva">
            <a:extLst>
              <a:ext uri="{FF2B5EF4-FFF2-40B4-BE49-F238E27FC236}">
                <a16:creationId xmlns:a16="http://schemas.microsoft.com/office/drawing/2014/main" id="{5BE413CE-D723-48A1-B5C9-9BED173E6D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A015679-8483-4740-BC7C-CBF718D8A17E}" type="slidenum">
              <a:rPr lang="es-NI" altLang="es-SV" b="0"/>
              <a:pPr eaLnBrk="1" hangingPunct="1"/>
              <a:t>25</a:t>
            </a:fld>
            <a:endParaRPr lang="es-NI" altLang="es-SV"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a:extLst>
              <a:ext uri="{FF2B5EF4-FFF2-40B4-BE49-F238E27FC236}">
                <a16:creationId xmlns:a16="http://schemas.microsoft.com/office/drawing/2014/main" id="{DD7B9780-CDEB-474B-AD9A-339B198B4802}"/>
              </a:ext>
            </a:extLst>
          </p:cNvPr>
          <p:cNvSpPr>
            <a:spLocks noGrp="1" noRot="1" noChangeAspect="1" noTextEdit="1"/>
          </p:cNvSpPr>
          <p:nvPr>
            <p:ph type="sldImg"/>
          </p:nvPr>
        </p:nvSpPr>
        <p:spPr>
          <a:ln/>
        </p:spPr>
      </p:sp>
      <p:sp>
        <p:nvSpPr>
          <p:cNvPr id="62467" name="2 Marcador de notas">
            <a:extLst>
              <a:ext uri="{FF2B5EF4-FFF2-40B4-BE49-F238E27FC236}">
                <a16:creationId xmlns:a16="http://schemas.microsoft.com/office/drawing/2014/main" id="{9E7A0C07-C93C-4BB8-B654-7C725E3669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Zonas altas, con uso ganadero y/o cafetalero. Posee topografía quebrada, susceptible a erosión.</a:t>
            </a:r>
          </a:p>
          <a:p>
            <a:r>
              <a:rPr lang="es-NI" altLang="es-SV">
                <a:latin typeface="Arial" panose="020B0604020202020204" pitchFamily="34" charset="0"/>
              </a:rPr>
              <a:t>PSA: Pagos por servicios ambientales</a:t>
            </a:r>
          </a:p>
          <a:p>
            <a:r>
              <a:rPr lang="es-NI" altLang="es-SV">
                <a:latin typeface="Arial" panose="020B0604020202020204" pitchFamily="34" charset="0"/>
              </a:rPr>
              <a:t>MDL: Mecanismos de desarrollo limpio</a:t>
            </a:r>
          </a:p>
        </p:txBody>
      </p:sp>
      <p:sp>
        <p:nvSpPr>
          <p:cNvPr id="62468" name="3 Marcador de número de diapositiva">
            <a:extLst>
              <a:ext uri="{FF2B5EF4-FFF2-40B4-BE49-F238E27FC236}">
                <a16:creationId xmlns:a16="http://schemas.microsoft.com/office/drawing/2014/main" id="{FF241C6D-E403-4D9B-AEF3-AF6E465C6E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1C62B19-76E0-4D26-A5DF-957125E6D2DD}" type="slidenum">
              <a:rPr lang="es-NI" altLang="es-SV" b="0"/>
              <a:pPr eaLnBrk="1" hangingPunct="1"/>
              <a:t>26</a:t>
            </a:fld>
            <a:endParaRPr lang="es-NI" altLang="es-SV"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a:extLst>
              <a:ext uri="{FF2B5EF4-FFF2-40B4-BE49-F238E27FC236}">
                <a16:creationId xmlns:a16="http://schemas.microsoft.com/office/drawing/2014/main" id="{D7E16DAA-17DD-4F81-8C8C-BF9FB0CF5E05}"/>
              </a:ext>
            </a:extLst>
          </p:cNvPr>
          <p:cNvSpPr>
            <a:spLocks noGrp="1" noRot="1" noChangeAspect="1" noTextEdit="1"/>
          </p:cNvSpPr>
          <p:nvPr>
            <p:ph type="sldImg"/>
          </p:nvPr>
        </p:nvSpPr>
        <p:spPr>
          <a:ln/>
        </p:spPr>
      </p:sp>
      <p:sp>
        <p:nvSpPr>
          <p:cNvPr id="63491" name="2 Marcador de notas">
            <a:extLst>
              <a:ext uri="{FF2B5EF4-FFF2-40B4-BE49-F238E27FC236}">
                <a16:creationId xmlns:a16="http://schemas.microsoft.com/office/drawing/2014/main" id="{2501F330-21FF-40DD-B3CF-F1541A7BE4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Aquí se encuentran las mayores reservas de naturales, con presencia de comunidades indígenas. Además hay bastante actividad ganadera, muchas veces en tierras de vocación forestal</a:t>
            </a:r>
          </a:p>
        </p:txBody>
      </p:sp>
      <p:sp>
        <p:nvSpPr>
          <p:cNvPr id="63492" name="3 Marcador de número de diapositiva">
            <a:extLst>
              <a:ext uri="{FF2B5EF4-FFF2-40B4-BE49-F238E27FC236}">
                <a16:creationId xmlns:a16="http://schemas.microsoft.com/office/drawing/2014/main" id="{E1BD59EA-02EC-4AA0-B033-758FACF877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8E37BD3-FC5E-4070-B785-6E8CC2128191}" type="slidenum">
              <a:rPr lang="es-NI" altLang="es-SV" b="0"/>
              <a:pPr eaLnBrk="1" hangingPunct="1"/>
              <a:t>27</a:t>
            </a:fld>
            <a:endParaRPr lang="es-NI" altLang="es-SV"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a:extLst>
              <a:ext uri="{FF2B5EF4-FFF2-40B4-BE49-F238E27FC236}">
                <a16:creationId xmlns:a16="http://schemas.microsoft.com/office/drawing/2014/main" id="{51EF6654-04AD-4A26-BB7F-D436C1922694}"/>
              </a:ext>
            </a:extLst>
          </p:cNvPr>
          <p:cNvSpPr>
            <a:spLocks noGrp="1" noRot="1" noChangeAspect="1" noTextEdit="1"/>
          </p:cNvSpPr>
          <p:nvPr>
            <p:ph type="sldImg"/>
          </p:nvPr>
        </p:nvSpPr>
        <p:spPr>
          <a:ln/>
        </p:spPr>
      </p:sp>
      <p:sp>
        <p:nvSpPr>
          <p:cNvPr id="64515" name="2 Marcador de notas">
            <a:extLst>
              <a:ext uri="{FF2B5EF4-FFF2-40B4-BE49-F238E27FC236}">
                <a16:creationId xmlns:a16="http://schemas.microsoft.com/office/drawing/2014/main" id="{B9C4E42D-5A35-434B-9460-9CE6360DB7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Este sistema de producción tiene diversas ventajas, como mejorar los suelos, la producción, captación de carbono, preservar la biodiversidad de la zona, mejora el microclima y también la producción animal al brindar alimentos, protección del viento, menor temperatura a la sombra, mejora de la textura y fertilidad del suelo en caso de usar leguminosas, etc.</a:t>
            </a:r>
          </a:p>
        </p:txBody>
      </p:sp>
      <p:sp>
        <p:nvSpPr>
          <p:cNvPr id="64516" name="3 Marcador de número de diapositiva">
            <a:extLst>
              <a:ext uri="{FF2B5EF4-FFF2-40B4-BE49-F238E27FC236}">
                <a16:creationId xmlns:a16="http://schemas.microsoft.com/office/drawing/2014/main" id="{6DED3425-1675-441D-BDD4-23440936D2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95DC228-F48C-4A4B-A19A-838E6D4D3A89}" type="slidenum">
              <a:rPr lang="es-NI" altLang="es-SV" b="0"/>
              <a:pPr eaLnBrk="1" hangingPunct="1"/>
              <a:t>28</a:t>
            </a:fld>
            <a:endParaRPr lang="es-NI" altLang="es-SV" b="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a:extLst>
              <a:ext uri="{FF2B5EF4-FFF2-40B4-BE49-F238E27FC236}">
                <a16:creationId xmlns:a16="http://schemas.microsoft.com/office/drawing/2014/main" id="{685A7A37-6FF0-4215-A920-08F33EA31A5A}"/>
              </a:ext>
            </a:extLst>
          </p:cNvPr>
          <p:cNvSpPr>
            <a:spLocks noGrp="1" noRot="1" noChangeAspect="1" noTextEdit="1"/>
          </p:cNvSpPr>
          <p:nvPr>
            <p:ph type="sldImg"/>
          </p:nvPr>
        </p:nvSpPr>
        <p:spPr>
          <a:ln/>
        </p:spPr>
      </p:sp>
      <p:sp>
        <p:nvSpPr>
          <p:cNvPr id="65539" name="2 Marcador de notas">
            <a:extLst>
              <a:ext uri="{FF2B5EF4-FFF2-40B4-BE49-F238E27FC236}">
                <a16:creationId xmlns:a16="http://schemas.microsoft.com/office/drawing/2014/main" id="{B0E3E386-65A0-4FCF-88E1-BD7AF42F4F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Estos son algunos ejemplos de sistemas silvopastoriles que se utilizan en las fincas del país y que contribuyen a la preservación de la biodiversidad y a mejorar la producción animal.</a:t>
            </a:r>
          </a:p>
        </p:txBody>
      </p:sp>
      <p:sp>
        <p:nvSpPr>
          <p:cNvPr id="65540" name="3 Marcador de número de diapositiva">
            <a:extLst>
              <a:ext uri="{FF2B5EF4-FFF2-40B4-BE49-F238E27FC236}">
                <a16:creationId xmlns:a16="http://schemas.microsoft.com/office/drawing/2014/main" id="{9B57CAF4-8B27-4C04-B318-60F4FAD6DD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2918173-B560-4BE0-8816-F8EBFEF69092}" type="slidenum">
              <a:rPr lang="es-NI" altLang="es-SV" b="0"/>
              <a:pPr eaLnBrk="1" hangingPunct="1"/>
              <a:t>29</a:t>
            </a:fld>
            <a:endParaRPr lang="es-NI" altLang="es-SV"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0F9CC7BC-FB74-4C56-85AC-F1ED3D0EB3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74F5C20-71F3-44AD-9E4A-0A11BB5FB394}" type="slidenum">
              <a:rPr lang="es-NI" altLang="es-SV" b="0"/>
              <a:pPr eaLnBrk="1" hangingPunct="1"/>
              <a:t>3</a:t>
            </a:fld>
            <a:endParaRPr lang="es-NI" altLang="es-SV" b="0"/>
          </a:p>
        </p:txBody>
      </p:sp>
      <p:sp>
        <p:nvSpPr>
          <p:cNvPr id="38915" name="Rectangle 2">
            <a:extLst>
              <a:ext uri="{FF2B5EF4-FFF2-40B4-BE49-F238E27FC236}">
                <a16:creationId xmlns:a16="http://schemas.microsoft.com/office/drawing/2014/main" id="{4F05B952-BC1D-4541-BEB1-04B2CFED33CA}"/>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0B91668D-3380-4E56-9848-0EF2738479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NI" altLang="es-SV">
                <a:latin typeface="Arial" panose="020B0604020202020204" pitchFamily="34" charset="0"/>
              </a:rPr>
              <a:t>El principio que nos rigió fue el de estudiar la historia para prever situaciones futuras y poder hacer recomendaciones a los tomadores de decisión, que es el objetivo principal. Si los tomadores de decisión apoyan las actividades y tecnologías correctas, pueden influenciar a los productores a que implementen sistemas más eficientes y sostenibles (sostenibilidad que debe ser ambiental, social y económica).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id="{CDDA918E-08DE-4BBE-85EF-A370F1684E7A}"/>
              </a:ext>
            </a:extLst>
          </p:cNvPr>
          <p:cNvSpPr>
            <a:spLocks noGrp="1" noRot="1" noChangeAspect="1" noTextEdit="1"/>
          </p:cNvSpPr>
          <p:nvPr>
            <p:ph type="sldImg"/>
          </p:nvPr>
        </p:nvSpPr>
        <p:spPr>
          <a:ln/>
        </p:spPr>
      </p:sp>
      <p:sp>
        <p:nvSpPr>
          <p:cNvPr id="66563" name="2 Marcador de notas">
            <a:extLst>
              <a:ext uri="{FF2B5EF4-FFF2-40B4-BE49-F238E27FC236}">
                <a16:creationId xmlns:a16="http://schemas.microsoft.com/office/drawing/2014/main" id="{59CD2C44-2482-4D11-92CE-709EDA4479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Al destinar áreas para bancos proteicos y/o energéticos de alta productividad en los suelos aptos para este fin, quitamos presión sobre aquellas tierras de vocación forestal, pudiendo disminuir el área de pasturas para pastoreo directo, con el uso de gramíneas y leguminosas de alto potencial forrajero. Esto contribuye a frenar el avance de la frontera agrícola y la tala del bosque para ampliar la siembra de pastos. Esto permite mantener más animales durante el verano, sin tener que venderlos por falta de alimentos</a:t>
            </a:r>
          </a:p>
        </p:txBody>
      </p:sp>
      <p:sp>
        <p:nvSpPr>
          <p:cNvPr id="66564" name="3 Marcador de número de diapositiva">
            <a:extLst>
              <a:ext uri="{FF2B5EF4-FFF2-40B4-BE49-F238E27FC236}">
                <a16:creationId xmlns:a16="http://schemas.microsoft.com/office/drawing/2014/main" id="{9D92B3E3-8208-4E3F-BC99-10A9CC6080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FF589AE-AE96-4EAE-9B73-46917CCE9408}" type="slidenum">
              <a:rPr lang="es-NI" altLang="es-SV" b="0"/>
              <a:pPr eaLnBrk="1" hangingPunct="1"/>
              <a:t>30</a:t>
            </a:fld>
            <a:endParaRPr lang="es-NI" altLang="es-SV" b="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a:extLst>
              <a:ext uri="{FF2B5EF4-FFF2-40B4-BE49-F238E27FC236}">
                <a16:creationId xmlns:a16="http://schemas.microsoft.com/office/drawing/2014/main" id="{9DFD47DE-0A72-409D-B050-FD00286F420E}"/>
              </a:ext>
            </a:extLst>
          </p:cNvPr>
          <p:cNvSpPr>
            <a:spLocks noGrp="1" noRot="1" noChangeAspect="1" noTextEdit="1"/>
          </p:cNvSpPr>
          <p:nvPr>
            <p:ph type="sldImg"/>
          </p:nvPr>
        </p:nvSpPr>
        <p:spPr>
          <a:ln/>
        </p:spPr>
      </p:sp>
      <p:sp>
        <p:nvSpPr>
          <p:cNvPr id="67587" name="2 Marcador de notas">
            <a:extLst>
              <a:ext uri="{FF2B5EF4-FFF2-40B4-BE49-F238E27FC236}">
                <a16:creationId xmlns:a16="http://schemas.microsoft.com/office/drawing/2014/main" id="{D2B435BC-AE8B-48D9-9261-2482D86109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El uso de sombra en los cafetales los hace más amigables con las aves  con el ecosistema en general. Si bien es cierto que la producción puede ser menor que sin sombra, los suelos se mantienen en mejores condiciones por más tiempo y el cultivo dura más por lo que, a la larga, nos brinda una mejor producción, a la vez que ayuda a a servir como corredor de conectividad entre ecosistemas, lo que contribuye a la preservación de la biodiversidad</a:t>
            </a:r>
          </a:p>
        </p:txBody>
      </p:sp>
      <p:sp>
        <p:nvSpPr>
          <p:cNvPr id="67588" name="3 Marcador de número de diapositiva">
            <a:extLst>
              <a:ext uri="{FF2B5EF4-FFF2-40B4-BE49-F238E27FC236}">
                <a16:creationId xmlns:a16="http://schemas.microsoft.com/office/drawing/2014/main" id="{F48F524E-084D-4020-9E27-1314C959EB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8D85310-0063-43E8-BC6B-225B1CFBADD5}" type="slidenum">
              <a:rPr lang="es-NI" altLang="es-SV" b="0"/>
              <a:pPr eaLnBrk="1" hangingPunct="1"/>
              <a:t>31</a:t>
            </a:fld>
            <a:endParaRPr lang="es-NI" altLang="es-SV" b="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a:extLst>
              <a:ext uri="{FF2B5EF4-FFF2-40B4-BE49-F238E27FC236}">
                <a16:creationId xmlns:a16="http://schemas.microsoft.com/office/drawing/2014/main" id="{80B2941E-D335-4482-B246-67ECBBB1DA54}"/>
              </a:ext>
            </a:extLst>
          </p:cNvPr>
          <p:cNvSpPr>
            <a:spLocks noGrp="1" noRot="1" noChangeAspect="1" noTextEdit="1"/>
          </p:cNvSpPr>
          <p:nvPr>
            <p:ph type="sldImg"/>
          </p:nvPr>
        </p:nvSpPr>
        <p:spPr>
          <a:ln/>
        </p:spPr>
      </p:sp>
      <p:sp>
        <p:nvSpPr>
          <p:cNvPr id="68611" name="2 Marcador de notas">
            <a:extLst>
              <a:ext uri="{FF2B5EF4-FFF2-40B4-BE49-F238E27FC236}">
                <a16:creationId xmlns:a16="http://schemas.microsoft.com/office/drawing/2014/main" id="{FDED757D-2937-4E6C-9D29-5CA368FB5B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Además del derecho ancestral, las comunidades indígenas han demostrado en todo el mundo, que saben cómo manejar sus tierras de forma sostenible, sin degradarla. Por qué no dejarlos que las manejen? La titulación a las comunidades indígenas también ayudan a frenar el avance de la colonización proveniente “del Pacífico”</a:t>
            </a:r>
          </a:p>
        </p:txBody>
      </p:sp>
      <p:sp>
        <p:nvSpPr>
          <p:cNvPr id="68612" name="3 Marcador de número de diapositiva">
            <a:extLst>
              <a:ext uri="{FF2B5EF4-FFF2-40B4-BE49-F238E27FC236}">
                <a16:creationId xmlns:a16="http://schemas.microsoft.com/office/drawing/2014/main" id="{062D4C68-3BC2-429C-92F4-72FFA520DF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C3E1F5E-F606-4D2E-9B53-0F0077A78642}" type="slidenum">
              <a:rPr lang="es-NI" altLang="es-SV" b="0"/>
              <a:pPr eaLnBrk="1" hangingPunct="1"/>
              <a:t>32</a:t>
            </a:fld>
            <a:endParaRPr lang="es-NI" altLang="es-SV" b="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a:extLst>
              <a:ext uri="{FF2B5EF4-FFF2-40B4-BE49-F238E27FC236}">
                <a16:creationId xmlns:a16="http://schemas.microsoft.com/office/drawing/2014/main" id="{1F5A0D7C-7E34-4D65-BE00-D30D3BFDF878}"/>
              </a:ext>
            </a:extLst>
          </p:cNvPr>
          <p:cNvSpPr>
            <a:spLocks noGrp="1" noRot="1" noChangeAspect="1" noTextEdit="1"/>
          </p:cNvSpPr>
          <p:nvPr>
            <p:ph type="sldImg"/>
          </p:nvPr>
        </p:nvSpPr>
        <p:spPr>
          <a:ln/>
        </p:spPr>
      </p:sp>
      <p:sp>
        <p:nvSpPr>
          <p:cNvPr id="69635" name="2 Marcador de notas">
            <a:extLst>
              <a:ext uri="{FF2B5EF4-FFF2-40B4-BE49-F238E27FC236}">
                <a16:creationId xmlns:a16="http://schemas.microsoft.com/office/drawing/2014/main" id="{BB280DEB-4D17-4EB5-B806-A5EBE5180D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Las conclusiones del estudio muestran que la actividad ganadera, de la forma que se ha desarrollado hasta ahora, tiene consecuencias negativas en todos los ámbitos estudiados. Apenas estamos alcanzando los niveles productivos de los años 50, mientras que la biodiversidad se va perdiendo rápidamente sin que las familias mejoren sus niveles de vida.</a:t>
            </a:r>
          </a:p>
          <a:p>
            <a:r>
              <a:rPr lang="es-NI" altLang="es-SV">
                <a:latin typeface="Arial" panose="020B0604020202020204" pitchFamily="34" charset="0"/>
              </a:rPr>
              <a:t>Se deben dictar políticas tendientes a favorecer a quienes implementen sistemas de producción amigables con el ambiente, pero que permitan dignos niveles de vida, con adecuadas técnicas productivas. Esto podría convertir a la ganadería en una actividad ganar-ganar, que gane el ambiente y que ganen los productores.</a:t>
            </a:r>
          </a:p>
        </p:txBody>
      </p:sp>
      <p:sp>
        <p:nvSpPr>
          <p:cNvPr id="69636" name="3 Marcador de número de diapositiva">
            <a:extLst>
              <a:ext uri="{FF2B5EF4-FFF2-40B4-BE49-F238E27FC236}">
                <a16:creationId xmlns:a16="http://schemas.microsoft.com/office/drawing/2014/main" id="{56C46E51-108A-4801-8D24-834B483D98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ED8DF44-FA92-4DCD-9E18-1626388ACC36}" type="slidenum">
              <a:rPr lang="es-NI" altLang="es-SV" b="0"/>
              <a:pPr eaLnBrk="1" hangingPunct="1"/>
              <a:t>33</a:t>
            </a:fld>
            <a:endParaRPr lang="es-NI" altLang="es-SV"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a:extLst>
              <a:ext uri="{FF2B5EF4-FFF2-40B4-BE49-F238E27FC236}">
                <a16:creationId xmlns:a16="http://schemas.microsoft.com/office/drawing/2014/main" id="{64F7DD45-6ECE-4B0A-8AEF-F8EF78C5A095}"/>
              </a:ext>
            </a:extLst>
          </p:cNvPr>
          <p:cNvSpPr>
            <a:spLocks noGrp="1" noRot="1" noChangeAspect="1" noTextEdit="1"/>
          </p:cNvSpPr>
          <p:nvPr>
            <p:ph type="sldImg"/>
          </p:nvPr>
        </p:nvSpPr>
        <p:spPr>
          <a:ln/>
        </p:spPr>
      </p:sp>
      <p:sp>
        <p:nvSpPr>
          <p:cNvPr id="39939" name="2 Marcador de notas">
            <a:extLst>
              <a:ext uri="{FF2B5EF4-FFF2-40B4-BE49-F238E27FC236}">
                <a16:creationId xmlns:a16="http://schemas.microsoft.com/office/drawing/2014/main" id="{DC61CA5B-A31B-46FF-8366-606CD1FC36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El estudio no pretendía hacer más investigaciones de campo, ya se han realizado suficientes. La idea era basarse en información disponible, tanto literatura, como opinión de expertos, fotos aéreas, sistemas de información geográfica, etc.</a:t>
            </a:r>
          </a:p>
          <a:p>
            <a:r>
              <a:rPr lang="es-NI" altLang="es-SV">
                <a:latin typeface="Arial" panose="020B0604020202020204" pitchFamily="34" charset="0"/>
              </a:rPr>
              <a:t>Para poder medir el impacto de la ganadería, debemos saber cómo estaba antes que ésta empezara. Entonces se decidió tomar como zona de estudio la zona conocida como “antigua frontera agrícola”, que fue colonizada a finales de los años 50, inicios de los 60, luego del boom del algodón y otros prodctos de agroexportación en el Pacífico, que desalojaron a los pequeños ganaderos de la zona.</a:t>
            </a:r>
          </a:p>
          <a:p>
            <a:r>
              <a:rPr lang="es-NI" altLang="es-SV">
                <a:latin typeface="Arial" panose="020B0604020202020204" pitchFamily="34" charset="0"/>
              </a:rPr>
              <a:t>Como se quería medir impacto ambiental y socioeconómico, se debieron fijar parámetros ecológicos, sociales y económicos, en este caso principalmente índices de la producción ganadera.</a:t>
            </a:r>
          </a:p>
        </p:txBody>
      </p:sp>
      <p:sp>
        <p:nvSpPr>
          <p:cNvPr id="39940" name="3 Marcador de número de diapositiva">
            <a:extLst>
              <a:ext uri="{FF2B5EF4-FFF2-40B4-BE49-F238E27FC236}">
                <a16:creationId xmlns:a16="http://schemas.microsoft.com/office/drawing/2014/main" id="{2F1EB455-7D87-4A86-B702-5904BF91BE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4877D19-9808-43EA-BF06-FEC520D8472D}" type="slidenum">
              <a:rPr lang="es-NI" altLang="es-SV" b="0"/>
              <a:pPr eaLnBrk="1" hangingPunct="1"/>
              <a:t>4</a:t>
            </a:fld>
            <a:endParaRPr lang="es-NI" altLang="es-SV"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a:extLst>
              <a:ext uri="{FF2B5EF4-FFF2-40B4-BE49-F238E27FC236}">
                <a16:creationId xmlns:a16="http://schemas.microsoft.com/office/drawing/2014/main" id="{9A960571-D8DA-4ACA-A217-DF87BA8716F8}"/>
              </a:ext>
            </a:extLst>
          </p:cNvPr>
          <p:cNvSpPr>
            <a:spLocks noGrp="1" noRot="1" noChangeAspect="1" noTextEdit="1"/>
          </p:cNvSpPr>
          <p:nvPr>
            <p:ph type="sldImg"/>
          </p:nvPr>
        </p:nvSpPr>
        <p:spPr>
          <a:ln/>
        </p:spPr>
      </p:sp>
      <p:sp>
        <p:nvSpPr>
          <p:cNvPr id="40963" name="2 Marcador de notas">
            <a:extLst>
              <a:ext uri="{FF2B5EF4-FFF2-40B4-BE49-F238E27FC236}">
                <a16:creationId xmlns:a16="http://schemas.microsoft.com/office/drawing/2014/main" id="{6A37D7D8-4DE0-4FE0-AEA5-F87EF87064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La zona delimitada incluyó municipios de Boaco (todo), Chontales (todo), Matagalpa, RAAN y RAAS, lo que incluye más de un tercio de la producción ganadera del país, en zonas consideradas como “de tradición ganadera”</a:t>
            </a:r>
          </a:p>
        </p:txBody>
      </p:sp>
      <p:sp>
        <p:nvSpPr>
          <p:cNvPr id="40964" name="3 Marcador de número de diapositiva">
            <a:extLst>
              <a:ext uri="{FF2B5EF4-FFF2-40B4-BE49-F238E27FC236}">
                <a16:creationId xmlns:a16="http://schemas.microsoft.com/office/drawing/2014/main" id="{7C6E169A-7E06-47F8-A7DE-2AC4C4B0A5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5D900A3-D479-46C4-8770-A8723905131D}" type="slidenum">
              <a:rPr lang="es-NI" altLang="es-SV" b="0"/>
              <a:pPr eaLnBrk="1" hangingPunct="1"/>
              <a:t>5</a:t>
            </a:fld>
            <a:endParaRPr lang="es-NI" altLang="es-SV"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a:extLst>
              <a:ext uri="{FF2B5EF4-FFF2-40B4-BE49-F238E27FC236}">
                <a16:creationId xmlns:a16="http://schemas.microsoft.com/office/drawing/2014/main" id="{AE916F78-DA21-4EDA-9155-27C0CDA4D5BC}"/>
              </a:ext>
            </a:extLst>
          </p:cNvPr>
          <p:cNvSpPr>
            <a:spLocks noGrp="1" noRot="1" noChangeAspect="1" noTextEdit="1"/>
          </p:cNvSpPr>
          <p:nvPr>
            <p:ph type="sldImg"/>
          </p:nvPr>
        </p:nvSpPr>
        <p:spPr>
          <a:ln/>
        </p:spPr>
      </p:sp>
      <p:sp>
        <p:nvSpPr>
          <p:cNvPr id="41987" name="2 Marcador de notas">
            <a:extLst>
              <a:ext uri="{FF2B5EF4-FFF2-40B4-BE49-F238E27FC236}">
                <a16:creationId xmlns:a16="http://schemas.microsoft.com/office/drawing/2014/main" id="{AA345E40-B4E7-48B1-B473-397756588B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El área es bastante quebrada, con muchas zonas montañosas de elevada pendiente y de vocación forestal. Al hacer un uso de suelo más intensivo del forestal, se considera que el suelo se está sobreexplotando, pues se le exige más de su capacidad. Esto termina degradan el terreno y causando erosión al quedar desnudos por la falta de materia orgánica que fue removida por el agua, el viento y los cultivos.</a:t>
            </a:r>
          </a:p>
          <a:p>
            <a:r>
              <a:rPr lang="es-NI" altLang="es-SV">
                <a:latin typeface="Arial" panose="020B0604020202020204" pitchFamily="34" charset="0"/>
              </a:rPr>
              <a:t>Esta ha sido la causa principal de los severos daños causados por los fenómenos naturales que se encuentran con tierras desoladas fácilmente erosionables.</a:t>
            </a:r>
          </a:p>
        </p:txBody>
      </p:sp>
      <p:sp>
        <p:nvSpPr>
          <p:cNvPr id="41988" name="3 Marcador de número de diapositiva">
            <a:extLst>
              <a:ext uri="{FF2B5EF4-FFF2-40B4-BE49-F238E27FC236}">
                <a16:creationId xmlns:a16="http://schemas.microsoft.com/office/drawing/2014/main" id="{8374F9DB-DA55-44D3-A5AB-05CAB3DABB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6A67081-BEAD-4030-BC46-4DCDA3C07B5E}" type="slidenum">
              <a:rPr lang="es-NI" altLang="es-SV" b="0"/>
              <a:pPr eaLnBrk="1" hangingPunct="1"/>
              <a:t>6</a:t>
            </a:fld>
            <a:endParaRPr lang="es-NI" altLang="es-SV"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a:extLst>
              <a:ext uri="{FF2B5EF4-FFF2-40B4-BE49-F238E27FC236}">
                <a16:creationId xmlns:a16="http://schemas.microsoft.com/office/drawing/2014/main" id="{D8EDBA63-A9D1-4F3A-AFAD-2991844200B7}"/>
              </a:ext>
            </a:extLst>
          </p:cNvPr>
          <p:cNvSpPr>
            <a:spLocks noGrp="1" noRot="1" noChangeAspect="1" noTextEdit="1"/>
          </p:cNvSpPr>
          <p:nvPr>
            <p:ph type="sldImg"/>
          </p:nvPr>
        </p:nvSpPr>
        <p:spPr>
          <a:ln/>
        </p:spPr>
      </p:sp>
      <p:sp>
        <p:nvSpPr>
          <p:cNvPr id="43011" name="2 Marcador de notas">
            <a:extLst>
              <a:ext uri="{FF2B5EF4-FFF2-40B4-BE49-F238E27FC236}">
                <a16:creationId xmlns:a16="http://schemas.microsoft.com/office/drawing/2014/main" id="{FBB718DE-C78B-4E39-B41C-744A34B9B6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El alcance del estudio (del pasado al presente) se dividió en tres períodos, para poder observar tendencias en el tiempo. Por sus características muy particulares, se consideraron: antes de la revolución sandinista, el periodo de ésta y la etapa posterior. Cada una tuvo sus peculiaridades en cuanto al desarrollo ganadero. En el primer período hubo un gran auge y bonanza en este rubro. En el periodo intermedio la ganadería de leche tuvo una fuerte caída, en parte porque zonas típicamente lecheras, como el triángulo lechero, estaban en guerra. Luego, en el periodo de pacificación, se recuperó esta actividad.</a:t>
            </a:r>
          </a:p>
        </p:txBody>
      </p:sp>
      <p:sp>
        <p:nvSpPr>
          <p:cNvPr id="43012" name="3 Marcador de número de diapositiva">
            <a:extLst>
              <a:ext uri="{FF2B5EF4-FFF2-40B4-BE49-F238E27FC236}">
                <a16:creationId xmlns:a16="http://schemas.microsoft.com/office/drawing/2014/main" id="{4C1883B6-5CC5-40DE-8846-48566A12C3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3DB4BBA-0556-4558-BE1C-67020F4E35AE}" type="slidenum">
              <a:rPr lang="es-NI" altLang="es-SV" b="0"/>
              <a:pPr eaLnBrk="1" hangingPunct="1"/>
              <a:t>7</a:t>
            </a:fld>
            <a:endParaRPr lang="es-NI" altLang="es-SV"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a:extLst>
              <a:ext uri="{FF2B5EF4-FFF2-40B4-BE49-F238E27FC236}">
                <a16:creationId xmlns:a16="http://schemas.microsoft.com/office/drawing/2014/main" id="{D7E63E81-F9CA-4A20-A2A3-C6C9B7263167}"/>
              </a:ext>
            </a:extLst>
          </p:cNvPr>
          <p:cNvSpPr>
            <a:spLocks noGrp="1" noRot="1" noChangeAspect="1" noTextEdit="1"/>
          </p:cNvSpPr>
          <p:nvPr>
            <p:ph type="sldImg"/>
          </p:nvPr>
        </p:nvSpPr>
        <p:spPr>
          <a:ln/>
        </p:spPr>
      </p:sp>
      <p:sp>
        <p:nvSpPr>
          <p:cNvPr id="44035" name="2 Marcador de notas">
            <a:extLst>
              <a:ext uri="{FF2B5EF4-FFF2-40B4-BE49-F238E27FC236}">
                <a16:creationId xmlns:a16="http://schemas.microsoft.com/office/drawing/2014/main" id="{EB7578F1-1BE8-4CBF-B9EA-77C6058487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NI" altLang="es-SV">
                <a:latin typeface="Arial" panose="020B0604020202020204" pitchFamily="34" charset="0"/>
              </a:rPr>
              <a:t>Los parámetros e indicadores elegidos abarcaron diferentes disciplinas, para poder cubrir todo el espectro del estudio. Se definieron entonces ciertos indicadores de biodiversidad, como el uso de los suelos, la abundancia de especies clave, fragmentación de bosques y área de los mismos. En el aspecto socioeconómico, se consideraron los ingresos, la alimentación y los niveles de pobreza. En cuanto a la gandería, se tomaron las exportaciones en toneladas y en millones de dólares.</a:t>
            </a:r>
          </a:p>
        </p:txBody>
      </p:sp>
      <p:sp>
        <p:nvSpPr>
          <p:cNvPr id="44036" name="3 Marcador de número de diapositiva">
            <a:extLst>
              <a:ext uri="{FF2B5EF4-FFF2-40B4-BE49-F238E27FC236}">
                <a16:creationId xmlns:a16="http://schemas.microsoft.com/office/drawing/2014/main" id="{008D0C4A-2BF9-4346-8FCB-C5391E0836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9E11683-1D58-48E2-9093-635E518F3E5D}" type="slidenum">
              <a:rPr lang="es-NI" altLang="es-SV" b="0"/>
              <a:pPr eaLnBrk="1" hangingPunct="1"/>
              <a:t>8</a:t>
            </a:fld>
            <a:endParaRPr lang="es-NI" altLang="es-SV"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252A6B24-1069-49A7-868A-4DE2F72525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05DDF14-C252-4A27-951D-A75015E1857F}" type="slidenum">
              <a:rPr lang="es-NI" altLang="es-SV" b="0"/>
              <a:pPr eaLnBrk="1" hangingPunct="1"/>
              <a:t>9</a:t>
            </a:fld>
            <a:endParaRPr lang="es-NI" altLang="es-SV" b="0"/>
          </a:p>
        </p:txBody>
      </p:sp>
      <p:sp>
        <p:nvSpPr>
          <p:cNvPr id="45059" name="Rectangle 2">
            <a:extLst>
              <a:ext uri="{FF2B5EF4-FFF2-40B4-BE49-F238E27FC236}">
                <a16:creationId xmlns:a16="http://schemas.microsoft.com/office/drawing/2014/main" id="{AFC95868-5169-4D05-A14F-FAC069CEEFE6}"/>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C8765593-807C-41A2-9C99-39D4959DCD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SV">
                <a:latin typeface="Arial" panose="020B0604020202020204" pitchFamily="34" charset="0"/>
              </a:rPr>
              <a:t>La dinámica en el tiempo fue más o menos así: todo comenzó con el boom del algodón y otros productos de agroexportación, el crecimiento poblacional que aumenta la presión sobre la producción y los precios internacionales que eran muy favorables en la época inicial. Todo esto afectó el uso de los suelos, pues se dedicaron mayores áreas a cultivos y pastos. Este cambio afectó directamente la diversidad y abundancia de especies en la zona de estudio. También fue mermando gradualmente la fertilidad del suelo y la calidad del agua, así como en otros bienes y servicios ambientales. Al disminuir las cosechas por la baja fertilidad y menor disponibilidad de agua, bajan los ingresos familiares que no pueden suplirse del bosque, pues va empobreciéndose (hay menos leña, menos “carne de monte”, etc.). Para remediar esto, se aumentan las áreas de cultivo, iniciando de nuevo el círculo vicioso.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NI"/>
          </a:p>
        </p:txBody>
      </p:sp>
      <p:sp>
        <p:nvSpPr>
          <p:cNvPr id="4" name="Rectangle 4">
            <a:extLst>
              <a:ext uri="{FF2B5EF4-FFF2-40B4-BE49-F238E27FC236}">
                <a16:creationId xmlns:a16="http://schemas.microsoft.com/office/drawing/2014/main" id="{AD20BCE3-DD4C-4E98-BAC4-D149A195C993}"/>
              </a:ext>
            </a:extLst>
          </p:cNvPr>
          <p:cNvSpPr>
            <a:spLocks noGrp="1" noChangeArrowheads="1"/>
          </p:cNvSpPr>
          <p:nvPr>
            <p:ph type="dt" sz="half" idx="10"/>
          </p:nvPr>
        </p:nvSpPr>
        <p:spPr>
          <a:ln/>
        </p:spPr>
        <p:txBody>
          <a:bodyPr/>
          <a:lstStyle>
            <a:lvl1pPr>
              <a:defRPr/>
            </a:lvl1pPr>
          </a:lstStyle>
          <a:p>
            <a:pPr>
              <a:defRPr/>
            </a:pPr>
            <a:endParaRPr lang="es-NI"/>
          </a:p>
        </p:txBody>
      </p:sp>
      <p:sp>
        <p:nvSpPr>
          <p:cNvPr id="5" name="Rectangle 5">
            <a:extLst>
              <a:ext uri="{FF2B5EF4-FFF2-40B4-BE49-F238E27FC236}">
                <a16:creationId xmlns:a16="http://schemas.microsoft.com/office/drawing/2014/main" id="{B9CA9C1A-FCA5-4ED8-AEA2-1D5670D15CC8}"/>
              </a:ext>
            </a:extLst>
          </p:cNvPr>
          <p:cNvSpPr>
            <a:spLocks noGrp="1" noChangeArrowheads="1"/>
          </p:cNvSpPr>
          <p:nvPr>
            <p:ph type="ftr" sz="quarter" idx="11"/>
          </p:nvPr>
        </p:nvSpPr>
        <p:spPr>
          <a:ln/>
        </p:spPr>
        <p:txBody>
          <a:bodyPr/>
          <a:lstStyle>
            <a:lvl1pPr>
              <a:defRPr/>
            </a:lvl1pPr>
          </a:lstStyle>
          <a:p>
            <a:pPr>
              <a:defRPr/>
            </a:pPr>
            <a:endParaRPr lang="es-NI"/>
          </a:p>
        </p:txBody>
      </p:sp>
      <p:sp>
        <p:nvSpPr>
          <p:cNvPr id="6" name="Rectangle 6">
            <a:extLst>
              <a:ext uri="{FF2B5EF4-FFF2-40B4-BE49-F238E27FC236}">
                <a16:creationId xmlns:a16="http://schemas.microsoft.com/office/drawing/2014/main" id="{4B270A93-9AFD-4983-B17B-571D449C2E42}"/>
              </a:ext>
            </a:extLst>
          </p:cNvPr>
          <p:cNvSpPr>
            <a:spLocks noGrp="1" noChangeArrowheads="1"/>
          </p:cNvSpPr>
          <p:nvPr>
            <p:ph type="sldNum" sz="quarter" idx="12"/>
          </p:nvPr>
        </p:nvSpPr>
        <p:spPr>
          <a:ln/>
        </p:spPr>
        <p:txBody>
          <a:bodyPr/>
          <a:lstStyle>
            <a:lvl1pPr>
              <a:defRPr/>
            </a:lvl1pPr>
          </a:lstStyle>
          <a:p>
            <a:fld id="{9FBD96A0-0D1D-400C-92DA-364E540CC02C}" type="slidenum">
              <a:rPr lang="es-NI" altLang="es-SV"/>
              <a:pPr/>
              <a:t>‹Nº›</a:t>
            </a:fld>
            <a:endParaRPr lang="es-NI" altLang="es-SV"/>
          </a:p>
        </p:txBody>
      </p:sp>
    </p:spTree>
    <p:extLst>
      <p:ext uri="{BB962C8B-B14F-4D97-AF65-F5344CB8AC3E}">
        <p14:creationId xmlns:p14="http://schemas.microsoft.com/office/powerpoint/2010/main" val="199120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Rectangle 4">
            <a:extLst>
              <a:ext uri="{FF2B5EF4-FFF2-40B4-BE49-F238E27FC236}">
                <a16:creationId xmlns:a16="http://schemas.microsoft.com/office/drawing/2014/main" id="{0BEA95BE-ADB3-4B8A-BFBE-4A542950BBB4}"/>
              </a:ext>
            </a:extLst>
          </p:cNvPr>
          <p:cNvSpPr>
            <a:spLocks noGrp="1" noChangeArrowheads="1"/>
          </p:cNvSpPr>
          <p:nvPr>
            <p:ph type="dt" sz="half" idx="10"/>
          </p:nvPr>
        </p:nvSpPr>
        <p:spPr>
          <a:ln/>
        </p:spPr>
        <p:txBody>
          <a:bodyPr/>
          <a:lstStyle>
            <a:lvl1pPr>
              <a:defRPr/>
            </a:lvl1pPr>
          </a:lstStyle>
          <a:p>
            <a:pPr>
              <a:defRPr/>
            </a:pPr>
            <a:endParaRPr lang="es-NI"/>
          </a:p>
        </p:txBody>
      </p:sp>
      <p:sp>
        <p:nvSpPr>
          <p:cNvPr id="5" name="Rectangle 5">
            <a:extLst>
              <a:ext uri="{FF2B5EF4-FFF2-40B4-BE49-F238E27FC236}">
                <a16:creationId xmlns:a16="http://schemas.microsoft.com/office/drawing/2014/main" id="{DDB2FF80-E186-4FE3-B611-DACA554BF6DA}"/>
              </a:ext>
            </a:extLst>
          </p:cNvPr>
          <p:cNvSpPr>
            <a:spLocks noGrp="1" noChangeArrowheads="1"/>
          </p:cNvSpPr>
          <p:nvPr>
            <p:ph type="ftr" sz="quarter" idx="11"/>
          </p:nvPr>
        </p:nvSpPr>
        <p:spPr>
          <a:ln/>
        </p:spPr>
        <p:txBody>
          <a:bodyPr/>
          <a:lstStyle>
            <a:lvl1pPr>
              <a:defRPr/>
            </a:lvl1pPr>
          </a:lstStyle>
          <a:p>
            <a:pPr>
              <a:defRPr/>
            </a:pPr>
            <a:endParaRPr lang="es-NI"/>
          </a:p>
        </p:txBody>
      </p:sp>
      <p:sp>
        <p:nvSpPr>
          <p:cNvPr id="6" name="Rectangle 6">
            <a:extLst>
              <a:ext uri="{FF2B5EF4-FFF2-40B4-BE49-F238E27FC236}">
                <a16:creationId xmlns:a16="http://schemas.microsoft.com/office/drawing/2014/main" id="{1F7F117F-2E6A-4999-BFA5-897822644372}"/>
              </a:ext>
            </a:extLst>
          </p:cNvPr>
          <p:cNvSpPr>
            <a:spLocks noGrp="1" noChangeArrowheads="1"/>
          </p:cNvSpPr>
          <p:nvPr>
            <p:ph type="sldNum" sz="quarter" idx="12"/>
          </p:nvPr>
        </p:nvSpPr>
        <p:spPr>
          <a:ln/>
        </p:spPr>
        <p:txBody>
          <a:bodyPr/>
          <a:lstStyle>
            <a:lvl1pPr>
              <a:defRPr/>
            </a:lvl1pPr>
          </a:lstStyle>
          <a:p>
            <a:fld id="{764458D8-DAF4-4EB8-9ED8-8C46521D0CCD}" type="slidenum">
              <a:rPr lang="es-NI" altLang="es-SV"/>
              <a:pPr/>
              <a:t>‹Nº›</a:t>
            </a:fld>
            <a:endParaRPr lang="es-NI" altLang="es-SV"/>
          </a:p>
        </p:txBody>
      </p:sp>
    </p:spTree>
    <p:extLst>
      <p:ext uri="{BB962C8B-B14F-4D97-AF65-F5344CB8AC3E}">
        <p14:creationId xmlns:p14="http://schemas.microsoft.com/office/powerpoint/2010/main" val="327637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Rectangle 4">
            <a:extLst>
              <a:ext uri="{FF2B5EF4-FFF2-40B4-BE49-F238E27FC236}">
                <a16:creationId xmlns:a16="http://schemas.microsoft.com/office/drawing/2014/main" id="{BDAE3B1E-19EF-48A1-9616-3631D1D623DA}"/>
              </a:ext>
            </a:extLst>
          </p:cNvPr>
          <p:cNvSpPr>
            <a:spLocks noGrp="1" noChangeArrowheads="1"/>
          </p:cNvSpPr>
          <p:nvPr>
            <p:ph type="dt" sz="half" idx="10"/>
          </p:nvPr>
        </p:nvSpPr>
        <p:spPr>
          <a:ln/>
        </p:spPr>
        <p:txBody>
          <a:bodyPr/>
          <a:lstStyle>
            <a:lvl1pPr>
              <a:defRPr/>
            </a:lvl1pPr>
          </a:lstStyle>
          <a:p>
            <a:pPr>
              <a:defRPr/>
            </a:pPr>
            <a:endParaRPr lang="es-NI"/>
          </a:p>
        </p:txBody>
      </p:sp>
      <p:sp>
        <p:nvSpPr>
          <p:cNvPr id="5" name="Rectangle 5">
            <a:extLst>
              <a:ext uri="{FF2B5EF4-FFF2-40B4-BE49-F238E27FC236}">
                <a16:creationId xmlns:a16="http://schemas.microsoft.com/office/drawing/2014/main" id="{B31866C8-EF9A-409C-852E-7D5CABA4F294}"/>
              </a:ext>
            </a:extLst>
          </p:cNvPr>
          <p:cNvSpPr>
            <a:spLocks noGrp="1" noChangeArrowheads="1"/>
          </p:cNvSpPr>
          <p:nvPr>
            <p:ph type="ftr" sz="quarter" idx="11"/>
          </p:nvPr>
        </p:nvSpPr>
        <p:spPr>
          <a:ln/>
        </p:spPr>
        <p:txBody>
          <a:bodyPr/>
          <a:lstStyle>
            <a:lvl1pPr>
              <a:defRPr/>
            </a:lvl1pPr>
          </a:lstStyle>
          <a:p>
            <a:pPr>
              <a:defRPr/>
            </a:pPr>
            <a:endParaRPr lang="es-NI"/>
          </a:p>
        </p:txBody>
      </p:sp>
      <p:sp>
        <p:nvSpPr>
          <p:cNvPr id="6" name="Rectangle 6">
            <a:extLst>
              <a:ext uri="{FF2B5EF4-FFF2-40B4-BE49-F238E27FC236}">
                <a16:creationId xmlns:a16="http://schemas.microsoft.com/office/drawing/2014/main" id="{0CC99598-56D6-45A6-B4BF-1E27002199DD}"/>
              </a:ext>
            </a:extLst>
          </p:cNvPr>
          <p:cNvSpPr>
            <a:spLocks noGrp="1" noChangeArrowheads="1"/>
          </p:cNvSpPr>
          <p:nvPr>
            <p:ph type="sldNum" sz="quarter" idx="12"/>
          </p:nvPr>
        </p:nvSpPr>
        <p:spPr>
          <a:ln/>
        </p:spPr>
        <p:txBody>
          <a:bodyPr/>
          <a:lstStyle>
            <a:lvl1pPr>
              <a:defRPr/>
            </a:lvl1pPr>
          </a:lstStyle>
          <a:p>
            <a:fld id="{42C7B52B-F84A-4B42-AF47-FCDF89487BBE}" type="slidenum">
              <a:rPr lang="es-NI" altLang="es-SV"/>
              <a:pPr/>
              <a:t>‹Nº›</a:t>
            </a:fld>
            <a:endParaRPr lang="es-NI" altLang="es-SV"/>
          </a:p>
        </p:txBody>
      </p:sp>
    </p:spTree>
    <p:extLst>
      <p:ext uri="{BB962C8B-B14F-4D97-AF65-F5344CB8AC3E}">
        <p14:creationId xmlns:p14="http://schemas.microsoft.com/office/powerpoint/2010/main" val="2500591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3" name="Rectangle 4">
            <a:extLst>
              <a:ext uri="{FF2B5EF4-FFF2-40B4-BE49-F238E27FC236}">
                <a16:creationId xmlns:a16="http://schemas.microsoft.com/office/drawing/2014/main" id="{A1A6DB11-ACED-4BD3-BE17-1B60AFD2EF15}"/>
              </a:ext>
            </a:extLst>
          </p:cNvPr>
          <p:cNvSpPr>
            <a:spLocks noGrp="1" noChangeArrowheads="1"/>
          </p:cNvSpPr>
          <p:nvPr>
            <p:ph type="dt" sz="half" idx="10"/>
          </p:nvPr>
        </p:nvSpPr>
        <p:spPr>
          <a:ln/>
        </p:spPr>
        <p:txBody>
          <a:bodyPr/>
          <a:lstStyle>
            <a:lvl1pPr>
              <a:defRPr/>
            </a:lvl1pPr>
          </a:lstStyle>
          <a:p>
            <a:pPr>
              <a:defRPr/>
            </a:pPr>
            <a:endParaRPr lang="es-NI"/>
          </a:p>
        </p:txBody>
      </p:sp>
      <p:sp>
        <p:nvSpPr>
          <p:cNvPr id="4" name="Rectangle 5">
            <a:extLst>
              <a:ext uri="{FF2B5EF4-FFF2-40B4-BE49-F238E27FC236}">
                <a16:creationId xmlns:a16="http://schemas.microsoft.com/office/drawing/2014/main" id="{710C0DBE-C1E6-4BB6-B446-C77C4CC06337}"/>
              </a:ext>
            </a:extLst>
          </p:cNvPr>
          <p:cNvSpPr>
            <a:spLocks noGrp="1" noChangeArrowheads="1"/>
          </p:cNvSpPr>
          <p:nvPr>
            <p:ph type="ftr" sz="quarter" idx="11"/>
          </p:nvPr>
        </p:nvSpPr>
        <p:spPr>
          <a:ln/>
        </p:spPr>
        <p:txBody>
          <a:bodyPr/>
          <a:lstStyle>
            <a:lvl1pPr>
              <a:defRPr/>
            </a:lvl1pPr>
          </a:lstStyle>
          <a:p>
            <a:pPr>
              <a:defRPr/>
            </a:pPr>
            <a:endParaRPr lang="es-NI"/>
          </a:p>
        </p:txBody>
      </p:sp>
      <p:sp>
        <p:nvSpPr>
          <p:cNvPr id="5" name="Rectangle 6">
            <a:extLst>
              <a:ext uri="{FF2B5EF4-FFF2-40B4-BE49-F238E27FC236}">
                <a16:creationId xmlns:a16="http://schemas.microsoft.com/office/drawing/2014/main" id="{936C9784-4F11-4F0B-84AF-EDFD08E0960E}"/>
              </a:ext>
            </a:extLst>
          </p:cNvPr>
          <p:cNvSpPr>
            <a:spLocks noGrp="1" noChangeArrowheads="1"/>
          </p:cNvSpPr>
          <p:nvPr>
            <p:ph type="sldNum" sz="quarter" idx="12"/>
          </p:nvPr>
        </p:nvSpPr>
        <p:spPr>
          <a:ln/>
        </p:spPr>
        <p:txBody>
          <a:bodyPr/>
          <a:lstStyle>
            <a:lvl1pPr>
              <a:defRPr/>
            </a:lvl1pPr>
          </a:lstStyle>
          <a:p>
            <a:fld id="{EF2BF527-704F-44EE-8900-7959327D0FB7}" type="slidenum">
              <a:rPr lang="es-NI" altLang="es-SV"/>
              <a:pPr/>
              <a:t>‹Nº›</a:t>
            </a:fld>
            <a:endParaRPr lang="es-NI" altLang="es-SV"/>
          </a:p>
        </p:txBody>
      </p:sp>
    </p:spTree>
    <p:extLst>
      <p:ext uri="{BB962C8B-B14F-4D97-AF65-F5344CB8AC3E}">
        <p14:creationId xmlns:p14="http://schemas.microsoft.com/office/powerpoint/2010/main" val="60443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Rectangle 4">
            <a:extLst>
              <a:ext uri="{FF2B5EF4-FFF2-40B4-BE49-F238E27FC236}">
                <a16:creationId xmlns:a16="http://schemas.microsoft.com/office/drawing/2014/main" id="{3F4E4831-14B7-4630-A7DA-740B285CFF67}"/>
              </a:ext>
            </a:extLst>
          </p:cNvPr>
          <p:cNvSpPr>
            <a:spLocks noGrp="1" noChangeArrowheads="1"/>
          </p:cNvSpPr>
          <p:nvPr>
            <p:ph type="dt" sz="half" idx="10"/>
          </p:nvPr>
        </p:nvSpPr>
        <p:spPr>
          <a:ln/>
        </p:spPr>
        <p:txBody>
          <a:bodyPr/>
          <a:lstStyle>
            <a:lvl1pPr>
              <a:defRPr/>
            </a:lvl1pPr>
          </a:lstStyle>
          <a:p>
            <a:pPr>
              <a:defRPr/>
            </a:pPr>
            <a:endParaRPr lang="es-NI"/>
          </a:p>
        </p:txBody>
      </p:sp>
      <p:sp>
        <p:nvSpPr>
          <p:cNvPr id="5" name="Rectangle 5">
            <a:extLst>
              <a:ext uri="{FF2B5EF4-FFF2-40B4-BE49-F238E27FC236}">
                <a16:creationId xmlns:a16="http://schemas.microsoft.com/office/drawing/2014/main" id="{8C2AFE89-A95E-48DB-919B-B3FDFC7D4D9D}"/>
              </a:ext>
            </a:extLst>
          </p:cNvPr>
          <p:cNvSpPr>
            <a:spLocks noGrp="1" noChangeArrowheads="1"/>
          </p:cNvSpPr>
          <p:nvPr>
            <p:ph type="ftr" sz="quarter" idx="11"/>
          </p:nvPr>
        </p:nvSpPr>
        <p:spPr>
          <a:ln/>
        </p:spPr>
        <p:txBody>
          <a:bodyPr/>
          <a:lstStyle>
            <a:lvl1pPr>
              <a:defRPr/>
            </a:lvl1pPr>
          </a:lstStyle>
          <a:p>
            <a:pPr>
              <a:defRPr/>
            </a:pPr>
            <a:endParaRPr lang="es-NI"/>
          </a:p>
        </p:txBody>
      </p:sp>
      <p:sp>
        <p:nvSpPr>
          <p:cNvPr id="6" name="Rectangle 6">
            <a:extLst>
              <a:ext uri="{FF2B5EF4-FFF2-40B4-BE49-F238E27FC236}">
                <a16:creationId xmlns:a16="http://schemas.microsoft.com/office/drawing/2014/main" id="{6E51B206-5A03-4467-9F52-0AB6F313377D}"/>
              </a:ext>
            </a:extLst>
          </p:cNvPr>
          <p:cNvSpPr>
            <a:spLocks noGrp="1" noChangeArrowheads="1"/>
          </p:cNvSpPr>
          <p:nvPr>
            <p:ph type="sldNum" sz="quarter" idx="12"/>
          </p:nvPr>
        </p:nvSpPr>
        <p:spPr>
          <a:ln/>
        </p:spPr>
        <p:txBody>
          <a:bodyPr/>
          <a:lstStyle>
            <a:lvl1pPr>
              <a:defRPr/>
            </a:lvl1pPr>
          </a:lstStyle>
          <a:p>
            <a:fld id="{8F7547B6-2991-4D98-8DF7-1FB55012EF58}" type="slidenum">
              <a:rPr lang="es-NI" altLang="es-SV"/>
              <a:pPr/>
              <a:t>‹Nº›</a:t>
            </a:fld>
            <a:endParaRPr lang="es-NI" altLang="es-SV"/>
          </a:p>
        </p:txBody>
      </p:sp>
    </p:spTree>
    <p:extLst>
      <p:ext uri="{BB962C8B-B14F-4D97-AF65-F5344CB8AC3E}">
        <p14:creationId xmlns:p14="http://schemas.microsoft.com/office/powerpoint/2010/main" val="84430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E92BFA0C-A6FB-4569-A541-C9AB7951A512}"/>
              </a:ext>
            </a:extLst>
          </p:cNvPr>
          <p:cNvSpPr>
            <a:spLocks noGrp="1" noChangeArrowheads="1"/>
          </p:cNvSpPr>
          <p:nvPr>
            <p:ph type="dt" sz="half" idx="10"/>
          </p:nvPr>
        </p:nvSpPr>
        <p:spPr>
          <a:ln/>
        </p:spPr>
        <p:txBody>
          <a:bodyPr/>
          <a:lstStyle>
            <a:lvl1pPr>
              <a:defRPr/>
            </a:lvl1pPr>
          </a:lstStyle>
          <a:p>
            <a:pPr>
              <a:defRPr/>
            </a:pPr>
            <a:endParaRPr lang="es-NI"/>
          </a:p>
        </p:txBody>
      </p:sp>
      <p:sp>
        <p:nvSpPr>
          <p:cNvPr id="5" name="Rectangle 5">
            <a:extLst>
              <a:ext uri="{FF2B5EF4-FFF2-40B4-BE49-F238E27FC236}">
                <a16:creationId xmlns:a16="http://schemas.microsoft.com/office/drawing/2014/main" id="{23141B52-9302-431E-8399-71D87C02BF84}"/>
              </a:ext>
            </a:extLst>
          </p:cNvPr>
          <p:cNvSpPr>
            <a:spLocks noGrp="1" noChangeArrowheads="1"/>
          </p:cNvSpPr>
          <p:nvPr>
            <p:ph type="ftr" sz="quarter" idx="11"/>
          </p:nvPr>
        </p:nvSpPr>
        <p:spPr>
          <a:ln/>
        </p:spPr>
        <p:txBody>
          <a:bodyPr/>
          <a:lstStyle>
            <a:lvl1pPr>
              <a:defRPr/>
            </a:lvl1pPr>
          </a:lstStyle>
          <a:p>
            <a:pPr>
              <a:defRPr/>
            </a:pPr>
            <a:endParaRPr lang="es-NI"/>
          </a:p>
        </p:txBody>
      </p:sp>
      <p:sp>
        <p:nvSpPr>
          <p:cNvPr id="6" name="Rectangle 6">
            <a:extLst>
              <a:ext uri="{FF2B5EF4-FFF2-40B4-BE49-F238E27FC236}">
                <a16:creationId xmlns:a16="http://schemas.microsoft.com/office/drawing/2014/main" id="{FE56E20D-20E2-43C7-8A92-4B2E433BF68B}"/>
              </a:ext>
            </a:extLst>
          </p:cNvPr>
          <p:cNvSpPr>
            <a:spLocks noGrp="1" noChangeArrowheads="1"/>
          </p:cNvSpPr>
          <p:nvPr>
            <p:ph type="sldNum" sz="quarter" idx="12"/>
          </p:nvPr>
        </p:nvSpPr>
        <p:spPr>
          <a:ln/>
        </p:spPr>
        <p:txBody>
          <a:bodyPr/>
          <a:lstStyle>
            <a:lvl1pPr>
              <a:defRPr/>
            </a:lvl1pPr>
          </a:lstStyle>
          <a:p>
            <a:fld id="{0554CA9D-8E1E-4787-A2B2-224E57D85172}" type="slidenum">
              <a:rPr lang="es-NI" altLang="es-SV"/>
              <a:pPr/>
              <a:t>‹Nº›</a:t>
            </a:fld>
            <a:endParaRPr lang="es-NI" altLang="es-SV"/>
          </a:p>
        </p:txBody>
      </p:sp>
    </p:spTree>
    <p:extLst>
      <p:ext uri="{BB962C8B-B14F-4D97-AF65-F5344CB8AC3E}">
        <p14:creationId xmlns:p14="http://schemas.microsoft.com/office/powerpoint/2010/main" val="2932173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Rectangle 4">
            <a:extLst>
              <a:ext uri="{FF2B5EF4-FFF2-40B4-BE49-F238E27FC236}">
                <a16:creationId xmlns:a16="http://schemas.microsoft.com/office/drawing/2014/main" id="{27933F73-E05E-4E3F-9FEF-A383335FFE41}"/>
              </a:ext>
            </a:extLst>
          </p:cNvPr>
          <p:cNvSpPr>
            <a:spLocks noGrp="1" noChangeArrowheads="1"/>
          </p:cNvSpPr>
          <p:nvPr>
            <p:ph type="dt" sz="half" idx="10"/>
          </p:nvPr>
        </p:nvSpPr>
        <p:spPr>
          <a:ln/>
        </p:spPr>
        <p:txBody>
          <a:bodyPr/>
          <a:lstStyle>
            <a:lvl1pPr>
              <a:defRPr/>
            </a:lvl1pPr>
          </a:lstStyle>
          <a:p>
            <a:pPr>
              <a:defRPr/>
            </a:pPr>
            <a:endParaRPr lang="es-NI"/>
          </a:p>
        </p:txBody>
      </p:sp>
      <p:sp>
        <p:nvSpPr>
          <p:cNvPr id="6" name="Rectangle 5">
            <a:extLst>
              <a:ext uri="{FF2B5EF4-FFF2-40B4-BE49-F238E27FC236}">
                <a16:creationId xmlns:a16="http://schemas.microsoft.com/office/drawing/2014/main" id="{06276453-C4F0-47F8-B058-AD3A4BF55FD8}"/>
              </a:ext>
            </a:extLst>
          </p:cNvPr>
          <p:cNvSpPr>
            <a:spLocks noGrp="1" noChangeArrowheads="1"/>
          </p:cNvSpPr>
          <p:nvPr>
            <p:ph type="ftr" sz="quarter" idx="11"/>
          </p:nvPr>
        </p:nvSpPr>
        <p:spPr>
          <a:ln/>
        </p:spPr>
        <p:txBody>
          <a:bodyPr/>
          <a:lstStyle>
            <a:lvl1pPr>
              <a:defRPr/>
            </a:lvl1pPr>
          </a:lstStyle>
          <a:p>
            <a:pPr>
              <a:defRPr/>
            </a:pPr>
            <a:endParaRPr lang="es-NI"/>
          </a:p>
        </p:txBody>
      </p:sp>
      <p:sp>
        <p:nvSpPr>
          <p:cNvPr id="7" name="Rectangle 6">
            <a:extLst>
              <a:ext uri="{FF2B5EF4-FFF2-40B4-BE49-F238E27FC236}">
                <a16:creationId xmlns:a16="http://schemas.microsoft.com/office/drawing/2014/main" id="{166A7844-2101-4FBB-A132-3F9B6F627DD4}"/>
              </a:ext>
            </a:extLst>
          </p:cNvPr>
          <p:cNvSpPr>
            <a:spLocks noGrp="1" noChangeArrowheads="1"/>
          </p:cNvSpPr>
          <p:nvPr>
            <p:ph type="sldNum" sz="quarter" idx="12"/>
          </p:nvPr>
        </p:nvSpPr>
        <p:spPr>
          <a:ln/>
        </p:spPr>
        <p:txBody>
          <a:bodyPr/>
          <a:lstStyle>
            <a:lvl1pPr>
              <a:defRPr/>
            </a:lvl1pPr>
          </a:lstStyle>
          <a:p>
            <a:fld id="{815B8EED-37A3-44AF-9ADD-20AD2F98194A}" type="slidenum">
              <a:rPr lang="es-NI" altLang="es-SV"/>
              <a:pPr/>
              <a:t>‹Nº›</a:t>
            </a:fld>
            <a:endParaRPr lang="es-NI" altLang="es-SV"/>
          </a:p>
        </p:txBody>
      </p:sp>
    </p:spTree>
    <p:extLst>
      <p:ext uri="{BB962C8B-B14F-4D97-AF65-F5344CB8AC3E}">
        <p14:creationId xmlns:p14="http://schemas.microsoft.com/office/powerpoint/2010/main" val="168414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Rectangle 4">
            <a:extLst>
              <a:ext uri="{FF2B5EF4-FFF2-40B4-BE49-F238E27FC236}">
                <a16:creationId xmlns:a16="http://schemas.microsoft.com/office/drawing/2014/main" id="{4B73DCAA-A46A-4371-A6CF-7C800280331D}"/>
              </a:ext>
            </a:extLst>
          </p:cNvPr>
          <p:cNvSpPr>
            <a:spLocks noGrp="1" noChangeArrowheads="1"/>
          </p:cNvSpPr>
          <p:nvPr>
            <p:ph type="dt" sz="half" idx="10"/>
          </p:nvPr>
        </p:nvSpPr>
        <p:spPr>
          <a:ln/>
        </p:spPr>
        <p:txBody>
          <a:bodyPr/>
          <a:lstStyle>
            <a:lvl1pPr>
              <a:defRPr/>
            </a:lvl1pPr>
          </a:lstStyle>
          <a:p>
            <a:pPr>
              <a:defRPr/>
            </a:pPr>
            <a:endParaRPr lang="es-NI"/>
          </a:p>
        </p:txBody>
      </p:sp>
      <p:sp>
        <p:nvSpPr>
          <p:cNvPr id="8" name="Rectangle 5">
            <a:extLst>
              <a:ext uri="{FF2B5EF4-FFF2-40B4-BE49-F238E27FC236}">
                <a16:creationId xmlns:a16="http://schemas.microsoft.com/office/drawing/2014/main" id="{E0BEC6CD-9C5F-4F6F-A962-D7D97A355297}"/>
              </a:ext>
            </a:extLst>
          </p:cNvPr>
          <p:cNvSpPr>
            <a:spLocks noGrp="1" noChangeArrowheads="1"/>
          </p:cNvSpPr>
          <p:nvPr>
            <p:ph type="ftr" sz="quarter" idx="11"/>
          </p:nvPr>
        </p:nvSpPr>
        <p:spPr>
          <a:ln/>
        </p:spPr>
        <p:txBody>
          <a:bodyPr/>
          <a:lstStyle>
            <a:lvl1pPr>
              <a:defRPr/>
            </a:lvl1pPr>
          </a:lstStyle>
          <a:p>
            <a:pPr>
              <a:defRPr/>
            </a:pPr>
            <a:endParaRPr lang="es-NI"/>
          </a:p>
        </p:txBody>
      </p:sp>
      <p:sp>
        <p:nvSpPr>
          <p:cNvPr id="9" name="Rectangle 6">
            <a:extLst>
              <a:ext uri="{FF2B5EF4-FFF2-40B4-BE49-F238E27FC236}">
                <a16:creationId xmlns:a16="http://schemas.microsoft.com/office/drawing/2014/main" id="{4C536786-CFAC-48ED-A65B-75F2D4FBBCFC}"/>
              </a:ext>
            </a:extLst>
          </p:cNvPr>
          <p:cNvSpPr>
            <a:spLocks noGrp="1" noChangeArrowheads="1"/>
          </p:cNvSpPr>
          <p:nvPr>
            <p:ph type="sldNum" sz="quarter" idx="12"/>
          </p:nvPr>
        </p:nvSpPr>
        <p:spPr>
          <a:ln/>
        </p:spPr>
        <p:txBody>
          <a:bodyPr/>
          <a:lstStyle>
            <a:lvl1pPr>
              <a:defRPr/>
            </a:lvl1pPr>
          </a:lstStyle>
          <a:p>
            <a:fld id="{077A8A5F-48CC-48DF-A7FE-4072C51DCB1F}" type="slidenum">
              <a:rPr lang="es-NI" altLang="es-SV"/>
              <a:pPr/>
              <a:t>‹Nº›</a:t>
            </a:fld>
            <a:endParaRPr lang="es-NI" altLang="es-SV"/>
          </a:p>
        </p:txBody>
      </p:sp>
    </p:spTree>
    <p:extLst>
      <p:ext uri="{BB962C8B-B14F-4D97-AF65-F5344CB8AC3E}">
        <p14:creationId xmlns:p14="http://schemas.microsoft.com/office/powerpoint/2010/main" val="306791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Rectangle 4">
            <a:extLst>
              <a:ext uri="{FF2B5EF4-FFF2-40B4-BE49-F238E27FC236}">
                <a16:creationId xmlns:a16="http://schemas.microsoft.com/office/drawing/2014/main" id="{A7B9C7AA-810A-4264-90BA-FBFEA9175F75}"/>
              </a:ext>
            </a:extLst>
          </p:cNvPr>
          <p:cNvSpPr>
            <a:spLocks noGrp="1" noChangeArrowheads="1"/>
          </p:cNvSpPr>
          <p:nvPr>
            <p:ph type="dt" sz="half" idx="10"/>
          </p:nvPr>
        </p:nvSpPr>
        <p:spPr>
          <a:ln/>
        </p:spPr>
        <p:txBody>
          <a:bodyPr/>
          <a:lstStyle>
            <a:lvl1pPr>
              <a:defRPr/>
            </a:lvl1pPr>
          </a:lstStyle>
          <a:p>
            <a:pPr>
              <a:defRPr/>
            </a:pPr>
            <a:endParaRPr lang="es-NI"/>
          </a:p>
        </p:txBody>
      </p:sp>
      <p:sp>
        <p:nvSpPr>
          <p:cNvPr id="4" name="Rectangle 5">
            <a:extLst>
              <a:ext uri="{FF2B5EF4-FFF2-40B4-BE49-F238E27FC236}">
                <a16:creationId xmlns:a16="http://schemas.microsoft.com/office/drawing/2014/main" id="{8EC9AEC2-77CD-4A6D-8A2F-F4B1F186FB6A}"/>
              </a:ext>
            </a:extLst>
          </p:cNvPr>
          <p:cNvSpPr>
            <a:spLocks noGrp="1" noChangeArrowheads="1"/>
          </p:cNvSpPr>
          <p:nvPr>
            <p:ph type="ftr" sz="quarter" idx="11"/>
          </p:nvPr>
        </p:nvSpPr>
        <p:spPr>
          <a:ln/>
        </p:spPr>
        <p:txBody>
          <a:bodyPr/>
          <a:lstStyle>
            <a:lvl1pPr>
              <a:defRPr/>
            </a:lvl1pPr>
          </a:lstStyle>
          <a:p>
            <a:pPr>
              <a:defRPr/>
            </a:pPr>
            <a:endParaRPr lang="es-NI"/>
          </a:p>
        </p:txBody>
      </p:sp>
      <p:sp>
        <p:nvSpPr>
          <p:cNvPr id="5" name="Rectangle 6">
            <a:extLst>
              <a:ext uri="{FF2B5EF4-FFF2-40B4-BE49-F238E27FC236}">
                <a16:creationId xmlns:a16="http://schemas.microsoft.com/office/drawing/2014/main" id="{377757C6-3AE7-4D1F-BE2C-EEED644A7043}"/>
              </a:ext>
            </a:extLst>
          </p:cNvPr>
          <p:cNvSpPr>
            <a:spLocks noGrp="1" noChangeArrowheads="1"/>
          </p:cNvSpPr>
          <p:nvPr>
            <p:ph type="sldNum" sz="quarter" idx="12"/>
          </p:nvPr>
        </p:nvSpPr>
        <p:spPr>
          <a:ln/>
        </p:spPr>
        <p:txBody>
          <a:bodyPr/>
          <a:lstStyle>
            <a:lvl1pPr>
              <a:defRPr/>
            </a:lvl1pPr>
          </a:lstStyle>
          <a:p>
            <a:fld id="{7BAE568A-F482-4103-9AA0-FD6D9AD053D2}" type="slidenum">
              <a:rPr lang="es-NI" altLang="es-SV"/>
              <a:pPr/>
              <a:t>‹Nº›</a:t>
            </a:fld>
            <a:endParaRPr lang="es-NI" altLang="es-SV"/>
          </a:p>
        </p:txBody>
      </p:sp>
    </p:spTree>
    <p:extLst>
      <p:ext uri="{BB962C8B-B14F-4D97-AF65-F5344CB8AC3E}">
        <p14:creationId xmlns:p14="http://schemas.microsoft.com/office/powerpoint/2010/main" val="134651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E10A133-F474-43FA-AC24-E610DA97A0D7}"/>
              </a:ext>
            </a:extLst>
          </p:cNvPr>
          <p:cNvSpPr>
            <a:spLocks noGrp="1" noChangeArrowheads="1"/>
          </p:cNvSpPr>
          <p:nvPr>
            <p:ph type="dt" sz="half" idx="10"/>
          </p:nvPr>
        </p:nvSpPr>
        <p:spPr>
          <a:ln/>
        </p:spPr>
        <p:txBody>
          <a:bodyPr/>
          <a:lstStyle>
            <a:lvl1pPr>
              <a:defRPr/>
            </a:lvl1pPr>
          </a:lstStyle>
          <a:p>
            <a:pPr>
              <a:defRPr/>
            </a:pPr>
            <a:endParaRPr lang="es-NI"/>
          </a:p>
        </p:txBody>
      </p:sp>
      <p:sp>
        <p:nvSpPr>
          <p:cNvPr id="3" name="Rectangle 5">
            <a:extLst>
              <a:ext uri="{FF2B5EF4-FFF2-40B4-BE49-F238E27FC236}">
                <a16:creationId xmlns:a16="http://schemas.microsoft.com/office/drawing/2014/main" id="{04E0F4CD-35A0-4CEE-99AA-449FE0665A50}"/>
              </a:ext>
            </a:extLst>
          </p:cNvPr>
          <p:cNvSpPr>
            <a:spLocks noGrp="1" noChangeArrowheads="1"/>
          </p:cNvSpPr>
          <p:nvPr>
            <p:ph type="ftr" sz="quarter" idx="11"/>
          </p:nvPr>
        </p:nvSpPr>
        <p:spPr>
          <a:ln/>
        </p:spPr>
        <p:txBody>
          <a:bodyPr/>
          <a:lstStyle>
            <a:lvl1pPr>
              <a:defRPr/>
            </a:lvl1pPr>
          </a:lstStyle>
          <a:p>
            <a:pPr>
              <a:defRPr/>
            </a:pPr>
            <a:endParaRPr lang="es-NI"/>
          </a:p>
        </p:txBody>
      </p:sp>
      <p:sp>
        <p:nvSpPr>
          <p:cNvPr id="4" name="Rectangle 6">
            <a:extLst>
              <a:ext uri="{FF2B5EF4-FFF2-40B4-BE49-F238E27FC236}">
                <a16:creationId xmlns:a16="http://schemas.microsoft.com/office/drawing/2014/main" id="{F0E33E00-03D1-4A96-B73F-0640CD1B5B60}"/>
              </a:ext>
            </a:extLst>
          </p:cNvPr>
          <p:cNvSpPr>
            <a:spLocks noGrp="1" noChangeArrowheads="1"/>
          </p:cNvSpPr>
          <p:nvPr>
            <p:ph type="sldNum" sz="quarter" idx="12"/>
          </p:nvPr>
        </p:nvSpPr>
        <p:spPr>
          <a:ln/>
        </p:spPr>
        <p:txBody>
          <a:bodyPr/>
          <a:lstStyle>
            <a:lvl1pPr>
              <a:defRPr/>
            </a:lvl1pPr>
          </a:lstStyle>
          <a:p>
            <a:fld id="{605F5AE0-6A34-4B64-9F4C-F384B96AD10D}" type="slidenum">
              <a:rPr lang="es-NI" altLang="es-SV"/>
              <a:pPr/>
              <a:t>‹Nº›</a:t>
            </a:fld>
            <a:endParaRPr lang="es-NI" altLang="es-SV"/>
          </a:p>
        </p:txBody>
      </p:sp>
    </p:spTree>
    <p:extLst>
      <p:ext uri="{BB962C8B-B14F-4D97-AF65-F5344CB8AC3E}">
        <p14:creationId xmlns:p14="http://schemas.microsoft.com/office/powerpoint/2010/main" val="64257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F7437BC1-9FE2-4C3C-B170-D908AAF31B0B}"/>
              </a:ext>
            </a:extLst>
          </p:cNvPr>
          <p:cNvSpPr>
            <a:spLocks noGrp="1" noChangeArrowheads="1"/>
          </p:cNvSpPr>
          <p:nvPr>
            <p:ph type="dt" sz="half" idx="10"/>
          </p:nvPr>
        </p:nvSpPr>
        <p:spPr>
          <a:ln/>
        </p:spPr>
        <p:txBody>
          <a:bodyPr/>
          <a:lstStyle>
            <a:lvl1pPr>
              <a:defRPr/>
            </a:lvl1pPr>
          </a:lstStyle>
          <a:p>
            <a:pPr>
              <a:defRPr/>
            </a:pPr>
            <a:endParaRPr lang="es-NI"/>
          </a:p>
        </p:txBody>
      </p:sp>
      <p:sp>
        <p:nvSpPr>
          <p:cNvPr id="6" name="Rectangle 5">
            <a:extLst>
              <a:ext uri="{FF2B5EF4-FFF2-40B4-BE49-F238E27FC236}">
                <a16:creationId xmlns:a16="http://schemas.microsoft.com/office/drawing/2014/main" id="{090ED633-EAB5-458A-BCCA-D0A2A9D30310}"/>
              </a:ext>
            </a:extLst>
          </p:cNvPr>
          <p:cNvSpPr>
            <a:spLocks noGrp="1" noChangeArrowheads="1"/>
          </p:cNvSpPr>
          <p:nvPr>
            <p:ph type="ftr" sz="quarter" idx="11"/>
          </p:nvPr>
        </p:nvSpPr>
        <p:spPr>
          <a:ln/>
        </p:spPr>
        <p:txBody>
          <a:bodyPr/>
          <a:lstStyle>
            <a:lvl1pPr>
              <a:defRPr/>
            </a:lvl1pPr>
          </a:lstStyle>
          <a:p>
            <a:pPr>
              <a:defRPr/>
            </a:pPr>
            <a:endParaRPr lang="es-NI"/>
          </a:p>
        </p:txBody>
      </p:sp>
      <p:sp>
        <p:nvSpPr>
          <p:cNvPr id="7" name="Rectangle 6">
            <a:extLst>
              <a:ext uri="{FF2B5EF4-FFF2-40B4-BE49-F238E27FC236}">
                <a16:creationId xmlns:a16="http://schemas.microsoft.com/office/drawing/2014/main" id="{0CCD57F4-7EE2-424D-88C8-DCEB38F659B6}"/>
              </a:ext>
            </a:extLst>
          </p:cNvPr>
          <p:cNvSpPr>
            <a:spLocks noGrp="1" noChangeArrowheads="1"/>
          </p:cNvSpPr>
          <p:nvPr>
            <p:ph type="sldNum" sz="quarter" idx="12"/>
          </p:nvPr>
        </p:nvSpPr>
        <p:spPr>
          <a:ln/>
        </p:spPr>
        <p:txBody>
          <a:bodyPr/>
          <a:lstStyle>
            <a:lvl1pPr>
              <a:defRPr/>
            </a:lvl1pPr>
          </a:lstStyle>
          <a:p>
            <a:fld id="{E4A5FE07-B8E7-4590-98F2-F85DD5EAD8F1}" type="slidenum">
              <a:rPr lang="es-NI" altLang="es-SV"/>
              <a:pPr/>
              <a:t>‹Nº›</a:t>
            </a:fld>
            <a:endParaRPr lang="es-NI" altLang="es-SV"/>
          </a:p>
        </p:txBody>
      </p:sp>
    </p:spTree>
    <p:extLst>
      <p:ext uri="{BB962C8B-B14F-4D97-AF65-F5344CB8AC3E}">
        <p14:creationId xmlns:p14="http://schemas.microsoft.com/office/powerpoint/2010/main" val="85449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NI"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0FD0D47E-7B02-450F-A825-8F8D95B4C8E5}"/>
              </a:ext>
            </a:extLst>
          </p:cNvPr>
          <p:cNvSpPr>
            <a:spLocks noGrp="1" noChangeArrowheads="1"/>
          </p:cNvSpPr>
          <p:nvPr>
            <p:ph type="dt" sz="half" idx="10"/>
          </p:nvPr>
        </p:nvSpPr>
        <p:spPr>
          <a:ln/>
        </p:spPr>
        <p:txBody>
          <a:bodyPr/>
          <a:lstStyle>
            <a:lvl1pPr>
              <a:defRPr/>
            </a:lvl1pPr>
          </a:lstStyle>
          <a:p>
            <a:pPr>
              <a:defRPr/>
            </a:pPr>
            <a:endParaRPr lang="es-NI"/>
          </a:p>
        </p:txBody>
      </p:sp>
      <p:sp>
        <p:nvSpPr>
          <p:cNvPr id="6" name="Rectangle 5">
            <a:extLst>
              <a:ext uri="{FF2B5EF4-FFF2-40B4-BE49-F238E27FC236}">
                <a16:creationId xmlns:a16="http://schemas.microsoft.com/office/drawing/2014/main" id="{E06E94E5-58B6-467C-B569-FD9CCAA82AAA}"/>
              </a:ext>
            </a:extLst>
          </p:cNvPr>
          <p:cNvSpPr>
            <a:spLocks noGrp="1" noChangeArrowheads="1"/>
          </p:cNvSpPr>
          <p:nvPr>
            <p:ph type="ftr" sz="quarter" idx="11"/>
          </p:nvPr>
        </p:nvSpPr>
        <p:spPr>
          <a:ln/>
        </p:spPr>
        <p:txBody>
          <a:bodyPr/>
          <a:lstStyle>
            <a:lvl1pPr>
              <a:defRPr/>
            </a:lvl1pPr>
          </a:lstStyle>
          <a:p>
            <a:pPr>
              <a:defRPr/>
            </a:pPr>
            <a:endParaRPr lang="es-NI"/>
          </a:p>
        </p:txBody>
      </p:sp>
      <p:sp>
        <p:nvSpPr>
          <p:cNvPr id="7" name="Rectangle 6">
            <a:extLst>
              <a:ext uri="{FF2B5EF4-FFF2-40B4-BE49-F238E27FC236}">
                <a16:creationId xmlns:a16="http://schemas.microsoft.com/office/drawing/2014/main" id="{851832A0-4DFC-487E-B9E6-9F336C51475E}"/>
              </a:ext>
            </a:extLst>
          </p:cNvPr>
          <p:cNvSpPr>
            <a:spLocks noGrp="1" noChangeArrowheads="1"/>
          </p:cNvSpPr>
          <p:nvPr>
            <p:ph type="sldNum" sz="quarter" idx="12"/>
          </p:nvPr>
        </p:nvSpPr>
        <p:spPr>
          <a:ln/>
        </p:spPr>
        <p:txBody>
          <a:bodyPr/>
          <a:lstStyle>
            <a:lvl1pPr>
              <a:defRPr/>
            </a:lvl1pPr>
          </a:lstStyle>
          <a:p>
            <a:fld id="{F667A465-4E92-4AEE-A44A-AD66CCA8CC4F}" type="slidenum">
              <a:rPr lang="es-NI" altLang="es-SV"/>
              <a:pPr/>
              <a:t>‹Nº›</a:t>
            </a:fld>
            <a:endParaRPr lang="es-NI" altLang="es-SV"/>
          </a:p>
        </p:txBody>
      </p:sp>
    </p:spTree>
    <p:extLst>
      <p:ext uri="{BB962C8B-B14F-4D97-AF65-F5344CB8AC3E}">
        <p14:creationId xmlns:p14="http://schemas.microsoft.com/office/powerpoint/2010/main" val="290508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DB3CA41-5051-4D49-A2EF-C06DDEE476F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NI" altLang="es-SV"/>
              <a:t>Haga clic para cambiar el estilo de título	</a:t>
            </a:r>
          </a:p>
        </p:txBody>
      </p:sp>
      <p:sp>
        <p:nvSpPr>
          <p:cNvPr id="2051" name="Rectangle 3">
            <a:extLst>
              <a:ext uri="{FF2B5EF4-FFF2-40B4-BE49-F238E27FC236}">
                <a16:creationId xmlns:a16="http://schemas.microsoft.com/office/drawing/2014/main" id="{B88F9C0A-0AFD-474E-856C-C555E83ADE7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NI" altLang="es-SV"/>
              <a:t>Haga clic para modificar el estilo de texto del patrón</a:t>
            </a:r>
          </a:p>
          <a:p>
            <a:pPr lvl="1"/>
            <a:r>
              <a:rPr lang="es-NI" altLang="es-SV"/>
              <a:t>Segundo nivel</a:t>
            </a:r>
          </a:p>
          <a:p>
            <a:pPr lvl="2"/>
            <a:r>
              <a:rPr lang="es-NI" altLang="es-SV"/>
              <a:t>Tercer nivel</a:t>
            </a:r>
          </a:p>
          <a:p>
            <a:pPr lvl="3"/>
            <a:r>
              <a:rPr lang="es-NI" altLang="es-SV"/>
              <a:t>Cuarto nivel</a:t>
            </a:r>
          </a:p>
          <a:p>
            <a:pPr lvl="4"/>
            <a:r>
              <a:rPr lang="es-NI" altLang="es-SV"/>
              <a:t>Quinto nivel</a:t>
            </a:r>
          </a:p>
        </p:txBody>
      </p:sp>
      <p:sp>
        <p:nvSpPr>
          <p:cNvPr id="1028" name="Rectangle 4">
            <a:extLst>
              <a:ext uri="{FF2B5EF4-FFF2-40B4-BE49-F238E27FC236}">
                <a16:creationId xmlns:a16="http://schemas.microsoft.com/office/drawing/2014/main" id="{6DCEAEFE-753C-48FE-AA9E-5B0BAE6A586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cs typeface="+mn-cs"/>
              </a:defRPr>
            </a:lvl1pPr>
          </a:lstStyle>
          <a:p>
            <a:pPr>
              <a:defRPr/>
            </a:pPr>
            <a:endParaRPr lang="es-NI"/>
          </a:p>
        </p:txBody>
      </p:sp>
      <p:sp>
        <p:nvSpPr>
          <p:cNvPr id="1029" name="Rectangle 5">
            <a:extLst>
              <a:ext uri="{FF2B5EF4-FFF2-40B4-BE49-F238E27FC236}">
                <a16:creationId xmlns:a16="http://schemas.microsoft.com/office/drawing/2014/main" id="{4FEF300A-61F2-4C04-9C81-2D291EEFEA3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a:defRPr/>
            </a:pPr>
            <a:endParaRPr lang="es-NI"/>
          </a:p>
        </p:txBody>
      </p:sp>
      <p:sp>
        <p:nvSpPr>
          <p:cNvPr id="1030" name="Rectangle 6">
            <a:extLst>
              <a:ext uri="{FF2B5EF4-FFF2-40B4-BE49-F238E27FC236}">
                <a16:creationId xmlns:a16="http://schemas.microsoft.com/office/drawing/2014/main" id="{F8F166FC-9874-436E-B85E-D2546D89DAB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8F4B0F55-6A09-4E87-8DE3-5E1A77A08166}" type="slidenum">
              <a:rPr lang="es-NI" altLang="es-SV"/>
              <a:pPr/>
              <a:t>‹Nº›</a:t>
            </a:fld>
            <a:endParaRPr lang="es-NI" altLang="es-S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rdeno m_0">
            <a:extLst>
              <a:ext uri="{FF2B5EF4-FFF2-40B4-BE49-F238E27FC236}">
                <a16:creationId xmlns:a16="http://schemas.microsoft.com/office/drawing/2014/main" id="{CF052F4C-D202-4E99-BEF6-852ADE959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2" descr="Espiga_0">
            <a:extLst>
              <a:ext uri="{FF2B5EF4-FFF2-40B4-BE49-F238E27FC236}">
                <a16:creationId xmlns:a16="http://schemas.microsoft.com/office/drawing/2014/main" id="{453CD2D7-DCDF-451B-8A10-237A01329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905000"/>
            <a:ext cx="4495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1" descr="paisaje__0">
            <a:extLst>
              <a:ext uri="{FF2B5EF4-FFF2-40B4-BE49-F238E27FC236}">
                <a16:creationId xmlns:a16="http://schemas.microsoft.com/office/drawing/2014/main" id="{7CE2E610-E289-4968-A2BF-FD356E3DB3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733800"/>
            <a:ext cx="44958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a:extLst>
              <a:ext uri="{FF2B5EF4-FFF2-40B4-BE49-F238E27FC236}">
                <a16:creationId xmlns:a16="http://schemas.microsoft.com/office/drawing/2014/main" id="{C5C805D1-9FA2-4657-A9AB-03057C1E5C35}"/>
              </a:ext>
            </a:extLst>
          </p:cNvPr>
          <p:cNvSpPr>
            <a:spLocks noChangeArrowheads="1"/>
          </p:cNvSpPr>
          <p:nvPr/>
        </p:nvSpPr>
        <p:spPr bwMode="auto">
          <a:xfrm>
            <a:off x="0" y="0"/>
            <a:ext cx="4495800" cy="3124200"/>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SV" altLang="es-SV"/>
          </a:p>
        </p:txBody>
      </p:sp>
      <p:sp>
        <p:nvSpPr>
          <p:cNvPr id="3078" name="Rectangle 2">
            <a:extLst>
              <a:ext uri="{FF2B5EF4-FFF2-40B4-BE49-F238E27FC236}">
                <a16:creationId xmlns:a16="http://schemas.microsoft.com/office/drawing/2014/main" id="{5668DD1E-0B3D-403F-B5EB-ACA974151A64}"/>
              </a:ext>
            </a:extLst>
          </p:cNvPr>
          <p:cNvSpPr>
            <a:spLocks noGrp="1" noChangeArrowheads="1"/>
          </p:cNvSpPr>
          <p:nvPr>
            <p:ph type="ctrTitle"/>
          </p:nvPr>
        </p:nvSpPr>
        <p:spPr>
          <a:xfrm>
            <a:off x="0" y="533400"/>
            <a:ext cx="3962400" cy="1470025"/>
          </a:xfrm>
        </p:spPr>
        <p:txBody>
          <a:bodyPr/>
          <a:lstStyle/>
          <a:p>
            <a:pPr eaLnBrk="1" hangingPunct="1"/>
            <a:r>
              <a:rPr lang="es-NI" altLang="es-SV" sz="3800" b="1">
                <a:solidFill>
                  <a:schemeClr val="accent2"/>
                </a:solidFill>
                <a:latin typeface="Century Gothic" panose="020B0502020202020204" pitchFamily="34" charset="0"/>
              </a:rPr>
              <a:t>Ganadería,</a:t>
            </a:r>
          </a:p>
        </p:txBody>
      </p:sp>
      <p:sp>
        <p:nvSpPr>
          <p:cNvPr id="3079" name="Rectangle 3">
            <a:extLst>
              <a:ext uri="{FF2B5EF4-FFF2-40B4-BE49-F238E27FC236}">
                <a16:creationId xmlns:a16="http://schemas.microsoft.com/office/drawing/2014/main" id="{385D5997-B197-4A40-A2A7-A2BABBCA133E}"/>
              </a:ext>
            </a:extLst>
          </p:cNvPr>
          <p:cNvSpPr>
            <a:spLocks noGrp="1" noChangeArrowheads="1"/>
          </p:cNvSpPr>
          <p:nvPr>
            <p:ph type="subTitle" idx="1"/>
          </p:nvPr>
        </p:nvSpPr>
        <p:spPr>
          <a:xfrm>
            <a:off x="5181600" y="0"/>
            <a:ext cx="3962400" cy="1752600"/>
          </a:xfrm>
        </p:spPr>
        <p:txBody>
          <a:bodyPr/>
          <a:lstStyle/>
          <a:p>
            <a:pPr eaLnBrk="1" hangingPunct="1"/>
            <a:r>
              <a:rPr lang="es-NI" altLang="es-SV">
                <a:latin typeface="Century Gothic" panose="020B0502020202020204" pitchFamily="34" charset="0"/>
              </a:rPr>
              <a:t>Estudio de caso Nicaragua</a:t>
            </a:r>
          </a:p>
          <a:p>
            <a:pPr eaLnBrk="1" hangingPunct="1"/>
            <a:r>
              <a:rPr lang="es-NI" altLang="es-SV">
                <a:latin typeface="Century Gothic" panose="020B0502020202020204" pitchFamily="34" charset="0"/>
              </a:rPr>
              <a:t>1950 - 2004</a:t>
            </a:r>
          </a:p>
        </p:txBody>
      </p:sp>
      <p:sp>
        <p:nvSpPr>
          <p:cNvPr id="3080" name="Rectangle 7">
            <a:extLst>
              <a:ext uri="{FF2B5EF4-FFF2-40B4-BE49-F238E27FC236}">
                <a16:creationId xmlns:a16="http://schemas.microsoft.com/office/drawing/2014/main" id="{30493388-95B2-40B8-9632-9DA1F50594AA}"/>
              </a:ext>
            </a:extLst>
          </p:cNvPr>
          <p:cNvSpPr>
            <a:spLocks noChangeArrowheads="1"/>
          </p:cNvSpPr>
          <p:nvPr/>
        </p:nvSpPr>
        <p:spPr bwMode="auto">
          <a:xfrm>
            <a:off x="2590800" y="1905000"/>
            <a:ext cx="4495800" cy="3124200"/>
          </a:xfrm>
          <a:prstGeom prst="rect">
            <a:avLst/>
          </a:prstGeom>
          <a:solidFill>
            <a:srgbClr val="008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SV" altLang="es-SV"/>
          </a:p>
        </p:txBody>
      </p:sp>
      <p:sp>
        <p:nvSpPr>
          <p:cNvPr id="3081" name="Rectangle 8">
            <a:extLst>
              <a:ext uri="{FF2B5EF4-FFF2-40B4-BE49-F238E27FC236}">
                <a16:creationId xmlns:a16="http://schemas.microsoft.com/office/drawing/2014/main" id="{EA08D66A-918F-4BF2-B817-1A4DDE3E160F}"/>
              </a:ext>
            </a:extLst>
          </p:cNvPr>
          <p:cNvSpPr>
            <a:spLocks noChangeArrowheads="1"/>
          </p:cNvSpPr>
          <p:nvPr/>
        </p:nvSpPr>
        <p:spPr bwMode="auto">
          <a:xfrm>
            <a:off x="2667000" y="2590800"/>
            <a:ext cx="3810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s-NI" altLang="es-SV" sz="4000">
                <a:solidFill>
                  <a:srgbClr val="FFFFCC"/>
                </a:solidFill>
                <a:latin typeface="Century Gothic" panose="020B0502020202020204" pitchFamily="34" charset="0"/>
              </a:rPr>
              <a:t>Biodiversidad y</a:t>
            </a:r>
          </a:p>
        </p:txBody>
      </p:sp>
      <p:sp>
        <p:nvSpPr>
          <p:cNvPr id="3082" name="Rectangle 6">
            <a:extLst>
              <a:ext uri="{FF2B5EF4-FFF2-40B4-BE49-F238E27FC236}">
                <a16:creationId xmlns:a16="http://schemas.microsoft.com/office/drawing/2014/main" id="{6A753AA6-FB9D-424C-BA30-48D706C2099A}"/>
              </a:ext>
            </a:extLst>
          </p:cNvPr>
          <p:cNvSpPr>
            <a:spLocks noChangeArrowheads="1"/>
          </p:cNvSpPr>
          <p:nvPr/>
        </p:nvSpPr>
        <p:spPr bwMode="auto">
          <a:xfrm>
            <a:off x="4648200" y="3733800"/>
            <a:ext cx="4495800" cy="3124200"/>
          </a:xfrm>
          <a:prstGeom prst="rect">
            <a:avLst/>
          </a:prstGeom>
          <a:solidFill>
            <a:srgbClr val="00008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SV" altLang="es-SV"/>
          </a:p>
        </p:txBody>
      </p:sp>
      <p:sp>
        <p:nvSpPr>
          <p:cNvPr id="3083" name="Rectangle 9">
            <a:extLst>
              <a:ext uri="{FF2B5EF4-FFF2-40B4-BE49-F238E27FC236}">
                <a16:creationId xmlns:a16="http://schemas.microsoft.com/office/drawing/2014/main" id="{CA55A750-30A6-4072-B192-16B890C554BD}"/>
              </a:ext>
            </a:extLst>
          </p:cNvPr>
          <p:cNvSpPr>
            <a:spLocks noChangeArrowheads="1"/>
          </p:cNvSpPr>
          <p:nvPr/>
        </p:nvSpPr>
        <p:spPr bwMode="auto">
          <a:xfrm>
            <a:off x="5562600" y="5334000"/>
            <a:ext cx="320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s-NI" altLang="es-SV" sz="3800">
                <a:solidFill>
                  <a:schemeClr val="bg1"/>
                </a:solidFill>
                <a:latin typeface="Century Gothic" panose="020B0502020202020204" pitchFamily="34" charset="0"/>
              </a:rPr>
              <a:t>Bienestar humano</a:t>
            </a:r>
          </a:p>
        </p:txBody>
      </p:sp>
      <p:pic>
        <p:nvPicPr>
          <p:cNvPr id="3084" name="Picture 15">
            <a:extLst>
              <a:ext uri="{FF2B5EF4-FFF2-40B4-BE49-F238E27FC236}">
                <a16:creationId xmlns:a16="http://schemas.microsoft.com/office/drawing/2014/main" id="{754F33D0-A5F7-4310-B08B-139C6A0B40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6">
            <a:extLst>
              <a:ext uri="{FF2B5EF4-FFF2-40B4-BE49-F238E27FC236}">
                <a16:creationId xmlns:a16="http://schemas.microsoft.com/office/drawing/2014/main" id="{94325F89-AD72-4CF8-846A-4444254255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9" descr="logo_nl__0">
            <a:extLst>
              <a:ext uri="{FF2B5EF4-FFF2-40B4-BE49-F238E27FC236}">
                <a16:creationId xmlns:a16="http://schemas.microsoft.com/office/drawing/2014/main" id="{3D4B9104-09C6-4F23-B84D-0C339124980C}"/>
              </a:ext>
            </a:extLst>
          </p:cNvPr>
          <p:cNvPicPr>
            <a:picLocks noChangeAspect="1" noChangeArrowheads="1"/>
          </p:cNvPicPr>
          <p:nvPr/>
        </p:nvPicPr>
        <p:blipFill>
          <a:blip r:embed="rId7">
            <a:lum bright="-12000" contrast="18000"/>
            <a:extLst>
              <a:ext uri="{28A0092B-C50C-407E-A947-70E740481C1C}">
                <a14:useLocalDpi xmlns:a14="http://schemas.microsoft.com/office/drawing/2010/main" val="0"/>
              </a:ext>
            </a:extLst>
          </a:blip>
          <a:srcRect/>
          <a:stretch>
            <a:fillRect/>
          </a:stretch>
        </p:blipFill>
        <p:spPr bwMode="auto">
          <a:xfrm>
            <a:off x="2057400" y="5334000"/>
            <a:ext cx="18288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0" descr="UCA">
            <a:extLst>
              <a:ext uri="{FF2B5EF4-FFF2-40B4-BE49-F238E27FC236}">
                <a16:creationId xmlns:a16="http://schemas.microsoft.com/office/drawing/2014/main" id="{31C5359A-E758-4D4C-8941-6AC5100F2F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5334000"/>
            <a:ext cx="92392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17 CuadroTexto">
            <a:extLst>
              <a:ext uri="{FF2B5EF4-FFF2-40B4-BE49-F238E27FC236}">
                <a16:creationId xmlns:a16="http://schemas.microsoft.com/office/drawing/2014/main" id="{87FB2194-F9D8-40A3-A99C-9CCA6850A7CB}"/>
              </a:ext>
            </a:extLst>
          </p:cNvPr>
          <p:cNvSpPr txBox="1">
            <a:spLocks noChangeArrowheads="1"/>
          </p:cNvSpPr>
          <p:nvPr/>
        </p:nvSpPr>
        <p:spPr bwMode="auto">
          <a:xfrm>
            <a:off x="5257800" y="64008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s-NI" altLang="es-SV">
                <a:solidFill>
                  <a:schemeClr val="bg1"/>
                </a:solidFill>
              </a:rPr>
              <a:t>Dra. Regina Belli, Mayo 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Peq0670">
            <a:extLst>
              <a:ext uri="{FF2B5EF4-FFF2-40B4-BE49-F238E27FC236}">
                <a16:creationId xmlns:a16="http://schemas.microsoft.com/office/drawing/2014/main" id="{AD7C337E-A626-48FE-870A-101ECE0F9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525"/>
            <a:ext cx="10287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a:extLst>
              <a:ext uri="{FF2B5EF4-FFF2-40B4-BE49-F238E27FC236}">
                <a16:creationId xmlns:a16="http://schemas.microsoft.com/office/drawing/2014/main" id="{423E4686-E418-451F-A724-54F49E2BE4BC}"/>
              </a:ext>
            </a:extLst>
          </p:cNvPr>
          <p:cNvSpPr>
            <a:spLocks noGrp="1" noChangeArrowheads="1"/>
          </p:cNvSpPr>
          <p:nvPr>
            <p:ph type="ctrTitle"/>
          </p:nvPr>
        </p:nvSpPr>
        <p:spPr/>
        <p:txBody>
          <a:bodyPr/>
          <a:lstStyle/>
          <a:p>
            <a:pPr eaLnBrk="1" hangingPunct="1"/>
            <a:r>
              <a:rPr lang="es-NI" altLang="es-SV">
                <a:solidFill>
                  <a:srgbClr val="FFFF00"/>
                </a:solidFill>
              </a:rPr>
              <a:t>Biodiversidad</a:t>
            </a:r>
            <a:endParaRPr lang="es-ES" altLang="es-SV">
              <a:solidFill>
                <a:srgbClr val="FFFF00"/>
              </a:solidFill>
            </a:endParaRPr>
          </a:p>
        </p:txBody>
      </p:sp>
      <p:sp>
        <p:nvSpPr>
          <p:cNvPr id="12292" name="Rectangle 5">
            <a:extLst>
              <a:ext uri="{FF2B5EF4-FFF2-40B4-BE49-F238E27FC236}">
                <a16:creationId xmlns:a16="http://schemas.microsoft.com/office/drawing/2014/main" id="{347AB139-C814-4A0C-8DF4-56352C2F22F6}"/>
              </a:ext>
            </a:extLst>
          </p:cNvPr>
          <p:cNvSpPr>
            <a:spLocks noGrp="1" noChangeArrowheads="1"/>
          </p:cNvSpPr>
          <p:nvPr>
            <p:ph type="subTitle" idx="1"/>
          </p:nvPr>
        </p:nvSpPr>
        <p:spPr/>
        <p:txBody>
          <a:bodyPr/>
          <a:lstStyle/>
          <a:p>
            <a:pPr eaLnBrk="1" hangingPunct="1">
              <a:lnSpc>
                <a:spcPct val="80000"/>
              </a:lnSpc>
            </a:pPr>
            <a:r>
              <a:rPr lang="es-NI" altLang="es-SV" sz="2800">
                <a:solidFill>
                  <a:srgbClr val="FFFF00"/>
                </a:solidFill>
              </a:rPr>
              <a:t>Cambios en uso de suelos</a:t>
            </a:r>
          </a:p>
          <a:p>
            <a:pPr eaLnBrk="1" hangingPunct="1">
              <a:lnSpc>
                <a:spcPct val="80000"/>
              </a:lnSpc>
            </a:pPr>
            <a:r>
              <a:rPr lang="es-NI" altLang="es-SV" sz="2800">
                <a:solidFill>
                  <a:srgbClr val="FFFF00"/>
                </a:solidFill>
              </a:rPr>
              <a:t>Fragmentación del bosque</a:t>
            </a:r>
          </a:p>
          <a:p>
            <a:pPr eaLnBrk="1" hangingPunct="1">
              <a:lnSpc>
                <a:spcPct val="80000"/>
              </a:lnSpc>
            </a:pPr>
            <a:r>
              <a:rPr lang="es-NI" altLang="es-SV" sz="2800">
                <a:solidFill>
                  <a:srgbClr val="FFFF00"/>
                </a:solidFill>
              </a:rPr>
              <a:t>Cantidad de especies clave</a:t>
            </a:r>
          </a:p>
          <a:p>
            <a:pPr eaLnBrk="1" hangingPunct="1">
              <a:lnSpc>
                <a:spcPct val="80000"/>
              </a:lnSpc>
            </a:pPr>
            <a:r>
              <a:rPr lang="es-NI" altLang="es-SV" sz="2800">
                <a:solidFill>
                  <a:srgbClr val="FFFF00"/>
                </a:solidFill>
              </a:rPr>
              <a:t>Especies invasoras o taxones extintos</a:t>
            </a:r>
            <a:endParaRPr lang="es-ES" altLang="es-SV" sz="280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7C433F53-3B67-4499-96D7-8248A5B90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666"/>
          <a:stretch>
            <a:fillRect/>
          </a:stretch>
        </p:blipFill>
        <p:spPr bwMode="auto">
          <a:xfrm>
            <a:off x="76200" y="1143000"/>
            <a:ext cx="8991600"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4">
            <a:extLst>
              <a:ext uri="{FF2B5EF4-FFF2-40B4-BE49-F238E27FC236}">
                <a16:creationId xmlns:a16="http://schemas.microsoft.com/office/drawing/2014/main" id="{643F158E-B5BF-4F98-8EBA-A7C6F7199FE1}"/>
              </a:ext>
            </a:extLst>
          </p:cNvPr>
          <p:cNvSpPr txBox="1">
            <a:spLocks noChangeArrowheads="1"/>
          </p:cNvSpPr>
          <p:nvPr/>
        </p:nvSpPr>
        <p:spPr bwMode="auto">
          <a:xfrm>
            <a:off x="381000" y="304800"/>
            <a:ext cx="8382000" cy="579438"/>
          </a:xfrm>
          <a:prstGeom prst="rect">
            <a:avLst/>
          </a:prstGeom>
          <a:noFill/>
          <a:ln w="9525">
            <a:noFill/>
            <a:miter lim="800000"/>
            <a:headEnd/>
            <a:tailEnd/>
          </a:ln>
          <a:effectLst/>
        </p:spPr>
        <p:txBody>
          <a:bodyPr>
            <a:spAutoFit/>
          </a:bodyPr>
          <a:lstStyle/>
          <a:p>
            <a:pPr algn="ctr">
              <a:defRPr/>
            </a:pPr>
            <a:r>
              <a:rPr lang="es-NI" sz="3200" b="0" dirty="0">
                <a:solidFill>
                  <a:srgbClr val="FFFF00"/>
                </a:solidFill>
                <a:effectLst>
                  <a:outerShdw blurRad="38100" dist="38100" dir="2700000" algn="tl">
                    <a:srgbClr val="FFFFFF"/>
                  </a:outerShdw>
                </a:effectLst>
                <a:latin typeface="Arial" charset="0"/>
                <a:cs typeface="+mn-cs"/>
              </a:rPr>
              <a:t>Cambio de uso de la tierra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CDE77CD3-C23D-4BC8-8D60-CBB332145A2A}"/>
              </a:ext>
            </a:extLst>
          </p:cNvPr>
          <p:cNvSpPr txBox="1">
            <a:spLocks noChangeArrowheads="1"/>
          </p:cNvSpPr>
          <p:nvPr/>
        </p:nvSpPr>
        <p:spPr bwMode="auto">
          <a:xfrm>
            <a:off x="3429000" y="90488"/>
            <a:ext cx="5489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s-NI" altLang="es-SV" sz="2800">
                <a:solidFill>
                  <a:srgbClr val="FFFF00"/>
                </a:solidFill>
              </a:rPr>
              <a:t>Fragmentación de ecosistemas</a:t>
            </a:r>
          </a:p>
        </p:txBody>
      </p:sp>
      <p:sp>
        <p:nvSpPr>
          <p:cNvPr id="37902" name="Text Box 14">
            <a:extLst>
              <a:ext uri="{FF2B5EF4-FFF2-40B4-BE49-F238E27FC236}">
                <a16:creationId xmlns:a16="http://schemas.microsoft.com/office/drawing/2014/main" id="{C21067FB-D4CC-4703-B533-8658D206A5D7}"/>
              </a:ext>
            </a:extLst>
          </p:cNvPr>
          <p:cNvSpPr txBox="1">
            <a:spLocks noChangeArrowheads="1"/>
          </p:cNvSpPr>
          <p:nvPr/>
        </p:nvSpPr>
        <p:spPr bwMode="auto">
          <a:xfrm>
            <a:off x="1476375" y="609600"/>
            <a:ext cx="1776413" cy="457200"/>
          </a:xfrm>
          <a:prstGeom prst="rect">
            <a:avLst/>
          </a:prstGeom>
          <a:solidFill>
            <a:srgbClr val="D19C61"/>
          </a:solidFill>
          <a:ln w="9525">
            <a:noFill/>
            <a:miter lim="800000"/>
            <a:headEnd/>
            <a:tailEnd/>
          </a:ln>
          <a:effectLst/>
        </p:spPr>
        <p:txBody>
          <a:bodyPr wrap="none">
            <a:spAutoFit/>
          </a:bodyPr>
          <a:lstStyle/>
          <a:p>
            <a:pPr>
              <a:defRPr/>
            </a:pPr>
            <a:r>
              <a:rPr lang="es-NI" sz="2400">
                <a:effectLst>
                  <a:outerShdw blurRad="38100" dist="38100" dir="2700000" algn="tl">
                    <a:srgbClr val="FFFFFF"/>
                  </a:outerShdw>
                </a:effectLst>
                <a:latin typeface="Arial" charset="0"/>
                <a:cs typeface="+mn-cs"/>
              </a:rPr>
              <a:t>Siuna 1946</a:t>
            </a:r>
          </a:p>
        </p:txBody>
      </p:sp>
      <p:sp>
        <p:nvSpPr>
          <p:cNvPr id="37903" name="Text Box 15">
            <a:extLst>
              <a:ext uri="{FF2B5EF4-FFF2-40B4-BE49-F238E27FC236}">
                <a16:creationId xmlns:a16="http://schemas.microsoft.com/office/drawing/2014/main" id="{923A5E71-E8B3-4A07-9E32-8D0E2FA5EB35}"/>
              </a:ext>
            </a:extLst>
          </p:cNvPr>
          <p:cNvSpPr txBox="1">
            <a:spLocks noChangeArrowheads="1"/>
          </p:cNvSpPr>
          <p:nvPr/>
        </p:nvSpPr>
        <p:spPr bwMode="auto">
          <a:xfrm>
            <a:off x="5795963" y="685800"/>
            <a:ext cx="1776412" cy="457200"/>
          </a:xfrm>
          <a:prstGeom prst="rect">
            <a:avLst/>
          </a:prstGeom>
          <a:solidFill>
            <a:srgbClr val="D19C61"/>
          </a:solidFill>
          <a:ln w="9525">
            <a:noFill/>
            <a:miter lim="800000"/>
            <a:headEnd/>
            <a:tailEnd/>
          </a:ln>
          <a:effectLst/>
        </p:spPr>
        <p:txBody>
          <a:bodyPr wrap="none">
            <a:spAutoFit/>
          </a:bodyPr>
          <a:lstStyle/>
          <a:p>
            <a:pPr>
              <a:defRPr/>
            </a:pPr>
            <a:r>
              <a:rPr lang="es-NI" sz="2400">
                <a:effectLst>
                  <a:outerShdw blurRad="38100" dist="38100" dir="2700000" algn="tl">
                    <a:srgbClr val="FFFFFF"/>
                  </a:outerShdw>
                </a:effectLst>
                <a:latin typeface="Arial" charset="0"/>
                <a:cs typeface="+mn-cs"/>
              </a:rPr>
              <a:t>Siuna 1987</a:t>
            </a:r>
          </a:p>
        </p:txBody>
      </p:sp>
      <p:pic>
        <p:nvPicPr>
          <p:cNvPr id="14341" name="Picture 16">
            <a:extLst>
              <a:ext uri="{FF2B5EF4-FFF2-40B4-BE49-F238E27FC236}">
                <a16:creationId xmlns:a16="http://schemas.microsoft.com/office/drawing/2014/main" id="{05269436-A0DF-4A59-9C5F-B8E8F4E39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3967163"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7">
            <a:extLst>
              <a:ext uri="{FF2B5EF4-FFF2-40B4-BE49-F238E27FC236}">
                <a16:creationId xmlns:a16="http://schemas.microsoft.com/office/drawing/2014/main" id="{79D95505-115A-4FB3-AC53-D9BB11A28E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363" y="1143000"/>
            <a:ext cx="3979862"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2454F143-251E-4905-91BE-4D949FD44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8839200" cy="5165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B4D9789C-54A0-4201-B785-BC6948487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7813"/>
            <a:ext cx="8763000" cy="6199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7410" name="Picture 5">
            <a:extLst>
              <a:ext uri="{FF2B5EF4-FFF2-40B4-BE49-F238E27FC236}">
                <a16:creationId xmlns:a16="http://schemas.microsoft.com/office/drawing/2014/main" id="{D67F2600-750C-47F1-B609-E2D7C1B19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96" r="1299"/>
          <a:stretch>
            <a:fillRect/>
          </a:stretch>
        </p:blipFill>
        <p:spPr bwMode="auto">
          <a:xfrm>
            <a:off x="228600" y="819150"/>
            <a:ext cx="8662988" cy="5276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Camilo Arguello">
            <a:extLst>
              <a:ext uri="{FF2B5EF4-FFF2-40B4-BE49-F238E27FC236}">
                <a16:creationId xmlns:a16="http://schemas.microsoft.com/office/drawing/2014/main" id="{2E872C10-FC8C-49FD-A4B0-8BCF5A853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4">
            <a:extLst>
              <a:ext uri="{FF2B5EF4-FFF2-40B4-BE49-F238E27FC236}">
                <a16:creationId xmlns:a16="http://schemas.microsoft.com/office/drawing/2014/main" id="{11645674-6C2A-4B82-9231-3E88EBAD77A4}"/>
              </a:ext>
            </a:extLst>
          </p:cNvPr>
          <p:cNvSpPr>
            <a:spLocks noGrp="1" noChangeArrowheads="1"/>
          </p:cNvSpPr>
          <p:nvPr>
            <p:ph type="ctrTitle"/>
          </p:nvPr>
        </p:nvSpPr>
        <p:spPr>
          <a:xfrm>
            <a:off x="685800" y="1447800"/>
            <a:ext cx="7772400" cy="1470025"/>
          </a:xfrm>
        </p:spPr>
        <p:txBody>
          <a:bodyPr/>
          <a:lstStyle/>
          <a:p>
            <a:pPr eaLnBrk="1" hangingPunct="1"/>
            <a:r>
              <a:rPr lang="es-NI" altLang="es-SV" b="1">
                <a:solidFill>
                  <a:srgbClr val="0000CC"/>
                </a:solidFill>
              </a:rPr>
              <a:t>Ganadería</a:t>
            </a:r>
            <a:endParaRPr lang="es-ES" altLang="es-SV" b="1">
              <a:solidFill>
                <a:srgbClr val="0000CC"/>
              </a:solidFill>
            </a:endParaRPr>
          </a:p>
        </p:txBody>
      </p:sp>
      <p:sp>
        <p:nvSpPr>
          <p:cNvPr id="18436" name="Rectangle 5">
            <a:extLst>
              <a:ext uri="{FF2B5EF4-FFF2-40B4-BE49-F238E27FC236}">
                <a16:creationId xmlns:a16="http://schemas.microsoft.com/office/drawing/2014/main" id="{96A9BCB8-E64F-4F93-9B78-2C292BF6F748}"/>
              </a:ext>
            </a:extLst>
          </p:cNvPr>
          <p:cNvSpPr>
            <a:spLocks noGrp="1" noChangeArrowheads="1"/>
          </p:cNvSpPr>
          <p:nvPr>
            <p:ph type="subTitle" idx="1"/>
          </p:nvPr>
        </p:nvSpPr>
        <p:spPr/>
        <p:txBody>
          <a:bodyPr/>
          <a:lstStyle/>
          <a:p>
            <a:pPr eaLnBrk="1" hangingPunct="1"/>
            <a:r>
              <a:rPr lang="es-NI" altLang="es-SV">
                <a:solidFill>
                  <a:srgbClr val="0000CC"/>
                </a:solidFill>
              </a:rPr>
              <a:t>Producción ganadera total</a:t>
            </a:r>
          </a:p>
          <a:p>
            <a:pPr eaLnBrk="1" hangingPunct="1"/>
            <a:r>
              <a:rPr lang="es-NI" altLang="es-SV">
                <a:solidFill>
                  <a:srgbClr val="0000CC"/>
                </a:solidFill>
              </a:rPr>
              <a:t>Producción / Ha</a:t>
            </a:r>
          </a:p>
          <a:p>
            <a:pPr eaLnBrk="1" hangingPunct="1"/>
            <a:endParaRPr lang="es-ES" altLang="es-SV">
              <a:solidFill>
                <a:srgbClr val="0000CC"/>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Espiga_0">
            <a:extLst>
              <a:ext uri="{FF2B5EF4-FFF2-40B4-BE49-F238E27FC236}">
                <a16:creationId xmlns:a16="http://schemas.microsoft.com/office/drawing/2014/main" id="{FDC490EC-B73D-4A30-A1DA-67C561FF0E0C}"/>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a:extLst>
              <a:ext uri="{FF2B5EF4-FFF2-40B4-BE49-F238E27FC236}">
                <a16:creationId xmlns:a16="http://schemas.microsoft.com/office/drawing/2014/main" id="{37D6CCBC-55B4-4E1A-9799-B62AD6FC104E}"/>
              </a:ext>
            </a:extLst>
          </p:cNvPr>
          <p:cNvPicPr>
            <a:picLocks noChangeAspect="1" noChangeArrowheads="1"/>
          </p:cNvPicPr>
          <p:nvPr/>
        </p:nvPicPr>
        <p:blipFill>
          <a:blip r:embed="rId4">
            <a:lum bright="-60000" contrast="20000"/>
            <a:extLst>
              <a:ext uri="{28A0092B-C50C-407E-A947-70E740481C1C}">
                <a14:useLocalDpi xmlns:a14="http://schemas.microsoft.com/office/drawing/2010/main" val="0"/>
              </a:ext>
            </a:extLst>
          </a:blip>
          <a:srcRect/>
          <a:stretch>
            <a:fillRect/>
          </a:stretch>
        </p:blipFill>
        <p:spPr bwMode="auto">
          <a:xfrm>
            <a:off x="304800" y="0"/>
            <a:ext cx="84582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2" name="Picture 6" descr="dibujo 2">
            <a:extLst>
              <a:ext uri="{FF2B5EF4-FFF2-40B4-BE49-F238E27FC236}">
                <a16:creationId xmlns:a16="http://schemas.microsoft.com/office/drawing/2014/main" id="{D213C93C-4A40-4AAC-895D-52830C114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04813"/>
            <a:ext cx="381635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7" descr="dibujo 6">
            <a:extLst>
              <a:ext uri="{FF2B5EF4-FFF2-40B4-BE49-F238E27FC236}">
                <a16:creationId xmlns:a16="http://schemas.microsoft.com/office/drawing/2014/main" id="{6DF1E70D-F8E4-46C7-A4C3-B522447D6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81000"/>
            <a:ext cx="38481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a:extLst>
              <a:ext uri="{FF2B5EF4-FFF2-40B4-BE49-F238E27FC236}">
                <a16:creationId xmlns:a16="http://schemas.microsoft.com/office/drawing/2014/main" id="{5FC39680-AA24-4882-B68A-F8B1226F146D}"/>
              </a:ext>
            </a:extLst>
          </p:cNvPr>
          <p:cNvSpPr>
            <a:spLocks noGrp="1" noChangeArrowheads="1"/>
          </p:cNvSpPr>
          <p:nvPr>
            <p:ph type="ctrTitle"/>
          </p:nvPr>
        </p:nvSpPr>
        <p:spPr>
          <a:xfrm>
            <a:off x="685800" y="3025775"/>
            <a:ext cx="7772400" cy="1470025"/>
          </a:xfrm>
          <a:solidFill>
            <a:srgbClr val="3366FF">
              <a:alpha val="58823"/>
            </a:srgbClr>
          </a:solidFill>
        </p:spPr>
        <p:txBody>
          <a:bodyPr/>
          <a:lstStyle/>
          <a:p>
            <a:pPr eaLnBrk="1" hangingPunct="1"/>
            <a:r>
              <a:rPr lang="es-NI" altLang="es-SV">
                <a:solidFill>
                  <a:srgbClr val="FFFF00"/>
                </a:solidFill>
              </a:rPr>
              <a:t>Bienestar socioeconómico</a:t>
            </a:r>
            <a:endParaRPr lang="es-ES" altLang="es-SV">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0902"/>
                                        </p:tgtEl>
                                        <p:attrNameLst>
                                          <p:attrName>style.visibility</p:attrName>
                                        </p:attrNameLst>
                                      </p:cBhvr>
                                      <p:to>
                                        <p:strVal val="visible"/>
                                      </p:to>
                                    </p:set>
                                    <p:animEffect transition="in" filter="box(in)">
                                      <p:cBhvr>
                                        <p:cTn id="7" dur="500"/>
                                        <p:tgtEl>
                                          <p:spTgt spid="809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0903"/>
                                        </p:tgtEl>
                                        <p:attrNameLst>
                                          <p:attrName>style.visibility</p:attrName>
                                        </p:attrNameLst>
                                      </p:cBhvr>
                                      <p:to>
                                        <p:strVal val="visible"/>
                                      </p:to>
                                    </p:set>
                                    <p:animEffect transition="in" filter="box(in)">
                                      <p:cBhvr>
                                        <p:cTn id="12" dur="5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97E4723B-CC80-4B3B-A432-754E79A474B8}"/>
              </a:ext>
            </a:extLst>
          </p:cNvPr>
          <p:cNvSpPr>
            <a:spLocks noChangeArrowheads="1"/>
          </p:cNvSpPr>
          <p:nvPr/>
        </p:nvSpPr>
        <p:spPr bwMode="auto">
          <a:xfrm>
            <a:off x="228600" y="1524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s-NI" altLang="es-SV" b="0">
                <a:solidFill>
                  <a:srgbClr val="FFFF00"/>
                </a:solidFill>
              </a:rPr>
              <a:t>Relación entre Cobertura de bosques (%), consumo de kilocalorías/per-cápita/día y consumo de kilocalorías de origen animal (kcal/animal).</a:t>
            </a:r>
            <a:r>
              <a:rPr lang="en-GB" altLang="es-SV">
                <a:solidFill>
                  <a:srgbClr val="FFFF00"/>
                </a:solidFill>
              </a:rPr>
              <a:t> </a:t>
            </a:r>
          </a:p>
        </p:txBody>
      </p:sp>
      <p:pic>
        <p:nvPicPr>
          <p:cNvPr id="21507" name="Picture 1">
            <a:extLst>
              <a:ext uri="{FF2B5EF4-FFF2-40B4-BE49-F238E27FC236}">
                <a16:creationId xmlns:a16="http://schemas.microsoft.com/office/drawing/2014/main" id="{3E2FF1BC-2CAF-4D70-8597-04CD73B79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006475"/>
            <a:ext cx="8858250"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098" name="Rectangle 8">
            <a:extLst>
              <a:ext uri="{FF2B5EF4-FFF2-40B4-BE49-F238E27FC236}">
                <a16:creationId xmlns:a16="http://schemas.microsoft.com/office/drawing/2014/main" id="{E2D8DA66-3DDF-42F4-99ED-EFB076B4A838}"/>
              </a:ext>
            </a:extLst>
          </p:cNvPr>
          <p:cNvSpPr>
            <a:spLocks noChangeArrowheads="1"/>
          </p:cNvSpPr>
          <p:nvPr/>
        </p:nvSpPr>
        <p:spPr bwMode="auto">
          <a:xfrm>
            <a:off x="304800" y="1066800"/>
            <a:ext cx="8534400" cy="4495800"/>
          </a:xfrm>
          <a:prstGeom prst="rect">
            <a:avLst/>
          </a:prstGeom>
          <a:solidFill>
            <a:srgbClr val="FFFF99">
              <a:alpha val="47058"/>
            </a:srgbClr>
          </a:solidFill>
          <a:ln w="9525">
            <a:solidFill>
              <a:schemeClr val="tx1"/>
            </a:solidFill>
            <a:miter lim="800000"/>
            <a:headEnd/>
            <a:tailEnd/>
          </a:ln>
        </p:spPr>
        <p:txBody>
          <a:bodyPr wrap="none"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SV" altLang="es-SV"/>
          </a:p>
        </p:txBody>
      </p:sp>
      <p:sp>
        <p:nvSpPr>
          <p:cNvPr id="52227" name="Rectangle 3">
            <a:extLst>
              <a:ext uri="{FF2B5EF4-FFF2-40B4-BE49-F238E27FC236}">
                <a16:creationId xmlns:a16="http://schemas.microsoft.com/office/drawing/2014/main" id="{E1A09DE7-99BD-4449-B90A-CCB2CE374F13}"/>
              </a:ext>
            </a:extLst>
          </p:cNvPr>
          <p:cNvSpPr>
            <a:spLocks noGrp="1" noChangeArrowheads="1"/>
          </p:cNvSpPr>
          <p:nvPr>
            <p:ph type="body" idx="1"/>
          </p:nvPr>
        </p:nvSpPr>
        <p:spPr>
          <a:xfrm>
            <a:off x="381000" y="1066800"/>
            <a:ext cx="8458200" cy="4525963"/>
          </a:xfrm>
          <a:solidFill>
            <a:srgbClr val="002060"/>
          </a:solidFill>
          <a:effectLst>
            <a:outerShdw blurRad="50800" dist="50800" dir="5400000" algn="ctr" rotWithShape="0">
              <a:srgbClr val="002060"/>
            </a:outerShdw>
          </a:effectLst>
        </p:spPr>
        <p:txBody>
          <a:bodyPr/>
          <a:lstStyle/>
          <a:p>
            <a:pPr eaLnBrk="1" hangingPunct="1">
              <a:defRPr/>
            </a:pPr>
            <a:r>
              <a:rPr lang="es-NI" dirty="0">
                <a:solidFill>
                  <a:srgbClr val="FFFF00"/>
                </a:solidFill>
              </a:rPr>
              <a:t>La agencia holandesa de evaluación ambiental (</a:t>
            </a:r>
            <a:r>
              <a:rPr lang="es-NI" dirty="0" err="1">
                <a:solidFill>
                  <a:srgbClr val="FFFF00"/>
                </a:solidFill>
              </a:rPr>
              <a:t>PBL</a:t>
            </a:r>
            <a:r>
              <a:rPr lang="es-NI" dirty="0">
                <a:solidFill>
                  <a:srgbClr val="FFFF00"/>
                </a:solidFill>
              </a:rPr>
              <a:t>) realizó en varios países, estudios para identificar tendencias generales del desarrollo humano y el efecto que han tenido sobre la pobreza y el medio</a:t>
            </a:r>
          </a:p>
          <a:p>
            <a:pPr eaLnBrk="1" hangingPunct="1">
              <a:defRPr/>
            </a:pPr>
            <a:r>
              <a:rPr lang="es-NI" dirty="0">
                <a:solidFill>
                  <a:srgbClr val="FFFF00"/>
                </a:solidFill>
              </a:rPr>
              <a:t>En Nicaragua, se hizo sobre el desarrollo ganadero y su influencia sobre la biodiversidad y el desarrollo socioeconómico de las familias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2530" name="Picture 2" descr="pobreza">
            <a:extLst>
              <a:ext uri="{FF2B5EF4-FFF2-40B4-BE49-F238E27FC236}">
                <a16:creationId xmlns:a16="http://schemas.microsoft.com/office/drawing/2014/main" id="{E6A86A79-8A47-4524-8843-EEDBF84E4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85800"/>
            <a:ext cx="5715000"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nicarag">
            <a:extLst>
              <a:ext uri="{FF2B5EF4-FFF2-40B4-BE49-F238E27FC236}">
                <a16:creationId xmlns:a16="http://schemas.microsoft.com/office/drawing/2014/main" id="{01D41670-51AF-4864-B4D2-B3F47C8BB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86" t="8658" r="3622" b="17955"/>
          <a:stretch>
            <a:fillRect/>
          </a:stretch>
        </p:blipFill>
        <p:spPr bwMode="auto">
          <a:xfrm>
            <a:off x="228600" y="2362200"/>
            <a:ext cx="1482725" cy="1676400"/>
          </a:xfrm>
          <a:prstGeom prst="rect">
            <a:avLst/>
          </a:prstGeom>
          <a:solidFill>
            <a:schemeClr val="bg1"/>
          </a:solidFill>
          <a:ln w="9525">
            <a:solidFill>
              <a:srgbClr val="FF6600"/>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E345C0A0-5E16-400E-B978-074A63656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8" t="1353" r="1758" b="1353"/>
          <a:stretch>
            <a:fillRect/>
          </a:stretch>
        </p:blipFill>
        <p:spPr bwMode="auto">
          <a:xfrm>
            <a:off x="160338" y="1371600"/>
            <a:ext cx="8823325" cy="525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5" name="Text Box 5">
            <a:extLst>
              <a:ext uri="{FF2B5EF4-FFF2-40B4-BE49-F238E27FC236}">
                <a16:creationId xmlns:a16="http://schemas.microsoft.com/office/drawing/2014/main" id="{4AFB61D3-C912-406D-9399-D3F308827F53}"/>
              </a:ext>
            </a:extLst>
          </p:cNvPr>
          <p:cNvSpPr txBox="1">
            <a:spLocks noChangeArrowheads="1"/>
          </p:cNvSpPr>
          <p:nvPr/>
        </p:nvSpPr>
        <p:spPr bwMode="auto">
          <a:xfrm>
            <a:off x="881063" y="609600"/>
            <a:ext cx="7224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s-NI" altLang="es-SV" sz="2000">
                <a:solidFill>
                  <a:srgbClr val="FFFF00"/>
                </a:solidFill>
                <a:latin typeface="Century Gothic" panose="020B0502020202020204" pitchFamily="34" charset="0"/>
              </a:rPr>
              <a:t>Ingreso agropecuario neto e ICN por tipo de productores</a:t>
            </a:r>
          </a:p>
        </p:txBody>
      </p:sp>
      <p:sp>
        <p:nvSpPr>
          <p:cNvPr id="23556" name="Text Box 7">
            <a:extLst>
              <a:ext uri="{FF2B5EF4-FFF2-40B4-BE49-F238E27FC236}">
                <a16:creationId xmlns:a16="http://schemas.microsoft.com/office/drawing/2014/main" id="{3127125D-251C-4A1A-9E54-8A8A89D508BE}"/>
              </a:ext>
            </a:extLst>
          </p:cNvPr>
          <p:cNvSpPr txBox="1">
            <a:spLocks noChangeArrowheads="1"/>
          </p:cNvSpPr>
          <p:nvPr/>
        </p:nvSpPr>
        <p:spPr bwMode="auto">
          <a:xfrm>
            <a:off x="685800" y="1889125"/>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s-NI" altLang="es-SV" sz="1000"/>
              <a:t>Tumba, roza y quema</a:t>
            </a:r>
          </a:p>
          <a:p>
            <a:pPr algn="ctr" eaLnBrk="1" hangingPunct="1">
              <a:spcBef>
                <a:spcPct val="50000"/>
              </a:spcBef>
            </a:pPr>
            <a:r>
              <a:rPr lang="es-NI" altLang="es-SV" sz="1000"/>
              <a:t>2, 11 y 47 mz</a:t>
            </a:r>
          </a:p>
          <a:p>
            <a:pPr algn="ctr" eaLnBrk="1" hangingPunct="1">
              <a:spcBef>
                <a:spcPct val="50000"/>
              </a:spcBef>
            </a:pPr>
            <a:r>
              <a:rPr lang="es-NI" altLang="es-SV" sz="1000"/>
              <a:t>62% fincas</a:t>
            </a:r>
            <a:endParaRPr lang="es-ES" altLang="es-SV" sz="1000"/>
          </a:p>
        </p:txBody>
      </p:sp>
      <p:sp>
        <p:nvSpPr>
          <p:cNvPr id="23557" name="Text Box 8">
            <a:extLst>
              <a:ext uri="{FF2B5EF4-FFF2-40B4-BE49-F238E27FC236}">
                <a16:creationId xmlns:a16="http://schemas.microsoft.com/office/drawing/2014/main" id="{E6F7B40E-CFCB-40F0-96B1-253C9086FDF1}"/>
              </a:ext>
            </a:extLst>
          </p:cNvPr>
          <p:cNvSpPr txBox="1">
            <a:spLocks noChangeArrowheads="1"/>
          </p:cNvSpPr>
          <p:nvPr/>
        </p:nvSpPr>
        <p:spPr bwMode="auto">
          <a:xfrm>
            <a:off x="2514600" y="3184525"/>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s-NI" altLang="es-SV" sz="1000"/>
              <a:t>Uso arado y agroquímicos</a:t>
            </a:r>
          </a:p>
          <a:p>
            <a:pPr algn="ctr" eaLnBrk="1" hangingPunct="1">
              <a:spcBef>
                <a:spcPct val="50000"/>
              </a:spcBef>
            </a:pPr>
            <a:r>
              <a:rPr lang="es-NI" altLang="es-SV" sz="1000"/>
              <a:t>12 mz</a:t>
            </a:r>
          </a:p>
          <a:p>
            <a:pPr algn="ctr" eaLnBrk="1" hangingPunct="1">
              <a:spcBef>
                <a:spcPct val="50000"/>
              </a:spcBef>
            </a:pPr>
            <a:r>
              <a:rPr lang="es-NI" altLang="es-SV" sz="1000"/>
              <a:t>13% fincas</a:t>
            </a:r>
            <a:endParaRPr lang="es-ES" altLang="es-SV" sz="1000"/>
          </a:p>
        </p:txBody>
      </p:sp>
      <p:sp>
        <p:nvSpPr>
          <p:cNvPr id="23558" name="Text Box 9">
            <a:extLst>
              <a:ext uri="{FF2B5EF4-FFF2-40B4-BE49-F238E27FC236}">
                <a16:creationId xmlns:a16="http://schemas.microsoft.com/office/drawing/2014/main" id="{B2F9AC7B-E8D2-4D32-BED5-02D878AE2E8D}"/>
              </a:ext>
            </a:extLst>
          </p:cNvPr>
          <p:cNvSpPr txBox="1">
            <a:spLocks noChangeArrowheads="1"/>
          </p:cNvSpPr>
          <p:nvPr/>
        </p:nvSpPr>
        <p:spPr bwMode="auto">
          <a:xfrm>
            <a:off x="4267200" y="2574925"/>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s-NI" altLang="es-SV" sz="1000"/>
              <a:t>Sin agroquímicos</a:t>
            </a:r>
          </a:p>
          <a:p>
            <a:pPr algn="ctr" eaLnBrk="1" hangingPunct="1">
              <a:spcBef>
                <a:spcPct val="50000"/>
              </a:spcBef>
            </a:pPr>
            <a:r>
              <a:rPr lang="es-NI" altLang="es-SV" sz="1000"/>
              <a:t>52 mz</a:t>
            </a:r>
          </a:p>
          <a:p>
            <a:pPr algn="ctr" eaLnBrk="1" hangingPunct="1">
              <a:spcBef>
                <a:spcPct val="50000"/>
              </a:spcBef>
            </a:pPr>
            <a:r>
              <a:rPr lang="es-NI" altLang="es-SV" sz="1000"/>
              <a:t>16% de fincas</a:t>
            </a:r>
            <a:endParaRPr lang="es-ES" altLang="es-SV" sz="1000"/>
          </a:p>
        </p:txBody>
      </p:sp>
      <p:sp>
        <p:nvSpPr>
          <p:cNvPr id="23559" name="Text Box 10">
            <a:extLst>
              <a:ext uri="{FF2B5EF4-FFF2-40B4-BE49-F238E27FC236}">
                <a16:creationId xmlns:a16="http://schemas.microsoft.com/office/drawing/2014/main" id="{43476667-29FC-4AB2-9FF5-63017F394262}"/>
              </a:ext>
            </a:extLst>
          </p:cNvPr>
          <p:cNvSpPr txBox="1">
            <a:spLocks noChangeArrowheads="1"/>
          </p:cNvSpPr>
          <p:nvPr/>
        </p:nvSpPr>
        <p:spPr bwMode="auto">
          <a:xfrm>
            <a:off x="5638800" y="2193925"/>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s-NI" altLang="es-SV" sz="1000"/>
              <a:t>Extensivos con insumos</a:t>
            </a:r>
          </a:p>
          <a:p>
            <a:pPr algn="ctr" eaLnBrk="1" hangingPunct="1">
              <a:spcBef>
                <a:spcPct val="50000"/>
              </a:spcBef>
            </a:pPr>
            <a:r>
              <a:rPr lang="es-NI" altLang="es-SV" sz="1000"/>
              <a:t>58, 123 mz</a:t>
            </a:r>
          </a:p>
          <a:p>
            <a:pPr algn="ctr" eaLnBrk="1" hangingPunct="1">
              <a:spcBef>
                <a:spcPct val="50000"/>
              </a:spcBef>
            </a:pPr>
            <a:r>
              <a:rPr lang="es-NI" altLang="es-SV" sz="1000"/>
              <a:t>7% de fincas</a:t>
            </a:r>
            <a:endParaRPr lang="es-ES" altLang="es-SV" sz="1000"/>
          </a:p>
        </p:txBody>
      </p:sp>
      <p:sp>
        <p:nvSpPr>
          <p:cNvPr id="23560" name="Text Box 11">
            <a:extLst>
              <a:ext uri="{FF2B5EF4-FFF2-40B4-BE49-F238E27FC236}">
                <a16:creationId xmlns:a16="http://schemas.microsoft.com/office/drawing/2014/main" id="{BD38EF2D-46EC-43B7-8FB6-5F5E8DCD5988}"/>
              </a:ext>
            </a:extLst>
          </p:cNvPr>
          <p:cNvSpPr txBox="1">
            <a:spLocks noChangeArrowheads="1"/>
          </p:cNvSpPr>
          <p:nvPr/>
        </p:nvSpPr>
        <p:spPr bwMode="auto">
          <a:xfrm>
            <a:off x="7239000" y="1752600"/>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s-NI" altLang="es-SV" sz="1000"/>
              <a:t>Extensivas</a:t>
            </a:r>
          </a:p>
          <a:p>
            <a:pPr algn="ctr" eaLnBrk="1" hangingPunct="1">
              <a:spcBef>
                <a:spcPct val="50000"/>
              </a:spcBef>
            </a:pPr>
            <a:r>
              <a:rPr lang="es-NI" altLang="es-SV" sz="1000"/>
              <a:t>422, 218 mz</a:t>
            </a:r>
          </a:p>
          <a:p>
            <a:pPr algn="ctr" eaLnBrk="1" hangingPunct="1">
              <a:spcBef>
                <a:spcPct val="50000"/>
              </a:spcBef>
            </a:pPr>
            <a:r>
              <a:rPr lang="es-NI" altLang="es-SV" sz="1000"/>
              <a:t>2% fincas</a:t>
            </a:r>
            <a:endParaRPr lang="es-ES" altLang="es-SV" sz="1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rgbClr val="002060"/>
        </a:solidFill>
        <a:effectLst/>
      </p:bgPr>
    </p:bg>
    <p:spTree>
      <p:nvGrpSpPr>
        <p:cNvPr id="1" name=""/>
        <p:cNvGrpSpPr/>
        <p:nvPr/>
      </p:nvGrpSpPr>
      <p:grpSpPr>
        <a:xfrm>
          <a:off x="0" y="0"/>
          <a:ext cx="0" cy="0"/>
          <a:chOff x="0" y="0"/>
          <a:chExt cx="0" cy="0"/>
        </a:xfrm>
      </p:grpSpPr>
      <p:graphicFrame>
        <p:nvGraphicFramePr>
          <p:cNvPr id="1026" name="Object 2">
            <a:extLst>
              <a:ext uri="{FF2B5EF4-FFF2-40B4-BE49-F238E27FC236}">
                <a16:creationId xmlns:a16="http://schemas.microsoft.com/office/drawing/2014/main" id="{A2388D79-73A2-4745-8850-97138D460284}"/>
              </a:ext>
            </a:extLst>
          </p:cNvPr>
          <p:cNvGraphicFramePr>
            <a:graphicFrameLocks noChangeAspect="1"/>
          </p:cNvGraphicFramePr>
          <p:nvPr>
            <p:ph/>
          </p:nvPr>
        </p:nvGraphicFramePr>
        <p:xfrm>
          <a:off x="838200" y="1130300"/>
          <a:ext cx="7391400" cy="5270500"/>
        </p:xfrm>
        <a:graphic>
          <a:graphicData uri="http://schemas.openxmlformats.org/presentationml/2006/ole">
            <mc:AlternateContent xmlns:mc="http://schemas.openxmlformats.org/markup-compatibility/2006">
              <mc:Choice xmlns:v="urn:schemas-microsoft-com:vml" Requires="v">
                <p:oleObj spid="_x0000_s1037" name="Gráfico" r:id="rId4" imgW="5276965" imgH="3762414" progId="Excel.Sheet.8">
                  <p:embed/>
                </p:oleObj>
              </mc:Choice>
              <mc:Fallback>
                <p:oleObj name="Gráfico" r:id="rId4" imgW="5276965" imgH="3762414"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130300"/>
                        <a:ext cx="7391400" cy="5270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Line 3">
            <a:extLst>
              <a:ext uri="{FF2B5EF4-FFF2-40B4-BE49-F238E27FC236}">
                <a16:creationId xmlns:a16="http://schemas.microsoft.com/office/drawing/2014/main" id="{378EFF9F-C068-4DA1-9020-E7F50A6EE854}"/>
              </a:ext>
            </a:extLst>
          </p:cNvPr>
          <p:cNvSpPr>
            <a:spLocks noChangeShapeType="1"/>
          </p:cNvSpPr>
          <p:nvPr/>
        </p:nvSpPr>
        <p:spPr bwMode="auto">
          <a:xfrm flipV="1">
            <a:off x="4800600" y="3124200"/>
            <a:ext cx="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s-SV"/>
          </a:p>
        </p:txBody>
      </p:sp>
      <p:sp>
        <p:nvSpPr>
          <p:cNvPr id="1029" name="Line 4">
            <a:extLst>
              <a:ext uri="{FF2B5EF4-FFF2-40B4-BE49-F238E27FC236}">
                <a16:creationId xmlns:a16="http://schemas.microsoft.com/office/drawing/2014/main" id="{96682015-089C-4F60-AED8-208CD9821CB0}"/>
              </a:ext>
            </a:extLst>
          </p:cNvPr>
          <p:cNvSpPr>
            <a:spLocks noChangeShapeType="1"/>
          </p:cNvSpPr>
          <p:nvPr/>
        </p:nvSpPr>
        <p:spPr bwMode="auto">
          <a:xfrm flipH="1">
            <a:off x="4800600" y="2971800"/>
            <a:ext cx="2286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s-SV"/>
          </a:p>
        </p:txBody>
      </p:sp>
      <p:sp>
        <p:nvSpPr>
          <p:cNvPr id="1030" name="Line 5">
            <a:extLst>
              <a:ext uri="{FF2B5EF4-FFF2-40B4-BE49-F238E27FC236}">
                <a16:creationId xmlns:a16="http://schemas.microsoft.com/office/drawing/2014/main" id="{2763AA9B-5382-4B21-894F-ED8180AE0EC9}"/>
              </a:ext>
            </a:extLst>
          </p:cNvPr>
          <p:cNvSpPr>
            <a:spLocks noChangeShapeType="1"/>
          </p:cNvSpPr>
          <p:nvPr/>
        </p:nvSpPr>
        <p:spPr bwMode="auto">
          <a:xfrm flipH="1">
            <a:off x="3810000" y="43434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s-SV"/>
          </a:p>
        </p:txBody>
      </p:sp>
      <p:sp>
        <p:nvSpPr>
          <p:cNvPr id="1031" name="Line 6">
            <a:extLst>
              <a:ext uri="{FF2B5EF4-FFF2-40B4-BE49-F238E27FC236}">
                <a16:creationId xmlns:a16="http://schemas.microsoft.com/office/drawing/2014/main" id="{DD38FC30-5F2B-4E3D-96CE-B46D4AC6671C}"/>
              </a:ext>
            </a:extLst>
          </p:cNvPr>
          <p:cNvSpPr>
            <a:spLocks noChangeShapeType="1"/>
          </p:cNvSpPr>
          <p:nvPr/>
        </p:nvSpPr>
        <p:spPr bwMode="auto">
          <a:xfrm flipV="1">
            <a:off x="3124200" y="43434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s-SV"/>
          </a:p>
        </p:txBody>
      </p:sp>
      <p:sp>
        <p:nvSpPr>
          <p:cNvPr id="1032" name="Text Box 7">
            <a:extLst>
              <a:ext uri="{FF2B5EF4-FFF2-40B4-BE49-F238E27FC236}">
                <a16:creationId xmlns:a16="http://schemas.microsoft.com/office/drawing/2014/main" id="{AB9EF892-3FD1-451B-A414-E8CBA9900250}"/>
              </a:ext>
            </a:extLst>
          </p:cNvPr>
          <p:cNvSpPr txBox="1">
            <a:spLocks noChangeArrowheads="1"/>
          </p:cNvSpPr>
          <p:nvPr/>
        </p:nvSpPr>
        <p:spPr bwMode="auto">
          <a:xfrm>
            <a:off x="304800" y="473075"/>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a:spcAft>
                <a:spcPct val="20000"/>
              </a:spcAft>
              <a:buClr>
                <a:schemeClr val="hlink"/>
              </a:buClr>
              <a:buSzPct val="75000"/>
              <a:buFont typeface="Wingdings" panose="05000000000000000000" pitchFamily="2" charset="2"/>
              <a:buNone/>
            </a:pPr>
            <a:r>
              <a:rPr lang="es-NI" altLang="es-SV" sz="2400">
                <a:solidFill>
                  <a:srgbClr val="FFFF00"/>
                </a:solidFill>
                <a:latin typeface="News Gothic"/>
              </a:rPr>
              <a:t>Ingreso – pérdida de biodiversidad por tipo de finca</a:t>
            </a:r>
          </a:p>
        </p:txBody>
      </p:sp>
      <p:sp>
        <p:nvSpPr>
          <p:cNvPr id="1033" name="Line 8">
            <a:extLst>
              <a:ext uri="{FF2B5EF4-FFF2-40B4-BE49-F238E27FC236}">
                <a16:creationId xmlns:a16="http://schemas.microsoft.com/office/drawing/2014/main" id="{AB14C2C2-6A34-4DF5-8DF6-B7993B4F528C}"/>
              </a:ext>
            </a:extLst>
          </p:cNvPr>
          <p:cNvSpPr>
            <a:spLocks noChangeShapeType="1"/>
          </p:cNvSpPr>
          <p:nvPr/>
        </p:nvSpPr>
        <p:spPr bwMode="auto">
          <a:xfrm flipV="1">
            <a:off x="3505200" y="2743200"/>
            <a:ext cx="1066800" cy="19050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lIns="0" tIns="0" rIns="0" bIns="0" anchor="ctr"/>
          <a:lstStyle/>
          <a:p>
            <a:endParaRPr lang="es-SV"/>
          </a:p>
        </p:txBody>
      </p:sp>
      <p:sp>
        <p:nvSpPr>
          <p:cNvPr id="1034" name="Line 9">
            <a:extLst>
              <a:ext uri="{FF2B5EF4-FFF2-40B4-BE49-F238E27FC236}">
                <a16:creationId xmlns:a16="http://schemas.microsoft.com/office/drawing/2014/main" id="{63E7C9B8-9A7D-4CFE-9B2D-B2D0EB1EF7AA}"/>
              </a:ext>
            </a:extLst>
          </p:cNvPr>
          <p:cNvSpPr>
            <a:spLocks noChangeShapeType="1"/>
          </p:cNvSpPr>
          <p:nvPr/>
        </p:nvSpPr>
        <p:spPr bwMode="auto">
          <a:xfrm flipV="1">
            <a:off x="4114800" y="2819400"/>
            <a:ext cx="1828800" cy="18288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lIns="0" tIns="0" rIns="0" bIns="0" anchor="ctr"/>
          <a:lstStyle/>
          <a:p>
            <a:endParaRPr lang="es-SV"/>
          </a:p>
        </p:txBody>
      </p:sp>
      <p:sp>
        <p:nvSpPr>
          <p:cNvPr id="1035" name="Text Box 10">
            <a:extLst>
              <a:ext uri="{FF2B5EF4-FFF2-40B4-BE49-F238E27FC236}">
                <a16:creationId xmlns:a16="http://schemas.microsoft.com/office/drawing/2014/main" id="{286BA006-6DB4-44D1-B9F6-E300BBD136CF}"/>
              </a:ext>
            </a:extLst>
          </p:cNvPr>
          <p:cNvSpPr txBox="1">
            <a:spLocks noChangeArrowheads="1"/>
          </p:cNvSpPr>
          <p:nvPr/>
        </p:nvSpPr>
        <p:spPr bwMode="auto">
          <a:xfrm>
            <a:off x="3048000" y="2597150"/>
            <a:ext cx="101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a:spcAft>
                <a:spcPct val="20000"/>
              </a:spcAft>
              <a:buClr>
                <a:schemeClr val="hlink"/>
              </a:buClr>
              <a:buSzPct val="75000"/>
              <a:buFont typeface="Wingdings" panose="05000000000000000000" pitchFamily="2" charset="2"/>
              <a:buNone/>
            </a:pPr>
            <a:r>
              <a:rPr lang="nl-NL" altLang="es-SV">
                <a:latin typeface="News Gothic"/>
              </a:rPr>
              <a:t>favorable</a:t>
            </a:r>
            <a:endParaRPr lang="en-US" altLang="es-SV">
              <a:latin typeface="News Gothic"/>
            </a:endParaRPr>
          </a:p>
        </p:txBody>
      </p:sp>
      <p:sp>
        <p:nvSpPr>
          <p:cNvPr id="1036" name="Text Box 11">
            <a:extLst>
              <a:ext uri="{FF2B5EF4-FFF2-40B4-BE49-F238E27FC236}">
                <a16:creationId xmlns:a16="http://schemas.microsoft.com/office/drawing/2014/main" id="{E65ABD77-D034-429D-BE6B-B284E8D0F1CE}"/>
              </a:ext>
            </a:extLst>
          </p:cNvPr>
          <p:cNvSpPr txBox="1">
            <a:spLocks noChangeArrowheads="1"/>
          </p:cNvSpPr>
          <p:nvPr/>
        </p:nvSpPr>
        <p:spPr bwMode="auto">
          <a:xfrm>
            <a:off x="6400800" y="2590800"/>
            <a:ext cx="1409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a:spcAft>
                <a:spcPct val="20000"/>
              </a:spcAft>
              <a:buClr>
                <a:schemeClr val="hlink"/>
              </a:buClr>
              <a:buSzPct val="75000"/>
              <a:buFont typeface="Wingdings" panose="05000000000000000000" pitchFamily="2" charset="2"/>
              <a:buNone/>
            </a:pPr>
            <a:r>
              <a:rPr lang="nl-NL" altLang="es-SV">
                <a:latin typeface="News Gothic"/>
              </a:rPr>
              <a:t>desfavorable</a:t>
            </a:r>
            <a:endParaRPr lang="en-US" altLang="es-SV">
              <a:latin typeface="News Gothic"/>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E848FBE-06DB-42FB-BB77-ECD2973DAB8C}"/>
              </a:ext>
            </a:extLst>
          </p:cNvPr>
          <p:cNvSpPr>
            <a:spLocks noGrp="1" noChangeArrowheads="1"/>
          </p:cNvSpPr>
          <p:nvPr>
            <p:ph type="title"/>
          </p:nvPr>
        </p:nvSpPr>
        <p:spPr>
          <a:xfrm>
            <a:off x="457200" y="2714625"/>
            <a:ext cx="8229600" cy="1143000"/>
          </a:xfrm>
        </p:spPr>
        <p:txBody>
          <a:bodyPr/>
          <a:lstStyle/>
          <a:p>
            <a:pPr eaLnBrk="1" hangingPunct="1"/>
            <a:r>
              <a:rPr lang="es-NI" altLang="es-SV" b="1">
                <a:solidFill>
                  <a:srgbClr val="F8E708"/>
                </a:solidFill>
              </a:rPr>
              <a:t>Propuestas de políticas</a:t>
            </a:r>
            <a:endParaRPr lang="es-ES" altLang="es-SV" b="1">
              <a:solidFill>
                <a:srgbClr val="F8E708"/>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621C437A-6E1C-4252-B142-E7BDBE76C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195263"/>
            <a:ext cx="7553325"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DE05B7FA-AC0B-4997-99A2-EB3BEE314201}"/>
              </a:ext>
            </a:extLst>
          </p:cNvPr>
          <p:cNvSpPr>
            <a:spLocks noChangeArrowheads="1"/>
          </p:cNvSpPr>
          <p:nvPr/>
        </p:nvSpPr>
        <p:spPr bwMode="auto">
          <a:xfrm>
            <a:off x="685800" y="457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s-ES_tradnl" altLang="es-SV" sz="4400">
                <a:solidFill>
                  <a:srgbClr val="F8E708"/>
                </a:solidFill>
              </a:rPr>
              <a:t>Zona A</a:t>
            </a:r>
          </a:p>
        </p:txBody>
      </p:sp>
      <p:sp>
        <p:nvSpPr>
          <p:cNvPr id="59395" name="Rectangle 5">
            <a:extLst>
              <a:ext uri="{FF2B5EF4-FFF2-40B4-BE49-F238E27FC236}">
                <a16:creationId xmlns:a16="http://schemas.microsoft.com/office/drawing/2014/main" id="{5ADC9191-861C-469C-830A-E14AD143C5BB}"/>
              </a:ext>
            </a:extLst>
          </p:cNvPr>
          <p:cNvSpPr>
            <a:spLocks noChangeArrowheads="1"/>
          </p:cNvSpPr>
          <p:nvPr/>
        </p:nvSpPr>
        <p:spPr bwMode="auto">
          <a:xfrm>
            <a:off x="381000" y="1524000"/>
            <a:ext cx="8229600" cy="4953000"/>
          </a:xfrm>
          <a:prstGeom prst="rect">
            <a:avLst/>
          </a:prstGeom>
          <a:noFill/>
          <a:ln w="9525">
            <a:noFill/>
            <a:miter lim="800000"/>
            <a:headEnd/>
            <a:tailEnd/>
          </a:ln>
        </p:spPr>
        <p:txBody>
          <a:bodyPr/>
          <a:lstStyle/>
          <a:p>
            <a:pPr marL="342900" indent="-342900">
              <a:spcBef>
                <a:spcPct val="20000"/>
              </a:spcBef>
              <a:buFontTx/>
              <a:buChar char="•"/>
              <a:defRPr/>
            </a:pPr>
            <a:r>
              <a:rPr lang="es-ES_tradnl" sz="3200" dirty="0">
                <a:solidFill>
                  <a:srgbClr val="F8E708"/>
                </a:solidFill>
                <a:latin typeface="Arial" charset="0"/>
                <a:cs typeface="+mn-cs"/>
              </a:rPr>
              <a:t>Áreas de mayor potencial, con mucha infraestructura y acceso a servicios.</a:t>
            </a:r>
          </a:p>
          <a:p>
            <a:pPr marL="324000" indent="-342900">
              <a:spcBef>
                <a:spcPts val="600"/>
              </a:spcBef>
              <a:buFontTx/>
              <a:buChar char="•"/>
              <a:defRPr/>
            </a:pPr>
            <a:r>
              <a:rPr lang="es-ES_tradnl" sz="3200" dirty="0">
                <a:solidFill>
                  <a:srgbClr val="F8E708"/>
                </a:solidFill>
                <a:latin typeface="Arial" charset="0"/>
                <a:cs typeface="+mn-cs"/>
              </a:rPr>
              <a:t>Énfasis en protecci</a:t>
            </a:r>
            <a:r>
              <a:rPr lang="es-ES_tradnl" altLang="ja-JP" sz="3200" dirty="0">
                <a:solidFill>
                  <a:srgbClr val="F8E708"/>
                </a:solidFill>
                <a:latin typeface="Arial" charset="0"/>
                <a:ea typeface="ＭＳ Ｐゴシック" pitchFamily="34" charset="-128"/>
                <a:cs typeface="+mn-cs"/>
              </a:rPr>
              <a:t>ón de la erosión en suelos más frágiles (Sur </a:t>
            </a:r>
            <a:r>
              <a:rPr lang="es-ES_tradnl" altLang="ja-JP" sz="3200" dirty="0" err="1">
                <a:solidFill>
                  <a:srgbClr val="F8E708"/>
                </a:solidFill>
                <a:latin typeface="Arial" charset="0"/>
                <a:ea typeface="ＭＳ Ｐゴシック" pitchFamily="34" charset="-128"/>
                <a:cs typeface="+mn-cs"/>
              </a:rPr>
              <a:t>MGA</a:t>
            </a:r>
            <a:r>
              <a:rPr lang="es-ES_tradnl" altLang="ja-JP" sz="3200" dirty="0">
                <a:solidFill>
                  <a:srgbClr val="F8E708"/>
                </a:solidFill>
                <a:latin typeface="Arial" charset="0"/>
                <a:ea typeface="ＭＳ Ｐゴシック" pitchFamily="34" charset="-128"/>
                <a:cs typeface="+mn-cs"/>
              </a:rPr>
              <a:t>-Rivas).</a:t>
            </a:r>
          </a:p>
          <a:p>
            <a:pPr marL="342900" indent="-342900">
              <a:spcBef>
                <a:spcPct val="20000"/>
              </a:spcBef>
              <a:buFontTx/>
              <a:buChar char="•"/>
              <a:defRPr/>
            </a:pPr>
            <a:r>
              <a:rPr lang="es-ES_tradnl" altLang="ja-JP" sz="3200" dirty="0">
                <a:solidFill>
                  <a:srgbClr val="F8E708"/>
                </a:solidFill>
                <a:latin typeface="Arial" charset="0"/>
                <a:ea typeface="ＭＳ Ｐゴシック" pitchFamily="34" charset="-128"/>
                <a:cs typeface="+mn-cs"/>
              </a:rPr>
              <a:t>Protección y aprovechamiento del gran acuífero de la depresión de Nicaragua.</a:t>
            </a:r>
          </a:p>
          <a:p>
            <a:pPr marL="342900" indent="-342900">
              <a:spcBef>
                <a:spcPct val="20000"/>
              </a:spcBef>
              <a:buFontTx/>
              <a:buChar char="•"/>
              <a:defRPr/>
            </a:pPr>
            <a:r>
              <a:rPr lang="es-ES_tradnl" altLang="ja-JP" sz="3200" dirty="0">
                <a:solidFill>
                  <a:srgbClr val="F8E708"/>
                </a:solidFill>
                <a:latin typeface="Arial" charset="0"/>
                <a:ea typeface="ＭＳ Ｐゴシック" pitchFamily="34" charset="-128"/>
                <a:cs typeface="+mn-cs"/>
              </a:rPr>
              <a:t>Racionalización de manejo general.</a:t>
            </a:r>
          </a:p>
          <a:p>
            <a:pPr marL="342900" indent="-342900">
              <a:spcBef>
                <a:spcPct val="20000"/>
              </a:spcBef>
              <a:buFontTx/>
              <a:buChar char="•"/>
              <a:defRPr/>
            </a:pPr>
            <a:r>
              <a:rPr lang="es-ES_tradnl" altLang="ja-JP" sz="3200" dirty="0">
                <a:solidFill>
                  <a:srgbClr val="F8E708"/>
                </a:solidFill>
                <a:latin typeface="Arial" charset="0"/>
                <a:ea typeface="ＭＳ Ｐゴシック" pitchFamily="34" charset="-128"/>
                <a:cs typeface="+mn-cs"/>
              </a:rPr>
              <a:t>Fomento de asociatividad e integración vertical o alianzas con sectores afines.</a:t>
            </a:r>
            <a:endParaRPr lang="es-ES_tradnl" sz="3200" dirty="0">
              <a:solidFill>
                <a:srgbClr val="F8E708"/>
              </a:solidFill>
              <a:latin typeface="Arial" charset="0"/>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F641F983-E6B0-48F9-BC5F-C245B00DFDC4}"/>
              </a:ext>
            </a:extLst>
          </p:cNvPr>
          <p:cNvSpPr>
            <a:spLocks noChangeArrowheads="1"/>
          </p:cNvSpPr>
          <p:nvPr/>
        </p:nvSpPr>
        <p:spPr bwMode="auto">
          <a:xfrm>
            <a:off x="685800" y="457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s-ES_tradnl" altLang="es-SV" sz="4400">
                <a:solidFill>
                  <a:srgbClr val="F8E708"/>
                </a:solidFill>
              </a:rPr>
              <a:t>Zonas B y D</a:t>
            </a:r>
          </a:p>
        </p:txBody>
      </p:sp>
      <p:sp>
        <p:nvSpPr>
          <p:cNvPr id="27651" name="Rectangle 5">
            <a:extLst>
              <a:ext uri="{FF2B5EF4-FFF2-40B4-BE49-F238E27FC236}">
                <a16:creationId xmlns:a16="http://schemas.microsoft.com/office/drawing/2014/main" id="{7CEA08FB-1BB6-460F-8FD7-D0BC37B8C1E5}"/>
              </a:ext>
            </a:extLst>
          </p:cNvPr>
          <p:cNvSpPr>
            <a:spLocks noChangeArrowheads="1"/>
          </p:cNvSpPr>
          <p:nvPr/>
        </p:nvSpPr>
        <p:spPr bwMode="auto">
          <a:xfrm>
            <a:off x="304800" y="1600200"/>
            <a:ext cx="853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23850" indent="-342900"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ts val="600"/>
              </a:spcBef>
              <a:buFontTx/>
              <a:buChar char="•"/>
            </a:pPr>
            <a:r>
              <a:rPr lang="es-ES_tradnl" altLang="es-SV" sz="3200">
                <a:solidFill>
                  <a:srgbClr val="F8E708"/>
                </a:solidFill>
              </a:rPr>
              <a:t>Énfasis en protecci</a:t>
            </a:r>
            <a:r>
              <a:rPr lang="es-ES_tradnl" altLang="ja-JP" sz="3200">
                <a:solidFill>
                  <a:srgbClr val="F8E708"/>
                </a:solidFill>
                <a:ea typeface="MS PGothic" panose="020B0600070205080204" pitchFamily="34" charset="-128"/>
              </a:rPr>
              <a:t>ón de la erosión y manejo de recursos críticos: los hídricos</a:t>
            </a:r>
          </a:p>
          <a:p>
            <a:pPr algn="l" eaLnBrk="1" hangingPunct="1">
              <a:spcBef>
                <a:spcPts val="600"/>
              </a:spcBef>
              <a:buFontTx/>
              <a:buChar char="•"/>
            </a:pPr>
            <a:r>
              <a:rPr lang="es-ES_tradnl" altLang="ja-JP" sz="3200">
                <a:solidFill>
                  <a:srgbClr val="F8E708"/>
                </a:solidFill>
                <a:ea typeface="MS PGothic" panose="020B0600070205080204" pitchFamily="34" charset="-128"/>
              </a:rPr>
              <a:t>Aprovechamiento de topografía para restauro de cuencas y siembra de agua</a:t>
            </a:r>
          </a:p>
          <a:p>
            <a:pPr algn="l" eaLnBrk="1" hangingPunct="1">
              <a:spcBef>
                <a:spcPts val="600"/>
              </a:spcBef>
              <a:buFontTx/>
              <a:buChar char="•"/>
            </a:pPr>
            <a:r>
              <a:rPr lang="es-ES_tradnl" altLang="ja-JP" sz="3200">
                <a:solidFill>
                  <a:srgbClr val="F8E708"/>
                </a:solidFill>
                <a:ea typeface="MS PGothic" panose="020B0600070205080204" pitchFamily="34" charset="-128"/>
              </a:rPr>
              <a:t>Introducción de café en zonas altas para proteger montañas y crear conectividad</a:t>
            </a:r>
          </a:p>
          <a:p>
            <a:pPr algn="l" eaLnBrk="1" hangingPunct="1">
              <a:spcBef>
                <a:spcPts val="600"/>
              </a:spcBef>
              <a:buFontTx/>
              <a:buChar char="•"/>
            </a:pPr>
            <a:r>
              <a:rPr lang="es-ES_tradnl" altLang="ja-JP" sz="3200">
                <a:solidFill>
                  <a:srgbClr val="F8E708"/>
                </a:solidFill>
                <a:ea typeface="MS PGothic" panose="020B0600070205080204" pitchFamily="34" charset="-128"/>
              </a:rPr>
              <a:t>Adopción generalizada de silvopastoril</a:t>
            </a:r>
          </a:p>
          <a:p>
            <a:pPr algn="l" eaLnBrk="1" hangingPunct="1">
              <a:spcBef>
                <a:spcPts val="600"/>
              </a:spcBef>
              <a:buFontTx/>
              <a:buChar char="•"/>
            </a:pPr>
            <a:r>
              <a:rPr lang="es-ES_tradnl" altLang="ja-JP" sz="3200">
                <a:solidFill>
                  <a:srgbClr val="F8E708"/>
                </a:solidFill>
                <a:ea typeface="MS PGothic" panose="020B0600070205080204" pitchFamily="34" charset="-128"/>
              </a:rPr>
              <a:t>Gestión de PSA bajo normas MDL</a:t>
            </a:r>
          </a:p>
          <a:p>
            <a:pPr algn="l" eaLnBrk="1" hangingPunct="1">
              <a:spcBef>
                <a:spcPts val="600"/>
              </a:spcBef>
              <a:buFontTx/>
              <a:buChar char="•"/>
            </a:pPr>
            <a:r>
              <a:rPr lang="es-ES_tradnl" altLang="es-SV" sz="3200">
                <a:solidFill>
                  <a:srgbClr val="F8E708"/>
                </a:solidFill>
              </a:rPr>
              <a:t>Promover asociatividad y cadenas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442492F3-8F9D-4691-B9BA-035552ADB6A8}"/>
              </a:ext>
            </a:extLst>
          </p:cNvPr>
          <p:cNvSpPr>
            <a:spLocks noChangeArrowheads="1"/>
          </p:cNvSpPr>
          <p:nvPr/>
        </p:nvSpPr>
        <p:spPr bwMode="auto">
          <a:xfrm>
            <a:off x="685800" y="609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s-ES_tradnl" altLang="es-SV" sz="4400">
                <a:solidFill>
                  <a:srgbClr val="F8E708"/>
                </a:solidFill>
              </a:rPr>
              <a:t>Zona C y E </a:t>
            </a:r>
          </a:p>
        </p:txBody>
      </p:sp>
      <p:sp>
        <p:nvSpPr>
          <p:cNvPr id="28675" name="Rectangle 5">
            <a:extLst>
              <a:ext uri="{FF2B5EF4-FFF2-40B4-BE49-F238E27FC236}">
                <a16:creationId xmlns:a16="http://schemas.microsoft.com/office/drawing/2014/main" id="{BDDB1DC4-9773-4403-BB4C-BFB42E545D85}"/>
              </a:ext>
            </a:extLst>
          </p:cNvPr>
          <p:cNvSpPr>
            <a:spLocks noChangeArrowheads="1"/>
          </p:cNvSpPr>
          <p:nvPr/>
        </p:nvSpPr>
        <p:spPr bwMode="auto">
          <a:xfrm>
            <a:off x="533400" y="19050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23850" indent="-342900"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buFontTx/>
              <a:buChar char="•"/>
            </a:pPr>
            <a:r>
              <a:rPr lang="es-ES_tradnl" altLang="es-SV" sz="3200">
                <a:solidFill>
                  <a:srgbClr val="F8E708"/>
                </a:solidFill>
              </a:rPr>
              <a:t>Zona cr</a:t>
            </a:r>
            <a:r>
              <a:rPr lang="es-ES_tradnl" altLang="ja-JP" sz="3200">
                <a:solidFill>
                  <a:srgbClr val="F8E708"/>
                </a:solidFill>
                <a:ea typeface="MS PGothic" panose="020B0600070205080204" pitchFamily="34" charset="-128"/>
              </a:rPr>
              <a:t>ítica de frente pionero agresivo</a:t>
            </a:r>
          </a:p>
          <a:p>
            <a:pPr algn="l" eaLnBrk="1" hangingPunct="1">
              <a:buFontTx/>
              <a:buChar char="•"/>
            </a:pPr>
            <a:r>
              <a:rPr lang="es-ES_tradnl" altLang="ja-JP" sz="3200">
                <a:solidFill>
                  <a:srgbClr val="F8E708"/>
                </a:solidFill>
                <a:ea typeface="MS PGothic" panose="020B0600070205080204" pitchFamily="34" charset="-128"/>
              </a:rPr>
              <a:t>Acelerar titulación comunal (Zona C)</a:t>
            </a:r>
          </a:p>
          <a:p>
            <a:pPr algn="l" eaLnBrk="1" hangingPunct="1">
              <a:buFontTx/>
              <a:buChar char="•"/>
            </a:pPr>
            <a:r>
              <a:rPr lang="es-ES_tradnl" altLang="ja-JP" sz="3200">
                <a:solidFill>
                  <a:srgbClr val="F8E708"/>
                </a:solidFill>
                <a:ea typeface="MS PGothic" panose="020B0600070205080204" pitchFamily="34" charset="-128"/>
              </a:rPr>
              <a:t>Frenar avance de colonización mestiza</a:t>
            </a:r>
          </a:p>
          <a:p>
            <a:pPr algn="l" eaLnBrk="1" hangingPunct="1">
              <a:buFontTx/>
              <a:buChar char="•"/>
            </a:pPr>
            <a:r>
              <a:rPr lang="es-ES_tradnl" altLang="ja-JP" sz="3200">
                <a:solidFill>
                  <a:srgbClr val="F8E708"/>
                </a:solidFill>
                <a:ea typeface="MS PGothic" panose="020B0600070205080204" pitchFamily="34" charset="-128"/>
              </a:rPr>
              <a:t>Establecer programa de investigación</a:t>
            </a:r>
          </a:p>
          <a:p>
            <a:pPr algn="l" eaLnBrk="1" hangingPunct="1">
              <a:buFontTx/>
              <a:buChar char="•"/>
            </a:pPr>
            <a:r>
              <a:rPr lang="es-ES_tradnl" altLang="ja-JP" sz="3200">
                <a:solidFill>
                  <a:srgbClr val="F8E708"/>
                </a:solidFill>
                <a:ea typeface="MS PGothic" panose="020B0600070205080204" pitchFamily="34" charset="-128"/>
              </a:rPr>
              <a:t>Normar silvopastoril</a:t>
            </a:r>
          </a:p>
          <a:p>
            <a:pPr algn="l" eaLnBrk="1" hangingPunct="1">
              <a:buFontTx/>
              <a:buChar char="•"/>
            </a:pPr>
            <a:r>
              <a:rPr lang="es-ES_tradnl" altLang="ja-JP" sz="3200">
                <a:solidFill>
                  <a:srgbClr val="F8E708"/>
                </a:solidFill>
                <a:ea typeface="MS PGothic" panose="020B0600070205080204" pitchFamily="34" charset="-128"/>
              </a:rPr>
              <a:t>Penalizar cambio de uso de área forestal</a:t>
            </a:r>
          </a:p>
          <a:p>
            <a:pPr algn="l" eaLnBrk="1" hangingPunct="1">
              <a:buFontTx/>
              <a:buChar char="•"/>
            </a:pPr>
            <a:r>
              <a:rPr lang="es-ES_tradnl" altLang="ja-JP" sz="3200">
                <a:solidFill>
                  <a:srgbClr val="F8E708"/>
                </a:solidFill>
                <a:ea typeface="MS PGothic" panose="020B0600070205080204" pitchFamily="34" charset="-128"/>
              </a:rPr>
              <a:t>Promover manejo e industria forestal</a:t>
            </a:r>
            <a:endParaRPr lang="es-ES_tradnl" altLang="es-SV" sz="3200">
              <a:solidFill>
                <a:srgbClr val="F8E70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9698" name="Picture 4" descr="Silvopastoril">
            <a:extLst>
              <a:ext uri="{FF2B5EF4-FFF2-40B4-BE49-F238E27FC236}">
                <a16:creationId xmlns:a16="http://schemas.microsoft.com/office/drawing/2014/main" id="{26673849-743D-49C8-AE32-59B5EA351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48482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5">
            <a:extLst>
              <a:ext uri="{FF2B5EF4-FFF2-40B4-BE49-F238E27FC236}">
                <a16:creationId xmlns:a16="http://schemas.microsoft.com/office/drawing/2014/main" id="{4A7DFE0A-83F0-4B38-B225-C461BF060BD9}"/>
              </a:ext>
            </a:extLst>
          </p:cNvPr>
          <p:cNvSpPr>
            <a:spLocks noChangeArrowheads="1"/>
          </p:cNvSpPr>
          <p:nvPr/>
        </p:nvSpPr>
        <p:spPr bwMode="auto">
          <a:xfrm>
            <a:off x="5410200" y="1752600"/>
            <a:ext cx="3581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lnSpc>
                <a:spcPct val="90000"/>
              </a:lnSpc>
            </a:pPr>
            <a:r>
              <a:rPr lang="es-ES" altLang="es-SV" sz="2800">
                <a:solidFill>
                  <a:srgbClr val="F8E708"/>
                </a:solidFill>
              </a:rPr>
              <a:t>Estrategia que permite ampliar la captación de agua, fijar carbono, proteger los suelos restaurar ambiente y biodiversidad, además de mejorar la oferta alimenticia para el ganado.</a:t>
            </a:r>
          </a:p>
          <a:p>
            <a:pPr algn="l" eaLnBrk="1" hangingPunct="1">
              <a:lnSpc>
                <a:spcPct val="90000"/>
              </a:lnSpc>
            </a:pPr>
            <a:r>
              <a:rPr lang="es-ES" altLang="es-SV" sz="2800">
                <a:solidFill>
                  <a:srgbClr val="F8E708"/>
                </a:solidFill>
              </a:rPr>
              <a:t>Opción económica y ecológica.</a:t>
            </a:r>
          </a:p>
        </p:txBody>
      </p:sp>
      <p:sp>
        <p:nvSpPr>
          <p:cNvPr id="29700" name="Rectangle 6">
            <a:extLst>
              <a:ext uri="{FF2B5EF4-FFF2-40B4-BE49-F238E27FC236}">
                <a16:creationId xmlns:a16="http://schemas.microsoft.com/office/drawing/2014/main" id="{EC2432FB-A9B8-4B3F-8434-CE3F0FB80793}"/>
              </a:ext>
            </a:extLst>
          </p:cNvPr>
          <p:cNvSpPr>
            <a:spLocks noChangeArrowheads="1"/>
          </p:cNvSpPr>
          <p:nvPr/>
        </p:nvSpPr>
        <p:spPr bwMode="auto">
          <a:xfrm>
            <a:off x="685800" y="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s-ES" altLang="es-SV" sz="3600">
                <a:solidFill>
                  <a:srgbClr val="F8E708"/>
                </a:solidFill>
              </a:rPr>
              <a:t>Estrategia básica </a:t>
            </a:r>
            <a:br>
              <a:rPr lang="es-ES" altLang="es-SV" sz="3600">
                <a:solidFill>
                  <a:srgbClr val="F8E708"/>
                </a:solidFill>
              </a:rPr>
            </a:br>
            <a:r>
              <a:rPr lang="es-ES" altLang="es-SV" sz="2800">
                <a:solidFill>
                  <a:srgbClr val="F8E708"/>
                </a:solidFill>
              </a:rPr>
              <a:t>Generalización de sistema silvopastoril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EECE2B4-81B0-45E8-928E-1715606CC0E0}"/>
              </a:ext>
            </a:extLst>
          </p:cNvPr>
          <p:cNvSpPr>
            <a:spLocks noChangeArrowheads="1"/>
          </p:cNvSpPr>
          <p:nvPr/>
        </p:nvSpPr>
        <p:spPr bwMode="auto">
          <a:xfrm>
            <a:off x="685800" y="609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20000"/>
              </a:spcBef>
            </a:pPr>
            <a:r>
              <a:rPr lang="es-ES_tradnl" altLang="es-SV" sz="3600">
                <a:solidFill>
                  <a:srgbClr val="F8E708"/>
                </a:solidFill>
              </a:rPr>
              <a:t>Sistemas Silvopastoriles</a:t>
            </a:r>
          </a:p>
        </p:txBody>
      </p:sp>
      <p:sp>
        <p:nvSpPr>
          <p:cNvPr id="30723" name="Rectangle 3">
            <a:extLst>
              <a:ext uri="{FF2B5EF4-FFF2-40B4-BE49-F238E27FC236}">
                <a16:creationId xmlns:a16="http://schemas.microsoft.com/office/drawing/2014/main" id="{EE807245-1256-41FC-8848-1D7FFDC1B411}"/>
              </a:ext>
            </a:extLst>
          </p:cNvPr>
          <p:cNvSpPr>
            <a:spLocks noChangeArrowheads="1"/>
          </p:cNvSpPr>
          <p:nvPr/>
        </p:nvSpPr>
        <p:spPr bwMode="auto">
          <a:xfrm>
            <a:off x="381000" y="12192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eaLnBrk="0" hangingPunct="0">
              <a:defRPr b="1">
                <a:solidFill>
                  <a:schemeClr val="tx1"/>
                </a:solidFill>
                <a:latin typeface="Arial" panose="020B0604020202020204" pitchFamily="34" charset="0"/>
              </a:defRPr>
            </a:lvl1pPr>
            <a:lvl2pPr marL="569913" indent="-112713"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20000"/>
              </a:spcBef>
            </a:pPr>
            <a:r>
              <a:rPr lang="es-ES_tradnl" altLang="es-SV" sz="2400">
                <a:solidFill>
                  <a:srgbClr val="F8E708"/>
                </a:solidFill>
              </a:rPr>
              <a:t>1 Cercas Vivas</a:t>
            </a:r>
          </a:p>
          <a:p>
            <a:pPr lvl="1" algn="l" eaLnBrk="1" hangingPunct="1">
              <a:spcBef>
                <a:spcPct val="20000"/>
              </a:spcBef>
            </a:pPr>
            <a:r>
              <a:rPr lang="es-ES_tradnl" altLang="es-SV">
                <a:solidFill>
                  <a:srgbClr val="F8E708"/>
                </a:solidFill>
              </a:rPr>
              <a:t>- Siembra de leñosas perennes como postes para cercos.</a:t>
            </a:r>
          </a:p>
          <a:p>
            <a:pPr algn="l" eaLnBrk="1" hangingPunct="1">
              <a:spcBef>
                <a:spcPct val="20000"/>
              </a:spcBef>
            </a:pPr>
            <a:r>
              <a:rPr lang="es-ES_tradnl" altLang="es-SV" sz="2400">
                <a:solidFill>
                  <a:srgbClr val="F8E708"/>
                </a:solidFill>
              </a:rPr>
              <a:t>2 Bancos de Proteína y/o Energía</a:t>
            </a:r>
          </a:p>
          <a:p>
            <a:pPr lvl="1" algn="l" eaLnBrk="1" hangingPunct="1">
              <a:spcBef>
                <a:spcPct val="20000"/>
              </a:spcBef>
            </a:pPr>
            <a:r>
              <a:rPr lang="es-ES_tradnl" altLang="es-SV">
                <a:solidFill>
                  <a:srgbClr val="F8E708"/>
                </a:solidFill>
              </a:rPr>
              <a:t>- Cultivo de especies leñosas en bloques compactos de alta densidad, para la producción de fitomasa como suplemento alimenticio.</a:t>
            </a:r>
          </a:p>
          <a:p>
            <a:pPr algn="l" eaLnBrk="1" hangingPunct="1">
              <a:spcBef>
                <a:spcPct val="20000"/>
              </a:spcBef>
            </a:pPr>
            <a:r>
              <a:rPr lang="es-ES_tradnl" altLang="es-SV" sz="2400">
                <a:solidFill>
                  <a:srgbClr val="F8E708"/>
                </a:solidFill>
              </a:rPr>
              <a:t>3 Pasturas en Callejones</a:t>
            </a:r>
          </a:p>
          <a:p>
            <a:pPr lvl="1" algn="l" eaLnBrk="1" hangingPunct="1">
              <a:spcBef>
                <a:spcPct val="20000"/>
              </a:spcBef>
            </a:pPr>
            <a:r>
              <a:rPr lang="es-ES_tradnl" altLang="es-SV">
                <a:solidFill>
                  <a:srgbClr val="F8E708"/>
                </a:solidFill>
              </a:rPr>
              <a:t>- Siembra de forrajeras herbáceas entre hileras de árboles o arbustos</a:t>
            </a:r>
            <a:endParaRPr lang="es-ES_tradnl" altLang="es-SV" sz="2000">
              <a:solidFill>
                <a:srgbClr val="F8E708"/>
              </a:solidFill>
            </a:endParaRPr>
          </a:p>
          <a:p>
            <a:pPr algn="l" eaLnBrk="1" hangingPunct="1">
              <a:spcBef>
                <a:spcPct val="20000"/>
              </a:spcBef>
            </a:pPr>
            <a:r>
              <a:rPr lang="es-ES_tradnl" altLang="es-SV" sz="2400">
                <a:solidFill>
                  <a:srgbClr val="F8E708"/>
                </a:solidFill>
              </a:rPr>
              <a:t>4 </a:t>
            </a:r>
            <a:r>
              <a:rPr lang="es-ES_tradnl" altLang="ja-JP" sz="2400">
                <a:solidFill>
                  <a:srgbClr val="F8E708"/>
                </a:solidFill>
                <a:ea typeface="MS PGothic" panose="020B0600070205080204" pitchFamily="34" charset="-128"/>
              </a:rPr>
              <a:t>Á</a:t>
            </a:r>
            <a:r>
              <a:rPr lang="es-ES_tradnl" altLang="es-SV" sz="2400">
                <a:solidFill>
                  <a:srgbClr val="F8E708"/>
                </a:solidFill>
              </a:rPr>
              <a:t>rboles Maderables o Frutales Dispersos en Potreros</a:t>
            </a:r>
          </a:p>
          <a:p>
            <a:pPr lvl="1" algn="l" eaLnBrk="1" hangingPunct="1">
              <a:spcBef>
                <a:spcPct val="20000"/>
              </a:spcBef>
            </a:pPr>
            <a:r>
              <a:rPr lang="es-ES_tradnl" altLang="es-SV">
                <a:solidFill>
                  <a:srgbClr val="F8E708"/>
                </a:solidFill>
              </a:rPr>
              <a:t>- Sombra y alimentos e ingresos por venta de madera y frutales.</a:t>
            </a:r>
          </a:p>
          <a:p>
            <a:pPr algn="l" eaLnBrk="1" hangingPunct="1">
              <a:spcBef>
                <a:spcPct val="20000"/>
              </a:spcBef>
            </a:pPr>
            <a:r>
              <a:rPr lang="es-ES_tradnl" altLang="es-SV" sz="2400">
                <a:solidFill>
                  <a:srgbClr val="F8E708"/>
                </a:solidFill>
              </a:rPr>
              <a:t>5 Plantaciones Forestales</a:t>
            </a:r>
          </a:p>
          <a:p>
            <a:pPr lvl="1" algn="l" eaLnBrk="1" hangingPunct="1">
              <a:spcBef>
                <a:spcPct val="20000"/>
              </a:spcBef>
            </a:pPr>
            <a:r>
              <a:rPr lang="es-ES_tradnl" altLang="es-SV">
                <a:solidFill>
                  <a:srgbClr val="F8E708"/>
                </a:solidFill>
              </a:rPr>
              <a:t>- Pastoreo bajo sombra (</a:t>
            </a:r>
            <a:r>
              <a:rPr lang="es-ES_tradnl" altLang="es-SV" i="1">
                <a:solidFill>
                  <a:srgbClr val="F8E708"/>
                </a:solidFill>
              </a:rPr>
              <a:t>Brachiaria brizantha y Panicum maximum</a:t>
            </a:r>
            <a:r>
              <a:rPr lang="es-ES_tradnl" altLang="es-SV">
                <a:solidFill>
                  <a:srgbClr val="F8E708"/>
                </a:solidFill>
              </a:rPr>
              <a:t>)</a:t>
            </a:r>
          </a:p>
          <a:p>
            <a:pPr algn="l" eaLnBrk="1" hangingPunct="1">
              <a:spcBef>
                <a:spcPct val="20000"/>
              </a:spcBef>
            </a:pPr>
            <a:r>
              <a:rPr lang="es-ES_tradnl" altLang="es-SV" sz="2400">
                <a:solidFill>
                  <a:srgbClr val="F8E708"/>
                </a:solidFill>
              </a:rPr>
              <a:t>6 Cortinas Rompevientos</a:t>
            </a:r>
          </a:p>
          <a:p>
            <a:pPr lvl="1" algn="l" eaLnBrk="1" hangingPunct="1">
              <a:spcBef>
                <a:spcPct val="20000"/>
              </a:spcBef>
            </a:pPr>
            <a:r>
              <a:rPr lang="es-ES_tradnl" altLang="es-SV">
                <a:solidFill>
                  <a:srgbClr val="F8E708"/>
                </a:solidFill>
              </a:rPr>
              <a:t>- Aumento de producci</a:t>
            </a:r>
            <a:r>
              <a:rPr lang="es-ES_tradnl" altLang="ja-JP">
                <a:solidFill>
                  <a:srgbClr val="F8E708"/>
                </a:solidFill>
                <a:ea typeface="MS PGothic" panose="020B0600070205080204" pitchFamily="34" charset="-128"/>
              </a:rPr>
              <a:t>ón lechera y reducción de mortalidad</a:t>
            </a:r>
            <a:endParaRPr lang="es-ES_tradnl" altLang="es-SV">
              <a:solidFill>
                <a:srgbClr val="F8E70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Rectangle 10">
            <a:extLst>
              <a:ext uri="{FF2B5EF4-FFF2-40B4-BE49-F238E27FC236}">
                <a16:creationId xmlns:a16="http://schemas.microsoft.com/office/drawing/2014/main" id="{F3FA13F6-D67B-4EAD-913E-E0589A359DAE}"/>
              </a:ext>
            </a:extLst>
          </p:cNvPr>
          <p:cNvSpPr>
            <a:spLocks noChangeArrowheads="1"/>
          </p:cNvSpPr>
          <p:nvPr/>
        </p:nvSpPr>
        <p:spPr bwMode="auto">
          <a:xfrm>
            <a:off x="641350" y="395288"/>
            <a:ext cx="7740650" cy="590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Aft>
                <a:spcPct val="80000"/>
              </a:spcAft>
            </a:pPr>
            <a:r>
              <a:rPr lang="es-ES" altLang="es-SV" sz="3200">
                <a:solidFill>
                  <a:srgbClr val="FFFF00"/>
                </a:solidFill>
                <a:latin typeface="Century Gothic" panose="020B0502020202020204" pitchFamily="34" charset="0"/>
              </a:rPr>
              <a:t>El estudio pretende servir como herramienta a los tomadores de decisión, para elegir las políticas a implementar y qué tipo de producción a fomentar.</a:t>
            </a:r>
          </a:p>
          <a:p>
            <a:pPr algn="l" eaLnBrk="1" hangingPunct="1">
              <a:spcAft>
                <a:spcPct val="80000"/>
              </a:spcAft>
            </a:pPr>
            <a:r>
              <a:rPr lang="es-MX" altLang="es-SV" sz="3200">
                <a:solidFill>
                  <a:srgbClr val="FFFF00"/>
                </a:solidFill>
                <a:latin typeface="Century Gothic" panose="020B0502020202020204" pitchFamily="34" charset="0"/>
              </a:rPr>
              <a:t>Debe servir como reflexión a los productores sobre los sistemas más rentables y que afectan menos al ambiente, para garantizar la sostenibilidad ambiental y socioeconómica</a:t>
            </a:r>
            <a:endParaRPr lang="es-ES" altLang="es-SV" sz="3200">
              <a:solidFill>
                <a:srgbClr val="FFFF00"/>
              </a:solidFill>
              <a:latin typeface="Century Gothic" panose="020B0502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1746" name="Picture 4" descr="Intensificación forrajera">
            <a:extLst>
              <a:ext uri="{FF2B5EF4-FFF2-40B4-BE49-F238E27FC236}">
                <a16:creationId xmlns:a16="http://schemas.microsoft.com/office/drawing/2014/main" id="{9B3BFF3A-6842-4644-A690-03533375F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479107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a:extLst>
              <a:ext uri="{FF2B5EF4-FFF2-40B4-BE49-F238E27FC236}">
                <a16:creationId xmlns:a16="http://schemas.microsoft.com/office/drawing/2014/main" id="{48C7E621-E1AC-4EE3-99F9-748B86619EB4}"/>
              </a:ext>
            </a:extLst>
          </p:cNvPr>
          <p:cNvSpPr>
            <a:spLocks noChangeArrowheads="1"/>
          </p:cNvSpPr>
          <p:nvPr/>
        </p:nvSpPr>
        <p:spPr bwMode="auto">
          <a:xfrm>
            <a:off x="5334000" y="1752600"/>
            <a:ext cx="3581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s-ES" altLang="es-SV" sz="2800">
                <a:solidFill>
                  <a:srgbClr val="F8E708"/>
                </a:solidFill>
              </a:rPr>
              <a:t>Uso adecuado                       de suelos agrícolas para suministro de forrajes en áreas pecuarias.</a:t>
            </a:r>
          </a:p>
          <a:p>
            <a:pPr algn="l" eaLnBrk="1" hangingPunct="1"/>
            <a:r>
              <a:rPr lang="es-ES" altLang="es-SV" sz="2800">
                <a:solidFill>
                  <a:srgbClr val="F8E708"/>
                </a:solidFill>
              </a:rPr>
              <a:t>Uso subproductos para consumo animal.</a:t>
            </a:r>
          </a:p>
          <a:p>
            <a:pPr algn="l" eaLnBrk="1" hangingPunct="1"/>
            <a:r>
              <a:rPr lang="es-ES" altLang="es-SV" sz="2800">
                <a:solidFill>
                  <a:srgbClr val="F8E708"/>
                </a:solidFill>
              </a:rPr>
              <a:t>Puede disminuir áreas de potreros y aumentar el hato.</a:t>
            </a:r>
          </a:p>
        </p:txBody>
      </p:sp>
      <p:sp>
        <p:nvSpPr>
          <p:cNvPr id="31748" name="Rectangle 6">
            <a:extLst>
              <a:ext uri="{FF2B5EF4-FFF2-40B4-BE49-F238E27FC236}">
                <a16:creationId xmlns:a16="http://schemas.microsoft.com/office/drawing/2014/main" id="{36CD8AA8-5C69-4927-9506-3E07505833BD}"/>
              </a:ext>
            </a:extLst>
          </p:cNvPr>
          <p:cNvSpPr>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s-ES" altLang="es-SV" sz="4000">
                <a:solidFill>
                  <a:srgbClr val="F8E708"/>
                </a:solidFill>
              </a:rPr>
              <a:t>Intensificación agro-forrajera</a:t>
            </a:r>
            <a:br>
              <a:rPr lang="es-ES" altLang="es-SV" sz="3600">
                <a:solidFill>
                  <a:srgbClr val="F8E708"/>
                </a:solidFill>
              </a:rPr>
            </a:br>
            <a:r>
              <a:rPr lang="es-ES" altLang="es-SV" sz="2800">
                <a:solidFill>
                  <a:srgbClr val="F8E708"/>
                </a:solidFill>
              </a:rPr>
              <a:t>Bancos energéticos</a:t>
            </a:r>
            <a:endParaRPr lang="es-ES" altLang="es-SV" sz="3600">
              <a:solidFill>
                <a:srgbClr val="F8E708"/>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2770" name="Picture 4" descr="Expansión cafetalera">
            <a:extLst>
              <a:ext uri="{FF2B5EF4-FFF2-40B4-BE49-F238E27FC236}">
                <a16:creationId xmlns:a16="http://schemas.microsoft.com/office/drawing/2014/main" id="{B7A1EED3-523B-4E1F-98BC-FB2A36A1A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04975"/>
            <a:ext cx="479107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5">
            <a:extLst>
              <a:ext uri="{FF2B5EF4-FFF2-40B4-BE49-F238E27FC236}">
                <a16:creationId xmlns:a16="http://schemas.microsoft.com/office/drawing/2014/main" id="{F39C8E31-0340-47E2-905B-26D827365FDA}"/>
              </a:ext>
            </a:extLst>
          </p:cNvPr>
          <p:cNvSpPr>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s-ES" altLang="es-SV" sz="4000">
                <a:solidFill>
                  <a:srgbClr val="F8E708"/>
                </a:solidFill>
              </a:rPr>
              <a:t>Expansión del café de sombra</a:t>
            </a:r>
            <a:br>
              <a:rPr lang="es-ES" altLang="es-SV" sz="3600">
                <a:solidFill>
                  <a:srgbClr val="F8E708"/>
                </a:solidFill>
              </a:rPr>
            </a:br>
            <a:r>
              <a:rPr lang="es-ES" altLang="es-SV" sz="2800">
                <a:solidFill>
                  <a:srgbClr val="F8E708"/>
                </a:solidFill>
              </a:rPr>
              <a:t>Conectividad y siembra de agua</a:t>
            </a:r>
            <a:r>
              <a:rPr lang="es-ES" altLang="es-SV" sz="3600">
                <a:solidFill>
                  <a:srgbClr val="F8E708"/>
                </a:solidFill>
              </a:rPr>
              <a:t> </a:t>
            </a:r>
          </a:p>
        </p:txBody>
      </p:sp>
      <p:sp>
        <p:nvSpPr>
          <p:cNvPr id="32772" name="Rectangle 6">
            <a:extLst>
              <a:ext uri="{FF2B5EF4-FFF2-40B4-BE49-F238E27FC236}">
                <a16:creationId xmlns:a16="http://schemas.microsoft.com/office/drawing/2014/main" id="{01E658A1-F7DD-42FA-BFEA-5F6E9AC7CA91}"/>
              </a:ext>
            </a:extLst>
          </p:cNvPr>
          <p:cNvSpPr>
            <a:spLocks noChangeArrowheads="1"/>
          </p:cNvSpPr>
          <p:nvPr/>
        </p:nvSpPr>
        <p:spPr bwMode="auto">
          <a:xfrm>
            <a:off x="5334000" y="1447800"/>
            <a:ext cx="3429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s-ES" altLang="es-SV" sz="2800">
                <a:solidFill>
                  <a:srgbClr val="F8E708"/>
                </a:solidFill>
              </a:rPr>
              <a:t>Café de sombra en zonas sobre 600 m en Boaco y sobre 1000 m en el Norte.</a:t>
            </a:r>
          </a:p>
          <a:p>
            <a:pPr algn="l" eaLnBrk="1" hangingPunct="1"/>
            <a:r>
              <a:rPr lang="es-ES" altLang="es-SV" sz="2800">
                <a:solidFill>
                  <a:srgbClr val="F8E708"/>
                </a:solidFill>
              </a:rPr>
              <a:t>Conectividad entre corredores posibles.</a:t>
            </a:r>
          </a:p>
          <a:p>
            <a:pPr algn="l" eaLnBrk="1" hangingPunct="1"/>
            <a:r>
              <a:rPr lang="es-ES" altLang="es-SV" sz="2800">
                <a:solidFill>
                  <a:srgbClr val="F8E708"/>
                </a:solidFill>
              </a:rPr>
              <a:t>Regeneración de zonas de recarga.</a:t>
            </a:r>
          </a:p>
          <a:p>
            <a:pPr algn="l" eaLnBrk="1" hangingPunct="1"/>
            <a:r>
              <a:rPr lang="es-ES" altLang="es-SV" sz="2800">
                <a:solidFill>
                  <a:srgbClr val="F8E708"/>
                </a:solidFill>
              </a:rPr>
              <a:t>Subproductos para alimento vacuno.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3794" name="Picture 4" descr="Titulación">
            <a:extLst>
              <a:ext uri="{FF2B5EF4-FFF2-40B4-BE49-F238E27FC236}">
                <a16:creationId xmlns:a16="http://schemas.microsoft.com/office/drawing/2014/main" id="{2E1E12CE-F723-4F9A-8CCC-77CDB0995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47815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5">
            <a:extLst>
              <a:ext uri="{FF2B5EF4-FFF2-40B4-BE49-F238E27FC236}">
                <a16:creationId xmlns:a16="http://schemas.microsoft.com/office/drawing/2014/main" id="{09DFCC5C-A248-4CC0-855E-EFD26DF7B7E2}"/>
              </a:ext>
            </a:extLst>
          </p:cNvPr>
          <p:cNvSpPr>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s-ES" altLang="es-SV" sz="4400">
                <a:solidFill>
                  <a:srgbClr val="F8E708"/>
                </a:solidFill>
              </a:rPr>
              <a:t>Contener frontera agrícola </a:t>
            </a:r>
            <a:r>
              <a:rPr lang="es-ES" altLang="es-SV" sz="3200">
                <a:solidFill>
                  <a:srgbClr val="F8E708"/>
                </a:solidFill>
              </a:rPr>
              <a:t>Titulación a Comunidades indígenas</a:t>
            </a:r>
            <a:r>
              <a:rPr lang="es-ES" altLang="es-SV" sz="4000">
                <a:solidFill>
                  <a:srgbClr val="F8E708"/>
                </a:solidFill>
              </a:rPr>
              <a:t> </a:t>
            </a:r>
          </a:p>
        </p:txBody>
      </p:sp>
      <p:sp>
        <p:nvSpPr>
          <p:cNvPr id="33796" name="Rectangle 6">
            <a:extLst>
              <a:ext uri="{FF2B5EF4-FFF2-40B4-BE49-F238E27FC236}">
                <a16:creationId xmlns:a16="http://schemas.microsoft.com/office/drawing/2014/main" id="{AE5E37D1-528F-45D2-B3D9-ECC01FA32317}"/>
              </a:ext>
            </a:extLst>
          </p:cNvPr>
          <p:cNvSpPr>
            <a:spLocks noChangeArrowheads="1"/>
          </p:cNvSpPr>
          <p:nvPr/>
        </p:nvSpPr>
        <p:spPr bwMode="auto">
          <a:xfrm>
            <a:off x="5334000" y="1600200"/>
            <a:ext cx="3505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s-ES" altLang="es-SV" sz="2800">
                <a:solidFill>
                  <a:srgbClr val="F8E708"/>
                </a:solidFill>
              </a:rPr>
              <a:t>Comunidades tienen derecho ancestral de propiedad.</a:t>
            </a:r>
          </a:p>
          <a:p>
            <a:pPr algn="l" eaLnBrk="1" hangingPunct="1"/>
            <a:r>
              <a:rPr lang="es-ES" altLang="es-SV" sz="2800">
                <a:solidFill>
                  <a:srgbClr val="F8E708"/>
                </a:solidFill>
              </a:rPr>
              <a:t>Las comunidades indígenas de RAAN tutelan sus bosques.</a:t>
            </a:r>
          </a:p>
          <a:p>
            <a:pPr algn="l" eaLnBrk="1" hangingPunct="1"/>
            <a:r>
              <a:rPr lang="es-ES" altLang="es-SV" sz="2800">
                <a:solidFill>
                  <a:srgbClr val="F8E708"/>
                </a:solidFill>
              </a:rPr>
              <a:t>Estado no es capaz de ejercer control.</a:t>
            </a:r>
          </a:p>
          <a:p>
            <a:pPr algn="l" eaLnBrk="1" hangingPunct="1"/>
            <a:r>
              <a:rPr lang="es-ES" altLang="es-SV" sz="2800">
                <a:solidFill>
                  <a:srgbClr val="F8E708"/>
                </a:solidFill>
              </a:rPr>
              <a:t>Zona de alto valor biológico y natural.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EC9D175-3DCC-4070-A66B-BDE13679F7CC}"/>
              </a:ext>
            </a:extLst>
          </p:cNvPr>
          <p:cNvSpPr>
            <a:spLocks noGrp="1" noChangeArrowheads="1"/>
          </p:cNvSpPr>
          <p:nvPr>
            <p:ph type="title"/>
          </p:nvPr>
        </p:nvSpPr>
        <p:spPr/>
        <p:txBody>
          <a:bodyPr/>
          <a:lstStyle/>
          <a:p>
            <a:pPr eaLnBrk="1" hangingPunct="1"/>
            <a:r>
              <a:rPr lang="es-NI" altLang="es-SV" b="1">
                <a:solidFill>
                  <a:srgbClr val="FFFF00"/>
                </a:solidFill>
              </a:rPr>
              <a:t>Conclusiones</a:t>
            </a:r>
          </a:p>
        </p:txBody>
      </p:sp>
      <p:sp>
        <p:nvSpPr>
          <p:cNvPr id="34819" name="Rectangle 3">
            <a:extLst>
              <a:ext uri="{FF2B5EF4-FFF2-40B4-BE49-F238E27FC236}">
                <a16:creationId xmlns:a16="http://schemas.microsoft.com/office/drawing/2014/main" id="{F5E69996-C499-445F-BE54-34E8D1A28AA9}"/>
              </a:ext>
            </a:extLst>
          </p:cNvPr>
          <p:cNvSpPr>
            <a:spLocks noGrp="1" noChangeArrowheads="1"/>
          </p:cNvSpPr>
          <p:nvPr>
            <p:ph type="body" idx="1"/>
          </p:nvPr>
        </p:nvSpPr>
        <p:spPr>
          <a:xfrm>
            <a:off x="533400" y="1371600"/>
            <a:ext cx="8229600" cy="5105400"/>
          </a:xfrm>
        </p:spPr>
        <p:txBody>
          <a:bodyPr/>
          <a:lstStyle/>
          <a:p>
            <a:pPr eaLnBrk="1" hangingPunct="1"/>
            <a:r>
              <a:rPr lang="es-NI" altLang="es-SV" sz="2800">
                <a:solidFill>
                  <a:srgbClr val="FFFF00"/>
                </a:solidFill>
              </a:rPr>
              <a:t>Obviamente el sector ganadero sufre pérdidas en términos ecológicos, económicos y sociales.</a:t>
            </a:r>
          </a:p>
          <a:p>
            <a:pPr eaLnBrk="1" hangingPunct="1"/>
            <a:r>
              <a:rPr lang="es-NI" altLang="es-SV" sz="2800">
                <a:solidFill>
                  <a:srgbClr val="FFFF00"/>
                </a:solidFill>
              </a:rPr>
              <a:t>No hay señales de soluciones para la pobreza ni que frenen la pérdida de biodiversidad </a:t>
            </a:r>
          </a:p>
          <a:p>
            <a:pPr eaLnBrk="1" hangingPunct="1"/>
            <a:r>
              <a:rPr lang="es-NI" altLang="es-SV" sz="2800">
                <a:solidFill>
                  <a:srgbClr val="FFFF00"/>
                </a:solidFill>
              </a:rPr>
              <a:t>Se espera una continuación de la ampliación del sector agropecuario hasta que ya no haya tierra “libre”</a:t>
            </a:r>
          </a:p>
          <a:p>
            <a:pPr eaLnBrk="1" hangingPunct="1"/>
            <a:r>
              <a:rPr lang="es-NI" altLang="es-SV" sz="2800">
                <a:solidFill>
                  <a:srgbClr val="FFFF00"/>
                </a:solidFill>
              </a:rPr>
              <a:t>La proyección de la tendencia histórica y la estimación del impacto de opciones políticas alternativas puede incrementar el conocimiento hacia la sostenibilidad</a:t>
            </a:r>
            <a:endParaRPr lang="en-US" altLang="es-SV" sz="280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323BF587-03A4-4351-9FDC-C595C773910F}"/>
              </a:ext>
            </a:extLst>
          </p:cNvPr>
          <p:cNvSpPr>
            <a:spLocks noChangeArrowheads="1"/>
          </p:cNvSpPr>
          <p:nvPr/>
        </p:nvSpPr>
        <p:spPr bwMode="auto">
          <a:xfrm>
            <a:off x="762000" y="1295400"/>
            <a:ext cx="77724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Aft>
                <a:spcPts val="1200"/>
              </a:spcAft>
            </a:pPr>
            <a:r>
              <a:rPr lang="es-NI" altLang="es-SV" sz="2400">
                <a:solidFill>
                  <a:srgbClr val="FFFF00"/>
                </a:solidFill>
              </a:rPr>
              <a:t>El estudio se basó en el análisis de las dinámicas productivas ganaderas en la zona de vieja frontera agrícola, utilizando la información disponible, entrevistas con expertos, fotos aéreas, SIG y otros. </a:t>
            </a:r>
          </a:p>
          <a:p>
            <a:pPr algn="l" eaLnBrk="1" hangingPunct="1">
              <a:spcAft>
                <a:spcPts val="1200"/>
              </a:spcAft>
            </a:pPr>
            <a:r>
              <a:rPr lang="es-NI" altLang="es-SV" sz="2400">
                <a:solidFill>
                  <a:srgbClr val="FFFF00"/>
                </a:solidFill>
              </a:rPr>
              <a:t>Se delimitó una zona con alta concentración ganadera donde se pudiera seguir el desarrollo de la ganadería desde “sus inicios”</a:t>
            </a:r>
          </a:p>
          <a:p>
            <a:pPr algn="l" eaLnBrk="1" hangingPunct="1">
              <a:spcAft>
                <a:spcPts val="1200"/>
              </a:spcAft>
            </a:pPr>
            <a:r>
              <a:rPr lang="es-NI" altLang="es-SV" sz="2400">
                <a:solidFill>
                  <a:srgbClr val="FFFF00"/>
                </a:solidFill>
              </a:rPr>
              <a:t>En esta área, se cuantificaron variables ecológicas, económicas y productivas para modelar sistemas que expliquen la relación entre la ganadería, la biodiversidad y el bienestar humano.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170" name="Picture 6" descr="nicarag">
            <a:extLst>
              <a:ext uri="{FF2B5EF4-FFF2-40B4-BE49-F238E27FC236}">
                <a16:creationId xmlns:a16="http://schemas.microsoft.com/office/drawing/2014/main" id="{C81D47B9-D0AB-4A73-A52A-38C4094EC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86" t="8658" r="3622" b="17955"/>
          <a:stretch>
            <a:fillRect/>
          </a:stretch>
        </p:blipFill>
        <p:spPr bwMode="auto">
          <a:xfrm>
            <a:off x="2590800" y="1752600"/>
            <a:ext cx="4287838" cy="484822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7171" name="Text Box 10">
            <a:extLst>
              <a:ext uri="{FF2B5EF4-FFF2-40B4-BE49-F238E27FC236}">
                <a16:creationId xmlns:a16="http://schemas.microsoft.com/office/drawing/2014/main" id="{351D9079-327B-4AEC-8714-6EA2B8659A32}"/>
              </a:ext>
            </a:extLst>
          </p:cNvPr>
          <p:cNvSpPr txBox="1">
            <a:spLocks noChangeArrowheads="1"/>
          </p:cNvSpPr>
          <p:nvPr/>
        </p:nvSpPr>
        <p:spPr bwMode="auto">
          <a:xfrm>
            <a:off x="228600" y="46482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s-ES" altLang="es-SV" sz="2000">
                <a:solidFill>
                  <a:srgbClr val="FFFF00"/>
                </a:solidFill>
              </a:rPr>
              <a:t>Área del estudio</a:t>
            </a:r>
          </a:p>
        </p:txBody>
      </p:sp>
      <p:sp>
        <p:nvSpPr>
          <p:cNvPr id="7172" name="Line 11">
            <a:extLst>
              <a:ext uri="{FF2B5EF4-FFF2-40B4-BE49-F238E27FC236}">
                <a16:creationId xmlns:a16="http://schemas.microsoft.com/office/drawing/2014/main" id="{FFB66285-1B1A-4577-942B-5641A8E42E49}"/>
              </a:ext>
            </a:extLst>
          </p:cNvPr>
          <p:cNvSpPr>
            <a:spLocks noChangeShapeType="1"/>
          </p:cNvSpPr>
          <p:nvPr/>
        </p:nvSpPr>
        <p:spPr bwMode="auto">
          <a:xfrm>
            <a:off x="2362200" y="4876800"/>
            <a:ext cx="2133600" cy="152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SV"/>
          </a:p>
        </p:txBody>
      </p:sp>
      <p:sp>
        <p:nvSpPr>
          <p:cNvPr id="7173" name="Text Box 12">
            <a:extLst>
              <a:ext uri="{FF2B5EF4-FFF2-40B4-BE49-F238E27FC236}">
                <a16:creationId xmlns:a16="http://schemas.microsoft.com/office/drawing/2014/main" id="{3CC230DA-F7FE-4FA1-A914-6F76D6C4B427}"/>
              </a:ext>
            </a:extLst>
          </p:cNvPr>
          <p:cNvSpPr txBox="1">
            <a:spLocks noChangeArrowheads="1"/>
          </p:cNvSpPr>
          <p:nvPr/>
        </p:nvSpPr>
        <p:spPr bwMode="auto">
          <a:xfrm>
            <a:off x="609600" y="381000"/>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s-NI" altLang="es-SV" sz="2400" b="0">
                <a:solidFill>
                  <a:srgbClr val="FFFF00"/>
                </a:solidFill>
              </a:rPr>
              <a:t>Nuestra zona de estudio abarca cerca de 33,200 Km</a:t>
            </a:r>
            <a:r>
              <a:rPr lang="es-NI" altLang="es-SV" sz="2400" b="0" baseline="30000">
                <a:solidFill>
                  <a:srgbClr val="FFFF00"/>
                </a:solidFill>
              </a:rPr>
              <a:t>2</a:t>
            </a:r>
            <a:r>
              <a:rPr lang="es-NI" altLang="es-SV" sz="2400" b="0">
                <a:solidFill>
                  <a:srgbClr val="FFFF00"/>
                </a:solidFill>
              </a:rPr>
              <a:t> equivalente al 26% del territorio nacional</a:t>
            </a:r>
            <a:r>
              <a:rPr lang="en-GB" altLang="es-SV" sz="2400" b="0">
                <a:solidFill>
                  <a:srgbClr val="FFFF00"/>
                </a:solidFill>
              </a:rPr>
              <a:t> </a:t>
            </a:r>
            <a:r>
              <a:rPr lang="es-NI" altLang="es-SV" sz="2400" b="0">
                <a:solidFill>
                  <a:srgbClr val="FFFF00"/>
                </a:solidFill>
              </a:rPr>
              <a:t>y está integrada por 27 municipios de la región central del país.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194" name="1 CuadroTexto">
            <a:extLst>
              <a:ext uri="{FF2B5EF4-FFF2-40B4-BE49-F238E27FC236}">
                <a16:creationId xmlns:a16="http://schemas.microsoft.com/office/drawing/2014/main" id="{0915D165-2428-49C3-926A-043A3DBF4C46}"/>
              </a:ext>
            </a:extLst>
          </p:cNvPr>
          <p:cNvSpPr txBox="1">
            <a:spLocks noChangeArrowheads="1"/>
          </p:cNvSpPr>
          <p:nvPr/>
        </p:nvSpPr>
        <p:spPr bwMode="auto">
          <a:xfrm>
            <a:off x="685800" y="914400"/>
            <a:ext cx="7772400" cy="5262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s-NI" altLang="es-SV" sz="2800">
                <a:solidFill>
                  <a:srgbClr val="FFFF00"/>
                </a:solidFill>
              </a:rPr>
              <a:t>El suelo de la región es poco adecuado para actividades productivas. Además de la baja cobertura vegetal, el uso del suelo sobrepasa la capacidad de carga, lo que resulta en un aumento de erosión y degradación de estos suelos. </a:t>
            </a:r>
          </a:p>
          <a:p>
            <a:pPr algn="l" eaLnBrk="1" hangingPunct="1"/>
            <a:endParaRPr lang="es-NI" altLang="es-SV" sz="2800">
              <a:solidFill>
                <a:srgbClr val="FFFF00"/>
              </a:solidFill>
            </a:endParaRPr>
          </a:p>
          <a:p>
            <a:pPr algn="l" eaLnBrk="1" hangingPunct="1"/>
            <a:r>
              <a:rPr lang="es-NI" altLang="es-SV" sz="2800">
                <a:solidFill>
                  <a:srgbClr val="FFFF00"/>
                </a:solidFill>
              </a:rPr>
              <a:t>Asimismo, si los suelos no están en buen estado, los desastres naturales ocasionados por huracanes y tormentas frecuentes, afectan severamente el ecosistema.</a:t>
            </a:r>
          </a:p>
          <a:p>
            <a:pPr algn="l" eaLnBrk="1" hangingPunct="1"/>
            <a:endParaRPr lang="es-NI" altLang="es-SV" sz="280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8FB022B8-3CEF-41C6-A010-28F2715C28B3}"/>
              </a:ext>
            </a:extLst>
          </p:cNvPr>
          <p:cNvSpPr>
            <a:spLocks noChangeArrowheads="1"/>
          </p:cNvSpPr>
          <p:nvPr/>
        </p:nvSpPr>
        <p:spPr bwMode="auto">
          <a:xfrm>
            <a:off x="457200" y="401638"/>
            <a:ext cx="80010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s-NI" altLang="es-SV" sz="2600">
                <a:solidFill>
                  <a:srgbClr val="FFFF00"/>
                </a:solidFill>
              </a:rPr>
              <a:t>Definición de los periodos históricos</a:t>
            </a:r>
            <a:endParaRPr lang="en-GB" altLang="es-SV" sz="2600" b="0">
              <a:solidFill>
                <a:srgbClr val="FFFF00"/>
              </a:solidFill>
            </a:endParaRPr>
          </a:p>
          <a:p>
            <a:pPr algn="just" eaLnBrk="1" hangingPunct="1"/>
            <a:endParaRPr lang="es-NI" altLang="es-SV" sz="2800" b="0">
              <a:solidFill>
                <a:srgbClr val="FFFF00"/>
              </a:solidFill>
            </a:endParaRPr>
          </a:p>
          <a:p>
            <a:pPr algn="l" eaLnBrk="1" hangingPunct="1"/>
            <a:r>
              <a:rPr lang="es-NI" altLang="es-SV" sz="2400" b="0">
                <a:solidFill>
                  <a:srgbClr val="FFFF00"/>
                </a:solidFill>
              </a:rPr>
              <a:t>Se definieron tres períodos de tiempo para el análisis, de acuerdo a las características propias del país, por rasgos que han marcado su desarrollo social, político y económico.</a:t>
            </a:r>
          </a:p>
        </p:txBody>
      </p:sp>
      <p:sp>
        <p:nvSpPr>
          <p:cNvPr id="9219" name="Rectangle 8">
            <a:extLst>
              <a:ext uri="{FF2B5EF4-FFF2-40B4-BE49-F238E27FC236}">
                <a16:creationId xmlns:a16="http://schemas.microsoft.com/office/drawing/2014/main" id="{F99438BD-EA02-46D8-9C38-9C9BD73FC903}"/>
              </a:ext>
            </a:extLst>
          </p:cNvPr>
          <p:cNvSpPr>
            <a:spLocks noChangeArrowheads="1"/>
          </p:cNvSpPr>
          <p:nvPr/>
        </p:nvSpPr>
        <p:spPr bwMode="auto">
          <a:xfrm>
            <a:off x="0" y="34290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SV" altLang="es-SV"/>
          </a:p>
        </p:txBody>
      </p:sp>
      <p:sp>
        <p:nvSpPr>
          <p:cNvPr id="9220" name="Rectangle 9">
            <a:extLst>
              <a:ext uri="{FF2B5EF4-FFF2-40B4-BE49-F238E27FC236}">
                <a16:creationId xmlns:a16="http://schemas.microsoft.com/office/drawing/2014/main" id="{1A145780-39D9-413D-AC2F-F4E03CF7856D}"/>
              </a:ext>
            </a:extLst>
          </p:cNvPr>
          <p:cNvSpPr>
            <a:spLocks noChangeArrowheads="1"/>
          </p:cNvSpPr>
          <p:nvPr/>
        </p:nvSpPr>
        <p:spPr bwMode="auto">
          <a:xfrm>
            <a:off x="0" y="4495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SV" altLang="es-SV"/>
          </a:p>
        </p:txBody>
      </p:sp>
      <p:sp>
        <p:nvSpPr>
          <p:cNvPr id="9221" name="Rectangle 10">
            <a:extLst>
              <a:ext uri="{FF2B5EF4-FFF2-40B4-BE49-F238E27FC236}">
                <a16:creationId xmlns:a16="http://schemas.microsoft.com/office/drawing/2014/main" id="{BCCD6661-AA8F-4175-A0AF-89DC1D93162F}"/>
              </a:ext>
            </a:extLst>
          </p:cNvPr>
          <p:cNvSpPr>
            <a:spLocks noChangeArrowheads="1"/>
          </p:cNvSpPr>
          <p:nvPr/>
        </p:nvSpPr>
        <p:spPr bwMode="auto">
          <a:xfrm>
            <a:off x="0" y="5486400"/>
            <a:ext cx="9144000" cy="1066800"/>
          </a:xfrm>
          <a:prstGeom prst="rect">
            <a:avLst/>
          </a:prstGeom>
          <a:solidFill>
            <a:srgbClr val="00008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SV" altLang="es-SV"/>
          </a:p>
        </p:txBody>
      </p:sp>
      <p:sp>
        <p:nvSpPr>
          <p:cNvPr id="9222" name="Rectangle 5">
            <a:extLst>
              <a:ext uri="{FF2B5EF4-FFF2-40B4-BE49-F238E27FC236}">
                <a16:creationId xmlns:a16="http://schemas.microsoft.com/office/drawing/2014/main" id="{CD914BD9-6AFE-4C89-A43B-D3244F83F5E9}"/>
              </a:ext>
            </a:extLst>
          </p:cNvPr>
          <p:cNvSpPr>
            <a:spLocks noChangeArrowheads="1"/>
          </p:cNvSpPr>
          <p:nvPr/>
        </p:nvSpPr>
        <p:spPr bwMode="auto">
          <a:xfrm>
            <a:off x="609600" y="3446463"/>
            <a:ext cx="7772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s-NI" altLang="es-SV" sz="2200" i="1" u="sng">
                <a:solidFill>
                  <a:srgbClr val="FFFF00"/>
                </a:solidFill>
              </a:rPr>
              <a:t>1er Periodo: 1950 – 1978:</a:t>
            </a:r>
            <a:r>
              <a:rPr lang="es-NI" altLang="es-SV" sz="2200" i="1">
                <a:solidFill>
                  <a:srgbClr val="FFFF00"/>
                </a:solidFill>
              </a:rPr>
              <a:t> Mecanización del Pacífico, revolución verde y desarrollo económico</a:t>
            </a:r>
          </a:p>
          <a:p>
            <a:pPr algn="l" eaLnBrk="1" hangingPunct="1"/>
            <a:endParaRPr lang="es-NI" altLang="es-SV" sz="2200" i="1">
              <a:solidFill>
                <a:srgbClr val="FFFF00"/>
              </a:solidFill>
            </a:endParaRPr>
          </a:p>
          <a:p>
            <a:pPr algn="l" eaLnBrk="1" hangingPunct="1"/>
            <a:r>
              <a:rPr lang="es-NI" altLang="es-SV" sz="2200" i="1" u="sng">
                <a:solidFill>
                  <a:srgbClr val="FFFF00"/>
                </a:solidFill>
              </a:rPr>
              <a:t>2do Periodo: 1979 – 1993:</a:t>
            </a:r>
            <a:r>
              <a:rPr lang="es-NI" altLang="es-SV" sz="2200" i="1">
                <a:solidFill>
                  <a:srgbClr val="FFFF00"/>
                </a:solidFill>
              </a:rPr>
              <a:t> Revolución, reforma agraria, transición política y decrecimiento económico</a:t>
            </a:r>
          </a:p>
          <a:p>
            <a:pPr algn="l" eaLnBrk="1" hangingPunct="1"/>
            <a:endParaRPr lang="es-NI" altLang="es-SV" sz="2200" i="1">
              <a:solidFill>
                <a:srgbClr val="FFFF00"/>
              </a:solidFill>
            </a:endParaRPr>
          </a:p>
          <a:p>
            <a:pPr algn="l" eaLnBrk="1" hangingPunct="1"/>
            <a:r>
              <a:rPr lang="es-NI" altLang="es-SV" sz="2200" i="1" u="sng">
                <a:solidFill>
                  <a:srgbClr val="FFFF00"/>
                </a:solidFill>
              </a:rPr>
              <a:t>3do Periodo: 1994 – 2004:</a:t>
            </a:r>
            <a:r>
              <a:rPr lang="es-NI" altLang="es-SV" sz="2200" i="1">
                <a:solidFill>
                  <a:srgbClr val="FFFF00"/>
                </a:solidFill>
              </a:rPr>
              <a:t> Aplicación de políticas neoliberales, descentralización del estado, efectos climáticos adversos.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rgbClr val="002060"/>
        </a:solidFill>
        <a:effectLst/>
      </p:bgPr>
    </p:bg>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1F2DCBBE-5CCB-4AC6-BBF1-56BB1BC5B6D4}"/>
              </a:ext>
            </a:extLst>
          </p:cNvPr>
          <p:cNvSpPr txBox="1">
            <a:spLocks noChangeArrowheads="1"/>
          </p:cNvSpPr>
          <p:nvPr/>
        </p:nvSpPr>
        <p:spPr bwMode="auto">
          <a:xfrm>
            <a:off x="0" y="1828800"/>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s-NI" altLang="es-SV" sz="3000">
                <a:solidFill>
                  <a:srgbClr val="FFFF00"/>
                </a:solidFill>
              </a:rPr>
              <a:t>Identificación y Medición de indicadores</a:t>
            </a:r>
          </a:p>
        </p:txBody>
      </p:sp>
      <p:sp>
        <p:nvSpPr>
          <p:cNvPr id="23557" name="Text Box 5">
            <a:extLst>
              <a:ext uri="{FF2B5EF4-FFF2-40B4-BE49-F238E27FC236}">
                <a16:creationId xmlns:a16="http://schemas.microsoft.com/office/drawing/2014/main" id="{59CBC908-D7C2-48A8-9F2A-542153E4C9A7}"/>
              </a:ext>
            </a:extLst>
          </p:cNvPr>
          <p:cNvSpPr txBox="1">
            <a:spLocks noChangeArrowheads="1"/>
          </p:cNvSpPr>
          <p:nvPr/>
        </p:nvSpPr>
        <p:spPr bwMode="auto">
          <a:xfrm>
            <a:off x="990600" y="3143250"/>
            <a:ext cx="777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s-NI" altLang="es-SV" sz="2400">
                <a:solidFill>
                  <a:srgbClr val="FFFF00"/>
                </a:solidFill>
              </a:rPr>
              <a:t>Se definieron diversos indicadores para medir</a:t>
            </a:r>
          </a:p>
          <a:p>
            <a:pPr algn="l" eaLnBrk="1" hangingPunct="1">
              <a:spcBef>
                <a:spcPct val="50000"/>
              </a:spcBef>
              <a:buFontTx/>
              <a:buChar char="•"/>
            </a:pPr>
            <a:r>
              <a:rPr lang="es-NI" altLang="es-SV" sz="2400">
                <a:solidFill>
                  <a:srgbClr val="FFFF00"/>
                </a:solidFill>
              </a:rPr>
              <a:t>Biodiversidad</a:t>
            </a:r>
          </a:p>
          <a:p>
            <a:pPr algn="l" eaLnBrk="1" hangingPunct="1">
              <a:spcBef>
                <a:spcPct val="50000"/>
              </a:spcBef>
              <a:buFontTx/>
              <a:buChar char="•"/>
            </a:pPr>
            <a:r>
              <a:rPr lang="es-NI" altLang="es-SV" sz="2400">
                <a:solidFill>
                  <a:srgbClr val="FFFF00"/>
                </a:solidFill>
              </a:rPr>
              <a:t>Bienestar socioeconómico</a:t>
            </a:r>
          </a:p>
          <a:p>
            <a:pPr algn="l" eaLnBrk="1" hangingPunct="1">
              <a:spcBef>
                <a:spcPct val="50000"/>
              </a:spcBef>
              <a:buFontTx/>
              <a:buChar char="•"/>
            </a:pPr>
            <a:r>
              <a:rPr lang="es-NI" altLang="es-SV" sz="2400">
                <a:solidFill>
                  <a:srgbClr val="FFFF00"/>
                </a:solidFill>
              </a:rPr>
              <a:t>Desarrollo ganadero</a:t>
            </a:r>
          </a:p>
          <a:p>
            <a:pPr algn="l" eaLnBrk="1" hangingPunct="1">
              <a:spcBef>
                <a:spcPct val="50000"/>
              </a:spcBef>
              <a:buFontTx/>
              <a:buChar char="•"/>
            </a:pPr>
            <a:r>
              <a:rPr lang="es-NI" altLang="es-SV" sz="2400">
                <a:solidFill>
                  <a:srgbClr val="FFFF00"/>
                </a:solidFill>
              </a:rPr>
              <a:t>Estado del ambiente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linds(horizontal)">
                                      <p:cBhvr>
                                        <p:cTn id="7" dur="5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3557"/>
                                        </p:tgtEl>
                                      </p:cBhvr>
                                    </p:animEffect>
                                    <p:set>
                                      <p:cBhvr>
                                        <p:cTn id="12" dur="1" fill="hold">
                                          <p:stCondLst>
                                            <p:cond delay="499"/>
                                          </p:stCondLst>
                                        </p:cTn>
                                        <p:tgtEl>
                                          <p:spTgt spid="235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266" name="Rectangle 103">
            <a:extLst>
              <a:ext uri="{FF2B5EF4-FFF2-40B4-BE49-F238E27FC236}">
                <a16:creationId xmlns:a16="http://schemas.microsoft.com/office/drawing/2014/main" id="{B3BDF3F5-AC45-48F6-B41B-5074580A2443}"/>
              </a:ext>
            </a:extLst>
          </p:cNvPr>
          <p:cNvSpPr>
            <a:spLocks noChangeArrowheads="1"/>
          </p:cNvSpPr>
          <p:nvPr/>
        </p:nvSpPr>
        <p:spPr bwMode="auto">
          <a:xfrm>
            <a:off x="4876800" y="5105400"/>
            <a:ext cx="2667000" cy="1219200"/>
          </a:xfrm>
          <a:prstGeom prst="rect">
            <a:avLst/>
          </a:prstGeom>
          <a:solidFill>
            <a:srgbClr val="D19C6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SV" altLang="es-SV"/>
          </a:p>
        </p:txBody>
      </p:sp>
      <p:sp>
        <p:nvSpPr>
          <p:cNvPr id="11267" name="Rectangle 2">
            <a:extLst>
              <a:ext uri="{FF2B5EF4-FFF2-40B4-BE49-F238E27FC236}">
                <a16:creationId xmlns:a16="http://schemas.microsoft.com/office/drawing/2014/main" id="{32ABE05A-EA71-4F2E-82B2-DA4BB99546BA}"/>
              </a:ext>
            </a:extLst>
          </p:cNvPr>
          <p:cNvSpPr>
            <a:spLocks noChangeArrowheads="1"/>
          </p:cNvSpPr>
          <p:nvPr/>
        </p:nvSpPr>
        <p:spPr bwMode="auto">
          <a:xfrm>
            <a:off x="5724525" y="1916113"/>
            <a:ext cx="1944688" cy="7921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SV" altLang="es-SV"/>
          </a:p>
        </p:txBody>
      </p:sp>
      <p:sp>
        <p:nvSpPr>
          <p:cNvPr id="11268" name="Rectangle 3">
            <a:extLst>
              <a:ext uri="{FF2B5EF4-FFF2-40B4-BE49-F238E27FC236}">
                <a16:creationId xmlns:a16="http://schemas.microsoft.com/office/drawing/2014/main" id="{F5542FF1-4BF6-406F-BF7F-EB40EAE324F1}"/>
              </a:ext>
            </a:extLst>
          </p:cNvPr>
          <p:cNvSpPr>
            <a:spLocks noChangeArrowheads="1"/>
          </p:cNvSpPr>
          <p:nvPr/>
        </p:nvSpPr>
        <p:spPr bwMode="auto">
          <a:xfrm>
            <a:off x="179388" y="4508500"/>
            <a:ext cx="2663825" cy="223361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SV" altLang="es-SV"/>
          </a:p>
        </p:txBody>
      </p:sp>
      <p:sp>
        <p:nvSpPr>
          <p:cNvPr id="11269" name="Rectangle 4">
            <a:extLst>
              <a:ext uri="{FF2B5EF4-FFF2-40B4-BE49-F238E27FC236}">
                <a16:creationId xmlns:a16="http://schemas.microsoft.com/office/drawing/2014/main" id="{9E200061-DB50-4A13-B334-60713394DA4C}"/>
              </a:ext>
            </a:extLst>
          </p:cNvPr>
          <p:cNvSpPr>
            <a:spLocks noChangeArrowheads="1"/>
          </p:cNvSpPr>
          <p:nvPr/>
        </p:nvSpPr>
        <p:spPr bwMode="auto">
          <a:xfrm>
            <a:off x="6156325" y="2997200"/>
            <a:ext cx="2951163" cy="1439863"/>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SV" altLang="es-SV"/>
          </a:p>
        </p:txBody>
      </p:sp>
      <p:sp>
        <p:nvSpPr>
          <p:cNvPr id="11270" name="Rectangle 5">
            <a:extLst>
              <a:ext uri="{FF2B5EF4-FFF2-40B4-BE49-F238E27FC236}">
                <a16:creationId xmlns:a16="http://schemas.microsoft.com/office/drawing/2014/main" id="{4764E9E2-2B4F-47B4-855E-C42E0E5476C8}"/>
              </a:ext>
            </a:extLst>
          </p:cNvPr>
          <p:cNvSpPr>
            <a:spLocks noChangeArrowheads="1"/>
          </p:cNvSpPr>
          <p:nvPr/>
        </p:nvSpPr>
        <p:spPr bwMode="auto">
          <a:xfrm>
            <a:off x="5724525" y="44450"/>
            <a:ext cx="2879725" cy="16557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SV" altLang="es-SV"/>
          </a:p>
        </p:txBody>
      </p:sp>
      <p:sp>
        <p:nvSpPr>
          <p:cNvPr id="11271" name="Text Box 6">
            <a:extLst>
              <a:ext uri="{FF2B5EF4-FFF2-40B4-BE49-F238E27FC236}">
                <a16:creationId xmlns:a16="http://schemas.microsoft.com/office/drawing/2014/main" id="{98FBAA8B-AA62-44E5-B3A5-8AF7438E45EA}"/>
              </a:ext>
            </a:extLst>
          </p:cNvPr>
          <p:cNvSpPr txBox="1">
            <a:spLocks noChangeArrowheads="1"/>
          </p:cNvSpPr>
          <p:nvPr/>
        </p:nvSpPr>
        <p:spPr bwMode="auto">
          <a:xfrm>
            <a:off x="5791200" y="21336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s-NI" altLang="es-SV" sz="1600"/>
              <a:t>Ingreso familiar</a:t>
            </a:r>
          </a:p>
        </p:txBody>
      </p:sp>
      <p:sp>
        <p:nvSpPr>
          <p:cNvPr id="11272" name="Rectangle 42">
            <a:extLst>
              <a:ext uri="{FF2B5EF4-FFF2-40B4-BE49-F238E27FC236}">
                <a16:creationId xmlns:a16="http://schemas.microsoft.com/office/drawing/2014/main" id="{DDD3EC63-BC64-4B41-815B-FA8F8724C6B2}"/>
              </a:ext>
            </a:extLst>
          </p:cNvPr>
          <p:cNvSpPr>
            <a:spLocks noChangeArrowheads="1"/>
          </p:cNvSpPr>
          <p:nvPr/>
        </p:nvSpPr>
        <p:spPr bwMode="auto">
          <a:xfrm>
            <a:off x="34925" y="188913"/>
            <a:ext cx="4284663" cy="4176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SV" altLang="es-SV"/>
          </a:p>
        </p:txBody>
      </p:sp>
      <p:sp>
        <p:nvSpPr>
          <p:cNvPr id="11273" name="Text Box 46">
            <a:extLst>
              <a:ext uri="{FF2B5EF4-FFF2-40B4-BE49-F238E27FC236}">
                <a16:creationId xmlns:a16="http://schemas.microsoft.com/office/drawing/2014/main" id="{4F821578-186B-4EFC-9246-57A9340746FE}"/>
              </a:ext>
            </a:extLst>
          </p:cNvPr>
          <p:cNvSpPr txBox="1">
            <a:spLocks noChangeArrowheads="1"/>
          </p:cNvSpPr>
          <p:nvPr/>
        </p:nvSpPr>
        <p:spPr bwMode="auto">
          <a:xfrm>
            <a:off x="5715000" y="228600"/>
            <a:ext cx="30480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buFontTx/>
              <a:buChar char="•"/>
            </a:pPr>
            <a:r>
              <a:rPr lang="es-NI" altLang="es-SV"/>
              <a:t>Boom algodón</a:t>
            </a:r>
          </a:p>
          <a:p>
            <a:pPr algn="l" eaLnBrk="1" hangingPunct="1">
              <a:spcBef>
                <a:spcPct val="50000"/>
              </a:spcBef>
              <a:buFontTx/>
              <a:buChar char="•"/>
            </a:pPr>
            <a:r>
              <a:rPr lang="es-NI" altLang="es-SV"/>
              <a:t>Crecimiento poblacional</a:t>
            </a:r>
          </a:p>
          <a:p>
            <a:pPr algn="l" eaLnBrk="1" hangingPunct="1">
              <a:spcBef>
                <a:spcPct val="50000"/>
              </a:spcBef>
              <a:buFontTx/>
              <a:buChar char="•"/>
            </a:pPr>
            <a:r>
              <a:rPr lang="es-NI" altLang="es-SV"/>
              <a:t>Precios internacionales</a:t>
            </a:r>
          </a:p>
        </p:txBody>
      </p:sp>
      <p:sp>
        <p:nvSpPr>
          <p:cNvPr id="11274" name="Text Box 54">
            <a:extLst>
              <a:ext uri="{FF2B5EF4-FFF2-40B4-BE49-F238E27FC236}">
                <a16:creationId xmlns:a16="http://schemas.microsoft.com/office/drawing/2014/main" id="{82445F8C-169A-4DEC-AC85-484A4FFE7848}"/>
              </a:ext>
            </a:extLst>
          </p:cNvPr>
          <p:cNvSpPr txBox="1">
            <a:spLocks noChangeArrowheads="1"/>
          </p:cNvSpPr>
          <p:nvPr/>
        </p:nvSpPr>
        <p:spPr bwMode="auto">
          <a:xfrm>
            <a:off x="533400" y="5257800"/>
            <a:ext cx="20050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s-NI" altLang="es-SV"/>
              <a:t>Diversidad y abundancia de especies</a:t>
            </a:r>
          </a:p>
        </p:txBody>
      </p:sp>
      <p:sp>
        <p:nvSpPr>
          <p:cNvPr id="11275" name="Line 61">
            <a:extLst>
              <a:ext uri="{FF2B5EF4-FFF2-40B4-BE49-F238E27FC236}">
                <a16:creationId xmlns:a16="http://schemas.microsoft.com/office/drawing/2014/main" id="{F430B2E1-78BB-43D2-95A9-8D1D8946B036}"/>
              </a:ext>
            </a:extLst>
          </p:cNvPr>
          <p:cNvSpPr>
            <a:spLocks noChangeShapeType="1"/>
          </p:cNvSpPr>
          <p:nvPr/>
        </p:nvSpPr>
        <p:spPr bwMode="auto">
          <a:xfrm flipH="1">
            <a:off x="4284663" y="1125538"/>
            <a:ext cx="1439862" cy="1150937"/>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s-SV"/>
          </a:p>
        </p:txBody>
      </p:sp>
      <p:sp>
        <p:nvSpPr>
          <p:cNvPr id="11276" name="Line 62">
            <a:extLst>
              <a:ext uri="{FF2B5EF4-FFF2-40B4-BE49-F238E27FC236}">
                <a16:creationId xmlns:a16="http://schemas.microsoft.com/office/drawing/2014/main" id="{1EA03AA6-E308-40E5-B43C-8157918CDBC9}"/>
              </a:ext>
            </a:extLst>
          </p:cNvPr>
          <p:cNvSpPr>
            <a:spLocks noChangeShapeType="1"/>
          </p:cNvSpPr>
          <p:nvPr/>
        </p:nvSpPr>
        <p:spPr bwMode="auto">
          <a:xfrm>
            <a:off x="4284663" y="3573463"/>
            <a:ext cx="187166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SV"/>
          </a:p>
        </p:txBody>
      </p:sp>
      <p:cxnSp>
        <p:nvCxnSpPr>
          <p:cNvPr id="11277" name="AutoShape 63">
            <a:extLst>
              <a:ext uri="{FF2B5EF4-FFF2-40B4-BE49-F238E27FC236}">
                <a16:creationId xmlns:a16="http://schemas.microsoft.com/office/drawing/2014/main" id="{6D67FBD2-F36A-4B2B-8AAD-1B9814A75B12}"/>
              </a:ext>
            </a:extLst>
          </p:cNvPr>
          <p:cNvCxnSpPr>
            <a:cxnSpLocks noChangeShapeType="1"/>
            <a:stCxn id="11269" idx="0"/>
            <a:endCxn id="11267" idx="1"/>
          </p:cNvCxnSpPr>
          <p:nvPr/>
        </p:nvCxnSpPr>
        <p:spPr bwMode="auto">
          <a:xfrm rot="5400000" flipH="1">
            <a:off x="6336507" y="1701006"/>
            <a:ext cx="684212" cy="1908175"/>
          </a:xfrm>
          <a:prstGeom prst="bentConnector4">
            <a:avLst>
              <a:gd name="adj1" fmla="val 21116"/>
              <a:gd name="adj2" fmla="val 111981"/>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1278" name="Line 64">
            <a:extLst>
              <a:ext uri="{FF2B5EF4-FFF2-40B4-BE49-F238E27FC236}">
                <a16:creationId xmlns:a16="http://schemas.microsoft.com/office/drawing/2014/main" id="{7C7D5825-1258-493B-B215-062FED2DE87E}"/>
              </a:ext>
            </a:extLst>
          </p:cNvPr>
          <p:cNvSpPr>
            <a:spLocks noChangeShapeType="1"/>
          </p:cNvSpPr>
          <p:nvPr/>
        </p:nvSpPr>
        <p:spPr bwMode="auto">
          <a:xfrm>
            <a:off x="4284663" y="4365625"/>
            <a:ext cx="647700" cy="7191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SV"/>
          </a:p>
        </p:txBody>
      </p:sp>
      <p:sp>
        <p:nvSpPr>
          <p:cNvPr id="11279" name="Line 65">
            <a:extLst>
              <a:ext uri="{FF2B5EF4-FFF2-40B4-BE49-F238E27FC236}">
                <a16:creationId xmlns:a16="http://schemas.microsoft.com/office/drawing/2014/main" id="{55F4693C-31CE-4669-846E-E0C5F0233648}"/>
              </a:ext>
            </a:extLst>
          </p:cNvPr>
          <p:cNvSpPr>
            <a:spLocks noChangeShapeType="1"/>
          </p:cNvSpPr>
          <p:nvPr/>
        </p:nvSpPr>
        <p:spPr bwMode="auto">
          <a:xfrm>
            <a:off x="6443663" y="4437063"/>
            <a:ext cx="0" cy="6477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SV"/>
          </a:p>
        </p:txBody>
      </p:sp>
      <p:cxnSp>
        <p:nvCxnSpPr>
          <p:cNvPr id="11280" name="AutoShape 66">
            <a:extLst>
              <a:ext uri="{FF2B5EF4-FFF2-40B4-BE49-F238E27FC236}">
                <a16:creationId xmlns:a16="http://schemas.microsoft.com/office/drawing/2014/main" id="{1CCBDD51-668A-48EA-B761-06EDD79155FE}"/>
              </a:ext>
            </a:extLst>
          </p:cNvPr>
          <p:cNvCxnSpPr>
            <a:cxnSpLocks noChangeShapeType="1"/>
          </p:cNvCxnSpPr>
          <p:nvPr/>
        </p:nvCxnSpPr>
        <p:spPr bwMode="auto">
          <a:xfrm flipV="1">
            <a:off x="2859088" y="3886200"/>
            <a:ext cx="3313112" cy="1622425"/>
          </a:xfrm>
          <a:prstGeom prst="straightConnector1">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281" name="AutoShape 67">
            <a:extLst>
              <a:ext uri="{FF2B5EF4-FFF2-40B4-BE49-F238E27FC236}">
                <a16:creationId xmlns:a16="http://schemas.microsoft.com/office/drawing/2014/main" id="{731976A8-7714-4FAE-86F7-C6674721A91C}"/>
              </a:ext>
            </a:extLst>
          </p:cNvPr>
          <p:cNvCxnSpPr>
            <a:cxnSpLocks noChangeShapeType="1"/>
            <a:stCxn id="11270" idx="1"/>
            <a:endCxn id="11274" idx="3"/>
          </p:cNvCxnSpPr>
          <p:nvPr/>
        </p:nvCxnSpPr>
        <p:spPr bwMode="auto">
          <a:xfrm rot="10800000" flipV="1">
            <a:off x="2538413" y="873125"/>
            <a:ext cx="3186112" cy="4843463"/>
          </a:xfrm>
          <a:prstGeom prst="bentConnector3">
            <a:avLst>
              <a:gd name="adj1" fmla="val 37269"/>
            </a:avLst>
          </a:prstGeom>
          <a:noFill/>
          <a:ln w="9525">
            <a:solidFill>
              <a:srgbClr val="FF6600"/>
            </a:solidFill>
            <a:miter lim="800000"/>
            <a:headEnd/>
            <a:tailEnd type="stealth" w="lg" len="med"/>
          </a:ln>
          <a:extLst>
            <a:ext uri="{909E8E84-426E-40DD-AFC4-6F175D3DCCD1}">
              <a14:hiddenFill xmlns:a14="http://schemas.microsoft.com/office/drawing/2010/main">
                <a:noFill/>
              </a14:hiddenFill>
            </a:ext>
          </a:extLst>
        </p:spPr>
      </p:cxnSp>
      <p:sp>
        <p:nvSpPr>
          <p:cNvPr id="11282" name="Line 68">
            <a:extLst>
              <a:ext uri="{FF2B5EF4-FFF2-40B4-BE49-F238E27FC236}">
                <a16:creationId xmlns:a16="http://schemas.microsoft.com/office/drawing/2014/main" id="{8758D0D6-34B0-498A-95EA-DA0128EE0FE6}"/>
              </a:ext>
            </a:extLst>
          </p:cNvPr>
          <p:cNvSpPr>
            <a:spLocks noChangeShapeType="1"/>
          </p:cNvSpPr>
          <p:nvPr/>
        </p:nvSpPr>
        <p:spPr bwMode="auto">
          <a:xfrm>
            <a:off x="2339975" y="4365625"/>
            <a:ext cx="0" cy="9350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SV"/>
          </a:p>
        </p:txBody>
      </p:sp>
      <p:pic>
        <p:nvPicPr>
          <p:cNvPr id="11283" name="Picture 95">
            <a:extLst>
              <a:ext uri="{FF2B5EF4-FFF2-40B4-BE49-F238E27FC236}">
                <a16:creationId xmlns:a16="http://schemas.microsoft.com/office/drawing/2014/main" id="{23F8907A-AEF3-4627-B4DA-00572E830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215" b="7742"/>
          <a:stretch>
            <a:fillRect/>
          </a:stretch>
        </p:blipFill>
        <p:spPr bwMode="auto">
          <a:xfrm>
            <a:off x="-17463" y="990600"/>
            <a:ext cx="4284663"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 name="Text Box 101">
            <a:extLst>
              <a:ext uri="{FF2B5EF4-FFF2-40B4-BE49-F238E27FC236}">
                <a16:creationId xmlns:a16="http://schemas.microsoft.com/office/drawing/2014/main" id="{98BAA7CA-2292-47D9-A557-B1CF1D8D4DC0}"/>
              </a:ext>
            </a:extLst>
          </p:cNvPr>
          <p:cNvSpPr txBox="1">
            <a:spLocks noChangeArrowheads="1"/>
          </p:cNvSpPr>
          <p:nvPr/>
        </p:nvSpPr>
        <p:spPr bwMode="auto">
          <a:xfrm>
            <a:off x="6553200" y="339725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s-NI" altLang="es-SV"/>
              <a:t>Bienes y servicios ambientales</a:t>
            </a:r>
          </a:p>
        </p:txBody>
      </p:sp>
      <p:sp>
        <p:nvSpPr>
          <p:cNvPr id="11285" name="Text Box 102">
            <a:extLst>
              <a:ext uri="{FF2B5EF4-FFF2-40B4-BE49-F238E27FC236}">
                <a16:creationId xmlns:a16="http://schemas.microsoft.com/office/drawing/2014/main" id="{27B3B728-43F9-47A7-8807-3376A048E5EC}"/>
              </a:ext>
            </a:extLst>
          </p:cNvPr>
          <p:cNvSpPr txBox="1">
            <a:spLocks noChangeArrowheads="1"/>
          </p:cNvSpPr>
          <p:nvPr/>
        </p:nvSpPr>
        <p:spPr bwMode="auto">
          <a:xfrm>
            <a:off x="5029200" y="5334000"/>
            <a:ext cx="3048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b="1">
                <a:solidFill>
                  <a:schemeClr val="tx1"/>
                </a:solidFill>
                <a:latin typeface="Arial" panose="020B0604020202020204" pitchFamily="34" charset="0"/>
              </a:defRPr>
            </a:lvl1pPr>
            <a:lvl2pPr marL="742950" indent="-285750" algn="r" eaLnBrk="0" hangingPunct="0">
              <a:defRPr b="1">
                <a:solidFill>
                  <a:schemeClr val="tx1"/>
                </a:solidFill>
                <a:latin typeface="Arial" panose="020B0604020202020204" pitchFamily="34" charset="0"/>
              </a:defRPr>
            </a:lvl2pPr>
            <a:lvl3pPr marL="1143000" indent="-228600" algn="r" eaLnBrk="0" hangingPunct="0">
              <a:defRPr b="1">
                <a:solidFill>
                  <a:schemeClr val="tx1"/>
                </a:solidFill>
                <a:latin typeface="Arial" panose="020B0604020202020204" pitchFamily="34" charset="0"/>
              </a:defRPr>
            </a:lvl3pPr>
            <a:lvl4pPr marL="1600200" indent="-228600" algn="r" eaLnBrk="0" hangingPunct="0">
              <a:defRPr b="1">
                <a:solidFill>
                  <a:schemeClr val="tx1"/>
                </a:solidFill>
                <a:latin typeface="Arial" panose="020B0604020202020204" pitchFamily="34" charset="0"/>
              </a:defRPr>
            </a:lvl4pPr>
            <a:lvl5pPr marL="2057400" indent="-228600" algn="r"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s-NI" altLang="es-SV"/>
              <a:t>Fertilidad del suelo</a:t>
            </a:r>
          </a:p>
          <a:p>
            <a:pPr algn="l" eaLnBrk="1" hangingPunct="1">
              <a:spcBef>
                <a:spcPct val="50000"/>
              </a:spcBef>
            </a:pPr>
            <a:r>
              <a:rPr lang="es-NI" altLang="es-SV"/>
              <a:t>Calidad del agua</a:t>
            </a:r>
          </a:p>
        </p:txBody>
      </p:sp>
      <p:cxnSp>
        <p:nvCxnSpPr>
          <p:cNvPr id="11286" name="27 Conector recto de flecha">
            <a:extLst>
              <a:ext uri="{FF2B5EF4-FFF2-40B4-BE49-F238E27FC236}">
                <a16:creationId xmlns:a16="http://schemas.microsoft.com/office/drawing/2014/main" id="{2423A277-F54E-49C8-9FD2-3B555B6C2359}"/>
              </a:ext>
            </a:extLst>
          </p:cNvPr>
          <p:cNvCxnSpPr>
            <a:cxnSpLocks noChangeShapeType="1"/>
          </p:cNvCxnSpPr>
          <p:nvPr/>
        </p:nvCxnSpPr>
        <p:spPr bwMode="auto">
          <a:xfrm rot="10800000" flipV="1">
            <a:off x="4343400" y="2133600"/>
            <a:ext cx="1371600" cy="457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NI"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NI" sz="1800" b="1"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2540</TotalTime>
  <Words>3823</Words>
  <Application>Microsoft Office PowerPoint</Application>
  <PresentationFormat>Presentación en pantalla (4:3)</PresentationFormat>
  <Paragraphs>207</Paragraphs>
  <Slides>33</Slides>
  <Notes>33</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0" baseType="lpstr">
      <vt:lpstr>Arial</vt:lpstr>
      <vt:lpstr>Century Gothic</vt:lpstr>
      <vt:lpstr>News Gothic</vt:lpstr>
      <vt:lpstr>Wingdings</vt:lpstr>
      <vt:lpstr>MS PGothic</vt:lpstr>
      <vt:lpstr>Diseño predeterminado</vt:lpstr>
      <vt:lpstr>Gráfico</vt:lpstr>
      <vt:lpstr>Ganadería,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Biodiversidad</vt:lpstr>
      <vt:lpstr>Presentación de PowerPoint</vt:lpstr>
      <vt:lpstr>Presentación de PowerPoint</vt:lpstr>
      <vt:lpstr>Presentación de PowerPoint</vt:lpstr>
      <vt:lpstr>Presentación de PowerPoint</vt:lpstr>
      <vt:lpstr>Presentación de PowerPoint</vt:lpstr>
      <vt:lpstr>Ganadería</vt:lpstr>
      <vt:lpstr>Presentación de PowerPoint</vt:lpstr>
      <vt:lpstr>Bienestar socioeconómico</vt:lpstr>
      <vt:lpstr>Presentación de PowerPoint</vt:lpstr>
      <vt:lpstr>Presentación de PowerPoint</vt:lpstr>
      <vt:lpstr>Presentación de PowerPoint</vt:lpstr>
      <vt:lpstr>Presentación de PowerPoint</vt:lpstr>
      <vt:lpstr>Propuestas de políticas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vector>
  </TitlesOfParts>
  <Company>Regina Belli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Ganaderia, biodiversidad y pobreza</dc:title>
  <dc:creator>Regina Belli</dc:creator>
  <cp:lastModifiedBy>FPRISMA</cp:lastModifiedBy>
  <cp:revision>136</cp:revision>
  <dcterms:created xsi:type="dcterms:W3CDTF">2006-03-14T16:44:14Z</dcterms:created>
  <dcterms:modified xsi:type="dcterms:W3CDTF">2020-02-26T22:10:46Z</dcterms:modified>
</cp:coreProperties>
</file>