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D04"/>
    <a:srgbClr val="BF5A00"/>
    <a:srgbClr val="592A03"/>
    <a:srgbClr val="FFE48F"/>
    <a:srgbClr val="B97B3D"/>
    <a:srgbClr val="723604"/>
    <a:srgbClr val="97470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1629" autoAdjust="0"/>
  </p:normalViewPr>
  <p:slideViewPr>
    <p:cSldViewPr>
      <p:cViewPr varScale="1">
        <p:scale>
          <a:sx n="36" d="100"/>
          <a:sy n="36" d="100"/>
        </p:scale>
        <p:origin x="133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0CF7B649-14DF-4287-9361-137C44D8A7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SV"/>
          </a:p>
        </p:txBody>
      </p:sp>
      <p:sp>
        <p:nvSpPr>
          <p:cNvPr id="3" name="2 Marcador de fecha">
            <a:extLst>
              <a:ext uri="{FF2B5EF4-FFF2-40B4-BE49-F238E27FC236}">
                <a16:creationId xmlns:a16="http://schemas.microsoft.com/office/drawing/2014/main" id="{7431B719-11E4-4F26-9188-80661675520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90824F-DC44-4405-989A-84A20D409912}" type="datetimeFigureOut">
              <a:rPr lang="es-SV"/>
              <a:pPr>
                <a:defRPr/>
              </a:pPr>
              <a:t>26/2/2020</a:t>
            </a:fld>
            <a:endParaRPr lang="es-SV"/>
          </a:p>
        </p:txBody>
      </p:sp>
      <p:sp>
        <p:nvSpPr>
          <p:cNvPr id="4" name="3 Marcador de pie de página">
            <a:extLst>
              <a:ext uri="{FF2B5EF4-FFF2-40B4-BE49-F238E27FC236}">
                <a16:creationId xmlns:a16="http://schemas.microsoft.com/office/drawing/2014/main" id="{51FFF9A7-C89A-4D96-90E8-006B50681F4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SV"/>
          </a:p>
        </p:txBody>
      </p:sp>
      <p:sp>
        <p:nvSpPr>
          <p:cNvPr id="5" name="4 Marcador de número de diapositiva">
            <a:extLst>
              <a:ext uri="{FF2B5EF4-FFF2-40B4-BE49-F238E27FC236}">
                <a16:creationId xmlns:a16="http://schemas.microsoft.com/office/drawing/2014/main" id="{B031A6B9-AB70-4E1E-BC8E-751CE8128E8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12C714-7066-4B2D-9F2A-E691C105BE03}" type="slidenum">
              <a:rPr lang="es-SV" altLang="es-SV"/>
              <a:pPr/>
              <a:t>‹Nº›</a:t>
            </a:fld>
            <a:endParaRPr lang="es-SV" altLang="es-S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5C969304-E56A-4910-998A-3BB1A6FFC62C}"/>
              </a:ext>
            </a:extLst>
          </p:cNvPr>
          <p:cNvSpPr txBox="1">
            <a:spLocks/>
          </p:cNvSpPr>
          <p:nvPr userDrawn="1"/>
        </p:nvSpPr>
        <p:spPr>
          <a:xfrm>
            <a:off x="1447800" y="3048000"/>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9pPr>
          </a:lstStyle>
          <a:p>
            <a:pPr marL="0" indent="0" algn="ctr" fontAlgn="auto">
              <a:spcAft>
                <a:spcPts val="0"/>
              </a:spcAft>
              <a:buFont typeface="Arial" pitchFamily="34" charset="0"/>
              <a:buNone/>
              <a:defRPr/>
            </a:pPr>
            <a:endParaRPr lang="es-SV" dirty="0"/>
          </a:p>
        </p:txBody>
      </p:sp>
      <p:sp>
        <p:nvSpPr>
          <p:cNvPr id="4" name="4 Rectángulo">
            <a:extLst>
              <a:ext uri="{FF2B5EF4-FFF2-40B4-BE49-F238E27FC236}">
                <a16:creationId xmlns:a16="http://schemas.microsoft.com/office/drawing/2014/main" id="{EF27F496-BB29-4F90-B9F3-8E2E7041A7A4}"/>
              </a:ext>
            </a:extLst>
          </p:cNvPr>
          <p:cNvSpPr/>
          <p:nvPr/>
        </p:nvSpPr>
        <p:spPr>
          <a:xfrm>
            <a:off x="0" y="6477000"/>
            <a:ext cx="9144000" cy="381000"/>
          </a:xfrm>
          <a:prstGeom prst="rect">
            <a:avLst/>
          </a:prstGeom>
          <a:solidFill>
            <a:srgbClr val="BF5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5" name="5 Rectángulo">
            <a:extLst>
              <a:ext uri="{FF2B5EF4-FFF2-40B4-BE49-F238E27FC236}">
                <a16:creationId xmlns:a16="http://schemas.microsoft.com/office/drawing/2014/main" id="{AEC0D9D9-40AE-44FF-A874-C32BC45DD2A4}"/>
              </a:ext>
            </a:extLst>
          </p:cNvPr>
          <p:cNvSpPr/>
          <p:nvPr/>
        </p:nvSpPr>
        <p:spPr>
          <a:xfrm>
            <a:off x="76200" y="6583363"/>
            <a:ext cx="144463" cy="144462"/>
          </a:xfrm>
          <a:prstGeom prst="rect">
            <a:avLst/>
          </a:prstGeom>
          <a:solidFill>
            <a:srgbClr val="004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6" name="6 Rectángulo">
            <a:extLst>
              <a:ext uri="{FF2B5EF4-FFF2-40B4-BE49-F238E27FC236}">
                <a16:creationId xmlns:a16="http://schemas.microsoft.com/office/drawing/2014/main" id="{11133D85-CEE0-4DA3-8CE5-44C9E9C2AD25}"/>
              </a:ext>
            </a:extLst>
          </p:cNvPr>
          <p:cNvSpPr/>
          <p:nvPr/>
        </p:nvSpPr>
        <p:spPr>
          <a:xfrm>
            <a:off x="250825" y="6583363"/>
            <a:ext cx="144463" cy="144462"/>
          </a:xfrm>
          <a:prstGeom prst="rect">
            <a:avLst/>
          </a:prstGeom>
          <a:solidFill>
            <a:srgbClr val="8BA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7" name="7 Rectángulo">
            <a:extLst>
              <a:ext uri="{FF2B5EF4-FFF2-40B4-BE49-F238E27FC236}">
                <a16:creationId xmlns:a16="http://schemas.microsoft.com/office/drawing/2014/main" id="{50711839-607C-49FC-B60F-646A13A05A24}"/>
              </a:ext>
            </a:extLst>
          </p:cNvPr>
          <p:cNvSpPr/>
          <p:nvPr/>
        </p:nvSpPr>
        <p:spPr>
          <a:xfrm>
            <a:off x="433388" y="6586538"/>
            <a:ext cx="144462" cy="142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8" name="8 CuadroTexto">
            <a:extLst>
              <a:ext uri="{FF2B5EF4-FFF2-40B4-BE49-F238E27FC236}">
                <a16:creationId xmlns:a16="http://schemas.microsoft.com/office/drawing/2014/main" id="{2FF9485E-F385-4519-A006-265351185FAE}"/>
              </a:ext>
            </a:extLst>
          </p:cNvPr>
          <p:cNvSpPr txBox="1">
            <a:spLocks noChangeArrowheads="1"/>
          </p:cNvSpPr>
          <p:nvPr/>
        </p:nvSpPr>
        <p:spPr bwMode="auto">
          <a:xfrm>
            <a:off x="620713" y="6505575"/>
            <a:ext cx="7696200" cy="307975"/>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s-SV" sz="1400" b="1" i="1">
                <a:solidFill>
                  <a:schemeClr val="bg1"/>
                </a:solidFill>
                <a:cs typeface="Arial" charset="0"/>
              </a:rPr>
              <a:t>Contribuyendo a fortalecer capacidades para la gestión territorial</a:t>
            </a:r>
          </a:p>
        </p:txBody>
      </p:sp>
      <p:grpSp>
        <p:nvGrpSpPr>
          <p:cNvPr id="9" name="9 Grupo">
            <a:extLst>
              <a:ext uri="{FF2B5EF4-FFF2-40B4-BE49-F238E27FC236}">
                <a16:creationId xmlns:a16="http://schemas.microsoft.com/office/drawing/2014/main" id="{74D09DB6-19D6-422E-A296-D695D7EB20FE}"/>
              </a:ext>
            </a:extLst>
          </p:cNvPr>
          <p:cNvGrpSpPr>
            <a:grpSpLocks/>
          </p:cNvGrpSpPr>
          <p:nvPr userDrawn="1"/>
        </p:nvGrpSpPr>
        <p:grpSpPr bwMode="auto">
          <a:xfrm>
            <a:off x="6227763" y="5589588"/>
            <a:ext cx="2667000" cy="795337"/>
            <a:chOff x="6294783" y="5471131"/>
            <a:chExt cx="2667000" cy="796379"/>
          </a:xfrm>
        </p:grpSpPr>
        <p:pic>
          <p:nvPicPr>
            <p:cNvPr id="10" name="Imagen 4" descr="E:\Documentos para trabajar\LOGOS PRISMA\prisma-logo.gif">
              <a:extLst>
                <a:ext uri="{FF2B5EF4-FFF2-40B4-BE49-F238E27FC236}">
                  <a16:creationId xmlns:a16="http://schemas.microsoft.com/office/drawing/2014/main" id="{BC7A8500-D622-4F6C-B743-C77A5F1E2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383" y="5471131"/>
              <a:ext cx="1447800" cy="3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1 CuadroTexto">
              <a:extLst>
                <a:ext uri="{FF2B5EF4-FFF2-40B4-BE49-F238E27FC236}">
                  <a16:creationId xmlns:a16="http://schemas.microsoft.com/office/drawing/2014/main" id="{95E82928-6910-486B-978D-1A554D4F2FE5}"/>
                </a:ext>
              </a:extLst>
            </p:cNvPr>
            <p:cNvSpPr txBox="1"/>
            <p:nvPr/>
          </p:nvSpPr>
          <p:spPr>
            <a:xfrm>
              <a:off x="6294783" y="5866936"/>
              <a:ext cx="2667000" cy="400574"/>
            </a:xfrm>
            <a:prstGeom prst="rect">
              <a:avLst/>
            </a:prstGeom>
            <a:noFill/>
          </p:spPr>
          <p:txBody>
            <a:bodyPr>
              <a:spAutoFit/>
            </a:bodyPr>
            <a:lstStyle/>
            <a:p>
              <a:pPr algn="ctr" fontAlgn="auto">
                <a:spcBef>
                  <a:spcPts val="0"/>
                </a:spcBef>
                <a:spcAft>
                  <a:spcPts val="0"/>
                </a:spcAft>
                <a:defRPr/>
              </a:pPr>
              <a:r>
                <a:rPr lang="es-SV" sz="1000" b="1" cap="small" dirty="0">
                  <a:solidFill>
                    <a:srgbClr val="004C6F"/>
                  </a:solidFill>
                  <a:latin typeface="Arial" pitchFamily="34" charset="0"/>
                </a:rPr>
                <a:t>Programa Salvadoreño de Investigación</a:t>
              </a:r>
              <a:br>
                <a:rPr lang="es-SV" sz="1000" b="1" cap="small" dirty="0">
                  <a:solidFill>
                    <a:srgbClr val="004C6F"/>
                  </a:solidFill>
                  <a:latin typeface="Arial" pitchFamily="34" charset="0"/>
                </a:rPr>
              </a:br>
              <a:r>
                <a:rPr lang="es-SV" sz="1000" b="1" cap="small" dirty="0">
                  <a:solidFill>
                    <a:srgbClr val="004C6F"/>
                  </a:solidFill>
                  <a:latin typeface="Arial" pitchFamily="34" charset="0"/>
                </a:rPr>
                <a:t>sobre Desarrollo y Medio Ambiente</a:t>
              </a:r>
            </a:p>
          </p:txBody>
        </p:sp>
      </p:grpSp>
      <p:pic>
        <p:nvPicPr>
          <p:cNvPr id="12" name="Imagen 2" descr="D:\Docs institucionales\My Documents\2010\cursoCAPRI\PPT-Acciones Colectivas y Bienes Comunes\dibujito-ppt.gif">
            <a:extLst>
              <a:ext uri="{FF2B5EF4-FFF2-40B4-BE49-F238E27FC236}">
                <a16:creationId xmlns:a16="http://schemas.microsoft.com/office/drawing/2014/main" id="{F8155BBF-185C-4A83-BC60-B74F49803B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225" y="0"/>
            <a:ext cx="2938463"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Título"/>
          <p:cNvSpPr>
            <a:spLocks noGrp="1"/>
          </p:cNvSpPr>
          <p:nvPr>
            <p:ph type="title"/>
          </p:nvPr>
        </p:nvSpPr>
        <p:spPr>
          <a:xfrm>
            <a:off x="2987824" y="1340768"/>
            <a:ext cx="5973959" cy="1584176"/>
          </a:xfrm>
          <a:effectLst>
            <a:outerShdw blurRad="50800" dist="38100" dir="18900000" algn="bl" rotWithShape="0">
              <a:srgbClr val="E36C0A">
                <a:alpha val="40000"/>
              </a:srgbClr>
            </a:outerShdw>
          </a:effectLst>
        </p:spPr>
        <p:txBody>
          <a:bodyPr>
            <a:noAutofit/>
          </a:bodyPr>
          <a:lstStyle>
            <a:lvl1pPr>
              <a:defRPr sz="3600" b="1">
                <a:solidFill>
                  <a:srgbClr val="592A03"/>
                </a:solidFill>
                <a:latin typeface="Cambria" pitchFamily="18" charset="0"/>
              </a:defRPr>
            </a:lvl1pPr>
          </a:lstStyle>
          <a:p>
            <a:r>
              <a:rPr lang="es-ES" dirty="0"/>
              <a:t>Haga clic para modificar el estilo de título del patrón</a:t>
            </a:r>
            <a:endParaRPr lang="es-SV" dirty="0"/>
          </a:p>
        </p:txBody>
      </p:sp>
    </p:spTree>
    <p:extLst>
      <p:ext uri="{BB962C8B-B14F-4D97-AF65-F5344CB8AC3E}">
        <p14:creationId xmlns:p14="http://schemas.microsoft.com/office/powerpoint/2010/main" val="69874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C5F26D96-9E2B-4A53-B8EC-927127A728F5}"/>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004DFB-C4CC-453B-96C6-AEDB6329A611}" type="datetimeFigureOut">
              <a:rPr lang="es-ES"/>
              <a:pPr>
                <a:defRPr/>
              </a:pPr>
              <a:t>26/02/2020</a:t>
            </a:fld>
            <a:endParaRPr lang="es-ES"/>
          </a:p>
        </p:txBody>
      </p:sp>
      <p:sp>
        <p:nvSpPr>
          <p:cNvPr id="5" name="Footer Placeholder 4">
            <a:extLst>
              <a:ext uri="{FF2B5EF4-FFF2-40B4-BE49-F238E27FC236}">
                <a16:creationId xmlns:a16="http://schemas.microsoft.com/office/drawing/2014/main" id="{3336B17C-75FE-4F09-AF94-04051E9DAE01}"/>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6" name="Slide Number Placeholder 5">
            <a:extLst>
              <a:ext uri="{FF2B5EF4-FFF2-40B4-BE49-F238E27FC236}">
                <a16:creationId xmlns:a16="http://schemas.microsoft.com/office/drawing/2014/main" id="{7614F096-6445-47F7-A297-63D96A7C7DB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6E89065-0583-412A-AEE2-16D39567CC97}" type="slidenum">
              <a:rPr lang="es-ES" altLang="es-SV"/>
              <a:pPr/>
              <a:t>‹Nº›</a:t>
            </a:fld>
            <a:endParaRPr lang="es-ES" altLang="es-SV"/>
          </a:p>
        </p:txBody>
      </p:sp>
    </p:spTree>
    <p:extLst>
      <p:ext uri="{BB962C8B-B14F-4D97-AF65-F5344CB8AC3E}">
        <p14:creationId xmlns:p14="http://schemas.microsoft.com/office/powerpoint/2010/main" val="107569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E791E68F-D246-47FC-A71B-55A278E7AC31}"/>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D1D509-11AE-4F05-AF62-ABFEB818CFBB}" type="datetimeFigureOut">
              <a:rPr lang="es-ES"/>
              <a:pPr>
                <a:defRPr/>
              </a:pPr>
              <a:t>26/02/2020</a:t>
            </a:fld>
            <a:endParaRPr lang="es-ES"/>
          </a:p>
        </p:txBody>
      </p:sp>
      <p:sp>
        <p:nvSpPr>
          <p:cNvPr id="5" name="Footer Placeholder 4">
            <a:extLst>
              <a:ext uri="{FF2B5EF4-FFF2-40B4-BE49-F238E27FC236}">
                <a16:creationId xmlns:a16="http://schemas.microsoft.com/office/drawing/2014/main" id="{CD7F712B-06E0-4F7E-82D9-B282DEC88B9E}"/>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6" name="Slide Number Placeholder 5">
            <a:extLst>
              <a:ext uri="{FF2B5EF4-FFF2-40B4-BE49-F238E27FC236}">
                <a16:creationId xmlns:a16="http://schemas.microsoft.com/office/drawing/2014/main" id="{E2E28F42-2967-452C-BD38-86ED58859BE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47CF38-E232-4165-92B2-F7CAA24A1DAB}" type="slidenum">
              <a:rPr lang="es-ES" altLang="es-SV"/>
              <a:pPr/>
              <a:t>‹Nº›</a:t>
            </a:fld>
            <a:endParaRPr lang="es-ES" altLang="es-SV"/>
          </a:p>
        </p:txBody>
      </p:sp>
    </p:spTree>
    <p:extLst>
      <p:ext uri="{BB962C8B-B14F-4D97-AF65-F5344CB8AC3E}">
        <p14:creationId xmlns:p14="http://schemas.microsoft.com/office/powerpoint/2010/main" val="381607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876D965C-22E6-4817-B23B-A74E771C3CA4}"/>
              </a:ext>
            </a:extLst>
          </p:cNvPr>
          <p:cNvSpPr/>
          <p:nvPr/>
        </p:nvSpPr>
        <p:spPr>
          <a:xfrm>
            <a:off x="0" y="6475413"/>
            <a:ext cx="9144000" cy="382587"/>
          </a:xfrm>
          <a:prstGeom prst="rect">
            <a:avLst/>
          </a:prstGeom>
          <a:solidFill>
            <a:srgbClr val="BF5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5" name="4 Rectángulo">
            <a:extLst>
              <a:ext uri="{FF2B5EF4-FFF2-40B4-BE49-F238E27FC236}">
                <a16:creationId xmlns:a16="http://schemas.microsoft.com/office/drawing/2014/main" id="{F0E58495-638A-49BF-A08C-4FB90032516F}"/>
              </a:ext>
            </a:extLst>
          </p:cNvPr>
          <p:cNvSpPr/>
          <p:nvPr/>
        </p:nvSpPr>
        <p:spPr>
          <a:xfrm>
            <a:off x="107950" y="6594475"/>
            <a:ext cx="142875" cy="144463"/>
          </a:xfrm>
          <a:prstGeom prst="rect">
            <a:avLst/>
          </a:prstGeom>
          <a:solidFill>
            <a:srgbClr val="004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6" name="5 Rectángulo">
            <a:extLst>
              <a:ext uri="{FF2B5EF4-FFF2-40B4-BE49-F238E27FC236}">
                <a16:creationId xmlns:a16="http://schemas.microsoft.com/office/drawing/2014/main" id="{D6F6CDFF-103A-4608-9B78-53121B809465}"/>
              </a:ext>
            </a:extLst>
          </p:cNvPr>
          <p:cNvSpPr/>
          <p:nvPr/>
        </p:nvSpPr>
        <p:spPr>
          <a:xfrm>
            <a:off x="290513" y="6597650"/>
            <a:ext cx="144462" cy="144463"/>
          </a:xfrm>
          <a:prstGeom prst="rect">
            <a:avLst/>
          </a:prstGeom>
          <a:solidFill>
            <a:srgbClr val="8BA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7" name="6 Rectángulo">
            <a:extLst>
              <a:ext uri="{FF2B5EF4-FFF2-40B4-BE49-F238E27FC236}">
                <a16:creationId xmlns:a16="http://schemas.microsoft.com/office/drawing/2014/main" id="{40347A92-A93F-4BEE-91E2-2012D2DC0DEA}"/>
              </a:ext>
            </a:extLst>
          </p:cNvPr>
          <p:cNvSpPr/>
          <p:nvPr/>
        </p:nvSpPr>
        <p:spPr>
          <a:xfrm>
            <a:off x="488950" y="6597650"/>
            <a:ext cx="142875"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8" name="7 CuadroTexto">
            <a:extLst>
              <a:ext uri="{FF2B5EF4-FFF2-40B4-BE49-F238E27FC236}">
                <a16:creationId xmlns:a16="http://schemas.microsoft.com/office/drawing/2014/main" id="{3507037E-00DF-40A7-BD26-EBB8B06ED5C6}"/>
              </a:ext>
            </a:extLst>
          </p:cNvPr>
          <p:cNvSpPr txBox="1">
            <a:spLocks noChangeArrowheads="1"/>
          </p:cNvSpPr>
          <p:nvPr/>
        </p:nvSpPr>
        <p:spPr bwMode="auto">
          <a:xfrm>
            <a:off x="631825" y="6524625"/>
            <a:ext cx="2622550" cy="2778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s-SV" sz="1200" b="1" i="1">
                <a:solidFill>
                  <a:schemeClr val="bg1"/>
                </a:solidFill>
                <a:latin typeface="Arial" charset="0"/>
                <a:cs typeface="Arial" charset="0"/>
              </a:rPr>
              <a:t>Gestión Territorial Rural</a:t>
            </a:r>
          </a:p>
        </p:txBody>
      </p:sp>
      <p:pic>
        <p:nvPicPr>
          <p:cNvPr id="9" name="Imagen 3" descr="E:\Documentos para trabajar\LOGOS PRISMA\florcita-transparente.gif">
            <a:extLst>
              <a:ext uri="{FF2B5EF4-FFF2-40B4-BE49-F238E27FC236}">
                <a16:creationId xmlns:a16="http://schemas.microsoft.com/office/drawing/2014/main" id="{1C2D5EB5-11B1-4662-BA64-7931C8400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225" y="6524625"/>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9 Grupo">
            <a:extLst>
              <a:ext uri="{FF2B5EF4-FFF2-40B4-BE49-F238E27FC236}">
                <a16:creationId xmlns:a16="http://schemas.microsoft.com/office/drawing/2014/main" id="{F3EF2036-2368-4EF3-8E54-C334786EF6FD}"/>
              </a:ext>
            </a:extLst>
          </p:cNvPr>
          <p:cNvGrpSpPr>
            <a:grpSpLocks/>
          </p:cNvGrpSpPr>
          <p:nvPr/>
        </p:nvGrpSpPr>
        <p:grpSpPr bwMode="auto">
          <a:xfrm>
            <a:off x="0" y="381000"/>
            <a:ext cx="9144000" cy="838200"/>
            <a:chOff x="0" y="381000"/>
            <a:chExt cx="9144000" cy="838200"/>
          </a:xfrm>
        </p:grpSpPr>
        <p:sp>
          <p:nvSpPr>
            <p:cNvPr id="11" name="10 Rectángulo">
              <a:extLst>
                <a:ext uri="{FF2B5EF4-FFF2-40B4-BE49-F238E27FC236}">
                  <a16:creationId xmlns:a16="http://schemas.microsoft.com/office/drawing/2014/main" id="{E43D4428-714A-49DB-AF8E-93B462460522}"/>
                </a:ext>
              </a:extLst>
            </p:cNvPr>
            <p:cNvSpPr/>
            <p:nvPr/>
          </p:nvSpPr>
          <p:spPr>
            <a:xfrm>
              <a:off x="8686800" y="381000"/>
              <a:ext cx="457200" cy="609600"/>
            </a:xfrm>
            <a:prstGeom prst="rect">
              <a:avLst/>
            </a:prstGeom>
            <a:solidFill>
              <a:srgbClr val="592A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12" name="11 Rectángulo">
              <a:extLst>
                <a:ext uri="{FF2B5EF4-FFF2-40B4-BE49-F238E27FC236}">
                  <a16:creationId xmlns:a16="http://schemas.microsoft.com/office/drawing/2014/main" id="{BC2773C2-500E-4EFC-871A-1824884A34A8}"/>
                </a:ext>
              </a:extLst>
            </p:cNvPr>
            <p:cNvSpPr/>
            <p:nvPr/>
          </p:nvSpPr>
          <p:spPr>
            <a:xfrm>
              <a:off x="0" y="381000"/>
              <a:ext cx="457200" cy="609600"/>
            </a:xfrm>
            <a:prstGeom prst="rect">
              <a:avLst/>
            </a:prstGeom>
            <a:solidFill>
              <a:srgbClr val="592A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13" name="12 Rectángulo">
              <a:extLst>
                <a:ext uri="{FF2B5EF4-FFF2-40B4-BE49-F238E27FC236}">
                  <a16:creationId xmlns:a16="http://schemas.microsoft.com/office/drawing/2014/main" id="{1BD46BC2-3654-44AD-8BF8-8F1932692346}"/>
                </a:ext>
              </a:extLst>
            </p:cNvPr>
            <p:cNvSpPr/>
            <p:nvPr/>
          </p:nvSpPr>
          <p:spPr>
            <a:xfrm>
              <a:off x="533400" y="381000"/>
              <a:ext cx="152400" cy="609600"/>
            </a:xfrm>
            <a:prstGeom prst="rect">
              <a:avLst/>
            </a:prstGeom>
            <a:solidFill>
              <a:srgbClr val="B97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solidFill>
                  <a:srgbClr val="B97B3D"/>
                </a:solidFill>
              </a:endParaRPr>
            </a:p>
          </p:txBody>
        </p:sp>
        <p:sp>
          <p:nvSpPr>
            <p:cNvPr id="14" name="13 Rectángulo">
              <a:extLst>
                <a:ext uri="{FF2B5EF4-FFF2-40B4-BE49-F238E27FC236}">
                  <a16:creationId xmlns:a16="http://schemas.microsoft.com/office/drawing/2014/main" id="{80D20FC2-104F-46C2-B9A0-A9E39C6EA01A}"/>
                </a:ext>
              </a:extLst>
            </p:cNvPr>
            <p:cNvSpPr/>
            <p:nvPr/>
          </p:nvSpPr>
          <p:spPr>
            <a:xfrm>
              <a:off x="8458200" y="381000"/>
              <a:ext cx="152400" cy="609600"/>
            </a:xfrm>
            <a:prstGeom prst="rect">
              <a:avLst/>
            </a:prstGeom>
            <a:solidFill>
              <a:srgbClr val="B97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cxnSp>
          <p:nvCxnSpPr>
            <p:cNvPr id="15" name="14 Conector recto">
              <a:extLst>
                <a:ext uri="{FF2B5EF4-FFF2-40B4-BE49-F238E27FC236}">
                  <a16:creationId xmlns:a16="http://schemas.microsoft.com/office/drawing/2014/main" id="{36C1030D-D80C-47B3-93D9-E73C6BC15366}"/>
                </a:ext>
              </a:extLst>
            </p:cNvPr>
            <p:cNvCxnSpPr/>
            <p:nvPr/>
          </p:nvCxnSpPr>
          <p:spPr>
            <a:xfrm>
              <a:off x="1524000" y="579120"/>
              <a:ext cx="6248400" cy="0"/>
            </a:xfrm>
            <a:prstGeom prst="line">
              <a:avLst/>
            </a:prstGeom>
            <a:ln>
              <a:solidFill>
                <a:srgbClr val="E36C0A"/>
              </a:solidFill>
            </a:ln>
          </p:spPr>
          <p:style>
            <a:lnRef idx="3">
              <a:schemeClr val="accent6"/>
            </a:lnRef>
            <a:fillRef idx="0">
              <a:schemeClr val="accent6"/>
            </a:fillRef>
            <a:effectRef idx="2">
              <a:schemeClr val="accent6"/>
            </a:effectRef>
            <a:fontRef idx="minor">
              <a:schemeClr val="tx1"/>
            </a:fontRef>
          </p:style>
        </p:cxnSp>
      </p:grpSp>
      <p:sp>
        <p:nvSpPr>
          <p:cNvPr id="2" name="Title 1"/>
          <p:cNvSpPr>
            <a:spLocks noGrp="1"/>
          </p:cNvSpPr>
          <p:nvPr>
            <p:ph type="title"/>
          </p:nvPr>
        </p:nvSpPr>
        <p:spPr>
          <a:xfrm>
            <a:off x="755576" y="274638"/>
            <a:ext cx="7632848" cy="850106"/>
          </a:xfrm>
        </p:spPr>
        <p:txBody>
          <a:bodyPr>
            <a:normAutofit/>
          </a:bodyPr>
          <a:lstStyle>
            <a:lvl1pPr>
              <a:defRPr sz="4000" b="1" baseline="0">
                <a:solidFill>
                  <a:srgbClr val="974706"/>
                </a:solidFill>
                <a:latin typeface="Perpetua Titling MT" pitchFamily="18" charset="0"/>
              </a:defRPr>
            </a:lvl1pPr>
          </a:lstStyle>
          <a:p>
            <a:r>
              <a:rPr lang="es-ES"/>
              <a:t>Haga clic para modificar el estilo de título del patrón</a:t>
            </a:r>
            <a:endParaRPr lang="es-ES" dirty="0"/>
          </a:p>
        </p:txBody>
      </p:sp>
      <p:sp>
        <p:nvSpPr>
          <p:cNvPr id="3" name="Content Placeholder 2"/>
          <p:cNvSpPr>
            <a:spLocks noGrp="1"/>
          </p:cNvSpPr>
          <p:nvPr>
            <p:ph idx="1"/>
          </p:nvPr>
        </p:nvSpPr>
        <p:spPr>
          <a:xfrm>
            <a:off x="457200" y="1483200"/>
            <a:ext cx="8229600" cy="4752528"/>
          </a:xfrm>
        </p:spPr>
        <p:txBody>
          <a:bodyPr/>
          <a:lstStyle>
            <a:lvl1pPr>
              <a:defRPr>
                <a:solidFill>
                  <a:srgbClr val="592A03"/>
                </a:solidFill>
                <a:latin typeface="Perpetua" pitchFamily="18" charset="0"/>
              </a:defRPr>
            </a:lvl1pPr>
            <a:lvl2pPr>
              <a:defRPr>
                <a:solidFill>
                  <a:srgbClr val="592A03"/>
                </a:solidFill>
                <a:latin typeface="Perpetua" pitchFamily="18" charset="0"/>
              </a:defRPr>
            </a:lvl2pPr>
            <a:lvl3pPr>
              <a:defRPr>
                <a:solidFill>
                  <a:srgbClr val="592A03"/>
                </a:solidFill>
                <a:latin typeface="Perpetua" pitchFamily="18" charset="0"/>
              </a:defRPr>
            </a:lvl3pPr>
            <a:lvl4pPr>
              <a:defRPr>
                <a:solidFill>
                  <a:srgbClr val="592A03"/>
                </a:solidFill>
                <a:latin typeface="Perpetua" pitchFamily="18" charset="0"/>
              </a:defRPr>
            </a:lvl4pPr>
            <a:lvl5pPr>
              <a:defRPr>
                <a:solidFill>
                  <a:srgbClr val="592A03"/>
                </a:solidFill>
                <a:latin typeface="Perpetua" pitchFamily="18"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4033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latinLnBrk="0">
              <a:defRPr lang="es-ES" sz="4000" b="1" cap="all"/>
            </a:lvl1pPr>
          </a:lstStyle>
          <a:p>
            <a:r>
              <a:rPr lang="es-ES"/>
              <a:t>Haga clic para modificar el estilo de título del patrón</a:t>
            </a:r>
          </a:p>
        </p:txBody>
      </p:sp>
      <p:sp>
        <p:nvSpPr>
          <p:cNvPr id="3" name="Text Placeholder 2"/>
          <p:cNvSpPr>
            <a:spLocks noGrp="1"/>
          </p:cNvSpPr>
          <p:nvPr>
            <p:ph type="body" idx="1"/>
          </p:nvPr>
        </p:nvSpPr>
        <p:spPr>
          <a:xfrm>
            <a:off x="722313" y="2906713"/>
            <a:ext cx="7772400" cy="1500187"/>
          </a:xfrm>
        </p:spPr>
        <p:txBody>
          <a:bodyPr anchor="b"/>
          <a:lstStyle>
            <a:lvl1pPr marL="0" indent="0" latinLnBrk="0">
              <a:buNone/>
              <a:defRPr lang="es-ES" sz="2000">
                <a:solidFill>
                  <a:schemeClr val="tx1">
                    <a:tint val="75000"/>
                  </a:schemeClr>
                </a:solidFill>
              </a:defRPr>
            </a:lvl1pPr>
            <a:lvl2pPr marL="457200" indent="0" latinLnBrk="0">
              <a:buNone/>
              <a:defRPr lang="es-ES" sz="1800">
                <a:solidFill>
                  <a:schemeClr val="tx1">
                    <a:tint val="75000"/>
                  </a:schemeClr>
                </a:solidFill>
              </a:defRPr>
            </a:lvl2pPr>
            <a:lvl3pPr marL="914400" indent="0" latinLnBrk="0">
              <a:buNone/>
              <a:defRPr lang="es-ES" sz="1600">
                <a:solidFill>
                  <a:schemeClr val="tx1">
                    <a:tint val="75000"/>
                  </a:schemeClr>
                </a:solidFill>
              </a:defRPr>
            </a:lvl3pPr>
            <a:lvl4pPr marL="1371600" indent="0" latinLnBrk="0">
              <a:buNone/>
              <a:defRPr lang="es-ES" sz="1400">
                <a:solidFill>
                  <a:schemeClr val="tx1">
                    <a:tint val="75000"/>
                  </a:schemeClr>
                </a:solidFill>
              </a:defRPr>
            </a:lvl4pPr>
            <a:lvl5pPr marL="1828800" indent="0" latinLnBrk="0">
              <a:buNone/>
              <a:defRPr lang="es-ES" sz="1400">
                <a:solidFill>
                  <a:schemeClr val="tx1">
                    <a:tint val="75000"/>
                  </a:schemeClr>
                </a:solidFill>
              </a:defRPr>
            </a:lvl5pPr>
            <a:lvl6pPr marL="2286000" indent="0" latinLnBrk="0">
              <a:buNone/>
              <a:defRPr lang="es-ES" sz="1400">
                <a:solidFill>
                  <a:schemeClr val="tx1">
                    <a:tint val="75000"/>
                  </a:schemeClr>
                </a:solidFill>
              </a:defRPr>
            </a:lvl6pPr>
            <a:lvl7pPr marL="2743200" indent="0" latinLnBrk="0">
              <a:buNone/>
              <a:defRPr lang="es-ES" sz="1400">
                <a:solidFill>
                  <a:schemeClr val="tx1">
                    <a:tint val="75000"/>
                  </a:schemeClr>
                </a:solidFill>
              </a:defRPr>
            </a:lvl7pPr>
            <a:lvl8pPr marL="3200400" indent="0" latinLnBrk="0">
              <a:buNone/>
              <a:defRPr lang="es-ES" sz="1400">
                <a:solidFill>
                  <a:schemeClr val="tx1">
                    <a:tint val="75000"/>
                  </a:schemeClr>
                </a:solidFill>
              </a:defRPr>
            </a:lvl8pPr>
            <a:lvl9pPr marL="3657600" indent="0" latinLnBrk="0">
              <a:buNone/>
              <a:defRPr lang="es-ES" sz="1400">
                <a:solidFill>
                  <a:schemeClr val="tx1">
                    <a:tint val="75000"/>
                  </a:schemeClr>
                </a:solidFill>
              </a:defRPr>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1638D939-8565-4972-9FDD-F3B9A7FAEABE}"/>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66A87A-EF67-4901-B3EF-17F23A9FE0FA}" type="datetimeFigureOut">
              <a:rPr lang="es-ES"/>
              <a:pPr>
                <a:defRPr/>
              </a:pPr>
              <a:t>26/02/2020</a:t>
            </a:fld>
            <a:endParaRPr lang="es-ES"/>
          </a:p>
        </p:txBody>
      </p:sp>
      <p:sp>
        <p:nvSpPr>
          <p:cNvPr id="5" name="Footer Placeholder 4">
            <a:extLst>
              <a:ext uri="{FF2B5EF4-FFF2-40B4-BE49-F238E27FC236}">
                <a16:creationId xmlns:a16="http://schemas.microsoft.com/office/drawing/2014/main" id="{D67EBAE5-1513-4D17-8EA0-F724520A1B19}"/>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6" name="Slide Number Placeholder 5">
            <a:extLst>
              <a:ext uri="{FF2B5EF4-FFF2-40B4-BE49-F238E27FC236}">
                <a16:creationId xmlns:a16="http://schemas.microsoft.com/office/drawing/2014/main" id="{97F4ABB4-ACB9-40C0-93F0-6C7BB3D0C82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CD336AF-211A-48B5-908D-E4DC5CDF1433}" type="slidenum">
              <a:rPr lang="es-ES" altLang="es-SV"/>
              <a:pPr/>
              <a:t>‹Nº›</a:t>
            </a:fld>
            <a:endParaRPr lang="es-ES" altLang="es-SV"/>
          </a:p>
        </p:txBody>
      </p:sp>
    </p:spTree>
    <p:extLst>
      <p:ext uri="{BB962C8B-B14F-4D97-AF65-F5344CB8AC3E}">
        <p14:creationId xmlns:p14="http://schemas.microsoft.com/office/powerpoint/2010/main" val="327883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e d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p>
        </p:txBody>
      </p:sp>
      <p:sp>
        <p:nvSpPr>
          <p:cNvPr id="3" name="Content Placeholder 2"/>
          <p:cNvSpPr>
            <a:spLocks noGrp="1"/>
          </p:cNvSpPr>
          <p:nvPr>
            <p:ph sz="half" idx="1"/>
          </p:nvPr>
        </p:nvSpPr>
        <p:spPr>
          <a:xfrm>
            <a:off x="457200" y="1600200"/>
            <a:ext cx="4038600" cy="4525963"/>
          </a:xfrm>
        </p:spPr>
        <p:txBody>
          <a:bodyPr/>
          <a:lstStyle>
            <a:lvl1pPr latinLnBrk="0">
              <a:defRPr lang="es-ES" sz="2800"/>
            </a:lvl1pPr>
            <a:lvl2pPr latinLnBrk="0">
              <a:defRPr lang="es-ES" sz="2400"/>
            </a:lvl2pPr>
            <a:lvl3pPr latinLnBrk="0">
              <a:defRPr lang="es-ES" sz="2000"/>
            </a:lvl3pPr>
            <a:lvl4pPr latinLnBrk="0">
              <a:defRPr lang="es-ES" sz="1800"/>
            </a:lvl4pPr>
            <a:lvl5pPr latinLnBrk="0">
              <a:defRPr lang="es-ES" sz="1800"/>
            </a:lvl5pPr>
            <a:lvl6pPr latinLnBrk="0">
              <a:defRPr lang="es-ES" sz="1800"/>
            </a:lvl6pPr>
            <a:lvl7pPr latinLnBrk="0">
              <a:defRPr lang="es-ES" sz="1800"/>
            </a:lvl7pPr>
            <a:lvl8pPr latinLnBrk="0">
              <a:defRPr lang="es-ES" sz="1800"/>
            </a:lvl8pPr>
            <a:lvl9pPr latinLnBrk="0">
              <a:defRPr lang="es-ES"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8200" y="1600200"/>
            <a:ext cx="4038600" cy="4525963"/>
          </a:xfrm>
        </p:spPr>
        <p:txBody>
          <a:bodyPr/>
          <a:lstStyle>
            <a:lvl1pPr latinLnBrk="0">
              <a:defRPr lang="es-ES" sz="2800"/>
            </a:lvl1pPr>
            <a:lvl2pPr latinLnBrk="0">
              <a:defRPr lang="es-ES" sz="2400"/>
            </a:lvl2pPr>
            <a:lvl3pPr latinLnBrk="0">
              <a:defRPr lang="es-ES" sz="2000"/>
            </a:lvl3pPr>
            <a:lvl4pPr latinLnBrk="0">
              <a:defRPr lang="es-ES" sz="1800"/>
            </a:lvl4pPr>
            <a:lvl5pPr latinLnBrk="0">
              <a:defRPr lang="es-ES" sz="1800"/>
            </a:lvl5pPr>
            <a:lvl6pPr latinLnBrk="0">
              <a:defRPr lang="es-ES" sz="1800"/>
            </a:lvl6pPr>
            <a:lvl7pPr latinLnBrk="0">
              <a:defRPr lang="es-ES" sz="1800"/>
            </a:lvl7pPr>
            <a:lvl8pPr latinLnBrk="0">
              <a:defRPr lang="es-ES" sz="1800"/>
            </a:lvl8pPr>
            <a:lvl9pPr latinLnBrk="0">
              <a:defRPr lang="es-ES"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a:extLst>
              <a:ext uri="{FF2B5EF4-FFF2-40B4-BE49-F238E27FC236}">
                <a16:creationId xmlns:a16="http://schemas.microsoft.com/office/drawing/2014/main" id="{10A6BED2-E363-4F7F-B486-A951C533C691}"/>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A814E61-1721-4541-A6C4-CEBCEC718038}" type="datetimeFigureOut">
              <a:rPr lang="es-ES"/>
              <a:pPr>
                <a:defRPr/>
              </a:pPr>
              <a:t>26/02/2020</a:t>
            </a:fld>
            <a:endParaRPr lang="es-ES"/>
          </a:p>
        </p:txBody>
      </p:sp>
      <p:sp>
        <p:nvSpPr>
          <p:cNvPr id="6" name="Footer Placeholder 5">
            <a:extLst>
              <a:ext uri="{FF2B5EF4-FFF2-40B4-BE49-F238E27FC236}">
                <a16:creationId xmlns:a16="http://schemas.microsoft.com/office/drawing/2014/main" id="{6314C606-855E-4A6F-8DAF-0B7686728576}"/>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7" name="Slide Number Placeholder 6">
            <a:extLst>
              <a:ext uri="{FF2B5EF4-FFF2-40B4-BE49-F238E27FC236}">
                <a16:creationId xmlns:a16="http://schemas.microsoft.com/office/drawing/2014/main" id="{82ECD4BC-D5AA-4EE8-9667-0ADDC982B40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8B65235-4466-47A0-A35D-0533D1812597}" type="slidenum">
              <a:rPr lang="es-ES" altLang="es-SV"/>
              <a:pPr/>
              <a:t>‹Nº›</a:t>
            </a:fld>
            <a:endParaRPr lang="es-ES" altLang="es-SV"/>
          </a:p>
        </p:txBody>
      </p:sp>
    </p:spTree>
    <p:extLst>
      <p:ext uri="{BB962C8B-B14F-4D97-AF65-F5344CB8AC3E}">
        <p14:creationId xmlns:p14="http://schemas.microsoft.com/office/powerpoint/2010/main" val="194315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es-ES"/>
            </a:lvl1pPr>
          </a:lstStyle>
          <a:p>
            <a:r>
              <a:rPr lang="es-ES"/>
              <a:t>Haga clic para modificar el estilo de título del patrón</a:t>
            </a:r>
          </a:p>
        </p:txBody>
      </p:sp>
      <p:sp>
        <p:nvSpPr>
          <p:cNvPr id="3" name="Text Placeholder 2"/>
          <p:cNvSpPr>
            <a:spLocks noGrp="1"/>
          </p:cNvSpPr>
          <p:nvPr>
            <p:ph type="body" idx="1"/>
          </p:nvPr>
        </p:nvSpPr>
        <p:spPr>
          <a:xfrm>
            <a:off x="457200" y="1535113"/>
            <a:ext cx="4040188" cy="639762"/>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6">
            <a:extLst>
              <a:ext uri="{FF2B5EF4-FFF2-40B4-BE49-F238E27FC236}">
                <a16:creationId xmlns:a16="http://schemas.microsoft.com/office/drawing/2014/main" id="{6E42E5A0-1078-4827-96A0-A8FB97002455}"/>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BE1D84-C4A0-4B6F-8D78-3DFEF0541E8B}" type="datetimeFigureOut">
              <a:rPr lang="es-ES"/>
              <a:pPr>
                <a:defRPr/>
              </a:pPr>
              <a:t>26/02/2020</a:t>
            </a:fld>
            <a:endParaRPr lang="es-ES"/>
          </a:p>
        </p:txBody>
      </p:sp>
      <p:sp>
        <p:nvSpPr>
          <p:cNvPr id="8" name="Footer Placeholder 7">
            <a:extLst>
              <a:ext uri="{FF2B5EF4-FFF2-40B4-BE49-F238E27FC236}">
                <a16:creationId xmlns:a16="http://schemas.microsoft.com/office/drawing/2014/main" id="{10AC4C9E-CABE-4234-B1DC-4FA687CD2974}"/>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9" name="Slide Number Placeholder 8">
            <a:extLst>
              <a:ext uri="{FF2B5EF4-FFF2-40B4-BE49-F238E27FC236}">
                <a16:creationId xmlns:a16="http://schemas.microsoft.com/office/drawing/2014/main" id="{B00A265F-E71B-4E6E-9665-89451B81B82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DDC3B53-2921-4D42-9F4D-58C7041EE083}" type="slidenum">
              <a:rPr lang="es-ES" altLang="es-SV"/>
              <a:pPr/>
              <a:t>‹Nº›</a:t>
            </a:fld>
            <a:endParaRPr lang="es-ES" altLang="es-SV"/>
          </a:p>
        </p:txBody>
      </p:sp>
    </p:spTree>
    <p:extLst>
      <p:ext uri="{BB962C8B-B14F-4D97-AF65-F5344CB8AC3E}">
        <p14:creationId xmlns:p14="http://schemas.microsoft.com/office/powerpoint/2010/main" val="398764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p>
        </p:txBody>
      </p:sp>
      <p:sp>
        <p:nvSpPr>
          <p:cNvPr id="3" name="Date Placeholder 2">
            <a:extLst>
              <a:ext uri="{FF2B5EF4-FFF2-40B4-BE49-F238E27FC236}">
                <a16:creationId xmlns:a16="http://schemas.microsoft.com/office/drawing/2014/main" id="{BCE03E52-699A-4580-8950-677F02544888}"/>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7CB68E-34E1-498E-93CF-9A9369B04CD7}" type="datetimeFigureOut">
              <a:rPr lang="es-ES"/>
              <a:pPr>
                <a:defRPr/>
              </a:pPr>
              <a:t>26/02/2020</a:t>
            </a:fld>
            <a:endParaRPr lang="es-ES"/>
          </a:p>
        </p:txBody>
      </p:sp>
      <p:sp>
        <p:nvSpPr>
          <p:cNvPr id="4" name="Footer Placeholder 3">
            <a:extLst>
              <a:ext uri="{FF2B5EF4-FFF2-40B4-BE49-F238E27FC236}">
                <a16:creationId xmlns:a16="http://schemas.microsoft.com/office/drawing/2014/main" id="{3A4EA47B-21AB-4D34-A019-57ADACCEB57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5" name="Slide Number Placeholder 4">
            <a:extLst>
              <a:ext uri="{FF2B5EF4-FFF2-40B4-BE49-F238E27FC236}">
                <a16:creationId xmlns:a16="http://schemas.microsoft.com/office/drawing/2014/main" id="{0402331D-29DD-42CE-B1E8-07C5590D541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2770115-13F1-460B-8941-08B398674C79}" type="slidenum">
              <a:rPr lang="es-ES" altLang="es-SV"/>
              <a:pPr/>
              <a:t>‹Nº›</a:t>
            </a:fld>
            <a:endParaRPr lang="es-ES" altLang="es-SV"/>
          </a:p>
        </p:txBody>
      </p:sp>
    </p:spTree>
    <p:extLst>
      <p:ext uri="{BB962C8B-B14F-4D97-AF65-F5344CB8AC3E}">
        <p14:creationId xmlns:p14="http://schemas.microsoft.com/office/powerpoint/2010/main" val="205977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01051-74E9-47D8-875F-AA41E7C55B5E}"/>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DF756B-B566-4488-92FF-B7742715E0EC}" type="datetimeFigureOut">
              <a:rPr lang="es-ES"/>
              <a:pPr>
                <a:defRPr/>
              </a:pPr>
              <a:t>26/02/2020</a:t>
            </a:fld>
            <a:endParaRPr lang="es-ES"/>
          </a:p>
        </p:txBody>
      </p:sp>
      <p:sp>
        <p:nvSpPr>
          <p:cNvPr id="3" name="Footer Placeholder 2">
            <a:extLst>
              <a:ext uri="{FF2B5EF4-FFF2-40B4-BE49-F238E27FC236}">
                <a16:creationId xmlns:a16="http://schemas.microsoft.com/office/drawing/2014/main" id="{BA929258-2D3E-4972-94FE-72D9DF228118}"/>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4" name="Slide Number Placeholder 3">
            <a:extLst>
              <a:ext uri="{FF2B5EF4-FFF2-40B4-BE49-F238E27FC236}">
                <a16:creationId xmlns:a16="http://schemas.microsoft.com/office/drawing/2014/main" id="{7F2F3BD5-602A-4FD0-BC68-6CD324380D4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C339C68-7446-4D41-8122-EABBA32A392A}" type="slidenum">
              <a:rPr lang="es-ES" altLang="es-SV"/>
              <a:pPr/>
              <a:t>‹Nº›</a:t>
            </a:fld>
            <a:endParaRPr lang="es-ES" altLang="es-SV"/>
          </a:p>
        </p:txBody>
      </p:sp>
    </p:spTree>
    <p:extLst>
      <p:ext uri="{BB962C8B-B14F-4D97-AF65-F5344CB8AC3E}">
        <p14:creationId xmlns:p14="http://schemas.microsoft.com/office/powerpoint/2010/main" val="421018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latinLnBrk="0">
              <a:defRPr lang="es-ES" sz="2000" b="1"/>
            </a:lvl1pPr>
          </a:lstStyle>
          <a:p>
            <a:r>
              <a:rPr lang="es-ES"/>
              <a:t>Haga clic para modificar el estilo de título del patrón</a:t>
            </a:r>
          </a:p>
        </p:txBody>
      </p:sp>
      <p:sp>
        <p:nvSpPr>
          <p:cNvPr id="3" name="Content Placeholder 2"/>
          <p:cNvSpPr>
            <a:spLocks noGrp="1"/>
          </p:cNvSpPr>
          <p:nvPr>
            <p:ph idx="1"/>
          </p:nvPr>
        </p:nvSpPr>
        <p:spPr>
          <a:xfrm>
            <a:off x="3575050" y="273050"/>
            <a:ext cx="5111750" cy="5853113"/>
          </a:xfrm>
        </p:spPr>
        <p:txBody>
          <a:bodyPr/>
          <a:lstStyle>
            <a:lvl1pPr latinLnBrk="0">
              <a:defRPr lang="es-ES" sz="3200"/>
            </a:lvl1pPr>
            <a:lvl2pPr latinLnBrk="0">
              <a:defRPr lang="es-ES" sz="2800"/>
            </a:lvl2pPr>
            <a:lvl3pPr latinLnBrk="0">
              <a:defRPr lang="es-ES" sz="2400"/>
            </a:lvl3pPr>
            <a:lvl4pPr latinLnBrk="0">
              <a:defRPr lang="es-ES" sz="2000"/>
            </a:lvl4pPr>
            <a:lvl5pPr latinLnBrk="0">
              <a:defRPr lang="es-ES" sz="2000"/>
            </a:lvl5pPr>
            <a:lvl6pPr latinLnBrk="0">
              <a:defRPr lang="es-ES" sz="2000"/>
            </a:lvl6pPr>
            <a:lvl7pPr latinLnBrk="0">
              <a:defRPr lang="es-ES" sz="2000"/>
            </a:lvl7pPr>
            <a:lvl8pPr latinLnBrk="0">
              <a:defRPr lang="es-ES" sz="2000"/>
            </a:lvl8pPr>
            <a:lvl9pPr latinLnBrk="0">
              <a:defRPr lang="es-ES"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00" y="1435100"/>
            <a:ext cx="3008313" cy="4691063"/>
          </a:xfrm>
        </p:spPr>
        <p:txBody>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el estilo de texto del patrón</a:t>
            </a:r>
          </a:p>
        </p:txBody>
      </p:sp>
      <p:sp>
        <p:nvSpPr>
          <p:cNvPr id="5" name="Date Placeholder 4">
            <a:extLst>
              <a:ext uri="{FF2B5EF4-FFF2-40B4-BE49-F238E27FC236}">
                <a16:creationId xmlns:a16="http://schemas.microsoft.com/office/drawing/2014/main" id="{A07E72A9-56E1-47E9-B321-2D8B0830B0B8}"/>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269843-4DA2-4FDB-BF8B-E65BCB2AED1D}" type="datetimeFigureOut">
              <a:rPr lang="es-ES"/>
              <a:pPr>
                <a:defRPr/>
              </a:pPr>
              <a:t>26/02/2020</a:t>
            </a:fld>
            <a:endParaRPr lang="es-ES"/>
          </a:p>
        </p:txBody>
      </p:sp>
      <p:sp>
        <p:nvSpPr>
          <p:cNvPr id="6" name="Footer Placeholder 5">
            <a:extLst>
              <a:ext uri="{FF2B5EF4-FFF2-40B4-BE49-F238E27FC236}">
                <a16:creationId xmlns:a16="http://schemas.microsoft.com/office/drawing/2014/main" id="{3EC5E7FE-4EDA-4E83-B15E-80F94CF97CD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7" name="Slide Number Placeholder 6">
            <a:extLst>
              <a:ext uri="{FF2B5EF4-FFF2-40B4-BE49-F238E27FC236}">
                <a16:creationId xmlns:a16="http://schemas.microsoft.com/office/drawing/2014/main" id="{5AC7BC70-183E-4B22-8A6D-CB50375246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344F66D-FF8A-4278-9F50-E31A9042DBEE}" type="slidenum">
              <a:rPr lang="es-ES" altLang="es-SV"/>
              <a:pPr/>
              <a:t>‹Nº›</a:t>
            </a:fld>
            <a:endParaRPr lang="es-ES" altLang="es-SV"/>
          </a:p>
        </p:txBody>
      </p:sp>
    </p:spTree>
    <p:extLst>
      <p:ext uri="{BB962C8B-B14F-4D97-AF65-F5344CB8AC3E}">
        <p14:creationId xmlns:p14="http://schemas.microsoft.com/office/powerpoint/2010/main" val="373265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latinLnBrk="0">
              <a:defRPr lang="es-ES" sz="2000" b="1"/>
            </a:lvl1pPr>
          </a:lstStyle>
          <a:p>
            <a:r>
              <a:rPr lang="es-ES"/>
              <a:t>Haga clic para modificar el estilo de título del patrón</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pPr lvl="0"/>
            <a:r>
              <a:rPr lang="es-ES" noProof="0"/>
              <a:t>Haga clic en el icono para agregar una imagen</a:t>
            </a:r>
          </a:p>
        </p:txBody>
      </p:sp>
      <p:sp>
        <p:nvSpPr>
          <p:cNvPr id="4" name="Text Placeholder 3"/>
          <p:cNvSpPr>
            <a:spLocks noGrp="1"/>
          </p:cNvSpPr>
          <p:nvPr>
            <p:ph type="body" sz="half" idx="2"/>
          </p:nvPr>
        </p:nvSpPr>
        <p:spPr>
          <a:xfrm>
            <a:off x="1792288" y="5367338"/>
            <a:ext cx="5486400" cy="804862"/>
          </a:xfrm>
        </p:spPr>
        <p:txBody>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el estilo de texto del patrón</a:t>
            </a:r>
          </a:p>
        </p:txBody>
      </p:sp>
      <p:sp>
        <p:nvSpPr>
          <p:cNvPr id="5" name="Date Placeholder 4">
            <a:extLst>
              <a:ext uri="{FF2B5EF4-FFF2-40B4-BE49-F238E27FC236}">
                <a16:creationId xmlns:a16="http://schemas.microsoft.com/office/drawing/2014/main" id="{50A1D45E-74A7-40D4-A0DF-46BDA7964657}"/>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8050BC-3675-46FE-B0B4-70DAF284D96F}" type="datetimeFigureOut">
              <a:rPr lang="es-ES"/>
              <a:pPr>
                <a:defRPr/>
              </a:pPr>
              <a:t>26/02/2020</a:t>
            </a:fld>
            <a:endParaRPr lang="es-ES"/>
          </a:p>
        </p:txBody>
      </p:sp>
      <p:sp>
        <p:nvSpPr>
          <p:cNvPr id="6" name="Footer Placeholder 5">
            <a:extLst>
              <a:ext uri="{FF2B5EF4-FFF2-40B4-BE49-F238E27FC236}">
                <a16:creationId xmlns:a16="http://schemas.microsoft.com/office/drawing/2014/main" id="{9F64C920-190F-438F-91F5-FF0AC2A8BA3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a:p>
        </p:txBody>
      </p:sp>
      <p:sp>
        <p:nvSpPr>
          <p:cNvPr id="7" name="Slide Number Placeholder 6">
            <a:extLst>
              <a:ext uri="{FF2B5EF4-FFF2-40B4-BE49-F238E27FC236}">
                <a16:creationId xmlns:a16="http://schemas.microsoft.com/office/drawing/2014/main" id="{20A2CFA7-710F-475A-AF95-DFFA8344692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1E35BE-2AC8-4B63-B33F-47FA55F3E4B2}" type="slidenum">
              <a:rPr lang="es-ES" altLang="es-SV"/>
              <a:pPr/>
              <a:t>‹Nº›</a:t>
            </a:fld>
            <a:endParaRPr lang="es-ES" altLang="es-SV"/>
          </a:p>
        </p:txBody>
      </p:sp>
    </p:spTree>
    <p:extLst>
      <p:ext uri="{BB962C8B-B14F-4D97-AF65-F5344CB8AC3E}">
        <p14:creationId xmlns:p14="http://schemas.microsoft.com/office/powerpoint/2010/main" val="135277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65809169-C8BB-4D44-A501-D9C747FD3F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p>
        </p:txBody>
      </p:sp>
      <p:sp>
        <p:nvSpPr>
          <p:cNvPr id="4099" name="Text Placeholder 2">
            <a:extLst>
              <a:ext uri="{FF2B5EF4-FFF2-40B4-BE49-F238E27FC236}">
                <a16:creationId xmlns:a16="http://schemas.microsoft.com/office/drawing/2014/main" id="{674FF7E8-9113-412F-9E39-676B4A292AF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lang="es-ES"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s-ES"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lang="es-ES"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lang="es-ES"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s-ES" sz="20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wmf"/><Relationship Id="rId4"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6.jpeg"/><Relationship Id="rId3" Type="http://schemas.openxmlformats.org/officeDocument/2006/relationships/image" Target="../media/image8.jpeg"/><Relationship Id="rId7" Type="http://schemas.openxmlformats.org/officeDocument/2006/relationships/oleObject" Target="../embeddings/oleObject1.bin"/><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jpe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http://archive.laprensa.com.sv/20080502/mundo/1455903.jpg" TargetMode="Externa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wmf"/></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E08A24E-41C8-4164-A513-5F9714470A87}"/>
              </a:ext>
            </a:extLst>
          </p:cNvPr>
          <p:cNvSpPr>
            <a:spLocks noGrp="1"/>
          </p:cNvSpPr>
          <p:nvPr>
            <p:ph type="ctrTitle"/>
          </p:nvPr>
        </p:nvSpPr>
        <p:spPr>
          <a:xfrm>
            <a:off x="3059113" y="1412875"/>
            <a:ext cx="5775325" cy="1470025"/>
          </a:xfrm>
        </p:spPr>
        <p:txBody>
          <a:bodyPr rtlCol="0"/>
          <a:lstStyle/>
          <a:p>
            <a:pPr eaLnBrk="1" fontAlgn="auto" hangingPunct="1">
              <a:spcAft>
                <a:spcPts val="0"/>
              </a:spcAft>
              <a:defRPr/>
            </a:pPr>
            <a:r>
              <a:rPr lang="es-MX" sz="4000" dirty="0">
                <a:solidFill>
                  <a:srgbClr val="723604"/>
                </a:solidFill>
                <a:effectLst>
                  <a:outerShdw blurRad="38100" dist="38100" dir="2700000" algn="tl">
                    <a:srgbClr val="C0C0C0"/>
                  </a:outerShdw>
                </a:effectLst>
                <a:latin typeface="Book Antiqua" pitchFamily="18" charset="0"/>
              </a:rPr>
              <a:t>Gestión Territorial Rural:</a:t>
            </a:r>
            <a:endParaRPr lang="es-SV" sz="4000" dirty="0">
              <a:solidFill>
                <a:srgbClr val="722D04"/>
              </a:solidFill>
              <a:effectLst>
                <a:outerShdw blurRad="88900" dist="38100" dir="18900000" algn="bl" rotWithShape="0">
                  <a:schemeClr val="accent6">
                    <a:lumMod val="75000"/>
                    <a:alpha val="39000"/>
                  </a:schemeClr>
                </a:outerShdw>
                <a:reflection stA="99000" endPos="0" dist="50800" dir="5400000" sy="-100000" algn="bl" rotWithShape="0"/>
              </a:effectLst>
              <a:latin typeface="Book Antiqua" pitchFamily="18" charset="0"/>
            </a:endParaRPr>
          </a:p>
        </p:txBody>
      </p:sp>
      <p:sp>
        <p:nvSpPr>
          <p:cNvPr id="3" name="2 CuadroTexto">
            <a:extLst>
              <a:ext uri="{FF2B5EF4-FFF2-40B4-BE49-F238E27FC236}">
                <a16:creationId xmlns:a16="http://schemas.microsoft.com/office/drawing/2014/main" id="{155472EB-E8A4-4C86-93EF-8462BF8EA01E}"/>
              </a:ext>
            </a:extLst>
          </p:cNvPr>
          <p:cNvSpPr txBox="1"/>
          <p:nvPr/>
        </p:nvSpPr>
        <p:spPr>
          <a:xfrm>
            <a:off x="1331913" y="3357563"/>
            <a:ext cx="6624637" cy="1692275"/>
          </a:xfrm>
          <a:prstGeom prst="rect">
            <a:avLst/>
          </a:prstGeom>
          <a:noFill/>
        </p:spPr>
        <p:txBody>
          <a:bodyPr>
            <a:spAutoFit/>
          </a:bodyPr>
          <a:lstStyle/>
          <a:p>
            <a:pPr algn="ctr" fontAlgn="auto">
              <a:spcBef>
                <a:spcPts val="0"/>
              </a:spcBef>
              <a:spcAft>
                <a:spcPts val="0"/>
              </a:spcAft>
              <a:defRPr/>
            </a:pPr>
            <a:r>
              <a:rPr lang="es-MX" sz="3200" b="1" cap="small" spc="-150" dirty="0">
                <a:solidFill>
                  <a:srgbClr val="723604"/>
                </a:solidFill>
                <a:latin typeface="Cambria" pitchFamily="18" charset="0"/>
                <a:cs typeface="+mn-cs"/>
              </a:rPr>
              <a:t>Un enfoque para </a:t>
            </a:r>
            <a:br>
              <a:rPr lang="es-MX" sz="3200" b="1" cap="small" spc="-150" dirty="0">
                <a:solidFill>
                  <a:srgbClr val="723604"/>
                </a:solidFill>
                <a:latin typeface="Cambria" pitchFamily="18" charset="0"/>
                <a:cs typeface="+mn-cs"/>
              </a:rPr>
            </a:br>
            <a:r>
              <a:rPr lang="es-MX" sz="3200" b="1" cap="small" spc="-150" dirty="0">
                <a:solidFill>
                  <a:srgbClr val="723604"/>
                </a:solidFill>
                <a:latin typeface="Cambria" pitchFamily="18" charset="0"/>
                <a:cs typeface="+mn-cs"/>
              </a:rPr>
              <a:t>fortalecer la gobernanza</a:t>
            </a:r>
            <a:br>
              <a:rPr lang="es-MX" sz="3200" b="1" cap="small" spc="-150" dirty="0">
                <a:solidFill>
                  <a:srgbClr val="723604"/>
                </a:solidFill>
                <a:latin typeface="Cambria" pitchFamily="18" charset="0"/>
                <a:cs typeface="+mn-cs"/>
              </a:rPr>
            </a:br>
            <a:br>
              <a:rPr lang="es-MX" sz="2000" b="1" cap="small" spc="-150" dirty="0">
                <a:solidFill>
                  <a:srgbClr val="723604"/>
                </a:solidFill>
                <a:latin typeface="Cambria" pitchFamily="18" charset="0"/>
                <a:cs typeface="+mn-cs"/>
              </a:rPr>
            </a:br>
            <a:r>
              <a:rPr lang="es-MX" sz="2000" b="1" cap="small" spc="-150" dirty="0">
                <a:solidFill>
                  <a:srgbClr val="723604"/>
                </a:solidFill>
                <a:latin typeface="Cambria" pitchFamily="18" charset="0"/>
                <a:cs typeface="+mn-cs"/>
              </a:rPr>
              <a:t>San Salvador, 22 de julio de 2010</a:t>
            </a:r>
            <a:endParaRPr lang="es-SV" sz="2000" b="1" cap="small" spc="-150" dirty="0">
              <a:solidFill>
                <a:srgbClr val="723604"/>
              </a:solidFill>
              <a:latin typeface="Cambria" pitchFamily="18"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5F94D688-E1B6-4283-939B-9E0D70EEFEF3}"/>
              </a:ext>
            </a:extLst>
          </p:cNvPr>
          <p:cNvSpPr>
            <a:spLocks noGrp="1"/>
          </p:cNvSpPr>
          <p:nvPr>
            <p:ph type="title"/>
          </p:nvPr>
        </p:nvSpPr>
        <p:spPr>
          <a:xfrm>
            <a:off x="754063" y="12700"/>
            <a:ext cx="7632700" cy="850900"/>
          </a:xfrm>
        </p:spPr>
        <p:txBody>
          <a:bodyPr/>
          <a:lstStyle/>
          <a:p>
            <a:pPr eaLnBrk="1" hangingPunct="1"/>
            <a:r>
              <a:rPr lang="es-MX" altLang="es-SV">
                <a:solidFill>
                  <a:srgbClr val="592A03"/>
                </a:solidFill>
                <a:latin typeface="Perpetua" panose="02020502060401020303" pitchFamily="18" charset="0"/>
              </a:rPr>
              <a:t>Gestión Territorial Rural</a:t>
            </a:r>
            <a:endParaRPr lang="es-SV" altLang="es-SV">
              <a:solidFill>
                <a:srgbClr val="592A03"/>
              </a:solidFill>
              <a:latin typeface="Perpetua" panose="02020502060401020303" pitchFamily="18" charset="0"/>
            </a:endParaRPr>
          </a:p>
        </p:txBody>
      </p:sp>
      <p:sp>
        <p:nvSpPr>
          <p:cNvPr id="24579" name="Rectangle 3">
            <a:extLst>
              <a:ext uri="{FF2B5EF4-FFF2-40B4-BE49-F238E27FC236}">
                <a16:creationId xmlns:a16="http://schemas.microsoft.com/office/drawing/2014/main" id="{8F160548-B5A6-408B-BFAE-9E72754C96DF}"/>
              </a:ext>
            </a:extLst>
          </p:cNvPr>
          <p:cNvSpPr txBox="1">
            <a:spLocks noChangeArrowheads="1"/>
          </p:cNvSpPr>
          <p:nvPr/>
        </p:nvSpPr>
        <p:spPr bwMode="auto">
          <a:xfrm>
            <a:off x="1079500" y="3184525"/>
            <a:ext cx="72723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ct val="10000"/>
              </a:spcAft>
            </a:pPr>
            <a:r>
              <a:rPr lang="es-SV" altLang="es-SV" sz="2800" b="1" i="1">
                <a:solidFill>
                  <a:srgbClr val="974706"/>
                </a:solidFill>
                <a:latin typeface="Perpetua" panose="02020502060401020303" pitchFamily="18" charset="0"/>
              </a:rPr>
              <a:t>Pensando en una gestión territorial </a:t>
            </a:r>
            <a:br>
              <a:rPr lang="es-SV" altLang="es-SV" sz="2800" b="1" i="1">
                <a:solidFill>
                  <a:srgbClr val="974706"/>
                </a:solidFill>
                <a:latin typeface="Perpetua" panose="02020502060401020303" pitchFamily="18" charset="0"/>
              </a:rPr>
            </a:br>
            <a:r>
              <a:rPr lang="es-SV" altLang="es-SV" sz="2800" b="1" i="1">
                <a:solidFill>
                  <a:srgbClr val="974706"/>
                </a:solidFill>
                <a:latin typeface="Perpetua" panose="02020502060401020303" pitchFamily="18" charset="0"/>
              </a:rPr>
              <a:t>inclusiva, sostenible y </a:t>
            </a:r>
            <a:br>
              <a:rPr lang="es-SV" altLang="es-SV" sz="2800" b="1" i="1">
                <a:solidFill>
                  <a:srgbClr val="974706"/>
                </a:solidFill>
                <a:latin typeface="Perpetua" panose="02020502060401020303" pitchFamily="18" charset="0"/>
              </a:rPr>
            </a:br>
            <a:r>
              <a:rPr lang="es-SV" altLang="es-SV" sz="2800" b="1" i="1">
                <a:solidFill>
                  <a:srgbClr val="974706"/>
                </a:solidFill>
                <a:latin typeface="Perpetua" panose="02020502060401020303" pitchFamily="18" charset="0"/>
              </a:rPr>
              <a:t>que contribuya a la gobernanza</a:t>
            </a:r>
          </a:p>
        </p:txBody>
      </p:sp>
      <p:sp>
        <p:nvSpPr>
          <p:cNvPr id="24580" name="AutoShape 6">
            <a:extLst>
              <a:ext uri="{FF2B5EF4-FFF2-40B4-BE49-F238E27FC236}">
                <a16:creationId xmlns:a16="http://schemas.microsoft.com/office/drawing/2014/main" id="{1AEBC08F-130A-48D8-BC71-A1AABC08C694}"/>
              </a:ext>
            </a:extLst>
          </p:cNvPr>
          <p:cNvSpPr>
            <a:spLocks noChangeAspect="1" noChangeArrowheads="1" noTextEdit="1"/>
          </p:cNvSpPr>
          <p:nvPr/>
        </p:nvSpPr>
        <p:spPr bwMode="auto">
          <a:xfrm>
            <a:off x="7164388" y="1624013"/>
            <a:ext cx="19843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p>
        </p:txBody>
      </p:sp>
      <p:pic>
        <p:nvPicPr>
          <p:cNvPr id="24581" name="Picture 7">
            <a:extLst>
              <a:ext uri="{FF2B5EF4-FFF2-40B4-BE49-F238E27FC236}">
                <a16:creationId xmlns:a16="http://schemas.microsoft.com/office/drawing/2014/main" id="{D965DEBC-709F-4815-9128-621600CDA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616075"/>
            <a:ext cx="19843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P0001058">
            <a:extLst>
              <a:ext uri="{FF2B5EF4-FFF2-40B4-BE49-F238E27FC236}">
                <a16:creationId xmlns:a16="http://schemas.microsoft.com/office/drawing/2014/main" id="{1D367C7A-FA4F-4D01-9136-7EA1CA95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92263"/>
            <a:ext cx="23114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AAA003A_th">
            <a:extLst>
              <a:ext uri="{FF2B5EF4-FFF2-40B4-BE49-F238E27FC236}">
                <a16:creationId xmlns:a16="http://schemas.microsoft.com/office/drawing/2014/main" id="{9887E98D-F534-4FC7-9727-735B559CF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1549400"/>
            <a:ext cx="21367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diana-030305-elsicahuite-6a_th">
            <a:extLst>
              <a:ext uri="{FF2B5EF4-FFF2-40B4-BE49-F238E27FC236}">
                <a16:creationId xmlns:a16="http://schemas.microsoft.com/office/drawing/2014/main" id="{B72E89D2-B770-40D1-9BE6-DC7CDAFE1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1633538"/>
            <a:ext cx="19954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2" descr="alba211004-tamulasco-16_th">
            <a:extLst>
              <a:ext uri="{FF2B5EF4-FFF2-40B4-BE49-F238E27FC236}">
                <a16:creationId xmlns:a16="http://schemas.microsoft.com/office/drawing/2014/main" id="{4293ABC3-5BC7-45D8-9592-25B31D3C2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1555750"/>
            <a:ext cx="1003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3">
            <a:extLst>
              <a:ext uri="{FF2B5EF4-FFF2-40B4-BE49-F238E27FC236}">
                <a16:creationId xmlns:a16="http://schemas.microsoft.com/office/drawing/2014/main" id="{27F03E6B-7152-4232-85BB-E9C079D96E1E}"/>
              </a:ext>
            </a:extLst>
          </p:cNvPr>
          <p:cNvSpPr>
            <a:spLocks noChangeArrowheads="1"/>
          </p:cNvSpPr>
          <p:nvPr/>
        </p:nvSpPr>
        <p:spPr bwMode="auto">
          <a:xfrm>
            <a:off x="-9525" y="1504950"/>
            <a:ext cx="9158288" cy="128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
        <p:nvSpPr>
          <p:cNvPr id="24587" name="Rectangle 13">
            <a:extLst>
              <a:ext uri="{FF2B5EF4-FFF2-40B4-BE49-F238E27FC236}">
                <a16:creationId xmlns:a16="http://schemas.microsoft.com/office/drawing/2014/main" id="{2622C797-AF38-49F8-8110-E821ADA5DA8C}"/>
              </a:ext>
            </a:extLst>
          </p:cNvPr>
          <p:cNvSpPr>
            <a:spLocks noChangeArrowheads="1"/>
          </p:cNvSpPr>
          <p:nvPr/>
        </p:nvSpPr>
        <p:spPr bwMode="auto">
          <a:xfrm>
            <a:off x="-9525" y="2852738"/>
            <a:ext cx="9169400" cy="128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007E962-16D9-4C34-9F6C-17FA0BEDE0B0}"/>
              </a:ext>
            </a:extLst>
          </p:cNvPr>
          <p:cNvSpPr>
            <a:spLocks noGrp="1"/>
          </p:cNvSpPr>
          <p:nvPr>
            <p:ph type="title"/>
          </p:nvPr>
        </p:nvSpPr>
        <p:spPr>
          <a:xfrm>
            <a:off x="755650" y="22225"/>
            <a:ext cx="6696075" cy="850900"/>
          </a:xfrm>
        </p:spPr>
        <p:txBody>
          <a:bodyPr rtlCol="0"/>
          <a:lstStyle/>
          <a:p>
            <a:pPr eaLnBrk="1" fontAlgn="auto" hangingPunct="1">
              <a:spcAft>
                <a:spcPts val="0"/>
              </a:spcAft>
              <a:defRPr/>
            </a:pPr>
            <a:r>
              <a:rPr lang="es-SV" sz="2200" i="1" u="sng" dirty="0">
                <a:solidFill>
                  <a:srgbClr val="592B06"/>
                </a:solidFill>
                <a:effectLst>
                  <a:outerShdw blurRad="38100" dist="38100" dir="2700000" algn="tl">
                    <a:srgbClr val="C0C0C0"/>
                  </a:outerShdw>
                </a:effectLst>
                <a:latin typeface="Perpetua" pitchFamily="18" charset="0"/>
              </a:rPr>
              <a:t>Inclusión</a:t>
            </a:r>
            <a:r>
              <a:rPr lang="es-SV" sz="2200" dirty="0">
                <a:solidFill>
                  <a:srgbClr val="592B06"/>
                </a:solidFill>
                <a:effectLst>
                  <a:outerShdw blurRad="38100" dist="38100" dir="2700000" algn="tl">
                    <a:srgbClr val="C0C0C0"/>
                  </a:outerShdw>
                </a:effectLst>
                <a:latin typeface="Perpetua" pitchFamily="18" charset="0"/>
              </a:rPr>
              <a:t> supone fortalecer las estrategias de vida</a:t>
            </a:r>
            <a:br>
              <a:rPr lang="es-SV" sz="2200" dirty="0">
                <a:solidFill>
                  <a:srgbClr val="592B06"/>
                </a:solidFill>
                <a:effectLst>
                  <a:outerShdw blurRad="38100" dist="38100" dir="2700000" algn="tl">
                    <a:srgbClr val="C0C0C0"/>
                  </a:outerShdw>
                </a:effectLst>
                <a:latin typeface="Perpetua" pitchFamily="18" charset="0"/>
              </a:rPr>
            </a:br>
            <a:r>
              <a:rPr lang="es-SV" sz="2200" dirty="0">
                <a:solidFill>
                  <a:srgbClr val="592B06"/>
                </a:solidFill>
                <a:effectLst>
                  <a:outerShdw blurRad="38100" dist="38100" dir="2700000" algn="tl">
                    <a:srgbClr val="C0C0C0"/>
                  </a:outerShdw>
                </a:effectLst>
                <a:latin typeface="Perpetua" pitchFamily="18" charset="0"/>
              </a:rPr>
              <a:t>de las comunidades rurales más vulnerables</a:t>
            </a:r>
            <a:endParaRPr lang="es-SV" sz="2200" dirty="0">
              <a:latin typeface="Perpetua" pitchFamily="18" charset="0"/>
            </a:endParaRPr>
          </a:p>
        </p:txBody>
      </p:sp>
      <p:sp>
        <p:nvSpPr>
          <p:cNvPr id="3" name="2 Marcador de contenido">
            <a:extLst>
              <a:ext uri="{FF2B5EF4-FFF2-40B4-BE49-F238E27FC236}">
                <a16:creationId xmlns:a16="http://schemas.microsoft.com/office/drawing/2014/main" id="{07E523D5-4955-4903-B3F0-C335015D3103}"/>
              </a:ext>
            </a:extLst>
          </p:cNvPr>
          <p:cNvSpPr>
            <a:spLocks noGrp="1"/>
          </p:cNvSpPr>
          <p:nvPr>
            <p:ph idx="1"/>
          </p:nvPr>
        </p:nvSpPr>
        <p:spPr>
          <a:xfrm>
            <a:off x="457200" y="3141663"/>
            <a:ext cx="8229600" cy="3094037"/>
          </a:xfrm>
        </p:spPr>
        <p:txBody>
          <a:bodyPr rtlCol="0">
            <a:normAutofit fontScale="70000" lnSpcReduction="20000"/>
          </a:bodyPr>
          <a:lstStyle/>
          <a:p>
            <a:pPr marL="381000" indent="-381000" eaLnBrk="1" fontAlgn="auto" hangingPunct="1">
              <a:spcBef>
                <a:spcPct val="25000"/>
              </a:spcBef>
              <a:spcAft>
                <a:spcPct val="25000"/>
              </a:spcAft>
              <a:buFont typeface="Wingdings" pitchFamily="2" charset="2"/>
              <a:buChar char="§"/>
              <a:defRPr/>
            </a:pPr>
            <a:r>
              <a:rPr lang="es-SV" b="1" dirty="0">
                <a:solidFill>
                  <a:srgbClr val="722D04"/>
                </a:solidFill>
                <a:cs typeface="Times New Roman" pitchFamily="18" charset="0"/>
              </a:rPr>
              <a:t>Reconociendo que el conjunto de actores que influyen en la gestión del territorio tienen poderes diferenciados, tanto vertical (escalas jerárquicas), como horizontalmente (al interior del territorio) y desde fuera de los territorios</a:t>
            </a:r>
          </a:p>
          <a:p>
            <a:pPr marL="381000" indent="-381000" eaLnBrk="1" fontAlgn="auto" hangingPunct="1">
              <a:spcBef>
                <a:spcPct val="25000"/>
              </a:spcBef>
              <a:spcAft>
                <a:spcPct val="25000"/>
              </a:spcAft>
              <a:buFont typeface="Wingdings" pitchFamily="2" charset="2"/>
              <a:buChar char="§"/>
              <a:defRPr/>
            </a:pPr>
            <a:r>
              <a:rPr b="1" dirty="0">
                <a:solidFill>
                  <a:srgbClr val="722D04"/>
                </a:solidFill>
                <a:cs typeface="Times New Roman" pitchFamily="18" charset="0"/>
              </a:rPr>
              <a:t>Herramientas no neutrales deben buscar empoderar a los pobres rurales</a:t>
            </a:r>
          </a:p>
          <a:p>
            <a:pPr marL="381000" indent="-381000" eaLnBrk="1" fontAlgn="auto" hangingPunct="1">
              <a:spcBef>
                <a:spcPct val="25000"/>
              </a:spcBef>
              <a:spcAft>
                <a:spcPct val="25000"/>
              </a:spcAft>
              <a:buFont typeface="Wingdings" pitchFamily="2" charset="2"/>
              <a:buChar char="§"/>
              <a:defRPr/>
            </a:pPr>
            <a:r>
              <a:rPr b="1" dirty="0">
                <a:solidFill>
                  <a:srgbClr val="722D04"/>
                </a:solidFill>
                <a:cs typeface="Times New Roman" pitchFamily="18" charset="0"/>
              </a:rPr>
              <a:t>Fortalecer la voz e influencia en la toma de decisiones sobre manejo de los recursos naturales del territorio</a:t>
            </a:r>
            <a:endParaRPr lang="es-SV" sz="3600" b="1" dirty="0">
              <a:solidFill>
                <a:srgbClr val="722D04"/>
              </a:solidFill>
              <a:cs typeface="Times New Roman" pitchFamily="18" charset="0"/>
            </a:endParaRPr>
          </a:p>
        </p:txBody>
      </p:sp>
      <p:pic>
        <p:nvPicPr>
          <p:cNvPr id="2053" name="Picture 16" descr="sanjose2_panfi">
            <a:extLst>
              <a:ext uri="{FF2B5EF4-FFF2-40B4-BE49-F238E27FC236}">
                <a16:creationId xmlns:a16="http://schemas.microsoft.com/office/drawing/2014/main" id="{300F0CF4-B448-4300-9F66-D23089B68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6350"/>
            <a:ext cx="10795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chalatenango220501-1">
            <a:extLst>
              <a:ext uri="{FF2B5EF4-FFF2-40B4-BE49-F238E27FC236}">
                <a16:creationId xmlns:a16="http://schemas.microsoft.com/office/drawing/2014/main" id="{DEF247DB-0DD7-4E03-A3B5-099956DA1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539875"/>
            <a:ext cx="1701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Object 8">
            <a:extLst>
              <a:ext uri="{FF2B5EF4-FFF2-40B4-BE49-F238E27FC236}">
                <a16:creationId xmlns:a16="http://schemas.microsoft.com/office/drawing/2014/main" id="{ECDDF6B0-5317-448E-B214-14AB37F72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38288"/>
            <a:ext cx="17414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11" descr="44 laureles 12">
            <a:extLst>
              <a:ext uri="{FF2B5EF4-FFF2-40B4-BE49-F238E27FC236}">
                <a16:creationId xmlns:a16="http://schemas.microsoft.com/office/drawing/2014/main" id="{33C5900C-A816-41B3-883E-BC8002385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519238"/>
            <a:ext cx="21240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a:extLst>
              <a:ext uri="{FF2B5EF4-FFF2-40B4-BE49-F238E27FC236}">
                <a16:creationId xmlns:a16="http://schemas.microsoft.com/office/drawing/2014/main" id="{43BF847B-A2AE-405A-B0F5-330C745B6CC4}"/>
              </a:ext>
            </a:extLst>
          </p:cNvPr>
          <p:cNvPicPr>
            <a:picLocks noChangeAspect="1" noChangeArrowheads="1"/>
          </p:cNvPicPr>
          <p:nvPr/>
        </p:nvPicPr>
        <p:blipFill>
          <a:blip r:embed="rId6">
            <a:lum bright="-8000"/>
            <a:extLst>
              <a:ext uri="{28A0092B-C50C-407E-A947-70E740481C1C}">
                <a14:useLocalDpi xmlns:a14="http://schemas.microsoft.com/office/drawing/2010/main" val="0"/>
              </a:ext>
            </a:extLst>
          </a:blip>
          <a:srcRect/>
          <a:stretch>
            <a:fillRect/>
          </a:stretch>
        </p:blipFill>
        <p:spPr bwMode="auto">
          <a:xfrm>
            <a:off x="5148263" y="1538288"/>
            <a:ext cx="196532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Asamblea">
            <a:extLst>
              <a:ext uri="{FF2B5EF4-FFF2-40B4-BE49-F238E27FC236}">
                <a16:creationId xmlns:a16="http://schemas.microsoft.com/office/drawing/2014/main" id="{4E34EBEA-1753-4A49-A5E8-780F3B7A6C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1528763"/>
            <a:ext cx="1998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3">
            <a:extLst>
              <a:ext uri="{FF2B5EF4-FFF2-40B4-BE49-F238E27FC236}">
                <a16:creationId xmlns:a16="http://schemas.microsoft.com/office/drawing/2014/main" id="{0A1A5252-0E4C-4F08-9720-136AA0CC203E}"/>
              </a:ext>
            </a:extLst>
          </p:cNvPr>
          <p:cNvSpPr>
            <a:spLocks noChangeArrowheads="1"/>
          </p:cNvSpPr>
          <p:nvPr/>
        </p:nvSpPr>
        <p:spPr bwMode="auto">
          <a:xfrm>
            <a:off x="0" y="1487488"/>
            <a:ext cx="9144000" cy="73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
        <p:nvSpPr>
          <p:cNvPr id="2059" name="Rectangle 14">
            <a:extLst>
              <a:ext uri="{FF2B5EF4-FFF2-40B4-BE49-F238E27FC236}">
                <a16:creationId xmlns:a16="http://schemas.microsoft.com/office/drawing/2014/main" id="{C12D7558-D0F9-49AB-9034-73016779C538}"/>
              </a:ext>
            </a:extLst>
          </p:cNvPr>
          <p:cNvSpPr>
            <a:spLocks noChangeArrowheads="1"/>
          </p:cNvSpPr>
          <p:nvPr/>
        </p:nvSpPr>
        <p:spPr bwMode="auto">
          <a:xfrm>
            <a:off x="0" y="2816225"/>
            <a:ext cx="9144000" cy="73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a16="http://schemas.microsoft.com/office/drawing/2014/main" id="{20FA42FA-9277-4356-B9A3-C13886B65F57}"/>
              </a:ext>
            </a:extLst>
          </p:cNvPr>
          <p:cNvSpPr>
            <a:spLocks noGrp="1"/>
          </p:cNvSpPr>
          <p:nvPr>
            <p:ph type="title"/>
          </p:nvPr>
        </p:nvSpPr>
        <p:spPr>
          <a:xfrm>
            <a:off x="733425" y="0"/>
            <a:ext cx="7632700" cy="850900"/>
          </a:xfrm>
        </p:spPr>
        <p:txBody>
          <a:bodyPr/>
          <a:lstStyle/>
          <a:p>
            <a:pPr eaLnBrk="1" hangingPunct="1"/>
            <a:r>
              <a:rPr lang="es-MX" altLang="es-SV" sz="2100" i="1" u="sng">
                <a:solidFill>
                  <a:srgbClr val="592B06"/>
                </a:solidFill>
                <a:latin typeface="Perpetua" panose="02020502060401020303" pitchFamily="18" charset="0"/>
              </a:rPr>
              <a:t>Sostenibilidad</a:t>
            </a:r>
            <a:r>
              <a:rPr lang="es-MX" altLang="es-SV" sz="2100">
                <a:solidFill>
                  <a:srgbClr val="592B06"/>
                </a:solidFill>
                <a:latin typeface="Perpetua" panose="02020502060401020303" pitchFamily="18" charset="0"/>
              </a:rPr>
              <a:t> supone reconocer la contribución de las estrategias </a:t>
            </a:r>
            <a:br>
              <a:rPr lang="es-MX" altLang="es-SV" sz="2100">
                <a:solidFill>
                  <a:srgbClr val="592B06"/>
                </a:solidFill>
                <a:latin typeface="Perpetua" panose="02020502060401020303" pitchFamily="18" charset="0"/>
              </a:rPr>
            </a:br>
            <a:r>
              <a:rPr lang="es-MX" altLang="es-SV" sz="2100">
                <a:solidFill>
                  <a:srgbClr val="592B06"/>
                </a:solidFill>
                <a:latin typeface="Perpetua" panose="02020502060401020303" pitchFamily="18" charset="0"/>
              </a:rPr>
              <a:t>de vida rurales en el manejo de los servicios ecosistémicos</a:t>
            </a:r>
            <a:endParaRPr lang="es-SV" altLang="es-SV" sz="2100">
              <a:latin typeface="Perpetua" panose="02020502060401020303" pitchFamily="18" charset="0"/>
            </a:endParaRPr>
          </a:p>
        </p:txBody>
      </p:sp>
      <p:grpSp>
        <p:nvGrpSpPr>
          <p:cNvPr id="25603" name="Group 29">
            <a:extLst>
              <a:ext uri="{FF2B5EF4-FFF2-40B4-BE49-F238E27FC236}">
                <a16:creationId xmlns:a16="http://schemas.microsoft.com/office/drawing/2014/main" id="{7A17EA3F-245B-4030-AFB4-D1625F98D25E}"/>
              </a:ext>
            </a:extLst>
          </p:cNvPr>
          <p:cNvGrpSpPr>
            <a:grpSpLocks/>
          </p:cNvGrpSpPr>
          <p:nvPr/>
        </p:nvGrpSpPr>
        <p:grpSpPr bwMode="auto">
          <a:xfrm>
            <a:off x="3063875" y="1384300"/>
            <a:ext cx="5389563" cy="4600575"/>
            <a:chOff x="434" y="962"/>
            <a:chExt cx="3395" cy="2898"/>
          </a:xfrm>
        </p:grpSpPr>
        <p:sp>
          <p:nvSpPr>
            <p:cNvPr id="25606" name="Line 2">
              <a:extLst>
                <a:ext uri="{FF2B5EF4-FFF2-40B4-BE49-F238E27FC236}">
                  <a16:creationId xmlns:a16="http://schemas.microsoft.com/office/drawing/2014/main" id="{B2CE74B2-0887-4C81-8E89-94892FA1B99F}"/>
                </a:ext>
              </a:extLst>
            </p:cNvPr>
            <p:cNvSpPr>
              <a:spLocks noChangeShapeType="1"/>
            </p:cNvSpPr>
            <p:nvPr/>
          </p:nvSpPr>
          <p:spPr bwMode="auto">
            <a:xfrm>
              <a:off x="519" y="962"/>
              <a:ext cx="26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sp>
          <p:nvSpPr>
            <p:cNvPr id="25607" name="Line 3">
              <a:extLst>
                <a:ext uri="{FF2B5EF4-FFF2-40B4-BE49-F238E27FC236}">
                  <a16:creationId xmlns:a16="http://schemas.microsoft.com/office/drawing/2014/main" id="{608F7C69-5C20-43BC-82A2-79DEED626388}"/>
                </a:ext>
              </a:extLst>
            </p:cNvPr>
            <p:cNvSpPr>
              <a:spLocks noChangeShapeType="1"/>
            </p:cNvSpPr>
            <p:nvPr/>
          </p:nvSpPr>
          <p:spPr bwMode="auto">
            <a:xfrm>
              <a:off x="519" y="962"/>
              <a:ext cx="0" cy="15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sp>
          <p:nvSpPr>
            <p:cNvPr id="25608" name="Line 6">
              <a:extLst>
                <a:ext uri="{FF2B5EF4-FFF2-40B4-BE49-F238E27FC236}">
                  <a16:creationId xmlns:a16="http://schemas.microsoft.com/office/drawing/2014/main" id="{FF17CD47-BFD7-4D36-8736-2460827C27DB}"/>
                </a:ext>
              </a:extLst>
            </p:cNvPr>
            <p:cNvSpPr>
              <a:spLocks noChangeShapeType="1"/>
            </p:cNvSpPr>
            <p:nvPr/>
          </p:nvSpPr>
          <p:spPr bwMode="auto">
            <a:xfrm>
              <a:off x="519" y="2522"/>
              <a:ext cx="0" cy="1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grpSp>
          <p:nvGrpSpPr>
            <p:cNvPr id="25609" name="Group 10">
              <a:extLst>
                <a:ext uri="{FF2B5EF4-FFF2-40B4-BE49-F238E27FC236}">
                  <a16:creationId xmlns:a16="http://schemas.microsoft.com/office/drawing/2014/main" id="{85650654-9509-4543-B593-08879B4F5B31}"/>
                </a:ext>
              </a:extLst>
            </p:cNvPr>
            <p:cNvGrpSpPr>
              <a:grpSpLocks/>
            </p:cNvGrpSpPr>
            <p:nvPr/>
          </p:nvGrpSpPr>
          <p:grpSpPr bwMode="auto">
            <a:xfrm>
              <a:off x="434" y="1042"/>
              <a:ext cx="3395" cy="2727"/>
              <a:chOff x="519" y="961"/>
              <a:chExt cx="4784" cy="2892"/>
            </a:xfrm>
          </p:grpSpPr>
          <p:sp>
            <p:nvSpPr>
              <p:cNvPr id="25618" name="Rectangle 11">
                <a:extLst>
                  <a:ext uri="{FF2B5EF4-FFF2-40B4-BE49-F238E27FC236}">
                    <a16:creationId xmlns:a16="http://schemas.microsoft.com/office/drawing/2014/main" id="{3D83364F-809F-4F10-866B-6882A0462876}"/>
                  </a:ext>
                </a:extLst>
              </p:cNvPr>
              <p:cNvSpPr>
                <a:spLocks noChangeArrowheads="1"/>
              </p:cNvSpPr>
              <p:nvPr/>
            </p:nvSpPr>
            <p:spPr bwMode="auto">
              <a:xfrm>
                <a:off x="519" y="961"/>
                <a:ext cx="4784" cy="2892"/>
              </a:xfrm>
              <a:prstGeom prst="rect">
                <a:avLst/>
              </a:prstGeom>
              <a:solidFill>
                <a:srgbClr val="B97B3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Aft>
                    <a:spcPct val="15000"/>
                  </a:spcAft>
                </a:pPr>
                <a:endParaRPr lang="en-US" altLang="es-SV" sz="1600" b="1">
                  <a:solidFill>
                    <a:srgbClr val="004C6F"/>
                  </a:solidFill>
                </a:endParaRPr>
              </a:p>
            </p:txBody>
          </p:sp>
          <p:sp>
            <p:nvSpPr>
              <p:cNvPr id="25619" name="Rectangle 12">
                <a:extLst>
                  <a:ext uri="{FF2B5EF4-FFF2-40B4-BE49-F238E27FC236}">
                    <a16:creationId xmlns:a16="http://schemas.microsoft.com/office/drawing/2014/main" id="{CB38E9B5-3FFC-4201-8302-676595D7AAF5}"/>
                  </a:ext>
                </a:extLst>
              </p:cNvPr>
              <p:cNvSpPr>
                <a:spLocks noChangeArrowheads="1"/>
              </p:cNvSpPr>
              <p:nvPr/>
            </p:nvSpPr>
            <p:spPr bwMode="auto">
              <a:xfrm>
                <a:off x="594" y="1042"/>
                <a:ext cx="46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SV" sz="2200" b="1">
                    <a:solidFill>
                      <a:schemeClr val="bg1"/>
                    </a:solidFill>
                    <a:latin typeface="Perpetua" panose="02020502060401020303" pitchFamily="18" charset="0"/>
                  </a:rPr>
                  <a:t>Servicios Ecosistémicos</a:t>
                </a:r>
                <a:endParaRPr lang="es-SV" altLang="es-SV" sz="2200" b="1">
                  <a:solidFill>
                    <a:schemeClr val="bg1"/>
                  </a:solidFill>
                  <a:latin typeface="Perpetua" panose="02020502060401020303" pitchFamily="18" charset="0"/>
                </a:endParaRPr>
              </a:p>
            </p:txBody>
          </p:sp>
        </p:grpSp>
        <p:sp>
          <p:nvSpPr>
            <p:cNvPr id="25610" name="Rectangle 13">
              <a:extLst>
                <a:ext uri="{FF2B5EF4-FFF2-40B4-BE49-F238E27FC236}">
                  <a16:creationId xmlns:a16="http://schemas.microsoft.com/office/drawing/2014/main" id="{58A71CED-6D8E-472E-B7E6-CFE4BCE910E3}"/>
                </a:ext>
              </a:extLst>
            </p:cNvPr>
            <p:cNvSpPr>
              <a:spLocks noChangeArrowheads="1"/>
            </p:cNvSpPr>
            <p:nvPr/>
          </p:nvSpPr>
          <p:spPr bwMode="auto">
            <a:xfrm>
              <a:off x="2074" y="1397"/>
              <a:ext cx="1554" cy="1239"/>
            </a:xfrm>
            <a:prstGeom prst="rect">
              <a:avLst/>
            </a:prstGeom>
            <a:solidFill>
              <a:srgbClr val="FFE48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1450" indent="-1714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10000"/>
                </a:spcBef>
                <a:spcAft>
                  <a:spcPct val="10000"/>
                </a:spcAft>
              </a:pPr>
              <a:r>
                <a:rPr lang="es-SV" altLang="es-SV" sz="1400" b="1">
                  <a:solidFill>
                    <a:srgbClr val="592A03"/>
                  </a:solidFill>
                  <a:latin typeface="Perpetua" panose="02020502060401020303" pitchFamily="18" charset="0"/>
                </a:rPr>
                <a:t>Servicios de Regulación</a:t>
              </a:r>
            </a:p>
            <a:p>
              <a:pPr>
                <a:spcBef>
                  <a:spcPct val="10000"/>
                </a:spcBef>
                <a:spcAft>
                  <a:spcPct val="10000"/>
                </a:spcAft>
                <a:buFontTx/>
                <a:buChar char="•"/>
              </a:pPr>
              <a:r>
                <a:rPr lang="es-SV" altLang="es-SV" sz="1400">
                  <a:solidFill>
                    <a:srgbClr val="722D04"/>
                  </a:solidFill>
                  <a:latin typeface="Perpetua" panose="02020502060401020303" pitchFamily="18" charset="0"/>
                </a:rPr>
                <a:t>Calidad del aire</a:t>
              </a:r>
            </a:p>
            <a:p>
              <a:pPr>
                <a:spcBef>
                  <a:spcPct val="10000"/>
                </a:spcBef>
                <a:spcAft>
                  <a:spcPct val="10000"/>
                </a:spcAft>
                <a:buFontTx/>
                <a:buChar char="•"/>
              </a:pPr>
              <a:r>
                <a:rPr lang="es-SV" altLang="es-SV" sz="1400">
                  <a:solidFill>
                    <a:srgbClr val="722D04"/>
                  </a:solidFill>
                  <a:latin typeface="Perpetua" panose="02020502060401020303" pitchFamily="18" charset="0"/>
                </a:rPr>
                <a:t>Regulación del clima</a:t>
              </a:r>
            </a:p>
            <a:p>
              <a:pPr>
                <a:spcBef>
                  <a:spcPct val="10000"/>
                </a:spcBef>
                <a:spcAft>
                  <a:spcPct val="10000"/>
                </a:spcAft>
                <a:buFontTx/>
                <a:buChar char="•"/>
              </a:pPr>
              <a:r>
                <a:rPr lang="es-SV" altLang="es-SV" sz="1400">
                  <a:solidFill>
                    <a:srgbClr val="722D04"/>
                  </a:solidFill>
                  <a:latin typeface="Perpetua" panose="02020502060401020303" pitchFamily="18" charset="0"/>
                </a:rPr>
                <a:t>Regulación del agua</a:t>
              </a:r>
            </a:p>
            <a:p>
              <a:pPr>
                <a:spcBef>
                  <a:spcPct val="10000"/>
                </a:spcBef>
                <a:spcAft>
                  <a:spcPct val="10000"/>
                </a:spcAft>
                <a:buFontTx/>
                <a:buChar char="•"/>
              </a:pPr>
              <a:r>
                <a:rPr lang="es-SV" altLang="es-SV" sz="1400">
                  <a:solidFill>
                    <a:srgbClr val="722D04"/>
                  </a:solidFill>
                  <a:latin typeface="Perpetua" panose="02020502060401020303" pitchFamily="18" charset="0"/>
                </a:rPr>
                <a:t>Control de erosión</a:t>
              </a:r>
            </a:p>
            <a:p>
              <a:pPr>
                <a:spcBef>
                  <a:spcPct val="10000"/>
                </a:spcBef>
                <a:spcAft>
                  <a:spcPct val="10000"/>
                </a:spcAft>
                <a:buFontTx/>
                <a:buChar char="•"/>
              </a:pPr>
              <a:r>
                <a:rPr lang="es-SV" altLang="es-SV" sz="1400">
                  <a:solidFill>
                    <a:srgbClr val="722D04"/>
                  </a:solidFill>
                  <a:latin typeface="Perpetua" panose="02020502060401020303" pitchFamily="18" charset="0"/>
                </a:rPr>
                <a:t>Control de plagas</a:t>
              </a:r>
            </a:p>
            <a:p>
              <a:pPr>
                <a:spcBef>
                  <a:spcPct val="10000"/>
                </a:spcBef>
                <a:spcAft>
                  <a:spcPct val="10000"/>
                </a:spcAft>
                <a:buFontTx/>
                <a:buChar char="•"/>
              </a:pPr>
              <a:r>
                <a:rPr lang="es-SV" altLang="es-SV" sz="1400">
                  <a:solidFill>
                    <a:srgbClr val="722D04"/>
                  </a:solidFill>
                  <a:latin typeface="Perpetua" panose="02020502060401020303" pitchFamily="18" charset="0"/>
                </a:rPr>
                <a:t>Mitigación de riesgos</a:t>
              </a:r>
            </a:p>
          </p:txBody>
        </p:sp>
        <p:sp>
          <p:nvSpPr>
            <p:cNvPr id="25611" name="Rectangle 14">
              <a:extLst>
                <a:ext uri="{FF2B5EF4-FFF2-40B4-BE49-F238E27FC236}">
                  <a16:creationId xmlns:a16="http://schemas.microsoft.com/office/drawing/2014/main" id="{764875F8-AAD5-47A2-8484-1F05DA857BCE}"/>
                </a:ext>
              </a:extLst>
            </p:cNvPr>
            <p:cNvSpPr>
              <a:spLocks noChangeArrowheads="1"/>
            </p:cNvSpPr>
            <p:nvPr/>
          </p:nvSpPr>
          <p:spPr bwMode="auto">
            <a:xfrm>
              <a:off x="611" y="1397"/>
              <a:ext cx="1521" cy="1239"/>
            </a:xfrm>
            <a:prstGeom prst="rect">
              <a:avLst/>
            </a:prstGeom>
            <a:solidFill>
              <a:srgbClr val="FFE48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10000"/>
                </a:spcBef>
                <a:spcAft>
                  <a:spcPct val="10000"/>
                </a:spcAft>
              </a:pPr>
              <a:r>
                <a:rPr lang="es-SV" altLang="es-SV" sz="1400" b="1">
                  <a:solidFill>
                    <a:srgbClr val="592A03"/>
                  </a:solidFill>
                  <a:latin typeface="Perpetua" panose="02020502060401020303" pitchFamily="18" charset="0"/>
                </a:rPr>
                <a:t>Servicios de Provisión</a:t>
              </a:r>
            </a:p>
            <a:p>
              <a:pPr>
                <a:spcBef>
                  <a:spcPct val="10000"/>
                </a:spcBef>
                <a:spcAft>
                  <a:spcPct val="10000"/>
                </a:spcAft>
                <a:buFontTx/>
                <a:buChar char="•"/>
              </a:pPr>
              <a:r>
                <a:rPr lang="es-SV" altLang="es-SV" sz="1400">
                  <a:solidFill>
                    <a:srgbClr val="722D04"/>
                  </a:solidFill>
                  <a:latin typeface="Perpetua" panose="02020502060401020303" pitchFamily="18" charset="0"/>
                </a:rPr>
                <a:t>Alimentos</a:t>
              </a:r>
            </a:p>
            <a:p>
              <a:pPr>
                <a:spcBef>
                  <a:spcPct val="10000"/>
                </a:spcBef>
                <a:spcAft>
                  <a:spcPct val="10000"/>
                </a:spcAft>
                <a:buFontTx/>
                <a:buChar char="•"/>
              </a:pPr>
              <a:r>
                <a:rPr lang="es-SV" altLang="es-SV" sz="1400">
                  <a:solidFill>
                    <a:srgbClr val="722D04"/>
                  </a:solidFill>
                  <a:latin typeface="Perpetua" panose="02020502060401020303" pitchFamily="18" charset="0"/>
                </a:rPr>
                <a:t>Medicinas naturales</a:t>
              </a:r>
            </a:p>
            <a:p>
              <a:pPr>
                <a:spcBef>
                  <a:spcPct val="10000"/>
                </a:spcBef>
                <a:spcAft>
                  <a:spcPct val="10000"/>
                </a:spcAft>
                <a:buFontTx/>
                <a:buChar char="•"/>
              </a:pPr>
              <a:r>
                <a:rPr lang="es-SV" altLang="es-SV" sz="1400">
                  <a:solidFill>
                    <a:srgbClr val="722D04"/>
                  </a:solidFill>
                  <a:latin typeface="Perpetua" panose="02020502060401020303" pitchFamily="18" charset="0"/>
                </a:rPr>
                <a:t>Leña </a:t>
              </a:r>
            </a:p>
            <a:p>
              <a:pPr>
                <a:spcBef>
                  <a:spcPct val="10000"/>
                </a:spcBef>
                <a:spcAft>
                  <a:spcPct val="10000"/>
                </a:spcAft>
                <a:buFontTx/>
                <a:buChar char="•"/>
              </a:pPr>
              <a:r>
                <a:rPr lang="es-SV" altLang="es-SV" sz="1400">
                  <a:solidFill>
                    <a:srgbClr val="722D04"/>
                  </a:solidFill>
                  <a:latin typeface="Perpetua" panose="02020502060401020303" pitchFamily="18" charset="0"/>
                </a:rPr>
                <a:t>Agua</a:t>
              </a:r>
            </a:p>
            <a:p>
              <a:pPr>
                <a:spcBef>
                  <a:spcPct val="10000"/>
                </a:spcBef>
                <a:spcAft>
                  <a:spcPct val="10000"/>
                </a:spcAft>
                <a:buFontTx/>
                <a:buChar char="•"/>
              </a:pPr>
              <a:r>
                <a:rPr lang="es-SV" altLang="es-SV" sz="1400">
                  <a:solidFill>
                    <a:srgbClr val="722D04"/>
                  </a:solidFill>
                  <a:latin typeface="Perpetua" panose="02020502060401020303" pitchFamily="18" charset="0"/>
                </a:rPr>
                <a:t>Fibras</a:t>
              </a:r>
            </a:p>
            <a:p>
              <a:pPr>
                <a:spcBef>
                  <a:spcPct val="10000"/>
                </a:spcBef>
                <a:spcAft>
                  <a:spcPct val="10000"/>
                </a:spcAft>
                <a:buFontTx/>
                <a:buChar char="•"/>
              </a:pPr>
              <a:r>
                <a:rPr lang="es-SV" altLang="es-SV" sz="1400">
                  <a:solidFill>
                    <a:srgbClr val="722D04"/>
                  </a:solidFill>
                  <a:latin typeface="Perpetua" panose="02020502060401020303" pitchFamily="18" charset="0"/>
                </a:rPr>
                <a:t>Recursos genéticos</a:t>
              </a:r>
            </a:p>
          </p:txBody>
        </p:sp>
        <p:sp>
          <p:nvSpPr>
            <p:cNvPr id="25612" name="Rectangle 15">
              <a:extLst>
                <a:ext uri="{FF2B5EF4-FFF2-40B4-BE49-F238E27FC236}">
                  <a16:creationId xmlns:a16="http://schemas.microsoft.com/office/drawing/2014/main" id="{6396BE77-82E3-40C6-A22C-589BBC1EF86C}"/>
                </a:ext>
              </a:extLst>
            </p:cNvPr>
            <p:cNvSpPr>
              <a:spLocks noChangeArrowheads="1"/>
            </p:cNvSpPr>
            <p:nvPr/>
          </p:nvSpPr>
          <p:spPr bwMode="auto">
            <a:xfrm>
              <a:off x="2063" y="2568"/>
              <a:ext cx="1565" cy="1057"/>
            </a:xfrm>
            <a:prstGeom prst="rect">
              <a:avLst/>
            </a:prstGeom>
            <a:solidFill>
              <a:srgbClr val="FFE48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1450" indent="-1714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10000"/>
                </a:spcBef>
                <a:spcAft>
                  <a:spcPct val="10000"/>
                </a:spcAft>
              </a:pPr>
              <a:endParaRPr lang="es-SV" altLang="es-SV" sz="400" b="1">
                <a:solidFill>
                  <a:srgbClr val="BF5A00"/>
                </a:solidFill>
                <a:latin typeface="Perpetua" panose="02020502060401020303" pitchFamily="18" charset="0"/>
              </a:endParaRPr>
            </a:p>
            <a:p>
              <a:pPr>
                <a:spcBef>
                  <a:spcPct val="10000"/>
                </a:spcBef>
                <a:spcAft>
                  <a:spcPct val="10000"/>
                </a:spcAft>
              </a:pPr>
              <a:r>
                <a:rPr lang="es-SV" altLang="es-SV" sz="1400" b="1">
                  <a:solidFill>
                    <a:srgbClr val="592A03"/>
                  </a:solidFill>
                  <a:latin typeface="Perpetua" panose="02020502060401020303" pitchFamily="18" charset="0"/>
                </a:rPr>
                <a:t>Servicios de Soporte</a:t>
              </a:r>
            </a:p>
            <a:p>
              <a:pPr>
                <a:spcBef>
                  <a:spcPct val="10000"/>
                </a:spcBef>
                <a:spcAft>
                  <a:spcPct val="10000"/>
                </a:spcAft>
                <a:buFontTx/>
                <a:buChar char="•"/>
              </a:pPr>
              <a:r>
                <a:rPr lang="es-SV" altLang="es-SV" sz="1400">
                  <a:solidFill>
                    <a:srgbClr val="722D04"/>
                  </a:solidFill>
                  <a:latin typeface="Perpetua" panose="02020502060401020303" pitchFamily="18" charset="0"/>
                </a:rPr>
                <a:t>Producción de oxígeno</a:t>
              </a:r>
            </a:p>
            <a:p>
              <a:pPr>
                <a:spcBef>
                  <a:spcPct val="10000"/>
                </a:spcBef>
                <a:spcAft>
                  <a:spcPct val="10000"/>
                </a:spcAft>
                <a:buFontTx/>
                <a:buChar char="•"/>
              </a:pPr>
              <a:r>
                <a:rPr lang="es-SV" altLang="es-SV" sz="1400">
                  <a:solidFill>
                    <a:srgbClr val="722D04"/>
                  </a:solidFill>
                  <a:latin typeface="Perpetua" panose="02020502060401020303" pitchFamily="18" charset="0"/>
                </a:rPr>
                <a:t>Formación de suelo</a:t>
              </a:r>
            </a:p>
            <a:p>
              <a:pPr>
                <a:spcBef>
                  <a:spcPct val="10000"/>
                </a:spcBef>
                <a:spcAft>
                  <a:spcPct val="10000"/>
                </a:spcAft>
                <a:buFontTx/>
                <a:buChar char="•"/>
              </a:pPr>
              <a:r>
                <a:rPr lang="es-SV" altLang="es-SV" sz="1400">
                  <a:solidFill>
                    <a:srgbClr val="722D04"/>
                  </a:solidFill>
                  <a:latin typeface="Perpetua" panose="02020502060401020303" pitchFamily="18" charset="0"/>
                </a:rPr>
                <a:t>Reciclaje de nutrientes</a:t>
              </a:r>
            </a:p>
            <a:p>
              <a:pPr>
                <a:spcBef>
                  <a:spcPct val="10000"/>
                </a:spcBef>
                <a:spcAft>
                  <a:spcPct val="10000"/>
                </a:spcAft>
                <a:buFontTx/>
                <a:buChar char="•"/>
              </a:pPr>
              <a:r>
                <a:rPr lang="es-SV" altLang="es-SV" sz="1400">
                  <a:solidFill>
                    <a:srgbClr val="722D04"/>
                  </a:solidFill>
                  <a:latin typeface="Perpetua" panose="02020502060401020303" pitchFamily="18" charset="0"/>
                </a:rPr>
                <a:t>Polinización</a:t>
              </a:r>
            </a:p>
          </p:txBody>
        </p:sp>
        <p:sp>
          <p:nvSpPr>
            <p:cNvPr id="25613" name="Rectangle 16">
              <a:extLst>
                <a:ext uri="{FF2B5EF4-FFF2-40B4-BE49-F238E27FC236}">
                  <a16:creationId xmlns:a16="http://schemas.microsoft.com/office/drawing/2014/main" id="{72E82E82-D51B-4163-8C86-AAF356320E54}"/>
                </a:ext>
              </a:extLst>
            </p:cNvPr>
            <p:cNvSpPr>
              <a:spLocks noChangeArrowheads="1"/>
            </p:cNvSpPr>
            <p:nvPr/>
          </p:nvSpPr>
          <p:spPr bwMode="auto">
            <a:xfrm>
              <a:off x="611" y="2568"/>
              <a:ext cx="1521" cy="1057"/>
            </a:xfrm>
            <a:prstGeom prst="rect">
              <a:avLst/>
            </a:prstGeom>
            <a:solidFill>
              <a:srgbClr val="FFE48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10000"/>
                </a:spcBef>
                <a:spcAft>
                  <a:spcPct val="10000"/>
                </a:spcAft>
              </a:pPr>
              <a:endParaRPr lang="es-SV" altLang="es-SV" sz="400" b="1">
                <a:solidFill>
                  <a:srgbClr val="BF5A00"/>
                </a:solidFill>
                <a:latin typeface="Perpetua" panose="02020502060401020303" pitchFamily="18" charset="0"/>
              </a:endParaRPr>
            </a:p>
            <a:p>
              <a:pPr eaLnBrk="1" hangingPunct="1">
                <a:spcBef>
                  <a:spcPct val="10000"/>
                </a:spcBef>
                <a:spcAft>
                  <a:spcPct val="10000"/>
                </a:spcAft>
              </a:pPr>
              <a:r>
                <a:rPr lang="es-SV" altLang="es-SV" sz="1400" b="1">
                  <a:solidFill>
                    <a:srgbClr val="592A03"/>
                  </a:solidFill>
                  <a:latin typeface="Perpetua" panose="02020502060401020303" pitchFamily="18" charset="0"/>
                </a:rPr>
                <a:t>Servicios Culturales</a:t>
              </a:r>
            </a:p>
            <a:p>
              <a:pPr eaLnBrk="1" hangingPunct="1">
                <a:spcBef>
                  <a:spcPct val="10000"/>
                </a:spcBef>
                <a:spcAft>
                  <a:spcPct val="5000"/>
                </a:spcAft>
                <a:buFontTx/>
                <a:buChar char="•"/>
              </a:pPr>
              <a:r>
                <a:rPr lang="es-SV" altLang="es-SV" sz="1400">
                  <a:solidFill>
                    <a:srgbClr val="722D04"/>
                  </a:solidFill>
                  <a:latin typeface="Perpetua" panose="02020502060401020303" pitchFamily="18" charset="0"/>
                </a:rPr>
                <a:t>Identidad y diversidad cultural</a:t>
              </a:r>
            </a:p>
            <a:p>
              <a:pPr eaLnBrk="1" hangingPunct="1">
                <a:spcBef>
                  <a:spcPct val="10000"/>
                </a:spcBef>
                <a:spcAft>
                  <a:spcPct val="5000"/>
                </a:spcAft>
                <a:buFontTx/>
                <a:buChar char="•"/>
              </a:pPr>
              <a:r>
                <a:rPr lang="es-SV" altLang="es-SV" sz="1400">
                  <a:solidFill>
                    <a:srgbClr val="722D04"/>
                  </a:solidFill>
                  <a:latin typeface="Perpetua" panose="02020502060401020303" pitchFamily="18" charset="0"/>
                </a:rPr>
                <a:t>Valores espirituales</a:t>
              </a:r>
            </a:p>
            <a:p>
              <a:pPr eaLnBrk="1" hangingPunct="1">
                <a:spcBef>
                  <a:spcPct val="10000"/>
                </a:spcBef>
                <a:spcAft>
                  <a:spcPct val="5000"/>
                </a:spcAft>
                <a:buFontTx/>
                <a:buChar char="•"/>
              </a:pPr>
              <a:r>
                <a:rPr lang="es-SV" altLang="es-SV" sz="1400">
                  <a:solidFill>
                    <a:srgbClr val="722D04"/>
                  </a:solidFill>
                  <a:latin typeface="Perpetua" panose="02020502060401020303" pitchFamily="18" charset="0"/>
                </a:rPr>
                <a:t>Conocimiento</a:t>
              </a:r>
            </a:p>
            <a:p>
              <a:pPr eaLnBrk="1" hangingPunct="1">
                <a:spcBef>
                  <a:spcPct val="10000"/>
                </a:spcBef>
                <a:spcAft>
                  <a:spcPct val="5000"/>
                </a:spcAft>
                <a:buFontTx/>
                <a:buChar char="•"/>
              </a:pPr>
              <a:r>
                <a:rPr lang="es-SV" altLang="es-SV" sz="1400">
                  <a:solidFill>
                    <a:srgbClr val="722D04"/>
                  </a:solidFill>
                  <a:latin typeface="Perpetua" panose="02020502060401020303" pitchFamily="18" charset="0"/>
                </a:rPr>
                <a:t>Recreación</a:t>
              </a:r>
            </a:p>
          </p:txBody>
        </p:sp>
        <p:sp>
          <p:nvSpPr>
            <p:cNvPr id="25614" name="Line 17">
              <a:extLst>
                <a:ext uri="{FF2B5EF4-FFF2-40B4-BE49-F238E27FC236}">
                  <a16:creationId xmlns:a16="http://schemas.microsoft.com/office/drawing/2014/main" id="{70216C90-2A43-4DF7-AB54-EBFEBB26A439}"/>
                </a:ext>
              </a:extLst>
            </p:cNvPr>
            <p:cNvSpPr>
              <a:spLocks noChangeShapeType="1"/>
            </p:cNvSpPr>
            <p:nvPr/>
          </p:nvSpPr>
          <p:spPr bwMode="auto">
            <a:xfrm>
              <a:off x="519" y="1397"/>
              <a:ext cx="223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sp>
          <p:nvSpPr>
            <p:cNvPr id="25615" name="Line 18">
              <a:extLst>
                <a:ext uri="{FF2B5EF4-FFF2-40B4-BE49-F238E27FC236}">
                  <a16:creationId xmlns:a16="http://schemas.microsoft.com/office/drawing/2014/main" id="{FC9F8190-BEBA-4414-8347-2ECD400B1ACC}"/>
                </a:ext>
              </a:extLst>
            </p:cNvPr>
            <p:cNvSpPr>
              <a:spLocks noChangeShapeType="1"/>
            </p:cNvSpPr>
            <p:nvPr/>
          </p:nvSpPr>
          <p:spPr bwMode="auto">
            <a:xfrm>
              <a:off x="611" y="1397"/>
              <a:ext cx="0" cy="131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sp>
          <p:nvSpPr>
            <p:cNvPr id="25616" name="Line 20">
              <a:extLst>
                <a:ext uri="{FF2B5EF4-FFF2-40B4-BE49-F238E27FC236}">
                  <a16:creationId xmlns:a16="http://schemas.microsoft.com/office/drawing/2014/main" id="{E763E0DF-F994-4DBB-8120-1C9AB7C40F53}"/>
                </a:ext>
              </a:extLst>
            </p:cNvPr>
            <p:cNvSpPr>
              <a:spLocks noChangeShapeType="1"/>
            </p:cNvSpPr>
            <p:nvPr/>
          </p:nvSpPr>
          <p:spPr bwMode="auto">
            <a:xfrm>
              <a:off x="611" y="3769"/>
              <a:ext cx="223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sp>
          <p:nvSpPr>
            <p:cNvPr id="25617" name="Line 22">
              <a:extLst>
                <a:ext uri="{FF2B5EF4-FFF2-40B4-BE49-F238E27FC236}">
                  <a16:creationId xmlns:a16="http://schemas.microsoft.com/office/drawing/2014/main" id="{D8437CE0-A5CA-4F8A-996A-61ADC2452723}"/>
                </a:ext>
              </a:extLst>
            </p:cNvPr>
            <p:cNvSpPr>
              <a:spLocks noChangeShapeType="1"/>
            </p:cNvSpPr>
            <p:nvPr/>
          </p:nvSpPr>
          <p:spPr bwMode="auto">
            <a:xfrm>
              <a:off x="611" y="2712"/>
              <a:ext cx="0" cy="10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SV"/>
            </a:p>
          </p:txBody>
        </p:sp>
      </p:grpSp>
      <p:sp>
        <p:nvSpPr>
          <p:cNvPr id="25604" name="Rectangle 26">
            <a:extLst>
              <a:ext uri="{FF2B5EF4-FFF2-40B4-BE49-F238E27FC236}">
                <a16:creationId xmlns:a16="http://schemas.microsoft.com/office/drawing/2014/main" id="{BCC8B608-ABCD-4993-B6ED-298B2AFA250D}"/>
              </a:ext>
            </a:extLst>
          </p:cNvPr>
          <p:cNvSpPr>
            <a:spLocks noChangeArrowheads="1"/>
          </p:cNvSpPr>
          <p:nvPr/>
        </p:nvSpPr>
        <p:spPr bwMode="auto">
          <a:xfrm>
            <a:off x="142875" y="256540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s-ES" altLang="es-SV" sz="2000" b="1" i="1">
                <a:solidFill>
                  <a:srgbClr val="E36C0A"/>
                </a:solidFill>
                <a:latin typeface="Perpetua" panose="02020502060401020303" pitchFamily="18" charset="0"/>
              </a:rPr>
              <a:t>“Son los beneficios que la gente obtiene de los ecosistemas”</a:t>
            </a:r>
            <a:endParaRPr lang="es-SV" altLang="es-SV" sz="2000" b="1" i="1">
              <a:solidFill>
                <a:srgbClr val="E36C0A"/>
              </a:solidFill>
              <a:latin typeface="Perpetua" panose="02020502060401020303" pitchFamily="18" charset="0"/>
            </a:endParaRPr>
          </a:p>
        </p:txBody>
      </p:sp>
      <p:sp>
        <p:nvSpPr>
          <p:cNvPr id="25605" name="Rectangle 30">
            <a:extLst>
              <a:ext uri="{FF2B5EF4-FFF2-40B4-BE49-F238E27FC236}">
                <a16:creationId xmlns:a16="http://schemas.microsoft.com/office/drawing/2014/main" id="{5CE10363-0386-4EF9-A859-00BB84E6E8CD}"/>
              </a:ext>
            </a:extLst>
          </p:cNvPr>
          <p:cNvSpPr>
            <a:spLocks noChangeArrowheads="1"/>
          </p:cNvSpPr>
          <p:nvPr/>
        </p:nvSpPr>
        <p:spPr bwMode="auto">
          <a:xfrm>
            <a:off x="441325" y="5983288"/>
            <a:ext cx="866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1000" b="1">
                <a:solidFill>
                  <a:srgbClr val="592A03"/>
                </a:solidFill>
                <a:latin typeface="Perpetua" panose="02020502060401020303" pitchFamily="18" charset="0"/>
              </a:rPr>
              <a:t>Definición de acuerdo a la “</a:t>
            </a:r>
            <a:r>
              <a:rPr lang="es-SV" altLang="es-SV" sz="1000" b="1" i="1">
                <a:solidFill>
                  <a:srgbClr val="592A03"/>
                </a:solidFill>
                <a:latin typeface="Perpetua" panose="02020502060401020303" pitchFamily="18" charset="0"/>
              </a:rPr>
              <a:t>Evaluación Ecosistémica del Milenio</a:t>
            </a:r>
            <a:r>
              <a:rPr lang="es-SV" altLang="es-SV" sz="1000" b="1">
                <a:solidFill>
                  <a:srgbClr val="592A03"/>
                </a:solidFill>
                <a:latin typeface="Perpetua" panose="02020502060401020303" pitchFamily="18" charset="0"/>
              </a:rPr>
              <a:t>”, una publicación de la ONU en la que trabajaron más de 1,300 científicos</a:t>
            </a:r>
            <a:r>
              <a:rPr lang="es-SV" altLang="es-SV">
                <a:solidFill>
                  <a:srgbClr val="723604"/>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a:extLst>
              <a:ext uri="{FF2B5EF4-FFF2-40B4-BE49-F238E27FC236}">
                <a16:creationId xmlns:a16="http://schemas.microsoft.com/office/drawing/2014/main" id="{EF70ED86-946B-4929-B62A-5421C43488E2}"/>
              </a:ext>
            </a:extLst>
          </p:cNvPr>
          <p:cNvSpPr>
            <a:spLocks noGrp="1"/>
          </p:cNvSpPr>
          <p:nvPr>
            <p:ph type="title"/>
          </p:nvPr>
        </p:nvSpPr>
        <p:spPr>
          <a:xfrm>
            <a:off x="755650" y="-14288"/>
            <a:ext cx="7632700" cy="850901"/>
          </a:xfrm>
        </p:spPr>
        <p:txBody>
          <a:bodyPr/>
          <a:lstStyle/>
          <a:p>
            <a:pPr eaLnBrk="1" hangingPunct="1"/>
            <a:r>
              <a:rPr lang="es-MX" altLang="es-SV" sz="2100" i="1" u="sng">
                <a:solidFill>
                  <a:srgbClr val="592B06"/>
                </a:solidFill>
                <a:latin typeface="Perpetua" panose="02020502060401020303" pitchFamily="18" charset="0"/>
              </a:rPr>
              <a:t>Sostenibilidad</a:t>
            </a:r>
            <a:r>
              <a:rPr lang="es-MX" altLang="es-SV" sz="2100">
                <a:solidFill>
                  <a:srgbClr val="592B06"/>
                </a:solidFill>
                <a:latin typeface="Perpetua" panose="02020502060401020303" pitchFamily="18" charset="0"/>
              </a:rPr>
              <a:t> supone reconocer la </a:t>
            </a:r>
            <a:r>
              <a:rPr lang="es-MX" altLang="es-SV" sz="2100">
                <a:solidFill>
                  <a:srgbClr val="592A03"/>
                </a:solidFill>
                <a:latin typeface="Perpetua" panose="02020502060401020303" pitchFamily="18" charset="0"/>
              </a:rPr>
              <a:t>contribución</a:t>
            </a:r>
            <a:r>
              <a:rPr lang="es-MX" altLang="es-SV" sz="2100">
                <a:solidFill>
                  <a:srgbClr val="592B06"/>
                </a:solidFill>
                <a:latin typeface="Perpetua" panose="02020502060401020303" pitchFamily="18" charset="0"/>
              </a:rPr>
              <a:t> de las estrategias </a:t>
            </a:r>
            <a:br>
              <a:rPr lang="es-MX" altLang="es-SV" sz="2100">
                <a:solidFill>
                  <a:srgbClr val="592B06"/>
                </a:solidFill>
                <a:latin typeface="Perpetua" panose="02020502060401020303" pitchFamily="18" charset="0"/>
              </a:rPr>
            </a:br>
            <a:r>
              <a:rPr lang="es-MX" altLang="es-SV" sz="2100">
                <a:solidFill>
                  <a:srgbClr val="592B06"/>
                </a:solidFill>
                <a:latin typeface="Perpetua" panose="02020502060401020303" pitchFamily="18" charset="0"/>
              </a:rPr>
              <a:t>de vida rurales en el manejo de los servicios ecosistémicos</a:t>
            </a:r>
            <a:endParaRPr lang="es-SV" altLang="es-SV" sz="2100">
              <a:latin typeface="Perpetua" panose="02020502060401020303" pitchFamily="18" charset="0"/>
            </a:endParaRPr>
          </a:p>
        </p:txBody>
      </p:sp>
      <p:grpSp>
        <p:nvGrpSpPr>
          <p:cNvPr id="26627" name="Group 41">
            <a:extLst>
              <a:ext uri="{FF2B5EF4-FFF2-40B4-BE49-F238E27FC236}">
                <a16:creationId xmlns:a16="http://schemas.microsoft.com/office/drawing/2014/main" id="{383FA9CA-8113-4EA5-99E9-20ACC260BBCF}"/>
              </a:ext>
            </a:extLst>
          </p:cNvPr>
          <p:cNvGrpSpPr>
            <a:grpSpLocks/>
          </p:cNvGrpSpPr>
          <p:nvPr/>
        </p:nvGrpSpPr>
        <p:grpSpPr bwMode="auto">
          <a:xfrm>
            <a:off x="1439863" y="4278313"/>
            <a:ext cx="2505075" cy="1862137"/>
            <a:chOff x="907" y="2695"/>
            <a:chExt cx="1578" cy="1173"/>
          </a:xfrm>
        </p:grpSpPr>
        <p:sp>
          <p:nvSpPr>
            <p:cNvPr id="5" name="Text Box 9">
              <a:extLst>
                <a:ext uri="{FF2B5EF4-FFF2-40B4-BE49-F238E27FC236}">
                  <a16:creationId xmlns:a16="http://schemas.microsoft.com/office/drawing/2014/main" id="{AFDA8478-9684-49F9-8264-85BE946AB898}"/>
                </a:ext>
              </a:extLst>
            </p:cNvPr>
            <p:cNvSpPr txBox="1">
              <a:spLocks noChangeArrowheads="1"/>
            </p:cNvSpPr>
            <p:nvPr/>
          </p:nvSpPr>
          <p:spPr bwMode="auto">
            <a:xfrm>
              <a:off x="1001" y="2695"/>
              <a:ext cx="1397" cy="871"/>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r>
                <a:rPr lang="es-SV" sz="2000" b="1" dirty="0">
                  <a:solidFill>
                    <a:srgbClr val="723604"/>
                  </a:solidFill>
                  <a:latin typeface="Times New Roman" pitchFamily="18" charset="0"/>
                  <a:cs typeface="+mn-cs"/>
                </a:rPr>
                <a:t>1</a:t>
              </a:r>
            </a:p>
            <a:p>
              <a:pPr algn="ctr" eaLnBrk="0" fontAlgn="auto" hangingPunct="0">
                <a:spcBef>
                  <a:spcPts val="0"/>
                </a:spcBef>
                <a:spcAft>
                  <a:spcPts val="0"/>
                </a:spcAft>
                <a:defRPr/>
              </a:pPr>
              <a:r>
                <a:rPr lang="es-SV" sz="1400" b="1" dirty="0">
                  <a:solidFill>
                    <a:srgbClr val="723604"/>
                  </a:solidFill>
                  <a:latin typeface="Times New Roman" pitchFamily="18" charset="0"/>
                  <a:cs typeface="+mn-cs"/>
                </a:rPr>
                <a:t>Manejo para el autoabastecimiento</a:t>
              </a:r>
            </a:p>
            <a:p>
              <a:pPr algn="ctr" eaLnBrk="0" fontAlgn="auto" hangingPunct="0">
                <a:spcBef>
                  <a:spcPts val="0"/>
                </a:spcBef>
                <a:spcAft>
                  <a:spcPts val="0"/>
                </a:spcAft>
                <a:defRPr/>
              </a:pPr>
              <a:r>
                <a:rPr lang="es-SV" sz="1400" dirty="0">
                  <a:solidFill>
                    <a:srgbClr val="723604"/>
                  </a:solidFill>
                  <a:effectLst>
                    <a:outerShdw blurRad="38100" dist="38100" dir="2700000" algn="tl">
                      <a:srgbClr val="C0C0C0"/>
                    </a:outerShdw>
                  </a:effectLst>
                  <a:latin typeface="Times New Roman" pitchFamily="18" charset="0"/>
                  <a:cs typeface="+mn-cs"/>
                </a:rPr>
                <a:t>(alimentos, agua, leña, bienestar espiritual)</a:t>
              </a:r>
              <a:endParaRPr lang="es-SV" sz="1600" dirty="0">
                <a:solidFill>
                  <a:srgbClr val="723604"/>
                </a:solidFill>
                <a:effectLst>
                  <a:outerShdw blurRad="38100" dist="38100" dir="2700000" algn="tl">
                    <a:srgbClr val="C0C0C0"/>
                  </a:outerShdw>
                </a:effectLst>
                <a:latin typeface="Times New Roman" pitchFamily="18" charset="0"/>
                <a:cs typeface="+mn-cs"/>
              </a:endParaRPr>
            </a:p>
          </p:txBody>
        </p:sp>
        <p:sp>
          <p:nvSpPr>
            <p:cNvPr id="26634" name="Oval 12">
              <a:extLst>
                <a:ext uri="{FF2B5EF4-FFF2-40B4-BE49-F238E27FC236}">
                  <a16:creationId xmlns:a16="http://schemas.microsoft.com/office/drawing/2014/main" id="{12E6D690-E5F0-4072-9AD9-BC996B9BDA65}"/>
                </a:ext>
              </a:extLst>
            </p:cNvPr>
            <p:cNvSpPr>
              <a:spLocks noChangeAspect="1" noChangeArrowheads="1"/>
            </p:cNvSpPr>
            <p:nvPr/>
          </p:nvSpPr>
          <p:spPr bwMode="auto">
            <a:xfrm>
              <a:off x="907" y="2704"/>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grpSp>
        <p:nvGrpSpPr>
          <p:cNvPr id="26628" name="Group 20">
            <a:extLst>
              <a:ext uri="{FF2B5EF4-FFF2-40B4-BE49-F238E27FC236}">
                <a16:creationId xmlns:a16="http://schemas.microsoft.com/office/drawing/2014/main" id="{A4AC79B6-D832-4021-908C-F871278CCBC0}"/>
              </a:ext>
            </a:extLst>
          </p:cNvPr>
          <p:cNvGrpSpPr>
            <a:grpSpLocks noChangeAspect="1"/>
          </p:cNvGrpSpPr>
          <p:nvPr/>
        </p:nvGrpSpPr>
        <p:grpSpPr bwMode="auto">
          <a:xfrm>
            <a:off x="5384800" y="2705100"/>
            <a:ext cx="3508375" cy="3100388"/>
            <a:chOff x="263" y="690"/>
            <a:chExt cx="3614" cy="3194"/>
          </a:xfrm>
        </p:grpSpPr>
        <p:pic>
          <p:nvPicPr>
            <p:cNvPr id="26629" name="Picture 21" descr="cusco-maiz_th">
              <a:extLst>
                <a:ext uri="{FF2B5EF4-FFF2-40B4-BE49-F238E27FC236}">
                  <a16:creationId xmlns:a16="http://schemas.microsoft.com/office/drawing/2014/main" id="{D7971E6D-E599-4494-9922-6A7AD7A57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 y="2548"/>
              <a:ext cx="203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2" descr="alba-la montañona201204-niñas6_th">
              <a:extLst>
                <a:ext uri="{FF2B5EF4-FFF2-40B4-BE49-F238E27FC236}">
                  <a16:creationId xmlns:a16="http://schemas.microsoft.com/office/drawing/2014/main" id="{84CF5B13-4E7B-45E8-9A60-606EEB2B8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 y="690"/>
              <a:ext cx="2419" cy="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3" descr="alba211004-el sicahuite-frijoles2_TH">
              <a:extLst>
                <a:ext uri="{FF2B5EF4-FFF2-40B4-BE49-F238E27FC236}">
                  <a16:creationId xmlns:a16="http://schemas.microsoft.com/office/drawing/2014/main" id="{260A1411-8BC5-4792-B571-65CBCB71F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 y="690"/>
              <a:ext cx="1652" cy="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4" descr="alba-comalapa-090205-ropa1">
              <a:extLst>
                <a:ext uri="{FF2B5EF4-FFF2-40B4-BE49-F238E27FC236}">
                  <a16:creationId xmlns:a16="http://schemas.microsoft.com/office/drawing/2014/main" id="{7E49BEFD-346D-4905-A495-03E733F48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 y="1960"/>
              <a:ext cx="1655"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a:extLst>
              <a:ext uri="{FF2B5EF4-FFF2-40B4-BE49-F238E27FC236}">
                <a16:creationId xmlns:a16="http://schemas.microsoft.com/office/drawing/2014/main" id="{50DD967E-F7E1-4828-9E22-87C9A6E1028A}"/>
              </a:ext>
            </a:extLst>
          </p:cNvPr>
          <p:cNvSpPr>
            <a:spLocks noGrp="1"/>
          </p:cNvSpPr>
          <p:nvPr>
            <p:ph type="title"/>
          </p:nvPr>
        </p:nvSpPr>
        <p:spPr>
          <a:xfrm>
            <a:off x="744538" y="57150"/>
            <a:ext cx="7632700" cy="850900"/>
          </a:xfrm>
        </p:spPr>
        <p:txBody>
          <a:bodyPr/>
          <a:lstStyle/>
          <a:p>
            <a:pPr eaLnBrk="1" hangingPunct="1"/>
            <a:r>
              <a:rPr lang="es-MX" altLang="es-SV" sz="2100" i="1" u="sng">
                <a:solidFill>
                  <a:srgbClr val="592B06"/>
                </a:solidFill>
                <a:latin typeface="Perpetua" panose="02020502060401020303" pitchFamily="18" charset="0"/>
              </a:rPr>
              <a:t>Sostenibilidad</a:t>
            </a:r>
            <a:r>
              <a:rPr lang="es-MX" altLang="es-SV" sz="2100">
                <a:solidFill>
                  <a:srgbClr val="592B06"/>
                </a:solidFill>
                <a:latin typeface="Perpetua" panose="02020502060401020303" pitchFamily="18" charset="0"/>
              </a:rPr>
              <a:t> supone reconocer la contribución de las estrategias </a:t>
            </a:r>
            <a:br>
              <a:rPr lang="es-MX" altLang="es-SV" sz="2100">
                <a:solidFill>
                  <a:srgbClr val="592B06"/>
                </a:solidFill>
                <a:latin typeface="Perpetua" panose="02020502060401020303" pitchFamily="18" charset="0"/>
              </a:rPr>
            </a:br>
            <a:r>
              <a:rPr lang="es-MX" altLang="es-SV" sz="2100">
                <a:solidFill>
                  <a:srgbClr val="592B06"/>
                </a:solidFill>
                <a:latin typeface="Perpetua" panose="02020502060401020303" pitchFamily="18" charset="0"/>
              </a:rPr>
              <a:t>de vida rurales en el manejo de los servicios ecosistémicos</a:t>
            </a:r>
            <a:endParaRPr lang="es-SV" altLang="es-SV" sz="2100"/>
          </a:p>
        </p:txBody>
      </p:sp>
      <p:grpSp>
        <p:nvGrpSpPr>
          <p:cNvPr id="3076" name="Group 2">
            <a:extLst>
              <a:ext uri="{FF2B5EF4-FFF2-40B4-BE49-F238E27FC236}">
                <a16:creationId xmlns:a16="http://schemas.microsoft.com/office/drawing/2014/main" id="{7CF8ABE6-E94A-4AC3-848D-38B536503A1F}"/>
              </a:ext>
            </a:extLst>
          </p:cNvPr>
          <p:cNvGrpSpPr>
            <a:grpSpLocks/>
          </p:cNvGrpSpPr>
          <p:nvPr/>
        </p:nvGrpSpPr>
        <p:grpSpPr bwMode="auto">
          <a:xfrm>
            <a:off x="1439863" y="4278313"/>
            <a:ext cx="2505075" cy="1862137"/>
            <a:chOff x="907" y="2695"/>
            <a:chExt cx="1578" cy="1173"/>
          </a:xfrm>
        </p:grpSpPr>
        <p:sp>
          <p:nvSpPr>
            <p:cNvPr id="5" name="Text Box 3">
              <a:extLst>
                <a:ext uri="{FF2B5EF4-FFF2-40B4-BE49-F238E27FC236}">
                  <a16:creationId xmlns:a16="http://schemas.microsoft.com/office/drawing/2014/main" id="{40D36C6D-2DC9-430E-AF9D-FD549301ACA1}"/>
                </a:ext>
              </a:extLst>
            </p:cNvPr>
            <p:cNvSpPr txBox="1">
              <a:spLocks noChangeArrowheads="1"/>
            </p:cNvSpPr>
            <p:nvPr/>
          </p:nvSpPr>
          <p:spPr bwMode="auto">
            <a:xfrm>
              <a:off x="1001" y="2695"/>
              <a:ext cx="1397" cy="871"/>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endParaRPr lang="es-SV" sz="1600">
                <a:solidFill>
                  <a:srgbClr val="004C6F"/>
                </a:solidFill>
                <a:effectLst>
                  <a:outerShdw blurRad="38100" dist="38100" dir="2700000" algn="tl">
                    <a:srgbClr val="C0C0C0"/>
                  </a:outerShdw>
                </a:effectLst>
                <a:latin typeface="Times New Roman" pitchFamily="18" charset="0"/>
                <a:cs typeface="+mn-cs"/>
              </a:endParaRPr>
            </a:p>
          </p:txBody>
        </p:sp>
        <p:sp>
          <p:nvSpPr>
            <p:cNvPr id="3085" name="Oval 4">
              <a:extLst>
                <a:ext uri="{FF2B5EF4-FFF2-40B4-BE49-F238E27FC236}">
                  <a16:creationId xmlns:a16="http://schemas.microsoft.com/office/drawing/2014/main" id="{C54A0D4C-B336-4E82-A066-AAD2C4899BAC}"/>
                </a:ext>
              </a:extLst>
            </p:cNvPr>
            <p:cNvSpPr>
              <a:spLocks noChangeAspect="1" noChangeArrowheads="1"/>
            </p:cNvSpPr>
            <p:nvPr/>
          </p:nvSpPr>
          <p:spPr bwMode="auto">
            <a:xfrm>
              <a:off x="907" y="2704"/>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grpSp>
        <p:nvGrpSpPr>
          <p:cNvPr id="3077" name="Group 10">
            <a:extLst>
              <a:ext uri="{FF2B5EF4-FFF2-40B4-BE49-F238E27FC236}">
                <a16:creationId xmlns:a16="http://schemas.microsoft.com/office/drawing/2014/main" id="{E07E5B72-633F-4E71-AE04-6BD660F2B010}"/>
              </a:ext>
            </a:extLst>
          </p:cNvPr>
          <p:cNvGrpSpPr>
            <a:grpSpLocks/>
          </p:cNvGrpSpPr>
          <p:nvPr/>
        </p:nvGrpSpPr>
        <p:grpSpPr bwMode="auto">
          <a:xfrm>
            <a:off x="852488" y="2744788"/>
            <a:ext cx="3708400" cy="3397250"/>
            <a:chOff x="537" y="1729"/>
            <a:chExt cx="2336" cy="2140"/>
          </a:xfrm>
        </p:grpSpPr>
        <p:sp>
          <p:nvSpPr>
            <p:cNvPr id="8" name="Text Box 11">
              <a:extLst>
                <a:ext uri="{FF2B5EF4-FFF2-40B4-BE49-F238E27FC236}">
                  <a16:creationId xmlns:a16="http://schemas.microsoft.com/office/drawing/2014/main" id="{084EA5CB-6E3E-4076-A117-5B1CEC4D44E6}"/>
                </a:ext>
              </a:extLst>
            </p:cNvPr>
            <p:cNvSpPr txBox="1">
              <a:spLocks noChangeArrowheads="1"/>
            </p:cNvSpPr>
            <p:nvPr/>
          </p:nvSpPr>
          <p:spPr bwMode="auto">
            <a:xfrm>
              <a:off x="700" y="1729"/>
              <a:ext cx="2017" cy="770"/>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r>
                <a:rPr lang="es-SV" sz="2000" b="1" dirty="0">
                  <a:solidFill>
                    <a:srgbClr val="723604"/>
                  </a:solidFill>
                  <a:latin typeface="Times New Roman" pitchFamily="18" charset="0"/>
                  <a:cs typeface="+mn-cs"/>
                </a:rPr>
                <a:t>2</a:t>
              </a:r>
            </a:p>
            <a:p>
              <a:pPr algn="ctr" eaLnBrk="0" fontAlgn="auto" hangingPunct="0">
                <a:spcBef>
                  <a:spcPts val="0"/>
                </a:spcBef>
                <a:spcAft>
                  <a:spcPts val="0"/>
                </a:spcAft>
                <a:defRPr/>
              </a:pPr>
              <a:r>
                <a:rPr lang="es-SV" sz="1400" b="1" dirty="0">
                  <a:solidFill>
                    <a:srgbClr val="723604"/>
                  </a:solidFill>
                  <a:latin typeface="Times New Roman" pitchFamily="18" charset="0"/>
                  <a:cs typeface="+mn-cs"/>
                </a:rPr>
                <a:t>Manejo para la </a:t>
              </a:r>
              <a:br>
                <a:rPr lang="es-SV" sz="1400" b="1" dirty="0">
                  <a:solidFill>
                    <a:srgbClr val="723604"/>
                  </a:solidFill>
                  <a:latin typeface="Times New Roman" pitchFamily="18" charset="0"/>
                  <a:cs typeface="+mn-cs"/>
                </a:rPr>
              </a:br>
              <a:r>
                <a:rPr lang="es-SV" sz="1400" b="1" dirty="0">
                  <a:solidFill>
                    <a:srgbClr val="723604"/>
                  </a:solidFill>
                  <a:latin typeface="Times New Roman" pitchFamily="18" charset="0"/>
                  <a:cs typeface="+mn-cs"/>
                </a:rPr>
                <a:t>generación de ingresos</a:t>
              </a:r>
            </a:p>
            <a:p>
              <a:pPr algn="ctr" eaLnBrk="0" fontAlgn="auto" hangingPunct="0">
                <a:spcBef>
                  <a:spcPts val="0"/>
                </a:spcBef>
                <a:spcAft>
                  <a:spcPts val="0"/>
                </a:spcAft>
                <a:defRPr/>
              </a:pPr>
              <a:r>
                <a:rPr lang="es-SV" sz="1400" dirty="0">
                  <a:solidFill>
                    <a:srgbClr val="723604"/>
                  </a:solidFill>
                  <a:effectLst>
                    <a:outerShdw blurRad="38100" dist="38100" dir="2700000" algn="tl">
                      <a:srgbClr val="C0C0C0"/>
                    </a:outerShdw>
                  </a:effectLst>
                  <a:latin typeface="Times New Roman" pitchFamily="18" charset="0"/>
                  <a:cs typeface="+mn-cs"/>
                </a:rPr>
                <a:t>(agricultura, ganadería, </a:t>
              </a:r>
              <a:r>
                <a:rPr lang="es-SV" sz="1400" dirty="0" err="1">
                  <a:solidFill>
                    <a:srgbClr val="723604"/>
                  </a:solidFill>
                  <a:effectLst>
                    <a:outerShdw blurRad="38100" dist="38100" dir="2700000" algn="tl">
                      <a:srgbClr val="C0C0C0"/>
                    </a:outerShdw>
                  </a:effectLst>
                  <a:latin typeface="Times New Roman" pitchFamily="18" charset="0"/>
                  <a:cs typeface="+mn-cs"/>
                </a:rPr>
                <a:t>agroforestería</a:t>
              </a:r>
              <a:r>
                <a:rPr lang="es-SV" sz="1400" dirty="0">
                  <a:solidFill>
                    <a:srgbClr val="723604"/>
                  </a:solidFill>
                  <a:effectLst>
                    <a:outerShdw blurRad="38100" dist="38100" dir="2700000" algn="tl">
                      <a:srgbClr val="C0C0C0"/>
                    </a:outerShdw>
                  </a:effectLst>
                  <a:latin typeface="Times New Roman" pitchFamily="18" charset="0"/>
                  <a:cs typeface="+mn-cs"/>
                </a:rPr>
                <a:t>, turismo rural, artesanías, etc.)</a:t>
              </a:r>
            </a:p>
          </p:txBody>
        </p:sp>
        <p:sp>
          <p:nvSpPr>
            <p:cNvPr id="3083" name="Oval 12">
              <a:extLst>
                <a:ext uri="{FF2B5EF4-FFF2-40B4-BE49-F238E27FC236}">
                  <a16:creationId xmlns:a16="http://schemas.microsoft.com/office/drawing/2014/main" id="{83D9987B-542A-4181-957F-71BD675B9362}"/>
                </a:ext>
              </a:extLst>
            </p:cNvPr>
            <p:cNvSpPr>
              <a:spLocks noChangeAspect="1" noChangeArrowheads="1"/>
            </p:cNvSpPr>
            <p:nvPr/>
          </p:nvSpPr>
          <p:spPr bwMode="auto">
            <a:xfrm>
              <a:off x="537" y="1752"/>
              <a:ext cx="2336" cy="2117"/>
            </a:xfrm>
            <a:prstGeom prst="ellipse">
              <a:avLst/>
            </a:prstGeom>
            <a:noFill/>
            <a:ln w="38100">
              <a:solidFill>
                <a:srgbClr val="BF5A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pic>
        <p:nvPicPr>
          <p:cNvPr id="3078" name="Picture 17" descr="costa rica040303-madera">
            <a:extLst>
              <a:ext uri="{FF2B5EF4-FFF2-40B4-BE49-F238E27FC236}">
                <a16:creationId xmlns:a16="http://schemas.microsoft.com/office/drawing/2014/main" id="{C22D87C6-6511-4396-AED4-C549F1D91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1397000"/>
            <a:ext cx="19177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panama270203-miel">
            <a:extLst>
              <a:ext uri="{FF2B5EF4-FFF2-40B4-BE49-F238E27FC236}">
                <a16:creationId xmlns:a16="http://schemas.microsoft.com/office/drawing/2014/main" id="{7056A7DF-2C1C-43E7-9682-C2FB6E450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3" y="1397000"/>
            <a:ext cx="1398587" cy="1392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19" descr="P0002342">
            <a:extLst>
              <a:ext uri="{FF2B5EF4-FFF2-40B4-BE49-F238E27FC236}">
                <a16:creationId xmlns:a16="http://schemas.microsoft.com/office/drawing/2014/main" id="{8C426071-C7B2-4828-90A6-105777B23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2732088"/>
            <a:ext cx="3270250" cy="18208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81" name="Picture 20">
            <a:extLst>
              <a:ext uri="{FF2B5EF4-FFF2-40B4-BE49-F238E27FC236}">
                <a16:creationId xmlns:a16="http://schemas.microsoft.com/office/drawing/2014/main" id="{64C7B0C8-858F-4AFA-980C-C96CE5F85B60}"/>
              </a:ext>
            </a:extLst>
          </p:cNvPr>
          <p:cNvPicPr>
            <a:picLocks noChangeAspect="1" noChangeArrowheads="1"/>
          </p:cNvPicPr>
          <p:nvPr/>
        </p:nvPicPr>
        <p:blipFill>
          <a:blip r:embed="rId5">
            <a:lum bright="-6000" contrast="2000"/>
            <a:extLst>
              <a:ext uri="{28A0092B-C50C-407E-A947-70E740481C1C}">
                <a14:useLocalDpi xmlns:a14="http://schemas.microsoft.com/office/drawing/2010/main" val="0"/>
              </a:ext>
            </a:extLst>
          </a:blip>
          <a:srcRect r="4742"/>
          <a:stretch>
            <a:fillRect/>
          </a:stretch>
        </p:blipFill>
        <p:spPr bwMode="auto">
          <a:xfrm>
            <a:off x="6103938" y="4562475"/>
            <a:ext cx="2622550" cy="1530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4" name="Object 21">
            <a:extLst>
              <a:ext uri="{FF2B5EF4-FFF2-40B4-BE49-F238E27FC236}">
                <a16:creationId xmlns:a16="http://schemas.microsoft.com/office/drawing/2014/main" id="{7D77FE22-0C9B-488A-AA52-550276C67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75" b="-8"/>
          <a:stretch>
            <a:fillRect/>
          </a:stretch>
        </p:blipFill>
        <p:spPr bwMode="auto">
          <a:xfrm>
            <a:off x="5508625" y="4554538"/>
            <a:ext cx="1055688" cy="15335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454AA8BA-3363-40CA-B45A-C0B1413CB9DC}"/>
              </a:ext>
            </a:extLst>
          </p:cNvPr>
          <p:cNvSpPr>
            <a:spLocks noGrp="1"/>
          </p:cNvSpPr>
          <p:nvPr>
            <p:ph type="title"/>
          </p:nvPr>
        </p:nvSpPr>
        <p:spPr>
          <a:xfrm>
            <a:off x="755650" y="57150"/>
            <a:ext cx="7632700" cy="850900"/>
          </a:xfrm>
        </p:spPr>
        <p:txBody>
          <a:bodyPr/>
          <a:lstStyle/>
          <a:p>
            <a:pPr eaLnBrk="1" hangingPunct="1"/>
            <a:r>
              <a:rPr lang="es-MX" altLang="es-SV" sz="2100" i="1" u="sng">
                <a:solidFill>
                  <a:srgbClr val="592B06"/>
                </a:solidFill>
                <a:latin typeface="Perpetua" panose="02020502060401020303" pitchFamily="18" charset="0"/>
              </a:rPr>
              <a:t>Sostenibilidad</a:t>
            </a:r>
            <a:r>
              <a:rPr lang="es-MX" altLang="es-SV" sz="2100">
                <a:solidFill>
                  <a:srgbClr val="592B06"/>
                </a:solidFill>
                <a:latin typeface="Perpetua" panose="02020502060401020303" pitchFamily="18" charset="0"/>
              </a:rPr>
              <a:t> supone reconocer la contribución de las estrategias </a:t>
            </a:r>
            <a:br>
              <a:rPr lang="es-MX" altLang="es-SV" sz="2100">
                <a:solidFill>
                  <a:srgbClr val="592B06"/>
                </a:solidFill>
                <a:latin typeface="Perpetua" panose="02020502060401020303" pitchFamily="18" charset="0"/>
              </a:rPr>
            </a:br>
            <a:r>
              <a:rPr lang="es-MX" altLang="es-SV" sz="2100">
                <a:solidFill>
                  <a:srgbClr val="592B06"/>
                </a:solidFill>
                <a:latin typeface="Perpetua" panose="02020502060401020303" pitchFamily="18" charset="0"/>
              </a:rPr>
              <a:t>de vida rurales en el manejo de los servicios ecosistémicos</a:t>
            </a:r>
            <a:endParaRPr lang="es-SV" altLang="es-SV" sz="2100"/>
          </a:p>
        </p:txBody>
      </p:sp>
      <p:grpSp>
        <p:nvGrpSpPr>
          <p:cNvPr id="27651" name="Group 2">
            <a:extLst>
              <a:ext uri="{FF2B5EF4-FFF2-40B4-BE49-F238E27FC236}">
                <a16:creationId xmlns:a16="http://schemas.microsoft.com/office/drawing/2014/main" id="{7B4ECD33-1062-4262-863C-80496AF6EF01}"/>
              </a:ext>
            </a:extLst>
          </p:cNvPr>
          <p:cNvGrpSpPr>
            <a:grpSpLocks/>
          </p:cNvGrpSpPr>
          <p:nvPr/>
        </p:nvGrpSpPr>
        <p:grpSpPr bwMode="auto">
          <a:xfrm>
            <a:off x="1439863" y="4278313"/>
            <a:ext cx="2505075" cy="1862137"/>
            <a:chOff x="907" y="2695"/>
            <a:chExt cx="1578" cy="1173"/>
          </a:xfrm>
        </p:grpSpPr>
        <p:sp>
          <p:nvSpPr>
            <p:cNvPr id="6" name="Text Box 3">
              <a:extLst>
                <a:ext uri="{FF2B5EF4-FFF2-40B4-BE49-F238E27FC236}">
                  <a16:creationId xmlns:a16="http://schemas.microsoft.com/office/drawing/2014/main" id="{C6CB70D0-BC34-4C49-8171-6ED5B65F9905}"/>
                </a:ext>
              </a:extLst>
            </p:cNvPr>
            <p:cNvSpPr txBox="1">
              <a:spLocks noChangeArrowheads="1"/>
            </p:cNvSpPr>
            <p:nvPr/>
          </p:nvSpPr>
          <p:spPr bwMode="auto">
            <a:xfrm>
              <a:off x="1001" y="2695"/>
              <a:ext cx="1397" cy="871"/>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endParaRPr lang="es-SV" sz="1600">
                <a:solidFill>
                  <a:srgbClr val="004C6F"/>
                </a:solidFill>
                <a:effectLst>
                  <a:outerShdw blurRad="38100" dist="38100" dir="2700000" algn="tl">
                    <a:srgbClr val="C0C0C0"/>
                  </a:outerShdw>
                </a:effectLst>
                <a:latin typeface="Times New Roman" pitchFamily="18" charset="0"/>
                <a:cs typeface="+mn-cs"/>
              </a:endParaRPr>
            </a:p>
          </p:txBody>
        </p:sp>
        <p:sp>
          <p:nvSpPr>
            <p:cNvPr id="27666" name="Oval 4">
              <a:extLst>
                <a:ext uri="{FF2B5EF4-FFF2-40B4-BE49-F238E27FC236}">
                  <a16:creationId xmlns:a16="http://schemas.microsoft.com/office/drawing/2014/main" id="{89DB50CC-E7E8-4453-90BB-95DF86B48A45}"/>
                </a:ext>
              </a:extLst>
            </p:cNvPr>
            <p:cNvSpPr>
              <a:spLocks noChangeAspect="1" noChangeArrowheads="1"/>
            </p:cNvSpPr>
            <p:nvPr/>
          </p:nvSpPr>
          <p:spPr bwMode="auto">
            <a:xfrm>
              <a:off x="907" y="2704"/>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grpSp>
        <p:nvGrpSpPr>
          <p:cNvPr id="27652" name="Group 10">
            <a:extLst>
              <a:ext uri="{FF2B5EF4-FFF2-40B4-BE49-F238E27FC236}">
                <a16:creationId xmlns:a16="http://schemas.microsoft.com/office/drawing/2014/main" id="{864F3038-0FF9-4826-A14B-E844C1DAC0B6}"/>
              </a:ext>
            </a:extLst>
          </p:cNvPr>
          <p:cNvGrpSpPr>
            <a:grpSpLocks/>
          </p:cNvGrpSpPr>
          <p:nvPr/>
        </p:nvGrpSpPr>
        <p:grpSpPr bwMode="auto">
          <a:xfrm>
            <a:off x="852488" y="2744788"/>
            <a:ext cx="3708400" cy="3397250"/>
            <a:chOff x="537" y="1729"/>
            <a:chExt cx="2336" cy="2140"/>
          </a:xfrm>
        </p:grpSpPr>
        <p:sp>
          <p:nvSpPr>
            <p:cNvPr id="9" name="Text Box 11">
              <a:extLst>
                <a:ext uri="{FF2B5EF4-FFF2-40B4-BE49-F238E27FC236}">
                  <a16:creationId xmlns:a16="http://schemas.microsoft.com/office/drawing/2014/main" id="{36640BBD-C970-4119-810D-BF0C4E9066DF}"/>
                </a:ext>
              </a:extLst>
            </p:cNvPr>
            <p:cNvSpPr txBox="1">
              <a:spLocks noChangeArrowheads="1"/>
            </p:cNvSpPr>
            <p:nvPr/>
          </p:nvSpPr>
          <p:spPr bwMode="auto">
            <a:xfrm>
              <a:off x="700" y="1729"/>
              <a:ext cx="2017" cy="770"/>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endParaRPr lang="es-SV" sz="1400">
                <a:solidFill>
                  <a:srgbClr val="004C6F"/>
                </a:solidFill>
                <a:effectLst>
                  <a:outerShdw blurRad="38100" dist="38100" dir="2700000" algn="tl">
                    <a:srgbClr val="C0C0C0"/>
                  </a:outerShdw>
                </a:effectLst>
                <a:latin typeface="Times New Roman" pitchFamily="18" charset="0"/>
                <a:cs typeface="+mn-cs"/>
              </a:endParaRPr>
            </a:p>
          </p:txBody>
        </p:sp>
        <p:sp>
          <p:nvSpPr>
            <p:cNvPr id="27664" name="Oval 12">
              <a:extLst>
                <a:ext uri="{FF2B5EF4-FFF2-40B4-BE49-F238E27FC236}">
                  <a16:creationId xmlns:a16="http://schemas.microsoft.com/office/drawing/2014/main" id="{EC18ABB1-BF60-44F8-80B7-6E2F899B8511}"/>
                </a:ext>
              </a:extLst>
            </p:cNvPr>
            <p:cNvSpPr>
              <a:spLocks noChangeAspect="1" noChangeArrowheads="1"/>
            </p:cNvSpPr>
            <p:nvPr/>
          </p:nvSpPr>
          <p:spPr bwMode="auto">
            <a:xfrm>
              <a:off x="537" y="1752"/>
              <a:ext cx="2336" cy="2117"/>
            </a:xfrm>
            <a:prstGeom prst="ellipse">
              <a:avLst/>
            </a:prstGeom>
            <a:noFill/>
            <a:ln w="38100">
              <a:solidFill>
                <a:srgbClr val="BF5A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grpSp>
        <p:nvGrpSpPr>
          <p:cNvPr id="27653" name="Group 13">
            <a:extLst>
              <a:ext uri="{FF2B5EF4-FFF2-40B4-BE49-F238E27FC236}">
                <a16:creationId xmlns:a16="http://schemas.microsoft.com/office/drawing/2014/main" id="{5391F8C5-5526-499D-A1E0-4582CA2B11F9}"/>
              </a:ext>
            </a:extLst>
          </p:cNvPr>
          <p:cNvGrpSpPr>
            <a:grpSpLocks/>
          </p:cNvGrpSpPr>
          <p:nvPr/>
        </p:nvGrpSpPr>
        <p:grpSpPr bwMode="auto">
          <a:xfrm>
            <a:off x="211138" y="1323975"/>
            <a:ext cx="5008562" cy="4822825"/>
            <a:chOff x="133" y="834"/>
            <a:chExt cx="3155" cy="3038"/>
          </a:xfrm>
        </p:grpSpPr>
        <p:sp>
          <p:nvSpPr>
            <p:cNvPr id="12" name="Text Box 14">
              <a:extLst>
                <a:ext uri="{FF2B5EF4-FFF2-40B4-BE49-F238E27FC236}">
                  <a16:creationId xmlns:a16="http://schemas.microsoft.com/office/drawing/2014/main" id="{76E046AE-AFC0-4D43-A4CC-413B030FE8F5}"/>
                </a:ext>
              </a:extLst>
            </p:cNvPr>
            <p:cNvSpPr txBox="1">
              <a:spLocks noChangeArrowheads="1"/>
            </p:cNvSpPr>
            <p:nvPr/>
          </p:nvSpPr>
          <p:spPr bwMode="auto">
            <a:xfrm>
              <a:off x="477" y="834"/>
              <a:ext cx="2484" cy="804"/>
            </a:xfrm>
            <a:prstGeom prst="rect">
              <a:avLst/>
            </a:prstGeom>
            <a:noFill/>
            <a:ln w="9525">
              <a:noFill/>
              <a:miter lim="800000"/>
              <a:headEnd/>
              <a:tailEnd/>
            </a:ln>
          </p:spPr>
          <p:txBody>
            <a:bodyPr lIns="106985" tIns="53492" rIns="106985" bIns="53492"/>
            <a:lstStyle/>
            <a:p>
              <a:pPr algn="ctr" eaLnBrk="0" fontAlgn="auto" hangingPunct="0">
                <a:spcBef>
                  <a:spcPts val="0"/>
                </a:spcBef>
                <a:spcAft>
                  <a:spcPts val="0"/>
                </a:spcAft>
                <a:defRPr/>
              </a:pPr>
              <a:r>
                <a:rPr lang="es-SV" sz="2000" b="1" dirty="0">
                  <a:solidFill>
                    <a:srgbClr val="723604"/>
                  </a:solidFill>
                  <a:latin typeface="Times New Roman" pitchFamily="18" charset="0"/>
                  <a:cs typeface="+mn-cs"/>
                </a:rPr>
                <a:t>3</a:t>
              </a:r>
            </a:p>
            <a:p>
              <a:pPr algn="ctr" eaLnBrk="0" fontAlgn="auto" hangingPunct="0">
                <a:spcBef>
                  <a:spcPts val="0"/>
                </a:spcBef>
                <a:spcAft>
                  <a:spcPts val="0"/>
                </a:spcAft>
                <a:defRPr/>
              </a:pPr>
              <a:r>
                <a:rPr lang="es-SV" sz="1400" b="1" dirty="0">
                  <a:solidFill>
                    <a:srgbClr val="723604"/>
                  </a:solidFill>
                  <a:latin typeface="Times New Roman" pitchFamily="18" charset="0"/>
                  <a:cs typeface="+mn-cs"/>
                </a:rPr>
                <a:t>Manejo para ‘producción’ de</a:t>
              </a:r>
              <a:br>
                <a:rPr lang="es-SV" sz="1400" b="1" dirty="0">
                  <a:solidFill>
                    <a:srgbClr val="723604"/>
                  </a:solidFill>
                  <a:latin typeface="Times New Roman" pitchFamily="18" charset="0"/>
                  <a:cs typeface="+mn-cs"/>
                </a:rPr>
              </a:br>
              <a:r>
                <a:rPr lang="es-SV" sz="1400" b="1" dirty="0">
                  <a:solidFill>
                    <a:srgbClr val="723604"/>
                  </a:solidFill>
                  <a:latin typeface="Times New Roman" pitchFamily="18" charset="0"/>
                  <a:cs typeface="+mn-cs"/>
                </a:rPr>
                <a:t>servicios </a:t>
              </a:r>
              <a:r>
                <a:rPr lang="es-SV" sz="1400" b="1" dirty="0" err="1">
                  <a:solidFill>
                    <a:srgbClr val="723604"/>
                  </a:solidFill>
                  <a:latin typeface="Times New Roman" pitchFamily="18" charset="0"/>
                  <a:cs typeface="+mn-cs"/>
                </a:rPr>
                <a:t>ecosistémicos</a:t>
              </a:r>
              <a:r>
                <a:rPr lang="es-SV" sz="1400" b="1" dirty="0">
                  <a:solidFill>
                    <a:srgbClr val="723604"/>
                  </a:solidFill>
                  <a:latin typeface="Times New Roman" pitchFamily="18" charset="0"/>
                  <a:cs typeface="+mn-cs"/>
                </a:rPr>
                <a:t> </a:t>
              </a:r>
              <a:br>
                <a:rPr lang="es-SV" sz="1400" b="1" dirty="0">
                  <a:solidFill>
                    <a:srgbClr val="723604"/>
                  </a:solidFill>
                  <a:latin typeface="Times New Roman" pitchFamily="18" charset="0"/>
                  <a:cs typeface="+mn-cs"/>
                </a:rPr>
              </a:br>
              <a:r>
                <a:rPr lang="es-SV" sz="1400" b="1" dirty="0">
                  <a:solidFill>
                    <a:srgbClr val="723604"/>
                  </a:solidFill>
                  <a:latin typeface="Times New Roman" pitchFamily="18" charset="0"/>
                  <a:cs typeface="+mn-cs"/>
                </a:rPr>
                <a:t>y reconocimiento externo </a:t>
              </a:r>
            </a:p>
            <a:p>
              <a:pPr algn="ctr" eaLnBrk="0" fontAlgn="auto" hangingPunct="0">
                <a:spcBef>
                  <a:spcPts val="0"/>
                </a:spcBef>
                <a:spcAft>
                  <a:spcPts val="0"/>
                </a:spcAft>
                <a:defRPr/>
              </a:pPr>
              <a:r>
                <a:rPr lang="es-SV" sz="1400" dirty="0">
                  <a:solidFill>
                    <a:srgbClr val="723604"/>
                  </a:solidFill>
                  <a:effectLst>
                    <a:outerShdw blurRad="38100" dist="38100" dir="2700000" algn="tl">
                      <a:srgbClr val="C0C0C0"/>
                    </a:outerShdw>
                  </a:effectLst>
                  <a:latin typeface="Times New Roman" pitchFamily="18" charset="0"/>
                  <a:cs typeface="+mn-cs"/>
                </a:rPr>
                <a:t>(calidad del agua y regulación del agua, conservación de biodiversidad, captura de carbono)</a:t>
              </a:r>
              <a:endParaRPr lang="es-SV" sz="1600" dirty="0">
                <a:solidFill>
                  <a:srgbClr val="723604"/>
                </a:solidFill>
                <a:effectLst>
                  <a:outerShdw blurRad="38100" dist="38100" dir="2700000" algn="tl">
                    <a:srgbClr val="C0C0C0"/>
                  </a:outerShdw>
                </a:effectLst>
                <a:latin typeface="Times New Roman" pitchFamily="18" charset="0"/>
                <a:cs typeface="+mn-cs"/>
              </a:endParaRPr>
            </a:p>
          </p:txBody>
        </p:sp>
        <p:sp>
          <p:nvSpPr>
            <p:cNvPr id="27662" name="Oval 15">
              <a:extLst>
                <a:ext uri="{FF2B5EF4-FFF2-40B4-BE49-F238E27FC236}">
                  <a16:creationId xmlns:a16="http://schemas.microsoft.com/office/drawing/2014/main" id="{98B2DA7A-2864-4E0E-AD59-3D448B4EE17E}"/>
                </a:ext>
              </a:extLst>
            </p:cNvPr>
            <p:cNvSpPr>
              <a:spLocks noChangeAspect="1" noChangeArrowheads="1"/>
            </p:cNvSpPr>
            <p:nvPr/>
          </p:nvSpPr>
          <p:spPr bwMode="auto">
            <a:xfrm>
              <a:off x="133" y="871"/>
              <a:ext cx="3155" cy="3001"/>
            </a:xfrm>
            <a:prstGeom prst="ellipse">
              <a:avLst/>
            </a:prstGeom>
            <a:noFill/>
            <a:ln w="38100">
              <a:solidFill>
                <a:srgbClr val="004C6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grpSp>
      <p:grpSp>
        <p:nvGrpSpPr>
          <p:cNvPr id="27654" name="Group 22">
            <a:extLst>
              <a:ext uri="{FF2B5EF4-FFF2-40B4-BE49-F238E27FC236}">
                <a16:creationId xmlns:a16="http://schemas.microsoft.com/office/drawing/2014/main" id="{556D215A-8764-4E32-9FFD-467D9EB4DBE9}"/>
              </a:ext>
            </a:extLst>
          </p:cNvPr>
          <p:cNvGrpSpPr>
            <a:grpSpLocks noChangeAspect="1"/>
          </p:cNvGrpSpPr>
          <p:nvPr/>
        </p:nvGrpSpPr>
        <p:grpSpPr bwMode="auto">
          <a:xfrm>
            <a:off x="5616575" y="1533525"/>
            <a:ext cx="3178175" cy="4271963"/>
            <a:chOff x="242" y="581"/>
            <a:chExt cx="2503" cy="3364"/>
          </a:xfrm>
        </p:grpSpPr>
        <p:pic>
          <p:nvPicPr>
            <p:cNvPr id="27655" name="Picture 23" descr="tamulasco220904-31">
              <a:extLst>
                <a:ext uri="{FF2B5EF4-FFF2-40B4-BE49-F238E27FC236}">
                  <a16:creationId xmlns:a16="http://schemas.microsoft.com/office/drawing/2014/main" id="{20D8D06D-3F19-499C-A5C8-FA877AA63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 y="1908"/>
              <a:ext cx="891" cy="1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24" descr="greenhouse graph">
              <a:extLst>
                <a:ext uri="{FF2B5EF4-FFF2-40B4-BE49-F238E27FC236}">
                  <a16:creationId xmlns:a16="http://schemas.microsoft.com/office/drawing/2014/main" id="{072143D9-8CA4-4D1E-9D09-CC4A9313C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 y="581"/>
              <a:ext cx="2498" cy="13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25" descr="biodiversity">
              <a:extLst>
                <a:ext uri="{FF2B5EF4-FFF2-40B4-BE49-F238E27FC236}">
                  <a16:creationId xmlns:a16="http://schemas.microsoft.com/office/drawing/2014/main" id="{8CFF37A5-98D7-4E03-BD8C-A1AFAAD88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 y="2890"/>
              <a:ext cx="812" cy="1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8" name="Picture 26" descr="Candelaria_Sandra">
              <a:extLst>
                <a:ext uri="{FF2B5EF4-FFF2-40B4-BE49-F238E27FC236}">
                  <a16:creationId xmlns:a16="http://schemas.microsoft.com/office/drawing/2014/main" id="{1A161C78-49F9-4920-93D5-18680EA17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 y="2889"/>
              <a:ext cx="793" cy="10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9" name="Picture 27">
              <a:extLst>
                <a:ext uri="{FF2B5EF4-FFF2-40B4-BE49-F238E27FC236}">
                  <a16:creationId xmlns:a16="http://schemas.microsoft.com/office/drawing/2014/main" id="{6AA8EB27-B818-4EAD-B93C-98D17BF55A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 y="1908"/>
              <a:ext cx="1609" cy="9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60" name="Picture 28" descr="david010103-jb11">
              <a:extLst>
                <a:ext uri="{FF2B5EF4-FFF2-40B4-BE49-F238E27FC236}">
                  <a16:creationId xmlns:a16="http://schemas.microsoft.com/office/drawing/2014/main" id="{FC08A7F5-D4F9-4B4E-A479-179FB0C628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 y="3273"/>
              <a:ext cx="888" cy="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a:extLst>
              <a:ext uri="{FF2B5EF4-FFF2-40B4-BE49-F238E27FC236}">
                <a16:creationId xmlns:a16="http://schemas.microsoft.com/office/drawing/2014/main" id="{50CDF811-3DA0-465F-AAD0-2A45DB1730C1}"/>
              </a:ext>
            </a:extLst>
          </p:cNvPr>
          <p:cNvSpPr>
            <a:spLocks noGrp="1"/>
          </p:cNvSpPr>
          <p:nvPr>
            <p:ph type="title"/>
          </p:nvPr>
        </p:nvSpPr>
        <p:spPr>
          <a:xfrm>
            <a:off x="755650" y="-14288"/>
            <a:ext cx="7632700" cy="850901"/>
          </a:xfrm>
        </p:spPr>
        <p:txBody>
          <a:bodyPr/>
          <a:lstStyle/>
          <a:p>
            <a:pPr eaLnBrk="1" hangingPunct="1"/>
            <a:r>
              <a:rPr lang="es-SV" altLang="es-SV" sz="2100" i="1" u="sng">
                <a:solidFill>
                  <a:srgbClr val="592B06"/>
                </a:solidFill>
                <a:latin typeface="Perpetua" panose="02020502060401020303" pitchFamily="18" charset="0"/>
              </a:rPr>
              <a:t>Gobernanza </a:t>
            </a:r>
            <a:r>
              <a:rPr lang="es-SV" altLang="es-SV" sz="2100">
                <a:solidFill>
                  <a:srgbClr val="592B06"/>
                </a:solidFill>
                <a:latin typeface="Perpetua" panose="02020502060401020303" pitchFamily="18" charset="0"/>
              </a:rPr>
              <a:t>supone una institucionalidad que fortalece derechos, promueva la acción colectiva y plataformas de negociación</a:t>
            </a:r>
            <a:endParaRPr lang="es-SV" altLang="es-SV" sz="2100">
              <a:latin typeface="Perpetua" panose="02020502060401020303" pitchFamily="18" charset="0"/>
            </a:endParaRPr>
          </a:p>
        </p:txBody>
      </p:sp>
      <p:sp>
        <p:nvSpPr>
          <p:cNvPr id="3" name="2 Marcador de contenido">
            <a:extLst>
              <a:ext uri="{FF2B5EF4-FFF2-40B4-BE49-F238E27FC236}">
                <a16:creationId xmlns:a16="http://schemas.microsoft.com/office/drawing/2014/main" id="{69EDE321-0B9D-40BE-9572-DCC5AD8E7DFF}"/>
              </a:ext>
            </a:extLst>
          </p:cNvPr>
          <p:cNvSpPr>
            <a:spLocks noGrp="1"/>
          </p:cNvSpPr>
          <p:nvPr>
            <p:ph idx="1"/>
          </p:nvPr>
        </p:nvSpPr>
        <p:spPr>
          <a:xfrm>
            <a:off x="468313" y="1482725"/>
            <a:ext cx="8207375" cy="4899025"/>
          </a:xfrm>
        </p:spPr>
        <p:txBody>
          <a:bodyPr>
            <a:normAutofit/>
          </a:bodyPr>
          <a:lstStyle/>
          <a:p>
            <a:pPr marL="180975" indent="-180975" eaLnBrk="1" hangingPunct="1">
              <a:lnSpc>
                <a:spcPct val="80000"/>
              </a:lnSpc>
              <a:buFont typeface="Arial" charset="0"/>
              <a:buNone/>
              <a:defRPr/>
            </a:pPr>
            <a:r>
              <a:rPr lang="es-MX" sz="1500" b="1">
                <a:solidFill>
                  <a:srgbClr val="722D04"/>
                </a:solidFill>
              </a:rPr>
              <a:t>Arreglos institucionales encadenados que toman en cuenta las estrategias de vida rurales para el manejo de los servicios ecosistémicos</a:t>
            </a:r>
          </a:p>
          <a:p>
            <a:pPr marL="180975" indent="-180975" eaLnBrk="1" hangingPunct="1">
              <a:lnSpc>
                <a:spcPct val="80000"/>
              </a:lnSpc>
              <a:buFont typeface="Arial" charset="0"/>
              <a:buNone/>
              <a:defRPr/>
            </a:pPr>
            <a:endParaRPr lang="es-MX" sz="1500" b="1">
              <a:solidFill>
                <a:srgbClr val="BF5A10"/>
              </a:solidFill>
              <a:effectLst>
                <a:outerShdw blurRad="38100" dist="38100" dir="2700000" algn="tl">
                  <a:srgbClr val="C0C0C0"/>
                </a:outerShdw>
              </a:effectLst>
            </a:endParaRPr>
          </a:p>
          <a:p>
            <a:pPr marL="180975" indent="-180975" eaLnBrk="1" hangingPunct="1">
              <a:lnSpc>
                <a:spcPct val="80000"/>
              </a:lnSpc>
              <a:spcBef>
                <a:spcPct val="0"/>
              </a:spcBef>
              <a:spcAft>
                <a:spcPct val="10000"/>
              </a:spcAft>
              <a:buFont typeface="Arial" charset="0"/>
              <a:buNone/>
              <a:defRPr/>
            </a:pPr>
            <a:r>
              <a:rPr sz="1500" b="1">
                <a:solidFill>
                  <a:srgbClr val="BF5A10"/>
                </a:solidFill>
              </a:rPr>
              <a:t>Nivel 1. Prácticas para el Autoabastecimiento:</a:t>
            </a:r>
            <a:endParaRPr lang="es-SV" sz="1500" b="1">
              <a:solidFill>
                <a:srgbClr val="BF5A10"/>
              </a:solidFill>
            </a:endParaRPr>
          </a:p>
          <a:p>
            <a:pPr marL="180975" indent="-180975" eaLnBrk="1" hangingPunct="1">
              <a:lnSpc>
                <a:spcPct val="80000"/>
              </a:lnSpc>
              <a:spcBef>
                <a:spcPct val="0"/>
              </a:spcBef>
              <a:spcAft>
                <a:spcPct val="10000"/>
              </a:spcAft>
              <a:buFont typeface="Arial" charset="0"/>
              <a:buChar char="•"/>
              <a:defRPr/>
            </a:pPr>
            <a:r>
              <a:rPr lang="es-SV" sz="1500" b="1"/>
              <a:t>Partir de las reglas y normas establecidas por las comunidades, tomando en cuenta la distribución interna para los miembros más vulnerables de la comunidad (mujeres, campesinos sin tierra, etc.) </a:t>
            </a:r>
          </a:p>
          <a:p>
            <a:pPr marL="180975" indent="-180975" eaLnBrk="1" hangingPunct="1">
              <a:lnSpc>
                <a:spcPct val="80000"/>
              </a:lnSpc>
              <a:spcBef>
                <a:spcPct val="0"/>
              </a:spcBef>
              <a:spcAft>
                <a:spcPct val="10000"/>
              </a:spcAft>
              <a:buFont typeface="Arial" charset="0"/>
              <a:buChar char="•"/>
              <a:defRPr/>
            </a:pPr>
            <a:r>
              <a:rPr lang="es-SV" sz="1500" b="1"/>
              <a:t>Alcanzar acuerdos durables a este nivel es crucial para respaldar plataformas de negociación de actores locales frente a los actores externos (actores nacionales, internacionales, grupos económicos, etc. ) </a:t>
            </a:r>
          </a:p>
          <a:p>
            <a:pPr marL="180975" indent="-180975" eaLnBrk="1" hangingPunct="1">
              <a:lnSpc>
                <a:spcPct val="80000"/>
              </a:lnSpc>
              <a:spcBef>
                <a:spcPct val="0"/>
              </a:spcBef>
              <a:spcAft>
                <a:spcPct val="10000"/>
              </a:spcAft>
              <a:buFont typeface="Arial" charset="0"/>
              <a:buNone/>
              <a:defRPr/>
            </a:pPr>
            <a:endParaRPr lang="es-SV" sz="1500">
              <a:solidFill>
                <a:srgbClr val="BF5A10"/>
              </a:solidFill>
            </a:endParaRPr>
          </a:p>
          <a:p>
            <a:pPr marL="180975" indent="-180975" eaLnBrk="1" hangingPunct="1">
              <a:lnSpc>
                <a:spcPct val="80000"/>
              </a:lnSpc>
              <a:spcAft>
                <a:spcPct val="10000"/>
              </a:spcAft>
              <a:buFont typeface="Arial" charset="0"/>
              <a:buNone/>
              <a:defRPr/>
            </a:pPr>
            <a:r>
              <a:rPr sz="1500" b="1">
                <a:solidFill>
                  <a:srgbClr val="BF5A10"/>
                </a:solidFill>
              </a:rPr>
              <a:t>Nivel 2. Prácticas para la Generación de Ingresos: </a:t>
            </a:r>
          </a:p>
          <a:p>
            <a:pPr marL="180975" indent="-180975" eaLnBrk="1" hangingPunct="1">
              <a:lnSpc>
                <a:spcPct val="80000"/>
              </a:lnSpc>
              <a:spcAft>
                <a:spcPct val="10000"/>
              </a:spcAft>
              <a:buFontTx/>
              <a:buChar char="•"/>
              <a:defRPr/>
            </a:pPr>
            <a:r>
              <a:rPr lang="es-SV" sz="1500" b="1"/>
              <a:t>Una institucionalidad meso que fortalece la acción colectiva, la identidad territorial y facilita procesos de representación y negociación entre diferentes intereses</a:t>
            </a:r>
          </a:p>
          <a:p>
            <a:pPr marL="180975" indent="-180975" eaLnBrk="1" hangingPunct="1">
              <a:lnSpc>
                <a:spcPct val="80000"/>
              </a:lnSpc>
              <a:spcAft>
                <a:spcPct val="10000"/>
              </a:spcAft>
              <a:buFont typeface="Arial" charset="0"/>
              <a:buNone/>
              <a:defRPr/>
            </a:pPr>
            <a:endParaRPr lang="es-SV" sz="1500">
              <a:solidFill>
                <a:srgbClr val="BF5A10"/>
              </a:solidFill>
            </a:endParaRPr>
          </a:p>
          <a:p>
            <a:pPr marL="180975" indent="-180975" eaLnBrk="1" hangingPunct="1">
              <a:lnSpc>
                <a:spcPct val="70000"/>
              </a:lnSpc>
              <a:spcAft>
                <a:spcPct val="40000"/>
              </a:spcAft>
              <a:buFont typeface="Arial" charset="0"/>
              <a:buNone/>
              <a:defRPr/>
            </a:pPr>
            <a:r>
              <a:rPr lang="es-SV" sz="1500" b="1">
                <a:solidFill>
                  <a:srgbClr val="BF5A10"/>
                </a:solidFill>
              </a:rPr>
              <a:t>Nivel 3. Prácticas para garantizar servicios ecosistémicos de interés regional/global:</a:t>
            </a:r>
          </a:p>
          <a:p>
            <a:pPr marL="180975" indent="-180975" eaLnBrk="1" hangingPunct="1">
              <a:lnSpc>
                <a:spcPct val="80000"/>
              </a:lnSpc>
              <a:spcAft>
                <a:spcPct val="40000"/>
              </a:spcAft>
              <a:buFontTx/>
              <a:buChar char="•"/>
              <a:defRPr/>
            </a:pPr>
            <a:r>
              <a:rPr lang="es-SV" sz="1500" b="1"/>
              <a:t>Este tercer nivel puede ser inviable o convertirse en amenaza si no se afinca en los dos niveles anteriores (ej. parques tradicionales de conservación pura)</a:t>
            </a:r>
          </a:p>
          <a:p>
            <a:pPr marL="180975" indent="-180975" eaLnBrk="1" hangingPunct="1">
              <a:lnSpc>
                <a:spcPct val="80000"/>
              </a:lnSpc>
              <a:spcAft>
                <a:spcPct val="40000"/>
              </a:spcAft>
              <a:buFontTx/>
              <a:buChar char="•"/>
              <a:defRPr/>
            </a:pPr>
            <a:r>
              <a:rPr lang="es-SV" sz="1500" b="1"/>
              <a:t>Dado que el ámbito a este nivel es nacional, regional o internacional, un tema crucial es la participación de las comunidades rurales en las decisiones sobre el uso de los recursos del territorio, lo cual pasa por una revalorización del papel de las comunidades rurales en el manejo de los RRNN</a:t>
            </a:r>
          </a:p>
          <a:p>
            <a:pPr marL="180975" indent="-180975" eaLnBrk="1" hangingPunct="1">
              <a:lnSpc>
                <a:spcPct val="80000"/>
              </a:lnSpc>
              <a:buFont typeface="Arial" charset="0"/>
              <a:buNone/>
              <a:defRPr/>
            </a:pPr>
            <a:endParaRPr lang="es-SV" sz="1100" b="1">
              <a:solidFill>
                <a:srgbClr val="BF5A10"/>
              </a:solidFill>
              <a:effectLst>
                <a:outerShdw blurRad="38100" dist="38100" dir="2700000" algn="tl">
                  <a:srgbClr val="C0C0C0"/>
                </a:outerShdw>
              </a:effectLst>
            </a:endParaRPr>
          </a:p>
          <a:p>
            <a:pPr marL="180975" indent="-180975" eaLnBrk="1" hangingPunct="1">
              <a:lnSpc>
                <a:spcPct val="80000"/>
              </a:lnSpc>
              <a:buFont typeface="Arial" charset="0"/>
              <a:buChar char="•"/>
              <a:defRPr/>
            </a:pPr>
            <a:endParaRPr lang="es-SV"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84761964-72E4-43B4-823F-629E161B603C}"/>
              </a:ext>
            </a:extLst>
          </p:cNvPr>
          <p:cNvSpPr>
            <a:spLocks noGrp="1"/>
          </p:cNvSpPr>
          <p:nvPr>
            <p:ph type="title"/>
          </p:nvPr>
        </p:nvSpPr>
        <p:spPr>
          <a:xfrm>
            <a:off x="755650" y="-26988"/>
            <a:ext cx="7632700" cy="850901"/>
          </a:xfrm>
        </p:spPr>
        <p:txBody>
          <a:bodyPr/>
          <a:lstStyle/>
          <a:p>
            <a:pPr eaLnBrk="1" hangingPunct="1"/>
            <a:r>
              <a:rPr lang="es-SV" altLang="es-SV" sz="2200" i="1" u="sng">
                <a:solidFill>
                  <a:srgbClr val="592B06"/>
                </a:solidFill>
                <a:latin typeface="Perpetua" panose="02020502060401020303" pitchFamily="18" charset="0"/>
              </a:rPr>
              <a:t>Gobernanza </a:t>
            </a:r>
            <a:r>
              <a:rPr lang="es-SV" altLang="es-SV" sz="2200">
                <a:solidFill>
                  <a:srgbClr val="592B06"/>
                </a:solidFill>
                <a:latin typeface="Perpetua" panose="02020502060401020303" pitchFamily="18" charset="0"/>
              </a:rPr>
              <a:t>supone una institucionalidad que </a:t>
            </a:r>
            <a:r>
              <a:rPr lang="es-SV" altLang="es-SV" sz="2200" i="1" u="sng">
                <a:solidFill>
                  <a:srgbClr val="592B06"/>
                </a:solidFill>
                <a:latin typeface="Perpetua" panose="02020502060401020303" pitchFamily="18" charset="0"/>
              </a:rPr>
              <a:t>fortalece derechos</a:t>
            </a:r>
            <a:r>
              <a:rPr lang="es-SV" altLang="es-SV" sz="2200">
                <a:solidFill>
                  <a:srgbClr val="592B06"/>
                </a:solidFill>
                <a:latin typeface="Perpetua" panose="02020502060401020303" pitchFamily="18" charset="0"/>
              </a:rPr>
              <a:t>, </a:t>
            </a:r>
            <a:br>
              <a:rPr lang="es-SV" altLang="es-SV" sz="2200">
                <a:solidFill>
                  <a:srgbClr val="592B06"/>
                </a:solidFill>
                <a:latin typeface="Perpetua" panose="02020502060401020303" pitchFamily="18" charset="0"/>
              </a:rPr>
            </a:br>
            <a:r>
              <a:rPr lang="es-SV" altLang="es-SV" sz="2200">
                <a:solidFill>
                  <a:srgbClr val="592B06"/>
                </a:solidFill>
                <a:latin typeface="Perpetua" panose="02020502060401020303" pitchFamily="18" charset="0"/>
              </a:rPr>
              <a:t>promueva la acción colectiva y plataformas de negociación</a:t>
            </a:r>
            <a:endParaRPr lang="es-SV" altLang="es-SV" sz="2200">
              <a:latin typeface="Perpetua" panose="02020502060401020303" pitchFamily="18" charset="0"/>
            </a:endParaRPr>
          </a:p>
        </p:txBody>
      </p:sp>
      <p:sp>
        <p:nvSpPr>
          <p:cNvPr id="3" name="2 Marcador de contenido">
            <a:extLst>
              <a:ext uri="{FF2B5EF4-FFF2-40B4-BE49-F238E27FC236}">
                <a16:creationId xmlns:a16="http://schemas.microsoft.com/office/drawing/2014/main" id="{56FCA049-D463-4A6B-B895-17AC599CAE62}"/>
              </a:ext>
            </a:extLst>
          </p:cNvPr>
          <p:cNvSpPr>
            <a:spLocks noGrp="1"/>
          </p:cNvSpPr>
          <p:nvPr>
            <p:ph idx="1"/>
          </p:nvPr>
        </p:nvSpPr>
        <p:spPr>
          <a:xfrm>
            <a:off x="457200" y="1482725"/>
            <a:ext cx="8229600" cy="3241675"/>
          </a:xfrm>
        </p:spPr>
        <p:txBody>
          <a:bodyPr>
            <a:normAutofit/>
          </a:bodyPr>
          <a:lstStyle/>
          <a:p>
            <a:pPr marL="180975" indent="-180975" eaLnBrk="1" hangingPunct="1">
              <a:lnSpc>
                <a:spcPct val="80000"/>
              </a:lnSpc>
              <a:buFont typeface="Arial" charset="0"/>
              <a:buNone/>
              <a:defRPr/>
            </a:pPr>
            <a:r>
              <a:rPr lang="es-MX" sz="2200" b="1" dirty="0">
                <a:solidFill>
                  <a:srgbClr val="722D04"/>
                </a:solidFill>
                <a:effectLst>
                  <a:outerShdw blurRad="38100" dist="38100" dir="2700000" algn="tl">
                    <a:srgbClr val="C0C0C0"/>
                  </a:outerShdw>
                </a:effectLst>
              </a:rPr>
              <a:t>Derechos </a:t>
            </a:r>
            <a:r>
              <a:rPr lang="es-SV" sz="2200" b="1" dirty="0">
                <a:solidFill>
                  <a:srgbClr val="722D04"/>
                </a:solidFill>
                <a:effectLst>
                  <a:outerShdw blurRad="38100" dist="38100" dir="2700000" algn="tl">
                    <a:srgbClr val="C0C0C0"/>
                  </a:outerShdw>
                </a:effectLst>
              </a:rPr>
              <a:t>de propiedad sobre los recursos naturales:</a:t>
            </a:r>
          </a:p>
          <a:p>
            <a:pPr marL="180975" indent="-180975" eaLnBrk="1" hangingPunct="1">
              <a:lnSpc>
                <a:spcPct val="80000"/>
              </a:lnSpc>
              <a:buFont typeface="Arial" charset="0"/>
              <a:buNone/>
              <a:defRPr/>
            </a:pPr>
            <a:endParaRPr lang="es-SV" sz="1800" b="1" dirty="0">
              <a:solidFill>
                <a:srgbClr val="722D04"/>
              </a:solidFill>
              <a:effectLst>
                <a:outerShdw blurRad="38100" dist="38100" dir="2700000" algn="tl">
                  <a:srgbClr val="C0C0C0"/>
                </a:outerShdw>
              </a:effectLst>
            </a:endParaRPr>
          </a:p>
          <a:p>
            <a:pPr marL="180975" indent="-180975" eaLnBrk="1" hangingPunct="1">
              <a:lnSpc>
                <a:spcPct val="80000"/>
              </a:lnSpc>
              <a:spcAft>
                <a:spcPct val="20000"/>
              </a:spcAft>
              <a:buFontTx/>
              <a:buChar char="•"/>
              <a:defRPr/>
            </a:pPr>
            <a:r>
              <a:rPr sz="1700" b="1" dirty="0">
                <a:solidFill>
                  <a:srgbClr val="722D04"/>
                </a:solidFill>
              </a:rPr>
              <a:t>El </a:t>
            </a:r>
            <a:r>
              <a:rPr lang="es-SV" sz="1700" b="1" dirty="0">
                <a:solidFill>
                  <a:srgbClr val="722D04"/>
                </a:solidFill>
              </a:rPr>
              <a:t>uso y control </a:t>
            </a:r>
            <a:r>
              <a:rPr sz="1700" b="1" dirty="0">
                <a:solidFill>
                  <a:srgbClr val="722D04"/>
                </a:solidFill>
              </a:rPr>
              <a:t>de los </a:t>
            </a:r>
            <a:r>
              <a:rPr sz="1700" b="1" dirty="0" err="1">
                <a:solidFill>
                  <a:srgbClr val="722D04"/>
                </a:solidFill>
              </a:rPr>
              <a:t>recursos</a:t>
            </a:r>
            <a:r>
              <a:rPr sz="1700" b="1" dirty="0">
                <a:solidFill>
                  <a:srgbClr val="722D04"/>
                </a:solidFill>
              </a:rPr>
              <a:t> </a:t>
            </a:r>
            <a:r>
              <a:rPr sz="1700" b="1" dirty="0" err="1">
                <a:solidFill>
                  <a:srgbClr val="722D04"/>
                </a:solidFill>
              </a:rPr>
              <a:t>naturales</a:t>
            </a:r>
            <a:r>
              <a:rPr sz="1700" b="1" dirty="0">
                <a:solidFill>
                  <a:srgbClr val="722D04"/>
                </a:solidFill>
              </a:rPr>
              <a:t> </a:t>
            </a:r>
            <a:r>
              <a:rPr sz="1700" b="1" dirty="0" err="1">
                <a:solidFill>
                  <a:srgbClr val="722D04"/>
                </a:solidFill>
              </a:rPr>
              <a:t>están</a:t>
            </a:r>
            <a:r>
              <a:rPr sz="1700" b="1" dirty="0">
                <a:solidFill>
                  <a:srgbClr val="722D04"/>
                </a:solidFill>
              </a:rPr>
              <a:t> </a:t>
            </a:r>
            <a:r>
              <a:rPr sz="1700" b="1" dirty="0" err="1">
                <a:solidFill>
                  <a:srgbClr val="722D04"/>
                </a:solidFill>
              </a:rPr>
              <a:t>determinados</a:t>
            </a:r>
            <a:r>
              <a:rPr sz="1700" b="1" dirty="0">
                <a:solidFill>
                  <a:srgbClr val="722D04"/>
                </a:solidFill>
              </a:rPr>
              <a:t> </a:t>
            </a:r>
            <a:r>
              <a:rPr sz="1700" b="1" dirty="0" err="1">
                <a:solidFill>
                  <a:srgbClr val="722D04"/>
                </a:solidFill>
              </a:rPr>
              <a:t>por</a:t>
            </a:r>
            <a:r>
              <a:rPr sz="1700" b="1" dirty="0">
                <a:solidFill>
                  <a:srgbClr val="722D04"/>
                </a:solidFill>
              </a:rPr>
              <a:t> </a:t>
            </a:r>
            <a:r>
              <a:rPr sz="1700" b="1" dirty="0" err="1">
                <a:solidFill>
                  <a:srgbClr val="722D04"/>
                </a:solidFill>
              </a:rPr>
              <a:t>medio</a:t>
            </a:r>
            <a:r>
              <a:rPr sz="1700" b="1" dirty="0">
                <a:solidFill>
                  <a:srgbClr val="722D04"/>
                </a:solidFill>
              </a:rPr>
              <a:t> de la </a:t>
            </a:r>
            <a:r>
              <a:rPr sz="1700" b="1" dirty="0" err="1">
                <a:solidFill>
                  <a:srgbClr val="722D04"/>
                </a:solidFill>
              </a:rPr>
              <a:t>designación</a:t>
            </a:r>
            <a:r>
              <a:rPr sz="1700" b="1" dirty="0">
                <a:solidFill>
                  <a:srgbClr val="722D04"/>
                </a:solidFill>
              </a:rPr>
              <a:t> de los </a:t>
            </a:r>
            <a:r>
              <a:rPr sz="1700" b="1" dirty="0" err="1">
                <a:solidFill>
                  <a:srgbClr val="722D04"/>
                </a:solidFill>
              </a:rPr>
              <a:t>derechos</a:t>
            </a:r>
            <a:r>
              <a:rPr sz="1700" b="1" dirty="0">
                <a:solidFill>
                  <a:srgbClr val="722D04"/>
                </a:solidFill>
              </a:rPr>
              <a:t> de </a:t>
            </a:r>
            <a:r>
              <a:rPr sz="1700" b="1" dirty="0" err="1">
                <a:solidFill>
                  <a:srgbClr val="722D04"/>
                </a:solidFill>
              </a:rPr>
              <a:t>propiedad</a:t>
            </a:r>
            <a:r>
              <a:rPr sz="1700" b="1" dirty="0">
                <a:solidFill>
                  <a:srgbClr val="722D04"/>
                </a:solidFill>
              </a:rPr>
              <a:t>, </a:t>
            </a:r>
            <a:r>
              <a:rPr sz="1700" b="1" dirty="0" err="1">
                <a:solidFill>
                  <a:srgbClr val="722D04"/>
                </a:solidFill>
              </a:rPr>
              <a:t>ya</a:t>
            </a:r>
            <a:r>
              <a:rPr sz="1700" b="1" dirty="0">
                <a:solidFill>
                  <a:srgbClr val="722D04"/>
                </a:solidFill>
              </a:rPr>
              <a:t> </a:t>
            </a:r>
            <a:r>
              <a:rPr sz="1700" b="1" dirty="0" err="1">
                <a:solidFill>
                  <a:srgbClr val="722D04"/>
                </a:solidFill>
              </a:rPr>
              <a:t>sean</a:t>
            </a:r>
            <a:r>
              <a:rPr sz="1700" b="1" dirty="0">
                <a:solidFill>
                  <a:srgbClr val="722D04"/>
                </a:solidFill>
              </a:rPr>
              <a:t> </a:t>
            </a:r>
            <a:r>
              <a:rPr sz="1700" b="1" dirty="0" err="1">
                <a:solidFill>
                  <a:srgbClr val="722D04"/>
                </a:solidFill>
              </a:rPr>
              <a:t>derechos</a:t>
            </a:r>
            <a:r>
              <a:rPr sz="1700" b="1" dirty="0">
                <a:solidFill>
                  <a:srgbClr val="722D04"/>
                </a:solidFill>
              </a:rPr>
              <a:t> </a:t>
            </a:r>
            <a:r>
              <a:rPr sz="1700" b="1" i="1" dirty="0">
                <a:solidFill>
                  <a:srgbClr val="722D04"/>
                </a:solidFill>
              </a:rPr>
              <a:t>de facto</a:t>
            </a:r>
            <a:r>
              <a:rPr sz="1700" b="1" dirty="0">
                <a:solidFill>
                  <a:srgbClr val="722D04"/>
                </a:solidFill>
              </a:rPr>
              <a:t> o </a:t>
            </a:r>
            <a:r>
              <a:rPr sz="1700" b="1" i="1" dirty="0">
                <a:solidFill>
                  <a:srgbClr val="722D04"/>
                </a:solidFill>
              </a:rPr>
              <a:t>de jure</a:t>
            </a:r>
            <a:endParaRPr sz="1700" b="1" dirty="0">
              <a:solidFill>
                <a:srgbClr val="722D04"/>
              </a:solidFill>
            </a:endParaRPr>
          </a:p>
          <a:p>
            <a:pPr marL="180975" indent="-180975" eaLnBrk="1" hangingPunct="1">
              <a:lnSpc>
                <a:spcPct val="80000"/>
              </a:lnSpc>
              <a:spcAft>
                <a:spcPct val="20000"/>
              </a:spcAft>
              <a:buFontTx/>
              <a:buChar char="•"/>
              <a:defRPr/>
            </a:pPr>
            <a:r>
              <a:rPr sz="1700" b="1" dirty="0">
                <a:solidFill>
                  <a:srgbClr val="722D04"/>
                </a:solidFill>
              </a:rPr>
              <a:t>La </a:t>
            </a:r>
            <a:r>
              <a:rPr sz="1700" b="1" dirty="0" err="1">
                <a:solidFill>
                  <a:srgbClr val="722D04"/>
                </a:solidFill>
              </a:rPr>
              <a:t>propiedad</a:t>
            </a:r>
            <a:r>
              <a:rPr sz="1700" b="1" dirty="0">
                <a:solidFill>
                  <a:srgbClr val="722D04"/>
                </a:solidFill>
              </a:rPr>
              <a:t> se </a:t>
            </a:r>
            <a:r>
              <a:rPr sz="1700" b="1" dirty="0" err="1">
                <a:solidFill>
                  <a:srgbClr val="722D04"/>
                </a:solidFill>
              </a:rPr>
              <a:t>refiere</a:t>
            </a:r>
            <a:r>
              <a:rPr sz="1700" b="1" dirty="0">
                <a:solidFill>
                  <a:srgbClr val="722D04"/>
                </a:solidFill>
              </a:rPr>
              <a:t> a </a:t>
            </a:r>
            <a:r>
              <a:rPr sz="1700" b="1" dirty="0" err="1">
                <a:solidFill>
                  <a:srgbClr val="722D04"/>
                </a:solidFill>
              </a:rPr>
              <a:t>una</a:t>
            </a:r>
            <a:r>
              <a:rPr sz="1700" b="1" dirty="0">
                <a:solidFill>
                  <a:srgbClr val="722D04"/>
                </a:solidFill>
              </a:rPr>
              <a:t> </a:t>
            </a:r>
            <a:r>
              <a:rPr sz="1700" b="1" dirty="0" err="1">
                <a:solidFill>
                  <a:srgbClr val="722D04"/>
                </a:solidFill>
              </a:rPr>
              <a:t>relación</a:t>
            </a:r>
            <a:r>
              <a:rPr sz="1700" b="1" dirty="0">
                <a:solidFill>
                  <a:srgbClr val="722D04"/>
                </a:solidFill>
              </a:rPr>
              <a:t> social </a:t>
            </a:r>
            <a:r>
              <a:rPr sz="1700" b="1" dirty="0" err="1">
                <a:solidFill>
                  <a:srgbClr val="722D04"/>
                </a:solidFill>
              </a:rPr>
              <a:t>que</a:t>
            </a:r>
            <a:r>
              <a:rPr sz="1700" b="1" dirty="0">
                <a:solidFill>
                  <a:srgbClr val="722D04"/>
                </a:solidFill>
              </a:rPr>
              <a:t> define los </a:t>
            </a:r>
            <a:r>
              <a:rPr sz="1700" b="1" dirty="0" err="1">
                <a:solidFill>
                  <a:srgbClr val="722D04"/>
                </a:solidFill>
              </a:rPr>
              <a:t>derechos</a:t>
            </a:r>
            <a:r>
              <a:rPr sz="1700" b="1" dirty="0">
                <a:solidFill>
                  <a:srgbClr val="722D04"/>
                </a:solidFill>
              </a:rPr>
              <a:t> (de un </a:t>
            </a:r>
            <a:r>
              <a:rPr sz="1700" b="1" dirty="0" err="1">
                <a:solidFill>
                  <a:srgbClr val="722D04"/>
                </a:solidFill>
              </a:rPr>
              <a:t>propietario</a:t>
            </a:r>
            <a:r>
              <a:rPr sz="1700" b="1" dirty="0">
                <a:solidFill>
                  <a:srgbClr val="722D04"/>
                </a:solidFill>
              </a:rPr>
              <a:t>) con </a:t>
            </a:r>
            <a:r>
              <a:rPr sz="1700" b="1" dirty="0" err="1">
                <a:solidFill>
                  <a:srgbClr val="722D04"/>
                </a:solidFill>
              </a:rPr>
              <a:t>respecto</a:t>
            </a:r>
            <a:r>
              <a:rPr sz="1700" b="1" dirty="0">
                <a:solidFill>
                  <a:srgbClr val="722D04"/>
                </a:solidFill>
              </a:rPr>
              <a:t> a </a:t>
            </a:r>
            <a:r>
              <a:rPr sz="1700" b="1" dirty="0" err="1">
                <a:solidFill>
                  <a:srgbClr val="722D04"/>
                </a:solidFill>
              </a:rPr>
              <a:t>algo</a:t>
            </a:r>
            <a:r>
              <a:rPr sz="1700" b="1" dirty="0">
                <a:solidFill>
                  <a:srgbClr val="722D04"/>
                </a:solidFill>
              </a:rPr>
              <a:t> de valor (</a:t>
            </a:r>
            <a:r>
              <a:rPr sz="1700" b="1" dirty="0" err="1">
                <a:solidFill>
                  <a:srgbClr val="722D04"/>
                </a:solidFill>
              </a:rPr>
              <a:t>una</a:t>
            </a:r>
            <a:r>
              <a:rPr sz="1700" b="1" dirty="0">
                <a:solidFill>
                  <a:srgbClr val="722D04"/>
                </a:solidFill>
              </a:rPr>
              <a:t> </a:t>
            </a:r>
            <a:r>
              <a:rPr sz="1700" b="1" dirty="0" err="1">
                <a:solidFill>
                  <a:srgbClr val="722D04"/>
                </a:solidFill>
              </a:rPr>
              <a:t>fuente</a:t>
            </a:r>
            <a:r>
              <a:rPr sz="1700" b="1" dirty="0">
                <a:solidFill>
                  <a:srgbClr val="722D04"/>
                </a:solidFill>
              </a:rPr>
              <a:t> de </a:t>
            </a:r>
            <a:r>
              <a:rPr sz="1700" b="1" dirty="0" err="1">
                <a:solidFill>
                  <a:srgbClr val="722D04"/>
                </a:solidFill>
              </a:rPr>
              <a:t>beneficios</a:t>
            </a:r>
            <a:r>
              <a:rPr sz="1700" b="1" dirty="0">
                <a:solidFill>
                  <a:srgbClr val="722D04"/>
                </a:solidFill>
              </a:rPr>
              <a:t> o </a:t>
            </a:r>
            <a:r>
              <a:rPr sz="1700" b="1" dirty="0" err="1">
                <a:solidFill>
                  <a:srgbClr val="722D04"/>
                </a:solidFill>
              </a:rPr>
              <a:t>ingresos</a:t>
            </a:r>
            <a:r>
              <a:rPr sz="1700" b="1" dirty="0">
                <a:solidFill>
                  <a:srgbClr val="722D04"/>
                </a:solidFill>
              </a:rPr>
              <a:t>) </a:t>
            </a:r>
            <a:r>
              <a:rPr sz="1700" b="1" dirty="0" err="1">
                <a:solidFill>
                  <a:srgbClr val="722D04"/>
                </a:solidFill>
              </a:rPr>
              <a:t>frente</a:t>
            </a:r>
            <a:r>
              <a:rPr sz="1700" b="1" dirty="0">
                <a:solidFill>
                  <a:srgbClr val="722D04"/>
                </a:solidFill>
              </a:rPr>
              <a:t> a </a:t>
            </a:r>
            <a:r>
              <a:rPr sz="1700" b="1" dirty="0" err="1">
                <a:solidFill>
                  <a:srgbClr val="722D04"/>
                </a:solidFill>
              </a:rPr>
              <a:t>todos</a:t>
            </a:r>
            <a:r>
              <a:rPr sz="1700" b="1" dirty="0">
                <a:solidFill>
                  <a:srgbClr val="722D04"/>
                </a:solidFill>
              </a:rPr>
              <a:t> los </a:t>
            </a:r>
            <a:r>
              <a:rPr sz="1700" b="1" dirty="0" err="1">
                <a:solidFill>
                  <a:srgbClr val="722D04"/>
                </a:solidFill>
              </a:rPr>
              <a:t>demás</a:t>
            </a:r>
            <a:r>
              <a:rPr sz="1700" b="1" dirty="0">
                <a:solidFill>
                  <a:srgbClr val="722D04"/>
                </a:solidFill>
              </a:rPr>
              <a:t>. </a:t>
            </a:r>
            <a:r>
              <a:rPr sz="1700" b="1" dirty="0" err="1">
                <a:solidFill>
                  <a:srgbClr val="722D04"/>
                </a:solidFill>
              </a:rPr>
              <a:t>Entonces</a:t>
            </a:r>
            <a:r>
              <a:rPr sz="1700" b="1" dirty="0">
                <a:solidFill>
                  <a:srgbClr val="722D04"/>
                </a:solidFill>
              </a:rPr>
              <a:t>, </a:t>
            </a:r>
            <a:r>
              <a:rPr sz="1700" b="1" i="1" dirty="0">
                <a:solidFill>
                  <a:srgbClr val="722D04"/>
                </a:solidFill>
              </a:rPr>
              <a:t>“</a:t>
            </a:r>
            <a:r>
              <a:rPr sz="1700" b="1" i="1" dirty="0" err="1">
                <a:solidFill>
                  <a:srgbClr val="722D04"/>
                </a:solidFill>
              </a:rPr>
              <a:t>derechos</a:t>
            </a:r>
            <a:r>
              <a:rPr sz="1700" b="1" i="1" dirty="0">
                <a:solidFill>
                  <a:srgbClr val="722D04"/>
                </a:solidFill>
              </a:rPr>
              <a:t> de </a:t>
            </a:r>
            <a:r>
              <a:rPr sz="1700" b="1" i="1" dirty="0" err="1">
                <a:solidFill>
                  <a:srgbClr val="722D04"/>
                </a:solidFill>
              </a:rPr>
              <a:t>propiedad</a:t>
            </a:r>
            <a:r>
              <a:rPr sz="1700" b="1" i="1" dirty="0">
                <a:solidFill>
                  <a:srgbClr val="722D04"/>
                </a:solidFill>
              </a:rPr>
              <a:t> son un </a:t>
            </a:r>
            <a:r>
              <a:rPr sz="1700" b="1" i="1" dirty="0" err="1">
                <a:solidFill>
                  <a:srgbClr val="722D04"/>
                </a:solidFill>
              </a:rPr>
              <a:t>reclamo</a:t>
            </a:r>
            <a:r>
              <a:rPr sz="1700" b="1" i="1" dirty="0">
                <a:solidFill>
                  <a:srgbClr val="722D04"/>
                </a:solidFill>
              </a:rPr>
              <a:t> a un </a:t>
            </a:r>
            <a:r>
              <a:rPr sz="1700" b="1" i="1" dirty="0" err="1">
                <a:solidFill>
                  <a:srgbClr val="722D04"/>
                </a:solidFill>
              </a:rPr>
              <a:t>flujo</a:t>
            </a:r>
            <a:r>
              <a:rPr sz="1700" b="1" i="1" dirty="0">
                <a:solidFill>
                  <a:srgbClr val="722D04"/>
                </a:solidFill>
              </a:rPr>
              <a:t> de </a:t>
            </a:r>
            <a:r>
              <a:rPr sz="1700" b="1" i="1" dirty="0" err="1">
                <a:solidFill>
                  <a:srgbClr val="722D04"/>
                </a:solidFill>
              </a:rPr>
              <a:t>beneficios</a:t>
            </a:r>
            <a:r>
              <a:rPr sz="1700" b="1" i="1" dirty="0">
                <a:solidFill>
                  <a:srgbClr val="722D04"/>
                </a:solidFill>
              </a:rPr>
              <a:t> </a:t>
            </a:r>
            <a:r>
              <a:rPr sz="1700" b="1" i="1" dirty="0" err="1">
                <a:solidFill>
                  <a:srgbClr val="722D04"/>
                </a:solidFill>
              </a:rPr>
              <a:t>que</a:t>
            </a:r>
            <a:r>
              <a:rPr sz="1700" b="1" i="1" dirty="0">
                <a:solidFill>
                  <a:srgbClr val="722D04"/>
                </a:solidFill>
              </a:rPr>
              <a:t> </a:t>
            </a:r>
            <a:r>
              <a:rPr sz="1700" b="1" i="1" dirty="0" err="1">
                <a:solidFill>
                  <a:srgbClr val="722D04"/>
                </a:solidFill>
              </a:rPr>
              <a:t>otros</a:t>
            </a:r>
            <a:r>
              <a:rPr sz="1700" b="1" i="1" dirty="0">
                <a:solidFill>
                  <a:srgbClr val="722D04"/>
                </a:solidFill>
              </a:rPr>
              <a:t> </a:t>
            </a:r>
            <a:r>
              <a:rPr sz="1700" b="1" i="1" dirty="0" err="1">
                <a:solidFill>
                  <a:srgbClr val="722D04"/>
                </a:solidFill>
              </a:rPr>
              <a:t>tienen</a:t>
            </a:r>
            <a:r>
              <a:rPr sz="1700" b="1" i="1" dirty="0">
                <a:solidFill>
                  <a:srgbClr val="722D04"/>
                </a:solidFill>
              </a:rPr>
              <a:t> </a:t>
            </a:r>
            <a:r>
              <a:rPr sz="1700" b="1" i="1" dirty="0" err="1">
                <a:solidFill>
                  <a:srgbClr val="722D04"/>
                </a:solidFill>
              </a:rPr>
              <a:t>que</a:t>
            </a:r>
            <a:r>
              <a:rPr sz="1700" b="1" i="1" dirty="0">
                <a:solidFill>
                  <a:srgbClr val="722D04"/>
                </a:solidFill>
              </a:rPr>
              <a:t> </a:t>
            </a:r>
            <a:r>
              <a:rPr sz="1700" b="1" i="1" dirty="0" err="1">
                <a:solidFill>
                  <a:srgbClr val="722D04"/>
                </a:solidFill>
              </a:rPr>
              <a:t>respetar</a:t>
            </a:r>
            <a:r>
              <a:rPr sz="1700" b="1" i="1" dirty="0">
                <a:solidFill>
                  <a:srgbClr val="722D04"/>
                </a:solidFill>
              </a:rPr>
              <a:t>”</a:t>
            </a:r>
            <a:r>
              <a:rPr sz="1700" b="1" dirty="0">
                <a:solidFill>
                  <a:srgbClr val="722D04"/>
                </a:solidFill>
              </a:rPr>
              <a:t> (Bromley 1991)</a:t>
            </a:r>
          </a:p>
          <a:p>
            <a:pPr marL="180975" indent="-180975" eaLnBrk="1" hangingPunct="1">
              <a:lnSpc>
                <a:spcPct val="80000"/>
              </a:lnSpc>
              <a:spcAft>
                <a:spcPct val="20000"/>
              </a:spcAft>
              <a:buFontTx/>
              <a:buChar char="•"/>
              <a:defRPr/>
            </a:pPr>
            <a:r>
              <a:rPr lang="es-MX" sz="1700" b="1" dirty="0">
                <a:solidFill>
                  <a:srgbClr val="722D04"/>
                </a:solidFill>
              </a:rPr>
              <a:t>Los derechos no son estáticos y continuamente requieren esfuerzos de negociación entre el conjunto de usuarios </a:t>
            </a:r>
            <a:r>
              <a:rPr lang="es-SV" sz="1700" b="1" dirty="0">
                <a:solidFill>
                  <a:srgbClr val="722D04"/>
                </a:solidFill>
              </a:rPr>
              <a:t>(propietarios, arrendatarios, el Estado, etc.), así como </a:t>
            </a:r>
            <a:r>
              <a:rPr lang="es-AR" sz="1700" b="1" dirty="0">
                <a:solidFill>
                  <a:srgbClr val="722D04"/>
                </a:solidFill>
              </a:rPr>
              <a:t>los individuos que directamente o indirectamente tienen influencia sobre, o están influidos por, los arreglos relacionados con los recursos del territorio</a:t>
            </a:r>
            <a:endParaRPr lang="es-SV" sz="1700" b="1" dirty="0">
              <a:solidFill>
                <a:srgbClr val="722D04"/>
              </a:solidFill>
            </a:endParaRPr>
          </a:p>
          <a:p>
            <a:pPr marL="180975" indent="-180975" eaLnBrk="1" hangingPunct="1">
              <a:lnSpc>
                <a:spcPct val="80000"/>
              </a:lnSpc>
              <a:buFont typeface="Arial" charset="0"/>
              <a:buNone/>
              <a:defRPr/>
            </a:pPr>
            <a:endParaRPr lang="es-SV" sz="1800" b="1" dirty="0">
              <a:solidFill>
                <a:srgbClr val="723604"/>
              </a:solidFill>
              <a:effectLst>
                <a:outerShdw blurRad="38100" dist="38100" dir="2700000" algn="tl">
                  <a:srgbClr val="C0C0C0"/>
                </a:outerShdw>
              </a:effectLst>
            </a:endParaRPr>
          </a:p>
          <a:p>
            <a:pPr marL="180975" indent="-180975" eaLnBrk="1" hangingPunct="1">
              <a:lnSpc>
                <a:spcPct val="80000"/>
              </a:lnSpc>
              <a:buFont typeface="Arial" charset="0"/>
              <a:buChar char="•"/>
              <a:defRPr/>
            </a:pPr>
            <a:endParaRPr lang="es-SV" sz="1800" dirty="0"/>
          </a:p>
        </p:txBody>
      </p:sp>
      <p:pic>
        <p:nvPicPr>
          <p:cNvPr id="29700" name="Picture 2" descr="chalatenango010203-9">
            <a:extLst>
              <a:ext uri="{FF2B5EF4-FFF2-40B4-BE49-F238E27FC236}">
                <a16:creationId xmlns:a16="http://schemas.microsoft.com/office/drawing/2014/main" id="{EF895201-316F-41B8-98C1-78C954A4B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587875"/>
            <a:ext cx="29702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halatenango010203-13">
            <a:extLst>
              <a:ext uri="{FF2B5EF4-FFF2-40B4-BE49-F238E27FC236}">
                <a16:creationId xmlns:a16="http://schemas.microsoft.com/office/drawing/2014/main" id="{DC37AD2F-A76E-4421-B50D-9B0AA9D1C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4581525"/>
            <a:ext cx="2978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alba211004-tamulasco-16_th">
            <a:extLst>
              <a:ext uri="{FF2B5EF4-FFF2-40B4-BE49-F238E27FC236}">
                <a16:creationId xmlns:a16="http://schemas.microsoft.com/office/drawing/2014/main" id="{A0FD094E-4AC5-4EB6-AD1F-45FBB704A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4587875"/>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DSCN3068">
            <a:extLst>
              <a:ext uri="{FF2B5EF4-FFF2-40B4-BE49-F238E27FC236}">
                <a16:creationId xmlns:a16="http://schemas.microsoft.com/office/drawing/2014/main" id="{174D9A05-D5F8-4B8A-9D2A-B866D278F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925" y="458311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BDC99DF-FC4D-4EF5-82E0-036E80AEECF1}"/>
              </a:ext>
            </a:extLst>
          </p:cNvPr>
          <p:cNvSpPr>
            <a:spLocks noGrp="1"/>
          </p:cNvSpPr>
          <p:nvPr>
            <p:ph type="title"/>
          </p:nvPr>
        </p:nvSpPr>
        <p:spPr>
          <a:xfrm>
            <a:off x="755650" y="274638"/>
            <a:ext cx="7632700" cy="850900"/>
          </a:xfrm>
        </p:spPr>
        <p:txBody>
          <a:bodyPr rtlCol="0"/>
          <a:lstStyle/>
          <a:p>
            <a:pPr eaLnBrk="1" fontAlgn="auto" hangingPunct="1">
              <a:spcAft>
                <a:spcPts val="0"/>
              </a:spcAft>
              <a:defRPr/>
            </a:pPr>
            <a:r>
              <a:rPr lang="es-SV" dirty="0">
                <a:solidFill>
                  <a:srgbClr val="592B06"/>
                </a:solidFill>
                <a:effectLst>
                  <a:outerShdw blurRad="38100" dist="38100" dir="2700000" algn="tl">
                    <a:srgbClr val="C0C0C0"/>
                  </a:outerShdw>
                </a:effectLst>
                <a:latin typeface="Perpetua" pitchFamily="18" charset="0"/>
              </a:rPr>
              <a:t>Tipo de recursos naturales</a:t>
            </a:r>
            <a:endParaRPr lang="es-SV" dirty="0">
              <a:latin typeface="Perpetua" pitchFamily="18" charset="0"/>
            </a:endParaRPr>
          </a:p>
        </p:txBody>
      </p:sp>
      <p:sp>
        <p:nvSpPr>
          <p:cNvPr id="3" name="2 Marcador de contenido">
            <a:extLst>
              <a:ext uri="{FF2B5EF4-FFF2-40B4-BE49-F238E27FC236}">
                <a16:creationId xmlns:a16="http://schemas.microsoft.com/office/drawing/2014/main" id="{4A1CF4CC-1EC0-4AE0-BB91-60F71F32FDB2}"/>
              </a:ext>
            </a:extLst>
          </p:cNvPr>
          <p:cNvSpPr>
            <a:spLocks noGrp="1"/>
          </p:cNvSpPr>
          <p:nvPr>
            <p:ph idx="1"/>
          </p:nvPr>
        </p:nvSpPr>
        <p:spPr>
          <a:xfrm>
            <a:off x="457200" y="1482725"/>
            <a:ext cx="8229600" cy="1514475"/>
          </a:xfrm>
        </p:spPr>
        <p:txBody>
          <a:bodyPr rtlCol="0">
            <a:normAutofit fontScale="70000" lnSpcReduction="20000"/>
          </a:bodyPr>
          <a:lstStyle/>
          <a:p>
            <a:pPr marL="234950" indent="-234950" eaLnBrk="1" fontAlgn="auto" hangingPunct="1">
              <a:spcBef>
                <a:spcPct val="30000"/>
              </a:spcBef>
              <a:spcAft>
                <a:spcPts val="0"/>
              </a:spcAft>
              <a:buFontTx/>
              <a:buChar char="•"/>
              <a:defRPr/>
            </a:pPr>
            <a:r>
              <a:rPr lang="es-SV" b="1" dirty="0">
                <a:solidFill>
                  <a:srgbClr val="723604"/>
                </a:solidFill>
              </a:rPr>
              <a:t>Tipo de bienes o recursos refieren a la naturaleza del bien</a:t>
            </a:r>
          </a:p>
          <a:p>
            <a:pPr marL="0" indent="0" eaLnBrk="1" fontAlgn="auto" hangingPunct="1">
              <a:spcBef>
                <a:spcPct val="30000"/>
              </a:spcBef>
              <a:spcAft>
                <a:spcPts val="0"/>
              </a:spcAft>
              <a:buFont typeface="Arial" panose="020B0604020202020204" pitchFamily="34" charset="0"/>
              <a:buNone/>
              <a:defRPr/>
            </a:pPr>
            <a:endParaRPr lang="es-SV" b="1" dirty="0">
              <a:solidFill>
                <a:srgbClr val="723604"/>
              </a:solidFill>
            </a:endParaRPr>
          </a:p>
          <a:p>
            <a:pPr marL="234950" indent="-234950" eaLnBrk="1" fontAlgn="auto" hangingPunct="1">
              <a:spcBef>
                <a:spcPct val="30000"/>
              </a:spcBef>
              <a:spcAft>
                <a:spcPts val="0"/>
              </a:spcAft>
              <a:buFontTx/>
              <a:buChar char="•"/>
              <a:defRPr/>
            </a:pPr>
            <a:r>
              <a:rPr lang="es-SV" b="1" dirty="0">
                <a:solidFill>
                  <a:srgbClr val="723604"/>
                </a:solidFill>
              </a:rPr>
              <a:t>Generalmente, se clasifican con relación a su  exclusividad y su </a:t>
            </a:r>
            <a:r>
              <a:rPr lang="es-SV" b="1" dirty="0" err="1">
                <a:solidFill>
                  <a:srgbClr val="723604"/>
                </a:solidFill>
              </a:rPr>
              <a:t>subtractibilidad</a:t>
            </a:r>
            <a:r>
              <a:rPr lang="es-SV" b="1" dirty="0">
                <a:solidFill>
                  <a:srgbClr val="723604"/>
                </a:solidFill>
              </a:rPr>
              <a:t> o rivalidad</a:t>
            </a:r>
          </a:p>
          <a:p>
            <a:pPr marL="0" indent="0" eaLnBrk="1" fontAlgn="auto" hangingPunct="1">
              <a:spcAft>
                <a:spcPts val="0"/>
              </a:spcAft>
              <a:buFont typeface="Arial" panose="020B0604020202020204" pitchFamily="34" charset="0"/>
              <a:buNone/>
              <a:defRPr/>
            </a:pPr>
            <a:endParaRPr lang="es-SV" dirty="0"/>
          </a:p>
        </p:txBody>
      </p:sp>
      <p:sp>
        <p:nvSpPr>
          <p:cNvPr id="30724" name="Rectangle 3">
            <a:extLst>
              <a:ext uri="{FF2B5EF4-FFF2-40B4-BE49-F238E27FC236}">
                <a16:creationId xmlns:a16="http://schemas.microsoft.com/office/drawing/2014/main" id="{384B9689-79E6-4496-9E22-A7432EC0631D}"/>
              </a:ext>
            </a:extLst>
          </p:cNvPr>
          <p:cNvSpPr txBox="1">
            <a:spLocks noChangeArrowheads="1"/>
          </p:cNvSpPr>
          <p:nvPr/>
        </p:nvSpPr>
        <p:spPr bwMode="auto">
          <a:xfrm>
            <a:off x="1438275" y="4057650"/>
            <a:ext cx="20177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spcBef>
                <a:spcPct val="50000"/>
              </a:spcBef>
            </a:pPr>
            <a:r>
              <a:rPr lang="en-US" altLang="es-SV" b="1">
                <a:solidFill>
                  <a:srgbClr val="BF5A00"/>
                </a:solidFill>
                <a:latin typeface="Perpetua" panose="02020502060401020303" pitchFamily="18" charset="0"/>
              </a:rPr>
              <a:t>Alto</a:t>
            </a:r>
          </a:p>
          <a:p>
            <a:pPr eaLnBrk="1" hangingPunct="1">
              <a:spcBef>
                <a:spcPct val="50000"/>
              </a:spcBef>
            </a:pPr>
            <a:r>
              <a:rPr lang="en-US" altLang="es-SV" b="1">
                <a:solidFill>
                  <a:srgbClr val="BF5A00"/>
                </a:solidFill>
                <a:latin typeface="Perpetua" panose="02020502060401020303" pitchFamily="18" charset="0"/>
              </a:rPr>
              <a:t>Subtractibilidad     </a:t>
            </a:r>
          </a:p>
          <a:p>
            <a:pPr algn="r" eaLnBrk="1" hangingPunct="1">
              <a:spcBef>
                <a:spcPct val="50000"/>
              </a:spcBef>
            </a:pPr>
            <a:r>
              <a:rPr lang="en-US" altLang="es-SV" b="1">
                <a:solidFill>
                  <a:srgbClr val="BF5A00"/>
                </a:solidFill>
                <a:latin typeface="Perpetua" panose="02020502060401020303" pitchFamily="18" charset="0"/>
              </a:rPr>
              <a:t>Bajo</a:t>
            </a:r>
          </a:p>
        </p:txBody>
      </p:sp>
      <p:graphicFrame>
        <p:nvGraphicFramePr>
          <p:cNvPr id="5" name="Group 4">
            <a:extLst>
              <a:ext uri="{FF2B5EF4-FFF2-40B4-BE49-F238E27FC236}">
                <a16:creationId xmlns:a16="http://schemas.microsoft.com/office/drawing/2014/main" id="{7083CBA3-620C-4799-8677-062F0B6FDF6E}"/>
              </a:ext>
            </a:extLst>
          </p:cNvPr>
          <p:cNvGraphicFramePr>
            <a:graphicFrameLocks noGrp="1"/>
          </p:cNvGraphicFramePr>
          <p:nvPr/>
        </p:nvGraphicFramePr>
        <p:xfrm>
          <a:off x="3657600" y="3998913"/>
          <a:ext cx="3581400" cy="1490663"/>
        </p:xfrm>
        <a:graphic>
          <a:graphicData uri="http://schemas.openxmlformats.org/drawingml/2006/table">
            <a:tbl>
              <a:tblPr>
                <a:tableStyleId>{08FB837D-C827-4EFA-A057-4D05807E0F7C}</a:tableStyleId>
              </a:tblPr>
              <a:tblGrid>
                <a:gridCol w="17780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2200" u="none" strike="noStrike" cap="none" normalizeH="0" baseline="0" dirty="0">
                          <a:ln>
                            <a:noFill/>
                          </a:ln>
                          <a:solidFill>
                            <a:srgbClr val="592A03"/>
                          </a:solidFill>
                          <a:effectLst/>
                          <a:latin typeface="Perpetua" pitchFamily="18" charset="0"/>
                        </a:rPr>
                        <a:t>Bienes comunes </a:t>
                      </a:r>
                      <a:endParaRPr kumimoji="0" lang="es-SV" sz="2200" b="1" i="0" u="none" strike="noStrike" cap="none" normalizeH="0" baseline="0" dirty="0">
                        <a:ln>
                          <a:noFill/>
                        </a:ln>
                        <a:solidFill>
                          <a:srgbClr val="592A03"/>
                        </a:solidFill>
                        <a:effectLst/>
                        <a:latin typeface="Perpetua"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2200" u="none" strike="noStrike" cap="none" normalizeH="0" baseline="0" dirty="0">
                          <a:ln>
                            <a:noFill/>
                          </a:ln>
                          <a:solidFill>
                            <a:srgbClr val="592A03"/>
                          </a:solidFill>
                          <a:effectLst/>
                          <a:latin typeface="Perpetua" pitchFamily="18" charset="0"/>
                        </a:rPr>
                        <a:t>Bienes privados</a:t>
                      </a:r>
                      <a:endParaRPr kumimoji="0" lang="es-SV" sz="2200" b="1" i="0" u="none" strike="noStrike" cap="none" normalizeH="0" baseline="0" dirty="0">
                        <a:ln>
                          <a:noFill/>
                        </a:ln>
                        <a:solidFill>
                          <a:srgbClr val="592A03"/>
                        </a:solidFill>
                        <a:effectLst/>
                        <a:latin typeface="Perpetua"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2200" u="none" strike="noStrike" cap="none" normalizeH="0" baseline="0" dirty="0">
                          <a:ln>
                            <a:noFill/>
                          </a:ln>
                          <a:solidFill>
                            <a:srgbClr val="592A03"/>
                          </a:solidFill>
                          <a:effectLst/>
                          <a:latin typeface="Perpetua" pitchFamily="18" charset="0"/>
                        </a:rPr>
                        <a:t>Bienes públicos</a:t>
                      </a:r>
                      <a:endParaRPr kumimoji="0" lang="es-SV" sz="2200" b="1" i="0" u="none" strike="noStrike" cap="none" normalizeH="0" baseline="0" dirty="0">
                        <a:ln>
                          <a:noFill/>
                        </a:ln>
                        <a:solidFill>
                          <a:srgbClr val="592A03"/>
                        </a:solidFill>
                        <a:effectLst/>
                        <a:latin typeface="Perpetua"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2200" u="none" strike="noStrike" cap="none" normalizeH="0" baseline="0" dirty="0">
                          <a:ln>
                            <a:noFill/>
                          </a:ln>
                          <a:solidFill>
                            <a:srgbClr val="592A03"/>
                          </a:solidFill>
                          <a:effectLst/>
                          <a:latin typeface="Perpetua" pitchFamily="18" charset="0"/>
                        </a:rPr>
                        <a:t>Bienes de tarifa</a:t>
                      </a:r>
                      <a:endParaRPr kumimoji="0" lang="es-SV" sz="2200" b="1" i="0" u="none" strike="noStrike" cap="none" normalizeH="0" baseline="0" dirty="0">
                        <a:ln>
                          <a:noFill/>
                        </a:ln>
                        <a:solidFill>
                          <a:srgbClr val="592A03"/>
                        </a:solidFill>
                        <a:effectLst/>
                        <a:latin typeface="Perpetua"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0726" name="Rectangle 15">
            <a:extLst>
              <a:ext uri="{FF2B5EF4-FFF2-40B4-BE49-F238E27FC236}">
                <a16:creationId xmlns:a16="http://schemas.microsoft.com/office/drawing/2014/main" id="{4EA0DFEE-43CD-4A8E-843C-5B69A3A4AAC7}"/>
              </a:ext>
            </a:extLst>
          </p:cNvPr>
          <p:cNvSpPr>
            <a:spLocks noChangeArrowheads="1"/>
          </p:cNvSpPr>
          <p:nvPr/>
        </p:nvSpPr>
        <p:spPr bwMode="auto">
          <a:xfrm>
            <a:off x="3684588" y="329565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b="1">
                <a:solidFill>
                  <a:srgbClr val="BF5A00"/>
                </a:solidFill>
                <a:latin typeface="Perpetua" panose="02020502060401020303" pitchFamily="18" charset="0"/>
                <a:cs typeface="Times New Roman" panose="02020603050405020304" pitchFamily="18" charset="0"/>
              </a:rPr>
              <a:t>Exclusividad</a:t>
            </a:r>
            <a:r>
              <a:rPr lang="en-US" altLang="es-SV" b="1">
                <a:solidFill>
                  <a:srgbClr val="BF5A00"/>
                </a:solidFill>
                <a:latin typeface="Perpetua" panose="02020502060401020303" pitchFamily="18" charset="0"/>
                <a:cs typeface="Times New Roman" panose="02020603050405020304" pitchFamily="18" charset="0"/>
              </a:rPr>
              <a:t> </a:t>
            </a:r>
          </a:p>
          <a:p>
            <a:pPr algn="ctr" eaLnBrk="1" hangingPunct="1"/>
            <a:r>
              <a:rPr lang="en-US" altLang="es-SV" b="1">
                <a:solidFill>
                  <a:srgbClr val="BF5A00"/>
                </a:solidFill>
                <a:latin typeface="Perpetua" panose="02020502060401020303" pitchFamily="18" charset="0"/>
                <a:cs typeface="Times New Roman" panose="02020603050405020304" pitchFamily="18" charset="0"/>
              </a:rPr>
              <a:t>Bajo                          Alto</a:t>
            </a:r>
            <a:r>
              <a:rPr lang="en-US" altLang="es-SV" sz="1400">
                <a:solidFill>
                  <a:srgbClr val="BF5A00"/>
                </a:solidFill>
                <a:latin typeface="Perpetua" panose="02020502060401020303" pitchFamily="18" charset="0"/>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7BE5D9CE-EC9D-438E-9A83-AD2E568C5CD8}"/>
              </a:ext>
            </a:extLst>
          </p:cNvPr>
          <p:cNvSpPr>
            <a:spLocks noGrp="1"/>
          </p:cNvSpPr>
          <p:nvPr>
            <p:ph type="title"/>
          </p:nvPr>
        </p:nvSpPr>
        <p:spPr>
          <a:xfrm>
            <a:off x="755650" y="-22225"/>
            <a:ext cx="7632700" cy="850900"/>
          </a:xfrm>
        </p:spPr>
        <p:txBody>
          <a:bodyPr/>
          <a:lstStyle/>
          <a:p>
            <a:pPr eaLnBrk="1" hangingPunct="1"/>
            <a:r>
              <a:rPr lang="es-SV" altLang="es-SV">
                <a:solidFill>
                  <a:srgbClr val="592B06"/>
                </a:solidFill>
                <a:latin typeface="Perpetua" panose="02020502060401020303" pitchFamily="18" charset="0"/>
              </a:rPr>
              <a:t>Tipo de recursos naturales</a:t>
            </a:r>
            <a:endParaRPr lang="es-SV" altLang="es-SV">
              <a:latin typeface="Perpetua" panose="02020502060401020303" pitchFamily="18" charset="0"/>
            </a:endParaRPr>
          </a:p>
        </p:txBody>
      </p:sp>
      <p:sp>
        <p:nvSpPr>
          <p:cNvPr id="3" name="2 Marcador de contenido">
            <a:extLst>
              <a:ext uri="{FF2B5EF4-FFF2-40B4-BE49-F238E27FC236}">
                <a16:creationId xmlns:a16="http://schemas.microsoft.com/office/drawing/2014/main" id="{A03DD16C-0F78-4FB3-B9FD-C342890344FB}"/>
              </a:ext>
            </a:extLst>
          </p:cNvPr>
          <p:cNvSpPr>
            <a:spLocks noGrp="1"/>
          </p:cNvSpPr>
          <p:nvPr>
            <p:ph idx="1"/>
          </p:nvPr>
        </p:nvSpPr>
        <p:spPr>
          <a:xfrm>
            <a:off x="457200" y="1482725"/>
            <a:ext cx="8229600" cy="3025775"/>
          </a:xfrm>
        </p:spPr>
        <p:txBody>
          <a:bodyPr rtlCol="0">
            <a:normAutofit fontScale="55000" lnSpcReduction="20000"/>
          </a:bodyPr>
          <a:lstStyle/>
          <a:p>
            <a:pPr marL="282575" indent="-282575" eaLnBrk="1" fontAlgn="auto" hangingPunct="1">
              <a:spcBef>
                <a:spcPct val="50000"/>
              </a:spcBef>
              <a:spcAft>
                <a:spcPts val="0"/>
              </a:spcAft>
              <a:buFontTx/>
              <a:buChar char="•"/>
              <a:defRPr/>
            </a:pPr>
            <a:r>
              <a:rPr lang="es-SV" b="1" i="1" u="sng" dirty="0">
                <a:solidFill>
                  <a:srgbClr val="723604"/>
                </a:solidFill>
              </a:rPr>
              <a:t>Bienes comunes</a:t>
            </a:r>
            <a:r>
              <a:rPr lang="es-SV" b="1" dirty="0">
                <a:solidFill>
                  <a:srgbClr val="723604"/>
                </a:solidFill>
              </a:rPr>
              <a:t> - recursos que difícilmente pueden excluir personas de sus beneficios. Sin embargo, el uso o consumo de una unidad de este recurso disminuye la cantidad del recurso para otros</a:t>
            </a:r>
          </a:p>
          <a:p>
            <a:pPr marL="282575" indent="-282575" eaLnBrk="1" fontAlgn="auto" hangingPunct="1">
              <a:spcBef>
                <a:spcPct val="50000"/>
              </a:spcBef>
              <a:spcAft>
                <a:spcPts val="0"/>
              </a:spcAft>
              <a:buFontTx/>
              <a:buChar char="•"/>
              <a:defRPr/>
            </a:pPr>
            <a:r>
              <a:rPr lang="es-SV" b="1" i="1" u="sng" dirty="0">
                <a:solidFill>
                  <a:srgbClr val="723604"/>
                </a:solidFill>
              </a:rPr>
              <a:t>Bienes públicos</a:t>
            </a:r>
            <a:r>
              <a:rPr lang="es-SV" b="1" dirty="0">
                <a:solidFill>
                  <a:srgbClr val="723604"/>
                </a:solidFill>
              </a:rPr>
              <a:t> - recursos que difícilmente pueden excluir personas de sus beneficios, ni el uso de una unidad de este recurso va a disminuir el recurso</a:t>
            </a:r>
          </a:p>
          <a:p>
            <a:pPr marL="282575" indent="-282575" eaLnBrk="1" fontAlgn="auto" hangingPunct="1">
              <a:spcBef>
                <a:spcPct val="50000"/>
              </a:spcBef>
              <a:spcAft>
                <a:spcPts val="0"/>
              </a:spcAft>
              <a:buFontTx/>
              <a:buChar char="•"/>
              <a:defRPr/>
            </a:pPr>
            <a:r>
              <a:rPr lang="es-SV" b="1" i="1" u="sng" dirty="0">
                <a:solidFill>
                  <a:srgbClr val="723604"/>
                </a:solidFill>
              </a:rPr>
              <a:t>Bienes privados</a:t>
            </a:r>
            <a:r>
              <a:rPr lang="es-SV" b="1" dirty="0">
                <a:solidFill>
                  <a:srgbClr val="723604"/>
                </a:solidFill>
              </a:rPr>
              <a:t> - recursos que pueden excluir personas de sus beneficios y el uso o consumo de una unidad de este recurso disminuye la cantidad del recurso para otros</a:t>
            </a:r>
          </a:p>
          <a:p>
            <a:pPr marL="282575" indent="-282575" eaLnBrk="1" fontAlgn="auto" hangingPunct="1">
              <a:spcBef>
                <a:spcPct val="50000"/>
              </a:spcBef>
              <a:spcAft>
                <a:spcPts val="0"/>
              </a:spcAft>
              <a:buFontTx/>
              <a:buChar char="•"/>
              <a:defRPr/>
            </a:pPr>
            <a:r>
              <a:rPr lang="es-SV" b="1" i="1" u="sng" dirty="0">
                <a:solidFill>
                  <a:srgbClr val="723604"/>
                </a:solidFill>
              </a:rPr>
              <a:t>Bienes de tarifa</a:t>
            </a:r>
            <a:r>
              <a:rPr lang="es-SV" b="1" dirty="0">
                <a:solidFill>
                  <a:srgbClr val="723604"/>
                </a:solidFill>
              </a:rPr>
              <a:t> - recursos que pueden excluir personas de sus beneficios, sin embargo, el uso o consumo de una unidad de éste recurso no disminuye la cantidad del recurso para otros</a:t>
            </a:r>
            <a:endParaRPr lang="en-US" dirty="0">
              <a:solidFill>
                <a:srgbClr val="723604"/>
              </a:solidFill>
            </a:endParaRPr>
          </a:p>
          <a:p>
            <a:pPr eaLnBrk="1" fontAlgn="auto" hangingPunct="1">
              <a:spcAft>
                <a:spcPts val="0"/>
              </a:spcAft>
              <a:defRPr/>
            </a:pPr>
            <a:endParaRPr lang="es-SV" dirty="0"/>
          </a:p>
        </p:txBody>
      </p:sp>
      <p:sp>
        <p:nvSpPr>
          <p:cNvPr id="31748" name="Rectangle 2">
            <a:extLst>
              <a:ext uri="{FF2B5EF4-FFF2-40B4-BE49-F238E27FC236}">
                <a16:creationId xmlns:a16="http://schemas.microsoft.com/office/drawing/2014/main" id="{383401ED-9F37-403F-A788-3B2322DC3FC0}"/>
              </a:ext>
            </a:extLst>
          </p:cNvPr>
          <p:cNvSpPr txBox="1">
            <a:spLocks noChangeArrowheads="1"/>
          </p:cNvSpPr>
          <p:nvPr/>
        </p:nvSpPr>
        <p:spPr bwMode="auto">
          <a:xfrm>
            <a:off x="2332038" y="5124450"/>
            <a:ext cx="23383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lnSpc>
                <a:spcPct val="90000"/>
              </a:lnSpc>
            </a:pPr>
            <a:r>
              <a:rPr lang="en-US" altLang="es-SV" b="1">
                <a:solidFill>
                  <a:srgbClr val="BF5A00"/>
                </a:solidFill>
                <a:latin typeface="Perpetua" panose="02020502060401020303" pitchFamily="18" charset="0"/>
                <a:cs typeface="Times New Roman" panose="02020603050405020304" pitchFamily="18" charset="0"/>
              </a:rPr>
              <a:t>Alto</a:t>
            </a:r>
          </a:p>
          <a:p>
            <a:pPr eaLnBrk="1" hangingPunct="1">
              <a:lnSpc>
                <a:spcPct val="90000"/>
              </a:lnSpc>
            </a:pPr>
            <a:r>
              <a:rPr lang="en-US" altLang="es-SV" b="1">
                <a:solidFill>
                  <a:srgbClr val="BF5A00"/>
                </a:solidFill>
                <a:latin typeface="Perpetua" panose="02020502060401020303" pitchFamily="18" charset="0"/>
                <a:cs typeface="Times New Roman" panose="02020603050405020304" pitchFamily="18" charset="0"/>
              </a:rPr>
              <a:t>Subtractibilidad </a:t>
            </a:r>
          </a:p>
          <a:p>
            <a:pPr algn="r" eaLnBrk="1" hangingPunct="1">
              <a:lnSpc>
                <a:spcPct val="90000"/>
              </a:lnSpc>
            </a:pPr>
            <a:r>
              <a:rPr lang="en-US" altLang="es-SV" b="1">
                <a:solidFill>
                  <a:srgbClr val="BF5A00"/>
                </a:solidFill>
                <a:latin typeface="Perpetua" panose="02020502060401020303" pitchFamily="18" charset="0"/>
                <a:cs typeface="Times New Roman" panose="02020603050405020304" pitchFamily="18" charset="0"/>
              </a:rPr>
              <a:t>Bajo</a:t>
            </a:r>
          </a:p>
          <a:p>
            <a:pPr eaLnBrk="1" hangingPunct="1">
              <a:lnSpc>
                <a:spcPct val="90000"/>
              </a:lnSpc>
              <a:spcBef>
                <a:spcPct val="20000"/>
              </a:spcBef>
            </a:pPr>
            <a:endParaRPr lang="en-US" altLang="es-SV" sz="3200">
              <a:solidFill>
                <a:srgbClr val="BF5A00"/>
              </a:solidFill>
              <a:latin typeface="Perpetua" panose="02020502060401020303" pitchFamily="18" charset="0"/>
            </a:endParaRPr>
          </a:p>
        </p:txBody>
      </p:sp>
      <p:graphicFrame>
        <p:nvGraphicFramePr>
          <p:cNvPr id="5" name="Group 3">
            <a:extLst>
              <a:ext uri="{FF2B5EF4-FFF2-40B4-BE49-F238E27FC236}">
                <a16:creationId xmlns:a16="http://schemas.microsoft.com/office/drawing/2014/main" id="{ECC9A356-D4CC-4B83-9FDD-642020ED683C}"/>
              </a:ext>
            </a:extLst>
          </p:cNvPr>
          <p:cNvGraphicFramePr>
            <a:graphicFrameLocks noGrp="1"/>
          </p:cNvGraphicFramePr>
          <p:nvPr/>
        </p:nvGraphicFramePr>
        <p:xfrm>
          <a:off x="4781550" y="5176838"/>
          <a:ext cx="3581400" cy="815975"/>
        </p:xfrm>
        <a:graphic>
          <a:graphicData uri="http://schemas.openxmlformats.org/drawingml/2006/table">
            <a:tbl>
              <a:tblPr>
                <a:tableStyleId>{08FB837D-C827-4EFA-A057-4D05807E0F7C}</a:tableStyleId>
              </a:tblPr>
              <a:tblGrid>
                <a:gridCol w="17780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tblGrid>
              <a:tr h="3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800" u="none" strike="noStrike" cap="none" normalizeH="0" baseline="0" dirty="0">
                          <a:ln>
                            <a:noFill/>
                          </a:ln>
                          <a:solidFill>
                            <a:srgbClr val="592A03"/>
                          </a:solidFill>
                          <a:effectLst/>
                          <a:latin typeface="Perpetua" pitchFamily="18" charset="0"/>
                        </a:rPr>
                        <a:t>Bienes comunes</a:t>
                      </a:r>
                      <a:r>
                        <a:rPr kumimoji="0" lang="es-SV" sz="2000" u="none" strike="noStrike" cap="none" normalizeH="0" baseline="0" dirty="0">
                          <a:ln>
                            <a:noFill/>
                          </a:ln>
                          <a:solidFill>
                            <a:srgbClr val="592A03"/>
                          </a:solidFill>
                          <a:effectLst/>
                          <a:latin typeface="Perpetua" pitchFamily="18" charset="0"/>
                        </a:rPr>
                        <a:t> </a:t>
                      </a:r>
                      <a:endParaRPr kumimoji="0" lang="es-SV" sz="2000" b="0" i="0" u="none" strike="noStrike" cap="none" normalizeH="0" baseline="0" dirty="0">
                        <a:ln>
                          <a:noFill/>
                        </a:ln>
                        <a:solidFill>
                          <a:srgbClr val="592A03"/>
                        </a:solidFill>
                        <a:effectLst/>
                        <a:latin typeface="Perpetua" pitchFamily="18" charset="0"/>
                      </a:endParaRPr>
                    </a:p>
                  </a:txBody>
                  <a:tcPr marT="45756" marB="457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800" u="none" strike="noStrike" cap="none" normalizeH="0" baseline="0" dirty="0">
                          <a:ln>
                            <a:noFill/>
                          </a:ln>
                          <a:solidFill>
                            <a:srgbClr val="592A03"/>
                          </a:solidFill>
                          <a:effectLst/>
                          <a:latin typeface="Perpetua" pitchFamily="18" charset="0"/>
                        </a:rPr>
                        <a:t>Bienes privados</a:t>
                      </a:r>
                      <a:r>
                        <a:rPr kumimoji="0" lang="es-SV" sz="2000" u="none" strike="noStrike" cap="none" normalizeH="0" baseline="0" dirty="0">
                          <a:ln>
                            <a:noFill/>
                          </a:ln>
                          <a:solidFill>
                            <a:srgbClr val="592A03"/>
                          </a:solidFill>
                          <a:effectLst/>
                          <a:latin typeface="Perpetua" pitchFamily="18" charset="0"/>
                        </a:rPr>
                        <a:t> </a:t>
                      </a:r>
                      <a:endParaRPr kumimoji="0" lang="es-SV" sz="2000" b="0" i="0" u="none" strike="noStrike" cap="none" normalizeH="0" baseline="0" dirty="0">
                        <a:ln>
                          <a:noFill/>
                        </a:ln>
                        <a:solidFill>
                          <a:srgbClr val="592A03"/>
                        </a:solidFill>
                        <a:effectLst/>
                        <a:latin typeface="Perpetua" pitchFamily="18" charset="0"/>
                      </a:endParaRPr>
                    </a:p>
                  </a:txBody>
                  <a:tcPr marT="45756" marB="457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800" u="none" strike="noStrike" cap="none" normalizeH="0" baseline="0" dirty="0">
                          <a:ln>
                            <a:noFill/>
                          </a:ln>
                          <a:solidFill>
                            <a:srgbClr val="592A03"/>
                          </a:solidFill>
                          <a:effectLst/>
                          <a:latin typeface="Perpetua" pitchFamily="18" charset="0"/>
                        </a:rPr>
                        <a:t>Bienes públicos</a:t>
                      </a:r>
                      <a:endParaRPr kumimoji="0" lang="es-SV" sz="2000" b="0" i="0" u="none" strike="noStrike" cap="none" normalizeH="0" baseline="0" dirty="0">
                        <a:ln>
                          <a:noFill/>
                        </a:ln>
                        <a:solidFill>
                          <a:srgbClr val="592A03"/>
                        </a:solidFill>
                        <a:effectLst/>
                        <a:latin typeface="Perpetua" pitchFamily="18" charset="0"/>
                      </a:endParaRPr>
                    </a:p>
                  </a:txBody>
                  <a:tcPr marT="45756" marB="457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800" u="none" strike="noStrike" cap="none" normalizeH="0" baseline="0" dirty="0">
                          <a:ln>
                            <a:noFill/>
                          </a:ln>
                          <a:solidFill>
                            <a:srgbClr val="592A03"/>
                          </a:solidFill>
                          <a:effectLst/>
                          <a:latin typeface="Perpetua" pitchFamily="18" charset="0"/>
                        </a:rPr>
                        <a:t>Bienes de tarifa</a:t>
                      </a:r>
                      <a:endParaRPr kumimoji="0" lang="es-SV" sz="2000" b="0" i="0" u="none" strike="noStrike" cap="none" normalizeH="0" baseline="0" dirty="0">
                        <a:ln>
                          <a:noFill/>
                        </a:ln>
                        <a:solidFill>
                          <a:srgbClr val="592A03"/>
                        </a:solidFill>
                        <a:effectLst/>
                        <a:latin typeface="Perpetua" pitchFamily="18" charset="0"/>
                      </a:endParaRPr>
                    </a:p>
                  </a:txBody>
                  <a:tcPr marT="45756" marB="457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750" name="Rectangle 14">
            <a:extLst>
              <a:ext uri="{FF2B5EF4-FFF2-40B4-BE49-F238E27FC236}">
                <a16:creationId xmlns:a16="http://schemas.microsoft.com/office/drawing/2014/main" id="{6BDB971A-1976-4864-A295-E30294432B5E}"/>
              </a:ext>
            </a:extLst>
          </p:cNvPr>
          <p:cNvSpPr>
            <a:spLocks noChangeArrowheads="1"/>
          </p:cNvSpPr>
          <p:nvPr/>
        </p:nvSpPr>
        <p:spPr bwMode="auto">
          <a:xfrm>
            <a:off x="4640263" y="4486275"/>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b="1">
                <a:solidFill>
                  <a:srgbClr val="BF5A00"/>
                </a:solidFill>
                <a:latin typeface="Perpetua" panose="02020502060401020303" pitchFamily="18" charset="0"/>
                <a:cs typeface="Times New Roman" panose="02020603050405020304" pitchFamily="18" charset="0"/>
              </a:rPr>
              <a:t>Exclusividad</a:t>
            </a:r>
            <a:r>
              <a:rPr lang="en-US" altLang="es-SV" b="1">
                <a:solidFill>
                  <a:srgbClr val="BF5A00"/>
                </a:solidFill>
                <a:latin typeface="Perpetua" panose="02020502060401020303" pitchFamily="18" charset="0"/>
                <a:cs typeface="Times New Roman" panose="02020603050405020304" pitchFamily="18" charset="0"/>
              </a:rPr>
              <a:t> </a:t>
            </a:r>
          </a:p>
          <a:p>
            <a:pPr algn="ctr" eaLnBrk="1" hangingPunct="1"/>
            <a:r>
              <a:rPr lang="en-US" altLang="es-SV" b="1">
                <a:solidFill>
                  <a:srgbClr val="BF5A00"/>
                </a:solidFill>
                <a:latin typeface="Perpetua" panose="02020502060401020303" pitchFamily="18" charset="0"/>
                <a:cs typeface="Times New Roman" panose="02020603050405020304" pitchFamily="18" charset="0"/>
              </a:rPr>
              <a:t>Bajo                          Alto</a:t>
            </a:r>
            <a:r>
              <a:rPr lang="en-US" altLang="es-SV" sz="1400">
                <a:solidFill>
                  <a:srgbClr val="BF5A00"/>
                </a:solidFill>
                <a:latin typeface="Perpetua" panose="02020502060401020303" pitchFamily="18"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a:extLst>
              <a:ext uri="{FF2B5EF4-FFF2-40B4-BE49-F238E27FC236}">
                <a16:creationId xmlns:a16="http://schemas.microsoft.com/office/drawing/2014/main" id="{0C0D80E2-FC51-498C-ABA1-F10F3CF6AC68}"/>
              </a:ext>
            </a:extLst>
          </p:cNvPr>
          <p:cNvSpPr>
            <a:spLocks noGrp="1"/>
          </p:cNvSpPr>
          <p:nvPr>
            <p:ph type="title"/>
          </p:nvPr>
        </p:nvSpPr>
        <p:spPr>
          <a:xfrm>
            <a:off x="755650" y="0"/>
            <a:ext cx="7632700" cy="850900"/>
          </a:xfrm>
        </p:spPr>
        <p:txBody>
          <a:bodyPr>
            <a:normAutofit fontScale="90000"/>
          </a:bodyPr>
          <a:lstStyle/>
          <a:p>
            <a:pPr eaLnBrk="1" hangingPunct="1">
              <a:defRPr/>
            </a:pPr>
            <a:r>
              <a:rPr lang="es-MX" sz="2600" dirty="0">
                <a:solidFill>
                  <a:srgbClr val="592A03"/>
                </a:solidFill>
                <a:latin typeface="Perpetua" pitchFamily="18" charset="0"/>
              </a:rPr>
              <a:t>Las transformaciones de Centroamérica y </a:t>
            </a:r>
            <a:br>
              <a:rPr lang="es-MX" sz="2600" dirty="0">
                <a:solidFill>
                  <a:srgbClr val="592A03"/>
                </a:solidFill>
                <a:latin typeface="Perpetua" pitchFamily="18" charset="0"/>
              </a:rPr>
            </a:br>
            <a:r>
              <a:rPr lang="es-MX" sz="2600" dirty="0">
                <a:solidFill>
                  <a:srgbClr val="592A03"/>
                </a:solidFill>
                <a:latin typeface="Perpetua" pitchFamily="18" charset="0"/>
              </a:rPr>
              <a:t>la necesidad de entender sus Dinámicas Territoriales</a:t>
            </a:r>
            <a:endParaRPr lang="es-SV" sz="2600" dirty="0">
              <a:solidFill>
                <a:srgbClr val="592A03"/>
              </a:solidFill>
              <a:latin typeface="Perpetua" pitchFamily="18" charset="0"/>
            </a:endParaRPr>
          </a:p>
        </p:txBody>
      </p:sp>
      <p:sp>
        <p:nvSpPr>
          <p:cNvPr id="3" name="2 Marcador de contenido">
            <a:extLst>
              <a:ext uri="{FF2B5EF4-FFF2-40B4-BE49-F238E27FC236}">
                <a16:creationId xmlns:a16="http://schemas.microsoft.com/office/drawing/2014/main" id="{62F32DD0-E867-4890-9672-BD3C677E9D80}"/>
              </a:ext>
            </a:extLst>
          </p:cNvPr>
          <p:cNvSpPr>
            <a:spLocks noGrp="1"/>
          </p:cNvSpPr>
          <p:nvPr>
            <p:ph idx="1"/>
          </p:nvPr>
        </p:nvSpPr>
        <p:spPr>
          <a:xfrm>
            <a:off x="468313" y="1341438"/>
            <a:ext cx="8229600" cy="4752975"/>
          </a:xfrm>
        </p:spPr>
        <p:txBody>
          <a:bodyPr rtlCol="0">
            <a:normAutofit fontScale="77500" lnSpcReduction="20000"/>
          </a:bodyPr>
          <a:lstStyle/>
          <a:p>
            <a:pPr marL="357188" indent="-357188" eaLnBrk="1" fontAlgn="auto" hangingPunct="1">
              <a:lnSpc>
                <a:spcPct val="90000"/>
              </a:lnSpc>
              <a:spcAft>
                <a:spcPts val="0"/>
              </a:spcAft>
              <a:defRPr/>
            </a:pPr>
            <a:r>
              <a:rPr lang="es-MX" dirty="0">
                <a:solidFill>
                  <a:srgbClr val="723604"/>
                </a:solidFill>
              </a:rPr>
              <a:t>La globalización se expresa en dinámicas territoriales que condicionan los esfuerzos de Gestión Territorial Rural </a:t>
            </a:r>
          </a:p>
          <a:p>
            <a:pPr marL="0" indent="0" eaLnBrk="1" fontAlgn="auto" hangingPunct="1">
              <a:lnSpc>
                <a:spcPct val="90000"/>
              </a:lnSpc>
              <a:spcAft>
                <a:spcPts val="0"/>
              </a:spcAft>
              <a:buFont typeface="Arial" panose="020B0604020202020204" pitchFamily="34" charset="0"/>
              <a:buNone/>
              <a:defRPr/>
            </a:pPr>
            <a:endParaRPr lang="es-MX" dirty="0">
              <a:solidFill>
                <a:srgbClr val="723604"/>
              </a:solidFill>
            </a:endParaRPr>
          </a:p>
          <a:p>
            <a:pPr marL="357188" indent="-357188" eaLnBrk="1" fontAlgn="auto" hangingPunct="1">
              <a:lnSpc>
                <a:spcPct val="90000"/>
              </a:lnSpc>
              <a:spcAft>
                <a:spcPts val="0"/>
              </a:spcAft>
              <a:defRPr/>
            </a:pPr>
            <a:r>
              <a:rPr dirty="0">
                <a:solidFill>
                  <a:srgbClr val="723604"/>
                </a:solidFill>
              </a:rPr>
              <a:t>Frente a este conjunto de dinámicas, surgen nuevas </a:t>
            </a:r>
            <a:r>
              <a:rPr lang="es-MX" dirty="0">
                <a:solidFill>
                  <a:srgbClr val="723604"/>
                </a:solidFill>
              </a:rPr>
              <a:t>disputas territoriales</a:t>
            </a:r>
          </a:p>
          <a:p>
            <a:pPr marL="0" indent="0" eaLnBrk="1" fontAlgn="auto" hangingPunct="1">
              <a:lnSpc>
                <a:spcPct val="90000"/>
              </a:lnSpc>
              <a:spcAft>
                <a:spcPts val="0"/>
              </a:spcAft>
              <a:buFont typeface="Arial" panose="020B0604020202020204" pitchFamily="34" charset="0"/>
              <a:buNone/>
              <a:defRPr/>
            </a:pPr>
            <a:endParaRPr lang="es-MX" dirty="0">
              <a:solidFill>
                <a:srgbClr val="723604"/>
              </a:solidFill>
            </a:endParaRPr>
          </a:p>
          <a:p>
            <a:pPr marL="357188" indent="-357188" eaLnBrk="1" fontAlgn="auto" hangingPunct="1">
              <a:lnSpc>
                <a:spcPct val="90000"/>
              </a:lnSpc>
              <a:spcAft>
                <a:spcPts val="0"/>
              </a:spcAft>
              <a:defRPr/>
            </a:pPr>
            <a:r>
              <a:rPr lang="es-MX" dirty="0">
                <a:solidFill>
                  <a:srgbClr val="723604"/>
                </a:solidFill>
              </a:rPr>
              <a:t>Hay una necesidad de generar</a:t>
            </a:r>
            <a:r>
              <a:rPr dirty="0">
                <a:solidFill>
                  <a:srgbClr val="723604"/>
                </a:solidFill>
              </a:rPr>
              <a:t> conocimiento relevante para actores sociales (comunidades rurales, campesinas, indígenas, afro-descendientes, etc.) para enfrentar las nuevas y viejas disputas por el uso y control de los territorios de Centroamérica</a:t>
            </a:r>
          </a:p>
          <a:p>
            <a:pPr marL="0" indent="0" eaLnBrk="1" fontAlgn="auto" hangingPunct="1">
              <a:lnSpc>
                <a:spcPct val="90000"/>
              </a:lnSpc>
              <a:spcAft>
                <a:spcPts val="0"/>
              </a:spcAft>
              <a:buFont typeface="Arial" panose="020B0604020202020204" pitchFamily="34" charset="0"/>
              <a:buNone/>
              <a:defRPr/>
            </a:pPr>
            <a:endParaRPr dirty="0">
              <a:solidFill>
                <a:srgbClr val="723604"/>
              </a:solidFill>
            </a:endParaRPr>
          </a:p>
          <a:p>
            <a:pPr marL="357188" indent="-357188" eaLnBrk="1" fontAlgn="auto" hangingPunct="1">
              <a:lnSpc>
                <a:spcPct val="90000"/>
              </a:lnSpc>
              <a:spcAft>
                <a:spcPts val="0"/>
              </a:spcAft>
              <a:defRPr/>
            </a:pPr>
            <a:r>
              <a:rPr lang="es-MX" dirty="0">
                <a:solidFill>
                  <a:srgbClr val="723604"/>
                </a:solidFill>
              </a:rPr>
              <a:t>Hay una necesidad de </a:t>
            </a:r>
            <a:r>
              <a:rPr dirty="0">
                <a:solidFill>
                  <a:srgbClr val="723604"/>
                </a:solidFill>
              </a:rPr>
              <a:t>informar procesos para la generación de políticas, programas y proyectos que buscan el desarrollo inclusivo, sostenible y que conlleve a la gobernabilidad</a:t>
            </a:r>
            <a:endParaRPr lang="es-SV" dirty="0">
              <a:solidFill>
                <a:srgbClr val="723604"/>
              </a:solidFill>
            </a:endParaRPr>
          </a:p>
          <a:p>
            <a:pPr eaLnBrk="1" fontAlgn="auto" hangingPunct="1">
              <a:spcAft>
                <a:spcPts val="0"/>
              </a:spcAft>
              <a:defRPr/>
            </a:pPr>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a:extLst>
              <a:ext uri="{FF2B5EF4-FFF2-40B4-BE49-F238E27FC236}">
                <a16:creationId xmlns:a16="http://schemas.microsoft.com/office/drawing/2014/main" id="{FE51C58A-6E5B-4BF8-8774-3731EA083139}"/>
              </a:ext>
            </a:extLst>
          </p:cNvPr>
          <p:cNvSpPr>
            <a:spLocks noGrp="1"/>
          </p:cNvSpPr>
          <p:nvPr>
            <p:ph type="title"/>
          </p:nvPr>
        </p:nvSpPr>
        <p:spPr>
          <a:xfrm>
            <a:off x="755650" y="44450"/>
            <a:ext cx="7632700" cy="850900"/>
          </a:xfrm>
        </p:spPr>
        <p:txBody>
          <a:bodyPr/>
          <a:lstStyle/>
          <a:p>
            <a:pPr eaLnBrk="1" hangingPunct="1"/>
            <a:r>
              <a:rPr lang="es-SV" altLang="es-SV">
                <a:solidFill>
                  <a:srgbClr val="592B06"/>
                </a:solidFill>
                <a:latin typeface="Perpetua" panose="02020502060401020303" pitchFamily="18" charset="0"/>
              </a:rPr>
              <a:t>Tipos de propiedad de los RRNN</a:t>
            </a:r>
            <a:endParaRPr lang="es-SV" altLang="es-SV">
              <a:latin typeface="Perpetua" panose="02020502060401020303" pitchFamily="18" charset="0"/>
            </a:endParaRPr>
          </a:p>
        </p:txBody>
      </p:sp>
      <p:sp>
        <p:nvSpPr>
          <p:cNvPr id="3" name="2 Marcador de contenido">
            <a:extLst>
              <a:ext uri="{FF2B5EF4-FFF2-40B4-BE49-F238E27FC236}">
                <a16:creationId xmlns:a16="http://schemas.microsoft.com/office/drawing/2014/main" id="{EA86431C-7060-4E33-BAD0-D3BBF2B91387}"/>
              </a:ext>
            </a:extLst>
          </p:cNvPr>
          <p:cNvSpPr>
            <a:spLocks noGrp="1"/>
          </p:cNvSpPr>
          <p:nvPr>
            <p:ph idx="1"/>
          </p:nvPr>
        </p:nvSpPr>
        <p:spPr>
          <a:xfrm>
            <a:off x="457200" y="1482725"/>
            <a:ext cx="8229600" cy="938213"/>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s-SV" b="1" dirty="0">
                <a:solidFill>
                  <a:srgbClr val="723604"/>
                </a:solidFill>
                <a:cs typeface="Times New Roman" pitchFamily="18" charset="0"/>
              </a:rPr>
              <a:t>Propiedad se refiere a un tipo de posesión. Hay cuatro categorías de la propiedad para los recursos naturales:</a:t>
            </a:r>
          </a:p>
          <a:p>
            <a:pPr marL="0" indent="0" eaLnBrk="1" fontAlgn="auto" hangingPunct="1">
              <a:spcAft>
                <a:spcPts val="0"/>
              </a:spcAft>
              <a:buFont typeface="Arial" panose="020B0604020202020204" pitchFamily="34" charset="0"/>
              <a:buNone/>
              <a:defRPr/>
            </a:pPr>
            <a:endParaRPr lang="es-SV" sz="1800" b="1" dirty="0">
              <a:solidFill>
                <a:srgbClr val="723604"/>
              </a:solidFill>
              <a:cs typeface="Times New Roman" pitchFamily="18" charset="0"/>
            </a:endParaRPr>
          </a:p>
          <a:p>
            <a:pPr marL="0" indent="0" eaLnBrk="1" fontAlgn="auto" hangingPunct="1">
              <a:spcAft>
                <a:spcPts val="0"/>
              </a:spcAft>
              <a:buFont typeface="Arial" panose="020B0604020202020204" pitchFamily="34" charset="0"/>
              <a:buNone/>
              <a:defRPr/>
            </a:pPr>
            <a:endParaRPr lang="en-US" dirty="0">
              <a:solidFill>
                <a:srgbClr val="723604"/>
              </a:solidFill>
              <a:latin typeface="Arial Narrow" pitchFamily="34" charset="0"/>
              <a:cs typeface="Times New Roman" pitchFamily="18" charset="0"/>
            </a:endParaRPr>
          </a:p>
          <a:p>
            <a:pPr marL="0" indent="0" eaLnBrk="1" fontAlgn="auto" hangingPunct="1">
              <a:spcAft>
                <a:spcPts val="0"/>
              </a:spcAft>
              <a:buFont typeface="Arial" panose="020B0604020202020204" pitchFamily="34" charset="0"/>
              <a:buNone/>
              <a:defRPr/>
            </a:pPr>
            <a:endParaRPr lang="es-SV" dirty="0"/>
          </a:p>
        </p:txBody>
      </p:sp>
      <p:pic>
        <p:nvPicPr>
          <p:cNvPr id="32772" name="Picture 7">
            <a:extLst>
              <a:ext uri="{FF2B5EF4-FFF2-40B4-BE49-F238E27FC236}">
                <a16:creationId xmlns:a16="http://schemas.microsoft.com/office/drawing/2014/main" id="{E830FBE8-69A3-4DB6-8188-36D5F1220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8"/>
          <a:stretch>
            <a:fillRect/>
          </a:stretch>
        </p:blipFill>
        <p:spPr bwMode="auto">
          <a:xfrm>
            <a:off x="1116013" y="4292600"/>
            <a:ext cx="70151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a:extLst>
              <a:ext uri="{FF2B5EF4-FFF2-40B4-BE49-F238E27FC236}">
                <a16:creationId xmlns:a16="http://schemas.microsoft.com/office/drawing/2014/main" id="{7124D56D-CD72-4CE4-9CA2-B70B8C271065}"/>
              </a:ext>
            </a:extLst>
          </p:cNvPr>
          <p:cNvSpPr>
            <a:spLocks noChangeArrowheads="1"/>
          </p:cNvSpPr>
          <p:nvPr/>
        </p:nvSpPr>
        <p:spPr bwMode="auto">
          <a:xfrm>
            <a:off x="2484438" y="2420938"/>
            <a:ext cx="372586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40000"/>
              </a:spcBef>
              <a:buFontTx/>
              <a:buChar char="•"/>
            </a:pPr>
            <a:r>
              <a:rPr lang="es-SV" altLang="es-SV" sz="2000" b="1" i="1">
                <a:solidFill>
                  <a:srgbClr val="BF5A00"/>
                </a:solidFill>
                <a:latin typeface="Perpetua" panose="02020502060401020303" pitchFamily="18" charset="0"/>
                <a:cs typeface="Times New Roman" panose="02020603050405020304" pitchFamily="18" charset="0"/>
              </a:rPr>
              <a:t>Acceso abierto</a:t>
            </a:r>
            <a:endParaRPr lang="es-SV" altLang="es-SV" sz="2000" b="1">
              <a:solidFill>
                <a:srgbClr val="004C6F"/>
              </a:solidFill>
              <a:latin typeface="Perpetua" panose="02020502060401020303" pitchFamily="18" charset="0"/>
              <a:cs typeface="Times New Roman" panose="02020603050405020304" pitchFamily="18" charset="0"/>
            </a:endParaRPr>
          </a:p>
          <a:p>
            <a:pPr eaLnBrk="1" hangingPunct="1">
              <a:spcBef>
                <a:spcPct val="40000"/>
              </a:spcBef>
              <a:buFontTx/>
              <a:buChar char="•"/>
            </a:pPr>
            <a:r>
              <a:rPr lang="es-SV" altLang="es-SV" sz="2000" b="1" i="1">
                <a:solidFill>
                  <a:srgbClr val="BF5A00"/>
                </a:solidFill>
                <a:latin typeface="Perpetua" panose="02020502060401020303" pitchFamily="18" charset="0"/>
                <a:cs typeface="Times New Roman" panose="02020603050405020304" pitchFamily="18" charset="0"/>
              </a:rPr>
              <a:t>Propiedad privada</a:t>
            </a:r>
            <a:r>
              <a:rPr lang="es-SV" altLang="es-SV" sz="2000" b="1">
                <a:solidFill>
                  <a:srgbClr val="004C6F"/>
                </a:solidFill>
                <a:latin typeface="Perpetua" panose="02020502060401020303" pitchFamily="18" charset="0"/>
                <a:cs typeface="Times New Roman" panose="02020603050405020304" pitchFamily="18" charset="0"/>
              </a:rPr>
              <a:t> </a:t>
            </a:r>
          </a:p>
          <a:p>
            <a:pPr eaLnBrk="1" hangingPunct="1">
              <a:spcBef>
                <a:spcPct val="40000"/>
              </a:spcBef>
              <a:buFontTx/>
              <a:buChar char="•"/>
            </a:pPr>
            <a:r>
              <a:rPr lang="es-SV" altLang="es-SV" sz="2000" b="1" i="1">
                <a:solidFill>
                  <a:srgbClr val="BF5A00"/>
                </a:solidFill>
                <a:latin typeface="Perpetua" panose="02020502060401020303" pitchFamily="18" charset="0"/>
                <a:cs typeface="Times New Roman" panose="02020603050405020304" pitchFamily="18" charset="0"/>
              </a:rPr>
              <a:t>Propiedad pública o del Estado</a:t>
            </a:r>
            <a:endParaRPr lang="es-SV" altLang="es-SV" sz="2000" b="1">
              <a:solidFill>
                <a:srgbClr val="004C6F"/>
              </a:solidFill>
              <a:latin typeface="Perpetua" panose="02020502060401020303" pitchFamily="18" charset="0"/>
              <a:cs typeface="Times New Roman" panose="02020603050405020304" pitchFamily="18" charset="0"/>
            </a:endParaRPr>
          </a:p>
          <a:p>
            <a:pPr eaLnBrk="1" hangingPunct="1">
              <a:spcBef>
                <a:spcPct val="40000"/>
              </a:spcBef>
              <a:buFontTx/>
              <a:buChar char="•"/>
            </a:pPr>
            <a:r>
              <a:rPr lang="es-CR" altLang="es-SV" sz="2000" b="1" i="1">
                <a:solidFill>
                  <a:srgbClr val="BF5A00"/>
                </a:solidFill>
                <a:latin typeface="Perpetua" panose="02020502060401020303" pitchFamily="18" charset="0"/>
                <a:cs typeface="Times New Roman" panose="02020603050405020304" pitchFamily="18" charset="0"/>
              </a:rPr>
              <a:t>Propiedad común o comunal</a:t>
            </a:r>
            <a:endParaRPr lang="en-US" altLang="es-SV" sz="2400" b="1">
              <a:solidFill>
                <a:srgbClr val="004C6F"/>
              </a:solidFill>
              <a:latin typeface="Perpetua" panose="02020502060401020303"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a:extLst>
              <a:ext uri="{FF2B5EF4-FFF2-40B4-BE49-F238E27FC236}">
                <a16:creationId xmlns:a16="http://schemas.microsoft.com/office/drawing/2014/main" id="{1F31820E-0603-4E13-B659-E0226D262BDC}"/>
              </a:ext>
            </a:extLst>
          </p:cNvPr>
          <p:cNvSpPr>
            <a:spLocks noGrp="1"/>
          </p:cNvSpPr>
          <p:nvPr>
            <p:ph type="title"/>
          </p:nvPr>
        </p:nvSpPr>
        <p:spPr>
          <a:xfrm>
            <a:off x="755650" y="-14288"/>
            <a:ext cx="7632700" cy="850901"/>
          </a:xfrm>
        </p:spPr>
        <p:txBody>
          <a:bodyPr/>
          <a:lstStyle/>
          <a:p>
            <a:pPr eaLnBrk="1" hangingPunct="1"/>
            <a:r>
              <a:rPr lang="es-SV" altLang="es-SV">
                <a:solidFill>
                  <a:srgbClr val="592B06"/>
                </a:solidFill>
                <a:latin typeface="Perpetua" panose="02020502060401020303" pitchFamily="18" charset="0"/>
              </a:rPr>
              <a:t>Régimen de la propiedad común</a:t>
            </a:r>
            <a:r>
              <a:rPr lang="es-SV" altLang="es-SV" sz="3600">
                <a:solidFill>
                  <a:srgbClr val="592B06"/>
                </a:solidFill>
                <a:latin typeface="Perpetua" panose="02020502060401020303" pitchFamily="18" charset="0"/>
                <a:cs typeface="Times New Roman" panose="02020603050405020304" pitchFamily="18" charset="0"/>
              </a:rPr>
              <a:t> </a:t>
            </a:r>
            <a:endParaRPr lang="es-SV" altLang="es-SV">
              <a:latin typeface="Perpetua" panose="02020502060401020303" pitchFamily="18" charset="0"/>
            </a:endParaRPr>
          </a:p>
        </p:txBody>
      </p:sp>
      <p:sp>
        <p:nvSpPr>
          <p:cNvPr id="3" name="2 Marcador de contenido">
            <a:extLst>
              <a:ext uri="{FF2B5EF4-FFF2-40B4-BE49-F238E27FC236}">
                <a16:creationId xmlns:a16="http://schemas.microsoft.com/office/drawing/2014/main" id="{5B69F715-382A-4E9A-A85C-354DC393C793}"/>
              </a:ext>
            </a:extLst>
          </p:cNvPr>
          <p:cNvSpPr>
            <a:spLocks noGrp="1"/>
          </p:cNvSpPr>
          <p:nvPr>
            <p:ph idx="1"/>
          </p:nvPr>
        </p:nvSpPr>
        <p:spPr>
          <a:xfrm>
            <a:off x="457200" y="1482725"/>
            <a:ext cx="8229600" cy="4899025"/>
          </a:xfrm>
        </p:spPr>
        <p:txBody>
          <a:bodyPr rtlCol="0">
            <a:normAutofit fontScale="47500" lnSpcReduction="20000"/>
          </a:bodyPr>
          <a:lstStyle/>
          <a:p>
            <a:pPr marL="223838" indent="-223838" eaLnBrk="1" fontAlgn="auto" hangingPunct="1">
              <a:lnSpc>
                <a:spcPct val="90000"/>
              </a:lnSpc>
              <a:spcBef>
                <a:spcPct val="45000"/>
              </a:spcBef>
              <a:spcAft>
                <a:spcPts val="0"/>
              </a:spcAft>
              <a:defRPr/>
            </a:pPr>
            <a:r>
              <a:rPr lang="es-SV" sz="4000" b="1" dirty="0">
                <a:solidFill>
                  <a:srgbClr val="723604"/>
                </a:solidFill>
                <a:cs typeface="Arial" charset="0"/>
              </a:rPr>
              <a:t>Los </a:t>
            </a:r>
            <a:r>
              <a:rPr lang="es-SV" sz="4000" b="1" i="1" dirty="0">
                <a:solidFill>
                  <a:srgbClr val="BF5A10"/>
                </a:solidFill>
                <a:cs typeface="Arial" charset="0"/>
              </a:rPr>
              <a:t>regímenes de la propiedad</a:t>
            </a:r>
            <a:r>
              <a:rPr lang="es-SV" sz="4000" b="1" dirty="0">
                <a:solidFill>
                  <a:srgbClr val="BF5A10"/>
                </a:solidFill>
                <a:cs typeface="Arial" charset="0"/>
              </a:rPr>
              <a:t> </a:t>
            </a:r>
            <a:r>
              <a:rPr lang="es-SV" sz="4000" b="1" dirty="0">
                <a:solidFill>
                  <a:srgbClr val="723604"/>
                </a:solidFill>
                <a:cs typeface="Arial" charset="0"/>
              </a:rPr>
              <a:t>son instituciones separadas de los bienes comunes y los derechos de propiedad. Se refiere a los arreglos de cómo hacer decisiones que define las condiciones de “acceso a” y “control sobre” un rango de beneficios surgiendo de un sistema de recursos </a:t>
            </a:r>
          </a:p>
          <a:p>
            <a:pPr marL="0" indent="0" eaLnBrk="1" fontAlgn="auto" hangingPunct="1">
              <a:lnSpc>
                <a:spcPct val="90000"/>
              </a:lnSpc>
              <a:spcBef>
                <a:spcPct val="45000"/>
              </a:spcBef>
              <a:spcAft>
                <a:spcPts val="0"/>
              </a:spcAft>
              <a:buFont typeface="Arial" panose="020B0604020202020204" pitchFamily="34" charset="0"/>
              <a:buNone/>
              <a:defRPr/>
            </a:pPr>
            <a:endParaRPr lang="es-SV" sz="4000" b="1" dirty="0">
              <a:solidFill>
                <a:srgbClr val="723604"/>
              </a:solidFill>
              <a:cs typeface="Arial" charset="0"/>
            </a:endParaRPr>
          </a:p>
          <a:p>
            <a:pPr marL="223838" indent="-223838" eaLnBrk="1" fontAlgn="auto" hangingPunct="1">
              <a:lnSpc>
                <a:spcPct val="90000"/>
              </a:lnSpc>
              <a:spcBef>
                <a:spcPct val="45000"/>
              </a:spcBef>
              <a:spcAft>
                <a:spcPts val="0"/>
              </a:spcAft>
              <a:defRPr/>
            </a:pPr>
            <a:r>
              <a:rPr lang="es-SV" sz="4000" b="1" dirty="0">
                <a:solidFill>
                  <a:srgbClr val="723604"/>
                </a:solidFill>
                <a:cs typeface="Arial" charset="0"/>
              </a:rPr>
              <a:t>Los </a:t>
            </a:r>
            <a:r>
              <a:rPr lang="es-SV" sz="4000" b="1" i="1" dirty="0">
                <a:solidFill>
                  <a:srgbClr val="BF5A00"/>
                </a:solidFill>
                <a:cs typeface="Arial" charset="0"/>
              </a:rPr>
              <a:t>regímenes de propiedad común</a:t>
            </a:r>
            <a:r>
              <a:rPr lang="es-SV" sz="4000" b="1" dirty="0">
                <a:solidFill>
                  <a:srgbClr val="004C6F"/>
                </a:solidFill>
                <a:cs typeface="Arial" charset="0"/>
              </a:rPr>
              <a:t> </a:t>
            </a:r>
            <a:r>
              <a:rPr lang="es-SV" sz="4000" b="1" dirty="0">
                <a:solidFill>
                  <a:srgbClr val="723604"/>
                </a:solidFill>
                <a:cs typeface="Arial" charset="0"/>
              </a:rPr>
              <a:t>son “sistemas de gestión donde los recursos son accesibles a un grupo de propietarios de derechos, quienes tienen el poder de alienar el producto del recurso, pero no el recurso en sí mismo” </a:t>
            </a:r>
            <a:r>
              <a:rPr lang="es-SV" sz="4000" dirty="0">
                <a:solidFill>
                  <a:srgbClr val="723604"/>
                </a:solidFill>
                <a:cs typeface="Arial" charset="0"/>
              </a:rPr>
              <a:t>(</a:t>
            </a:r>
            <a:r>
              <a:rPr lang="es-SV" sz="4000" dirty="0" err="1">
                <a:solidFill>
                  <a:srgbClr val="723604"/>
                </a:solidFill>
                <a:cs typeface="Arial" charset="0"/>
              </a:rPr>
              <a:t>Forni</a:t>
            </a:r>
            <a:r>
              <a:rPr lang="es-SV" sz="4000" dirty="0">
                <a:solidFill>
                  <a:srgbClr val="723604"/>
                </a:solidFill>
                <a:cs typeface="Arial" charset="0"/>
              </a:rPr>
              <a:t>, 1998)  </a:t>
            </a:r>
          </a:p>
          <a:p>
            <a:pPr marL="0" indent="0" eaLnBrk="1" fontAlgn="auto" hangingPunct="1">
              <a:lnSpc>
                <a:spcPct val="90000"/>
              </a:lnSpc>
              <a:spcBef>
                <a:spcPct val="45000"/>
              </a:spcBef>
              <a:spcAft>
                <a:spcPts val="0"/>
              </a:spcAft>
              <a:buFont typeface="Arial" panose="020B0604020202020204" pitchFamily="34" charset="0"/>
              <a:buNone/>
              <a:defRPr/>
            </a:pPr>
            <a:endParaRPr lang="es-SV" sz="4000" dirty="0">
              <a:solidFill>
                <a:srgbClr val="723604"/>
              </a:solidFill>
              <a:cs typeface="Arial" charset="0"/>
            </a:endParaRPr>
          </a:p>
          <a:p>
            <a:pPr marL="223838" indent="-223838" eaLnBrk="1" fontAlgn="auto" hangingPunct="1">
              <a:lnSpc>
                <a:spcPct val="90000"/>
              </a:lnSpc>
              <a:spcBef>
                <a:spcPct val="45000"/>
              </a:spcBef>
              <a:spcAft>
                <a:spcPts val="0"/>
              </a:spcAft>
              <a:defRPr/>
            </a:pPr>
            <a:r>
              <a:rPr lang="es-SV" sz="4000" b="1" dirty="0">
                <a:solidFill>
                  <a:srgbClr val="723604"/>
                </a:solidFill>
                <a:cs typeface="Arial" charset="0"/>
              </a:rPr>
              <a:t>Los recursos comunes podrían pertenecer a los gobiernos locales, regionales o nacionales; a grupos comunales; a individuos o corporaciones privadas; o ser usados como un recurso de acceso abierto por cualquiera que pueda </a:t>
            </a:r>
            <a:r>
              <a:rPr lang="es-SV" sz="4000" b="1" dirty="0" err="1">
                <a:solidFill>
                  <a:srgbClr val="723604"/>
                </a:solidFill>
                <a:cs typeface="Arial" charset="0"/>
              </a:rPr>
              <a:t>accesarlo</a:t>
            </a:r>
            <a:endParaRPr lang="es-SV" sz="4000" b="1" dirty="0">
              <a:solidFill>
                <a:srgbClr val="723604"/>
              </a:solidFill>
              <a:cs typeface="Arial" charset="0"/>
            </a:endParaRPr>
          </a:p>
          <a:p>
            <a:pPr marL="0" indent="0" eaLnBrk="1" fontAlgn="auto" hangingPunct="1">
              <a:lnSpc>
                <a:spcPct val="90000"/>
              </a:lnSpc>
              <a:spcBef>
                <a:spcPct val="45000"/>
              </a:spcBef>
              <a:spcAft>
                <a:spcPts val="0"/>
              </a:spcAft>
              <a:buFont typeface="Arial" panose="020B0604020202020204" pitchFamily="34" charset="0"/>
              <a:buNone/>
              <a:defRPr/>
            </a:pPr>
            <a:endParaRPr lang="es-SV" sz="4000" b="1" dirty="0">
              <a:solidFill>
                <a:srgbClr val="723604"/>
              </a:solidFill>
              <a:cs typeface="Arial" charset="0"/>
            </a:endParaRPr>
          </a:p>
          <a:p>
            <a:pPr marL="223838" indent="-223838" eaLnBrk="1" fontAlgn="auto" hangingPunct="1">
              <a:lnSpc>
                <a:spcPct val="90000"/>
              </a:lnSpc>
              <a:spcBef>
                <a:spcPct val="45000"/>
              </a:spcBef>
              <a:spcAft>
                <a:spcPts val="0"/>
              </a:spcAft>
              <a:defRPr/>
            </a:pPr>
            <a:r>
              <a:rPr lang="es-SV" sz="4000" b="1" dirty="0">
                <a:solidFill>
                  <a:srgbClr val="723604"/>
                </a:solidFill>
              </a:rPr>
              <a:t>El éxito o fracaso de cualquier régimen de propiedad para proteger los recursos tiene más que ver con su habilidad de regular el acceso y uso de la propiedad que con el tipo de propiedad – ya sea  privada, común o pública</a:t>
            </a:r>
          </a:p>
          <a:p>
            <a:pPr eaLnBrk="1" fontAlgn="auto" hangingPunct="1">
              <a:spcAft>
                <a:spcPts val="0"/>
              </a:spcAft>
              <a:defRPr/>
            </a:pPr>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a:extLst>
              <a:ext uri="{FF2B5EF4-FFF2-40B4-BE49-F238E27FC236}">
                <a16:creationId xmlns:a16="http://schemas.microsoft.com/office/drawing/2014/main" id="{B3228040-896C-42AC-B432-D23854EE8427}"/>
              </a:ext>
            </a:extLst>
          </p:cNvPr>
          <p:cNvSpPr>
            <a:spLocks noGrp="1"/>
          </p:cNvSpPr>
          <p:nvPr>
            <p:ph type="title"/>
          </p:nvPr>
        </p:nvSpPr>
        <p:spPr>
          <a:xfrm>
            <a:off x="755650" y="-26988"/>
            <a:ext cx="7632700" cy="850901"/>
          </a:xfrm>
        </p:spPr>
        <p:txBody>
          <a:bodyPr/>
          <a:lstStyle/>
          <a:p>
            <a:pPr eaLnBrk="1" hangingPunct="1"/>
            <a:r>
              <a:rPr lang="es-SV" altLang="es-SV" sz="2100" i="1" u="sng">
                <a:solidFill>
                  <a:srgbClr val="592B06"/>
                </a:solidFill>
                <a:latin typeface="Perpetua" panose="02020502060401020303" pitchFamily="18" charset="0"/>
              </a:rPr>
              <a:t>Gobernanza </a:t>
            </a:r>
            <a:r>
              <a:rPr lang="es-SV" altLang="es-SV" sz="2100">
                <a:solidFill>
                  <a:srgbClr val="592B06"/>
                </a:solidFill>
                <a:latin typeface="Perpetua" panose="02020502060401020303" pitchFamily="18" charset="0"/>
              </a:rPr>
              <a:t>supone una institucionalidad que </a:t>
            </a:r>
            <a:r>
              <a:rPr lang="es-SV" altLang="es-SV" sz="2100" i="1" u="sng">
                <a:solidFill>
                  <a:srgbClr val="592B06"/>
                </a:solidFill>
                <a:latin typeface="Perpetua" panose="02020502060401020303" pitchFamily="18" charset="0"/>
              </a:rPr>
              <a:t>fortalece derechos</a:t>
            </a:r>
            <a:r>
              <a:rPr lang="es-SV" altLang="es-SV" sz="2100">
                <a:solidFill>
                  <a:srgbClr val="592B06"/>
                </a:solidFill>
                <a:latin typeface="Perpetua" panose="02020502060401020303" pitchFamily="18" charset="0"/>
              </a:rPr>
              <a:t>, promueva la acción colectiva y plataformas de negociación</a:t>
            </a:r>
            <a:endParaRPr lang="es-SV" altLang="es-SV" sz="2100">
              <a:latin typeface="Perpetua" panose="02020502060401020303" pitchFamily="18" charset="0"/>
            </a:endParaRPr>
          </a:p>
        </p:txBody>
      </p:sp>
      <p:sp>
        <p:nvSpPr>
          <p:cNvPr id="3" name="2 Marcador de contenido">
            <a:extLst>
              <a:ext uri="{FF2B5EF4-FFF2-40B4-BE49-F238E27FC236}">
                <a16:creationId xmlns:a16="http://schemas.microsoft.com/office/drawing/2014/main" id="{855E3821-E711-4F42-B905-8EAA3AEC2342}"/>
              </a:ext>
            </a:extLst>
          </p:cNvPr>
          <p:cNvSpPr>
            <a:spLocks noGrp="1"/>
          </p:cNvSpPr>
          <p:nvPr>
            <p:ph idx="1"/>
          </p:nvPr>
        </p:nvSpPr>
        <p:spPr>
          <a:xfrm>
            <a:off x="457200" y="1482725"/>
            <a:ext cx="8229600" cy="4752975"/>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s-MX" b="1" dirty="0">
                <a:solidFill>
                  <a:srgbClr val="723604"/>
                </a:solidFill>
                <a:effectLst>
                  <a:outerShdw blurRad="38100" dist="38100" dir="2700000" algn="tl">
                    <a:srgbClr val="C0C0C0"/>
                  </a:outerShdw>
                </a:effectLst>
              </a:rPr>
              <a:t>Una Canasta de Derechos</a:t>
            </a:r>
          </a:p>
          <a:p>
            <a:pPr marL="0" indent="0" eaLnBrk="1" fontAlgn="auto" hangingPunct="1">
              <a:spcAft>
                <a:spcPts val="0"/>
              </a:spcAft>
              <a:buFont typeface="Arial" panose="020B0604020202020204" pitchFamily="34" charset="0"/>
              <a:buNone/>
              <a:defRPr/>
            </a:pPr>
            <a:endParaRPr lang="es-SV" b="1" dirty="0">
              <a:solidFill>
                <a:srgbClr val="723604"/>
              </a:solidFill>
              <a:effectLst>
                <a:outerShdw blurRad="38100" dist="38100" dir="2700000" algn="tl">
                  <a:srgbClr val="C0C0C0"/>
                </a:outerShdw>
              </a:effectLst>
            </a:endParaRPr>
          </a:p>
          <a:p>
            <a:pPr marL="0" indent="0" eaLnBrk="1" fontAlgn="auto" hangingPunct="1">
              <a:spcAft>
                <a:spcPct val="30000"/>
              </a:spcAft>
              <a:buFont typeface="Arial" panose="020B0604020202020204" pitchFamily="34" charset="0"/>
              <a:buNone/>
              <a:defRPr/>
            </a:pPr>
            <a:r>
              <a:rPr lang="es-SV" b="1" dirty="0">
                <a:solidFill>
                  <a:srgbClr val="723604"/>
                </a:solidFill>
              </a:rPr>
              <a:t>La clave para expandir e innovar el acceso y control de los RRNN es desentrañar y negociar diferentes niveles de derecho y responsabilidad</a:t>
            </a:r>
          </a:p>
          <a:p>
            <a:pPr marL="0" indent="0" eaLnBrk="1" fontAlgn="auto" hangingPunct="1">
              <a:spcAft>
                <a:spcPct val="30000"/>
              </a:spcAft>
              <a:buFont typeface="Arial" panose="020B0604020202020204" pitchFamily="34" charset="0"/>
              <a:buNone/>
              <a:defRPr/>
            </a:pPr>
            <a:r>
              <a:rPr lang="es-SV" b="1" dirty="0">
                <a:solidFill>
                  <a:srgbClr val="723604"/>
                </a:solidFill>
              </a:rPr>
              <a:t>Es fundamental entender la variedad de facultades que se otorgan con los derechos de propiedad de RRNN</a:t>
            </a:r>
          </a:p>
          <a:p>
            <a:pPr marL="0" indent="0" eaLnBrk="1" fontAlgn="auto" hangingPunct="1">
              <a:spcAft>
                <a:spcPct val="30000"/>
              </a:spcAft>
              <a:buFont typeface="Arial" panose="020B0604020202020204" pitchFamily="34" charset="0"/>
              <a:buNone/>
              <a:defRPr/>
            </a:pPr>
            <a:endParaRPr lang="es-SV" b="1" dirty="0">
              <a:solidFill>
                <a:srgbClr val="723604"/>
              </a:solidFill>
            </a:endParaRPr>
          </a:p>
          <a:p>
            <a:pPr marL="990600" lvl="2" indent="-190500" eaLnBrk="1" fontAlgn="auto" hangingPunct="1">
              <a:lnSpc>
                <a:spcPct val="90000"/>
              </a:lnSpc>
              <a:spcAft>
                <a:spcPct val="35000"/>
              </a:spcAft>
              <a:buClr>
                <a:srgbClr val="592A03"/>
              </a:buClr>
              <a:buSzPct val="130000"/>
              <a:buFontTx/>
              <a:buChar char="•"/>
              <a:defRPr/>
            </a:pPr>
            <a:r>
              <a:rPr sz="2900" b="1" dirty="0">
                <a:solidFill>
                  <a:srgbClr val="723604"/>
                </a:solidFill>
              </a:rPr>
              <a:t>ACCESO: </a:t>
            </a:r>
            <a:r>
              <a:rPr sz="2900" dirty="0">
                <a:solidFill>
                  <a:srgbClr val="723604"/>
                </a:solidFill>
              </a:rPr>
              <a:t>Derecho a ingresar y disfrutar beneficios no-extractivos (caminatas, sentarse a disfrutar el paisaje o a tomar el sol, etc.)</a:t>
            </a:r>
          </a:p>
          <a:p>
            <a:pPr marL="990600" lvl="2" indent="-190500" eaLnBrk="1" fontAlgn="auto" hangingPunct="1">
              <a:lnSpc>
                <a:spcPct val="90000"/>
              </a:lnSpc>
              <a:spcAft>
                <a:spcPct val="35000"/>
              </a:spcAft>
              <a:buClr>
                <a:srgbClr val="592A03"/>
              </a:buClr>
              <a:buSzPct val="130000"/>
              <a:buFontTx/>
              <a:buChar char="•"/>
              <a:defRPr/>
            </a:pPr>
            <a:r>
              <a:rPr sz="2900" b="1" dirty="0">
                <a:solidFill>
                  <a:srgbClr val="723604"/>
                </a:solidFill>
              </a:rPr>
              <a:t>EXTRACCIÓN: </a:t>
            </a:r>
            <a:r>
              <a:rPr sz="2900" dirty="0">
                <a:solidFill>
                  <a:srgbClr val="723604"/>
                </a:solidFill>
              </a:rPr>
              <a:t>Derecho de extraer productos (agua, leña, pesca, plantas, cosecha)</a:t>
            </a:r>
          </a:p>
          <a:p>
            <a:pPr marL="990600" lvl="2" indent="-190500" eaLnBrk="1" fontAlgn="auto" hangingPunct="1">
              <a:lnSpc>
                <a:spcPct val="90000"/>
              </a:lnSpc>
              <a:spcAft>
                <a:spcPct val="35000"/>
              </a:spcAft>
              <a:buClr>
                <a:srgbClr val="592A03"/>
              </a:buClr>
              <a:buSzPct val="130000"/>
              <a:buFontTx/>
              <a:buChar char="•"/>
              <a:defRPr/>
            </a:pPr>
            <a:r>
              <a:rPr sz="2900" b="1" dirty="0">
                <a:solidFill>
                  <a:srgbClr val="723604"/>
                </a:solidFill>
              </a:rPr>
              <a:t>MANEJO: </a:t>
            </a:r>
            <a:r>
              <a:rPr sz="2900" dirty="0">
                <a:solidFill>
                  <a:srgbClr val="723604"/>
                </a:solidFill>
              </a:rPr>
              <a:t>Derecho de regular patrones de uso interno y transformar el recurso</a:t>
            </a:r>
            <a:r>
              <a:rPr sz="2900" b="1" dirty="0">
                <a:solidFill>
                  <a:srgbClr val="723604"/>
                </a:solidFill>
              </a:rPr>
              <a:t> </a:t>
            </a:r>
            <a:r>
              <a:rPr sz="2900" dirty="0">
                <a:solidFill>
                  <a:srgbClr val="723604"/>
                </a:solidFill>
              </a:rPr>
              <a:t>(sembrarlo, quemarlo, etc.)</a:t>
            </a:r>
          </a:p>
          <a:p>
            <a:pPr marL="990600" lvl="2" indent="-190500" eaLnBrk="1" fontAlgn="auto" hangingPunct="1">
              <a:lnSpc>
                <a:spcPct val="90000"/>
              </a:lnSpc>
              <a:spcAft>
                <a:spcPct val="35000"/>
              </a:spcAft>
              <a:buClr>
                <a:srgbClr val="592A03"/>
              </a:buClr>
              <a:buSzPct val="130000"/>
              <a:buFontTx/>
              <a:buChar char="•"/>
              <a:defRPr/>
            </a:pPr>
            <a:r>
              <a:rPr sz="2900" b="1" dirty="0">
                <a:solidFill>
                  <a:srgbClr val="723604"/>
                </a:solidFill>
              </a:rPr>
              <a:t>EXCLUSIÓN: </a:t>
            </a:r>
            <a:r>
              <a:rPr sz="2900" dirty="0">
                <a:solidFill>
                  <a:srgbClr val="723604"/>
                </a:solidFill>
              </a:rPr>
              <a:t>Derecho de determinar quién accede y/o extrae; y cómo éstos derechos se transfieren</a:t>
            </a:r>
          </a:p>
          <a:p>
            <a:pPr marL="990600" lvl="2" indent="-190500" eaLnBrk="1" fontAlgn="auto" hangingPunct="1">
              <a:lnSpc>
                <a:spcPct val="90000"/>
              </a:lnSpc>
              <a:spcAft>
                <a:spcPct val="35000"/>
              </a:spcAft>
              <a:buClr>
                <a:srgbClr val="592A03"/>
              </a:buClr>
              <a:buSzPct val="130000"/>
              <a:buFontTx/>
              <a:buChar char="•"/>
              <a:defRPr/>
            </a:pPr>
            <a:r>
              <a:rPr sz="2900" b="1" dirty="0">
                <a:solidFill>
                  <a:srgbClr val="723604"/>
                </a:solidFill>
              </a:rPr>
              <a:t>ENAJENACIÓN: </a:t>
            </a:r>
            <a:r>
              <a:rPr sz="2900" dirty="0">
                <a:solidFill>
                  <a:srgbClr val="723604"/>
                </a:solidFill>
              </a:rPr>
              <a:t>Derecho de transferir</a:t>
            </a:r>
            <a:r>
              <a:rPr sz="2900" b="1" dirty="0">
                <a:solidFill>
                  <a:srgbClr val="723604"/>
                </a:solidFill>
              </a:rPr>
              <a:t> </a:t>
            </a:r>
            <a:r>
              <a:rPr sz="2900" dirty="0">
                <a:solidFill>
                  <a:srgbClr val="723604"/>
                </a:solidFill>
              </a:rPr>
              <a:t>los derechos de manejo y exclusión</a:t>
            </a:r>
            <a:endParaRPr lang="es-SV" sz="2900" dirty="0">
              <a:solidFill>
                <a:srgbClr val="72360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a:extLst>
              <a:ext uri="{FF2B5EF4-FFF2-40B4-BE49-F238E27FC236}">
                <a16:creationId xmlns:a16="http://schemas.microsoft.com/office/drawing/2014/main" id="{D71ED8F3-3623-48AD-BB0B-88EAFE15A2AB}"/>
              </a:ext>
            </a:extLst>
          </p:cNvPr>
          <p:cNvSpPr>
            <a:spLocks noGrp="1"/>
          </p:cNvSpPr>
          <p:nvPr>
            <p:ph type="title"/>
          </p:nvPr>
        </p:nvSpPr>
        <p:spPr>
          <a:xfrm>
            <a:off x="755650" y="-26988"/>
            <a:ext cx="7632700" cy="850901"/>
          </a:xfrm>
        </p:spPr>
        <p:txBody>
          <a:bodyPr/>
          <a:lstStyle/>
          <a:p>
            <a:pPr eaLnBrk="1" hangingPunct="1"/>
            <a:r>
              <a:rPr lang="es-SV" altLang="es-SV" sz="2100" i="1" u="sng">
                <a:solidFill>
                  <a:srgbClr val="592B06"/>
                </a:solidFill>
                <a:latin typeface="Perpetua" panose="02020502060401020303" pitchFamily="18" charset="0"/>
              </a:rPr>
              <a:t>Gobernanza </a:t>
            </a:r>
            <a:r>
              <a:rPr lang="es-SV" altLang="es-SV" sz="2100">
                <a:solidFill>
                  <a:srgbClr val="592B06"/>
                </a:solidFill>
                <a:latin typeface="Perpetua" panose="02020502060401020303" pitchFamily="18" charset="0"/>
              </a:rPr>
              <a:t>supone una institucionalidad que </a:t>
            </a:r>
            <a:r>
              <a:rPr lang="es-SV" altLang="es-SV" sz="2100" i="1" u="sng">
                <a:solidFill>
                  <a:srgbClr val="592B06"/>
                </a:solidFill>
                <a:latin typeface="Perpetua" panose="02020502060401020303" pitchFamily="18" charset="0"/>
              </a:rPr>
              <a:t>fortalece derechos</a:t>
            </a:r>
            <a:r>
              <a:rPr lang="es-SV" altLang="es-SV" sz="2100">
                <a:solidFill>
                  <a:srgbClr val="592B06"/>
                </a:solidFill>
                <a:latin typeface="Perpetua" panose="02020502060401020303" pitchFamily="18" charset="0"/>
              </a:rPr>
              <a:t>, promueva la acción colectiva y plataformas de negociación</a:t>
            </a:r>
            <a:endParaRPr lang="es-SV" altLang="es-SV" sz="2100">
              <a:latin typeface="Perpetua" panose="02020502060401020303" pitchFamily="18" charset="0"/>
            </a:endParaRPr>
          </a:p>
        </p:txBody>
      </p:sp>
      <p:sp>
        <p:nvSpPr>
          <p:cNvPr id="35843" name="2 Marcador de contenido">
            <a:extLst>
              <a:ext uri="{FF2B5EF4-FFF2-40B4-BE49-F238E27FC236}">
                <a16:creationId xmlns:a16="http://schemas.microsoft.com/office/drawing/2014/main" id="{6097D191-4F8B-456C-9543-69C0A69AC9AE}"/>
              </a:ext>
            </a:extLst>
          </p:cNvPr>
          <p:cNvSpPr>
            <a:spLocks noGrp="1"/>
          </p:cNvSpPr>
          <p:nvPr>
            <p:ph idx="1"/>
          </p:nvPr>
        </p:nvSpPr>
        <p:spPr>
          <a:xfrm>
            <a:off x="457200" y="1482725"/>
            <a:ext cx="8229600" cy="4752975"/>
          </a:xfrm>
        </p:spPr>
        <p:txBody>
          <a:bodyPr/>
          <a:lstStyle/>
          <a:p>
            <a:pPr marL="0" indent="0" eaLnBrk="1" hangingPunct="1">
              <a:buFont typeface="Arial" panose="020B0604020202020204" pitchFamily="34" charset="0"/>
              <a:buNone/>
            </a:pPr>
            <a:r>
              <a:rPr lang="es-SV" altLang="es-SV" sz="2200" b="1">
                <a:solidFill>
                  <a:srgbClr val="723604"/>
                </a:solidFill>
              </a:rPr>
              <a:t>Expandir, consolidar e innovar los derechos:</a:t>
            </a:r>
          </a:p>
          <a:p>
            <a:pPr marL="0" indent="0" eaLnBrk="1" hangingPunct="1">
              <a:buFont typeface="Arial" panose="020B0604020202020204" pitchFamily="34" charset="0"/>
              <a:buNone/>
            </a:pPr>
            <a:r>
              <a:rPr lang="es-SV" altLang="es-SV" sz="2000" b="1">
                <a:solidFill>
                  <a:srgbClr val="723604"/>
                </a:solidFill>
              </a:rPr>
              <a:t>Los diferentes derechos se dividen entre una variedad de agentes, por eso tienen un punto de partida para negociarlos entre diferentes actores (Estado, propietarios privados, arrendatarios, concesionarios, usuarios y manejadores, etc.) </a:t>
            </a:r>
          </a:p>
          <a:p>
            <a:pPr marL="0" indent="0" eaLnBrk="1" hangingPunct="1">
              <a:buFont typeface="Arial" panose="020B0604020202020204" pitchFamily="34" charset="0"/>
              <a:buNone/>
            </a:pPr>
            <a:endParaRPr lang="es-SV" altLang="es-SV" sz="2200" b="1">
              <a:solidFill>
                <a:srgbClr val="723604"/>
              </a:solidFill>
            </a:endParaRPr>
          </a:p>
          <a:p>
            <a:pPr marL="0" indent="0" eaLnBrk="1" hangingPunct="1">
              <a:buClr>
                <a:srgbClr val="974706"/>
              </a:buClr>
              <a:buFont typeface="Arial" panose="020B0604020202020204" pitchFamily="34" charset="0"/>
              <a:buNone/>
            </a:pPr>
            <a:r>
              <a:rPr lang="es-SV" altLang="es-SV" sz="2000" b="1">
                <a:solidFill>
                  <a:srgbClr val="723604"/>
                </a:solidFill>
              </a:rPr>
              <a:t>Experiencias de ampliación de derechos en Latinoamérica:</a:t>
            </a:r>
          </a:p>
          <a:p>
            <a:pPr lvl="1" eaLnBrk="1" hangingPunct="1">
              <a:buClr>
                <a:srgbClr val="974706"/>
              </a:buClr>
              <a:buFontTx/>
              <a:buChar char="•"/>
            </a:pPr>
            <a:r>
              <a:rPr lang="es-SV" altLang="es-SV" sz="2000" b="1">
                <a:solidFill>
                  <a:srgbClr val="723604"/>
                </a:solidFill>
              </a:rPr>
              <a:t>Reservas Extractivistas en Brasil</a:t>
            </a:r>
          </a:p>
          <a:p>
            <a:pPr lvl="1" eaLnBrk="1" hangingPunct="1">
              <a:buClr>
                <a:srgbClr val="974706"/>
              </a:buClr>
              <a:buFontTx/>
              <a:buChar char="•"/>
            </a:pPr>
            <a:r>
              <a:rPr lang="es-SV" altLang="es-SV" sz="2000" b="1">
                <a:solidFill>
                  <a:srgbClr val="723604"/>
                </a:solidFill>
              </a:rPr>
              <a:t>Concesiones forestales comunitarias en Petén, Guatemala</a:t>
            </a:r>
          </a:p>
          <a:p>
            <a:pPr lvl="1" eaLnBrk="1" hangingPunct="1">
              <a:buClr>
                <a:srgbClr val="974706"/>
              </a:buClr>
              <a:buFontTx/>
              <a:buChar char="•"/>
            </a:pPr>
            <a:r>
              <a:rPr lang="es-SV" altLang="es-SV" sz="2000" b="1">
                <a:solidFill>
                  <a:srgbClr val="723604"/>
                </a:solidFill>
              </a:rPr>
              <a:t>Ejidos y tierras comunales en México</a:t>
            </a:r>
          </a:p>
          <a:p>
            <a:pPr lvl="1" eaLnBrk="1" hangingPunct="1">
              <a:buClr>
                <a:srgbClr val="974706"/>
              </a:buClr>
              <a:buFontTx/>
              <a:buChar char="•"/>
            </a:pPr>
            <a:r>
              <a:rPr lang="es-SV" altLang="es-SV" sz="2000" b="1">
                <a:solidFill>
                  <a:srgbClr val="723604"/>
                </a:solidFill>
              </a:rPr>
              <a:t>Comarcas indígenas en Panamá</a:t>
            </a:r>
          </a:p>
          <a:p>
            <a:pPr lvl="1" eaLnBrk="1" hangingPunct="1">
              <a:buClr>
                <a:srgbClr val="974706"/>
              </a:buClr>
              <a:buFontTx/>
              <a:buChar char="•"/>
            </a:pPr>
            <a:r>
              <a:rPr lang="es-SV" altLang="es-SV" sz="2000" b="1">
                <a:solidFill>
                  <a:srgbClr val="723604"/>
                </a:solidFill>
              </a:rPr>
              <a:t>Cooperativas de la reforma agraria y PTT en El Salvador</a:t>
            </a:r>
          </a:p>
          <a:p>
            <a:pPr marL="0" indent="0" eaLnBrk="1" hangingPunct="1">
              <a:buFont typeface="Arial" panose="020B0604020202020204" pitchFamily="34" charset="0"/>
              <a:buNone/>
            </a:pPr>
            <a:endParaRPr lang="es-SV" altLang="es-SV"/>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1D1CE3D-0EDD-4708-B6B3-DD638D271CEE}"/>
              </a:ext>
            </a:extLst>
          </p:cNvPr>
          <p:cNvSpPr>
            <a:spLocks noGrp="1"/>
          </p:cNvSpPr>
          <p:nvPr>
            <p:ph type="title"/>
          </p:nvPr>
        </p:nvSpPr>
        <p:spPr>
          <a:xfrm>
            <a:off x="755650" y="44450"/>
            <a:ext cx="7632700" cy="850900"/>
          </a:xfrm>
        </p:spPr>
        <p:txBody>
          <a:bodyPr rtlCol="0">
            <a:normAutofit fontScale="90000"/>
          </a:bodyPr>
          <a:lstStyle/>
          <a:p>
            <a:pPr eaLnBrk="1" fontAlgn="auto" hangingPunct="1">
              <a:spcAft>
                <a:spcPts val="0"/>
              </a:spcAft>
              <a:defRPr/>
            </a:pPr>
            <a:r>
              <a:rPr lang="es-SV" dirty="0">
                <a:solidFill>
                  <a:srgbClr val="592B06"/>
                </a:solidFill>
                <a:effectLst>
                  <a:outerShdw blurRad="38100" dist="38100" dir="2700000" algn="tl">
                    <a:srgbClr val="C0C0C0"/>
                  </a:outerShdw>
                </a:effectLst>
                <a:latin typeface="Perpetua" pitchFamily="18" charset="0"/>
                <a:cs typeface="Arial" charset="0"/>
              </a:rPr>
              <a:t>Consolidando derechos en Guatemala</a:t>
            </a:r>
            <a:endParaRPr lang="es-SV" dirty="0">
              <a:latin typeface="Perpetua" pitchFamily="18" charset="0"/>
            </a:endParaRPr>
          </a:p>
        </p:txBody>
      </p:sp>
      <p:sp>
        <p:nvSpPr>
          <p:cNvPr id="3" name="2 Marcador de contenido">
            <a:extLst>
              <a:ext uri="{FF2B5EF4-FFF2-40B4-BE49-F238E27FC236}">
                <a16:creationId xmlns:a16="http://schemas.microsoft.com/office/drawing/2014/main" id="{429BB15D-8DD6-4572-BC7F-ACB768A3E13D}"/>
              </a:ext>
            </a:extLst>
          </p:cNvPr>
          <p:cNvSpPr>
            <a:spLocks noGrp="1"/>
          </p:cNvSpPr>
          <p:nvPr>
            <p:ph idx="1"/>
          </p:nvPr>
        </p:nvSpPr>
        <p:spPr>
          <a:xfrm>
            <a:off x="457200" y="1482725"/>
            <a:ext cx="3106738" cy="4752975"/>
          </a:xfrm>
        </p:spPr>
        <p:txBody>
          <a:bodyPr rtlCol="0">
            <a:normAutofit fontScale="47500" lnSpcReduction="20000"/>
          </a:bodyPr>
          <a:lstStyle/>
          <a:p>
            <a:pPr marL="185738" indent="-185738" eaLnBrk="1" fontAlgn="auto" hangingPunct="1">
              <a:spcAft>
                <a:spcPct val="40000"/>
              </a:spcAft>
              <a:buSzPct val="110000"/>
              <a:buFontTx/>
              <a:buChar char="•"/>
              <a:defRPr/>
            </a:pPr>
            <a:r>
              <a:rPr sz="3400" b="1" dirty="0">
                <a:solidFill>
                  <a:srgbClr val="723604"/>
                </a:solidFill>
              </a:rPr>
              <a:t>ACOFOP maneja 449,829 ha. de bosque en la Reserva de Biosfera Maya (RBM) de Petén (concesión comunitaria más grande del mundo)</a:t>
            </a:r>
          </a:p>
          <a:p>
            <a:pPr marL="185738" indent="-185738" eaLnBrk="1" fontAlgn="auto" hangingPunct="1">
              <a:spcAft>
                <a:spcPct val="40000"/>
              </a:spcAft>
              <a:buSzPct val="110000"/>
              <a:buFontTx/>
              <a:buChar char="•"/>
              <a:defRPr/>
            </a:pPr>
            <a:r>
              <a:rPr sz="3400" b="1" dirty="0">
                <a:solidFill>
                  <a:srgbClr val="723604"/>
                </a:solidFill>
              </a:rPr>
              <a:t>El acceso a las concesiones forestales comunitarias: Proceso largo, que requirió mucha capacidad de negociación frente al Estado, organizaciones de conservación y empresarios madereros</a:t>
            </a:r>
          </a:p>
          <a:p>
            <a:pPr marL="185738" indent="-185738" eaLnBrk="1" fontAlgn="auto" hangingPunct="1">
              <a:spcAft>
                <a:spcPct val="40000"/>
              </a:spcAft>
              <a:buSzPct val="110000"/>
              <a:buFontTx/>
              <a:buChar char="•"/>
              <a:defRPr/>
            </a:pPr>
            <a:r>
              <a:rPr lang="es-SV" sz="3400" b="1" dirty="0">
                <a:solidFill>
                  <a:srgbClr val="723604"/>
                </a:solidFill>
              </a:rPr>
              <a:t>Importancia del patrimonio cultural:</a:t>
            </a:r>
            <a:br>
              <a:rPr lang="es-SV" sz="3400" b="1" dirty="0">
                <a:solidFill>
                  <a:srgbClr val="723604"/>
                </a:solidFill>
              </a:rPr>
            </a:br>
            <a:r>
              <a:rPr lang="es-SV" sz="3400" b="1" dirty="0">
                <a:solidFill>
                  <a:srgbClr val="723604"/>
                </a:solidFill>
              </a:rPr>
              <a:t>Propuesta de Parque Mirador </a:t>
            </a:r>
          </a:p>
          <a:p>
            <a:pPr marL="185738" indent="-185738" eaLnBrk="1" fontAlgn="auto" hangingPunct="1">
              <a:spcAft>
                <a:spcPct val="40000"/>
              </a:spcAft>
              <a:buSzPct val="110000"/>
              <a:buFontTx/>
              <a:buChar char="•"/>
              <a:defRPr/>
            </a:pPr>
            <a:r>
              <a:rPr lang="es-SV" sz="3400" b="1" dirty="0">
                <a:solidFill>
                  <a:srgbClr val="723604"/>
                </a:solidFill>
              </a:rPr>
              <a:t>Reversión de concesiones forestales comunitarias en áreas de interés de patrimonio cultural</a:t>
            </a:r>
          </a:p>
          <a:p>
            <a:pPr eaLnBrk="1" fontAlgn="auto" hangingPunct="1">
              <a:spcAft>
                <a:spcPts val="0"/>
              </a:spcAft>
              <a:defRPr/>
            </a:pPr>
            <a:endParaRPr lang="es-SV" dirty="0"/>
          </a:p>
        </p:txBody>
      </p:sp>
      <p:pic>
        <p:nvPicPr>
          <p:cNvPr id="36868" name="Imagen 3" descr="landsat_preliminar">
            <a:extLst>
              <a:ext uri="{FF2B5EF4-FFF2-40B4-BE49-F238E27FC236}">
                <a16:creationId xmlns:a16="http://schemas.microsoft.com/office/drawing/2014/main" id="{19D6692F-C23F-4D4F-A076-2E31045F9EF0}"/>
              </a:ext>
            </a:extLst>
          </p:cNvPr>
          <p:cNvPicPr preferRelativeResize="0">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128713"/>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 de texto 6">
            <a:extLst>
              <a:ext uri="{FF2B5EF4-FFF2-40B4-BE49-F238E27FC236}">
                <a16:creationId xmlns:a16="http://schemas.microsoft.com/office/drawing/2014/main" id="{1E8F5D11-D440-4DB4-9DD6-97E2B158308D}"/>
              </a:ext>
            </a:extLst>
          </p:cNvPr>
          <p:cNvSpPr txBox="1">
            <a:spLocks noChangeAspect="1" noChangeArrowheads="1"/>
          </p:cNvSpPr>
          <p:nvPr/>
        </p:nvSpPr>
        <p:spPr bwMode="auto">
          <a:xfrm>
            <a:off x="4572000" y="1206500"/>
            <a:ext cx="1044575" cy="709613"/>
          </a:xfrm>
          <a:prstGeom prst="rect">
            <a:avLst/>
          </a:prstGeom>
          <a:solidFill>
            <a:schemeClr val="bg1"/>
          </a:solidFill>
          <a:ln>
            <a:noFill/>
          </a:ln>
          <a:effectLst/>
        </p:spPr>
        <p:txBody>
          <a:bodyPr/>
          <a:lstStyle/>
          <a:p>
            <a:pPr algn="r">
              <a:spcBef>
                <a:spcPct val="50000"/>
              </a:spcBef>
              <a:defRPr/>
            </a:pPr>
            <a:r>
              <a:rPr lang="es-MX" sz="1300" b="1" dirty="0">
                <a:solidFill>
                  <a:srgbClr val="080808"/>
                </a:solidFill>
                <a:cs typeface="Times New Roman" pitchFamily="18" charset="0"/>
              </a:rPr>
              <a:t>Áreas de </a:t>
            </a:r>
            <a:r>
              <a:rPr lang="es-ES" sz="1300" b="1" dirty="0">
                <a:solidFill>
                  <a:srgbClr val="080808"/>
                </a:solidFill>
                <a:cs typeface="Times New Roman" pitchFamily="18" charset="0"/>
              </a:rPr>
              <a:t>concesiones comunitarias</a:t>
            </a:r>
          </a:p>
          <a:p>
            <a:pPr algn="r">
              <a:spcBef>
                <a:spcPct val="50000"/>
              </a:spcBef>
              <a:defRPr/>
            </a:pPr>
            <a:r>
              <a:rPr lang="es-ES" b="1" dirty="0">
                <a:solidFill>
                  <a:srgbClr val="FF0000"/>
                </a:solidFill>
                <a:effectLst>
                  <a:outerShdw blurRad="38100" dist="38100" dir="2700000" algn="tl">
                    <a:srgbClr val="C0C0C0"/>
                  </a:outerShdw>
                </a:effectLst>
                <a:cs typeface="Times New Roman" pitchFamily="18" charset="0"/>
              </a:rPr>
              <a:t> </a:t>
            </a:r>
          </a:p>
        </p:txBody>
      </p:sp>
      <p:sp>
        <p:nvSpPr>
          <p:cNvPr id="36870" name="Rectángulo 7">
            <a:extLst>
              <a:ext uri="{FF2B5EF4-FFF2-40B4-BE49-F238E27FC236}">
                <a16:creationId xmlns:a16="http://schemas.microsoft.com/office/drawing/2014/main" id="{CB7E287E-6F19-4EA5-9195-9C61BAF5793F}"/>
              </a:ext>
            </a:extLst>
          </p:cNvPr>
          <p:cNvSpPr>
            <a:spLocks noChangeAspect="1" noChangeArrowheads="1"/>
          </p:cNvSpPr>
          <p:nvPr/>
        </p:nvSpPr>
        <p:spPr bwMode="auto">
          <a:xfrm>
            <a:off x="6659563" y="1560513"/>
            <a:ext cx="2303462" cy="103981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
        <p:nvSpPr>
          <p:cNvPr id="36871" name="Línea 8">
            <a:extLst>
              <a:ext uri="{FF2B5EF4-FFF2-40B4-BE49-F238E27FC236}">
                <a16:creationId xmlns:a16="http://schemas.microsoft.com/office/drawing/2014/main" id="{1FCF8D84-0654-47CE-A3CC-095E2714FBDE}"/>
              </a:ext>
            </a:extLst>
          </p:cNvPr>
          <p:cNvSpPr>
            <a:spLocks noChangeAspect="1" noChangeShapeType="1"/>
          </p:cNvSpPr>
          <p:nvPr/>
        </p:nvSpPr>
        <p:spPr bwMode="auto">
          <a:xfrm rot="-306242">
            <a:off x="5616575" y="1555750"/>
            <a:ext cx="1008063" cy="3968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sp>
        <p:nvSpPr>
          <p:cNvPr id="36872" name="Rectángulo 11">
            <a:extLst>
              <a:ext uri="{FF2B5EF4-FFF2-40B4-BE49-F238E27FC236}">
                <a16:creationId xmlns:a16="http://schemas.microsoft.com/office/drawing/2014/main" id="{FA9BCF7D-D98D-4E3D-A14D-1D390E46A937}"/>
              </a:ext>
            </a:extLst>
          </p:cNvPr>
          <p:cNvSpPr>
            <a:spLocks noChangeArrowheads="1"/>
          </p:cNvSpPr>
          <p:nvPr/>
        </p:nvSpPr>
        <p:spPr bwMode="auto">
          <a:xfrm>
            <a:off x="7343775" y="1592263"/>
            <a:ext cx="541338" cy="24765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p>
        </p:txBody>
      </p:sp>
      <p:sp>
        <p:nvSpPr>
          <p:cNvPr id="36873" name="Línea 13">
            <a:extLst>
              <a:ext uri="{FF2B5EF4-FFF2-40B4-BE49-F238E27FC236}">
                <a16:creationId xmlns:a16="http://schemas.microsoft.com/office/drawing/2014/main" id="{87564B03-8008-4349-9A3B-8F9BE700BEAC}"/>
              </a:ext>
            </a:extLst>
          </p:cNvPr>
          <p:cNvSpPr>
            <a:spLocks noChangeShapeType="1"/>
          </p:cNvSpPr>
          <p:nvPr/>
        </p:nvSpPr>
        <p:spPr bwMode="auto">
          <a:xfrm flipV="1">
            <a:off x="8135938" y="288925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sp>
        <p:nvSpPr>
          <p:cNvPr id="36874" name="Cuadro de texto 15">
            <a:extLst>
              <a:ext uri="{FF2B5EF4-FFF2-40B4-BE49-F238E27FC236}">
                <a16:creationId xmlns:a16="http://schemas.microsoft.com/office/drawing/2014/main" id="{21A02D4A-0960-4BF6-82BE-2E6CA8A7E666}"/>
              </a:ext>
            </a:extLst>
          </p:cNvPr>
          <p:cNvSpPr txBox="1">
            <a:spLocks noChangeArrowheads="1"/>
          </p:cNvSpPr>
          <p:nvPr/>
        </p:nvSpPr>
        <p:spPr bwMode="auto">
          <a:xfrm>
            <a:off x="7921625" y="3225800"/>
            <a:ext cx="611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MX" altLang="es-SV" sz="1200" b="1">
                <a:latin typeface="Arial Narrow" panose="020B0606020202030204" pitchFamily="34" charset="0"/>
              </a:rPr>
              <a:t>Tikal</a:t>
            </a:r>
            <a:endParaRPr lang="es-ES" altLang="es-SV" sz="1200" b="1">
              <a:latin typeface="Arial Narrow" panose="020B0606020202030204" pitchFamily="34" charset="0"/>
            </a:endParaRPr>
          </a:p>
        </p:txBody>
      </p:sp>
      <p:sp>
        <p:nvSpPr>
          <p:cNvPr id="36875" name="Cuadro de texto 16">
            <a:extLst>
              <a:ext uri="{FF2B5EF4-FFF2-40B4-BE49-F238E27FC236}">
                <a16:creationId xmlns:a16="http://schemas.microsoft.com/office/drawing/2014/main" id="{0263C858-A017-4D46-AB2C-F10BD7967995}"/>
              </a:ext>
            </a:extLst>
          </p:cNvPr>
          <p:cNvSpPr txBox="1">
            <a:spLocks noChangeArrowheads="1"/>
          </p:cNvSpPr>
          <p:nvPr/>
        </p:nvSpPr>
        <p:spPr bwMode="auto">
          <a:xfrm>
            <a:off x="7200900" y="919163"/>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MX" altLang="es-SV" sz="1200" b="1">
                <a:latin typeface="Arial Narrow" panose="020B0606020202030204" pitchFamily="34" charset="0"/>
              </a:rPr>
              <a:t>Parque Mirador</a:t>
            </a:r>
            <a:endParaRPr lang="es-ES" altLang="es-SV" sz="1200" b="1">
              <a:latin typeface="Arial Narrow" panose="020B0606020202030204" pitchFamily="34" charset="0"/>
            </a:endParaRPr>
          </a:p>
        </p:txBody>
      </p:sp>
      <p:sp>
        <p:nvSpPr>
          <p:cNvPr id="36876" name="Línea 17">
            <a:extLst>
              <a:ext uri="{FF2B5EF4-FFF2-40B4-BE49-F238E27FC236}">
                <a16:creationId xmlns:a16="http://schemas.microsoft.com/office/drawing/2014/main" id="{75ED8E44-2146-4D1E-A595-6852C543A7F3}"/>
              </a:ext>
            </a:extLst>
          </p:cNvPr>
          <p:cNvSpPr>
            <a:spLocks noChangeShapeType="1"/>
          </p:cNvSpPr>
          <p:nvPr/>
        </p:nvSpPr>
        <p:spPr bwMode="auto">
          <a:xfrm>
            <a:off x="7596188" y="1374775"/>
            <a:ext cx="0" cy="25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pic>
        <p:nvPicPr>
          <p:cNvPr id="36877" name="Picture 2">
            <a:extLst>
              <a:ext uri="{FF2B5EF4-FFF2-40B4-BE49-F238E27FC236}">
                <a16:creationId xmlns:a16="http://schemas.microsoft.com/office/drawing/2014/main" id="{4243B7B5-3794-4015-BE23-10F0CCBE8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076700"/>
            <a:ext cx="35369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8715D7D-F499-403E-9481-4AE921266C0B}"/>
              </a:ext>
            </a:extLst>
          </p:cNvPr>
          <p:cNvSpPr>
            <a:spLocks noGrp="1"/>
          </p:cNvSpPr>
          <p:nvPr>
            <p:ph type="title"/>
          </p:nvPr>
        </p:nvSpPr>
        <p:spPr>
          <a:xfrm>
            <a:off x="755650" y="44450"/>
            <a:ext cx="7632700" cy="850900"/>
          </a:xfrm>
        </p:spPr>
        <p:txBody>
          <a:bodyPr rtlCol="0">
            <a:normAutofit fontScale="90000"/>
          </a:bodyPr>
          <a:lstStyle/>
          <a:p>
            <a:pPr eaLnBrk="1" fontAlgn="auto" hangingPunct="1">
              <a:spcAft>
                <a:spcPts val="0"/>
              </a:spcAft>
              <a:defRPr/>
            </a:pPr>
            <a:r>
              <a:rPr lang="es-SV" dirty="0">
                <a:solidFill>
                  <a:srgbClr val="592B06"/>
                </a:solidFill>
                <a:latin typeface="Perpetua" pitchFamily="18" charset="0"/>
                <a:cs typeface="Arial" charset="0"/>
              </a:rPr>
              <a:t>Consolidando derechos en Guatemala</a:t>
            </a:r>
            <a:endParaRPr lang="es-SV" dirty="0">
              <a:latin typeface="Perpetua" pitchFamily="18" charset="0"/>
            </a:endParaRPr>
          </a:p>
        </p:txBody>
      </p:sp>
      <p:pic>
        <p:nvPicPr>
          <p:cNvPr id="37891" name="Picture 2">
            <a:extLst>
              <a:ext uri="{FF2B5EF4-FFF2-40B4-BE49-F238E27FC236}">
                <a16:creationId xmlns:a16="http://schemas.microsoft.com/office/drawing/2014/main" id="{F5C83795-A152-4002-8137-3451B49AE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284288"/>
            <a:ext cx="406876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7892" name="TextBox 5">
            <a:extLst>
              <a:ext uri="{FF2B5EF4-FFF2-40B4-BE49-F238E27FC236}">
                <a16:creationId xmlns:a16="http://schemas.microsoft.com/office/drawing/2014/main" id="{A855D3EF-0098-4A8C-934C-294F964D1E22}"/>
              </a:ext>
            </a:extLst>
          </p:cNvPr>
          <p:cNvSpPr txBox="1">
            <a:spLocks noChangeArrowheads="1"/>
          </p:cNvSpPr>
          <p:nvPr/>
        </p:nvSpPr>
        <p:spPr bwMode="auto">
          <a:xfrm>
            <a:off x="4754563" y="1268413"/>
            <a:ext cx="431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R" altLang="es-SV" sz="1400" b="1">
                <a:solidFill>
                  <a:srgbClr val="592A03"/>
                </a:solidFill>
                <a:latin typeface="Perpetua" panose="02020502060401020303" pitchFamily="18" charset="0"/>
              </a:rPr>
              <a:t>Mapa de Concesiones Petroleras en Petén</a:t>
            </a:r>
            <a:endParaRPr lang="es-CR" altLang="es-SV" sz="1000" b="1">
              <a:solidFill>
                <a:srgbClr val="592A03"/>
              </a:solidFill>
              <a:latin typeface="Perpetua" panose="02020502060401020303" pitchFamily="18" charset="0"/>
            </a:endParaRPr>
          </a:p>
        </p:txBody>
      </p:sp>
      <p:sp>
        <p:nvSpPr>
          <p:cNvPr id="37893" name="TextBox 6">
            <a:extLst>
              <a:ext uri="{FF2B5EF4-FFF2-40B4-BE49-F238E27FC236}">
                <a16:creationId xmlns:a16="http://schemas.microsoft.com/office/drawing/2014/main" id="{5897EFE5-A17E-44DE-BFCA-B980FC23F3C1}"/>
              </a:ext>
            </a:extLst>
          </p:cNvPr>
          <p:cNvSpPr txBox="1">
            <a:spLocks noChangeArrowheads="1"/>
          </p:cNvSpPr>
          <p:nvPr/>
        </p:nvSpPr>
        <p:spPr bwMode="auto">
          <a:xfrm>
            <a:off x="287338" y="2457450"/>
            <a:ext cx="255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R" altLang="es-SV" sz="1400" b="1">
                <a:solidFill>
                  <a:srgbClr val="592A03"/>
                </a:solidFill>
                <a:latin typeface="Perpetua" panose="02020502060401020303" pitchFamily="18" charset="0"/>
              </a:rPr>
              <a:t>Franja Transversal </a:t>
            </a:r>
            <a:br>
              <a:rPr lang="es-CR" altLang="es-SV" sz="1400" b="1">
                <a:solidFill>
                  <a:srgbClr val="592A03"/>
                </a:solidFill>
                <a:latin typeface="Perpetua" panose="02020502060401020303" pitchFamily="18" charset="0"/>
              </a:rPr>
            </a:br>
            <a:r>
              <a:rPr lang="es-CR" altLang="es-SV" sz="1400" b="1">
                <a:solidFill>
                  <a:srgbClr val="592A03"/>
                </a:solidFill>
                <a:latin typeface="Perpetua" panose="02020502060401020303" pitchFamily="18" charset="0"/>
              </a:rPr>
              <a:t>del Norte</a:t>
            </a:r>
          </a:p>
        </p:txBody>
      </p:sp>
      <p:pic>
        <p:nvPicPr>
          <p:cNvPr id="37894" name="Picture 4">
            <a:extLst>
              <a:ext uri="{FF2B5EF4-FFF2-40B4-BE49-F238E27FC236}">
                <a16:creationId xmlns:a16="http://schemas.microsoft.com/office/drawing/2014/main" id="{580E1001-91B5-4A91-9D05-63EFD5DB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4065588"/>
            <a:ext cx="2519363" cy="145732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2">
            <a:extLst>
              <a:ext uri="{FF2B5EF4-FFF2-40B4-BE49-F238E27FC236}">
                <a16:creationId xmlns:a16="http://schemas.microsoft.com/office/drawing/2014/main" id="{EFC2BC2D-4C42-4826-A05B-693825E48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1552575"/>
            <a:ext cx="41767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1" name="Content Placeholder 2">
            <a:extLst>
              <a:ext uri="{FF2B5EF4-FFF2-40B4-BE49-F238E27FC236}">
                <a16:creationId xmlns:a16="http://schemas.microsoft.com/office/drawing/2014/main" id="{CE5A8968-3718-450E-A974-6DC489D946AD}"/>
              </a:ext>
            </a:extLst>
          </p:cNvPr>
          <p:cNvSpPr>
            <a:spLocks noGrp="1"/>
          </p:cNvSpPr>
          <p:nvPr>
            <p:ph idx="4294967295"/>
          </p:nvPr>
        </p:nvSpPr>
        <p:spPr>
          <a:xfrm>
            <a:off x="282575" y="5589588"/>
            <a:ext cx="8763000" cy="865187"/>
          </a:xfrm>
        </p:spPr>
        <p:txBody>
          <a:bodyPr rtlCol="0">
            <a:normAutofit lnSpcReduction="10000"/>
          </a:bodyPr>
          <a:lstStyle/>
          <a:p>
            <a:pPr marL="0" indent="0" eaLnBrk="1" fontAlgn="auto" hangingPunct="1">
              <a:spcAft>
                <a:spcPts val="0"/>
              </a:spcAft>
              <a:buFontTx/>
              <a:buNone/>
              <a:defRPr/>
            </a:pPr>
            <a:r>
              <a:rPr sz="1800" b="1" dirty="0">
                <a:solidFill>
                  <a:srgbClr val="592A03"/>
                </a:solidFill>
                <a:latin typeface="Perpetua" pitchFamily="18" charset="0"/>
                <a:cs typeface="Arial" charset="0"/>
              </a:rPr>
              <a:t>Dinámicas y disputas territoriales actuales en Petén: </a:t>
            </a:r>
            <a:br>
              <a:rPr sz="1800" b="1" dirty="0">
                <a:solidFill>
                  <a:srgbClr val="592A03"/>
                </a:solidFill>
                <a:latin typeface="Perpetua" pitchFamily="18" charset="0"/>
                <a:cs typeface="Arial" charset="0"/>
              </a:rPr>
            </a:br>
            <a:r>
              <a:rPr lang="es-CR" sz="1800" b="1" dirty="0">
                <a:solidFill>
                  <a:srgbClr val="592A03"/>
                </a:solidFill>
                <a:latin typeface="Perpetua" pitchFamily="18" charset="0"/>
                <a:cs typeface="Arial" charset="0"/>
              </a:rPr>
              <a:t>Petróleo, agro-combustibles, infraestructura, mega-turismo, migración y concentración de tierras, narcotráfico,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3E07EA0-FF42-4E06-BF46-F326E81143A6}"/>
              </a:ext>
            </a:extLst>
          </p:cNvPr>
          <p:cNvSpPr>
            <a:spLocks noGrp="1"/>
          </p:cNvSpPr>
          <p:nvPr>
            <p:ph type="title"/>
          </p:nvPr>
        </p:nvSpPr>
        <p:spPr>
          <a:xfrm>
            <a:off x="755650" y="44450"/>
            <a:ext cx="7632700" cy="850900"/>
          </a:xfrm>
        </p:spPr>
        <p:txBody>
          <a:bodyPr rtlCol="0"/>
          <a:lstStyle/>
          <a:p>
            <a:pPr eaLnBrk="1" fontAlgn="auto" hangingPunct="1">
              <a:spcAft>
                <a:spcPts val="0"/>
              </a:spcAft>
              <a:defRPr/>
            </a:pPr>
            <a:r>
              <a:rPr lang="es-SV" sz="3400" dirty="0">
                <a:solidFill>
                  <a:srgbClr val="592B06"/>
                </a:solidFill>
                <a:effectLst>
                  <a:outerShdw blurRad="38100" dist="38100" dir="2700000" algn="tl">
                    <a:srgbClr val="C0C0C0"/>
                  </a:outerShdw>
                </a:effectLst>
                <a:latin typeface="Perpetua" pitchFamily="18" charset="0"/>
                <a:cs typeface="Arial" charset="0"/>
              </a:rPr>
              <a:t>¿Consolidando derechos en Guatemala?</a:t>
            </a:r>
            <a:endParaRPr lang="es-SV" sz="3400" dirty="0">
              <a:latin typeface="Perpetua" pitchFamily="18" charset="0"/>
            </a:endParaRPr>
          </a:p>
        </p:txBody>
      </p:sp>
      <p:sp>
        <p:nvSpPr>
          <p:cNvPr id="3" name="2 Marcador de contenido">
            <a:extLst>
              <a:ext uri="{FF2B5EF4-FFF2-40B4-BE49-F238E27FC236}">
                <a16:creationId xmlns:a16="http://schemas.microsoft.com/office/drawing/2014/main" id="{0665E983-B4CB-4245-9DE7-9BDB450A6736}"/>
              </a:ext>
            </a:extLst>
          </p:cNvPr>
          <p:cNvSpPr>
            <a:spLocks noGrp="1"/>
          </p:cNvSpPr>
          <p:nvPr>
            <p:ph idx="1"/>
          </p:nvPr>
        </p:nvSpPr>
        <p:spPr>
          <a:xfrm>
            <a:off x="323850" y="2192338"/>
            <a:ext cx="3754438" cy="4214812"/>
          </a:xfrm>
        </p:spPr>
        <p:txBody>
          <a:bodyPr rtlCol="0">
            <a:normAutofit fontScale="47500" lnSpcReduction="20000"/>
          </a:bodyPr>
          <a:lstStyle/>
          <a:p>
            <a:pPr eaLnBrk="1" fontAlgn="auto" hangingPunct="1">
              <a:spcBef>
                <a:spcPct val="5000"/>
              </a:spcBef>
              <a:spcAft>
                <a:spcPct val="10000"/>
              </a:spcAft>
              <a:buFont typeface="Wingdings" pitchFamily="2" charset="2"/>
              <a:buChar char="§"/>
              <a:defRPr/>
            </a:pPr>
            <a:r>
              <a:rPr b="1" dirty="0">
                <a:solidFill>
                  <a:srgbClr val="592B06"/>
                </a:solidFill>
              </a:rPr>
              <a:t>Construcción/negociación de nuevos derechos: </a:t>
            </a:r>
            <a:br>
              <a:rPr b="1" dirty="0">
                <a:solidFill>
                  <a:srgbClr val="592B06"/>
                </a:solidFill>
              </a:rPr>
            </a:br>
            <a:r>
              <a:rPr b="1" dirty="0">
                <a:solidFill>
                  <a:srgbClr val="592B06"/>
                </a:solidFill>
              </a:rPr>
              <a:t>“Derechos de Carbono”</a:t>
            </a:r>
          </a:p>
          <a:p>
            <a:pPr marL="0" indent="0" eaLnBrk="1" fontAlgn="auto" hangingPunct="1">
              <a:spcBef>
                <a:spcPct val="5000"/>
              </a:spcBef>
              <a:spcAft>
                <a:spcPct val="10000"/>
              </a:spcAft>
              <a:buFont typeface="Arial" panose="020B0604020202020204" pitchFamily="34" charset="0"/>
              <a:buNone/>
              <a:defRPr/>
            </a:pPr>
            <a:endParaRPr b="1" dirty="0">
              <a:solidFill>
                <a:srgbClr val="592B06"/>
              </a:solidFill>
            </a:endParaRPr>
          </a:p>
          <a:p>
            <a:pPr eaLnBrk="1" fontAlgn="auto" hangingPunct="1">
              <a:spcBef>
                <a:spcPct val="5000"/>
              </a:spcBef>
              <a:spcAft>
                <a:spcPct val="10000"/>
              </a:spcAft>
              <a:buFont typeface="Wingdings" pitchFamily="2" charset="2"/>
              <a:buChar char="§"/>
              <a:defRPr/>
            </a:pPr>
            <a:r>
              <a:rPr lang="es-SV" b="1" dirty="0">
                <a:solidFill>
                  <a:srgbClr val="592B06"/>
                </a:solidFill>
              </a:rPr>
              <a:t>Diversificación de estrategias de vida: REDD+, turismo comunitario a partir de la gestión territorial</a:t>
            </a:r>
          </a:p>
          <a:p>
            <a:pPr marL="0" indent="0" eaLnBrk="1" fontAlgn="auto" hangingPunct="1">
              <a:spcBef>
                <a:spcPct val="5000"/>
              </a:spcBef>
              <a:spcAft>
                <a:spcPct val="10000"/>
              </a:spcAft>
              <a:buFont typeface="Arial" panose="020B0604020202020204" pitchFamily="34" charset="0"/>
              <a:buNone/>
              <a:defRPr/>
            </a:pPr>
            <a:endParaRPr lang="es-SV" b="1" dirty="0">
              <a:solidFill>
                <a:srgbClr val="592B06"/>
              </a:solidFill>
            </a:endParaRPr>
          </a:p>
          <a:p>
            <a:pPr eaLnBrk="1" fontAlgn="auto" hangingPunct="1">
              <a:spcBef>
                <a:spcPct val="5000"/>
              </a:spcBef>
              <a:spcAft>
                <a:spcPct val="10000"/>
              </a:spcAft>
              <a:buFont typeface="Wingdings" pitchFamily="2" charset="2"/>
              <a:buChar char="§"/>
              <a:defRPr/>
            </a:pPr>
            <a:r>
              <a:rPr b="1" dirty="0">
                <a:solidFill>
                  <a:srgbClr val="592B06"/>
                </a:solidFill>
              </a:rPr>
              <a:t>Posibilidad de mayores restricciones de derechos - </a:t>
            </a:r>
            <a:r>
              <a:rPr lang="es-SV" b="1" dirty="0">
                <a:solidFill>
                  <a:srgbClr val="592B06"/>
                </a:solidFill>
              </a:rPr>
              <a:t>Expansión de áreas protegidas como estrategia oficial </a:t>
            </a:r>
            <a:br>
              <a:rPr lang="es-SV" b="1" dirty="0">
                <a:solidFill>
                  <a:srgbClr val="592B06"/>
                </a:solidFill>
              </a:rPr>
            </a:br>
            <a:r>
              <a:rPr lang="es-SV" b="1" dirty="0">
                <a:solidFill>
                  <a:srgbClr val="592B06"/>
                </a:solidFill>
              </a:rPr>
              <a:t>de cambio climático, promovido </a:t>
            </a:r>
            <a:br>
              <a:rPr lang="es-SV" b="1" dirty="0">
                <a:solidFill>
                  <a:srgbClr val="592B06"/>
                </a:solidFill>
              </a:rPr>
            </a:br>
            <a:r>
              <a:rPr lang="es-SV" b="1" dirty="0">
                <a:solidFill>
                  <a:srgbClr val="592B06"/>
                </a:solidFill>
              </a:rPr>
              <a:t>por MARN, el ente rector de la estrategia nacional de cambio climático</a:t>
            </a:r>
          </a:p>
          <a:p>
            <a:pPr marL="0" indent="0" eaLnBrk="1" fontAlgn="auto" hangingPunct="1">
              <a:spcBef>
                <a:spcPct val="5000"/>
              </a:spcBef>
              <a:spcAft>
                <a:spcPct val="10000"/>
              </a:spcAft>
              <a:buFont typeface="Arial" panose="020B0604020202020204" pitchFamily="34" charset="0"/>
              <a:buNone/>
              <a:defRPr/>
            </a:pPr>
            <a:endParaRPr lang="es-SV" b="1" dirty="0">
              <a:solidFill>
                <a:srgbClr val="592B06"/>
              </a:solidFill>
            </a:endParaRPr>
          </a:p>
          <a:p>
            <a:pPr eaLnBrk="1" fontAlgn="auto" hangingPunct="1">
              <a:spcBef>
                <a:spcPct val="5000"/>
              </a:spcBef>
              <a:spcAft>
                <a:spcPct val="10000"/>
              </a:spcAft>
              <a:buFont typeface="Wingdings" pitchFamily="2" charset="2"/>
              <a:buChar char="§"/>
              <a:defRPr/>
            </a:pPr>
            <a:r>
              <a:rPr lang="es-SV" b="1" dirty="0">
                <a:solidFill>
                  <a:srgbClr val="592B06"/>
                </a:solidFill>
              </a:rPr>
              <a:t>¿Quiénes tienen los derechos </a:t>
            </a:r>
            <a:br>
              <a:rPr lang="es-SV" b="1" dirty="0">
                <a:solidFill>
                  <a:srgbClr val="592B06"/>
                </a:solidFill>
              </a:rPr>
            </a:br>
            <a:r>
              <a:rPr lang="es-SV" b="1" dirty="0">
                <a:solidFill>
                  <a:srgbClr val="592B06"/>
                </a:solidFill>
              </a:rPr>
              <a:t>(y responsabilidades) sobre el carbono?</a:t>
            </a:r>
            <a:endParaRPr lang="es-MX" b="1" dirty="0">
              <a:solidFill>
                <a:srgbClr val="592B06"/>
              </a:solidFill>
            </a:endParaRPr>
          </a:p>
        </p:txBody>
      </p:sp>
      <p:sp>
        <p:nvSpPr>
          <p:cNvPr id="38916" name="Rectangle 16">
            <a:extLst>
              <a:ext uri="{FF2B5EF4-FFF2-40B4-BE49-F238E27FC236}">
                <a16:creationId xmlns:a16="http://schemas.microsoft.com/office/drawing/2014/main" id="{01C558CE-5C33-4F61-84E7-9332F2267823}"/>
              </a:ext>
            </a:extLst>
          </p:cNvPr>
          <p:cNvSpPr>
            <a:spLocks noChangeArrowheads="1"/>
          </p:cNvSpPr>
          <p:nvPr/>
        </p:nvSpPr>
        <p:spPr bwMode="auto">
          <a:xfrm>
            <a:off x="107950" y="1268413"/>
            <a:ext cx="4248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None/>
            </a:pPr>
            <a:r>
              <a:rPr lang="es-ES" altLang="es-SV" b="1">
                <a:solidFill>
                  <a:srgbClr val="592B06"/>
                </a:solidFill>
                <a:latin typeface="Perpetua" panose="02020502060401020303" pitchFamily="18" charset="0"/>
              </a:rPr>
              <a:t>REDD: ¿Amenaza o fortalece derechos frente a las nuevas dinámicas territoriales?</a:t>
            </a:r>
            <a:endParaRPr lang="es-MX" altLang="es-SV" b="1">
              <a:solidFill>
                <a:srgbClr val="592B06"/>
              </a:solidFill>
              <a:latin typeface="Perpetua" panose="02020502060401020303" pitchFamily="18" charset="0"/>
            </a:endParaRPr>
          </a:p>
        </p:txBody>
      </p:sp>
      <p:pic>
        <p:nvPicPr>
          <p:cNvPr id="38917" name="Picture 2">
            <a:extLst>
              <a:ext uri="{FF2B5EF4-FFF2-40B4-BE49-F238E27FC236}">
                <a16:creationId xmlns:a16="http://schemas.microsoft.com/office/drawing/2014/main" id="{965ED9E6-7534-41EF-ABD3-34AF99AF6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089025"/>
            <a:ext cx="4389437"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8918" name="Picture 17" descr="mapa Guat AP">
            <a:extLst>
              <a:ext uri="{FF2B5EF4-FFF2-40B4-BE49-F238E27FC236}">
                <a16:creationId xmlns:a16="http://schemas.microsoft.com/office/drawing/2014/main" id="{F02BBB26-DC9C-45A1-94B7-438E3F79B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50" y="3681413"/>
            <a:ext cx="33972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5">
            <a:extLst>
              <a:ext uri="{FF2B5EF4-FFF2-40B4-BE49-F238E27FC236}">
                <a16:creationId xmlns:a16="http://schemas.microsoft.com/office/drawing/2014/main" id="{6FD0661D-9B3D-4990-AC58-C78F22164216}"/>
              </a:ext>
            </a:extLst>
          </p:cNvPr>
          <p:cNvSpPr txBox="1">
            <a:spLocks noChangeArrowheads="1"/>
          </p:cNvSpPr>
          <p:nvPr/>
        </p:nvSpPr>
        <p:spPr bwMode="auto">
          <a:xfrm>
            <a:off x="3779838" y="5949950"/>
            <a:ext cx="183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s-CR" altLang="es-SV" sz="1200">
                <a:solidFill>
                  <a:srgbClr val="333333"/>
                </a:solidFill>
                <a:latin typeface="Perpetua" panose="02020502060401020303" pitchFamily="18" charset="0"/>
              </a:rPr>
              <a:t>Sistema Guatemalteco de Áreas Protegidas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a:extLst>
              <a:ext uri="{FF2B5EF4-FFF2-40B4-BE49-F238E27FC236}">
                <a16:creationId xmlns:a16="http://schemas.microsoft.com/office/drawing/2014/main" id="{1BFA3776-C968-4AC7-9C76-EBE251036194}"/>
              </a:ext>
            </a:extLst>
          </p:cNvPr>
          <p:cNvSpPr>
            <a:spLocks noGrp="1"/>
          </p:cNvSpPr>
          <p:nvPr>
            <p:ph type="title"/>
          </p:nvPr>
        </p:nvSpPr>
        <p:spPr>
          <a:xfrm>
            <a:off x="755650" y="44450"/>
            <a:ext cx="7632700" cy="850900"/>
          </a:xfrm>
        </p:spPr>
        <p:txBody>
          <a:bodyPr/>
          <a:lstStyle/>
          <a:p>
            <a:pPr eaLnBrk="1" hangingPunct="1"/>
            <a:r>
              <a:rPr lang="es-SV" altLang="es-SV" sz="2100" i="1" u="sng">
                <a:solidFill>
                  <a:srgbClr val="592B06"/>
                </a:solidFill>
                <a:latin typeface="Perpetua" panose="02020502060401020303" pitchFamily="18" charset="0"/>
              </a:rPr>
              <a:t>Gobernanza </a:t>
            </a:r>
            <a:r>
              <a:rPr lang="es-SV" altLang="es-SV" sz="2100">
                <a:solidFill>
                  <a:srgbClr val="592B06"/>
                </a:solidFill>
                <a:latin typeface="Perpetua" panose="02020502060401020303" pitchFamily="18" charset="0"/>
              </a:rPr>
              <a:t>supone una institucionalidad que fortalece derechos, promueva </a:t>
            </a:r>
            <a:r>
              <a:rPr lang="es-SV" altLang="es-SV" sz="2100" i="1" u="sng">
                <a:solidFill>
                  <a:srgbClr val="592B06"/>
                </a:solidFill>
                <a:latin typeface="Perpetua" panose="02020502060401020303" pitchFamily="18" charset="0"/>
              </a:rPr>
              <a:t>la acción colectiva </a:t>
            </a:r>
            <a:r>
              <a:rPr lang="es-SV" altLang="es-SV" sz="2100">
                <a:solidFill>
                  <a:srgbClr val="592B06"/>
                </a:solidFill>
                <a:latin typeface="Perpetua" panose="02020502060401020303" pitchFamily="18" charset="0"/>
              </a:rPr>
              <a:t>y plataformas de negociación</a:t>
            </a:r>
            <a:endParaRPr lang="es-SV" altLang="es-SV" sz="2100">
              <a:latin typeface="Perpetua" panose="02020502060401020303" pitchFamily="18" charset="0"/>
            </a:endParaRPr>
          </a:p>
        </p:txBody>
      </p:sp>
      <p:sp>
        <p:nvSpPr>
          <p:cNvPr id="3" name="2 Marcador de contenido">
            <a:extLst>
              <a:ext uri="{FF2B5EF4-FFF2-40B4-BE49-F238E27FC236}">
                <a16:creationId xmlns:a16="http://schemas.microsoft.com/office/drawing/2014/main" id="{37D45A2A-25AF-4DCB-92BB-49BBA31A2758}"/>
              </a:ext>
            </a:extLst>
          </p:cNvPr>
          <p:cNvSpPr>
            <a:spLocks noGrp="1"/>
          </p:cNvSpPr>
          <p:nvPr>
            <p:ph idx="1"/>
          </p:nvPr>
        </p:nvSpPr>
        <p:spPr>
          <a:xfrm>
            <a:off x="457200" y="1482725"/>
            <a:ext cx="8229600" cy="4752975"/>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s-SV" b="1" dirty="0">
                <a:solidFill>
                  <a:srgbClr val="722D04"/>
                </a:solidFill>
              </a:rPr>
              <a:t>La gestión territorial requiere de coordinación y regulación entre todos los habitantes, productores y/o propietarios, dentro de un territorio</a:t>
            </a:r>
          </a:p>
          <a:p>
            <a:pPr marL="0" indent="0" eaLnBrk="1" fontAlgn="auto" hangingPunct="1">
              <a:spcAft>
                <a:spcPts val="0"/>
              </a:spcAft>
              <a:buFont typeface="Arial" panose="020B0604020202020204" pitchFamily="34" charset="0"/>
              <a:buNone/>
              <a:defRPr/>
            </a:pPr>
            <a:r>
              <a:rPr b="1" dirty="0">
                <a:solidFill>
                  <a:srgbClr val="722D04"/>
                </a:solidFill>
              </a:rPr>
              <a:t>Dada la escala y complejidad de los territorios, su gestión requiere de la a</a:t>
            </a:r>
            <a:r>
              <a:rPr lang="es-SV" b="1" dirty="0" err="1">
                <a:solidFill>
                  <a:srgbClr val="722D04"/>
                </a:solidFill>
              </a:rPr>
              <a:t>cción</a:t>
            </a:r>
            <a:r>
              <a:rPr lang="es-SV" b="1" dirty="0">
                <a:solidFill>
                  <a:srgbClr val="722D04"/>
                </a:solidFill>
              </a:rPr>
              <a:t> colectiva, la cual se refiere a las actividades individuales y grupales para lograr intereses compartidos</a:t>
            </a:r>
          </a:p>
          <a:p>
            <a:pPr marL="0" indent="0" eaLnBrk="1" fontAlgn="auto" hangingPunct="1">
              <a:spcAft>
                <a:spcPts val="0"/>
              </a:spcAft>
              <a:buFont typeface="Arial" panose="020B0604020202020204" pitchFamily="34" charset="0"/>
              <a:buNone/>
              <a:defRPr/>
            </a:pPr>
            <a:endParaRPr lang="es-SV" b="1" dirty="0">
              <a:solidFill>
                <a:srgbClr val="BF5A10"/>
              </a:solidFill>
            </a:endParaRPr>
          </a:p>
          <a:p>
            <a:pPr marL="579438" lvl="1" indent="-179388" eaLnBrk="1" fontAlgn="auto" hangingPunct="1">
              <a:spcAft>
                <a:spcPct val="45000"/>
              </a:spcAft>
              <a:buClr>
                <a:srgbClr val="592A03"/>
              </a:buClr>
              <a:buFontTx/>
              <a:buChar char="•"/>
              <a:defRPr/>
            </a:pPr>
            <a:r>
              <a:rPr lang="es-SV" b="1" dirty="0">
                <a:solidFill>
                  <a:srgbClr val="BF5A00"/>
                </a:solidFill>
              </a:rPr>
              <a:t>La relación de confianza</a:t>
            </a:r>
            <a:r>
              <a:rPr lang="es-SV" dirty="0">
                <a:solidFill>
                  <a:srgbClr val="BF5A00"/>
                </a:solidFill>
              </a:rPr>
              <a:t> </a:t>
            </a:r>
            <a:r>
              <a:rPr lang="es-SV" b="1" dirty="0">
                <a:solidFill>
                  <a:srgbClr val="722D04"/>
                </a:solidFill>
              </a:rPr>
              <a:t>facilita la cooperación. Una historia de reciprocidad e intercambio contribuye a una cooperación a largo plazo entre personas y favorece la organización efectiva</a:t>
            </a:r>
          </a:p>
          <a:p>
            <a:pPr marL="579438" lvl="1" indent="-179388" eaLnBrk="1" fontAlgn="auto" hangingPunct="1">
              <a:spcAft>
                <a:spcPct val="45000"/>
              </a:spcAft>
              <a:buClr>
                <a:srgbClr val="592A03"/>
              </a:buClr>
              <a:buFontTx/>
              <a:buChar char="•"/>
              <a:defRPr/>
            </a:pPr>
            <a:r>
              <a:rPr lang="es-SV" b="1" dirty="0">
                <a:solidFill>
                  <a:srgbClr val="BF5A00"/>
                </a:solidFill>
              </a:rPr>
              <a:t>La existencia de reglas, normas y sanciones </a:t>
            </a:r>
            <a:r>
              <a:rPr lang="es-SV" b="1" dirty="0">
                <a:solidFill>
                  <a:srgbClr val="722D04"/>
                </a:solidFill>
              </a:rPr>
              <a:t>comunes forma la base para la construcción de nuevas institucionalidades para la gestión (resolución de conflictos, sanciones progresivas, etc.)</a:t>
            </a:r>
          </a:p>
          <a:p>
            <a:pPr marL="579438" lvl="1" indent="-179388" eaLnBrk="1" fontAlgn="auto" hangingPunct="1">
              <a:spcAft>
                <a:spcPct val="45000"/>
              </a:spcAft>
              <a:buClr>
                <a:srgbClr val="592A03"/>
              </a:buClr>
              <a:buFontTx/>
              <a:buChar char="•"/>
              <a:defRPr/>
            </a:pPr>
            <a:r>
              <a:rPr lang="es-SV" b="1" dirty="0">
                <a:solidFill>
                  <a:srgbClr val="BF5A00"/>
                </a:solidFill>
              </a:rPr>
              <a:t>El capital social </a:t>
            </a:r>
            <a:r>
              <a:rPr lang="es-SV" b="1" dirty="0">
                <a:solidFill>
                  <a:srgbClr val="722D04"/>
                </a:solidFill>
              </a:rPr>
              <a:t>es un puente para construir unidades de gestión más grandes, lo que es clave para la provisión de ciertos servicios </a:t>
            </a:r>
            <a:r>
              <a:rPr lang="es-SV" b="1" dirty="0" err="1">
                <a:solidFill>
                  <a:srgbClr val="722D04"/>
                </a:solidFill>
              </a:rPr>
              <a:t>ecosistémicos</a:t>
            </a:r>
            <a:r>
              <a:rPr lang="es-SV" b="1" dirty="0">
                <a:solidFill>
                  <a:srgbClr val="722D04"/>
                </a:solidFill>
              </a:rPr>
              <a:t> (ej. regulación y calidad de agua)</a:t>
            </a:r>
          </a:p>
          <a:p>
            <a:pPr marL="579438" lvl="1" indent="-179388" eaLnBrk="1" fontAlgn="auto" hangingPunct="1">
              <a:spcAft>
                <a:spcPct val="45000"/>
              </a:spcAft>
              <a:buClr>
                <a:srgbClr val="592A03"/>
              </a:buClr>
              <a:buFontTx/>
              <a:buChar char="•"/>
              <a:defRPr/>
            </a:pPr>
            <a:r>
              <a:rPr lang="es-SV" b="1" dirty="0">
                <a:solidFill>
                  <a:srgbClr val="BF5A00"/>
                </a:solidFill>
              </a:rPr>
              <a:t>La calidad y densidad de las redes </a:t>
            </a:r>
            <a:r>
              <a:rPr lang="es-SV" b="1" dirty="0">
                <a:solidFill>
                  <a:srgbClr val="722D04"/>
                </a:solidFill>
              </a:rPr>
              <a:t>existentes facilita apoyos externos</a:t>
            </a:r>
          </a:p>
          <a:p>
            <a:pPr eaLnBrk="1" fontAlgn="auto" hangingPunct="1">
              <a:spcAft>
                <a:spcPts val="0"/>
              </a:spcAft>
              <a:defRPr/>
            </a:pPr>
            <a:endParaRPr lang="es-S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a:extLst>
              <a:ext uri="{FF2B5EF4-FFF2-40B4-BE49-F238E27FC236}">
                <a16:creationId xmlns:a16="http://schemas.microsoft.com/office/drawing/2014/main" id="{CCE1481C-0D93-4096-AF40-7BBA755715F1}"/>
              </a:ext>
            </a:extLst>
          </p:cNvPr>
          <p:cNvSpPr>
            <a:spLocks noGrp="1"/>
          </p:cNvSpPr>
          <p:nvPr>
            <p:ph type="title"/>
          </p:nvPr>
        </p:nvSpPr>
        <p:spPr>
          <a:xfrm>
            <a:off x="755650" y="44450"/>
            <a:ext cx="7632700" cy="850900"/>
          </a:xfrm>
        </p:spPr>
        <p:txBody>
          <a:bodyPr/>
          <a:lstStyle/>
          <a:p>
            <a:pPr eaLnBrk="1" hangingPunct="1"/>
            <a:r>
              <a:rPr lang="es-SV" altLang="es-SV" sz="2100" i="1" u="sng">
                <a:solidFill>
                  <a:srgbClr val="592B06"/>
                </a:solidFill>
                <a:latin typeface="Perpetua" panose="02020502060401020303" pitchFamily="18" charset="0"/>
              </a:rPr>
              <a:t>Gobernanza </a:t>
            </a:r>
            <a:r>
              <a:rPr lang="es-SV" altLang="es-SV" sz="2100">
                <a:solidFill>
                  <a:srgbClr val="592B06"/>
                </a:solidFill>
                <a:latin typeface="Perpetua" panose="02020502060401020303" pitchFamily="18" charset="0"/>
              </a:rPr>
              <a:t>supone una institucionalidad que fortalece derechos, promueva </a:t>
            </a:r>
            <a:r>
              <a:rPr lang="es-SV" altLang="es-SV" sz="2100" i="1" u="sng">
                <a:solidFill>
                  <a:srgbClr val="592B06"/>
                </a:solidFill>
                <a:latin typeface="Perpetua" panose="02020502060401020303" pitchFamily="18" charset="0"/>
              </a:rPr>
              <a:t>la acción colectiva </a:t>
            </a:r>
            <a:r>
              <a:rPr lang="es-SV" altLang="es-SV" sz="2100">
                <a:solidFill>
                  <a:srgbClr val="592B06"/>
                </a:solidFill>
                <a:latin typeface="Perpetua" panose="02020502060401020303" pitchFamily="18" charset="0"/>
              </a:rPr>
              <a:t>y plataformas de negociación</a:t>
            </a:r>
            <a:endParaRPr lang="es-SV" altLang="es-SV" sz="2100">
              <a:latin typeface="Perpetua" panose="02020502060401020303" pitchFamily="18" charset="0"/>
            </a:endParaRPr>
          </a:p>
        </p:txBody>
      </p:sp>
      <p:sp>
        <p:nvSpPr>
          <p:cNvPr id="40963" name="2 Marcador de contenido">
            <a:extLst>
              <a:ext uri="{FF2B5EF4-FFF2-40B4-BE49-F238E27FC236}">
                <a16:creationId xmlns:a16="http://schemas.microsoft.com/office/drawing/2014/main" id="{5CFAFBD1-EB3B-4790-A343-FBBB07FE4CCA}"/>
              </a:ext>
            </a:extLst>
          </p:cNvPr>
          <p:cNvSpPr>
            <a:spLocks noGrp="1"/>
          </p:cNvSpPr>
          <p:nvPr>
            <p:ph idx="1"/>
          </p:nvPr>
        </p:nvSpPr>
        <p:spPr>
          <a:xfrm>
            <a:off x="684213" y="1773238"/>
            <a:ext cx="7775575" cy="4462462"/>
          </a:xfrm>
        </p:spPr>
        <p:txBody>
          <a:bodyPr/>
          <a:lstStyle/>
          <a:p>
            <a:pPr marL="0" indent="0" eaLnBrk="1" hangingPunct="1">
              <a:lnSpc>
                <a:spcPct val="80000"/>
              </a:lnSpc>
              <a:spcBef>
                <a:spcPct val="50000"/>
              </a:spcBef>
              <a:buFont typeface="Arial" panose="020B0604020202020204" pitchFamily="34" charset="0"/>
              <a:buNone/>
            </a:pPr>
            <a:r>
              <a:rPr lang="es-SV" altLang="es-SV" sz="2300" b="1">
                <a:solidFill>
                  <a:srgbClr val="BF5A10"/>
                </a:solidFill>
              </a:rPr>
              <a:t>Capital social</a:t>
            </a:r>
          </a:p>
          <a:p>
            <a:pPr marL="0" indent="0" eaLnBrk="1" hangingPunct="1">
              <a:lnSpc>
                <a:spcPct val="80000"/>
              </a:lnSpc>
              <a:spcBef>
                <a:spcPct val="30000"/>
              </a:spcBef>
              <a:buFont typeface="Arial" panose="020B0604020202020204" pitchFamily="34" charset="0"/>
              <a:buNone/>
            </a:pPr>
            <a:r>
              <a:rPr lang="es-SV" altLang="es-SV" sz="2000" b="1"/>
              <a:t>Es la capacidad organizativa en una localidad y las habilidades de asegurar recursos (conocimiento, acción colectiva, acceso a mercados, etc.) como resultado de la membresía a redes sociales u otras estructuras sociales</a:t>
            </a:r>
          </a:p>
          <a:p>
            <a:pPr marL="0" indent="0" eaLnBrk="1" hangingPunct="1">
              <a:lnSpc>
                <a:spcPct val="80000"/>
              </a:lnSpc>
              <a:spcBef>
                <a:spcPct val="30000"/>
              </a:spcBef>
              <a:buFont typeface="Arial" panose="020B0604020202020204" pitchFamily="34" charset="0"/>
              <a:buNone/>
            </a:pPr>
            <a:endParaRPr lang="es-SV" altLang="es-SV" sz="2000" b="1">
              <a:solidFill>
                <a:srgbClr val="BF5A10"/>
              </a:solidFill>
            </a:endParaRPr>
          </a:p>
          <a:p>
            <a:pPr marL="0" indent="0" eaLnBrk="1" hangingPunct="1">
              <a:lnSpc>
                <a:spcPct val="80000"/>
              </a:lnSpc>
              <a:spcBef>
                <a:spcPct val="50000"/>
              </a:spcBef>
              <a:buFont typeface="Arial" panose="020B0604020202020204" pitchFamily="34" charset="0"/>
              <a:buNone/>
            </a:pPr>
            <a:r>
              <a:rPr lang="es-SV" altLang="es-SV" sz="2000" b="1">
                <a:solidFill>
                  <a:srgbClr val="BF5A10"/>
                </a:solidFill>
              </a:rPr>
              <a:t>Dos dimensiones del capital social </a:t>
            </a:r>
          </a:p>
          <a:p>
            <a:pPr lvl="1" eaLnBrk="1" hangingPunct="1">
              <a:lnSpc>
                <a:spcPct val="80000"/>
              </a:lnSpc>
              <a:spcBef>
                <a:spcPct val="50000"/>
              </a:spcBef>
              <a:buClr>
                <a:srgbClr val="592A03"/>
              </a:buClr>
              <a:buFont typeface="Wingdings" panose="05000000000000000000" pitchFamily="2" charset="2"/>
              <a:buChar char="Ø"/>
            </a:pPr>
            <a:r>
              <a:rPr lang="es-SV" altLang="es-SV" sz="2000" b="1">
                <a:solidFill>
                  <a:srgbClr val="BF5A10"/>
                </a:solidFill>
              </a:rPr>
              <a:t>Interno: </a:t>
            </a:r>
            <a:r>
              <a:rPr lang="es-SV" altLang="es-SV" sz="2000" b="1"/>
              <a:t>Capacidad de la comunidad para utilizar su organización para discutir, acordar, resolver conflictos, implementar y monitorear acciones y actividades entre sus miembros; </a:t>
            </a:r>
          </a:p>
          <a:p>
            <a:pPr lvl="1" eaLnBrk="1" hangingPunct="1">
              <a:lnSpc>
                <a:spcPct val="80000"/>
              </a:lnSpc>
              <a:spcBef>
                <a:spcPct val="50000"/>
              </a:spcBef>
              <a:buClr>
                <a:srgbClr val="592A03"/>
              </a:buClr>
              <a:buFont typeface="Wingdings" panose="05000000000000000000" pitchFamily="2" charset="2"/>
              <a:buChar char="Ø"/>
            </a:pPr>
            <a:r>
              <a:rPr lang="es-SV" altLang="es-SV" sz="2000" b="1">
                <a:solidFill>
                  <a:srgbClr val="BF5A10"/>
                </a:solidFill>
              </a:rPr>
              <a:t>Externo: </a:t>
            </a:r>
            <a:r>
              <a:rPr lang="es-SV" altLang="es-SV" sz="2000" b="1"/>
              <a:t>Calidad y densidad de sus redes sociales hacia afuera, las cuales se utilizan para recibir apoyos y recursos para avanzar en sus metas</a:t>
            </a:r>
          </a:p>
          <a:p>
            <a:pPr marL="0" indent="0" eaLnBrk="1" hangingPunct="1">
              <a:lnSpc>
                <a:spcPct val="80000"/>
              </a:lnSpc>
              <a:spcBef>
                <a:spcPct val="30000"/>
              </a:spcBef>
              <a:buFont typeface="Arial" panose="020B0604020202020204" pitchFamily="34" charset="0"/>
              <a:buNone/>
            </a:pPr>
            <a:endParaRPr lang="en-US" altLang="es-SV" sz="2000">
              <a:solidFill>
                <a:srgbClr val="BF5A10"/>
              </a:solidFill>
            </a:endParaRPr>
          </a:p>
          <a:p>
            <a:pPr marL="0" indent="0" eaLnBrk="1" hangingPunct="1">
              <a:lnSpc>
                <a:spcPct val="80000"/>
              </a:lnSpc>
            </a:pPr>
            <a:endParaRPr lang="es-SV" altLang="es-SV"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a:extLst>
              <a:ext uri="{FF2B5EF4-FFF2-40B4-BE49-F238E27FC236}">
                <a16:creationId xmlns:a16="http://schemas.microsoft.com/office/drawing/2014/main" id="{9140FA23-D345-456D-B0D6-94DB00517664}"/>
              </a:ext>
            </a:extLst>
          </p:cNvPr>
          <p:cNvSpPr>
            <a:spLocks noGrp="1"/>
          </p:cNvSpPr>
          <p:nvPr>
            <p:ph type="title"/>
          </p:nvPr>
        </p:nvSpPr>
        <p:spPr>
          <a:xfrm>
            <a:off x="755650" y="-26988"/>
            <a:ext cx="7632700" cy="850901"/>
          </a:xfrm>
        </p:spPr>
        <p:txBody>
          <a:bodyPr/>
          <a:lstStyle/>
          <a:p>
            <a:pPr eaLnBrk="1" hangingPunct="1"/>
            <a:r>
              <a:rPr lang="es-SV" altLang="es-SV" sz="2100" i="1" u="sng">
                <a:solidFill>
                  <a:srgbClr val="723604"/>
                </a:solidFill>
                <a:latin typeface="Perpetua" panose="02020502060401020303" pitchFamily="18" charset="0"/>
              </a:rPr>
              <a:t>Gobernanza </a:t>
            </a:r>
            <a:r>
              <a:rPr lang="es-SV" altLang="es-SV" sz="2100">
                <a:solidFill>
                  <a:srgbClr val="723604"/>
                </a:solidFill>
                <a:latin typeface="Perpetua" panose="02020502060401020303" pitchFamily="18" charset="0"/>
              </a:rPr>
              <a:t>supone una institucionalidad que fortalece derechos, promueva la acción colectiva y </a:t>
            </a:r>
            <a:r>
              <a:rPr lang="es-SV" altLang="es-SV" sz="2100" i="1" u="sng">
                <a:solidFill>
                  <a:srgbClr val="723604"/>
                </a:solidFill>
                <a:latin typeface="Perpetua" panose="02020502060401020303" pitchFamily="18" charset="0"/>
              </a:rPr>
              <a:t>plataformas de negociación</a:t>
            </a:r>
            <a:endParaRPr lang="es-SV" altLang="es-SV" sz="2100">
              <a:latin typeface="Perpetua" panose="02020502060401020303" pitchFamily="18" charset="0"/>
            </a:endParaRPr>
          </a:p>
        </p:txBody>
      </p:sp>
      <p:sp>
        <p:nvSpPr>
          <p:cNvPr id="3" name="2 Marcador de contenido">
            <a:extLst>
              <a:ext uri="{FF2B5EF4-FFF2-40B4-BE49-F238E27FC236}">
                <a16:creationId xmlns:a16="http://schemas.microsoft.com/office/drawing/2014/main" id="{3A754419-DEB5-4F98-82FA-7F9163177EDC}"/>
              </a:ext>
            </a:extLst>
          </p:cNvPr>
          <p:cNvSpPr>
            <a:spLocks noGrp="1"/>
          </p:cNvSpPr>
          <p:nvPr>
            <p:ph idx="1"/>
          </p:nvPr>
        </p:nvSpPr>
        <p:spPr>
          <a:xfrm>
            <a:off x="457200" y="3789363"/>
            <a:ext cx="4978400" cy="2446337"/>
          </a:xfrm>
        </p:spPr>
        <p:txBody>
          <a:bodyPr rtlCol="0">
            <a:normAutofit fontScale="55000" lnSpcReduction="20000"/>
          </a:bodyPr>
          <a:lstStyle/>
          <a:p>
            <a:pPr marL="265113" indent="-265113" eaLnBrk="1" fontAlgn="auto" hangingPunct="1">
              <a:spcAft>
                <a:spcPct val="30000"/>
              </a:spcAft>
              <a:buClr>
                <a:schemeClr val="folHlink"/>
              </a:buClr>
              <a:buFontTx/>
              <a:buChar char="•"/>
              <a:defRPr/>
            </a:pPr>
            <a:r>
              <a:rPr lang="es-SV" b="1" dirty="0">
                <a:solidFill>
                  <a:srgbClr val="723604"/>
                </a:solidFill>
                <a:cs typeface="Times New Roman" pitchFamily="18" charset="0"/>
              </a:rPr>
              <a:t>Desarrollar mecanismos de negociación y resolución de conflictos</a:t>
            </a:r>
          </a:p>
          <a:p>
            <a:pPr marL="265113" indent="-265113" eaLnBrk="1" fontAlgn="auto" hangingPunct="1">
              <a:spcAft>
                <a:spcPct val="30000"/>
              </a:spcAft>
              <a:buClr>
                <a:schemeClr val="folHlink"/>
              </a:buClr>
              <a:buFontTx/>
              <a:buChar char="•"/>
              <a:defRPr/>
            </a:pPr>
            <a:r>
              <a:rPr lang="es-SV" b="1" dirty="0">
                <a:solidFill>
                  <a:srgbClr val="723604"/>
                </a:solidFill>
                <a:cs typeface="Times New Roman" pitchFamily="18" charset="0"/>
              </a:rPr>
              <a:t>Trabajar a diferentes escalas, permitiendo alcanzar mejor la variedad de intereses y demandas que el conjunto de actores buscan</a:t>
            </a:r>
          </a:p>
          <a:p>
            <a:pPr marL="265113" indent="-265113" eaLnBrk="1" fontAlgn="auto" hangingPunct="1">
              <a:spcAft>
                <a:spcPct val="30000"/>
              </a:spcAft>
              <a:buClr>
                <a:schemeClr val="folHlink"/>
              </a:buClr>
              <a:buFontTx/>
              <a:buChar char="•"/>
              <a:defRPr/>
            </a:pPr>
            <a:r>
              <a:rPr lang="es-SV" b="1" dirty="0">
                <a:solidFill>
                  <a:srgbClr val="723604"/>
                </a:solidFill>
                <a:cs typeface="Times New Roman" pitchFamily="18" charset="0"/>
              </a:rPr>
              <a:t>Desarrollar herramientas de empoderamiento para los actores marginados y metodologías de planificación participativa para diferentes escalas</a:t>
            </a:r>
          </a:p>
          <a:p>
            <a:pPr eaLnBrk="1" fontAlgn="auto" hangingPunct="1">
              <a:spcAft>
                <a:spcPts val="0"/>
              </a:spcAft>
              <a:defRPr/>
            </a:pPr>
            <a:endParaRPr lang="es-SV" dirty="0"/>
          </a:p>
        </p:txBody>
      </p:sp>
      <p:sp>
        <p:nvSpPr>
          <p:cNvPr id="41988" name="3 Rectángulo">
            <a:extLst>
              <a:ext uri="{FF2B5EF4-FFF2-40B4-BE49-F238E27FC236}">
                <a16:creationId xmlns:a16="http://schemas.microsoft.com/office/drawing/2014/main" id="{1F1692AB-6D18-4299-A47D-C656D4E7696B}"/>
              </a:ext>
            </a:extLst>
          </p:cNvPr>
          <p:cNvSpPr>
            <a:spLocks noChangeArrowheads="1"/>
          </p:cNvSpPr>
          <p:nvPr/>
        </p:nvSpPr>
        <p:spPr bwMode="auto">
          <a:xfrm>
            <a:off x="468313" y="1341438"/>
            <a:ext cx="820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spcAft>
                <a:spcPct val="30000"/>
              </a:spcAft>
            </a:pPr>
            <a:r>
              <a:rPr lang="es-SV" altLang="es-SV" b="1">
                <a:solidFill>
                  <a:srgbClr val="723604"/>
                </a:solidFill>
                <a:latin typeface="Perpetua" panose="02020502060401020303" pitchFamily="18" charset="0"/>
                <a:cs typeface="Times New Roman" panose="02020603050405020304" pitchFamily="18" charset="0"/>
              </a:rPr>
              <a:t>Lograr la acción colectiva es sumamente difícil porque significa lidiar con diversos actores con distintos intereses y distintos niveles de poder, entonces implica:</a:t>
            </a:r>
          </a:p>
        </p:txBody>
      </p:sp>
      <p:pic>
        <p:nvPicPr>
          <p:cNvPr id="41989" name="Picture 76">
            <a:extLst>
              <a:ext uri="{FF2B5EF4-FFF2-40B4-BE49-F238E27FC236}">
                <a16:creationId xmlns:a16="http://schemas.microsoft.com/office/drawing/2014/main" id="{ECA2173A-CB78-4A69-9CEC-FA9B94FDC906}"/>
              </a:ext>
            </a:extLst>
          </p:cNvPr>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20638" y="1962150"/>
            <a:ext cx="23764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9" descr="Asamblea">
            <a:extLst>
              <a:ext uri="{FF2B5EF4-FFF2-40B4-BE49-F238E27FC236}">
                <a16:creationId xmlns:a16="http://schemas.microsoft.com/office/drawing/2014/main" id="{741189FE-B01F-4377-9C07-58C54F7E6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952625"/>
            <a:ext cx="3165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80">
            <a:extLst>
              <a:ext uri="{FF2B5EF4-FFF2-40B4-BE49-F238E27FC236}">
                <a16:creationId xmlns:a16="http://schemas.microsoft.com/office/drawing/2014/main" id="{CC1C09BD-B888-4A53-8D10-81078F042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75" y="1951038"/>
            <a:ext cx="2173288" cy="15700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992" name="Picture 81" descr="chalatenango220501-1">
            <a:extLst>
              <a:ext uri="{FF2B5EF4-FFF2-40B4-BE49-F238E27FC236}">
                <a16:creationId xmlns:a16="http://schemas.microsoft.com/office/drawing/2014/main" id="{5382AA36-F359-4DF9-8C6B-088B990AA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488" y="1951038"/>
            <a:ext cx="26035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Group 75">
            <a:extLst>
              <a:ext uri="{FF2B5EF4-FFF2-40B4-BE49-F238E27FC236}">
                <a16:creationId xmlns:a16="http://schemas.microsoft.com/office/drawing/2014/main" id="{F3398BC8-C9AE-4B22-8821-92CB64988444}"/>
              </a:ext>
            </a:extLst>
          </p:cNvPr>
          <p:cNvGrpSpPr>
            <a:grpSpLocks/>
          </p:cNvGrpSpPr>
          <p:nvPr/>
        </p:nvGrpSpPr>
        <p:grpSpPr bwMode="auto">
          <a:xfrm>
            <a:off x="5602288" y="3943350"/>
            <a:ext cx="3506787" cy="2316163"/>
            <a:chOff x="331" y="2364"/>
            <a:chExt cx="2446" cy="1609"/>
          </a:xfrm>
        </p:grpSpPr>
        <p:pic>
          <p:nvPicPr>
            <p:cNvPr id="41994" name="Picture 72" descr="planvivo">
              <a:extLst>
                <a:ext uri="{FF2B5EF4-FFF2-40B4-BE49-F238E27FC236}">
                  <a16:creationId xmlns:a16="http://schemas.microsoft.com/office/drawing/2014/main" id="{DEFCCA04-BCE9-4CC1-9CDE-8EE007B95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 y="2364"/>
              <a:ext cx="1620"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73">
              <a:extLst>
                <a:ext uri="{FF2B5EF4-FFF2-40B4-BE49-F238E27FC236}">
                  <a16:creationId xmlns:a16="http://schemas.microsoft.com/office/drawing/2014/main" id="{E51C9B27-8C88-4A2A-A750-8F5AACB50698}"/>
                </a:ext>
              </a:extLst>
            </p:cNvPr>
            <p:cNvSpPr>
              <a:spLocks noChangeArrowheads="1"/>
            </p:cNvSpPr>
            <p:nvPr/>
          </p:nvSpPr>
          <p:spPr bwMode="auto">
            <a:xfrm>
              <a:off x="647" y="3637"/>
              <a:ext cx="13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s-ES" altLang="es-SV" sz="1200" b="1">
                  <a:solidFill>
                    <a:srgbClr val="723604"/>
                  </a:solidFill>
                  <a:latin typeface="Perpetua" panose="02020502060401020303" pitchFamily="18" charset="0"/>
                </a:rPr>
                <a:t>Plan Vivo, </a:t>
              </a:r>
              <a:br>
                <a:rPr lang="es-ES" altLang="es-SV" sz="1200" b="1">
                  <a:solidFill>
                    <a:srgbClr val="723604"/>
                  </a:solidFill>
                  <a:latin typeface="Perpetua" panose="02020502060401020303" pitchFamily="18" charset="0"/>
                </a:rPr>
              </a:br>
              <a:r>
                <a:rPr lang="es-ES" altLang="es-SV" sz="1200" b="1">
                  <a:solidFill>
                    <a:srgbClr val="723604"/>
                  </a:solidFill>
                  <a:latin typeface="Perpetua" panose="02020502060401020303" pitchFamily="18" charset="0"/>
                </a:rPr>
                <a:t>Chiapas, México</a:t>
              </a:r>
              <a:endParaRPr lang="en-US" altLang="es-SV" sz="1200">
                <a:solidFill>
                  <a:srgbClr val="723604"/>
                </a:solidFill>
                <a:latin typeface="Perpetua" panose="02020502060401020303" pitchFamily="18" charset="0"/>
              </a:endParaRPr>
            </a:p>
          </p:txBody>
        </p:sp>
        <p:pic>
          <p:nvPicPr>
            <p:cNvPr id="41996" name="Picture 74" descr="training">
              <a:extLst>
                <a:ext uri="{FF2B5EF4-FFF2-40B4-BE49-F238E27FC236}">
                  <a16:creationId xmlns:a16="http://schemas.microsoft.com/office/drawing/2014/main" id="{9D677DF7-13C7-4026-818A-3952EB7B1E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 y="2514"/>
              <a:ext cx="81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8E07A82-B4DD-44B1-A417-0A3AAE82C49B}"/>
              </a:ext>
            </a:extLst>
          </p:cNvPr>
          <p:cNvSpPr>
            <a:spLocks noGrp="1"/>
          </p:cNvSpPr>
          <p:nvPr>
            <p:ph type="title"/>
          </p:nvPr>
        </p:nvSpPr>
        <p:spPr>
          <a:xfrm>
            <a:off x="755650" y="44450"/>
            <a:ext cx="7632700" cy="922338"/>
          </a:xfrm>
        </p:spPr>
        <p:txBody>
          <a:bodyPr rtlCol="0">
            <a:noAutofit/>
          </a:bodyPr>
          <a:lstStyle/>
          <a:p>
            <a:pPr eaLnBrk="1" fontAlgn="auto" hangingPunct="1">
              <a:spcAft>
                <a:spcPts val="0"/>
              </a:spcAft>
              <a:defRPr/>
            </a:pPr>
            <a:r>
              <a:rPr lang="es-SV" sz="2400" dirty="0">
                <a:solidFill>
                  <a:srgbClr val="592A03"/>
                </a:solidFill>
                <a:effectLst>
                  <a:outerShdw blurRad="38100" dist="38100" dir="2700000" algn="tl">
                    <a:srgbClr val="C0C0C0"/>
                  </a:outerShdw>
                </a:effectLst>
                <a:latin typeface="Perpetua" pitchFamily="18" charset="0"/>
                <a:cs typeface="Arial" charset="0"/>
              </a:rPr>
              <a:t>Cambio económico y Dinámicas Territoriales: </a:t>
            </a:r>
            <a:br>
              <a:rPr lang="es-SV" sz="2400" dirty="0">
                <a:solidFill>
                  <a:srgbClr val="592A03"/>
                </a:solidFill>
                <a:effectLst>
                  <a:outerShdw blurRad="38100" dist="38100" dir="2700000" algn="tl">
                    <a:srgbClr val="C0C0C0"/>
                  </a:outerShdw>
                </a:effectLst>
                <a:latin typeface="Perpetua" pitchFamily="18" charset="0"/>
                <a:cs typeface="Arial" charset="0"/>
              </a:rPr>
            </a:br>
            <a:r>
              <a:rPr lang="es-SV" sz="2000" dirty="0">
                <a:solidFill>
                  <a:srgbClr val="592A03"/>
                </a:solidFill>
                <a:effectLst>
                  <a:outerShdw blurRad="38100" dist="38100" dir="2700000" algn="tl">
                    <a:srgbClr val="C0C0C0"/>
                  </a:outerShdw>
                </a:effectLst>
                <a:latin typeface="Perpetua" pitchFamily="18" charset="0"/>
                <a:cs typeface="Arial" charset="0"/>
              </a:rPr>
              <a:t>De agro-exportación a remesas, turismo,</a:t>
            </a:r>
            <a:br>
              <a:rPr lang="es-SV" sz="2000" dirty="0">
                <a:solidFill>
                  <a:srgbClr val="592A03"/>
                </a:solidFill>
                <a:effectLst>
                  <a:outerShdw blurRad="38100" dist="38100" dir="2700000" algn="tl">
                    <a:srgbClr val="C0C0C0"/>
                  </a:outerShdw>
                </a:effectLst>
                <a:latin typeface="Perpetua" pitchFamily="18" charset="0"/>
                <a:cs typeface="Arial" charset="0"/>
              </a:rPr>
            </a:br>
            <a:r>
              <a:rPr lang="es-SV" sz="2000" dirty="0">
                <a:solidFill>
                  <a:srgbClr val="592A03"/>
                </a:solidFill>
                <a:effectLst>
                  <a:outerShdw blurRad="38100" dist="38100" dir="2700000" algn="tl">
                    <a:srgbClr val="C0C0C0"/>
                  </a:outerShdw>
                </a:effectLst>
                <a:latin typeface="Perpetua" pitchFamily="18" charset="0"/>
                <a:cs typeface="Arial" charset="0"/>
              </a:rPr>
              <a:t>actividades </a:t>
            </a:r>
            <a:r>
              <a:rPr lang="es-SV" sz="2000" dirty="0" err="1">
                <a:solidFill>
                  <a:srgbClr val="592A03"/>
                </a:solidFill>
                <a:effectLst>
                  <a:outerShdw blurRad="38100" dist="38100" dir="2700000" algn="tl">
                    <a:srgbClr val="C0C0C0"/>
                  </a:outerShdw>
                </a:effectLst>
                <a:latin typeface="Perpetua" pitchFamily="18" charset="0"/>
                <a:cs typeface="Arial" charset="0"/>
              </a:rPr>
              <a:t>extractavistas</a:t>
            </a:r>
            <a:r>
              <a:rPr lang="es-SV" sz="2000" dirty="0">
                <a:solidFill>
                  <a:srgbClr val="592A03"/>
                </a:solidFill>
                <a:effectLst>
                  <a:outerShdw blurRad="38100" dist="38100" dir="2700000" algn="tl">
                    <a:srgbClr val="C0C0C0"/>
                  </a:outerShdw>
                </a:effectLst>
                <a:latin typeface="Perpetua" pitchFamily="18" charset="0"/>
                <a:cs typeface="Arial" charset="0"/>
              </a:rPr>
              <a:t>, maquila agrícola, etc.</a:t>
            </a:r>
            <a:endParaRPr lang="es-SV" sz="2000" dirty="0">
              <a:solidFill>
                <a:srgbClr val="592A03"/>
              </a:solidFill>
              <a:latin typeface="Perpetua" pitchFamily="18" charset="0"/>
            </a:endParaRPr>
          </a:p>
        </p:txBody>
      </p:sp>
      <p:sp>
        <p:nvSpPr>
          <p:cNvPr id="3" name="2 Marcador de contenido">
            <a:extLst>
              <a:ext uri="{FF2B5EF4-FFF2-40B4-BE49-F238E27FC236}">
                <a16:creationId xmlns:a16="http://schemas.microsoft.com/office/drawing/2014/main" id="{BBCD9791-8511-40CD-993E-C8FCCBFCB1F8}"/>
              </a:ext>
            </a:extLst>
          </p:cNvPr>
          <p:cNvSpPr>
            <a:spLocks noGrp="1"/>
          </p:cNvSpPr>
          <p:nvPr>
            <p:ph idx="1"/>
          </p:nvPr>
        </p:nvSpPr>
        <p:spPr>
          <a:xfrm>
            <a:off x="468313" y="5661025"/>
            <a:ext cx="8229600" cy="647700"/>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es-MX" b="1" dirty="0">
                <a:solidFill>
                  <a:srgbClr val="723604"/>
                </a:solidFill>
              </a:rPr>
              <a:t>Cambio en patrones y regímenes de crecimiento económico y acumulación</a:t>
            </a:r>
            <a:br>
              <a:rPr lang="es-MX" b="1" dirty="0">
                <a:solidFill>
                  <a:srgbClr val="723604"/>
                </a:solidFill>
              </a:rPr>
            </a:br>
            <a:r>
              <a:rPr lang="es-MX" b="1" dirty="0">
                <a:solidFill>
                  <a:srgbClr val="723604"/>
                </a:solidFill>
              </a:rPr>
              <a:t>(</a:t>
            </a:r>
            <a:r>
              <a:rPr b="1" dirty="0">
                <a:solidFill>
                  <a:srgbClr val="723604"/>
                </a:solidFill>
              </a:rPr>
              <a:t>los 3 componentes de acumulación: capital, personas y territorio)</a:t>
            </a:r>
            <a:endParaRPr lang="es-MX" b="1" dirty="0">
              <a:solidFill>
                <a:srgbClr val="723604"/>
              </a:solidFill>
            </a:endParaRPr>
          </a:p>
        </p:txBody>
      </p:sp>
      <p:grpSp>
        <p:nvGrpSpPr>
          <p:cNvPr id="1029" name="Group 34">
            <a:extLst>
              <a:ext uri="{FF2B5EF4-FFF2-40B4-BE49-F238E27FC236}">
                <a16:creationId xmlns:a16="http://schemas.microsoft.com/office/drawing/2014/main" id="{5C05918E-AAAE-405D-8441-333302DA8E88}"/>
              </a:ext>
            </a:extLst>
          </p:cNvPr>
          <p:cNvGrpSpPr>
            <a:grpSpLocks/>
          </p:cNvGrpSpPr>
          <p:nvPr/>
        </p:nvGrpSpPr>
        <p:grpSpPr bwMode="auto">
          <a:xfrm>
            <a:off x="-33338" y="1268413"/>
            <a:ext cx="4895851" cy="3168650"/>
            <a:chOff x="-68" y="550"/>
            <a:chExt cx="3154" cy="2041"/>
          </a:xfrm>
        </p:grpSpPr>
        <p:pic>
          <p:nvPicPr>
            <p:cNvPr id="1044" name="Picture 19" descr="Mesoamericaboscoso">
              <a:extLst>
                <a:ext uri="{FF2B5EF4-FFF2-40B4-BE49-F238E27FC236}">
                  <a16:creationId xmlns:a16="http://schemas.microsoft.com/office/drawing/2014/main" id="{56D4AB2B-DF05-4C33-B3FB-1F4A2934CF79}"/>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 y="550"/>
              <a:ext cx="3154"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Oval 20">
              <a:extLst>
                <a:ext uri="{FF2B5EF4-FFF2-40B4-BE49-F238E27FC236}">
                  <a16:creationId xmlns:a16="http://schemas.microsoft.com/office/drawing/2014/main" id="{5A438E4E-1045-4200-83D3-2637FD20E014}"/>
                </a:ext>
              </a:extLst>
            </p:cNvPr>
            <p:cNvSpPr>
              <a:spLocks noChangeArrowheads="1"/>
            </p:cNvSpPr>
            <p:nvPr/>
          </p:nvSpPr>
          <p:spPr bwMode="auto">
            <a:xfrm>
              <a:off x="748" y="1071"/>
              <a:ext cx="318" cy="250"/>
            </a:xfrm>
            <a:prstGeom prst="ellipse">
              <a:avLst/>
            </a:prstGeom>
            <a:noFill/>
            <a:ln w="28575" algn="ctr">
              <a:solidFill>
                <a:srgbClr val="BF5A00"/>
              </a:solidFill>
              <a:round/>
              <a:headEnd/>
              <a:tailEnd/>
            </a:ln>
            <a:effectLst>
              <a:outerShdw dist="35921" dir="2700000" algn="ctr" rotWithShape="0">
                <a:srgbClr val="808080"/>
              </a:outerShdw>
            </a:effectLst>
          </p:spPr>
          <p:txBody>
            <a:bodyPr wrap="none" anchor="ctr"/>
            <a:lstStyle/>
            <a:p>
              <a:pPr algn="ctr">
                <a:defRPr/>
              </a:pPr>
              <a:endParaRPr lang="es-CR">
                <a:latin typeface="Bradley Hand ITC" pitchFamily="66" charset="0"/>
                <a:cs typeface="Arial" charset="0"/>
              </a:endParaRPr>
            </a:p>
          </p:txBody>
        </p:sp>
        <p:sp>
          <p:nvSpPr>
            <p:cNvPr id="15382" name="Oval 21">
              <a:extLst>
                <a:ext uri="{FF2B5EF4-FFF2-40B4-BE49-F238E27FC236}">
                  <a16:creationId xmlns:a16="http://schemas.microsoft.com/office/drawing/2014/main" id="{F5063269-5DCD-4015-BC1C-84CF43E75B2E}"/>
                </a:ext>
              </a:extLst>
            </p:cNvPr>
            <p:cNvSpPr>
              <a:spLocks noChangeArrowheads="1"/>
            </p:cNvSpPr>
            <p:nvPr/>
          </p:nvSpPr>
          <p:spPr bwMode="auto">
            <a:xfrm rot="6570127">
              <a:off x="1034" y="1514"/>
              <a:ext cx="91" cy="294"/>
            </a:xfrm>
            <a:prstGeom prst="ellipse">
              <a:avLst/>
            </a:prstGeom>
            <a:noFill/>
            <a:ln w="28575" algn="ctr">
              <a:solidFill>
                <a:srgbClr val="BF5A00"/>
              </a:solidFill>
              <a:round/>
              <a:headEnd/>
              <a:tailEnd/>
            </a:ln>
            <a:effectLst>
              <a:outerShdw dist="35921" dir="2700000" algn="ctr" rotWithShape="0">
                <a:srgbClr val="808080"/>
              </a:outerShdw>
            </a:effectLst>
          </p:spPr>
          <p:txBody>
            <a:bodyPr rot="10800000" vert="eaVert" wrap="none" anchor="ctr"/>
            <a:lstStyle/>
            <a:p>
              <a:pPr algn="ctr">
                <a:defRPr/>
              </a:pPr>
              <a:endParaRPr lang="es-CR">
                <a:latin typeface="Bradley Hand ITC" pitchFamily="66" charset="0"/>
                <a:cs typeface="Arial" charset="0"/>
              </a:endParaRPr>
            </a:p>
          </p:txBody>
        </p:sp>
        <p:sp>
          <p:nvSpPr>
            <p:cNvPr id="15383" name="Oval 22">
              <a:extLst>
                <a:ext uri="{FF2B5EF4-FFF2-40B4-BE49-F238E27FC236}">
                  <a16:creationId xmlns:a16="http://schemas.microsoft.com/office/drawing/2014/main" id="{98C4E615-DE8D-4E33-82BF-A399F82E75A5}"/>
                </a:ext>
              </a:extLst>
            </p:cNvPr>
            <p:cNvSpPr>
              <a:spLocks noChangeArrowheads="1"/>
            </p:cNvSpPr>
            <p:nvPr/>
          </p:nvSpPr>
          <p:spPr bwMode="auto">
            <a:xfrm rot="5400000">
              <a:off x="1372" y="1151"/>
              <a:ext cx="91" cy="431"/>
            </a:xfrm>
            <a:prstGeom prst="ellipse">
              <a:avLst/>
            </a:prstGeom>
            <a:noFill/>
            <a:ln w="28575" algn="ctr">
              <a:solidFill>
                <a:srgbClr val="BF5A00"/>
              </a:solidFill>
              <a:round/>
              <a:headEnd/>
              <a:tailEnd/>
            </a:ln>
            <a:effectLst>
              <a:outerShdw dist="35921" dir="2700000" algn="ctr" rotWithShape="0">
                <a:srgbClr val="808080"/>
              </a:outerShdw>
            </a:effectLst>
          </p:spPr>
          <p:txBody>
            <a:bodyPr rot="10800000" vert="eaVert" wrap="none" anchor="ctr"/>
            <a:lstStyle/>
            <a:p>
              <a:pPr algn="ctr">
                <a:defRPr/>
              </a:pPr>
              <a:endParaRPr lang="es-CR">
                <a:latin typeface="Bradley Hand ITC" pitchFamily="66" charset="0"/>
                <a:cs typeface="Arial" charset="0"/>
              </a:endParaRPr>
            </a:p>
          </p:txBody>
        </p:sp>
        <p:sp>
          <p:nvSpPr>
            <p:cNvPr id="15384" name="Oval 23">
              <a:extLst>
                <a:ext uri="{FF2B5EF4-FFF2-40B4-BE49-F238E27FC236}">
                  <a16:creationId xmlns:a16="http://schemas.microsoft.com/office/drawing/2014/main" id="{B7D7144D-C576-42B6-A59D-54B6E9064CF7}"/>
                </a:ext>
              </a:extLst>
            </p:cNvPr>
            <p:cNvSpPr>
              <a:spLocks noChangeArrowheads="1"/>
            </p:cNvSpPr>
            <p:nvPr/>
          </p:nvSpPr>
          <p:spPr bwMode="auto">
            <a:xfrm rot="7919306">
              <a:off x="1409" y="1846"/>
              <a:ext cx="199" cy="431"/>
            </a:xfrm>
            <a:prstGeom prst="ellipse">
              <a:avLst/>
            </a:prstGeom>
            <a:noFill/>
            <a:ln w="28575" algn="ctr">
              <a:solidFill>
                <a:srgbClr val="BF5A00"/>
              </a:solidFill>
              <a:round/>
              <a:headEnd/>
              <a:tailEnd/>
            </a:ln>
            <a:effectLst>
              <a:outerShdw dist="35921" dir="2700000" algn="ctr" rotWithShape="0">
                <a:srgbClr val="808080"/>
              </a:outerShdw>
            </a:effectLst>
          </p:spPr>
          <p:txBody>
            <a:bodyPr rot="10800000" vert="eaVert" wrap="none" anchor="ctr"/>
            <a:lstStyle/>
            <a:p>
              <a:pPr algn="ctr">
                <a:defRPr/>
              </a:pPr>
              <a:endParaRPr lang="es-CR">
                <a:latin typeface="Bradley Hand ITC" pitchFamily="66" charset="0"/>
                <a:cs typeface="Arial" charset="0"/>
              </a:endParaRPr>
            </a:p>
          </p:txBody>
        </p:sp>
        <p:sp>
          <p:nvSpPr>
            <p:cNvPr id="15385" name="Oval 24">
              <a:extLst>
                <a:ext uri="{FF2B5EF4-FFF2-40B4-BE49-F238E27FC236}">
                  <a16:creationId xmlns:a16="http://schemas.microsoft.com/office/drawing/2014/main" id="{6DED76C4-2289-4652-9B16-D2DF3CA89C2D}"/>
                </a:ext>
              </a:extLst>
            </p:cNvPr>
            <p:cNvSpPr>
              <a:spLocks noChangeArrowheads="1"/>
            </p:cNvSpPr>
            <p:nvPr/>
          </p:nvSpPr>
          <p:spPr bwMode="auto">
            <a:xfrm>
              <a:off x="1519" y="1457"/>
              <a:ext cx="318" cy="250"/>
            </a:xfrm>
            <a:prstGeom prst="ellipse">
              <a:avLst/>
            </a:prstGeom>
            <a:noFill/>
            <a:ln w="28575" algn="ctr">
              <a:solidFill>
                <a:srgbClr val="BF5A00"/>
              </a:solidFill>
              <a:round/>
              <a:headEnd/>
              <a:tailEnd/>
            </a:ln>
            <a:effectLst>
              <a:outerShdw dist="35921" dir="2700000" algn="ctr" rotWithShape="0">
                <a:srgbClr val="808080"/>
              </a:outerShdw>
            </a:effectLst>
          </p:spPr>
          <p:txBody>
            <a:bodyPr wrap="none" anchor="ctr"/>
            <a:lstStyle/>
            <a:p>
              <a:pPr algn="ctr">
                <a:defRPr/>
              </a:pPr>
              <a:endParaRPr lang="es-SV">
                <a:cs typeface="Arial" charset="0"/>
              </a:endParaRPr>
            </a:p>
          </p:txBody>
        </p:sp>
        <p:sp>
          <p:nvSpPr>
            <p:cNvPr id="15386" name="Oval 21">
              <a:extLst>
                <a:ext uri="{FF2B5EF4-FFF2-40B4-BE49-F238E27FC236}">
                  <a16:creationId xmlns:a16="http://schemas.microsoft.com/office/drawing/2014/main" id="{C524558C-ECA3-44D1-A9A2-524C6CC19B03}"/>
                </a:ext>
              </a:extLst>
            </p:cNvPr>
            <p:cNvSpPr>
              <a:spLocks noChangeArrowheads="1"/>
            </p:cNvSpPr>
            <p:nvPr/>
          </p:nvSpPr>
          <p:spPr bwMode="auto">
            <a:xfrm rot="6615283">
              <a:off x="1953" y="2111"/>
              <a:ext cx="67" cy="256"/>
            </a:xfrm>
            <a:prstGeom prst="ellipse">
              <a:avLst/>
            </a:prstGeom>
            <a:noFill/>
            <a:ln w="28575" algn="ctr">
              <a:solidFill>
                <a:srgbClr val="BF5A00"/>
              </a:solidFill>
              <a:round/>
              <a:headEnd/>
              <a:tailEnd/>
            </a:ln>
            <a:effectLst>
              <a:outerShdw dist="35921" dir="2700000" algn="ctr" rotWithShape="0">
                <a:srgbClr val="808080"/>
              </a:outerShdw>
            </a:effectLst>
          </p:spPr>
          <p:txBody>
            <a:bodyPr rot="10800000" vert="eaVert" wrap="none" anchor="ctr"/>
            <a:lstStyle/>
            <a:p>
              <a:pPr algn="ctr">
                <a:defRPr/>
              </a:pPr>
              <a:endParaRPr lang="es-CR">
                <a:latin typeface="Bradley Hand ITC" pitchFamily="66" charset="0"/>
                <a:cs typeface="Arial" charset="0"/>
              </a:endParaRPr>
            </a:p>
          </p:txBody>
        </p:sp>
        <p:sp>
          <p:nvSpPr>
            <p:cNvPr id="15387" name="Oval 21">
              <a:extLst>
                <a:ext uri="{FF2B5EF4-FFF2-40B4-BE49-F238E27FC236}">
                  <a16:creationId xmlns:a16="http://schemas.microsoft.com/office/drawing/2014/main" id="{7EAA1D52-1328-4455-8A78-205003D4D7B1}"/>
                </a:ext>
              </a:extLst>
            </p:cNvPr>
            <p:cNvSpPr>
              <a:spLocks noChangeArrowheads="1"/>
            </p:cNvSpPr>
            <p:nvPr/>
          </p:nvSpPr>
          <p:spPr bwMode="auto">
            <a:xfrm rot="9199883">
              <a:off x="2241" y="2187"/>
              <a:ext cx="67" cy="150"/>
            </a:xfrm>
            <a:prstGeom prst="ellipse">
              <a:avLst/>
            </a:prstGeom>
            <a:noFill/>
            <a:ln w="28575" algn="ctr">
              <a:solidFill>
                <a:srgbClr val="BF5A00"/>
              </a:solidFill>
              <a:round/>
              <a:headEnd/>
              <a:tailEnd/>
            </a:ln>
            <a:effectLst>
              <a:outerShdw dist="35921" dir="2700000" algn="ctr" rotWithShape="0">
                <a:srgbClr val="808080"/>
              </a:outerShdw>
            </a:effectLst>
          </p:spPr>
          <p:txBody>
            <a:bodyPr rot="10800000" wrap="none" anchor="ctr"/>
            <a:lstStyle/>
            <a:p>
              <a:pPr algn="ctr">
                <a:defRPr/>
              </a:pPr>
              <a:endParaRPr lang="es-CR">
                <a:latin typeface="Bradley Hand ITC" pitchFamily="66" charset="0"/>
                <a:cs typeface="Arial" charset="0"/>
              </a:endParaRPr>
            </a:p>
          </p:txBody>
        </p:sp>
      </p:grpSp>
      <p:pic>
        <p:nvPicPr>
          <p:cNvPr id="1030" name="Picture 9">
            <a:extLst>
              <a:ext uri="{FF2B5EF4-FFF2-40B4-BE49-F238E27FC236}">
                <a16:creationId xmlns:a16="http://schemas.microsoft.com/office/drawing/2014/main" id="{A2CF1C54-D4DB-49CA-9F1E-88D05F38BC5B}"/>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3563938" y="2921000"/>
            <a:ext cx="12334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031" name="Picture 15">
            <a:extLst>
              <a:ext uri="{FF2B5EF4-FFF2-40B4-BE49-F238E27FC236}">
                <a16:creationId xmlns:a16="http://schemas.microsoft.com/office/drawing/2014/main" id="{EC99DC48-07A9-4A3E-B9BE-90D4EF99AA9B}"/>
              </a:ext>
            </a:extLst>
          </p:cNvPr>
          <p:cNvPicPr>
            <a:picLocks noChangeAspect="1" noChangeArrowheads="1"/>
          </p:cNvPicPr>
          <p:nvPr/>
        </p:nvPicPr>
        <p:blipFill>
          <a:blip r:embed="rId5">
            <a:lum bright="-16000" contrast="10000"/>
            <a:extLst>
              <a:ext uri="{28A0092B-C50C-407E-A947-70E740481C1C}">
                <a14:useLocalDpi xmlns:a14="http://schemas.microsoft.com/office/drawing/2010/main" val="0"/>
              </a:ext>
            </a:extLst>
          </a:blip>
          <a:srcRect/>
          <a:stretch>
            <a:fillRect/>
          </a:stretch>
        </p:blipFill>
        <p:spPr bwMode="auto">
          <a:xfrm>
            <a:off x="6985000" y="3621088"/>
            <a:ext cx="2124075" cy="1963737"/>
          </a:xfrm>
          <a:prstGeom prst="rect">
            <a:avLst/>
          </a:prstGeom>
          <a:noFill/>
          <a:ln w="28575" algn="ctr">
            <a:solidFill>
              <a:srgbClr val="FFCC99"/>
            </a:solidFill>
            <a:miter lim="800000"/>
            <a:headEnd/>
            <a:tailEnd/>
          </a:ln>
          <a:extLst>
            <a:ext uri="{909E8E84-426E-40DD-AFC4-6F175D3DCCD1}">
              <a14:hiddenFill xmlns:a14="http://schemas.microsoft.com/office/drawing/2010/main">
                <a:solidFill>
                  <a:srgbClr val="FFFFFF"/>
                </a:solidFill>
              </a14:hiddenFill>
            </a:ext>
          </a:extLst>
        </p:spPr>
      </p:pic>
      <p:pic>
        <p:nvPicPr>
          <p:cNvPr id="1032" name="Picture 5" descr="Trafico de Madera 3">
            <a:extLst>
              <a:ext uri="{FF2B5EF4-FFF2-40B4-BE49-F238E27FC236}">
                <a16:creationId xmlns:a16="http://schemas.microsoft.com/office/drawing/2014/main" id="{8601A5C6-4519-41E3-8E3E-15929B1C5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4445000"/>
            <a:ext cx="2443162" cy="115252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6" name="Object 2">
            <a:extLst>
              <a:ext uri="{FF2B5EF4-FFF2-40B4-BE49-F238E27FC236}">
                <a16:creationId xmlns:a16="http://schemas.microsoft.com/office/drawing/2014/main" id="{FF1050B5-CD93-4B37-A7F8-D98EF217D654}"/>
              </a:ext>
            </a:extLst>
          </p:cNvPr>
          <p:cNvGraphicFramePr>
            <a:graphicFrameLocks noChangeAspect="1"/>
          </p:cNvGraphicFramePr>
          <p:nvPr/>
        </p:nvGraphicFramePr>
        <p:xfrm>
          <a:off x="6048375" y="1303338"/>
          <a:ext cx="3089275" cy="2317750"/>
        </p:xfrm>
        <a:graphic>
          <a:graphicData uri="http://schemas.openxmlformats.org/presentationml/2006/ole">
            <mc:AlternateContent xmlns:mc="http://schemas.openxmlformats.org/markup-compatibility/2006">
              <mc:Choice xmlns:v="urn:schemas-microsoft-com:vml" Requires="v">
                <p:oleObj spid="_x0000_s1052" name="Diapositiva" r:id="rId7" imgW="4572000" imgH="3429000" progId="PowerPoint.Slide.8">
                  <p:embed/>
                </p:oleObj>
              </mc:Choice>
              <mc:Fallback>
                <p:oleObj name="Diapositiva" r:id="rId7" imgW="4572000" imgH="3429000" progId="PowerPoint.Slide.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l="7086" t="19948" r="9448" b="5249"/>
                      <a:stretch>
                        <a:fillRect/>
                      </a:stretch>
                    </p:blipFill>
                    <p:spPr bwMode="auto">
                      <a:xfrm>
                        <a:off x="6048375" y="1303338"/>
                        <a:ext cx="3089275"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lg"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3" name="Picture 8" descr="master_plan2">
            <a:extLst>
              <a:ext uri="{FF2B5EF4-FFF2-40B4-BE49-F238E27FC236}">
                <a16:creationId xmlns:a16="http://schemas.microsoft.com/office/drawing/2014/main" id="{46DE3EE3-4C5D-4CC2-93B7-183A98E15C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6175" y="1339850"/>
            <a:ext cx="11477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25">
            <a:extLst>
              <a:ext uri="{FF2B5EF4-FFF2-40B4-BE49-F238E27FC236}">
                <a16:creationId xmlns:a16="http://schemas.microsoft.com/office/drawing/2014/main" id="{516B4C14-CCE2-4851-BBE2-2491472CE1AF}"/>
              </a:ext>
            </a:extLst>
          </p:cNvPr>
          <p:cNvGrpSpPr>
            <a:grpSpLocks noChangeAspect="1"/>
          </p:cNvGrpSpPr>
          <p:nvPr/>
        </p:nvGrpSpPr>
        <p:grpSpPr bwMode="auto">
          <a:xfrm>
            <a:off x="3559175" y="1341438"/>
            <a:ext cx="2486025" cy="1579562"/>
            <a:chOff x="3003" y="320"/>
            <a:chExt cx="2664" cy="1693"/>
          </a:xfrm>
        </p:grpSpPr>
        <p:pic>
          <p:nvPicPr>
            <p:cNvPr id="1042" name="Picture 26">
              <a:extLst>
                <a:ext uri="{FF2B5EF4-FFF2-40B4-BE49-F238E27FC236}">
                  <a16:creationId xmlns:a16="http://schemas.microsoft.com/office/drawing/2014/main" id="{67646600-1BE7-4A3B-9861-64454A823D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3" y="320"/>
              <a:ext cx="2664" cy="1693"/>
            </a:xfrm>
            <a:prstGeom prst="rect">
              <a:avLst/>
            </a:prstGeom>
            <a:noFill/>
            <a:ln w="19050" algn="ctr">
              <a:solidFill>
                <a:srgbClr val="8BAA27"/>
              </a:solidFill>
              <a:miter lim="800000"/>
              <a:headEnd/>
              <a:tailEnd/>
            </a:ln>
            <a:extLst>
              <a:ext uri="{909E8E84-426E-40DD-AFC4-6F175D3DCCD1}">
                <a14:hiddenFill xmlns:a14="http://schemas.microsoft.com/office/drawing/2010/main">
                  <a:solidFill>
                    <a:srgbClr val="FFFFFF"/>
                  </a:solidFill>
                </a14:hiddenFill>
              </a:ext>
            </a:extLst>
          </p:spPr>
        </p:pic>
        <p:sp>
          <p:nvSpPr>
            <p:cNvPr id="1043" name="Oval 27">
              <a:extLst>
                <a:ext uri="{FF2B5EF4-FFF2-40B4-BE49-F238E27FC236}">
                  <a16:creationId xmlns:a16="http://schemas.microsoft.com/office/drawing/2014/main" id="{5DFA986A-BADD-4D58-A020-046083573741}"/>
                </a:ext>
              </a:extLst>
            </p:cNvPr>
            <p:cNvSpPr>
              <a:spLocks noChangeAspect="1" noChangeArrowheads="1"/>
            </p:cNvSpPr>
            <p:nvPr/>
          </p:nvSpPr>
          <p:spPr bwMode="auto">
            <a:xfrm rot="-5668722">
              <a:off x="4148" y="49"/>
              <a:ext cx="364" cy="1506"/>
            </a:xfrm>
            <a:prstGeom prst="ellipse">
              <a:avLst/>
            </a:prstGeom>
            <a:noFill/>
            <a:ln w="19050">
              <a:solidFill>
                <a:srgbClr val="8BAA27"/>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s-SV" altLang="es-SV" sz="1400" b="1">
                <a:solidFill>
                  <a:schemeClr val="folHlink"/>
                </a:solidFill>
                <a:latin typeface="Century Gothic" panose="020B0502020202020204" pitchFamily="34" charset="0"/>
              </a:endParaRPr>
            </a:p>
          </p:txBody>
        </p:sp>
      </p:grpSp>
      <p:grpSp>
        <p:nvGrpSpPr>
          <p:cNvPr id="1035" name="Group 31">
            <a:extLst>
              <a:ext uri="{FF2B5EF4-FFF2-40B4-BE49-F238E27FC236}">
                <a16:creationId xmlns:a16="http://schemas.microsoft.com/office/drawing/2014/main" id="{0890901D-3462-4CEC-A1A3-7E9AA463D4DC}"/>
              </a:ext>
            </a:extLst>
          </p:cNvPr>
          <p:cNvGrpSpPr>
            <a:grpSpLocks/>
          </p:cNvGrpSpPr>
          <p:nvPr/>
        </p:nvGrpSpPr>
        <p:grpSpPr bwMode="auto">
          <a:xfrm>
            <a:off x="0" y="3286125"/>
            <a:ext cx="1946275" cy="2317750"/>
            <a:chOff x="4248" y="2074"/>
            <a:chExt cx="1450" cy="1627"/>
          </a:xfrm>
        </p:grpSpPr>
        <p:grpSp>
          <p:nvGrpSpPr>
            <p:cNvPr id="1038" name="Group 12">
              <a:extLst>
                <a:ext uri="{FF2B5EF4-FFF2-40B4-BE49-F238E27FC236}">
                  <a16:creationId xmlns:a16="http://schemas.microsoft.com/office/drawing/2014/main" id="{B9D5DCC4-283A-4ED8-B5A3-97FA985E7CEA}"/>
                </a:ext>
              </a:extLst>
            </p:cNvPr>
            <p:cNvGrpSpPr>
              <a:grpSpLocks noChangeAspect="1"/>
            </p:cNvGrpSpPr>
            <p:nvPr/>
          </p:nvGrpSpPr>
          <p:grpSpPr bwMode="auto">
            <a:xfrm>
              <a:off x="4248" y="2182"/>
              <a:ext cx="1450" cy="1519"/>
              <a:chOff x="1983" y="232"/>
              <a:chExt cx="3485" cy="3651"/>
            </a:xfrm>
          </p:grpSpPr>
          <p:pic>
            <p:nvPicPr>
              <p:cNvPr id="1040" name="Picture 13" descr="Zona Norte 008">
                <a:extLst>
                  <a:ext uri="{FF2B5EF4-FFF2-40B4-BE49-F238E27FC236}">
                    <a16:creationId xmlns:a16="http://schemas.microsoft.com/office/drawing/2014/main" id="{BE76F955-BB74-4F00-9DF6-CFC8F1302C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3" y="243"/>
                <a:ext cx="3485" cy="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41" name="Rectangle 14">
                <a:extLst>
                  <a:ext uri="{FF2B5EF4-FFF2-40B4-BE49-F238E27FC236}">
                    <a16:creationId xmlns:a16="http://schemas.microsoft.com/office/drawing/2014/main" id="{E5CE064F-B33C-4ABD-B1D0-26BE034D2D77}"/>
                  </a:ext>
                </a:extLst>
              </p:cNvPr>
              <p:cNvSpPr>
                <a:spLocks noChangeAspect="1" noChangeArrowheads="1"/>
              </p:cNvSpPr>
              <p:nvPr/>
            </p:nvSpPr>
            <p:spPr bwMode="auto">
              <a:xfrm>
                <a:off x="4297" y="232"/>
                <a:ext cx="116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s-CR" altLang="es-SV"/>
              </a:p>
            </p:txBody>
          </p:sp>
        </p:grpSp>
        <p:sp>
          <p:nvSpPr>
            <p:cNvPr id="1039" name="Rectangle 11">
              <a:extLst>
                <a:ext uri="{FF2B5EF4-FFF2-40B4-BE49-F238E27FC236}">
                  <a16:creationId xmlns:a16="http://schemas.microsoft.com/office/drawing/2014/main" id="{EFD87ABE-27BA-4C73-82B4-CDA476E7216C}"/>
                </a:ext>
              </a:extLst>
            </p:cNvPr>
            <p:cNvSpPr>
              <a:spLocks noChangeArrowheads="1"/>
            </p:cNvSpPr>
            <p:nvPr/>
          </p:nvSpPr>
          <p:spPr bwMode="auto">
            <a:xfrm>
              <a:off x="4248" y="2074"/>
              <a:ext cx="144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AR" altLang="es-SV" sz="1000" b="1">
                  <a:latin typeface="Arial Narrow" panose="020B0606020202030204" pitchFamily="34" charset="0"/>
                </a:rPr>
                <a:t>Maquila agrícola en el norte de Costa Rica</a:t>
              </a:r>
              <a:endParaRPr lang="en-US" altLang="es-SV" sz="1000" b="1">
                <a:latin typeface="Arial Narrow" panose="020B0606020202030204" pitchFamily="34" charset="0"/>
              </a:endParaRPr>
            </a:p>
          </p:txBody>
        </p:sp>
      </p:grpSp>
      <p:pic>
        <p:nvPicPr>
          <p:cNvPr id="1036" name="Picture 10">
            <a:extLst>
              <a:ext uri="{FF2B5EF4-FFF2-40B4-BE49-F238E27FC236}">
                <a16:creationId xmlns:a16="http://schemas.microsoft.com/office/drawing/2014/main" id="{2A835360-7675-49CD-970C-211DF110DA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7900" y="3429000"/>
            <a:ext cx="21669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5" descr="Four Seasons Resort Costa Rica">
            <a:extLst>
              <a:ext uri="{FF2B5EF4-FFF2-40B4-BE49-F238E27FC236}">
                <a16:creationId xmlns:a16="http://schemas.microsoft.com/office/drawing/2014/main" id="{9D495446-2665-43D0-AFD1-8556EEC590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7363" y="2320925"/>
            <a:ext cx="985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B61CB8C-1337-4B4B-8E56-A04E686A469F}"/>
              </a:ext>
            </a:extLst>
          </p:cNvPr>
          <p:cNvSpPr>
            <a:spLocks noGrp="1"/>
          </p:cNvSpPr>
          <p:nvPr>
            <p:ph type="title"/>
          </p:nvPr>
        </p:nvSpPr>
        <p:spPr>
          <a:xfrm>
            <a:off x="755650" y="115888"/>
            <a:ext cx="7632700" cy="850900"/>
          </a:xfrm>
        </p:spPr>
        <p:txBody>
          <a:bodyPr rtlCol="0">
            <a:normAutofit fontScale="90000"/>
          </a:bodyPr>
          <a:lstStyle/>
          <a:p>
            <a:pPr eaLnBrk="1" fontAlgn="auto" hangingPunct="1">
              <a:spcAft>
                <a:spcPts val="0"/>
              </a:spcAft>
              <a:defRPr/>
            </a:pPr>
            <a:r>
              <a:rPr lang="es-SV" dirty="0">
                <a:solidFill>
                  <a:srgbClr val="723604"/>
                </a:solidFill>
                <a:latin typeface="Perpetua" pitchFamily="18" charset="0"/>
              </a:rPr>
              <a:t>Múltiples Actores, Múltiples Intereses</a:t>
            </a:r>
            <a:r>
              <a:rPr lang="es-SV" sz="3600" dirty="0">
                <a:solidFill>
                  <a:srgbClr val="723604"/>
                </a:solidFill>
                <a:latin typeface="Perpetua" pitchFamily="18" charset="0"/>
              </a:rPr>
              <a:t> </a:t>
            </a:r>
            <a:endParaRPr lang="es-SV" dirty="0">
              <a:latin typeface="Perpetua" pitchFamily="18" charset="0"/>
            </a:endParaRPr>
          </a:p>
        </p:txBody>
      </p:sp>
      <p:graphicFrame>
        <p:nvGraphicFramePr>
          <p:cNvPr id="4" name="Group 2">
            <a:extLst>
              <a:ext uri="{FF2B5EF4-FFF2-40B4-BE49-F238E27FC236}">
                <a16:creationId xmlns:a16="http://schemas.microsoft.com/office/drawing/2014/main" id="{9F699032-B8FC-43C0-B3A6-BDFD002B265E}"/>
              </a:ext>
            </a:extLst>
          </p:cNvPr>
          <p:cNvGraphicFramePr>
            <a:graphicFrameLocks/>
          </p:cNvGraphicFramePr>
          <p:nvPr/>
        </p:nvGraphicFramePr>
        <p:xfrm>
          <a:off x="107950" y="1484313"/>
          <a:ext cx="8915400" cy="4945062"/>
        </p:xfrm>
        <a:graphic>
          <a:graphicData uri="http://schemas.openxmlformats.org/drawingml/2006/table">
            <a:tbl>
              <a:tblPr>
                <a:tableStyleId>{E8B1032C-EA38-4F05-BA0D-38AFFFC7BED3}</a:tableStyleId>
              </a:tblPr>
              <a:tblGrid>
                <a:gridCol w="1522413">
                  <a:extLst>
                    <a:ext uri="{9D8B030D-6E8A-4147-A177-3AD203B41FA5}">
                      <a16:colId xmlns:a16="http://schemas.microsoft.com/office/drawing/2014/main" val="20000"/>
                    </a:ext>
                  </a:extLst>
                </a:gridCol>
                <a:gridCol w="1068387">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517525">
                  <a:extLst>
                    <a:ext uri="{9D8B030D-6E8A-4147-A177-3AD203B41FA5}">
                      <a16:colId xmlns:a16="http://schemas.microsoft.com/office/drawing/2014/main" val="20003"/>
                    </a:ext>
                  </a:extLst>
                </a:gridCol>
                <a:gridCol w="5492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gridCol w="803275">
                  <a:extLst>
                    <a:ext uri="{9D8B030D-6E8A-4147-A177-3AD203B41FA5}">
                      <a16:colId xmlns:a16="http://schemas.microsoft.com/office/drawing/2014/main" val="20006"/>
                    </a:ext>
                  </a:extLst>
                </a:gridCol>
                <a:gridCol w="642938">
                  <a:extLst>
                    <a:ext uri="{9D8B030D-6E8A-4147-A177-3AD203B41FA5}">
                      <a16:colId xmlns:a16="http://schemas.microsoft.com/office/drawing/2014/main" val="20007"/>
                    </a:ext>
                  </a:extLst>
                </a:gridCol>
                <a:gridCol w="642937">
                  <a:extLst>
                    <a:ext uri="{9D8B030D-6E8A-4147-A177-3AD203B41FA5}">
                      <a16:colId xmlns:a16="http://schemas.microsoft.com/office/drawing/2014/main" val="20008"/>
                    </a:ext>
                  </a:extLst>
                </a:gridCol>
                <a:gridCol w="523875">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endParaRPr>
                    </a:p>
                  </a:txBody>
                  <a:tcPr horzOverflow="overflow"/>
                </a:tc>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400" b="1" u="none" strike="noStrike" cap="none" normalizeH="0" baseline="0" dirty="0">
                          <a:ln>
                            <a:noFill/>
                          </a:ln>
                          <a:solidFill>
                            <a:srgbClr val="722D04"/>
                          </a:solidFill>
                          <a:effectLst/>
                          <a:latin typeface="Perpetua" pitchFamily="18" charset="0"/>
                        </a:rPr>
                        <a:t>Usos de suelo</a:t>
                      </a:r>
                      <a:endParaRPr kumimoji="0" lang="es-SV" sz="14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BF5A00"/>
                        </a:solidFill>
                        <a:effectLst/>
                        <a:latin typeface="Perpetua" pitchFamily="18" charset="0"/>
                        <a:cs typeface="Times New Roman" pitchFamily="18" charset="0"/>
                      </a:endParaRPr>
                    </a:p>
                  </a:txBody>
                  <a:tcPr horzOverflow="overflow"/>
                </a:tc>
                <a:extLst>
                  <a:ext uri="{0D108BD9-81ED-4DB2-BD59-A6C34878D82A}">
                    <a16:rowId xmlns:a16="http://schemas.microsoft.com/office/drawing/2014/main" val="10000"/>
                  </a:ext>
                </a:extLst>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SERVICIOS ECOSISTÉMICOS</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Granos básicos sin prácticas de conservación</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Granos básicos con prácticas de conservación</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Hortalizas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err="1">
                          <a:ln>
                            <a:noFill/>
                          </a:ln>
                          <a:solidFill>
                            <a:srgbClr val="722D04"/>
                          </a:solidFill>
                          <a:effectLst/>
                          <a:latin typeface="Perpetua" pitchFamily="18" charset="0"/>
                        </a:rPr>
                        <a:t>Fru</a:t>
                      </a:r>
                      <a:r>
                        <a:rPr kumimoji="0" lang="es-SV" sz="1100" u="none" strike="noStrike" cap="none" normalizeH="0" baseline="0" dirty="0">
                          <a:ln>
                            <a:noFill/>
                          </a:ln>
                          <a:solidFill>
                            <a:srgbClr val="722D04"/>
                          </a:solidFill>
                          <a:effectLst/>
                          <a:latin typeface="Perpetua" pitchFamily="18" charset="0"/>
                        </a:rPr>
                        <a:t>-tales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Agro forestería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Pasto/</a:t>
                      </a:r>
                      <a:br>
                        <a:rPr kumimoji="0" lang="es-SV" sz="1100" u="none" strike="noStrike" cap="none" normalizeH="0" baseline="0" dirty="0">
                          <a:ln>
                            <a:noFill/>
                          </a:ln>
                          <a:solidFill>
                            <a:srgbClr val="722D04"/>
                          </a:solidFill>
                          <a:effectLst/>
                          <a:latin typeface="Perpetua" pitchFamily="18" charset="0"/>
                        </a:rPr>
                      </a:br>
                      <a:r>
                        <a:rPr kumimoji="0" lang="es-SV" sz="1100" u="none" strike="noStrike" cap="none" normalizeH="0" baseline="0" dirty="0">
                          <a:ln>
                            <a:noFill/>
                          </a:ln>
                          <a:solidFill>
                            <a:srgbClr val="722D04"/>
                          </a:solidFill>
                          <a:effectLst/>
                          <a:latin typeface="Perpetua" pitchFamily="18" charset="0"/>
                        </a:rPr>
                        <a:t>Ganadería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Agro </a:t>
                      </a:r>
                      <a:r>
                        <a:rPr kumimoji="0" lang="es-SV" sz="1100" u="none" strike="noStrike" cap="none" normalizeH="0" baseline="0" dirty="0" err="1">
                          <a:ln>
                            <a:noFill/>
                          </a:ln>
                          <a:solidFill>
                            <a:srgbClr val="722D04"/>
                          </a:solidFill>
                          <a:effectLst/>
                          <a:latin typeface="Perpetua" pitchFamily="18" charset="0"/>
                        </a:rPr>
                        <a:t>silvo</a:t>
                      </a:r>
                      <a:r>
                        <a:rPr kumimoji="0" lang="es-SV" sz="1100" u="none" strike="noStrike" cap="none" normalizeH="0" baseline="0" dirty="0">
                          <a:ln>
                            <a:noFill/>
                          </a:ln>
                          <a:solidFill>
                            <a:srgbClr val="722D04"/>
                          </a:solidFill>
                          <a:effectLst/>
                          <a:latin typeface="Perpetua" pitchFamily="18" charset="0"/>
                        </a:rPr>
                        <a:t>-pastoril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Café de sombra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err="1">
                          <a:ln>
                            <a:noFill/>
                          </a:ln>
                          <a:solidFill>
                            <a:srgbClr val="722D04"/>
                          </a:solidFill>
                          <a:effectLst/>
                          <a:latin typeface="Perpetua" pitchFamily="18" charset="0"/>
                        </a:rPr>
                        <a:t>Bos</a:t>
                      </a:r>
                      <a:r>
                        <a:rPr kumimoji="0" lang="es-SV" sz="1100" u="none" strike="noStrike" cap="none" normalizeH="0" baseline="0" dirty="0">
                          <a:ln>
                            <a:noFill/>
                          </a:ln>
                          <a:solidFill>
                            <a:srgbClr val="722D04"/>
                          </a:solidFill>
                          <a:effectLst/>
                          <a:latin typeface="Perpetua" pitchFamily="18" charset="0"/>
                        </a:rPr>
                        <a:t>-que </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Vivienda</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extLst>
                  <a:ext uri="{0D108BD9-81ED-4DB2-BD59-A6C34878D82A}">
                    <a16:rowId xmlns:a16="http://schemas.microsoft.com/office/drawing/2014/main" val="10001"/>
                  </a:ext>
                </a:extLst>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Alimentación</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2"/>
                  </a:ext>
                </a:extLst>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Leña</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3"/>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Regulación e infiltración del agua</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4"/>
                  </a:ext>
                </a:extLst>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a:ln>
                            <a:noFill/>
                          </a:ln>
                          <a:solidFill>
                            <a:srgbClr val="722D04"/>
                          </a:solidFill>
                          <a:effectLst/>
                          <a:latin typeface="Perpetua" pitchFamily="18" charset="0"/>
                        </a:rPr>
                        <a:t>Formación de suelo</a:t>
                      </a:r>
                      <a:endParaRPr kumimoji="0" lang="es-SV" sz="1100" b="1" i="0" u="none" strike="noStrike" cap="none" normalizeH="0" baseline="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5"/>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Biodiversidad – animales silvestres</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6"/>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Biodiversidad – semillas mejoradas</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7"/>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Belleza Escénica (recreación)</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Sombra</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09"/>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Calidad del aire (captura de carbono)</a:t>
                      </a:r>
                      <a:endParaRPr kumimoji="0" lang="es-SV" sz="1100" b="1" i="0" u="none" strike="noStrike" cap="none" normalizeH="0" baseline="0" dirty="0">
                        <a:ln>
                          <a:noFill/>
                        </a:ln>
                        <a:solidFill>
                          <a:srgbClr val="722D04"/>
                        </a:solidFill>
                        <a:effectLst/>
                        <a:latin typeface="Perpetu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1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Mitigación de riesgos</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a:ln>
                            <a:noFill/>
                          </a:ln>
                          <a:solidFill>
                            <a:srgbClr val="722D04"/>
                          </a:solidFill>
                          <a:effectLst/>
                          <a:latin typeface="Perpetua" pitchFamily="18" charset="0"/>
                        </a:rPr>
                        <a:t>X</a:t>
                      </a: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sz="1100" u="none" strike="noStrike" cap="none" normalizeH="0" baseline="0" dirty="0">
                          <a:ln>
                            <a:noFill/>
                          </a:ln>
                          <a:solidFill>
                            <a:srgbClr val="722D04"/>
                          </a:solidFill>
                          <a:effectLst/>
                          <a:latin typeface="Perpetua" pitchFamily="18" charset="0"/>
                        </a:rPr>
                        <a:t>Refugio</a:t>
                      </a: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sz="1100" b="1" i="0" u="none" strike="noStrike" cap="none" normalizeH="0" baseline="0" dirty="0">
                        <a:ln>
                          <a:noFill/>
                        </a:ln>
                        <a:solidFill>
                          <a:srgbClr val="722D04"/>
                        </a:solidFill>
                        <a:effectLst/>
                        <a:latin typeface="Perpetua"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sz="1100" b="1" u="none" strike="noStrike" cap="none" normalizeH="0" baseline="0" dirty="0">
                          <a:ln>
                            <a:noFill/>
                          </a:ln>
                          <a:solidFill>
                            <a:srgbClr val="722D04"/>
                          </a:solidFill>
                          <a:effectLst/>
                          <a:latin typeface="Perpetua" pitchFamily="18" charset="0"/>
                        </a:rPr>
                        <a:t>X</a:t>
                      </a:r>
                      <a:endParaRPr kumimoji="0" lang="es-SV" sz="1100" b="1" i="0" u="none" strike="noStrike" cap="none" normalizeH="0" baseline="0" dirty="0">
                        <a:ln>
                          <a:noFill/>
                        </a:ln>
                        <a:solidFill>
                          <a:srgbClr val="722D04"/>
                        </a:solidFill>
                        <a:effectLst/>
                        <a:latin typeface="Perpetua" pitchFamily="18" charset="0"/>
                      </a:endParaRPr>
                    </a:p>
                  </a:txBody>
                  <a:tcPr horzOverflow="overflow"/>
                </a:tc>
                <a:extLst>
                  <a:ext uri="{0D108BD9-81ED-4DB2-BD59-A6C34878D82A}">
                    <a16:rowId xmlns:a16="http://schemas.microsoft.com/office/drawing/2014/main" val="1001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a:extLst>
              <a:ext uri="{FF2B5EF4-FFF2-40B4-BE49-F238E27FC236}">
                <a16:creationId xmlns:a16="http://schemas.microsoft.com/office/drawing/2014/main" id="{6168BFCA-1E09-47FC-B5DC-F0697C1512FF}"/>
              </a:ext>
            </a:extLst>
          </p:cNvPr>
          <p:cNvSpPr>
            <a:spLocks noGrp="1"/>
          </p:cNvSpPr>
          <p:nvPr>
            <p:ph type="title"/>
          </p:nvPr>
        </p:nvSpPr>
        <p:spPr>
          <a:xfrm>
            <a:off x="755650" y="44450"/>
            <a:ext cx="7632700" cy="850900"/>
          </a:xfrm>
        </p:spPr>
        <p:txBody>
          <a:bodyPr/>
          <a:lstStyle/>
          <a:p>
            <a:pPr eaLnBrk="1" hangingPunct="1"/>
            <a:r>
              <a:rPr altLang="es-SV" sz="2200">
                <a:solidFill>
                  <a:srgbClr val="723604"/>
                </a:solidFill>
                <a:latin typeface="Perpetua" panose="02020502060401020303" pitchFamily="18" charset="0"/>
                <a:cs typeface="Times New Roman" panose="02020603050405020304" pitchFamily="18" charset="0"/>
              </a:rPr>
              <a:t>A escalas más grandes pueden usarse esquemas de valoración y decisión basados en procesos deliberativos</a:t>
            </a:r>
            <a:endParaRPr lang="es-SV" altLang="es-SV" sz="2200">
              <a:latin typeface="Perpetua" panose="02020502060401020303" pitchFamily="18" charset="0"/>
            </a:endParaRPr>
          </a:p>
        </p:txBody>
      </p:sp>
      <p:pic>
        <p:nvPicPr>
          <p:cNvPr id="44035" name="Picture 7">
            <a:extLst>
              <a:ext uri="{FF2B5EF4-FFF2-40B4-BE49-F238E27FC236}">
                <a16:creationId xmlns:a16="http://schemas.microsoft.com/office/drawing/2014/main" id="{D43CB57A-5BB8-4430-B2DC-74A0421AE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581525"/>
            <a:ext cx="2514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a:extLst>
              <a:ext uri="{FF2B5EF4-FFF2-40B4-BE49-F238E27FC236}">
                <a16:creationId xmlns:a16="http://schemas.microsoft.com/office/drawing/2014/main" id="{3A80B4AF-6287-4AB7-B5F9-50A5941DB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1773238"/>
            <a:ext cx="4267200"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a16="http://schemas.microsoft.com/office/drawing/2014/main" id="{6FAFBEE0-562A-4D17-826E-788FB6441DA9}"/>
              </a:ext>
            </a:extLst>
          </p:cNvPr>
          <p:cNvSpPr txBox="1">
            <a:spLocks noChangeArrowheads="1"/>
          </p:cNvSpPr>
          <p:nvPr/>
        </p:nvSpPr>
        <p:spPr bwMode="auto">
          <a:xfrm>
            <a:off x="323850" y="1341438"/>
            <a:ext cx="39957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7825" indent="-37782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rgbClr val="592A03"/>
              </a:buClr>
              <a:buSzPct val="100000"/>
              <a:buFont typeface="Wingdings" panose="05000000000000000000" pitchFamily="2" charset="2"/>
              <a:buChar char="Ø"/>
            </a:pPr>
            <a:r>
              <a:rPr lang="es-SV" altLang="es-SV" sz="1600" b="1">
                <a:solidFill>
                  <a:srgbClr val="592B06"/>
                </a:solidFill>
                <a:latin typeface="Perpetua" panose="02020502060401020303" pitchFamily="18" charset="0"/>
                <a:cs typeface="Times New Roman" panose="02020603050405020304" pitchFamily="18" charset="0"/>
              </a:rPr>
              <a:t>En Australia se ha ensayado un esquema que busca incorporar las visiones de todos los actores, a través de dos técnicas: Análisis Multicriterio y Jurado de Ciudadanos</a:t>
            </a:r>
          </a:p>
          <a:p>
            <a:pPr lvl="1" eaLnBrk="1" hangingPunct="1">
              <a:spcBef>
                <a:spcPct val="30000"/>
              </a:spcBef>
              <a:buClr>
                <a:srgbClr val="592A03"/>
              </a:buClr>
              <a:buFontTx/>
              <a:buChar char="•"/>
            </a:pPr>
            <a:r>
              <a:rPr lang="es-SV" altLang="es-SV" sz="1600" b="1">
                <a:solidFill>
                  <a:srgbClr val="723604"/>
                </a:solidFill>
                <a:latin typeface="Perpetua" panose="02020502060401020303" pitchFamily="18" charset="0"/>
                <a:cs typeface="Times New Roman" panose="02020603050405020304" pitchFamily="18" charset="0"/>
              </a:rPr>
              <a:t>Elección jurado</a:t>
            </a:r>
          </a:p>
          <a:p>
            <a:pPr lvl="1" eaLnBrk="1" hangingPunct="1">
              <a:spcBef>
                <a:spcPct val="30000"/>
              </a:spcBef>
              <a:buClr>
                <a:srgbClr val="592A03"/>
              </a:buClr>
              <a:buFontTx/>
              <a:buChar char="•"/>
            </a:pPr>
            <a:r>
              <a:rPr lang="es-SV" altLang="es-SV" sz="1600" b="1">
                <a:solidFill>
                  <a:srgbClr val="723604"/>
                </a:solidFill>
                <a:latin typeface="Perpetua" panose="02020502060401020303" pitchFamily="18" charset="0"/>
                <a:cs typeface="Times New Roman" panose="02020603050405020304" pitchFamily="18" charset="0"/>
              </a:rPr>
              <a:t>Determinación escenarios y objetivos</a:t>
            </a:r>
          </a:p>
          <a:p>
            <a:pPr lvl="1" eaLnBrk="1" hangingPunct="1">
              <a:spcBef>
                <a:spcPct val="30000"/>
              </a:spcBef>
              <a:buClr>
                <a:srgbClr val="592A03"/>
              </a:buClr>
              <a:buFontTx/>
              <a:buChar char="•"/>
            </a:pPr>
            <a:r>
              <a:rPr lang="es-SV" altLang="es-SV" sz="1600" b="1">
                <a:solidFill>
                  <a:srgbClr val="723604"/>
                </a:solidFill>
                <a:latin typeface="Perpetua" panose="02020502060401020303" pitchFamily="18" charset="0"/>
                <a:cs typeface="Times New Roman" panose="02020603050405020304" pitchFamily="18" charset="0"/>
              </a:rPr>
              <a:t>Selección de criterios</a:t>
            </a:r>
          </a:p>
          <a:p>
            <a:pPr lvl="1" eaLnBrk="1" hangingPunct="1">
              <a:spcBef>
                <a:spcPct val="30000"/>
              </a:spcBef>
              <a:buClr>
                <a:srgbClr val="592A03"/>
              </a:buClr>
              <a:buFontTx/>
              <a:buChar char="•"/>
            </a:pPr>
            <a:r>
              <a:rPr lang="es-SV" altLang="es-SV" sz="1600" b="1">
                <a:solidFill>
                  <a:srgbClr val="723604"/>
                </a:solidFill>
                <a:latin typeface="Perpetua" panose="02020502060401020303" pitchFamily="18" charset="0"/>
                <a:cs typeface="Times New Roman" panose="02020603050405020304" pitchFamily="18" charset="0"/>
              </a:rPr>
              <a:t>Ponderación de criterios</a:t>
            </a:r>
          </a:p>
          <a:p>
            <a:pPr lvl="1" eaLnBrk="1" hangingPunct="1">
              <a:spcBef>
                <a:spcPct val="30000"/>
              </a:spcBef>
              <a:buClr>
                <a:srgbClr val="592A03"/>
              </a:buClr>
              <a:buFontTx/>
              <a:buChar char="•"/>
            </a:pPr>
            <a:r>
              <a:rPr lang="es-SV" altLang="es-SV" sz="1600" b="1">
                <a:solidFill>
                  <a:srgbClr val="723604"/>
                </a:solidFill>
                <a:latin typeface="Perpetua" panose="02020502060401020303" pitchFamily="18" charset="0"/>
                <a:cs typeface="Times New Roman" panose="02020603050405020304" pitchFamily="18" charset="0"/>
              </a:rPr>
              <a:t>Evaluación de escenarios</a:t>
            </a:r>
            <a:endParaRPr lang="en-US" altLang="es-SV" sz="1600">
              <a:solidFill>
                <a:srgbClr val="723604"/>
              </a:solidFill>
              <a:latin typeface="Perpetua" panose="02020502060401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Título">
            <a:extLst>
              <a:ext uri="{FF2B5EF4-FFF2-40B4-BE49-F238E27FC236}">
                <a16:creationId xmlns:a16="http://schemas.microsoft.com/office/drawing/2014/main" id="{7A21F42C-0E59-4A0E-882D-B18DB1BBCD69}"/>
              </a:ext>
            </a:extLst>
          </p:cNvPr>
          <p:cNvSpPr>
            <a:spLocks noGrp="1"/>
          </p:cNvSpPr>
          <p:nvPr>
            <p:ph type="title"/>
          </p:nvPr>
        </p:nvSpPr>
        <p:spPr>
          <a:xfrm>
            <a:off x="755650" y="-26988"/>
            <a:ext cx="7632700" cy="850901"/>
          </a:xfrm>
        </p:spPr>
        <p:txBody>
          <a:bodyPr>
            <a:normAutofit fontScale="90000"/>
          </a:bodyPr>
          <a:lstStyle/>
          <a:p>
            <a:pPr eaLnBrk="1" hangingPunct="1">
              <a:defRPr/>
            </a:pPr>
            <a:r>
              <a:rPr sz="3200" dirty="0">
                <a:solidFill>
                  <a:srgbClr val="592A03"/>
                </a:solidFill>
                <a:latin typeface="Perpetua" pitchFamily="18" charset="0"/>
                <a:cs typeface="Times New Roman" pitchFamily="18" charset="0"/>
              </a:rPr>
              <a:t>Dinámicas Territoriales en El Salvador y </a:t>
            </a:r>
            <a:br>
              <a:rPr sz="3200" dirty="0">
                <a:solidFill>
                  <a:srgbClr val="592A03"/>
                </a:solidFill>
                <a:latin typeface="Perpetua" pitchFamily="18" charset="0"/>
                <a:cs typeface="Times New Roman" pitchFamily="18" charset="0"/>
              </a:rPr>
            </a:br>
            <a:r>
              <a:rPr sz="3200" dirty="0">
                <a:solidFill>
                  <a:srgbClr val="592A03"/>
                </a:solidFill>
                <a:latin typeface="Perpetua" pitchFamily="18" charset="0"/>
                <a:cs typeface="Times New Roman" pitchFamily="18" charset="0"/>
              </a:rPr>
              <a:t>los desafíos de la Gestión Territorial Rural</a:t>
            </a:r>
            <a:endParaRPr lang="es-SV" sz="3200" dirty="0">
              <a:solidFill>
                <a:srgbClr val="592A03"/>
              </a:solidFill>
              <a:latin typeface="Perpetua" pitchFamily="18" charset="0"/>
            </a:endParaRPr>
          </a:p>
        </p:txBody>
      </p:sp>
      <p:pic>
        <p:nvPicPr>
          <p:cNvPr id="45059" name="5 Marcador de contenido">
            <a:extLst>
              <a:ext uri="{FF2B5EF4-FFF2-40B4-BE49-F238E27FC236}">
                <a16:creationId xmlns:a16="http://schemas.microsoft.com/office/drawing/2014/main" id="{81E9AF98-6D8F-441F-BF0E-30D2198BD3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5" y="1482725"/>
            <a:ext cx="7346950" cy="47529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a:extLst>
              <a:ext uri="{FF2B5EF4-FFF2-40B4-BE49-F238E27FC236}">
                <a16:creationId xmlns:a16="http://schemas.microsoft.com/office/drawing/2014/main" id="{E9596771-76A9-4BE7-94A5-EDD55F099003}"/>
              </a:ext>
            </a:extLst>
          </p:cNvPr>
          <p:cNvSpPr>
            <a:spLocks noGrp="1"/>
          </p:cNvSpPr>
          <p:nvPr>
            <p:ph type="title"/>
          </p:nvPr>
        </p:nvSpPr>
        <p:spPr>
          <a:xfrm>
            <a:off x="755650" y="44450"/>
            <a:ext cx="7632700" cy="850900"/>
          </a:xfrm>
        </p:spPr>
        <p:txBody>
          <a:bodyPr>
            <a:normAutofit fontScale="90000"/>
          </a:bodyPr>
          <a:lstStyle/>
          <a:p>
            <a:pPr eaLnBrk="1" hangingPunct="1">
              <a:defRPr/>
            </a:pPr>
            <a:r>
              <a:rPr sz="3200" dirty="0">
                <a:solidFill>
                  <a:srgbClr val="592A03"/>
                </a:solidFill>
                <a:latin typeface="Perpetua" pitchFamily="18" charset="0"/>
                <a:cs typeface="Times New Roman" pitchFamily="18" charset="0"/>
              </a:rPr>
              <a:t>Dinámicas Territoriales en El Salvador y </a:t>
            </a:r>
            <a:br>
              <a:rPr sz="3200" dirty="0">
                <a:solidFill>
                  <a:srgbClr val="592A03"/>
                </a:solidFill>
                <a:latin typeface="Perpetua" pitchFamily="18" charset="0"/>
                <a:cs typeface="Times New Roman" pitchFamily="18" charset="0"/>
              </a:rPr>
            </a:br>
            <a:r>
              <a:rPr sz="3200" dirty="0">
                <a:solidFill>
                  <a:srgbClr val="592A03"/>
                </a:solidFill>
                <a:latin typeface="Perpetua" pitchFamily="18" charset="0"/>
                <a:cs typeface="Times New Roman" pitchFamily="18" charset="0"/>
              </a:rPr>
              <a:t>los desafíos de la Gestión Territorial Rural</a:t>
            </a:r>
            <a:endParaRPr lang="es-SV" sz="3200" dirty="0"/>
          </a:p>
        </p:txBody>
      </p:sp>
      <p:pic>
        <p:nvPicPr>
          <p:cNvPr id="46083" name="3 Marcador de contenido">
            <a:extLst>
              <a:ext uri="{FF2B5EF4-FFF2-40B4-BE49-F238E27FC236}">
                <a16:creationId xmlns:a16="http://schemas.microsoft.com/office/drawing/2014/main" id="{E11EF6E9-F8B7-463D-8947-76EF9A7412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5" y="1341438"/>
            <a:ext cx="7346950" cy="475297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a:extLst>
              <a:ext uri="{FF2B5EF4-FFF2-40B4-BE49-F238E27FC236}">
                <a16:creationId xmlns:a16="http://schemas.microsoft.com/office/drawing/2014/main" id="{512C1A02-058E-48EA-B11A-0A67BCB15DCC}"/>
              </a:ext>
            </a:extLst>
          </p:cNvPr>
          <p:cNvSpPr>
            <a:spLocks noGrp="1"/>
          </p:cNvSpPr>
          <p:nvPr>
            <p:ph type="title"/>
          </p:nvPr>
        </p:nvSpPr>
        <p:spPr>
          <a:xfrm>
            <a:off x="755650" y="-14288"/>
            <a:ext cx="7632700" cy="706438"/>
          </a:xfrm>
        </p:spPr>
        <p:txBody>
          <a:bodyPr>
            <a:normAutofit fontScale="90000"/>
          </a:bodyPr>
          <a:lstStyle/>
          <a:p>
            <a:pPr eaLnBrk="1" hangingPunct="1">
              <a:defRPr/>
            </a:pPr>
            <a:r>
              <a:rPr sz="2800">
                <a:solidFill>
                  <a:srgbClr val="592A03"/>
                </a:solidFill>
                <a:latin typeface="Perpetua" pitchFamily="18" charset="0"/>
                <a:cs typeface="Times New Roman" pitchFamily="18" charset="0"/>
              </a:rPr>
              <a:t>Dinámicas Territoriales en El Salvador y </a:t>
            </a:r>
            <a:br>
              <a:rPr sz="2800">
                <a:solidFill>
                  <a:srgbClr val="592A03"/>
                </a:solidFill>
                <a:latin typeface="Perpetua" pitchFamily="18" charset="0"/>
                <a:cs typeface="Times New Roman" pitchFamily="18" charset="0"/>
              </a:rPr>
            </a:br>
            <a:r>
              <a:rPr sz="2800">
                <a:solidFill>
                  <a:srgbClr val="592A03"/>
                </a:solidFill>
                <a:latin typeface="Perpetua" pitchFamily="18" charset="0"/>
                <a:cs typeface="Times New Roman" pitchFamily="18" charset="0"/>
              </a:rPr>
              <a:t>los desafíos de la Gestión Territorial Rural</a:t>
            </a:r>
            <a:endParaRPr lang="es-SV" sz="2800"/>
          </a:p>
        </p:txBody>
      </p:sp>
      <p:pic>
        <p:nvPicPr>
          <p:cNvPr id="47107" name="3 Marcador de contenido">
            <a:extLst>
              <a:ext uri="{FF2B5EF4-FFF2-40B4-BE49-F238E27FC236}">
                <a16:creationId xmlns:a16="http://schemas.microsoft.com/office/drawing/2014/main" id="{4E8352BB-A8D7-4BED-9527-5878055CB9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5" y="1482725"/>
            <a:ext cx="7346950" cy="475297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04473C5-EE10-44BC-B270-44A7F46A2C73}"/>
              </a:ext>
            </a:extLst>
          </p:cNvPr>
          <p:cNvSpPr>
            <a:spLocks noChangeArrowheads="1"/>
          </p:cNvSpPr>
          <p:nvPr/>
        </p:nvSpPr>
        <p:spPr bwMode="auto">
          <a:xfrm>
            <a:off x="5164138" y="1808163"/>
            <a:ext cx="327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621" tIns="36312" rIns="72621" bIns="36312"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ES" altLang="es-SV" b="1">
                <a:solidFill>
                  <a:srgbClr val="722D04"/>
                </a:solidFill>
                <a:latin typeface="Perpetua" panose="02020502060401020303" pitchFamily="18" charset="0"/>
                <a:cs typeface="Times New Roman" panose="02020603050405020304" pitchFamily="18" charset="0"/>
              </a:rPr>
              <a:t>Condicionantes de la GTR</a:t>
            </a:r>
          </a:p>
        </p:txBody>
      </p:sp>
      <p:sp>
        <p:nvSpPr>
          <p:cNvPr id="48131" name="Rectangle 5">
            <a:extLst>
              <a:ext uri="{FF2B5EF4-FFF2-40B4-BE49-F238E27FC236}">
                <a16:creationId xmlns:a16="http://schemas.microsoft.com/office/drawing/2014/main" id="{DED8AC7A-C92C-40B1-99AA-31C84ABDAA79}"/>
              </a:ext>
            </a:extLst>
          </p:cNvPr>
          <p:cNvSpPr>
            <a:spLocks noChangeArrowheads="1"/>
          </p:cNvSpPr>
          <p:nvPr/>
        </p:nvSpPr>
        <p:spPr bwMode="auto">
          <a:xfrm>
            <a:off x="792163" y="2509838"/>
            <a:ext cx="2727325" cy="3222625"/>
          </a:xfrm>
          <a:prstGeom prst="rect">
            <a:avLst/>
          </a:prstGeom>
          <a:solidFill>
            <a:srgbClr val="B97B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621" tIns="36312" rIns="72621" bIns="36312"/>
          <a:lstStyle>
            <a:lvl1pPr marL="85725" eaLnBrk="0" hangingPunct="0">
              <a:defRPr>
                <a:solidFill>
                  <a:schemeClr val="tx1"/>
                </a:solidFill>
                <a:latin typeface="Calibri" panose="020F0502020204030204" pitchFamily="34" charset="0"/>
                <a:cs typeface="Arial" panose="020B0604020202020204" pitchFamily="34" charset="0"/>
              </a:defRPr>
            </a:lvl1pPr>
            <a:lvl2pPr marL="434975" indent="-169863"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900"/>
              </a:spcBef>
            </a:pPr>
            <a:endParaRPr lang="es-SV" altLang="es-SV" sz="400" b="1">
              <a:solidFill>
                <a:srgbClr val="004C6F"/>
              </a:solidFill>
              <a:cs typeface="Times New Roman" panose="02020603050405020304" pitchFamily="18" charset="0"/>
            </a:endParaRPr>
          </a:p>
          <a:p>
            <a:pPr>
              <a:spcBef>
                <a:spcPct val="15000"/>
              </a:spcBef>
              <a:spcAft>
                <a:spcPct val="25000"/>
              </a:spcAft>
            </a:pPr>
            <a:endParaRPr lang="es-SV" altLang="es-SV" sz="400" b="1">
              <a:solidFill>
                <a:srgbClr val="004C6F"/>
              </a:solidFill>
              <a:cs typeface="Times New Roman" panose="02020603050405020304" pitchFamily="18" charset="0"/>
            </a:endParaRPr>
          </a:p>
          <a:p>
            <a:pPr>
              <a:spcBef>
                <a:spcPct val="30000"/>
              </a:spcBef>
              <a:spcAft>
                <a:spcPct val="25000"/>
              </a:spcAft>
            </a:pPr>
            <a:r>
              <a:rPr lang="es-SV" altLang="es-SV" b="1">
                <a:solidFill>
                  <a:schemeClr val="bg1"/>
                </a:solidFill>
                <a:latin typeface="Perpetua" panose="02020502060401020303" pitchFamily="18" charset="0"/>
                <a:cs typeface="Times New Roman" panose="02020603050405020304" pitchFamily="18" charset="0"/>
              </a:rPr>
              <a:t>Territorio una construcción social</a:t>
            </a:r>
          </a:p>
          <a:p>
            <a:pPr>
              <a:spcBef>
                <a:spcPct val="30000"/>
              </a:spcBef>
              <a:spcAft>
                <a:spcPct val="25000"/>
              </a:spcAft>
            </a:pPr>
            <a:r>
              <a:rPr lang="es-SV" altLang="es-SV" b="1">
                <a:solidFill>
                  <a:schemeClr val="bg1"/>
                </a:solidFill>
                <a:latin typeface="Perpetua" panose="02020502060401020303" pitchFamily="18" charset="0"/>
                <a:cs typeface="Times New Roman" panose="02020603050405020304" pitchFamily="18" charset="0"/>
              </a:rPr>
              <a:t>Estrategias de medios de vida rural y servicios ecosistémicos</a:t>
            </a:r>
          </a:p>
          <a:p>
            <a:pPr>
              <a:spcBef>
                <a:spcPct val="30000"/>
              </a:spcBef>
              <a:spcAft>
                <a:spcPct val="25000"/>
              </a:spcAft>
            </a:pPr>
            <a:r>
              <a:rPr lang="es-SV" altLang="es-SV" b="1">
                <a:solidFill>
                  <a:schemeClr val="bg1"/>
                </a:solidFill>
                <a:latin typeface="Perpetua" panose="02020502060401020303" pitchFamily="18" charset="0"/>
                <a:cs typeface="Times New Roman" panose="02020603050405020304" pitchFamily="18" charset="0"/>
              </a:rPr>
              <a:t>Institucionalidad territorial a varias escalas encadenadas</a:t>
            </a:r>
          </a:p>
          <a:p>
            <a:pPr lvl="1">
              <a:spcAft>
                <a:spcPts val="400"/>
              </a:spcAft>
            </a:pPr>
            <a:endParaRPr lang="es-SV" altLang="es-SV" sz="1200" b="1">
              <a:solidFill>
                <a:srgbClr val="BF5A00"/>
              </a:solidFill>
              <a:cs typeface="Times New Roman" panose="02020603050405020304" pitchFamily="18" charset="0"/>
            </a:endParaRPr>
          </a:p>
        </p:txBody>
      </p:sp>
      <p:sp>
        <p:nvSpPr>
          <p:cNvPr id="48132" name="Rectangle 6">
            <a:extLst>
              <a:ext uri="{FF2B5EF4-FFF2-40B4-BE49-F238E27FC236}">
                <a16:creationId xmlns:a16="http://schemas.microsoft.com/office/drawing/2014/main" id="{2EAFBD37-4CB2-4DA7-9B86-9C767822B6D2}"/>
              </a:ext>
            </a:extLst>
          </p:cNvPr>
          <p:cNvSpPr>
            <a:spLocks noChangeArrowheads="1"/>
          </p:cNvSpPr>
          <p:nvPr/>
        </p:nvSpPr>
        <p:spPr bwMode="auto">
          <a:xfrm>
            <a:off x="755650" y="1947863"/>
            <a:ext cx="2868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621" tIns="36312" rIns="72621" bIns="36312"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ES" altLang="es-SV" b="1">
                <a:solidFill>
                  <a:srgbClr val="722D04"/>
                </a:solidFill>
                <a:latin typeface="Perpetua" panose="02020502060401020303" pitchFamily="18" charset="0"/>
              </a:rPr>
              <a:t>Gestión Territorial Rural</a:t>
            </a:r>
          </a:p>
        </p:txBody>
      </p:sp>
      <p:sp>
        <p:nvSpPr>
          <p:cNvPr id="48133" name="Oval 7">
            <a:extLst>
              <a:ext uri="{FF2B5EF4-FFF2-40B4-BE49-F238E27FC236}">
                <a16:creationId xmlns:a16="http://schemas.microsoft.com/office/drawing/2014/main" id="{7734F45A-1199-45B0-AD22-48888944DDA4}"/>
              </a:ext>
            </a:extLst>
          </p:cNvPr>
          <p:cNvSpPr>
            <a:spLocks noChangeArrowheads="1"/>
          </p:cNvSpPr>
          <p:nvPr/>
        </p:nvSpPr>
        <p:spPr bwMode="auto">
          <a:xfrm>
            <a:off x="5210175" y="2471738"/>
            <a:ext cx="3205163" cy="2987675"/>
          </a:xfrm>
          <a:prstGeom prst="ellipse">
            <a:avLst/>
          </a:prstGeom>
          <a:solidFill>
            <a:srgbClr val="974706"/>
          </a:solidFill>
          <a:ln>
            <a:noFill/>
          </a:ln>
          <a:extLst>
            <a:ext uri="{91240B29-F687-4F45-9708-019B960494DF}">
              <a14:hiddenLine xmlns:a14="http://schemas.microsoft.com/office/drawing/2010/main" w="9525">
                <a:solidFill>
                  <a:srgbClr val="000000"/>
                </a:solidFill>
                <a:round/>
                <a:headEnd/>
                <a:tailEnd/>
              </a14:hiddenLine>
            </a:ext>
          </a:extLst>
        </p:spPr>
        <p:txBody>
          <a:bodyPr t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SV" altLang="es-SV" sz="1400" b="1">
                <a:solidFill>
                  <a:schemeClr val="bg1"/>
                </a:solidFill>
                <a:latin typeface="Perpetua" panose="02020502060401020303" pitchFamily="18" charset="0"/>
                <a:cs typeface="Times New Roman" panose="02020603050405020304" pitchFamily="18" charset="0"/>
              </a:rPr>
              <a:t>Dinámicas Territoriales</a:t>
            </a:r>
          </a:p>
        </p:txBody>
      </p:sp>
      <p:sp>
        <p:nvSpPr>
          <p:cNvPr id="48134" name="AutoShape 8">
            <a:extLst>
              <a:ext uri="{FF2B5EF4-FFF2-40B4-BE49-F238E27FC236}">
                <a16:creationId xmlns:a16="http://schemas.microsoft.com/office/drawing/2014/main" id="{4A26E371-FB4D-4EBD-9F17-F135D17C56A3}"/>
              </a:ext>
            </a:extLst>
          </p:cNvPr>
          <p:cNvSpPr>
            <a:spLocks noChangeArrowheads="1"/>
          </p:cNvSpPr>
          <p:nvPr/>
        </p:nvSpPr>
        <p:spPr bwMode="auto">
          <a:xfrm rot="-5393820">
            <a:off x="3791744" y="3315494"/>
            <a:ext cx="1231900" cy="1189038"/>
          </a:xfrm>
          <a:prstGeom prst="upDownArrow">
            <a:avLst>
              <a:gd name="adj1" fmla="val 50000"/>
              <a:gd name="adj2" fmla="val 20000"/>
            </a:avLst>
          </a:prstGeom>
          <a:solidFill>
            <a:srgbClr val="FFC000">
              <a:alpha val="70979"/>
            </a:srgbClr>
          </a:solidFill>
          <a:ln w="9525">
            <a:solidFill>
              <a:srgbClr val="B97B3D"/>
            </a:solidFill>
            <a:miter lim="800000"/>
            <a:headEnd/>
            <a:tailEnd/>
          </a:ln>
        </p:spPr>
        <p:txBody>
          <a:bodyPr rot="10800000" lIns="72621" tIns="36312" rIns="72621" bIns="36312"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SV" altLang="es-SV" sz="1900">
              <a:solidFill>
                <a:srgbClr val="66FF33"/>
              </a:solidFill>
              <a:latin typeface="Times New Roman" panose="02020603050405020304" pitchFamily="18" charset="0"/>
              <a:cs typeface="Times New Roman" panose="02020603050405020304" pitchFamily="18" charset="0"/>
            </a:endParaRPr>
          </a:p>
        </p:txBody>
      </p:sp>
      <p:sp>
        <p:nvSpPr>
          <p:cNvPr id="48135" name="Oval 9">
            <a:extLst>
              <a:ext uri="{FF2B5EF4-FFF2-40B4-BE49-F238E27FC236}">
                <a16:creationId xmlns:a16="http://schemas.microsoft.com/office/drawing/2014/main" id="{D43089D9-61F3-4BF0-B1A0-F8E5E5F906C9}"/>
              </a:ext>
            </a:extLst>
          </p:cNvPr>
          <p:cNvSpPr>
            <a:spLocks noChangeAspect="1" noChangeArrowheads="1"/>
          </p:cNvSpPr>
          <p:nvPr/>
        </p:nvSpPr>
        <p:spPr bwMode="auto">
          <a:xfrm>
            <a:off x="5678488" y="3281363"/>
            <a:ext cx="2339975" cy="2006600"/>
          </a:xfrm>
          <a:prstGeom prst="ellipse">
            <a:avLst/>
          </a:prstGeom>
          <a:solidFill>
            <a:srgbClr val="BF5A00"/>
          </a:solidFill>
          <a:ln>
            <a:noFill/>
          </a:ln>
          <a:extLst>
            <a:ext uri="{91240B29-F687-4F45-9708-019B960494DF}">
              <a14:hiddenLine xmlns:a14="http://schemas.microsoft.com/office/drawing/2010/main" w="9525">
                <a:solidFill>
                  <a:srgbClr val="000000"/>
                </a:solidFill>
                <a:round/>
                <a:headEnd/>
                <a:tailEnd/>
              </a14:hiddenLine>
            </a:ext>
          </a:extLst>
        </p:spPr>
        <p:txBody>
          <a:bodyPr t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SV" altLang="es-SV" sz="1400" b="1">
                <a:solidFill>
                  <a:schemeClr val="bg1"/>
                </a:solidFill>
                <a:latin typeface="Perpetua" panose="02020502060401020303" pitchFamily="18" charset="0"/>
                <a:cs typeface="Times New Roman" panose="02020603050405020304" pitchFamily="18" charset="0"/>
              </a:rPr>
              <a:t>Derechos de uso </a:t>
            </a:r>
            <a:br>
              <a:rPr lang="es-SV" altLang="es-SV" sz="1400" b="1">
                <a:solidFill>
                  <a:schemeClr val="bg1"/>
                </a:solidFill>
                <a:latin typeface="Perpetua" panose="02020502060401020303" pitchFamily="18" charset="0"/>
                <a:cs typeface="Times New Roman" panose="02020603050405020304" pitchFamily="18" charset="0"/>
              </a:rPr>
            </a:br>
            <a:r>
              <a:rPr lang="es-SV" altLang="es-SV" sz="1400" b="1">
                <a:solidFill>
                  <a:schemeClr val="bg1"/>
                </a:solidFill>
                <a:latin typeface="Perpetua" panose="02020502060401020303" pitchFamily="18" charset="0"/>
                <a:cs typeface="Times New Roman" panose="02020603050405020304" pitchFamily="18" charset="0"/>
              </a:rPr>
              <a:t>y control</a:t>
            </a:r>
          </a:p>
          <a:p>
            <a:pPr algn="ctr"/>
            <a:endParaRPr lang="es-SV" altLang="es-SV" sz="900" b="1">
              <a:solidFill>
                <a:schemeClr val="bg1"/>
              </a:solidFill>
              <a:latin typeface="Perpetua" panose="02020502060401020303" pitchFamily="18" charset="0"/>
              <a:cs typeface="Times New Roman" panose="02020603050405020304" pitchFamily="18" charset="0"/>
            </a:endParaRPr>
          </a:p>
          <a:p>
            <a:pPr algn="ctr"/>
            <a:r>
              <a:rPr lang="es-SV" altLang="es-SV" sz="1400" b="1">
                <a:solidFill>
                  <a:schemeClr val="bg1"/>
                </a:solidFill>
                <a:latin typeface="Perpetua" panose="02020502060401020303" pitchFamily="18" charset="0"/>
                <a:cs typeface="Times New Roman" panose="02020603050405020304" pitchFamily="18" charset="0"/>
              </a:rPr>
              <a:t>Acción Colectiva</a:t>
            </a:r>
          </a:p>
        </p:txBody>
      </p:sp>
      <p:sp>
        <p:nvSpPr>
          <p:cNvPr id="48136" name="Oval 10">
            <a:extLst>
              <a:ext uri="{FF2B5EF4-FFF2-40B4-BE49-F238E27FC236}">
                <a16:creationId xmlns:a16="http://schemas.microsoft.com/office/drawing/2014/main" id="{4B8B61E8-6018-4673-B5B4-17F7908DF5B2}"/>
              </a:ext>
            </a:extLst>
          </p:cNvPr>
          <p:cNvSpPr>
            <a:spLocks noChangeAspect="1" noChangeArrowheads="1"/>
          </p:cNvSpPr>
          <p:nvPr/>
        </p:nvSpPr>
        <p:spPr bwMode="auto">
          <a:xfrm>
            <a:off x="6327775" y="4437063"/>
            <a:ext cx="1042988" cy="644525"/>
          </a:xfrm>
          <a:prstGeom prst="ellipse">
            <a:avLst/>
          </a:prstGeom>
          <a:solidFill>
            <a:srgbClr val="B97B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SV" altLang="es-SV" sz="1400" b="1">
                <a:solidFill>
                  <a:schemeClr val="bg1"/>
                </a:solidFill>
                <a:latin typeface="Perpetua" panose="02020502060401020303" pitchFamily="18" charset="0"/>
                <a:cs typeface="Times New Roman" panose="02020603050405020304" pitchFamily="18" charset="0"/>
              </a:rPr>
              <a:t>Capital Social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a:extLst>
              <a:ext uri="{FF2B5EF4-FFF2-40B4-BE49-F238E27FC236}">
                <a16:creationId xmlns:a16="http://schemas.microsoft.com/office/drawing/2014/main" id="{1AC20D99-AC1E-46AE-825A-ACB2812CD085}"/>
              </a:ext>
            </a:extLst>
          </p:cNvPr>
          <p:cNvSpPr txBox="1">
            <a:spLocks/>
          </p:cNvSpPr>
          <p:nvPr/>
        </p:nvSpPr>
        <p:spPr bwMode="auto">
          <a:xfrm>
            <a:off x="755650" y="2924175"/>
            <a:ext cx="76327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6000" b="1">
                <a:solidFill>
                  <a:srgbClr val="974706"/>
                </a:solidFill>
                <a:latin typeface="Perpetua Titling MT" panose="02020502060505020804" pitchFamily="18" charset="0"/>
              </a:rPr>
              <a:t>¡GRACIAS!</a:t>
            </a:r>
          </a:p>
        </p:txBody>
      </p:sp>
      <p:sp>
        <p:nvSpPr>
          <p:cNvPr id="49155" name="2 Marcador de contenido">
            <a:extLst>
              <a:ext uri="{FF2B5EF4-FFF2-40B4-BE49-F238E27FC236}">
                <a16:creationId xmlns:a16="http://schemas.microsoft.com/office/drawing/2014/main" id="{E2B4F73A-E731-47CE-8169-3C6F68C31815}"/>
              </a:ext>
            </a:extLst>
          </p:cNvPr>
          <p:cNvSpPr>
            <a:spLocks noGrp="1"/>
          </p:cNvSpPr>
          <p:nvPr>
            <p:ph idx="1"/>
          </p:nvPr>
        </p:nvSpPr>
        <p:spPr>
          <a:xfrm>
            <a:off x="457200" y="4149725"/>
            <a:ext cx="8229600" cy="792163"/>
          </a:xfrm>
        </p:spPr>
        <p:txBody>
          <a:bodyPr/>
          <a:lstStyle/>
          <a:p>
            <a:pPr marL="0" indent="0" algn="ctr" eaLnBrk="1" hangingPunct="1">
              <a:buFont typeface="Arial" panose="020B0604020202020204" pitchFamily="34" charset="0"/>
              <a:buNone/>
            </a:pPr>
            <a:r>
              <a:rPr lang="es-SV" altLang="es-SV" sz="5400" b="1"/>
              <a:t>www.prisma.org.sv</a:t>
            </a:r>
          </a:p>
        </p:txBody>
      </p:sp>
      <p:pic>
        <p:nvPicPr>
          <p:cNvPr id="49156" name="Imagen 2" descr="E:\Documentos para trabajar\LOGOS PRISMA\florcita-transparente.gif">
            <a:extLst>
              <a:ext uri="{FF2B5EF4-FFF2-40B4-BE49-F238E27FC236}">
                <a16:creationId xmlns:a16="http://schemas.microsoft.com/office/drawing/2014/main" id="{55FDAD9B-8D4A-413C-A497-C700E49C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844675"/>
            <a:ext cx="12684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a:extLst>
              <a:ext uri="{FF2B5EF4-FFF2-40B4-BE49-F238E27FC236}">
                <a16:creationId xmlns:a16="http://schemas.microsoft.com/office/drawing/2014/main" id="{5D51877F-0CD3-480E-B7B6-A527961B5BDA}"/>
              </a:ext>
            </a:extLst>
          </p:cNvPr>
          <p:cNvSpPr>
            <a:spLocks noGrp="1"/>
          </p:cNvSpPr>
          <p:nvPr>
            <p:ph idx="1"/>
          </p:nvPr>
        </p:nvSpPr>
        <p:spPr>
          <a:xfrm>
            <a:off x="457200" y="5373688"/>
            <a:ext cx="8229600" cy="935037"/>
          </a:xfrm>
        </p:spPr>
        <p:txBody>
          <a:bodyPr/>
          <a:lstStyle/>
          <a:p>
            <a:pPr marL="179388" indent="-179388" eaLnBrk="1" hangingPunct="1">
              <a:buFontTx/>
              <a:buChar char="•"/>
            </a:pPr>
            <a:r>
              <a:rPr lang="es-MX" altLang="es-SV" sz="1600" b="1">
                <a:solidFill>
                  <a:srgbClr val="723604"/>
                </a:solidFill>
              </a:rPr>
              <a:t>Expansión hacia “nuevos territorios” para</a:t>
            </a:r>
            <a:r>
              <a:rPr altLang="es-SV" sz="1600" b="1">
                <a:solidFill>
                  <a:srgbClr val="723604"/>
                </a:solidFill>
              </a:rPr>
              <a:t> la acumulación</a:t>
            </a:r>
            <a:r>
              <a:rPr altLang="es-SV" sz="1600">
                <a:solidFill>
                  <a:srgbClr val="723604"/>
                </a:solidFill>
              </a:rPr>
              <a:t> </a:t>
            </a:r>
            <a:endParaRPr lang="es-MX" altLang="es-SV" sz="1600" b="1">
              <a:solidFill>
                <a:srgbClr val="723604"/>
              </a:solidFill>
            </a:endParaRPr>
          </a:p>
          <a:p>
            <a:pPr marL="179388" indent="-179388" eaLnBrk="1" hangingPunct="1">
              <a:buFontTx/>
              <a:buChar char="•"/>
            </a:pPr>
            <a:r>
              <a:rPr lang="es-MX" altLang="es-SV" sz="1600" b="1">
                <a:solidFill>
                  <a:srgbClr val="723604"/>
                </a:solidFill>
              </a:rPr>
              <a:t>Acceso/control sobre recursos y territorios</a:t>
            </a:r>
          </a:p>
          <a:p>
            <a:pPr marL="179388" indent="-179388" eaLnBrk="1" hangingPunct="1">
              <a:buFontTx/>
              <a:buChar char="•"/>
            </a:pPr>
            <a:r>
              <a:rPr lang="es-MX" altLang="es-SV" sz="1600" b="1">
                <a:solidFill>
                  <a:srgbClr val="723604"/>
                </a:solidFill>
              </a:rPr>
              <a:t>Re-configuración territorial; nuevas dinámicas territoriales; nuevas disputas territoriales</a:t>
            </a:r>
            <a:endParaRPr altLang="es-SV" sz="1600" b="1">
              <a:solidFill>
                <a:srgbClr val="723604"/>
              </a:solidFill>
            </a:endParaRPr>
          </a:p>
        </p:txBody>
      </p:sp>
      <p:pic>
        <p:nvPicPr>
          <p:cNvPr id="18435" name="Picture 41">
            <a:extLst>
              <a:ext uri="{FF2B5EF4-FFF2-40B4-BE49-F238E27FC236}">
                <a16:creationId xmlns:a16="http://schemas.microsoft.com/office/drawing/2014/main" id="{3F2B3569-333B-4CA3-900B-586F81D67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1609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3" descr="megaproyectosca1">
            <a:extLst>
              <a:ext uri="{FF2B5EF4-FFF2-40B4-BE49-F238E27FC236}">
                <a16:creationId xmlns:a16="http://schemas.microsoft.com/office/drawing/2014/main" id="{8991C2D2-E136-4237-98F3-250E90F6E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57150"/>
            <a:ext cx="67405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9">
            <a:extLst>
              <a:ext uri="{FF2B5EF4-FFF2-40B4-BE49-F238E27FC236}">
                <a16:creationId xmlns:a16="http://schemas.microsoft.com/office/drawing/2014/main" id="{FD1E8FB8-A20C-4008-865A-A21413C34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13225"/>
            <a:ext cx="2917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8" name="Group 47">
            <a:extLst>
              <a:ext uri="{FF2B5EF4-FFF2-40B4-BE49-F238E27FC236}">
                <a16:creationId xmlns:a16="http://schemas.microsoft.com/office/drawing/2014/main" id="{6E834658-9F03-4B64-861C-65AFF1BF6247}"/>
              </a:ext>
            </a:extLst>
          </p:cNvPr>
          <p:cNvGrpSpPr>
            <a:grpSpLocks/>
          </p:cNvGrpSpPr>
          <p:nvPr/>
        </p:nvGrpSpPr>
        <p:grpSpPr bwMode="auto">
          <a:xfrm>
            <a:off x="179388" y="2095500"/>
            <a:ext cx="2700337" cy="2079625"/>
            <a:chOff x="0" y="1856"/>
            <a:chExt cx="1701" cy="1310"/>
          </a:xfrm>
        </p:grpSpPr>
        <p:pic>
          <p:nvPicPr>
            <p:cNvPr id="18445" name="Picture 34">
              <a:extLst>
                <a:ext uri="{FF2B5EF4-FFF2-40B4-BE49-F238E27FC236}">
                  <a16:creationId xmlns:a16="http://schemas.microsoft.com/office/drawing/2014/main" id="{66ADFA75-0F96-40F7-95E5-F082120D2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 y="1856"/>
              <a:ext cx="90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5">
              <a:extLst>
                <a:ext uri="{FF2B5EF4-FFF2-40B4-BE49-F238E27FC236}">
                  <a16:creationId xmlns:a16="http://schemas.microsoft.com/office/drawing/2014/main" id="{68C50D38-D840-4F9F-A0E1-D89FD9AF0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 y="2497"/>
              <a:ext cx="89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7">
              <a:extLst>
                <a:ext uri="{FF2B5EF4-FFF2-40B4-BE49-F238E27FC236}">
                  <a16:creationId xmlns:a16="http://schemas.microsoft.com/office/drawing/2014/main" id="{2DD5AB28-8EA9-4B8C-AA29-462EFC6401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56"/>
              <a:ext cx="90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9" name="Picture 38">
            <a:extLst>
              <a:ext uri="{FF2B5EF4-FFF2-40B4-BE49-F238E27FC236}">
                <a16:creationId xmlns:a16="http://schemas.microsoft.com/office/drawing/2014/main" id="{29F4E3DD-E7EE-430B-98FC-F218DED68F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4211638"/>
            <a:ext cx="16176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0">
            <a:extLst>
              <a:ext uri="{FF2B5EF4-FFF2-40B4-BE49-F238E27FC236}">
                <a16:creationId xmlns:a16="http://schemas.microsoft.com/office/drawing/2014/main" id="{16D3EFB5-F640-430C-9955-4D0D202104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950913"/>
            <a:ext cx="13573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8">
            <a:extLst>
              <a:ext uri="{FF2B5EF4-FFF2-40B4-BE49-F238E27FC236}">
                <a16:creationId xmlns:a16="http://schemas.microsoft.com/office/drawing/2014/main" id="{B89092C6-2CD1-421E-A54E-E5B4DE1D68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675" y="2630488"/>
            <a:ext cx="13906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0">
            <a:extLst>
              <a:ext uri="{FF2B5EF4-FFF2-40B4-BE49-F238E27FC236}">
                <a16:creationId xmlns:a16="http://schemas.microsoft.com/office/drawing/2014/main" id="{736F0DDB-0238-4C73-95B8-13A95AC54C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8338" y="80963"/>
            <a:ext cx="1055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2">
            <a:extLst>
              <a:ext uri="{FF2B5EF4-FFF2-40B4-BE49-F238E27FC236}">
                <a16:creationId xmlns:a16="http://schemas.microsoft.com/office/drawing/2014/main" id="{C22007EB-4245-48E5-8EBB-D1E1958E40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938" y="3419475"/>
            <a:ext cx="14049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53">
            <a:extLst>
              <a:ext uri="{FF2B5EF4-FFF2-40B4-BE49-F238E27FC236}">
                <a16:creationId xmlns:a16="http://schemas.microsoft.com/office/drawing/2014/main" id="{16CFF9A7-8B97-4642-B063-198833E72F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5488" y="4084638"/>
            <a:ext cx="13319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4A3A3E4-CC80-44F1-AE48-6BE667FD4756}"/>
              </a:ext>
            </a:extLst>
          </p:cNvPr>
          <p:cNvSpPr>
            <a:spLocks noGrp="1"/>
          </p:cNvSpPr>
          <p:nvPr>
            <p:ph type="title"/>
          </p:nvPr>
        </p:nvSpPr>
        <p:spPr>
          <a:xfrm>
            <a:off x="755650" y="0"/>
            <a:ext cx="7632700" cy="850900"/>
          </a:xfrm>
        </p:spPr>
        <p:txBody>
          <a:bodyPr rtlCol="0">
            <a:normAutofit fontScale="90000"/>
          </a:bodyPr>
          <a:lstStyle/>
          <a:p>
            <a:pPr eaLnBrk="1" fontAlgn="auto" hangingPunct="1">
              <a:spcAft>
                <a:spcPts val="0"/>
              </a:spcAft>
              <a:defRPr/>
            </a:pPr>
            <a:r>
              <a:rPr dirty="0">
                <a:solidFill>
                  <a:srgbClr val="592A03"/>
                </a:solidFill>
                <a:latin typeface="Perpetua" pitchFamily="18" charset="0"/>
                <a:cs typeface="Arial" charset="0"/>
              </a:rPr>
              <a:t>Crisis Global y Disputas Territoriales</a:t>
            </a:r>
            <a:endParaRPr lang="es-SV" dirty="0">
              <a:solidFill>
                <a:srgbClr val="592A03"/>
              </a:solidFill>
              <a:latin typeface="Perpetua" pitchFamily="18" charset="0"/>
            </a:endParaRPr>
          </a:p>
        </p:txBody>
      </p:sp>
      <p:pic>
        <p:nvPicPr>
          <p:cNvPr id="19459" name="Picture 12">
            <a:extLst>
              <a:ext uri="{FF2B5EF4-FFF2-40B4-BE49-F238E27FC236}">
                <a16:creationId xmlns:a16="http://schemas.microsoft.com/office/drawing/2014/main" id="{7B986303-D179-4CD6-BAA7-8EC02ED9E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1263"/>
            <a:ext cx="31321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a:extLst>
              <a:ext uri="{FF2B5EF4-FFF2-40B4-BE49-F238E27FC236}">
                <a16:creationId xmlns:a16="http://schemas.microsoft.com/office/drawing/2014/main" id="{ECFF49D7-4CC0-47EA-80AF-1EEA69A83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279525"/>
            <a:ext cx="35718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http://archive.laprensa.com.sv/20080502/mundo/1455903.jpg">
            <a:extLst>
              <a:ext uri="{FF2B5EF4-FFF2-40B4-BE49-F238E27FC236}">
                <a16:creationId xmlns:a16="http://schemas.microsoft.com/office/drawing/2014/main" id="{D00F1B1A-8B47-4796-B260-00844AA31F7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03663" y="1279525"/>
            <a:ext cx="15970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0">
            <a:extLst>
              <a:ext uri="{FF2B5EF4-FFF2-40B4-BE49-F238E27FC236}">
                <a16:creationId xmlns:a16="http://schemas.microsoft.com/office/drawing/2014/main" id="{D3FFC3F2-41E5-41B1-9274-174EDCB30CBC}"/>
              </a:ext>
            </a:extLst>
          </p:cNvPr>
          <p:cNvSpPr>
            <a:spLocks noChangeArrowheads="1"/>
          </p:cNvSpPr>
          <p:nvPr/>
        </p:nvSpPr>
        <p:spPr bwMode="auto">
          <a:xfrm>
            <a:off x="3132138" y="3678238"/>
            <a:ext cx="54721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rgbClr val="592A03"/>
              </a:buClr>
              <a:buFontTx/>
              <a:buChar char="•"/>
            </a:pPr>
            <a:r>
              <a:rPr lang="es-ES" altLang="es-SV" b="1">
                <a:solidFill>
                  <a:srgbClr val="723604"/>
                </a:solidFill>
                <a:latin typeface="Perpetua" panose="02020502060401020303" pitchFamily="18" charset="0"/>
              </a:rPr>
              <a:t>La crisis global (financiera, ambiental, alimentaria, seguridad, …) representa un nuevo factor con grandes repercusiones territoriales</a:t>
            </a:r>
          </a:p>
          <a:p>
            <a:pPr eaLnBrk="1" hangingPunct="1">
              <a:spcBef>
                <a:spcPct val="20000"/>
              </a:spcBef>
              <a:buClr>
                <a:srgbClr val="592A03"/>
              </a:buClr>
              <a:buFontTx/>
              <a:buChar char="•"/>
            </a:pPr>
            <a:r>
              <a:rPr lang="es-ES" altLang="es-SV" b="1">
                <a:solidFill>
                  <a:srgbClr val="723604"/>
                </a:solidFill>
                <a:latin typeface="Perpetua" panose="02020502060401020303" pitchFamily="18" charset="0"/>
              </a:rPr>
              <a:t>El estallido de las burbujas financieras implica un mayor interés en abrir nuevos espacios de acumulación en la esfera real en un afán de encontrar una salida a la crisis económica global</a:t>
            </a:r>
            <a:endParaRPr lang="es-ES" altLang="es-SV" sz="2000">
              <a:solidFill>
                <a:srgbClr val="723604"/>
              </a:solidFill>
              <a:latin typeface="Perpetua" panose="02020502060401020303" pitchFamily="18" charset="0"/>
            </a:endParaRPr>
          </a:p>
        </p:txBody>
      </p:sp>
      <p:pic>
        <p:nvPicPr>
          <p:cNvPr id="19463" name="Picture 14">
            <a:extLst>
              <a:ext uri="{FF2B5EF4-FFF2-40B4-BE49-F238E27FC236}">
                <a16:creationId xmlns:a16="http://schemas.microsoft.com/office/drawing/2014/main" id="{9292AB87-6D0F-45F5-9F8D-6DA9240D9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1268413"/>
            <a:ext cx="3149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5">
            <a:extLst>
              <a:ext uri="{FF2B5EF4-FFF2-40B4-BE49-F238E27FC236}">
                <a16:creationId xmlns:a16="http://schemas.microsoft.com/office/drawing/2014/main" id="{1018B23C-22FB-4E48-8261-DAC8400BE513}"/>
              </a:ext>
            </a:extLst>
          </p:cNvPr>
          <p:cNvSpPr>
            <a:spLocks noChangeArrowheads="1"/>
          </p:cNvSpPr>
          <p:nvPr/>
        </p:nvSpPr>
        <p:spPr bwMode="auto">
          <a:xfrm>
            <a:off x="4103688" y="2533650"/>
            <a:ext cx="370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s-SV" b="1">
                <a:solidFill>
                  <a:srgbClr val="723604"/>
                </a:solidFill>
                <a:latin typeface="Perpetua" panose="02020502060401020303" pitchFamily="18" charset="0"/>
              </a:rPr>
              <a:t>Aumento de conflictos sociales derivados de la crisis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9E96D62-8A2F-46E7-B1A1-B9AA65A4BE7B}"/>
              </a:ext>
            </a:extLst>
          </p:cNvPr>
          <p:cNvSpPr>
            <a:spLocks noGrp="1"/>
          </p:cNvSpPr>
          <p:nvPr>
            <p:ph type="title"/>
          </p:nvPr>
        </p:nvSpPr>
        <p:spPr>
          <a:xfrm>
            <a:off x="755650" y="-100013"/>
            <a:ext cx="7632700" cy="936626"/>
          </a:xfrm>
        </p:spPr>
        <p:txBody>
          <a:bodyPr rtlCol="0">
            <a:normAutofit fontScale="90000"/>
          </a:bodyPr>
          <a:lstStyle/>
          <a:p>
            <a:pPr eaLnBrk="1" fontAlgn="auto" hangingPunct="1">
              <a:spcAft>
                <a:spcPts val="0"/>
              </a:spcAft>
              <a:defRPr/>
            </a:pPr>
            <a:r>
              <a:rPr lang="es-MX" sz="3300" dirty="0">
                <a:solidFill>
                  <a:srgbClr val="592A03"/>
                </a:solidFill>
                <a:latin typeface="Perpetua" pitchFamily="18" charset="0"/>
                <a:cs typeface="Arial" charset="0"/>
              </a:rPr>
              <a:t>Crisis climática y Dinámicas Territoriales</a:t>
            </a:r>
            <a:br>
              <a:rPr lang="es-SV" dirty="0">
                <a:solidFill>
                  <a:srgbClr val="592A03"/>
                </a:solidFill>
                <a:latin typeface="Perpetua" pitchFamily="18" charset="0"/>
                <a:cs typeface="Arial" charset="0"/>
              </a:rPr>
            </a:br>
            <a:r>
              <a:rPr lang="es-SV" sz="2400" dirty="0">
                <a:solidFill>
                  <a:srgbClr val="592A03"/>
                </a:solidFill>
                <a:latin typeface="Perpetua" pitchFamily="18" charset="0"/>
              </a:rPr>
              <a:t>La región ya enfrenta los impactos del cambio climático global</a:t>
            </a:r>
          </a:p>
        </p:txBody>
      </p:sp>
      <p:pic>
        <p:nvPicPr>
          <p:cNvPr id="5" name="Picture 21">
            <a:extLst>
              <a:ext uri="{FF2B5EF4-FFF2-40B4-BE49-F238E27FC236}">
                <a16:creationId xmlns:a16="http://schemas.microsoft.com/office/drawing/2014/main" id="{E7A80899-3FE1-43F1-9D9A-C7289F98C94D}"/>
              </a:ext>
            </a:extLst>
          </p:cNvPr>
          <p:cNvPicPr>
            <a:picLocks noChangeAspect="1" noChangeArrowheads="1"/>
          </p:cNvPicPr>
          <p:nvPr/>
        </p:nvPicPr>
        <p:blipFill>
          <a:blip r:embed="rId2" cstate="email"/>
          <a:srcRect/>
          <a:stretch>
            <a:fillRect/>
          </a:stretch>
        </p:blipFill>
        <p:spPr bwMode="auto">
          <a:xfrm>
            <a:off x="1754534" y="1124744"/>
            <a:ext cx="1757483" cy="115212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6" name="Picture 13">
            <a:extLst>
              <a:ext uri="{FF2B5EF4-FFF2-40B4-BE49-F238E27FC236}">
                <a16:creationId xmlns:a16="http://schemas.microsoft.com/office/drawing/2014/main" id="{1397829B-29B4-4DC2-A481-BF3D10E14962}"/>
              </a:ext>
            </a:extLst>
          </p:cNvPr>
          <p:cNvPicPr>
            <a:picLocks noChangeAspect="1" noChangeArrowheads="1"/>
          </p:cNvPicPr>
          <p:nvPr/>
        </p:nvPicPr>
        <p:blipFill>
          <a:blip r:embed="rId3" cstate="email"/>
          <a:srcRect/>
          <a:stretch>
            <a:fillRect/>
          </a:stretch>
        </p:blipFill>
        <p:spPr bwMode="auto">
          <a:xfrm>
            <a:off x="2483767" y="1124744"/>
            <a:ext cx="1597747" cy="115212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0485" name="Picture 2" descr="home1a">
            <a:extLst>
              <a:ext uri="{FF2B5EF4-FFF2-40B4-BE49-F238E27FC236}">
                <a16:creationId xmlns:a16="http://schemas.microsoft.com/office/drawing/2014/main" id="{376DFCD0-7E7B-42E7-863E-9B647B3BC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550" y="1125538"/>
            <a:ext cx="19859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74074FFA-CFF1-4288-8894-4520D7F60C0A}"/>
              </a:ext>
            </a:extLst>
          </p:cNvPr>
          <p:cNvPicPr>
            <a:picLocks noChangeAspect="1" noChangeArrowheads="1"/>
          </p:cNvPicPr>
          <p:nvPr/>
        </p:nvPicPr>
        <p:blipFill>
          <a:blip r:embed="rId5" cstate="email"/>
          <a:srcRect/>
          <a:stretch>
            <a:fillRect/>
          </a:stretch>
        </p:blipFill>
        <p:spPr bwMode="auto">
          <a:xfrm>
            <a:off x="-9178" y="1124744"/>
            <a:ext cx="1805379" cy="115212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0487" name="Picture 22">
            <a:extLst>
              <a:ext uri="{FF2B5EF4-FFF2-40B4-BE49-F238E27FC236}">
                <a16:creationId xmlns:a16="http://schemas.microsoft.com/office/drawing/2014/main" id="{22803E53-8F24-4EF5-8488-3FEB41C0D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313" y="1123950"/>
            <a:ext cx="18367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a:extLst>
              <a:ext uri="{FF2B5EF4-FFF2-40B4-BE49-F238E27FC236}">
                <a16:creationId xmlns:a16="http://schemas.microsoft.com/office/drawing/2014/main" id="{2B63FDB7-9018-4C57-ABDC-70B05F859500}"/>
              </a:ext>
            </a:extLst>
          </p:cNvPr>
          <p:cNvPicPr>
            <a:picLocks noChangeAspect="1" noChangeArrowheads="1"/>
          </p:cNvPicPr>
          <p:nvPr/>
        </p:nvPicPr>
        <p:blipFill>
          <a:blip r:embed="rId7"/>
          <a:srcRect/>
          <a:stretch>
            <a:fillRect/>
          </a:stretch>
        </p:blipFill>
        <p:spPr bwMode="auto">
          <a:xfrm>
            <a:off x="1768475" y="1125538"/>
            <a:ext cx="571500" cy="577850"/>
          </a:xfrm>
          <a:prstGeom prst="rect">
            <a:avLst/>
          </a:prstGeom>
          <a:ln>
            <a:noFill/>
          </a:ln>
          <a:effectLst>
            <a:outerShdw blurRad="292100" dist="139700" dir="2700000" algn="tl" rotWithShape="0">
              <a:srgbClr val="333333">
                <a:alpha val="65000"/>
              </a:srgbClr>
            </a:outerShdw>
          </a:effectLst>
        </p:spPr>
      </p:pic>
      <p:pic>
        <p:nvPicPr>
          <p:cNvPr id="11" name="Picture 23">
            <a:extLst>
              <a:ext uri="{FF2B5EF4-FFF2-40B4-BE49-F238E27FC236}">
                <a16:creationId xmlns:a16="http://schemas.microsoft.com/office/drawing/2014/main" id="{466658A0-0686-4E9E-AA97-4462C267772D}"/>
              </a:ext>
            </a:extLst>
          </p:cNvPr>
          <p:cNvPicPr>
            <a:picLocks noChangeAspect="1" noChangeArrowheads="1"/>
          </p:cNvPicPr>
          <p:nvPr/>
        </p:nvPicPr>
        <p:blipFill>
          <a:blip r:embed="rId8" cstate="email"/>
          <a:srcRect/>
          <a:stretch>
            <a:fillRect/>
          </a:stretch>
        </p:blipFill>
        <p:spPr bwMode="auto">
          <a:xfrm>
            <a:off x="3923928" y="1124744"/>
            <a:ext cx="1825983" cy="115212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0490" name="Picture 49" descr="indice de riesgo climatico y costero-1">
            <a:extLst>
              <a:ext uri="{FF2B5EF4-FFF2-40B4-BE49-F238E27FC236}">
                <a16:creationId xmlns:a16="http://schemas.microsoft.com/office/drawing/2014/main" id="{EC989216-1F92-45BD-B613-A04E190A8E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97088"/>
            <a:ext cx="5776913"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50">
            <a:extLst>
              <a:ext uri="{FF2B5EF4-FFF2-40B4-BE49-F238E27FC236}">
                <a16:creationId xmlns:a16="http://schemas.microsoft.com/office/drawing/2014/main" id="{E776E328-3EF9-4F7B-A018-76BE9D7A58A6}"/>
              </a:ext>
            </a:extLst>
          </p:cNvPr>
          <p:cNvGrpSpPr>
            <a:grpSpLocks/>
          </p:cNvGrpSpPr>
          <p:nvPr/>
        </p:nvGrpSpPr>
        <p:grpSpPr bwMode="auto">
          <a:xfrm>
            <a:off x="250825" y="5067300"/>
            <a:ext cx="2579688" cy="842963"/>
            <a:chOff x="985" y="2375"/>
            <a:chExt cx="1625" cy="531"/>
          </a:xfrm>
        </p:grpSpPr>
        <p:sp>
          <p:nvSpPr>
            <p:cNvPr id="20497" name="Rectangle 51">
              <a:extLst>
                <a:ext uri="{FF2B5EF4-FFF2-40B4-BE49-F238E27FC236}">
                  <a16:creationId xmlns:a16="http://schemas.microsoft.com/office/drawing/2014/main" id="{424B30F8-49B4-4BEE-B500-DEF7579873F6}"/>
                </a:ext>
              </a:extLst>
            </p:cNvPr>
            <p:cNvSpPr>
              <a:spLocks noChangeAspect="1" noChangeArrowheads="1"/>
            </p:cNvSpPr>
            <p:nvPr/>
          </p:nvSpPr>
          <p:spPr bwMode="auto">
            <a:xfrm>
              <a:off x="985" y="2391"/>
              <a:ext cx="63" cy="55"/>
            </a:xfrm>
            <a:prstGeom prst="rect">
              <a:avLst/>
            </a:prstGeom>
            <a:solidFill>
              <a:srgbClr val="AEDD7F"/>
            </a:solidFill>
            <a:ln w="9525">
              <a:solidFill>
                <a:schemeClr val="tx1"/>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498" name="Rectangle 52">
              <a:extLst>
                <a:ext uri="{FF2B5EF4-FFF2-40B4-BE49-F238E27FC236}">
                  <a16:creationId xmlns:a16="http://schemas.microsoft.com/office/drawing/2014/main" id="{076902D4-21CF-4DBF-8CCB-5A181A521782}"/>
                </a:ext>
              </a:extLst>
            </p:cNvPr>
            <p:cNvSpPr>
              <a:spLocks noChangeAspect="1" noChangeArrowheads="1"/>
            </p:cNvSpPr>
            <p:nvPr/>
          </p:nvSpPr>
          <p:spPr bwMode="auto">
            <a:xfrm>
              <a:off x="985" y="2478"/>
              <a:ext cx="63" cy="55"/>
            </a:xfrm>
            <a:prstGeom prst="rect">
              <a:avLst/>
            </a:prstGeom>
            <a:solidFill>
              <a:srgbClr val="FFFFAB"/>
            </a:solidFill>
            <a:ln w="9525">
              <a:solidFill>
                <a:schemeClr val="tx1"/>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499" name="Rectangle 53">
              <a:extLst>
                <a:ext uri="{FF2B5EF4-FFF2-40B4-BE49-F238E27FC236}">
                  <a16:creationId xmlns:a16="http://schemas.microsoft.com/office/drawing/2014/main" id="{4A4F4780-D62B-49E3-A3BF-DAC6998E5042}"/>
                </a:ext>
              </a:extLst>
            </p:cNvPr>
            <p:cNvSpPr>
              <a:spLocks noChangeAspect="1" noChangeArrowheads="1"/>
            </p:cNvSpPr>
            <p:nvPr/>
          </p:nvSpPr>
          <p:spPr bwMode="auto">
            <a:xfrm>
              <a:off x="985" y="2562"/>
              <a:ext cx="63" cy="55"/>
            </a:xfrm>
            <a:prstGeom prst="rect">
              <a:avLst/>
            </a:prstGeom>
            <a:solidFill>
              <a:srgbClr val="FFCC00"/>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500" name="Rectangle 54">
              <a:extLst>
                <a:ext uri="{FF2B5EF4-FFF2-40B4-BE49-F238E27FC236}">
                  <a16:creationId xmlns:a16="http://schemas.microsoft.com/office/drawing/2014/main" id="{7FE545A8-1F2B-488D-8D25-A48AFC29C354}"/>
                </a:ext>
              </a:extLst>
            </p:cNvPr>
            <p:cNvSpPr>
              <a:spLocks noChangeAspect="1" noChangeArrowheads="1"/>
            </p:cNvSpPr>
            <p:nvPr/>
          </p:nvSpPr>
          <p:spPr bwMode="auto">
            <a:xfrm>
              <a:off x="985" y="2649"/>
              <a:ext cx="63" cy="55"/>
            </a:xfrm>
            <a:prstGeom prst="rect">
              <a:avLst/>
            </a:prstGeom>
            <a:solidFill>
              <a:srgbClr val="A3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501" name="Rectangle 55">
              <a:extLst>
                <a:ext uri="{FF2B5EF4-FFF2-40B4-BE49-F238E27FC236}">
                  <a16:creationId xmlns:a16="http://schemas.microsoft.com/office/drawing/2014/main" id="{7350529E-7FA3-468B-BA64-EE52FD1352BC}"/>
                </a:ext>
              </a:extLst>
            </p:cNvPr>
            <p:cNvSpPr>
              <a:spLocks noChangeAspect="1" noChangeArrowheads="1"/>
            </p:cNvSpPr>
            <p:nvPr/>
          </p:nvSpPr>
          <p:spPr bwMode="auto">
            <a:xfrm>
              <a:off x="985" y="2733"/>
              <a:ext cx="63" cy="56"/>
            </a:xfrm>
            <a:prstGeom prst="rect">
              <a:avLst/>
            </a:prstGeom>
            <a:solidFill>
              <a:srgbClr val="29D6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502" name="Rectangle 56">
              <a:extLst>
                <a:ext uri="{FF2B5EF4-FFF2-40B4-BE49-F238E27FC236}">
                  <a16:creationId xmlns:a16="http://schemas.microsoft.com/office/drawing/2014/main" id="{384ACFB7-2919-45CF-BC59-F244770B0E44}"/>
                </a:ext>
              </a:extLst>
            </p:cNvPr>
            <p:cNvSpPr>
              <a:spLocks noChangeAspect="1" noChangeArrowheads="1"/>
            </p:cNvSpPr>
            <p:nvPr/>
          </p:nvSpPr>
          <p:spPr bwMode="auto">
            <a:xfrm>
              <a:off x="985" y="2820"/>
              <a:ext cx="63" cy="55"/>
            </a:xfrm>
            <a:prstGeom prst="rect">
              <a:avLst/>
            </a:prstGeom>
            <a:solidFill>
              <a:srgbClr val="0066CC"/>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SV" altLang="es-SV">
                <a:solidFill>
                  <a:srgbClr val="723604"/>
                </a:solidFill>
              </a:endParaRPr>
            </a:p>
          </p:txBody>
        </p:sp>
        <p:sp>
          <p:nvSpPr>
            <p:cNvPr id="20503" name="Text Box 57">
              <a:extLst>
                <a:ext uri="{FF2B5EF4-FFF2-40B4-BE49-F238E27FC236}">
                  <a16:creationId xmlns:a16="http://schemas.microsoft.com/office/drawing/2014/main" id="{E3C04D8A-AC89-492A-98A3-91E251D6237A}"/>
                </a:ext>
              </a:extLst>
            </p:cNvPr>
            <p:cNvSpPr txBox="1">
              <a:spLocks noChangeAspect="1" noChangeArrowheads="1"/>
            </p:cNvSpPr>
            <p:nvPr/>
          </p:nvSpPr>
          <p:spPr bwMode="auto">
            <a:xfrm>
              <a:off x="1122" y="2375"/>
              <a:ext cx="136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Menos de 3 meses secos consecutivos</a:t>
              </a:r>
              <a:endParaRPr lang="es-ES" altLang="es-SV" sz="900">
                <a:solidFill>
                  <a:srgbClr val="723604"/>
                </a:solidFill>
                <a:latin typeface="Arial" panose="020B0604020202020204" pitchFamily="34" charset="0"/>
              </a:endParaRPr>
            </a:p>
          </p:txBody>
        </p:sp>
        <p:sp>
          <p:nvSpPr>
            <p:cNvPr id="20504" name="Text Box 58">
              <a:extLst>
                <a:ext uri="{FF2B5EF4-FFF2-40B4-BE49-F238E27FC236}">
                  <a16:creationId xmlns:a16="http://schemas.microsoft.com/office/drawing/2014/main" id="{DB130BC2-8AB5-446F-AD93-B4E6F345DB89}"/>
                </a:ext>
              </a:extLst>
            </p:cNvPr>
            <p:cNvSpPr txBox="1">
              <a:spLocks noChangeAspect="1" noChangeArrowheads="1"/>
            </p:cNvSpPr>
            <p:nvPr/>
          </p:nvSpPr>
          <p:spPr bwMode="auto">
            <a:xfrm>
              <a:off x="1122" y="2461"/>
              <a:ext cx="105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4 a 6 meses secos consecutivos</a:t>
              </a:r>
              <a:endParaRPr lang="es-ES" altLang="es-SV" sz="900">
                <a:solidFill>
                  <a:srgbClr val="723604"/>
                </a:solidFill>
                <a:latin typeface="Arial" panose="020B0604020202020204" pitchFamily="34" charset="0"/>
              </a:endParaRPr>
            </a:p>
          </p:txBody>
        </p:sp>
        <p:sp>
          <p:nvSpPr>
            <p:cNvPr id="20505" name="Text Box 59">
              <a:extLst>
                <a:ext uri="{FF2B5EF4-FFF2-40B4-BE49-F238E27FC236}">
                  <a16:creationId xmlns:a16="http://schemas.microsoft.com/office/drawing/2014/main" id="{288D4DE3-9ACD-468D-B53B-FABD0A2D2FDF}"/>
                </a:ext>
              </a:extLst>
            </p:cNvPr>
            <p:cNvSpPr txBox="1">
              <a:spLocks noChangeAspect="1" noChangeArrowheads="1"/>
            </p:cNvSpPr>
            <p:nvPr/>
          </p:nvSpPr>
          <p:spPr bwMode="auto">
            <a:xfrm>
              <a:off x="1122" y="2548"/>
              <a:ext cx="140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Más de 6 meses secos consecutivos</a:t>
              </a:r>
              <a:endParaRPr lang="es-ES" altLang="es-SV" sz="900">
                <a:solidFill>
                  <a:srgbClr val="723604"/>
                </a:solidFill>
                <a:latin typeface="Arial" panose="020B0604020202020204" pitchFamily="34" charset="0"/>
              </a:endParaRPr>
            </a:p>
          </p:txBody>
        </p:sp>
        <p:sp>
          <p:nvSpPr>
            <p:cNvPr id="20506" name="Text Box 60">
              <a:extLst>
                <a:ext uri="{FF2B5EF4-FFF2-40B4-BE49-F238E27FC236}">
                  <a16:creationId xmlns:a16="http://schemas.microsoft.com/office/drawing/2014/main" id="{ED1A20F9-27A1-4DD3-907D-1B54EE7E53B3}"/>
                </a:ext>
              </a:extLst>
            </p:cNvPr>
            <p:cNvSpPr txBox="1">
              <a:spLocks noChangeAspect="1" noChangeArrowheads="1"/>
            </p:cNvSpPr>
            <p:nvPr/>
          </p:nvSpPr>
          <p:spPr bwMode="auto">
            <a:xfrm>
              <a:off x="1122" y="2634"/>
              <a:ext cx="1488"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Menos de 3 meses secos más inundaciones </a:t>
              </a:r>
              <a:endParaRPr lang="es-ES" altLang="es-SV" sz="900">
                <a:solidFill>
                  <a:srgbClr val="723604"/>
                </a:solidFill>
                <a:latin typeface="Arial" panose="020B0604020202020204" pitchFamily="34" charset="0"/>
              </a:endParaRPr>
            </a:p>
          </p:txBody>
        </p:sp>
        <p:sp>
          <p:nvSpPr>
            <p:cNvPr id="20507" name="Text Box 61">
              <a:extLst>
                <a:ext uri="{FF2B5EF4-FFF2-40B4-BE49-F238E27FC236}">
                  <a16:creationId xmlns:a16="http://schemas.microsoft.com/office/drawing/2014/main" id="{87751BA9-0075-41DD-ACCD-6BDDEC8575D2}"/>
                </a:ext>
              </a:extLst>
            </p:cNvPr>
            <p:cNvSpPr txBox="1">
              <a:spLocks noChangeAspect="1" noChangeArrowheads="1"/>
            </p:cNvSpPr>
            <p:nvPr/>
          </p:nvSpPr>
          <p:spPr bwMode="auto">
            <a:xfrm>
              <a:off x="1122" y="2721"/>
              <a:ext cx="139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4 a 6 meses secos más inundaciones </a:t>
              </a:r>
              <a:endParaRPr lang="es-ES" altLang="es-SV" sz="900">
                <a:solidFill>
                  <a:srgbClr val="723604"/>
                </a:solidFill>
                <a:latin typeface="Arial" panose="020B0604020202020204" pitchFamily="34" charset="0"/>
              </a:endParaRPr>
            </a:p>
          </p:txBody>
        </p:sp>
        <p:sp>
          <p:nvSpPr>
            <p:cNvPr id="20508" name="Text Box 62">
              <a:extLst>
                <a:ext uri="{FF2B5EF4-FFF2-40B4-BE49-F238E27FC236}">
                  <a16:creationId xmlns:a16="http://schemas.microsoft.com/office/drawing/2014/main" id="{9BBD697A-B55F-4A3D-BDD0-29CD8BB99E3A}"/>
                </a:ext>
              </a:extLst>
            </p:cNvPr>
            <p:cNvSpPr txBox="1">
              <a:spLocks noChangeAspect="1" noChangeArrowheads="1"/>
            </p:cNvSpPr>
            <p:nvPr/>
          </p:nvSpPr>
          <p:spPr bwMode="auto">
            <a:xfrm>
              <a:off x="1122" y="2807"/>
              <a:ext cx="140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SV" sz="900">
                  <a:solidFill>
                    <a:srgbClr val="723604"/>
                  </a:solidFill>
                  <a:latin typeface="Arial" panose="020B0604020202020204" pitchFamily="34" charset="0"/>
                </a:rPr>
                <a:t>Más de 6 meses secos más inundaciones </a:t>
              </a:r>
              <a:endParaRPr lang="es-ES" altLang="es-SV" sz="900">
                <a:solidFill>
                  <a:srgbClr val="723604"/>
                </a:solidFill>
                <a:latin typeface="Arial" panose="020B0604020202020204" pitchFamily="34" charset="0"/>
              </a:endParaRPr>
            </a:p>
          </p:txBody>
        </p:sp>
      </p:grpSp>
      <p:sp>
        <p:nvSpPr>
          <p:cNvPr id="20492" name="Rectangle 69">
            <a:extLst>
              <a:ext uri="{FF2B5EF4-FFF2-40B4-BE49-F238E27FC236}">
                <a16:creationId xmlns:a16="http://schemas.microsoft.com/office/drawing/2014/main" id="{AF5041A6-400B-4A07-B611-A2CA57BED0A2}"/>
              </a:ext>
            </a:extLst>
          </p:cNvPr>
          <p:cNvSpPr txBox="1">
            <a:spLocks noChangeArrowheads="1"/>
          </p:cNvSpPr>
          <p:nvPr/>
        </p:nvSpPr>
        <p:spPr bwMode="auto">
          <a:xfrm>
            <a:off x="252413" y="4522788"/>
            <a:ext cx="20875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1300" b="1">
                <a:solidFill>
                  <a:srgbClr val="974706"/>
                </a:solidFill>
                <a:latin typeface="Arial" panose="020B0604020202020204" pitchFamily="34" charset="0"/>
              </a:rPr>
              <a:t>Centroamérica: Índice de Riesgo Climático</a:t>
            </a:r>
          </a:p>
        </p:txBody>
      </p:sp>
      <p:graphicFrame>
        <p:nvGraphicFramePr>
          <p:cNvPr id="30" name="Group 47">
            <a:extLst>
              <a:ext uri="{FF2B5EF4-FFF2-40B4-BE49-F238E27FC236}">
                <a16:creationId xmlns:a16="http://schemas.microsoft.com/office/drawing/2014/main" id="{57CBD593-85C9-4324-B925-E5455B451845}"/>
              </a:ext>
            </a:extLst>
          </p:cNvPr>
          <p:cNvGraphicFramePr>
            <a:graphicFrameLocks noGrp="1"/>
          </p:cNvGraphicFramePr>
          <p:nvPr>
            <p:ph sz="half" idx="1"/>
          </p:nvPr>
        </p:nvGraphicFramePr>
        <p:xfrm>
          <a:off x="4592638" y="2600325"/>
          <a:ext cx="4270375" cy="2120900"/>
        </p:xfrm>
        <a:graphic>
          <a:graphicData uri="http://schemas.openxmlformats.org/drawingml/2006/table">
            <a:tbl>
              <a:tblPr/>
              <a:tblGrid>
                <a:gridCol w="4270375">
                  <a:extLst>
                    <a:ext uri="{9D8B030D-6E8A-4147-A177-3AD203B41FA5}">
                      <a16:colId xmlns:a16="http://schemas.microsoft.com/office/drawing/2014/main" val="20000"/>
                    </a:ext>
                  </a:extLst>
                </a:gridCol>
              </a:tblGrid>
              <a:tr h="2120900">
                <a:tc>
                  <a:txBody>
                    <a:bodyPr/>
                    <a:lstStyle/>
                    <a:p>
                      <a:pPr marL="179388" marR="0" lvl="0" indent="-179388" algn="l" defTabSz="914400" rtl="0" eaLnBrk="1" fontAlgn="base" latinLnBrk="0" hangingPunct="1">
                        <a:lnSpc>
                          <a:spcPct val="100000"/>
                        </a:lnSpc>
                        <a:spcBef>
                          <a:spcPct val="0"/>
                        </a:spcBef>
                        <a:spcAft>
                          <a:spcPct val="25000"/>
                        </a:spcAft>
                        <a:buClrTx/>
                        <a:buSzTx/>
                        <a:buFontTx/>
                        <a:buChar char="•"/>
                        <a:tabLst/>
                      </a:pPr>
                      <a:r>
                        <a:rPr kumimoji="0" lang="es-ES" sz="1400" b="1" i="0" u="none" strike="noStrike" cap="none" normalizeH="0" baseline="0" dirty="0">
                          <a:ln>
                            <a:noFill/>
                          </a:ln>
                          <a:solidFill>
                            <a:srgbClr val="722D04"/>
                          </a:solidFill>
                          <a:effectLst/>
                          <a:latin typeface="Perpetua" pitchFamily="18" charset="0"/>
                          <a:ea typeface="Times New Roman" pitchFamily="18" charset="0"/>
                          <a:cs typeface="Arial" charset="0"/>
                        </a:rPr>
                        <a:t>Mayor frecuencia e intensidad de los eventos extremos </a:t>
                      </a:r>
                    </a:p>
                    <a:p>
                      <a:pPr marL="179388" marR="0" lvl="0" indent="-179388" algn="l" defTabSz="914400" rtl="0" eaLnBrk="1" fontAlgn="base" latinLnBrk="0" hangingPunct="1">
                        <a:lnSpc>
                          <a:spcPct val="100000"/>
                        </a:lnSpc>
                        <a:spcBef>
                          <a:spcPct val="0"/>
                        </a:spcBef>
                        <a:spcAft>
                          <a:spcPct val="25000"/>
                        </a:spcAft>
                        <a:buClrTx/>
                        <a:buSzTx/>
                        <a:buFontTx/>
                        <a:buChar char="•"/>
                        <a:tabLst/>
                      </a:pPr>
                      <a:r>
                        <a:rPr kumimoji="0" lang="es-ES" sz="1400" b="1" i="0" u="none" strike="noStrike" cap="none" normalizeH="0" baseline="0" dirty="0">
                          <a:ln>
                            <a:noFill/>
                          </a:ln>
                          <a:solidFill>
                            <a:srgbClr val="722D04"/>
                          </a:solidFill>
                          <a:effectLst/>
                          <a:latin typeface="Perpetua" pitchFamily="18" charset="0"/>
                          <a:ea typeface="Times New Roman" pitchFamily="18" charset="0"/>
                          <a:cs typeface="Arial" charset="0"/>
                        </a:rPr>
                        <a:t>Sequías - mayor inseguridad alimentaria</a:t>
                      </a:r>
                    </a:p>
                    <a:p>
                      <a:pPr marL="179388" marR="0" lvl="0" indent="-179388" algn="l" defTabSz="914400" rtl="0" eaLnBrk="1" fontAlgn="base" latinLnBrk="0" hangingPunct="1">
                        <a:lnSpc>
                          <a:spcPct val="100000"/>
                        </a:lnSpc>
                        <a:spcBef>
                          <a:spcPct val="0"/>
                        </a:spcBef>
                        <a:spcAft>
                          <a:spcPct val="25000"/>
                        </a:spcAft>
                        <a:buClrTx/>
                        <a:buSzTx/>
                        <a:buFontTx/>
                        <a:buChar char="•"/>
                        <a:tabLst/>
                      </a:pPr>
                      <a:r>
                        <a:rPr kumimoji="0" lang="es-ES" sz="1400" b="1" i="0" u="none" strike="noStrike" cap="none" normalizeH="0" baseline="0" dirty="0">
                          <a:ln>
                            <a:noFill/>
                          </a:ln>
                          <a:solidFill>
                            <a:srgbClr val="722D04"/>
                          </a:solidFill>
                          <a:effectLst/>
                          <a:latin typeface="Perpetua" pitchFamily="18" charset="0"/>
                          <a:ea typeface="Times New Roman" pitchFamily="18" charset="0"/>
                          <a:cs typeface="Arial" charset="0"/>
                        </a:rPr>
                        <a:t>Aumento de enfermedades </a:t>
                      </a:r>
                    </a:p>
                    <a:p>
                      <a:pPr marL="179388" marR="0" lvl="0" indent="-179388" algn="l" defTabSz="914400" rtl="0" eaLnBrk="1" fontAlgn="base" latinLnBrk="0" hangingPunct="1">
                        <a:lnSpc>
                          <a:spcPct val="100000"/>
                        </a:lnSpc>
                        <a:spcBef>
                          <a:spcPct val="0"/>
                        </a:spcBef>
                        <a:spcAft>
                          <a:spcPct val="25000"/>
                        </a:spcAft>
                        <a:buClrTx/>
                        <a:buSzTx/>
                        <a:buFontTx/>
                        <a:buChar char="•"/>
                        <a:tabLst/>
                      </a:pPr>
                      <a:r>
                        <a:rPr kumimoji="0" lang="es-ES" sz="1400" b="1" i="0" u="none" strike="noStrike" cap="none" normalizeH="0" baseline="0" dirty="0">
                          <a:ln>
                            <a:noFill/>
                          </a:ln>
                          <a:solidFill>
                            <a:srgbClr val="722D04"/>
                          </a:solidFill>
                          <a:effectLst/>
                          <a:latin typeface="Perpetua" pitchFamily="18" charset="0"/>
                          <a:ea typeface="Times New Roman" pitchFamily="18" charset="0"/>
                          <a:cs typeface="Arial" charset="0"/>
                        </a:rPr>
                        <a:t>Incremento de incendios forestales y pérdida de biodiversidad</a:t>
                      </a:r>
                    </a:p>
                    <a:p>
                      <a:pPr marL="179388" marR="0" lvl="0" indent="-179388" algn="l" defTabSz="914400" rtl="0" eaLnBrk="1" fontAlgn="base" latinLnBrk="0" hangingPunct="1">
                        <a:lnSpc>
                          <a:spcPct val="100000"/>
                        </a:lnSpc>
                        <a:spcBef>
                          <a:spcPct val="0"/>
                        </a:spcBef>
                        <a:spcAft>
                          <a:spcPct val="25000"/>
                        </a:spcAft>
                        <a:buClrTx/>
                        <a:buSzTx/>
                        <a:buFontTx/>
                        <a:buChar char="•"/>
                        <a:tabLst/>
                      </a:pPr>
                      <a:r>
                        <a:rPr kumimoji="0" lang="es-ES" sz="1400" b="1" i="0" u="none" strike="noStrike" cap="none" normalizeH="0" baseline="0" dirty="0">
                          <a:ln>
                            <a:noFill/>
                          </a:ln>
                          <a:solidFill>
                            <a:srgbClr val="722D04"/>
                          </a:solidFill>
                          <a:effectLst/>
                          <a:latin typeface="Perpetua" pitchFamily="18" charset="0"/>
                          <a:ea typeface="Times New Roman" pitchFamily="18" charset="0"/>
                          <a:cs typeface="Arial" charset="0"/>
                        </a:rPr>
                        <a:t>Aumento en el nivel del mar impactando la infraestructura y la disponibilidad de agua</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1" name="Group 68">
            <a:extLst>
              <a:ext uri="{FF2B5EF4-FFF2-40B4-BE49-F238E27FC236}">
                <a16:creationId xmlns:a16="http://schemas.microsoft.com/office/drawing/2014/main" id="{49EDF836-333D-4F00-A996-9C10EFBDF353}"/>
              </a:ext>
            </a:extLst>
          </p:cNvPr>
          <p:cNvGraphicFramePr>
            <a:graphicFrameLocks/>
          </p:cNvGraphicFramePr>
          <p:nvPr/>
        </p:nvGraphicFramePr>
        <p:xfrm>
          <a:off x="5632450" y="4721225"/>
          <a:ext cx="3187700" cy="1066800"/>
        </p:xfrm>
        <a:graphic>
          <a:graphicData uri="http://schemas.openxmlformats.org/drawingml/2006/table">
            <a:tbl>
              <a:tblPr/>
              <a:tblGrid>
                <a:gridCol w="3187700">
                  <a:extLst>
                    <a:ext uri="{9D8B030D-6E8A-4147-A177-3AD203B41FA5}">
                      <a16:colId xmlns:a16="http://schemas.microsoft.com/office/drawing/2014/main" val="20000"/>
                    </a:ext>
                  </a:extLst>
                </a:gridCol>
              </a:tblGrid>
              <a:tr h="704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722D04"/>
                          </a:solidFill>
                          <a:effectLst/>
                          <a:latin typeface="Perpetua" pitchFamily="18" charset="0"/>
                          <a:ea typeface="Times New Roman" pitchFamily="18" charset="0"/>
                          <a:cs typeface="Arial" pitchFamily="34" charset="0"/>
                        </a:rPr>
                        <a:t>Impactos severos sobre la salud humana, la seguridad alimentaria, la actividad económica e infraestructura física</a:t>
                      </a:r>
                    </a:p>
                  </a:txBody>
                  <a:tcPr marL="91431" marR="91431"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a:extLst>
              <a:ext uri="{FF2B5EF4-FFF2-40B4-BE49-F238E27FC236}">
                <a16:creationId xmlns:a16="http://schemas.microsoft.com/office/drawing/2014/main" id="{7F54FC74-3CF3-4554-9DDF-665421F0B9FF}"/>
              </a:ext>
            </a:extLst>
          </p:cNvPr>
          <p:cNvSpPr>
            <a:spLocks noGrp="1"/>
          </p:cNvSpPr>
          <p:nvPr>
            <p:ph type="title"/>
          </p:nvPr>
        </p:nvSpPr>
        <p:spPr>
          <a:xfrm>
            <a:off x="755650" y="0"/>
            <a:ext cx="7632700" cy="850900"/>
          </a:xfrm>
        </p:spPr>
        <p:txBody>
          <a:bodyPr/>
          <a:lstStyle/>
          <a:p>
            <a:pPr eaLnBrk="1" hangingPunct="1"/>
            <a:r>
              <a:rPr altLang="es-SV" sz="3400">
                <a:solidFill>
                  <a:srgbClr val="592A03"/>
                </a:solidFill>
                <a:latin typeface="Perpetua" panose="02020502060401020303" pitchFamily="18" charset="0"/>
                <a:cs typeface="Arial" panose="020B0604020202020204" pitchFamily="34" charset="0"/>
              </a:rPr>
              <a:t>Crisis Climática y Disputas Territoriales </a:t>
            </a:r>
            <a:endParaRPr lang="es-SV" altLang="es-SV" sz="3400">
              <a:solidFill>
                <a:srgbClr val="592A03"/>
              </a:solidFill>
              <a:latin typeface="Perpetua" panose="02020502060401020303" pitchFamily="18" charset="0"/>
            </a:endParaRPr>
          </a:p>
        </p:txBody>
      </p:sp>
      <p:sp>
        <p:nvSpPr>
          <p:cNvPr id="3" name="2 Marcador de contenido">
            <a:extLst>
              <a:ext uri="{FF2B5EF4-FFF2-40B4-BE49-F238E27FC236}">
                <a16:creationId xmlns:a16="http://schemas.microsoft.com/office/drawing/2014/main" id="{D2CCD82D-2AA9-4146-812C-C9B6CB10CB3E}"/>
              </a:ext>
            </a:extLst>
          </p:cNvPr>
          <p:cNvSpPr>
            <a:spLocks noGrp="1"/>
          </p:cNvSpPr>
          <p:nvPr>
            <p:ph idx="1"/>
          </p:nvPr>
        </p:nvSpPr>
        <p:spPr>
          <a:xfrm>
            <a:off x="4427538" y="1482725"/>
            <a:ext cx="4465637" cy="2162175"/>
          </a:xfrm>
        </p:spPr>
        <p:txBody>
          <a:bodyPr/>
          <a:lstStyle/>
          <a:p>
            <a:pPr marL="0" indent="0" eaLnBrk="1" hangingPunct="1">
              <a:lnSpc>
                <a:spcPct val="80000"/>
              </a:lnSpc>
              <a:buFont typeface="Arial" panose="020B0604020202020204" pitchFamily="34" charset="0"/>
              <a:buNone/>
            </a:pPr>
            <a:r>
              <a:rPr altLang="es-SV" sz="1500" b="1">
                <a:solidFill>
                  <a:srgbClr val="722D04"/>
                </a:solidFill>
              </a:rPr>
              <a:t>Territorios para mitigar el cambio climático: Capturar carbono y producir agrocombustibles</a:t>
            </a:r>
          </a:p>
          <a:p>
            <a:pPr marL="0" indent="0" eaLnBrk="1" hangingPunct="1">
              <a:lnSpc>
                <a:spcPct val="80000"/>
              </a:lnSpc>
              <a:buFont typeface="Arial" panose="020B0604020202020204" pitchFamily="34" charset="0"/>
              <a:buNone/>
            </a:pPr>
            <a:r>
              <a:rPr altLang="es-SV" sz="1500" b="1" i="1">
                <a:solidFill>
                  <a:srgbClr val="722D04"/>
                </a:solidFill>
              </a:rPr>
              <a:t>La búsqueda de aprovechamiento de las oportunidades derivadas de los emergentes mercados para mitigar el cambio climático</a:t>
            </a:r>
            <a:endParaRPr lang="en-US" altLang="es-SV" sz="1500" b="1" i="1">
              <a:solidFill>
                <a:srgbClr val="722D04"/>
              </a:solidFill>
            </a:endParaRPr>
          </a:p>
          <a:p>
            <a:pPr lvl="1" eaLnBrk="1" hangingPunct="1">
              <a:lnSpc>
                <a:spcPct val="80000"/>
              </a:lnSpc>
              <a:buFontTx/>
              <a:buChar char="•"/>
            </a:pPr>
            <a:r>
              <a:rPr lang="es-MX" altLang="es-SV" sz="1400" b="1">
                <a:solidFill>
                  <a:srgbClr val="722D04"/>
                </a:solidFill>
                <a:cs typeface="Arial" panose="020B0604020202020204" pitchFamily="34" charset="0"/>
              </a:rPr>
              <a:t>Mecanismos de Desarrollo Limpia (MDL) </a:t>
            </a:r>
          </a:p>
          <a:p>
            <a:pPr lvl="1" eaLnBrk="1" hangingPunct="1">
              <a:lnSpc>
                <a:spcPct val="80000"/>
              </a:lnSpc>
              <a:buFontTx/>
              <a:buChar char="•"/>
            </a:pPr>
            <a:r>
              <a:rPr altLang="es-SV" sz="1400" b="1">
                <a:solidFill>
                  <a:srgbClr val="722D04"/>
                </a:solidFill>
                <a:cs typeface="Arial" panose="020B0604020202020204" pitchFamily="34" charset="0"/>
              </a:rPr>
              <a:t>Agrocombustibles </a:t>
            </a:r>
          </a:p>
          <a:p>
            <a:pPr lvl="1" eaLnBrk="1" hangingPunct="1">
              <a:lnSpc>
                <a:spcPct val="80000"/>
              </a:lnSpc>
              <a:buFontTx/>
              <a:buChar char="•"/>
            </a:pPr>
            <a:r>
              <a:rPr altLang="es-SV" sz="1400" b="1">
                <a:solidFill>
                  <a:srgbClr val="722D04"/>
                </a:solidFill>
                <a:cs typeface="Arial" panose="020B0604020202020204" pitchFamily="34" charset="0"/>
              </a:rPr>
              <a:t>Reducción de emisiones </a:t>
            </a:r>
            <a:r>
              <a:rPr lang="es-MX" altLang="es-SV" sz="1400" b="1">
                <a:solidFill>
                  <a:srgbClr val="722D04"/>
                </a:solidFill>
                <a:cs typeface="Arial" panose="020B0604020202020204" pitchFamily="34" charset="0"/>
              </a:rPr>
              <a:t>por Deforestación y Degradación (REDD)</a:t>
            </a:r>
          </a:p>
          <a:p>
            <a:pPr marL="0" indent="0" eaLnBrk="1" hangingPunct="1">
              <a:lnSpc>
                <a:spcPct val="80000"/>
              </a:lnSpc>
            </a:pPr>
            <a:endParaRPr lang="es-SV" altLang="es-SV" sz="1400"/>
          </a:p>
        </p:txBody>
      </p:sp>
      <p:pic>
        <p:nvPicPr>
          <p:cNvPr id="21508" name="Picture 3" descr="G:\fotos torre\DSC01690.JPG">
            <a:extLst>
              <a:ext uri="{FF2B5EF4-FFF2-40B4-BE49-F238E27FC236}">
                <a16:creationId xmlns:a16="http://schemas.microsoft.com/office/drawing/2014/main" id="{78088786-EF6C-4D78-A9C7-5FCD5C1BC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3738563"/>
            <a:ext cx="5284787" cy="27146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21509" name="Group 4">
            <a:extLst>
              <a:ext uri="{FF2B5EF4-FFF2-40B4-BE49-F238E27FC236}">
                <a16:creationId xmlns:a16="http://schemas.microsoft.com/office/drawing/2014/main" id="{4954519B-CA46-4A83-8EE9-01860DCBCEC3}"/>
              </a:ext>
            </a:extLst>
          </p:cNvPr>
          <p:cNvGrpSpPr>
            <a:grpSpLocks/>
          </p:cNvGrpSpPr>
          <p:nvPr/>
        </p:nvGrpSpPr>
        <p:grpSpPr bwMode="auto">
          <a:xfrm>
            <a:off x="295275" y="1352550"/>
            <a:ext cx="3924300" cy="2816225"/>
            <a:chOff x="2880" y="1000"/>
            <a:chExt cx="2472" cy="1774"/>
          </a:xfrm>
        </p:grpSpPr>
        <p:pic>
          <p:nvPicPr>
            <p:cNvPr id="21511" name="Picture 5">
              <a:extLst>
                <a:ext uri="{FF2B5EF4-FFF2-40B4-BE49-F238E27FC236}">
                  <a16:creationId xmlns:a16="http://schemas.microsoft.com/office/drawing/2014/main" id="{7F4E02F8-2EB3-46C7-8932-7A4A79E1B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004"/>
              <a:ext cx="2472" cy="1770"/>
            </a:xfrm>
            <a:prstGeom prst="rect">
              <a:avLst/>
            </a:prstGeom>
            <a:solidFill>
              <a:schemeClr val="bg1"/>
            </a:solidFill>
            <a:ln w="28575">
              <a:solidFill>
                <a:srgbClr val="00338D"/>
              </a:solidFill>
              <a:miter lim="800000"/>
              <a:headEnd/>
              <a:tailEnd/>
            </a:ln>
          </p:spPr>
        </p:pic>
        <p:sp>
          <p:nvSpPr>
            <p:cNvPr id="21512" name="Rectangle 6">
              <a:extLst>
                <a:ext uri="{FF2B5EF4-FFF2-40B4-BE49-F238E27FC236}">
                  <a16:creationId xmlns:a16="http://schemas.microsoft.com/office/drawing/2014/main" id="{C4D95181-F950-4152-BADE-67C60E91757F}"/>
                </a:ext>
              </a:extLst>
            </p:cNvPr>
            <p:cNvSpPr>
              <a:spLocks noChangeArrowheads="1"/>
            </p:cNvSpPr>
            <p:nvPr/>
          </p:nvSpPr>
          <p:spPr bwMode="auto">
            <a:xfrm>
              <a:off x="3610" y="1000"/>
              <a:ext cx="16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AR" altLang="es-SV" sz="1400" b="1">
                  <a:solidFill>
                    <a:srgbClr val="333399"/>
                  </a:solidFill>
                  <a:latin typeface="Arial Narrow" panose="020B0606020202030204" pitchFamily="34" charset="0"/>
                </a:rPr>
                <a:t>Propuesta de Tierras Kyoto en C.A</a:t>
              </a:r>
              <a:endParaRPr lang="es-ES" altLang="es-SV" sz="1400" b="1">
                <a:solidFill>
                  <a:srgbClr val="333399"/>
                </a:solidFill>
                <a:latin typeface="Arial Narrow" panose="020B0606020202030204" pitchFamily="34" charset="0"/>
              </a:endParaRPr>
            </a:p>
          </p:txBody>
        </p:sp>
      </p:grpSp>
      <p:sp>
        <p:nvSpPr>
          <p:cNvPr id="12" name="Rectangle 3">
            <a:extLst>
              <a:ext uri="{FF2B5EF4-FFF2-40B4-BE49-F238E27FC236}">
                <a16:creationId xmlns:a16="http://schemas.microsoft.com/office/drawing/2014/main" id="{5AB84D08-661C-498E-B691-0041F74908BA}"/>
              </a:ext>
            </a:extLst>
          </p:cNvPr>
          <p:cNvSpPr>
            <a:spLocks noChangeArrowheads="1"/>
          </p:cNvSpPr>
          <p:nvPr/>
        </p:nvSpPr>
        <p:spPr bwMode="auto">
          <a:xfrm>
            <a:off x="250825" y="4221163"/>
            <a:ext cx="33496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Char char="•"/>
            </a:pPr>
            <a:r>
              <a:rPr lang="es-ES" altLang="es-SV" sz="1400" b="1">
                <a:solidFill>
                  <a:srgbClr val="722D04"/>
                </a:solidFill>
                <a:latin typeface="Perpetua" panose="02020502060401020303" pitchFamily="18" charset="0"/>
              </a:rPr>
              <a:t>Significa nuevas disputas por el control y uso de los territorios (ej. producción de alimentos vs. energía</a:t>
            </a:r>
            <a:r>
              <a:rPr lang="es-SV" altLang="es-SV" sz="1400" b="1">
                <a:solidFill>
                  <a:srgbClr val="722D04"/>
                </a:solidFill>
                <a:latin typeface="Perpetua" panose="02020502060401020303" pitchFamily="18" charset="0"/>
              </a:rPr>
              <a:t>)</a:t>
            </a:r>
            <a:endParaRPr lang="es-MX" altLang="es-SV" sz="1400" b="1">
              <a:solidFill>
                <a:srgbClr val="722D04"/>
              </a:solidFill>
              <a:latin typeface="Perpetua" panose="02020502060401020303" pitchFamily="18" charset="0"/>
            </a:endParaRPr>
          </a:p>
          <a:p>
            <a:pPr eaLnBrk="1" hangingPunct="1">
              <a:spcAft>
                <a:spcPct val="20000"/>
              </a:spcAft>
              <a:buFontTx/>
              <a:buChar char="•"/>
            </a:pPr>
            <a:r>
              <a:rPr lang="es-SV" altLang="es-SV" sz="1400" b="1">
                <a:solidFill>
                  <a:srgbClr val="722D04"/>
                </a:solidFill>
                <a:latin typeface="Perpetua" panose="02020502060401020303" pitchFamily="18" charset="0"/>
              </a:rPr>
              <a:t>Los territorios de la mitigación no son los mismos que los territorios de la adaptación</a:t>
            </a:r>
          </a:p>
          <a:p>
            <a:pPr eaLnBrk="1" hangingPunct="1">
              <a:spcAft>
                <a:spcPct val="20000"/>
              </a:spcAft>
              <a:buFontTx/>
              <a:buChar char="•"/>
            </a:pPr>
            <a:r>
              <a:rPr lang="es-SV" altLang="es-SV" sz="1400" b="1">
                <a:solidFill>
                  <a:srgbClr val="722D04"/>
                </a:solidFill>
                <a:latin typeface="Perpetua" panose="02020502060401020303" pitchFamily="18" charset="0"/>
              </a:rPr>
              <a:t>Un riesgo de no </a:t>
            </a:r>
            <a:r>
              <a:rPr lang="es-ES" altLang="es-SV" sz="1400" b="1">
                <a:solidFill>
                  <a:srgbClr val="722D04"/>
                </a:solidFill>
                <a:latin typeface="Perpetua" panose="02020502060401020303" pitchFamily="18" charset="0"/>
              </a:rPr>
              <a:t>construir una agenda para la adaptación</a:t>
            </a:r>
            <a:endParaRPr lang="es-SV" altLang="es-SV" sz="1400" b="1">
              <a:solidFill>
                <a:srgbClr val="722D04"/>
              </a:solidFill>
              <a:latin typeface="Perpetua" panose="02020502060401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a:extLst>
              <a:ext uri="{FF2B5EF4-FFF2-40B4-BE49-F238E27FC236}">
                <a16:creationId xmlns:a16="http://schemas.microsoft.com/office/drawing/2014/main" id="{0A768EE2-C6E1-4DA8-B9A0-4D2E7CE51967}"/>
              </a:ext>
            </a:extLst>
          </p:cNvPr>
          <p:cNvSpPr>
            <a:spLocks noGrp="1"/>
          </p:cNvSpPr>
          <p:nvPr>
            <p:ph idx="1"/>
          </p:nvPr>
        </p:nvSpPr>
        <p:spPr>
          <a:xfrm>
            <a:off x="457200" y="1773238"/>
            <a:ext cx="8229600" cy="2303462"/>
          </a:xfrm>
        </p:spPr>
        <p:txBody>
          <a:bodyPr/>
          <a:lstStyle/>
          <a:p>
            <a:pPr marL="0" indent="0" eaLnBrk="1" hangingPunct="1">
              <a:lnSpc>
                <a:spcPct val="90000"/>
              </a:lnSpc>
              <a:spcBef>
                <a:spcPct val="0"/>
              </a:spcBef>
              <a:spcAft>
                <a:spcPct val="10000"/>
              </a:spcAft>
              <a:buFont typeface="Arial" panose="020B0604020202020204" pitchFamily="34" charset="0"/>
              <a:buNone/>
            </a:pPr>
            <a:r>
              <a:rPr lang="es-MX" altLang="es-SV" sz="2800" b="1">
                <a:solidFill>
                  <a:srgbClr val="722D04"/>
                </a:solidFill>
              </a:rPr>
              <a:t>Frente a este contexto de disputas hay un abanico de respuestas de los actores en los territorios:</a:t>
            </a:r>
            <a:endParaRPr lang="es-MX" altLang="es-SV" sz="900" b="1">
              <a:solidFill>
                <a:srgbClr val="722D04"/>
              </a:solidFill>
            </a:endParaRPr>
          </a:p>
          <a:p>
            <a:pPr lvl="1" eaLnBrk="1" hangingPunct="1">
              <a:lnSpc>
                <a:spcPct val="90000"/>
              </a:lnSpc>
              <a:spcBef>
                <a:spcPct val="0"/>
              </a:spcBef>
              <a:spcAft>
                <a:spcPct val="10000"/>
              </a:spcAft>
            </a:pPr>
            <a:r>
              <a:rPr lang="es-MX" altLang="es-SV" sz="2400" b="1">
                <a:solidFill>
                  <a:srgbClr val="722D04"/>
                </a:solidFill>
              </a:rPr>
              <a:t>Inserción</a:t>
            </a:r>
          </a:p>
          <a:p>
            <a:pPr lvl="1" eaLnBrk="1" hangingPunct="1">
              <a:lnSpc>
                <a:spcPct val="90000"/>
              </a:lnSpc>
              <a:spcBef>
                <a:spcPct val="0"/>
              </a:spcBef>
              <a:spcAft>
                <a:spcPct val="10000"/>
              </a:spcAft>
            </a:pPr>
            <a:r>
              <a:rPr lang="es-MX" altLang="es-SV" sz="2400" b="1">
                <a:solidFill>
                  <a:srgbClr val="722D04"/>
                </a:solidFill>
              </a:rPr>
              <a:t>Resistencia</a:t>
            </a:r>
          </a:p>
          <a:p>
            <a:pPr lvl="1" eaLnBrk="1" hangingPunct="1">
              <a:lnSpc>
                <a:spcPct val="90000"/>
              </a:lnSpc>
              <a:spcBef>
                <a:spcPct val="0"/>
              </a:spcBef>
              <a:spcAft>
                <a:spcPct val="10000"/>
              </a:spcAft>
            </a:pPr>
            <a:r>
              <a:rPr lang="es-MX" altLang="es-SV" sz="2400" b="1">
                <a:solidFill>
                  <a:srgbClr val="722D04"/>
                </a:solidFill>
              </a:rPr>
              <a:t>Innovación</a:t>
            </a:r>
          </a:p>
          <a:p>
            <a:pPr marL="0" indent="0" eaLnBrk="1" hangingPunct="1">
              <a:buFont typeface="Arial" panose="020B0604020202020204" pitchFamily="34" charset="0"/>
              <a:buNone/>
            </a:pPr>
            <a:endParaRPr lang="es-SV" altLang="es-SV"/>
          </a:p>
        </p:txBody>
      </p:sp>
      <p:sp>
        <p:nvSpPr>
          <p:cNvPr id="5" name="AutoShape 9">
            <a:extLst>
              <a:ext uri="{FF2B5EF4-FFF2-40B4-BE49-F238E27FC236}">
                <a16:creationId xmlns:a16="http://schemas.microsoft.com/office/drawing/2014/main" id="{A3E4E323-AEAA-413A-A27E-925155BF37EE}"/>
              </a:ext>
            </a:extLst>
          </p:cNvPr>
          <p:cNvSpPr>
            <a:spLocks noChangeAspect="1" noChangeArrowheads="1" noTextEdit="1"/>
          </p:cNvSpPr>
          <p:nvPr/>
        </p:nvSpPr>
        <p:spPr bwMode="auto">
          <a:xfrm>
            <a:off x="5051425" y="228600"/>
            <a:ext cx="1984375" cy="1290638"/>
          </a:xfrm>
          <a:prstGeom prst="rect">
            <a:avLst/>
          </a:prstGeom>
          <a:noFill/>
          <a:ln>
            <a:noFill/>
          </a:ln>
        </p:spPr>
        <p:txBody>
          <a:bodyPr/>
          <a:lstStyle/>
          <a:p>
            <a:pPr fontAlgn="auto">
              <a:spcBef>
                <a:spcPts val="0"/>
              </a:spcBef>
              <a:spcAft>
                <a:spcPts val="0"/>
              </a:spcAft>
              <a:defRPr/>
            </a:pPr>
            <a:endParaRPr lang="es-SV">
              <a:latin typeface="+mn-lt"/>
              <a:cs typeface="+mn-cs"/>
            </a:endParaRPr>
          </a:p>
        </p:txBody>
      </p:sp>
      <p:pic>
        <p:nvPicPr>
          <p:cNvPr id="22532" name="Picture 11">
            <a:extLst>
              <a:ext uri="{FF2B5EF4-FFF2-40B4-BE49-F238E27FC236}">
                <a16:creationId xmlns:a16="http://schemas.microsoft.com/office/drawing/2014/main" id="{BD74736C-3839-4D45-AB3A-A4477165D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228600"/>
            <a:ext cx="20907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2">
            <a:extLst>
              <a:ext uri="{FF2B5EF4-FFF2-40B4-BE49-F238E27FC236}">
                <a16:creationId xmlns:a16="http://schemas.microsoft.com/office/drawing/2014/main" id="{7B945004-0CD8-4660-8765-1F6EAD898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28600"/>
            <a:ext cx="179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6" descr="costa rica 140403-15">
            <a:extLst>
              <a:ext uri="{FF2B5EF4-FFF2-40B4-BE49-F238E27FC236}">
                <a16:creationId xmlns:a16="http://schemas.microsoft.com/office/drawing/2014/main" id="{21EC912F-8A2E-4652-A2C3-98B57C88D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3" y="241300"/>
            <a:ext cx="1943100" cy="1350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27">
            <a:extLst>
              <a:ext uri="{FF2B5EF4-FFF2-40B4-BE49-F238E27FC236}">
                <a16:creationId xmlns:a16="http://schemas.microsoft.com/office/drawing/2014/main" id="{9C03DE80-C070-4129-A4AD-DE65363DC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425"/>
            <a:ext cx="17272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8">
            <a:extLst>
              <a:ext uri="{FF2B5EF4-FFF2-40B4-BE49-F238E27FC236}">
                <a16:creationId xmlns:a16="http://schemas.microsoft.com/office/drawing/2014/main" id="{43870ACB-FA48-4AD9-9F3D-A59B614BD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925" y="233363"/>
            <a:ext cx="18097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9">
            <a:extLst>
              <a:ext uri="{FF2B5EF4-FFF2-40B4-BE49-F238E27FC236}">
                <a16:creationId xmlns:a16="http://schemas.microsoft.com/office/drawing/2014/main" id="{91E74BAC-6A4F-458E-8AC8-722A54E95774}"/>
              </a:ext>
            </a:extLst>
          </p:cNvPr>
          <p:cNvSpPr>
            <a:spLocks noChangeArrowheads="1"/>
          </p:cNvSpPr>
          <p:nvPr/>
        </p:nvSpPr>
        <p:spPr bwMode="auto">
          <a:xfrm>
            <a:off x="0" y="1555750"/>
            <a:ext cx="8928100" cy="73025"/>
          </a:xfrm>
          <a:prstGeom prst="rect">
            <a:avLst/>
          </a:prstGeom>
          <a:noFill/>
          <a:ln>
            <a:noFill/>
          </a:ln>
        </p:spPr>
        <p:txBody>
          <a:bodyPr wrap="none" anchor="ctr"/>
          <a:lstStyle/>
          <a:p>
            <a:pPr fontAlgn="auto">
              <a:spcBef>
                <a:spcPts val="0"/>
              </a:spcBef>
              <a:spcAft>
                <a:spcPts val="0"/>
              </a:spcAft>
              <a:defRPr/>
            </a:pPr>
            <a:endParaRPr lang="es-SV">
              <a:latin typeface="+mn-lt"/>
              <a:cs typeface="+mn-cs"/>
            </a:endParaRPr>
          </a:p>
        </p:txBody>
      </p:sp>
      <p:pic>
        <p:nvPicPr>
          <p:cNvPr id="22538" name="Picture 20" descr="DSC_0485">
            <a:extLst>
              <a:ext uri="{FF2B5EF4-FFF2-40B4-BE49-F238E27FC236}">
                <a16:creationId xmlns:a16="http://schemas.microsoft.com/office/drawing/2014/main" id="{63F8960F-3B2E-4039-81E1-3208DA8B1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518025"/>
            <a:ext cx="26939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3">
            <a:extLst>
              <a:ext uri="{FF2B5EF4-FFF2-40B4-BE49-F238E27FC236}">
                <a16:creationId xmlns:a16="http://schemas.microsoft.com/office/drawing/2014/main" id="{A0E982D0-9579-4C25-A866-405DB32297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491038"/>
            <a:ext cx="2425701"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4">
            <a:extLst>
              <a:ext uri="{FF2B5EF4-FFF2-40B4-BE49-F238E27FC236}">
                <a16:creationId xmlns:a16="http://schemas.microsoft.com/office/drawing/2014/main" id="{31A0621E-4A5A-45E1-999E-F25439BC1E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7288" y="4483100"/>
            <a:ext cx="23669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5">
            <a:extLst>
              <a:ext uri="{FF2B5EF4-FFF2-40B4-BE49-F238E27FC236}">
                <a16:creationId xmlns:a16="http://schemas.microsoft.com/office/drawing/2014/main" id="{D425405B-044A-41B5-B0D4-E632C7F14F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968750"/>
            <a:ext cx="16716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1">
            <a:extLst>
              <a:ext uri="{FF2B5EF4-FFF2-40B4-BE49-F238E27FC236}">
                <a16:creationId xmlns:a16="http://schemas.microsoft.com/office/drawing/2014/main" id="{6C97DA9E-7A2D-46E7-B9C0-ED227453F2C1}"/>
              </a:ext>
            </a:extLst>
          </p:cNvPr>
          <p:cNvSpPr>
            <a:spLocks noChangeArrowheads="1"/>
          </p:cNvSpPr>
          <p:nvPr/>
        </p:nvSpPr>
        <p:spPr bwMode="auto">
          <a:xfrm>
            <a:off x="-4763" y="4483100"/>
            <a:ext cx="7477126" cy="63500"/>
          </a:xfrm>
          <a:prstGeom prst="rect">
            <a:avLst/>
          </a:prstGeom>
          <a:noFill/>
          <a:ln>
            <a:noFill/>
          </a:ln>
        </p:spPr>
        <p:txBody>
          <a:bodyPr wrap="none" anchor="ctr"/>
          <a:lstStyle/>
          <a:p>
            <a:pPr fontAlgn="auto">
              <a:spcBef>
                <a:spcPts val="0"/>
              </a:spcBef>
              <a:spcAft>
                <a:spcPts val="0"/>
              </a:spcAft>
              <a:defRPr/>
            </a:pPr>
            <a:endParaRPr lang="es-SV">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17E5191-0404-4F8B-905D-D3CFC330AA28}"/>
              </a:ext>
            </a:extLst>
          </p:cNvPr>
          <p:cNvSpPr>
            <a:spLocks noGrp="1"/>
          </p:cNvSpPr>
          <p:nvPr>
            <p:ph type="title"/>
          </p:nvPr>
        </p:nvSpPr>
        <p:spPr>
          <a:xfrm>
            <a:off x="755650" y="44450"/>
            <a:ext cx="7632700" cy="850900"/>
          </a:xfrm>
        </p:spPr>
        <p:txBody>
          <a:bodyPr rtlCol="0">
            <a:normAutofit fontScale="90000"/>
          </a:bodyPr>
          <a:lstStyle/>
          <a:p>
            <a:pPr eaLnBrk="1" fontAlgn="auto" hangingPunct="1">
              <a:spcAft>
                <a:spcPts val="0"/>
              </a:spcAft>
              <a:defRPr/>
            </a:pPr>
            <a:r>
              <a:rPr lang="es-MX" dirty="0">
                <a:solidFill>
                  <a:srgbClr val="592A03"/>
                </a:solidFill>
                <a:latin typeface="Perpetua" pitchFamily="18" charset="0"/>
              </a:rPr>
              <a:t>Territorio como construcción social</a:t>
            </a:r>
            <a:endParaRPr lang="es-SV" dirty="0">
              <a:solidFill>
                <a:srgbClr val="592A03"/>
              </a:solidFill>
              <a:latin typeface="Perpetua" pitchFamily="18" charset="0"/>
            </a:endParaRPr>
          </a:p>
        </p:txBody>
      </p:sp>
      <p:sp>
        <p:nvSpPr>
          <p:cNvPr id="3" name="2 Marcador de contenido">
            <a:extLst>
              <a:ext uri="{FF2B5EF4-FFF2-40B4-BE49-F238E27FC236}">
                <a16:creationId xmlns:a16="http://schemas.microsoft.com/office/drawing/2014/main" id="{1DABD7B6-C277-450E-9162-7892D2B8CA58}"/>
              </a:ext>
            </a:extLst>
          </p:cNvPr>
          <p:cNvSpPr>
            <a:spLocks noGrp="1"/>
          </p:cNvSpPr>
          <p:nvPr>
            <p:ph idx="1"/>
          </p:nvPr>
        </p:nvSpPr>
        <p:spPr>
          <a:xfrm>
            <a:off x="457200" y="1482725"/>
            <a:ext cx="8229600" cy="3314700"/>
          </a:xfrm>
        </p:spPr>
        <p:txBody>
          <a:bodyPr/>
          <a:lstStyle/>
          <a:p>
            <a:pPr marL="180975" indent="-180975" eaLnBrk="1" hangingPunct="1">
              <a:lnSpc>
                <a:spcPct val="80000"/>
              </a:lnSpc>
              <a:buFont typeface="Arial" panose="020B0604020202020204" pitchFamily="34" charset="0"/>
              <a:buNone/>
            </a:pPr>
            <a:r>
              <a:rPr lang="es-SV" altLang="es-SV" sz="2000" b="1">
                <a:solidFill>
                  <a:srgbClr val="723604"/>
                </a:solidFill>
                <a:cs typeface="Times New Roman" panose="02020603050405020304" pitchFamily="18" charset="0"/>
              </a:rPr>
              <a:t>El territorio es un espacio socialmente construido a partir de:</a:t>
            </a:r>
          </a:p>
          <a:p>
            <a:pPr marL="180975" indent="-180975" eaLnBrk="1" hangingPunct="1">
              <a:lnSpc>
                <a:spcPct val="80000"/>
              </a:lnSpc>
              <a:buFont typeface="Arial" panose="020B0604020202020204" pitchFamily="34" charset="0"/>
              <a:buNone/>
            </a:pPr>
            <a:endParaRPr lang="es-SV" altLang="es-SV" sz="1800" b="1">
              <a:solidFill>
                <a:srgbClr val="723604"/>
              </a:solidFill>
              <a:cs typeface="Times New Roman" panose="02020603050405020304" pitchFamily="18" charset="0"/>
            </a:endParaRPr>
          </a:p>
          <a:p>
            <a:pPr marL="180975" indent="-180975" eaLnBrk="1" hangingPunct="1">
              <a:lnSpc>
                <a:spcPct val="80000"/>
              </a:lnSpc>
              <a:spcAft>
                <a:spcPct val="40000"/>
              </a:spcAft>
              <a:buFont typeface="Wingdings" panose="05000000000000000000" pitchFamily="2" charset="2"/>
              <a:buChar char="§"/>
            </a:pPr>
            <a:r>
              <a:rPr altLang="es-SV" sz="1800" b="1">
                <a:solidFill>
                  <a:srgbClr val="723604"/>
                </a:solidFill>
              </a:rPr>
              <a:t>Contenedores de diferentes visiones y apuestas estratégicas (crecimiento económico, conservación, “desarrollo”, etc.)</a:t>
            </a:r>
            <a:r>
              <a:rPr lang="es-SV" altLang="es-SV" sz="1800">
                <a:solidFill>
                  <a:srgbClr val="723604"/>
                </a:solidFill>
              </a:rPr>
              <a:t> </a:t>
            </a:r>
          </a:p>
          <a:p>
            <a:pPr marL="180975" indent="-180975" eaLnBrk="1" hangingPunct="1">
              <a:lnSpc>
                <a:spcPct val="80000"/>
              </a:lnSpc>
              <a:spcAft>
                <a:spcPct val="40000"/>
              </a:spcAft>
              <a:buFont typeface="Wingdings" panose="05000000000000000000" pitchFamily="2" charset="2"/>
              <a:buChar char="§"/>
            </a:pPr>
            <a:r>
              <a:rPr lang="es-SV" altLang="es-SV" sz="1800" b="1">
                <a:solidFill>
                  <a:srgbClr val="723604"/>
                </a:solidFill>
                <a:cs typeface="Times New Roman" panose="02020603050405020304" pitchFamily="18" charset="0"/>
              </a:rPr>
              <a:t>Conflictos y cooperación entre actores con diferentes niveles de poder e intereses</a:t>
            </a:r>
          </a:p>
          <a:p>
            <a:pPr marL="180975" indent="-180975" eaLnBrk="1" hangingPunct="1">
              <a:lnSpc>
                <a:spcPct val="80000"/>
              </a:lnSpc>
              <a:spcAft>
                <a:spcPct val="40000"/>
              </a:spcAft>
              <a:buFont typeface="Wingdings" panose="05000000000000000000" pitchFamily="2" charset="2"/>
              <a:buChar char="§"/>
            </a:pPr>
            <a:r>
              <a:rPr lang="es-SV" altLang="es-SV" sz="1800" b="1">
                <a:solidFill>
                  <a:srgbClr val="723604"/>
                </a:solidFill>
                <a:cs typeface="Times New Roman" panose="02020603050405020304" pitchFamily="18" charset="0"/>
              </a:rPr>
              <a:t>Tensiones entre fuerzas estructurales y las prácticas de actores del territorio</a:t>
            </a:r>
          </a:p>
          <a:p>
            <a:pPr marL="180975" indent="-180975" eaLnBrk="1" hangingPunct="1">
              <a:lnSpc>
                <a:spcPct val="80000"/>
              </a:lnSpc>
              <a:spcAft>
                <a:spcPct val="40000"/>
              </a:spcAft>
              <a:buFont typeface="Wingdings" panose="05000000000000000000" pitchFamily="2" charset="2"/>
              <a:buChar char="§"/>
            </a:pPr>
            <a:r>
              <a:rPr altLang="es-SV" sz="1800" b="1">
                <a:solidFill>
                  <a:srgbClr val="723604"/>
                </a:solidFill>
                <a:cs typeface="Times New Roman" panose="02020603050405020304" pitchFamily="18" charset="0"/>
              </a:rPr>
              <a:t>Con identidades e institucionalidades que definen las relaciones entre los actores y la distribución y uso de los recursos</a:t>
            </a:r>
            <a:endParaRPr lang="es-SV" altLang="es-SV" sz="1800" b="1">
              <a:solidFill>
                <a:srgbClr val="723604"/>
              </a:solidFill>
              <a:cs typeface="Times New Roman" panose="02020603050405020304" pitchFamily="18" charset="0"/>
            </a:endParaRPr>
          </a:p>
          <a:p>
            <a:pPr marL="180975" indent="-180975" eaLnBrk="1" hangingPunct="1">
              <a:lnSpc>
                <a:spcPct val="80000"/>
              </a:lnSpc>
              <a:buFont typeface="Arial" panose="020B0604020202020204" pitchFamily="34" charset="0"/>
              <a:buNone/>
            </a:pPr>
            <a:endParaRPr lang="es-SV" altLang="es-SV" sz="1800" b="1">
              <a:solidFill>
                <a:srgbClr val="BF5A00"/>
              </a:solidFill>
              <a:cs typeface="Times New Roman" panose="02020603050405020304" pitchFamily="18" charset="0"/>
            </a:endParaRPr>
          </a:p>
          <a:p>
            <a:pPr marL="180975" indent="-180975" eaLnBrk="1" hangingPunct="1">
              <a:lnSpc>
                <a:spcPct val="80000"/>
              </a:lnSpc>
            </a:pPr>
            <a:endParaRPr lang="es-SV" altLang="es-SV" sz="1800"/>
          </a:p>
        </p:txBody>
      </p:sp>
      <p:grpSp>
        <p:nvGrpSpPr>
          <p:cNvPr id="23556" name="3 Grupo">
            <a:extLst>
              <a:ext uri="{FF2B5EF4-FFF2-40B4-BE49-F238E27FC236}">
                <a16:creationId xmlns:a16="http://schemas.microsoft.com/office/drawing/2014/main" id="{0C6CCE91-6585-42C9-B25C-56F02A28861F}"/>
              </a:ext>
            </a:extLst>
          </p:cNvPr>
          <p:cNvGrpSpPr>
            <a:grpSpLocks/>
          </p:cNvGrpSpPr>
          <p:nvPr/>
        </p:nvGrpSpPr>
        <p:grpSpPr bwMode="auto">
          <a:xfrm>
            <a:off x="250825" y="4872038"/>
            <a:ext cx="8712200" cy="1463675"/>
            <a:chOff x="431800" y="4521200"/>
            <a:chExt cx="8712200" cy="1463675"/>
          </a:xfrm>
        </p:grpSpPr>
        <p:sp>
          <p:nvSpPr>
            <p:cNvPr id="23557" name="Rectangle 6">
              <a:extLst>
                <a:ext uri="{FF2B5EF4-FFF2-40B4-BE49-F238E27FC236}">
                  <a16:creationId xmlns:a16="http://schemas.microsoft.com/office/drawing/2014/main" id="{626937AC-5B97-45A8-8A94-F4AFAD6C27C8}"/>
                </a:ext>
              </a:extLst>
            </p:cNvPr>
            <p:cNvSpPr>
              <a:spLocks noChangeArrowheads="1"/>
            </p:cNvSpPr>
            <p:nvPr/>
          </p:nvSpPr>
          <p:spPr bwMode="auto">
            <a:xfrm>
              <a:off x="6300788" y="4521200"/>
              <a:ext cx="28432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5000"/>
                </a:spcBef>
                <a:spcAft>
                  <a:spcPct val="25000"/>
                </a:spcAft>
              </a:pPr>
              <a:r>
                <a:rPr lang="es-ES" altLang="es-SV" sz="2000" b="1">
                  <a:solidFill>
                    <a:srgbClr val="723604"/>
                  </a:solidFill>
                  <a:latin typeface="Perpetua" panose="02020502060401020303" pitchFamily="18" charset="0"/>
                  <a:cs typeface="Times New Roman" panose="02020603050405020304" pitchFamily="18" charset="0"/>
                </a:rPr>
                <a:t>Requiere acceso, control y poder</a:t>
              </a:r>
            </a:p>
            <a:p>
              <a:pPr algn="ctr" eaLnBrk="1" hangingPunct="1">
                <a:spcBef>
                  <a:spcPct val="25000"/>
                </a:spcBef>
                <a:spcAft>
                  <a:spcPct val="25000"/>
                </a:spcAft>
              </a:pPr>
              <a:r>
                <a:rPr lang="es-ES" altLang="es-SV" sz="2000" b="1">
                  <a:solidFill>
                    <a:srgbClr val="723604"/>
                  </a:solidFill>
                  <a:latin typeface="Perpetua" panose="02020502060401020303" pitchFamily="18" charset="0"/>
                  <a:cs typeface="Times New Roman" panose="02020603050405020304" pitchFamily="18" charset="0"/>
                </a:rPr>
                <a:t>Supone resolver conflictos y disputas</a:t>
              </a:r>
            </a:p>
          </p:txBody>
        </p:sp>
        <p:grpSp>
          <p:nvGrpSpPr>
            <p:cNvPr id="23558" name="Group 7">
              <a:extLst>
                <a:ext uri="{FF2B5EF4-FFF2-40B4-BE49-F238E27FC236}">
                  <a16:creationId xmlns:a16="http://schemas.microsoft.com/office/drawing/2014/main" id="{9261066B-815E-428F-9958-163FA09DB4BB}"/>
                </a:ext>
              </a:extLst>
            </p:cNvPr>
            <p:cNvGrpSpPr>
              <a:grpSpLocks/>
            </p:cNvGrpSpPr>
            <p:nvPr/>
          </p:nvGrpSpPr>
          <p:grpSpPr bwMode="auto">
            <a:xfrm>
              <a:off x="431800" y="4645025"/>
              <a:ext cx="2490788" cy="1200150"/>
              <a:chOff x="158" y="2516"/>
              <a:chExt cx="1569" cy="756"/>
            </a:xfrm>
          </p:grpSpPr>
          <p:sp>
            <p:nvSpPr>
              <p:cNvPr id="23562" name="Rectangle 8">
                <a:extLst>
                  <a:ext uri="{FF2B5EF4-FFF2-40B4-BE49-F238E27FC236}">
                    <a16:creationId xmlns:a16="http://schemas.microsoft.com/office/drawing/2014/main" id="{858A85A8-9810-4152-86FD-F3C3F4AF543C}"/>
                  </a:ext>
                </a:extLst>
              </p:cNvPr>
              <p:cNvSpPr>
                <a:spLocks noChangeArrowheads="1"/>
              </p:cNvSpPr>
              <p:nvPr/>
            </p:nvSpPr>
            <p:spPr bwMode="auto">
              <a:xfrm>
                <a:off x="158" y="2516"/>
                <a:ext cx="105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5000"/>
                  </a:spcBef>
                  <a:spcAft>
                    <a:spcPct val="25000"/>
                  </a:spcAft>
                </a:pPr>
                <a:r>
                  <a:rPr lang="es-SV" altLang="es-SV" sz="2400" b="1">
                    <a:solidFill>
                      <a:srgbClr val="723604"/>
                    </a:solidFill>
                    <a:latin typeface="Perpetua" panose="02020502060401020303" pitchFamily="18" charset="0"/>
                    <a:cs typeface="Times New Roman" panose="02020603050405020304" pitchFamily="18" charset="0"/>
                  </a:rPr>
                  <a:t>Gestión Territorial Rural</a:t>
                </a:r>
              </a:p>
            </p:txBody>
          </p:sp>
          <p:sp>
            <p:nvSpPr>
              <p:cNvPr id="23563" name="AutoShape 9">
                <a:extLst>
                  <a:ext uri="{FF2B5EF4-FFF2-40B4-BE49-F238E27FC236}">
                    <a16:creationId xmlns:a16="http://schemas.microsoft.com/office/drawing/2014/main" id="{D2E4DFF4-8369-4E24-BF82-941529E898D7}"/>
                  </a:ext>
                </a:extLst>
              </p:cNvPr>
              <p:cNvSpPr>
                <a:spLocks noChangeArrowheads="1"/>
              </p:cNvSpPr>
              <p:nvPr/>
            </p:nvSpPr>
            <p:spPr bwMode="auto">
              <a:xfrm>
                <a:off x="1338" y="2660"/>
                <a:ext cx="389" cy="44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7 w 21600"/>
                  <a:gd name="T13" fmla="*/ 5424 h 21600"/>
                  <a:gd name="T14" fmla="*/ 18879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SV"/>
              </a:p>
            </p:txBody>
          </p:sp>
        </p:grpSp>
        <p:grpSp>
          <p:nvGrpSpPr>
            <p:cNvPr id="23559" name="Group 10">
              <a:extLst>
                <a:ext uri="{FF2B5EF4-FFF2-40B4-BE49-F238E27FC236}">
                  <a16:creationId xmlns:a16="http://schemas.microsoft.com/office/drawing/2014/main" id="{AD69FD45-9852-4138-8382-8F6865D9F8E7}"/>
                </a:ext>
              </a:extLst>
            </p:cNvPr>
            <p:cNvGrpSpPr>
              <a:grpSpLocks/>
            </p:cNvGrpSpPr>
            <p:nvPr/>
          </p:nvGrpSpPr>
          <p:grpSpPr bwMode="auto">
            <a:xfrm>
              <a:off x="3070225" y="4721225"/>
              <a:ext cx="3230563" cy="854075"/>
              <a:chOff x="1820" y="2564"/>
              <a:chExt cx="2035" cy="538"/>
            </a:xfrm>
          </p:grpSpPr>
          <p:sp>
            <p:nvSpPr>
              <p:cNvPr id="23560" name="Rectangle 11">
                <a:extLst>
                  <a:ext uri="{FF2B5EF4-FFF2-40B4-BE49-F238E27FC236}">
                    <a16:creationId xmlns:a16="http://schemas.microsoft.com/office/drawing/2014/main" id="{6132F691-F0D4-46C0-91CE-A12C7181AF5A}"/>
                  </a:ext>
                </a:extLst>
              </p:cNvPr>
              <p:cNvSpPr>
                <a:spLocks noChangeArrowheads="1"/>
              </p:cNvSpPr>
              <p:nvPr/>
            </p:nvSpPr>
            <p:spPr bwMode="auto">
              <a:xfrm>
                <a:off x="1820" y="2564"/>
                <a:ext cx="15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5000"/>
                  </a:spcBef>
                  <a:spcAft>
                    <a:spcPct val="25000"/>
                  </a:spcAft>
                </a:pPr>
                <a:r>
                  <a:rPr lang="es-SV" altLang="es-SV" sz="2400" b="1">
                    <a:solidFill>
                      <a:srgbClr val="723604"/>
                    </a:solidFill>
                    <a:latin typeface="Perpetua" panose="02020502060401020303" pitchFamily="18" charset="0"/>
                    <a:cs typeface="Times New Roman" panose="02020603050405020304" pitchFamily="18" charset="0"/>
                  </a:rPr>
                  <a:t>Desarrollo y Gobernabilidad</a:t>
                </a:r>
              </a:p>
            </p:txBody>
          </p:sp>
          <p:sp>
            <p:nvSpPr>
              <p:cNvPr id="23561" name="AutoShape 12">
                <a:extLst>
                  <a:ext uri="{FF2B5EF4-FFF2-40B4-BE49-F238E27FC236}">
                    <a16:creationId xmlns:a16="http://schemas.microsoft.com/office/drawing/2014/main" id="{3C505005-B02D-443E-B991-9071AC7EAC0C}"/>
                  </a:ext>
                </a:extLst>
              </p:cNvPr>
              <p:cNvSpPr>
                <a:spLocks noChangeArrowheads="1"/>
              </p:cNvSpPr>
              <p:nvPr/>
            </p:nvSpPr>
            <p:spPr bwMode="auto">
              <a:xfrm>
                <a:off x="3466" y="2660"/>
                <a:ext cx="389" cy="44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7 w 21600"/>
                  <a:gd name="T13" fmla="*/ 5424 h 21600"/>
                  <a:gd name="T14" fmla="*/ 18879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SV"/>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cursos de forma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plantilla-cursos de formación</Template>
  <TotalTime>556</TotalTime>
  <Words>2899</Words>
  <Application>Microsoft Office PowerPoint</Application>
  <PresentationFormat>Presentación en pantalla (4:3)</PresentationFormat>
  <Paragraphs>336</Paragraphs>
  <Slides>36</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9" baseType="lpstr">
      <vt:lpstr>Calibri</vt:lpstr>
      <vt:lpstr>Arial</vt:lpstr>
      <vt:lpstr>Book Antiqua</vt:lpstr>
      <vt:lpstr>Cambria</vt:lpstr>
      <vt:lpstr>Perpetua</vt:lpstr>
      <vt:lpstr>Bradley Hand ITC</vt:lpstr>
      <vt:lpstr>Century Gothic</vt:lpstr>
      <vt:lpstr>Arial Narrow</vt:lpstr>
      <vt:lpstr>Times New Roman</vt:lpstr>
      <vt:lpstr>Wingdings</vt:lpstr>
      <vt:lpstr>Perpetua Titling MT</vt:lpstr>
      <vt:lpstr>plantilla-cursos de formación</vt:lpstr>
      <vt:lpstr>Diapositiva</vt:lpstr>
      <vt:lpstr>Gestión Territorial Rural:</vt:lpstr>
      <vt:lpstr>Las transformaciones de Centroamérica y  la necesidad de entender sus Dinámicas Territoriales</vt:lpstr>
      <vt:lpstr>Cambio económico y Dinámicas Territoriales:  De agro-exportación a remesas, turismo, actividades extractavistas, maquila agrícola, etc.</vt:lpstr>
      <vt:lpstr>Presentación de PowerPoint</vt:lpstr>
      <vt:lpstr>Crisis Global y Disputas Territoriales</vt:lpstr>
      <vt:lpstr>Crisis climática y Dinámicas Territoriales La región ya enfrenta los impactos del cambio climático global</vt:lpstr>
      <vt:lpstr>Crisis Climática y Disputas Territoriales </vt:lpstr>
      <vt:lpstr>Presentación de PowerPoint</vt:lpstr>
      <vt:lpstr>Territorio como construcción social</vt:lpstr>
      <vt:lpstr>Gestión Territorial Rural</vt:lpstr>
      <vt:lpstr>Inclusión supone fortalecer las estrategias de vida de las comunidades rurales más vulnerables</vt:lpstr>
      <vt:lpstr>Sostenibilidad supone reconocer la contribución de las estrategias  de vida rurales en el manejo de los servicios ecosistémicos</vt:lpstr>
      <vt:lpstr>Sostenibilidad supone reconocer la contribución de las estrategias  de vida rurales en el manejo de los servicios ecosistémicos</vt:lpstr>
      <vt:lpstr>Sostenibilidad supone reconocer la contribución de las estrategias  de vida rurales en el manejo de los servicios ecosistémicos</vt:lpstr>
      <vt:lpstr>Sostenibilidad supone reconocer la contribución de las estrategias  de vida rurales en el manejo de los servicios ecosistémicos</vt:lpstr>
      <vt:lpstr>Gobernanza supone una institucionalidad que fortalece derechos, promueva la acción colectiva y plataformas de negociación</vt:lpstr>
      <vt:lpstr>Gobernanza supone una institucionalidad que fortalece derechos,  promueva la acción colectiva y plataformas de negociación</vt:lpstr>
      <vt:lpstr>Tipo de recursos naturales</vt:lpstr>
      <vt:lpstr>Tipo de recursos naturales</vt:lpstr>
      <vt:lpstr>Tipos de propiedad de los RRNN</vt:lpstr>
      <vt:lpstr>Régimen de la propiedad común </vt:lpstr>
      <vt:lpstr>Gobernanza supone una institucionalidad que fortalece derechos, promueva la acción colectiva y plataformas de negociación</vt:lpstr>
      <vt:lpstr>Gobernanza supone una institucionalidad que fortalece derechos, promueva la acción colectiva y plataformas de negociación</vt:lpstr>
      <vt:lpstr>Consolidando derechos en Guatemala</vt:lpstr>
      <vt:lpstr>Consolidando derechos en Guatemala</vt:lpstr>
      <vt:lpstr>¿Consolidando derechos en Guatemala?</vt:lpstr>
      <vt:lpstr>Gobernanza supone una institucionalidad que fortalece derechos, promueva la acción colectiva y plataformas de negociación</vt:lpstr>
      <vt:lpstr>Gobernanza supone una institucionalidad que fortalece derechos, promueva la acción colectiva y plataformas de negociación</vt:lpstr>
      <vt:lpstr>Gobernanza supone una institucionalidad que fortalece derechos, promueva la acción colectiva y plataformas de negociación</vt:lpstr>
      <vt:lpstr>Múltiples Actores, Múltiples Intereses </vt:lpstr>
      <vt:lpstr>A escalas más grandes pueden usarse esquemas de valoración y decisión basados en procesos deliberativos</vt:lpstr>
      <vt:lpstr>Dinámicas Territoriales en El Salvador y  los desafíos de la Gestión Territorial Rural</vt:lpstr>
      <vt:lpstr>Dinámicas Territoriales en El Salvador y  los desafíos de la Gestión Territorial Rural</vt:lpstr>
      <vt:lpstr>Dinámicas Territoriales en El Salvador y  los desafíos de la Gestión Territorial Rural</vt:lpstr>
      <vt:lpstr>Presentación de PowerPoint</vt:lpstr>
      <vt:lpstr>Presentación de PowerPoint</vt:lpstr>
    </vt:vector>
  </TitlesOfParts>
  <Company>Fundación PRISMA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Aquí</dc:title>
  <dc:creator>Silvia Gutierrez</dc:creator>
  <cp:lastModifiedBy>FPRISMA</cp:lastModifiedBy>
  <cp:revision>87</cp:revision>
  <dcterms:created xsi:type="dcterms:W3CDTF">2010-07-13T15:57:27Z</dcterms:created>
  <dcterms:modified xsi:type="dcterms:W3CDTF">2020-02-26T17:13:03Z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000800124b0000000000010242200207f6000400038000</vt:lpwstr>
  </property>
</Properties>
</file>