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3" r:id="rId2"/>
    <p:sldId id="422" r:id="rId3"/>
    <p:sldId id="431" r:id="rId4"/>
    <p:sldId id="432" r:id="rId5"/>
    <p:sldId id="433" r:id="rId6"/>
    <p:sldId id="411" r:id="rId7"/>
    <p:sldId id="420" r:id="rId8"/>
    <p:sldId id="421" r:id="rId9"/>
    <p:sldId id="425" r:id="rId10"/>
    <p:sldId id="426" r:id="rId11"/>
    <p:sldId id="429" r:id="rId12"/>
    <p:sldId id="430" r:id="rId13"/>
    <p:sldId id="412" r:id="rId14"/>
    <p:sldId id="413" r:id="rId15"/>
    <p:sldId id="414" r:id="rId16"/>
    <p:sldId id="404" r:id="rId17"/>
    <p:sldId id="416" r:id="rId18"/>
    <p:sldId id="417" r:id="rId19"/>
    <p:sldId id="434" r:id="rId20"/>
    <p:sldId id="423" r:id="rId21"/>
    <p:sldId id="424" r:id="rId22"/>
    <p:sldId id="42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9181" autoAdjust="0"/>
  </p:normalViewPr>
  <p:slideViewPr>
    <p:cSldViewPr>
      <p:cViewPr varScale="1">
        <p:scale>
          <a:sx n="36" d="100"/>
          <a:sy n="36" d="100"/>
        </p:scale>
        <p:origin x="13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446" y="6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45DE10-AEB0-4EC6-AE64-D4F19CE33F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B2AD0-14E0-4C38-B470-2E9D30B479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70D681-E638-473A-95AC-A391DD2B7CF3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62A61-2FC5-4603-B7A4-F88B3CA48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8F7B2-E208-422A-9DF5-E2CA828EA8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C809C0-60D4-4AA7-BD70-290913000D01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9A9959-E352-46D4-B7E5-0EEAEFF3B0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E5FAA92-D11E-445F-9A4F-CE7A703FD5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A036CAA-F15E-4196-92C1-478B2EA6D0E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CDA591F-36A4-40C3-83B6-0E38E0CAEC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97EE0EE7-C52B-4E6C-AFC8-C6FF9EEDD6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DDA3EFB6-17D6-4FD3-9207-3AF10947C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8B5A77D-D243-4FBD-B242-3AB22D22D4D8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A52E671-0110-48B7-B68E-C118D5B58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727C4F2-2B82-4D65-BF4D-CFDA0D43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altLang="es-SV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3EB6DC6-E65E-40F3-BBD0-816651D3B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fld id="{67DD7DC6-D636-4FB9-B5C5-CECFAB799A32}" type="slidenum">
              <a:rPr lang="en-US" altLang="es-SV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s-SV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F6D5C42-B5FA-447C-AAED-D1C26D089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fld id="{93BD701D-833D-4F7A-BC88-710C1F474991}" type="slidenum">
              <a:rPr lang="en-US" altLang="es-SV" sz="1200">
                <a:solidFill>
                  <a:schemeClr val="tx1"/>
                </a:solidFill>
              </a:rPr>
              <a:pPr/>
              <a:t>6</a:t>
            </a:fld>
            <a:endParaRPr lang="en-US" altLang="es-SV" sz="1200">
              <a:solidFill>
                <a:schemeClr val="tx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54BCD1C-DEA5-4A3D-84B7-BAD03CF54C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4403805-E3A3-4BE4-A842-76B304A16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s-SV">
                <a:latin typeface="Arial" panose="020B0604020202020204" pitchFamily="34" charset="0"/>
                <a:cs typeface="Times New Roman" panose="02020603050405020304" pitchFamily="18" charset="0"/>
              </a:rPr>
              <a:t>Marshall, G. 1998. </a:t>
            </a:r>
            <a:r>
              <a:rPr lang="en-US" altLang="es-SV" i="1">
                <a:latin typeface="Arial" panose="020B0604020202020204" pitchFamily="34" charset="0"/>
                <a:cs typeface="Times New Roman" panose="02020603050405020304" pitchFamily="18" charset="0"/>
              </a:rPr>
              <a:t>A dictionary of sociology</a:t>
            </a:r>
            <a:r>
              <a:rPr lang="en-US" altLang="es-SV">
                <a:latin typeface="Arial" panose="020B0604020202020204" pitchFamily="34" charset="0"/>
                <a:cs typeface="Times New Roman" panose="02020603050405020304" pitchFamily="18" charset="0"/>
              </a:rPr>
              <a:t>. New York: Oxford University Press.</a:t>
            </a:r>
            <a:r>
              <a:rPr lang="en-US" altLang="es-SV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F8E4E33-E67B-42D4-99B5-7D1C88EE7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fld id="{0B392B10-E0E2-428B-AD54-0B1148A3B36D}" type="slidenum">
              <a:rPr lang="en-US" altLang="es-SV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s-SV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2E00210-00E7-4CE2-9059-8E72B9DE92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53F6216-FF56-4712-AE7C-41B69258E4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SV" alt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124FC0D-0DE3-4D83-876F-ADD8AEF265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B873E1F-43BE-48FB-875A-0B236E91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SV"/>
              <a:t>Ejemplo: cambio de clima. </a:t>
            </a:r>
            <a:r>
              <a:rPr lang="es-ES" altLang="es-SV"/>
              <a:t>Todos los países beneficiarán de un clima estable, pero cada solo país está a menudo vacilante limitar emisiones de bioxido de carbono. El beneficio a un país individual desde mantener conducta actual es más que el beneficio a todos los países si conducta fue cambiada, por lo tanto explicando el inaccion actual con respecto al cambio del clima</a:t>
            </a:r>
            <a:endParaRPr lang="en-US" altLang="es-SV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EC7DB73-CF50-481B-B3E9-8301FB97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fld id="{DE868E14-5B4B-43EB-BA42-A5E7DBAFBD7C}" type="slidenum">
              <a:rPr lang="en-US" altLang="es-SV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s-SV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6A305F6-0225-4779-83F0-DB6D34E8A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fld id="{975A7409-53BF-46BB-A56E-EE9C10CE9DBE}" type="slidenum">
              <a:rPr lang="en-US" altLang="es-SV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s-SV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212C7CF-18A1-4FD3-A3DC-A172E0FDFF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292F460-73E6-4EE6-8365-C50FA26D9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SV"/>
              <a:t>Main problem in CA.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AE9-9D31-4B0E-9396-D2E890BCE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2E1030-0410-4DE7-B727-25899B1FC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1EA542-78E5-443D-A8CD-C327B66A5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155C-F6C3-47C9-9054-B2629EA877ED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10904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DA80D3-0DD4-4112-8C1D-0519E0184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4490D1-93DC-4E63-8BA8-DDE61641E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5D8143-0B0E-41B4-B678-ED88B3D59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61DC7-D1F4-4602-8956-65F7E7520169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55997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A8EF9-9436-4A96-A4AC-DA5214E28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B6E72-022D-449B-BBEB-A3DB9D894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ED5E69-2076-4841-A892-5D721EAC0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AFF9D-0E98-4150-8A13-BD9AA016F74A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62194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4605F-1992-49E1-90B4-AEA6FDF63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3449B-E8AA-4FCE-B455-9DF91B80D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DE2259-A484-4A10-8A11-729CD209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F7675-E202-472A-9191-F31C5A01E69C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4772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EC3D36-2250-4E59-A3C1-A7E1216F8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B2E3C-E6DB-4C01-8C47-29FF4A67C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1FC1B3-378E-4216-9A05-A639C3781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7B9FA-135D-41BC-B8E1-8D2B29AE38E5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3093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59E7D-2395-41F3-AB37-DE9F18467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690B6D-BDAC-43D1-8DAB-A6957DA8A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A2AAA-4CFC-446C-A900-43DF9CF53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81CBA-909D-4D43-B2B7-0E494038F9EF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8280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5010E-EAA4-4DC6-9E80-09EFF74C4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4A70E-D213-4EC0-88E5-AEF8AA13D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B8E974-9C64-4749-AC81-AEE0761E3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365F3-F17F-4CC2-86B5-91D53547A1DD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32289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D4A553-B9F2-44C1-AB36-9C5A9D3AA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189898-31A4-4730-8B2D-97297F581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43A05F-5738-46B9-9043-24C9CF859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EA5C5-54B8-45EB-8D9C-47C2247E29E9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85311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127B75-B620-4A44-A2C3-7B74D9B72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5EB83B-29B7-4D69-92A0-66F164088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425D44-F24B-499E-8D74-DFD5A0AE8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D751D-D361-4A46-B79A-481A1C32FA8B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42610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5A4BF2-3EE9-44D2-BF49-65B17C8FC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FBC45A-C837-4ED3-886E-B8948D25E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74A74D-486F-42FE-BE30-4AB9B8561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FB07A-709B-4F34-B732-73F0312D45E8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5721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C7A9D-72C6-4CBC-951F-0D7DD47CD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E253C-2A19-41E9-9BA5-120557BE3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D260F-851A-470C-B5DD-BDDA08D47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1E269-72A3-4659-B0F3-45FD0F6EBC12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73346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F0492-0071-4CAC-80AC-41A994626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474B0-72A7-41C8-83B9-E3E7B44E9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D3821-B04D-4821-9F0D-42B47D224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3F7C6-2642-4618-93C4-4AFBB0EDEEE2}" type="slidenum">
              <a:rPr lang="en-US" altLang="es-SV"/>
              <a:pPr/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408060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A85D37-CA6E-475F-A892-3BD511FF3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SV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AA394DB-1168-432B-A671-90AFD0219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SV"/>
              <a:t>Click to edit Master text styles</a:t>
            </a:r>
          </a:p>
          <a:p>
            <a:pPr lvl="1"/>
            <a:r>
              <a:rPr lang="en-US" altLang="es-SV"/>
              <a:t>Second level</a:t>
            </a:r>
          </a:p>
          <a:p>
            <a:pPr lvl="2"/>
            <a:r>
              <a:rPr lang="en-US" altLang="es-SV"/>
              <a:t>Third level</a:t>
            </a:r>
          </a:p>
          <a:p>
            <a:pPr lvl="3"/>
            <a:r>
              <a:rPr lang="en-US" altLang="es-SV"/>
              <a:t>Fourth level</a:t>
            </a:r>
          </a:p>
          <a:p>
            <a:pPr lvl="4"/>
            <a:r>
              <a:rPr lang="en-US" altLang="es-SV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4A85F5-2D9C-4C8F-AEC6-58B1F65EF1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4DDEF9-1E20-40B2-8582-2DEAA750E9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68EE2A-D095-4DBB-986B-78913C9852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A5B30DA0-E822-42A2-8F94-E05DAAE9C891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FC226467-36CA-4884-8F0C-AC2E313820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114800"/>
            <a:ext cx="6400800" cy="1905000"/>
          </a:xfrm>
        </p:spPr>
        <p:txBody>
          <a:bodyPr/>
          <a:lstStyle/>
          <a:p>
            <a:pPr eaLnBrk="1" hangingPunct="1"/>
            <a:r>
              <a:rPr lang="es-MX" altLang="es-SV" sz="2400" b="1"/>
              <a:t>Helen Markelova</a:t>
            </a:r>
          </a:p>
          <a:p>
            <a:pPr eaLnBrk="1" hangingPunct="1"/>
            <a:r>
              <a:rPr lang="es-MX" altLang="es-SV" sz="2400"/>
              <a:t>Programa de CGIAR sobre Acción Colectiva  y Derechos de Propiedad (CAPRi)</a:t>
            </a:r>
          </a:p>
          <a:p>
            <a:pPr eaLnBrk="1" hangingPunct="1"/>
            <a:r>
              <a:rPr lang="es-MX" altLang="es-SV" sz="2400"/>
              <a:t>Instituto Internacional de Investigación sobre Políticas Alimentarias (IFPRI)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35059919-9740-4D9A-BAFD-D957E52AC1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55600"/>
          <a:ext cx="1066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4077360" imgH="2428560" progId="Word.Document.8">
                  <p:embed/>
                </p:oleObj>
              </mc:Choice>
              <mc:Fallback>
                <p:oleObj name="Document" r:id="rId4" imgW="4077360" imgH="24285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5600"/>
                        <a:ext cx="1066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>
            <a:extLst>
              <a:ext uri="{FF2B5EF4-FFF2-40B4-BE49-F238E27FC236}">
                <a16:creationId xmlns:a16="http://schemas.microsoft.com/office/drawing/2014/main" id="{F8224E3A-814F-4147-A014-D0F8D617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SV" sz="800">
                <a:solidFill>
                  <a:schemeClr val="accent2"/>
                </a:solidFill>
              </a:rPr>
              <a:t>CGIAR System-Wide Program on Collective Action and Property Rights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9F88B19E-ED01-4C14-ADFF-F952CC9E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SV" sz="4400">
                <a:solidFill>
                  <a:srgbClr val="008000"/>
                </a:solidFill>
              </a:rPr>
              <a:t>Introducción: </a:t>
            </a:r>
          </a:p>
          <a:p>
            <a:pPr algn="ctr"/>
            <a:r>
              <a:rPr lang="es-MX" altLang="es-SV" sz="4400">
                <a:solidFill>
                  <a:srgbClr val="008000"/>
                </a:solidFill>
              </a:rPr>
              <a:t>Acción Colectiva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A5C816-21D9-48C0-A6D7-B20F9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s-MX" altLang="es-SV" sz="4000"/>
              <a:t>Ejemplos de programas construidas en acción colectiva 3</a:t>
            </a:r>
            <a:endParaRPr lang="en-US" altLang="es-SV" sz="400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1CA97E9-9150-479F-8D90-A0558741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s-MX" altLang="es-SV" sz="2800">
                <a:sym typeface="Wingdings" panose="05000000000000000000" pitchFamily="2" charset="2"/>
              </a:rPr>
              <a:t>Otorgamiento y co-manejo de recursos: reformas de descentralización transfiere la autoridad de manejo a los grupos de usuarios locales</a:t>
            </a:r>
          </a:p>
          <a:p>
            <a:endParaRPr lang="en-US" altLang="es-SV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60FB9A7-8932-420A-AE4A-49BADD81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650B745-3A5D-4583-822C-E2ECB7A5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 sz="4000"/>
              <a:t>Ejemplos de programas construidas en acción colectiva 4</a:t>
            </a:r>
            <a:endParaRPr lang="en-US" altLang="es-SV" sz="400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1A50A30-D192-4F8D-97B7-0E4940A9C7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altLang="es-SV"/>
              <a:t>Ayudan a mitigar y enfrentarse con riesgos (de salud, riesgos ambientales, etc)---por la redes sociales</a:t>
            </a:r>
          </a:p>
          <a:p>
            <a:pPr>
              <a:buFontTx/>
              <a:buNone/>
            </a:pPr>
            <a:endParaRPr lang="en-US" altLang="es-SV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13825F7-98BB-4FD8-989C-7241C4EA81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1981200"/>
            <a:ext cx="3581400" cy="41148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64BDAF2-C956-4301-9715-6CFCAF43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 sz="4000"/>
              <a:t>Ejemplos de programas construidas en acción colectiva 5</a:t>
            </a:r>
            <a:endParaRPr lang="en-US" altLang="es-SV" sz="400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53ADF42-EDCB-4C72-A71D-D870A7B10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altLang="es-SV"/>
              <a:t>Contribuye a la mediación de conflictos---procesos de negociación entre actores de varios grupos/niveles</a:t>
            </a:r>
          </a:p>
        </p:txBody>
      </p:sp>
      <p:pic>
        <p:nvPicPr>
          <p:cNvPr id="13316" name="Picture 2" descr="D:\My Documents\Training\Source book\Pagemaker files\A-08\08a-3.tif">
            <a:extLst>
              <a:ext uri="{FF2B5EF4-FFF2-40B4-BE49-F238E27FC236}">
                <a16:creationId xmlns:a16="http://schemas.microsoft.com/office/drawing/2014/main" id="{4BE0F57E-EBEE-472D-ACCF-4A3E87B80B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5086BC5-49C4-4857-AC51-04DFBEFD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Como se manifiesta acción colectiva?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E93CB1C-84C5-4C43-A037-F778F4BB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s-MX" altLang="es-SV" i="1"/>
              <a:t>Estructura institucional</a:t>
            </a:r>
            <a:r>
              <a:rPr lang="es-MX" altLang="es-SV"/>
              <a:t>: </a:t>
            </a:r>
          </a:p>
          <a:p>
            <a:pPr lvl="1"/>
            <a:r>
              <a:rPr lang="es-MX" altLang="es-SV"/>
              <a:t>Formal: organización registrada, formal, con reglas escritos (PERO: a veces existen solo en el papel)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altLang="es-SV"/>
              <a:t> Ejemplo: un grupo de manejo forestal</a:t>
            </a:r>
          </a:p>
          <a:p>
            <a:pPr lvl="1"/>
            <a:r>
              <a:rPr lang="es-MX" altLang="es-SV"/>
              <a:t>Informal: ocurre de manera informal a través de las redes sociales, etc.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altLang="es-SV"/>
              <a:t>Ejemplo: red de información</a:t>
            </a:r>
          </a:p>
          <a:p>
            <a:endParaRPr lang="es-MX" altLang="es-S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99378D2-AAE2-4F6B-BB07-3C101590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Como se manifiesta acción colectiva?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18CD404-321D-47CC-95D8-6B98415BF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SV" i="1"/>
              <a:t>Escala temporal (o forma):</a:t>
            </a:r>
          </a:p>
          <a:p>
            <a:pPr lvl="1"/>
            <a:r>
              <a:rPr lang="es-MX" altLang="es-SV"/>
              <a:t>Un evento (marcha organizada)</a:t>
            </a:r>
          </a:p>
          <a:p>
            <a:pPr lvl="1"/>
            <a:r>
              <a:rPr lang="es-MX" altLang="es-SV"/>
              <a:t>Un proceso (proceso de negociaciones)</a:t>
            </a:r>
          </a:p>
          <a:p>
            <a:pPr lvl="1"/>
            <a:r>
              <a:rPr lang="es-MX" altLang="es-SV"/>
              <a:t>Una organizacion (un grupo de microcredito)</a:t>
            </a:r>
          </a:p>
          <a:p>
            <a:pPr lvl="2"/>
            <a:r>
              <a:rPr lang="es-MX" altLang="es-SV"/>
              <a:t>PERO: AC≠Organizacion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8B930A8-EEAC-4233-9785-0B12AF4E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Como se manifiesta acción colectiva?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F8C7F45-E56E-4665-ABB6-B5406011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SV" i="1"/>
              <a:t>Escala espacial: </a:t>
            </a:r>
          </a:p>
          <a:p>
            <a:pPr lvl="1"/>
            <a:r>
              <a:rPr lang="es-MX" altLang="es-SV"/>
              <a:t>Grupos locales</a:t>
            </a:r>
          </a:p>
          <a:p>
            <a:pPr lvl="1"/>
            <a:r>
              <a:rPr lang="es-MX" altLang="es-SV"/>
              <a:t>En distintos niveles</a:t>
            </a:r>
          </a:p>
          <a:p>
            <a:pPr lvl="1"/>
            <a:r>
              <a:rPr lang="es-MX" altLang="es-SV"/>
              <a:t>Accion voluntaria entre actores locales/no locales: una coalicion basada en intereses mutuos entre comunidades y encargados del gobierno local y representantes de sector privada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1C92D90-4FAF-4309-A582-0EB8907F0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s-MX" altLang="es-SV"/>
              <a:t>Instituciones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496CF41-85A1-4213-8B71-64626F786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5410200"/>
          </a:xfrm>
        </p:spPr>
        <p:txBody>
          <a:bodyPr/>
          <a:lstStyle/>
          <a:p>
            <a:r>
              <a:rPr lang="es-MX" altLang="es-SV" sz="3300">
                <a:cs typeface="Times New Roman" panose="02020603050405020304" pitchFamily="18" charset="0"/>
              </a:rPr>
              <a:t>“Reglas del juego”: reglas y restricciones que modelan interacción política, económica y social</a:t>
            </a:r>
          </a:p>
          <a:p>
            <a:r>
              <a:rPr lang="es-MX" altLang="es-SV" sz="3300">
                <a:cs typeface="Times New Roman" panose="02020603050405020304" pitchFamily="18" charset="0"/>
              </a:rPr>
              <a:t>Definen y limitan el conjunto de opciones de individuos. </a:t>
            </a:r>
          </a:p>
          <a:p>
            <a:r>
              <a:rPr lang="es-MX" altLang="es-SV" sz="3300"/>
              <a:t>Reducen incertidumbre, permiten que personas formen esperanzas</a:t>
            </a:r>
          </a:p>
          <a:p>
            <a:r>
              <a:rPr lang="es-MX" altLang="es-SV" sz="3300">
                <a:cs typeface="Times New Roman" panose="02020603050405020304" pitchFamily="18" charset="0"/>
              </a:rPr>
              <a:t>Resultado: individuos pueden interactuar con otros para obtener los beneficios que no podrían obtener solos</a:t>
            </a:r>
          </a:p>
          <a:p>
            <a:endParaRPr lang="es-MX" altLang="es-SV" sz="34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D5371BA-58DD-4F01-88B0-00DA092D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s-MX" altLang="es-SV" sz="4000"/>
              <a:t>Instituciones de acción colectiva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1657B75-37DA-441D-9280-9C20E0B7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r>
              <a:rPr lang="es-MX" altLang="es-SV" i="1"/>
              <a:t>Restricciones formales </a:t>
            </a:r>
            <a:r>
              <a:rPr lang="es-MX" altLang="es-SV"/>
              <a:t>(sanciones, tabúes, costumbres, códigos de conducta)</a:t>
            </a:r>
          </a:p>
          <a:p>
            <a:r>
              <a:rPr lang="es-MX" altLang="es-SV" i="1"/>
              <a:t>Reglas formales </a:t>
            </a:r>
            <a:r>
              <a:rPr lang="es-MX" altLang="es-SV"/>
              <a:t>(constituciones, leyes, etc)</a:t>
            </a:r>
          </a:p>
          <a:p>
            <a:r>
              <a:rPr lang="es-MX" altLang="es-SV" i="1"/>
              <a:t>Reglas, normas y estrategias utilizadas en interacciones repetidas (formales/informales)</a:t>
            </a:r>
          </a:p>
          <a:p>
            <a:pPr>
              <a:buFontTx/>
              <a:buNone/>
            </a:pPr>
            <a:r>
              <a:rPr lang="es-MX" altLang="es-SV"/>
              <a:t>***</a:t>
            </a:r>
            <a:r>
              <a:rPr lang="es-MX" altLang="es-SV" u="sng"/>
              <a:t>Reglas</a:t>
            </a:r>
            <a:r>
              <a:rPr lang="es-MX" altLang="es-SV"/>
              <a:t>: prescripciones compartidas (deber, no deber) que hacen cumplir los agentes responsables de dar seguimiento  a las conductas e imponer sanciones</a:t>
            </a:r>
          </a:p>
          <a:p>
            <a:pPr>
              <a:buFontTx/>
              <a:buNone/>
            </a:pPr>
            <a:endParaRPr lang="es-MX" altLang="es-S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D09D951-4491-4C11-B7CD-AB3107A5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Incentivos para acción colectiva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61D160E-CAB5-4E1E-8742-26D740AAC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SV"/>
              <a:t>Por que deben cooperar?</a:t>
            </a:r>
          </a:p>
          <a:p>
            <a:r>
              <a:rPr lang="es-MX" altLang="es-SV"/>
              <a:t>Costo de cooperación (tiempo, comportamiento de beneficios)</a:t>
            </a:r>
          </a:p>
          <a:p>
            <a:r>
              <a:rPr lang="es-MX" altLang="es-SV"/>
              <a:t>Cuales son los incentivos?</a:t>
            </a:r>
          </a:p>
          <a:p>
            <a:pPr lvl="1"/>
            <a:r>
              <a:rPr lang="es-MX" altLang="es-SV" sz="2400"/>
              <a:t>Dilema del prisionero: Los individuos prefieren no contribuir so nadie lo hace y si otros contribuyen, tienen </a:t>
            </a:r>
            <a:r>
              <a:rPr lang="es-MX" altLang="es-SV" sz="2400" b="1"/>
              <a:t>comportamientos oportunistas</a:t>
            </a:r>
            <a:r>
              <a:rPr lang="es-MX" altLang="es-SV" sz="2400"/>
              <a:t>, aun cuando todo seria mejo si todos contribuyeran.</a:t>
            </a:r>
          </a:p>
          <a:p>
            <a:pPr lvl="1">
              <a:buFontTx/>
              <a:buNone/>
            </a:pPr>
            <a:endParaRPr lang="es-MX" altLang="es-SV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05D12C8-3143-4C2A-B102-46E2A29EC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s-MX" altLang="es-SV" sz="4000"/>
              <a:t>Comportamientos oportunistas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6128FC5-00DC-4EA6-879D-1504EDC81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5029200"/>
          </a:xfrm>
        </p:spPr>
        <p:txBody>
          <a:bodyPr/>
          <a:lstStyle/>
          <a:p>
            <a:r>
              <a:rPr lang="es-ES" altLang="es-SV"/>
              <a:t>Problemas cuando algunos pueden beneficiar de los logros del grupo sin contribuir</a:t>
            </a:r>
          </a:p>
          <a:p>
            <a:r>
              <a:rPr lang="es-ES" altLang="es-SV"/>
              <a:t>Si demasiados no contribuyen, el grupo no produce resultados, y nadie “gana”</a:t>
            </a:r>
          </a:p>
          <a:p>
            <a:r>
              <a:rPr lang="es-BO" altLang="es-SV"/>
              <a:t>La presencia de ellos que no contribuyen y que no son castigados disminuye los estímulos de participación</a:t>
            </a:r>
          </a:p>
          <a:p>
            <a:r>
              <a:rPr lang="es-BO" altLang="es-SV"/>
              <a:t>Necesita reglas y sanciones efectivas</a:t>
            </a:r>
          </a:p>
          <a:p>
            <a:endParaRPr lang="en-US" altLang="es-SV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6DF2F31-0219-45E3-8751-445697D0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Contenido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9FD820F-AA45-43BA-A507-691CFC53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SV"/>
              <a:t>Juego experimental</a:t>
            </a:r>
          </a:p>
          <a:p>
            <a:r>
              <a:rPr lang="es-MX" altLang="es-SV"/>
              <a:t>Introducción y definiciones de AC</a:t>
            </a:r>
          </a:p>
          <a:p>
            <a:r>
              <a:rPr lang="es-MX" altLang="es-SV"/>
              <a:t>Funciones y manifestaciones de AC</a:t>
            </a:r>
          </a:p>
          <a:p>
            <a:r>
              <a:rPr lang="es-MX" altLang="es-SV"/>
              <a:t>Instituciones de AC</a:t>
            </a:r>
          </a:p>
          <a:p>
            <a:r>
              <a:rPr lang="es-MX" altLang="es-SV"/>
              <a:t>Factores importantes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66858F6-C498-4520-9ED6-BBF7A93D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s-MX" altLang="es-SV" sz="4000"/>
              <a:t>Características de la acción colectiva exitosa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4FCE270-E7FE-4317-84EA-0F6EEB6E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5029200"/>
          </a:xfrm>
        </p:spPr>
        <p:txBody>
          <a:bodyPr/>
          <a:lstStyle/>
          <a:p>
            <a:r>
              <a:rPr lang="es-MX" altLang="es-SV" sz="2800"/>
              <a:t>Beneficios de cooperación superan los costos de cooperación (viabilidad económica)</a:t>
            </a:r>
          </a:p>
          <a:p>
            <a:r>
              <a:rPr lang="es-MX" altLang="es-SV" sz="2800"/>
              <a:t>Otras experiencias en cooperación</a:t>
            </a:r>
          </a:p>
          <a:p>
            <a:r>
              <a:rPr lang="es-MX" altLang="es-SV" sz="2800"/>
              <a:t>Diversidad (hombres y mujeres), no inequidad</a:t>
            </a:r>
          </a:p>
          <a:p>
            <a:r>
              <a:rPr lang="es-MX" altLang="es-SV" sz="2800"/>
              <a:t>Agentes/lideres eficaces</a:t>
            </a:r>
          </a:p>
          <a:p>
            <a:r>
              <a:rPr lang="es-MX" altLang="es-SV" sz="2800"/>
              <a:t>Población estable</a:t>
            </a:r>
          </a:p>
          <a:p>
            <a:r>
              <a:rPr lang="es-MX" altLang="es-SV" sz="2800"/>
              <a:t>Contexto institucional propio---</a:t>
            </a:r>
            <a:r>
              <a:rPr lang="es-MX" altLang="es-SV" sz="2800">
                <a:cs typeface="Times New Roman" panose="02020603050405020304" pitchFamily="18" charset="0"/>
              </a:rPr>
              <a:t>diseño institucional determina el costo de cooperación</a:t>
            </a:r>
          </a:p>
          <a:p>
            <a:endParaRPr lang="es-MX" altLang="es-SV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6A92F70-9D19-4CF3-8459-6E3E477E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Factores que inhiben la acción colectiva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3BA9E95-FC95-4FDF-9326-98ADACBA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SV"/>
              <a:t>Falta de activos</a:t>
            </a:r>
          </a:p>
          <a:p>
            <a:r>
              <a:rPr lang="es-MX" altLang="es-SV"/>
              <a:t>Falta de acceso al mercado</a:t>
            </a:r>
          </a:p>
          <a:p>
            <a:r>
              <a:rPr lang="es-MX" altLang="es-SV"/>
              <a:t>Falta de derechos </a:t>
            </a:r>
          </a:p>
          <a:p>
            <a:r>
              <a:rPr lang="es-MX" altLang="es-SV"/>
              <a:t>Falta de liderazgo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99064CA-732A-4DBD-93E8-9CA422DC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SV"/>
              <a:t>¿Preguntas?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FE3BA6F-E025-4A01-8367-D3DF293D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25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9251BF1A-CF0B-4A2F-B9EF-948D6FF20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s-MX" altLang="es-SV" sz="4000"/>
              <a:t>Pago = </a:t>
            </a:r>
            <a:r>
              <a:rPr lang="es-MX" altLang="es-SV" sz="3600"/>
              <a:t>(contribución total) x 2 /5</a:t>
            </a:r>
          </a:p>
        </p:txBody>
      </p:sp>
      <p:graphicFrame>
        <p:nvGraphicFramePr>
          <p:cNvPr id="371129" name="Group 441">
            <a:extLst>
              <a:ext uri="{FF2B5EF4-FFF2-40B4-BE49-F238E27FC236}">
                <a16:creationId xmlns:a16="http://schemas.microsoft.com/office/drawing/2014/main" id="{6EE6F8FD-A195-49A3-9ED8-92F1A2CF1A0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81000" y="914400"/>
          <a:ext cx="8458200" cy="5562601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 CONTRIBUCION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25">
                <a:tc row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CONTRIBUCION TOTAL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vert="vert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3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A02277C-5D0F-4DB0-8D6D-352092E34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/>
              <a:t>Cuadro de resumen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C019FF59-022A-4AC3-92AD-3ED0C98964A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" y="2057400"/>
          <a:ext cx="7924800" cy="3649663"/>
        </p:xfrm>
        <a:graphic>
          <a:graphicData uri="http://schemas.openxmlformats.org/drawingml/2006/table">
            <a:tbl>
              <a:tblPr/>
              <a:tblGrid>
                <a:gridCol w="84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2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337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Numero de miembro:_____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Numero de grupo: _______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Numero de Ronda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Cuanto yo contribuyo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Cuanto yo ahorro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Contribución total del grupo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Pago a cada miembro del grupo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Mis ganancias totales de esta ronda (=B+D)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6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6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6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69" name="Rectangle 40">
            <a:extLst>
              <a:ext uri="{FF2B5EF4-FFF2-40B4-BE49-F238E27FC236}">
                <a16:creationId xmlns:a16="http://schemas.microsoft.com/office/drawing/2014/main" id="{DF2EAA59-DDC5-4E90-A642-A27B188E2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SV" sz="1200">
                <a:cs typeface="Times New Roman" panose="02020603050405020304" pitchFamily="18" charset="0"/>
              </a:rPr>
              <a:t>CUADRO DE RESUMEN</a:t>
            </a:r>
            <a:endParaRPr lang="en-US" altLang="es-SV" sz="1200"/>
          </a:p>
          <a:p>
            <a:endParaRPr lang="en-US" alt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61DFAF-AA8D-4064-AFB7-7893D591E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s-MX" altLang="es-SV"/>
              <a:t>Discusión del juego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98D3F9-1323-4080-B0C7-FEF47E658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s-MX" altLang="es-SV"/>
              <a:t>¿En que ronda tuvieron ganancias mayores?</a:t>
            </a:r>
          </a:p>
          <a:p>
            <a:r>
              <a:rPr lang="es-MX" altLang="es-SV"/>
              <a:t>¿Que reglas han puesto en los grupos?</a:t>
            </a:r>
          </a:p>
          <a:p>
            <a:r>
              <a:rPr lang="es-MX" altLang="es-SV"/>
              <a:t>¿Cuales son los beneficios de cooperación?</a:t>
            </a:r>
          </a:p>
          <a:p>
            <a:r>
              <a:rPr lang="es-MX" altLang="es-SV"/>
              <a:t>¿Hay estímulos suficientes para cooperar?</a:t>
            </a:r>
          </a:p>
          <a:p>
            <a:r>
              <a:rPr lang="es-MX" altLang="es-SV"/>
              <a:t>¿Cuales son los retos de cooperación? </a:t>
            </a:r>
          </a:p>
          <a:p>
            <a:endParaRPr lang="es-MX" altLang="es-SV"/>
          </a:p>
          <a:p>
            <a:endParaRPr lang="es-MX" altLang="es-SV"/>
          </a:p>
          <a:p>
            <a:pPr lvl="1"/>
            <a:endParaRPr lang="es-MX" altLang="es-SV"/>
          </a:p>
          <a:p>
            <a:pPr lvl="2"/>
            <a:endParaRPr lang="es-MX" altLang="es-SV"/>
          </a:p>
          <a:p>
            <a:pPr lvl="1"/>
            <a:endParaRPr lang="es-MX" altLang="es-SV"/>
          </a:p>
          <a:p>
            <a:endParaRPr lang="es-MX" altLang="es-SV"/>
          </a:p>
          <a:p>
            <a:endParaRPr lang="es-MX" altLang="es-SV"/>
          </a:p>
          <a:p>
            <a:endParaRPr lang="es-MX" alt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9A09CD-3700-407D-9954-F74B88F45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s-MX" altLang="es-SV"/>
              <a:t>Definiciones de </a:t>
            </a:r>
            <a:br>
              <a:rPr lang="es-MX" altLang="es-SV"/>
            </a:br>
            <a:r>
              <a:rPr lang="es-MX" altLang="es-SV"/>
              <a:t>“acción colectiva”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1206CB6-0898-4CBF-A0D9-34B5E73E6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pPr eaLnBrk="1" hangingPunct="1"/>
            <a:r>
              <a:rPr lang="es-MX" altLang="es-SV"/>
              <a:t>Acción voluntaria o serie de acciones tomado por un grupo para lograr intereses comunes.</a:t>
            </a:r>
          </a:p>
          <a:p>
            <a:pPr eaLnBrk="1" hangingPunct="1"/>
            <a:r>
              <a:rPr lang="es-MX" altLang="es-SV"/>
              <a:t>Incluye la formación de las instituciones and la aplicación de las reglas sobre el uso de recursos</a:t>
            </a:r>
          </a:p>
          <a:p>
            <a:pPr eaLnBrk="1" hangingPunct="1"/>
            <a:r>
              <a:rPr lang="es-MX" altLang="es-SV"/>
              <a:t>Acción </a:t>
            </a:r>
            <a:r>
              <a:rPr lang="es-MX" altLang="es-SV" b="1"/>
              <a:t>voluntaria</a:t>
            </a:r>
            <a:r>
              <a:rPr lang="es-MX" altLang="es-SV"/>
              <a:t> (sin pago, no forzado)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3B6418E-1591-456B-ACB4-6F9D047F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s-MX" altLang="es-SV"/>
              <a:t>Funciones de acción colectiva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DD93D94-6F37-4DBD-9B76-9E415507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s-MX" altLang="es-SV"/>
              <a:t>Desarrollo de las instituciones</a:t>
            </a:r>
          </a:p>
          <a:p>
            <a:pPr lvl="1">
              <a:lnSpc>
                <a:spcPct val="90000"/>
              </a:lnSpc>
            </a:pPr>
            <a:r>
              <a:rPr lang="es-MX" altLang="es-SV"/>
              <a:t>Movilización de los recursos</a:t>
            </a:r>
          </a:p>
          <a:p>
            <a:pPr lvl="1">
              <a:lnSpc>
                <a:spcPct val="90000"/>
              </a:lnSpc>
            </a:pPr>
            <a:r>
              <a:rPr lang="es-MX" altLang="es-SV"/>
              <a:t>Coordinación de las actividades</a:t>
            </a:r>
          </a:p>
          <a:p>
            <a:pPr lvl="1">
              <a:lnSpc>
                <a:spcPct val="90000"/>
              </a:lnSpc>
            </a:pPr>
            <a:r>
              <a:rPr lang="es-MX" altLang="es-SV"/>
              <a:t>Diseminación de la información</a:t>
            </a:r>
          </a:p>
          <a:p>
            <a:endParaRPr lang="es-MX" altLang="es-SV"/>
          </a:p>
        </p:txBody>
      </p:sp>
      <p:pic>
        <p:nvPicPr>
          <p:cNvPr id="8196" name="Picture 5" descr="D:\My Documents\Training\Source book\Pagemaker files\A-01\01a-1.tif">
            <a:extLst>
              <a:ext uri="{FF2B5EF4-FFF2-40B4-BE49-F238E27FC236}">
                <a16:creationId xmlns:a16="http://schemas.microsoft.com/office/drawing/2014/main" id="{99AB6599-8754-4925-BF3F-BEE7E29D4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7E0314A-4489-48ED-8D4A-797BE49F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SV" sz="4000"/>
              <a:t>Ejemplos de programas construidas en acción colectiva 1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E96925D-A237-4D73-BADE-59FD8CB4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s-MX" altLang="es-SV" sz="2800"/>
              <a:t>Fondos comunes/coinversiones</a:t>
            </a:r>
            <a:r>
              <a:rPr lang="es-MX" altLang="es-SV" sz="2800">
                <a:sym typeface="Wingdings" panose="05000000000000000000" pitchFamily="2" charset="2"/>
              </a:rPr>
              <a:t> mejoran la productividad de agricultores pequeños y la sostenibilidad de recursos naturales</a:t>
            </a:r>
          </a:p>
          <a:p>
            <a:endParaRPr lang="es-MX" altLang="es-SV">
              <a:sym typeface="Wingdings" panose="05000000000000000000" pitchFamily="2" charset="2"/>
            </a:endParaRPr>
          </a:p>
          <a:p>
            <a:endParaRPr lang="es-MX" altLang="es-SV">
              <a:sym typeface="Wingdings" panose="05000000000000000000" pitchFamily="2" charset="2"/>
            </a:endParaRPr>
          </a:p>
          <a:p>
            <a:endParaRPr lang="es-MX" altLang="es-SV">
              <a:sym typeface="Wingdings" panose="05000000000000000000" pitchFamily="2" charset="2"/>
            </a:endParaRPr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C10B6133-4231-4087-B1BC-9D607006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11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17CAF85-FB98-4993-BBB5-DDFF5EF0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s-MX" altLang="es-SV" sz="4000"/>
              <a:t>Ejemplos de programas construidas en acción colectiva 2</a:t>
            </a:r>
            <a:endParaRPr lang="en-US" altLang="es-SV" sz="400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E0703AC-FAE6-4C2E-8ECB-12FA30BF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r>
              <a:rPr lang="es-MX" altLang="es-SV" sz="2800">
                <a:sym typeface="Wingdings" panose="05000000000000000000" pitchFamily="2" charset="2"/>
              </a:rPr>
              <a:t>Manejo de propiedad colectiva: recursos comunes proveen leña, pastizales, agua, etc que hogares necesitan para complementar sus recursos privados</a:t>
            </a:r>
          </a:p>
          <a:p>
            <a:endParaRPr lang="es-MX" altLang="es-SV">
              <a:sym typeface="Wingdings" panose="05000000000000000000" pitchFamily="2" charset="2"/>
            </a:endParaRPr>
          </a:p>
          <a:p>
            <a:endParaRPr lang="es-MX" altLang="es-SV">
              <a:sym typeface="Wingdings" panose="05000000000000000000" pitchFamily="2" charset="2"/>
            </a:endParaRPr>
          </a:p>
          <a:p>
            <a:endParaRPr lang="es-MX" altLang="es-SV"/>
          </a:p>
          <a:p>
            <a:endParaRPr lang="en-US" altLang="es-SV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77052E2E-821B-4D2A-A7BF-A6C6A13A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7214</TotalTime>
  <Words>947</Words>
  <Application>Microsoft Office PowerPoint</Application>
  <PresentationFormat>Presentación en pantalla (4:3)</PresentationFormat>
  <Paragraphs>180</Paragraphs>
  <Slides>22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Wingdings</vt:lpstr>
      <vt:lpstr>Blank Presentation</vt:lpstr>
      <vt:lpstr>Microsoft Word Document</vt:lpstr>
      <vt:lpstr>Presentación de PowerPoint</vt:lpstr>
      <vt:lpstr>Contenido</vt:lpstr>
      <vt:lpstr>Pago = (contribución total) x 2 /5</vt:lpstr>
      <vt:lpstr>Cuadro de resumen</vt:lpstr>
      <vt:lpstr>Discusión del juego</vt:lpstr>
      <vt:lpstr>Definiciones de  “acción colectiva”</vt:lpstr>
      <vt:lpstr>Funciones de acción colectiva</vt:lpstr>
      <vt:lpstr>Ejemplos de programas construidas en acción colectiva 1</vt:lpstr>
      <vt:lpstr>Ejemplos de programas construidas en acción colectiva 2</vt:lpstr>
      <vt:lpstr>Ejemplos de programas construidas en acción colectiva 3</vt:lpstr>
      <vt:lpstr>Ejemplos de programas construidas en acción colectiva 4</vt:lpstr>
      <vt:lpstr>Ejemplos de programas construidas en acción colectiva 5</vt:lpstr>
      <vt:lpstr>Como se manifiesta acción colectiva?</vt:lpstr>
      <vt:lpstr>Como se manifiesta acción colectiva?</vt:lpstr>
      <vt:lpstr>Como se manifiesta acción colectiva?</vt:lpstr>
      <vt:lpstr>Instituciones</vt:lpstr>
      <vt:lpstr>Instituciones de acción colectiva</vt:lpstr>
      <vt:lpstr>Incentivos para acción colectiva</vt:lpstr>
      <vt:lpstr>Comportamientos oportunistas</vt:lpstr>
      <vt:lpstr>Características de la acción colectiva exitosa</vt:lpstr>
      <vt:lpstr>Factores que inhiben la acción colectiva</vt:lpstr>
      <vt:lpstr>¿Preguntas?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Action,  Property Rights, and Devolution of Natural Resource Management</dc:title>
  <dc:creator>Ruth Meinzen-Dick</dc:creator>
  <cp:lastModifiedBy>FPRISMA</cp:lastModifiedBy>
  <cp:revision>530</cp:revision>
  <cp:lastPrinted>1999-04-09T15:55:30Z</cp:lastPrinted>
  <dcterms:created xsi:type="dcterms:W3CDTF">1999-04-04T16:50:28Z</dcterms:created>
  <dcterms:modified xsi:type="dcterms:W3CDTF">2020-02-26T16:54:16Z</dcterms:modified>
</cp:coreProperties>
</file>