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36"/>
  </p:handoutMasterIdLst>
  <p:sldIdLst>
    <p:sldId id="258" r:id="rId2"/>
    <p:sldId id="332" r:id="rId3"/>
    <p:sldId id="331" r:id="rId4"/>
    <p:sldId id="335" r:id="rId5"/>
    <p:sldId id="317" r:id="rId6"/>
    <p:sldId id="336" r:id="rId7"/>
    <p:sldId id="260" r:id="rId8"/>
    <p:sldId id="318" r:id="rId9"/>
    <p:sldId id="325" r:id="rId10"/>
    <p:sldId id="314" r:id="rId11"/>
    <p:sldId id="315" r:id="rId12"/>
    <p:sldId id="310" r:id="rId13"/>
    <p:sldId id="323" r:id="rId14"/>
    <p:sldId id="334" r:id="rId15"/>
    <p:sldId id="321" r:id="rId16"/>
    <p:sldId id="324" r:id="rId17"/>
    <p:sldId id="328" r:id="rId18"/>
    <p:sldId id="289" r:id="rId19"/>
    <p:sldId id="290" r:id="rId20"/>
    <p:sldId id="291" r:id="rId21"/>
    <p:sldId id="292" r:id="rId22"/>
    <p:sldId id="269" r:id="rId23"/>
    <p:sldId id="273" r:id="rId24"/>
    <p:sldId id="281" r:id="rId25"/>
    <p:sldId id="327" r:id="rId26"/>
    <p:sldId id="287" r:id="rId27"/>
    <p:sldId id="284" r:id="rId28"/>
    <p:sldId id="294" r:id="rId29"/>
    <p:sldId id="330" r:id="rId30"/>
    <p:sldId id="309" r:id="rId31"/>
    <p:sldId id="296" r:id="rId32"/>
    <p:sldId id="297" r:id="rId33"/>
    <p:sldId id="329" r:id="rId34"/>
    <p:sldId id="337" r:id="rId3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36" d="100"/>
          <a:sy n="36" d="100"/>
        </p:scale>
        <p:origin x="13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EAC16C8-222B-4AB3-A9D1-BE171128E0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smtClean="0">
                <a:latin typeface="Times New Roman" pitchFamily="-7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7ABB3F4-CB04-4464-A08B-0391E32190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>
                <a:latin typeface="Times New Roman" pitchFamily="-7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8FF4643A-23CA-4D58-992F-8B022CC26D0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smtClean="0">
                <a:latin typeface="Times New Roman" pitchFamily="-7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176E174E-DFAA-49A5-A62D-8AE295B8874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8E569D8E-4DCC-4732-9489-038F6EE2595D}" type="slidenum">
              <a:rPr lang="es-ES" altLang="es-SV"/>
              <a:pPr/>
              <a:t>‹Nº›</a:t>
            </a:fld>
            <a:endParaRPr lang="es-ES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7075B4-99DE-4F94-8320-3B09C80C60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F51687-984F-4180-948D-6A201C79B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F299F2-2FC0-48E3-AEB8-05B926282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6E23B-ED1B-4E9D-BE43-2F2B8E3E2AD9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04726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A43633-4B60-4118-8181-2D019A62A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C99A9B-0427-4D43-BA9F-120BCA9FA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B56AB7-340D-471F-9EED-35C69693FA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7734-AF62-4DA9-9983-95D928699956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73090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83B0E9-6741-4414-9945-B0E13EDF0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323496-9BC0-4ABA-9CE7-519E2508F7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0514E-C359-4F74-B34D-983420F42D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6FD09-6119-4FAA-BEF6-95E69C342AE6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25999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545FD1-03E8-47D5-90D3-C0B1D1D9B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85FC40-4CDD-4829-9F9D-9F0B960289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89B182-F08D-4E65-9244-CD7CACABA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0CDDD-A88B-4019-90D3-A0F69AF44E61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27093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B54825-BADB-4FFB-A3CD-C301F1A2E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7818B2-7CF0-459F-8970-DB1773ACFF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C2F9CE-E099-422D-B0AD-D2AED6A2D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844FD-FF38-4E56-9555-D2BC55589985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86909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E1D23C-7CDF-49AB-AA7F-23FA9A4F37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A4C6ED-FE26-4A6C-91DF-7FC9AF0AD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B4D709-DFEB-4326-8493-A34007CEB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2BE31-696D-492D-907F-400ED207340B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8325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6A1E77-2BB2-49BD-B53A-C36DB22CA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444A1-63C1-4F34-B684-37D7831DB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0730F0-2780-46B8-A68A-B5713586D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97318-0092-402C-9757-F5D64BC30FA9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409180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42DD21-F122-4D90-AECA-83A598246D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56DA5F6-B88C-4DF5-91AB-0DD60E116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A81DA8-3FEB-476F-986A-7953D89EE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E4DBC-6C6F-49BB-BA4E-E82F87C8FFF3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7657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A97DFDA-D4DC-4D6C-A6C8-31E27376C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B2672B-8689-4779-BCB2-AFB6B90E6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427BE5-B905-4649-81AF-AADA4257FD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BE075-AC55-4423-8403-559AB2ECBE85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41402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92AE66-C0EF-426C-98C0-491F9EB5E9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10CE78-69DF-45DD-A057-FD0B17C3B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58B413-D001-4FAA-9538-111B6A1A4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065F2-5B85-420B-8B10-EAA889AA9D70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94744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7E3B6E-A9F5-43F7-9321-8CCE5574A8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3350A6-0F9F-4BCB-ADD2-BD55BCA879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38A07F-B177-4872-A0F2-AAFF0E32CA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29979-6F91-46FE-A84C-06021EC91E24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98856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DE98FC-5DE2-4DAC-8635-CC0469324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5ED698-D2B6-4C08-BC57-6C2BAC019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6B7943-D996-406C-8E55-DE1B55454F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EECBE-FD5B-4254-8F1A-7C4CE7B98041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15422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ED1B28-C3C5-46E8-8472-28FA15755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C77AC3-8F9A-4F17-94BA-B1DB68FD2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DE3D8B0F-15DC-4F11-BABC-490CB3F9F0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8D5454AA-AB94-4778-88E4-3C9B2A6B51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45D6BFF4-255A-44B1-9B81-66BE194145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8BE28B-AF5C-48B8-9164-2BC3F623799B}" type="slidenum">
              <a:rPr lang="es-ES" altLang="es-SV"/>
              <a:pPr/>
              <a:t>‹Nº›</a:t>
            </a:fld>
            <a:endParaRPr lang="es-ES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8E68541-736C-4695-966B-DE45F16703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590800"/>
          </a:xfrm>
        </p:spPr>
        <p:txBody>
          <a:bodyPr/>
          <a:lstStyle/>
          <a:p>
            <a:pPr eaLnBrk="1" hangingPunct="1"/>
            <a:r>
              <a:rPr lang="es-MX" altLang="es-SV">
                <a:latin typeface="Arial Unicode MS" panose="020B0604020202020204" pitchFamily="34" charset="-128"/>
              </a:rPr>
              <a:t>LA GESTION DE LOS RECURSOS COMUNES</a:t>
            </a:r>
            <a:endParaRPr lang="es-ES" altLang="es-SV">
              <a:latin typeface="Arial Unicode MS" panose="020B0604020202020204" pitchFamily="34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E524C9F-65AC-4845-99CF-2A8BDC095A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81525"/>
            <a:ext cx="6369050" cy="1871663"/>
          </a:xfrm>
        </p:spPr>
        <p:txBody>
          <a:bodyPr/>
          <a:lstStyle/>
          <a:p>
            <a:pPr eaLnBrk="1" hangingPunct="1"/>
            <a:r>
              <a:rPr lang="es-ES" altLang="es-SV">
                <a:latin typeface="Arial Unicode MS" panose="020B0604020202020204" pitchFamily="34" charset="-128"/>
              </a:rPr>
              <a:t>Leticia Merino</a:t>
            </a:r>
          </a:p>
          <a:p>
            <a:pPr eaLnBrk="1" hangingPunct="1"/>
            <a:r>
              <a:rPr lang="es-ES" altLang="es-SV">
                <a:latin typeface="Arial Unicode MS" panose="020B0604020202020204" pitchFamily="34" charset="-128"/>
              </a:rPr>
              <a:t>Instituto de Investigaciones Sociales de la UNAM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5364B0-2284-4502-A0E3-9F28FC3A1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796212" cy="1524000"/>
          </a:xfrm>
        </p:spPr>
        <p:txBody>
          <a:bodyPr/>
          <a:lstStyle/>
          <a:p>
            <a:pPr eaLnBrk="1" hangingPunct="1"/>
            <a:br>
              <a:rPr lang="es-MX" altLang="es-SV" sz="2800" b="1">
                <a:latin typeface="Arial Unicode MS" panose="020B0604020202020204" pitchFamily="34" charset="-128"/>
              </a:rPr>
            </a:br>
            <a:r>
              <a:rPr lang="es-MX" altLang="es-SV" sz="3200" b="1">
                <a:latin typeface="Arial Unicode MS" panose="020B0604020202020204" pitchFamily="34" charset="-128"/>
              </a:rPr>
              <a:t>Características básicas de los recursos o bienes:  posibilidad o nivel de exclusión</a:t>
            </a:r>
            <a:br>
              <a:rPr lang="es-ES" altLang="es-SV" sz="3200" b="1">
                <a:latin typeface="Arial Unicode MS" panose="020B0604020202020204" pitchFamily="34" charset="-128"/>
              </a:rPr>
            </a:br>
            <a:r>
              <a:rPr lang="es-MX" altLang="es-SV" sz="3600">
                <a:latin typeface="Arial Unicode MS" panose="020B0604020202020204" pitchFamily="34" charset="-128"/>
              </a:rPr>
              <a:t>	</a:t>
            </a:r>
            <a:endParaRPr lang="es-ES" altLang="es-SV" sz="3600">
              <a:latin typeface="Arial Unicode MS" panose="020B0604020202020204" pitchFamily="34" charset="-128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7C4275D-E5B5-4F8D-A729-62DC1102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MX" altLang="es-SV" sz="24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 sz="2400">
                <a:latin typeface="Arial Unicode MS" panose="020B0604020202020204" pitchFamily="34" charset="-128"/>
              </a:rPr>
              <a:t>	</a:t>
            </a:r>
            <a:r>
              <a:rPr lang="es-MX" altLang="es-SV" sz="2800">
                <a:latin typeface="Arial Unicode MS" panose="020B0604020202020204" pitchFamily="34" charset="-128"/>
              </a:rPr>
              <a:t>Capacidad o dificultad de marginar a usuarios potenciales de sistemas y unidades de los recursos.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	Es resultado de las características físicas de los recursos, de la tecnología en uso y de las condiciones sociales en que el uso de los recursos se lleva a cabo </a:t>
            </a:r>
            <a:endParaRPr lang="es-ES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" altLang="es-SV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altLang="es-SV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CA1DBAA-656E-4DB6-A3EA-EF0CE27FE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723187" cy="1524000"/>
          </a:xfrm>
        </p:spPr>
        <p:txBody>
          <a:bodyPr/>
          <a:lstStyle/>
          <a:p>
            <a:pPr eaLnBrk="1" hangingPunct="1"/>
            <a:br>
              <a:rPr lang="es-MX" altLang="es-SV" sz="2800" b="1">
                <a:latin typeface="Arial Unicode MS" panose="020B0604020202020204" pitchFamily="34" charset="-128"/>
              </a:rPr>
            </a:br>
            <a:r>
              <a:rPr lang="es-MX" altLang="es-SV" sz="3200" b="1">
                <a:latin typeface="Arial Unicode MS" panose="020B0604020202020204" pitchFamily="34" charset="-128"/>
              </a:rPr>
              <a:t>Características básicas de los bienes o recursos:  “sustractabilidad” o rivalidad</a:t>
            </a:r>
            <a:br>
              <a:rPr lang="es-ES" altLang="es-SV" sz="3200" b="1">
                <a:latin typeface="Arial Unicode MS" panose="020B0604020202020204" pitchFamily="34" charset="-128"/>
              </a:rPr>
            </a:br>
            <a:endParaRPr lang="es-ES" altLang="es-SV" sz="3200" b="1">
              <a:latin typeface="Arial Unicode MS" panose="020B0604020202020204" pitchFamily="34" charset="-128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9F55EFB-0920-4E1D-A7A6-8F0A92D8D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MX" altLang="es-SV" sz="2800" b="1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r>
              <a:rPr lang="es-MX" altLang="es-SV" sz="2800" b="1">
                <a:latin typeface="Arial Unicode MS" panose="020B0604020202020204" pitchFamily="34" charset="-128"/>
              </a:rPr>
              <a:t>	</a:t>
            </a:r>
            <a:r>
              <a:rPr lang="es-MX" altLang="es-SV" sz="2800">
                <a:latin typeface="Arial Unicode MS" panose="020B0604020202020204" pitchFamily="34" charset="-128"/>
              </a:rPr>
              <a:t>Carácter finito de las unidades de los recursos, susceptibles de ser apropiadas por distintos usuarios. </a:t>
            </a:r>
          </a:p>
          <a:p>
            <a:pPr eaLnBrk="1" hangingPunct="1">
              <a:buFontTx/>
              <a:buNone/>
            </a:pPr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	Determinado número de unidades deja de estar disponible (temporal o definitvamente) para usuarios potenciales cuando un usuario las apropia.</a:t>
            </a:r>
            <a:endParaRPr lang="es-ES" altLang="es-SV" sz="2800" b="1">
              <a:latin typeface="Arial Unicode MS" panose="020B0604020202020204" pitchFamily="34" charset="-128"/>
            </a:endParaRPr>
          </a:p>
          <a:p>
            <a:pPr eaLnBrk="1" hangingPunct="1"/>
            <a:endParaRPr lang="es-ES" altLang="es-SV" sz="2800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s-ES" altLang="es-SV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69E5D8F-F2CC-4ECB-B2EF-8B9AB15FC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18488" cy="647700"/>
          </a:xfrm>
        </p:spPr>
        <p:txBody>
          <a:bodyPr/>
          <a:lstStyle/>
          <a:p>
            <a:pPr eaLnBrk="1" hangingPunct="1"/>
            <a:br>
              <a:rPr lang="es-MX" altLang="es-SV" sz="4000">
                <a:latin typeface="Arial Unicode MS" panose="020B0604020202020204" pitchFamily="34" charset="-128"/>
              </a:rPr>
            </a:br>
            <a:r>
              <a:rPr lang="es-MX" altLang="es-SV" sz="4000">
                <a:latin typeface="Arial Unicode MS" panose="020B0604020202020204" pitchFamily="34" charset="-128"/>
              </a:rPr>
              <a:t>Tipos  de  bienes o recursos</a:t>
            </a:r>
            <a:br>
              <a:rPr lang="es-ES" altLang="es-SV" sz="4000">
                <a:latin typeface="Arial Unicode MS" panose="020B0604020202020204" pitchFamily="34" charset="-128"/>
              </a:rPr>
            </a:br>
            <a:endParaRPr lang="es-ES" altLang="es-SV" sz="4000">
              <a:latin typeface="Arial Unicode MS" panose="020B0604020202020204" pitchFamily="34" charset="-128"/>
            </a:endParaRPr>
          </a:p>
        </p:txBody>
      </p:sp>
      <p:graphicFrame>
        <p:nvGraphicFramePr>
          <p:cNvPr id="69687" name="Group 55">
            <a:extLst>
              <a:ext uri="{FF2B5EF4-FFF2-40B4-BE49-F238E27FC236}">
                <a16:creationId xmlns:a16="http://schemas.microsoft.com/office/drawing/2014/main" id="{D8C77BDC-FE90-4BC8-B9BD-AA7DA89047B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480050"/>
        </p:xfrm>
        <a:graphic>
          <a:graphicData uri="http://schemas.openxmlformats.org/drawingml/2006/table">
            <a:tbl>
              <a:tblPr/>
              <a:tblGrid>
                <a:gridCol w="1522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4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5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 Unicode MS" pitchFamily="34" charset="-128"/>
                        </a:rPr>
                        <a:t>Rivalidad o sustractabilidad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 Unicode MS" pitchFamily="34" charset="-128"/>
                        </a:rPr>
                        <a:t>Baja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 Unicode MS" pitchFamily="34" charset="-128"/>
                        </a:rPr>
                        <a:t>Alta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 Unicode MS" pitchFamily="34" charset="-128"/>
                        </a:rPr>
                        <a:t>Exclusión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 Unicode MS" pitchFamily="34" charset="-128"/>
                        </a:rPr>
                        <a:t>Difícil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Bienes Públicos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Recursos de uso común (“common pool resources”)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 Unicode MS" pitchFamily="34" charset="-128"/>
                        </a:rPr>
                        <a:t>Fácil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Bienes tarifa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Bienes privados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C405415-9E1A-4384-88F7-072459034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7772400" cy="865188"/>
          </a:xfrm>
        </p:spPr>
        <p:txBody>
          <a:bodyPr/>
          <a:lstStyle/>
          <a:p>
            <a:pPr eaLnBrk="1" hangingPunct="1"/>
            <a:r>
              <a:rPr lang="es-MX" altLang="es-SV" sz="3200" b="1">
                <a:latin typeface="Arial Unicode MS" panose="020B0604020202020204" pitchFamily="34" charset="-128"/>
              </a:rPr>
              <a:t>Otras características de los recursos comunes</a:t>
            </a:r>
            <a:endParaRPr lang="es-ES" altLang="es-SV" sz="3200" b="1">
              <a:latin typeface="Arial Unicode MS" panose="020B0604020202020204" pitchFamily="34" charset="-128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55B3219-3E98-4829-9AE4-0F8E1041A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766888"/>
            <a:ext cx="7859713" cy="4757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SV" sz="2800">
                <a:latin typeface="Arial Unicode MS" panose="020B0604020202020204" pitchFamily="34" charset="-128"/>
              </a:rPr>
              <a:t>Conjunción: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	Capacidad del sistema de un recurso para soportar múltiples usuarios sin disminuir el nivel agregado de beneficios que genera el sistema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.   Indivisibilidad: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	Límites dentro de los cuales los recursos comunes pueden dividirse sin afectar su manejo potencial o el valor de su producción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" altLang="es-SV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6419D6D-131D-4269-90DD-00F974699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pPr eaLnBrk="1" hangingPunct="1"/>
            <a:r>
              <a:rPr lang="es-ES_tradnl" altLang="es-SV"/>
              <a:t>En sentido general los recursos comunes o “commons” son:</a:t>
            </a:r>
            <a:endParaRPr lang="es-MX" altLang="es-SV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8819F28-9753-42F3-B664-B5AA7292C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 eaLnBrk="1" hangingPunct="1"/>
            <a:r>
              <a:rPr lang="es-ES_tradnl" altLang="es-SV"/>
              <a:t> </a:t>
            </a:r>
            <a:r>
              <a:rPr lang="es-ES_tradnl" altLang="es-SV" sz="4000"/>
              <a:t>Bienes de “uso común”,</a:t>
            </a:r>
          </a:p>
          <a:p>
            <a:pPr eaLnBrk="1" hangingPunct="1"/>
            <a:endParaRPr lang="es-ES_tradnl" altLang="es-SV" sz="4000"/>
          </a:p>
          <a:p>
            <a:pPr eaLnBrk="1" hangingPunct="1"/>
            <a:r>
              <a:rPr lang="es-ES_tradnl" altLang="es-SV" sz="4000"/>
              <a:t> Bienes públicos</a:t>
            </a:r>
            <a:endParaRPr lang="es-MX" altLang="es-SV" sz="4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70D6BF8-47EB-4F62-AB26-EE77B11EB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05725" cy="1628775"/>
          </a:xfrm>
        </p:spPr>
        <p:txBody>
          <a:bodyPr/>
          <a:lstStyle/>
          <a:p>
            <a:pPr algn="l" eaLnBrk="1" hangingPunct="1"/>
            <a:r>
              <a:rPr lang="es-MX" altLang="es-SV" sz="3200" b="1">
                <a:latin typeface="Arial Unicode MS" panose="020B0604020202020204" pitchFamily="34" charset="-128"/>
              </a:rPr>
              <a:t>Problemas de la gestión de los bienes comunes:  </a:t>
            </a:r>
            <a:r>
              <a:rPr lang="es-MX" altLang="es-SV" sz="3200" b="1" i="1">
                <a:latin typeface="Arial Unicode MS" panose="020B0604020202020204" pitchFamily="34" charset="-128"/>
              </a:rPr>
              <a:t>apropiación</a:t>
            </a:r>
            <a:endParaRPr lang="es-ES" altLang="es-SV" sz="3200" b="1" i="1">
              <a:latin typeface="Arial Unicode MS" panose="020B0604020202020204" pitchFamily="34" charset="-128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B8FED63-57A3-4359-B85B-7332FE545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18488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>
                <a:latin typeface="Arial Unicode MS" panose="020B0604020202020204" pitchFamily="34" charset="-128"/>
              </a:rPr>
              <a:t>	El uso sostenido de los b.c. plantea la necesidad de realizar la </a:t>
            </a:r>
            <a:r>
              <a:rPr lang="es-MX" altLang="es-SV" i="1">
                <a:latin typeface="Arial Unicode MS" panose="020B0604020202020204" pitchFamily="34" charset="-128"/>
              </a:rPr>
              <a:t>apropiación </a:t>
            </a:r>
            <a:r>
              <a:rPr lang="es-MX" altLang="es-SV">
                <a:latin typeface="Arial Unicode MS" panose="020B0604020202020204" pitchFamily="34" charset="-128"/>
              </a:rPr>
              <a:t>de las unidades de los recurso sin afectar las capacidades productivas de los sistemas. Llevar a cabo la </a:t>
            </a:r>
            <a:r>
              <a:rPr lang="es-MX" altLang="es-SV" i="1">
                <a:latin typeface="Arial Unicode MS" panose="020B0604020202020204" pitchFamily="34" charset="-128"/>
              </a:rPr>
              <a:t>apropiación</a:t>
            </a:r>
            <a:r>
              <a:rPr lang="es-MX" altLang="es-SV" b="1" i="1">
                <a:latin typeface="Arial Unicode MS" panose="020B0604020202020204" pitchFamily="34" charset="-128"/>
              </a:rPr>
              <a:t> </a:t>
            </a:r>
            <a:r>
              <a:rPr lang="es-MX" altLang="es-SV">
                <a:latin typeface="Arial Unicode MS" panose="020B0604020202020204" pitchFamily="34" charset="-128"/>
              </a:rPr>
              <a:t>de las unidades del recurso dentro de los límites de uso sustentable, teniendo en cuenta las dinámicas de reproducción y producción del sistema de recursos. </a:t>
            </a:r>
            <a:endParaRPr lang="es-ES" altLang="es-SV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" altLang="es-SV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altLang="es-SV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altLang="es-SV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" altLang="es-SV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7E6673D-ABAB-4CB7-9333-7B2443D2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5688" y="287338"/>
            <a:ext cx="7627937" cy="1008062"/>
          </a:xfrm>
        </p:spPr>
        <p:txBody>
          <a:bodyPr/>
          <a:lstStyle/>
          <a:p>
            <a:pPr eaLnBrk="1" hangingPunct="1"/>
            <a:r>
              <a:rPr lang="es-MX" altLang="es-SV" sz="3200" b="1">
                <a:latin typeface="Arial Unicode MS" panose="020B0604020202020204" pitchFamily="34" charset="-128"/>
              </a:rPr>
              <a:t>Problemas de la gestión de los bienes comunes: </a:t>
            </a:r>
            <a:r>
              <a:rPr lang="es-ES" altLang="es-SV" sz="3200" b="1" i="1">
                <a:latin typeface="Arial Unicode MS" panose="020B0604020202020204" pitchFamily="34" charset="-128"/>
              </a:rPr>
              <a:t>provisión</a:t>
            </a:r>
            <a:endParaRPr lang="es-ES" altLang="es-SV" sz="3600" b="1" i="1">
              <a:latin typeface="Arial Unicode MS" panose="020B060402020202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FAC7784-B80A-4905-9529-C7A87E1EA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	</a:t>
            </a:r>
            <a:r>
              <a:rPr lang="es-MX" altLang="es-SV">
                <a:latin typeface="Arial Unicode MS" panose="020B0604020202020204" pitchFamily="34" charset="-128"/>
              </a:rPr>
              <a:t>El uso sostenido de los b.c. exige también  inversión en la </a:t>
            </a:r>
            <a:r>
              <a:rPr lang="es-MX" altLang="es-SV" i="1">
                <a:latin typeface="Arial Unicode MS" panose="020B0604020202020204" pitchFamily="34" charset="-128"/>
              </a:rPr>
              <a:t>provisión</a:t>
            </a:r>
            <a:r>
              <a:rPr lang="es-MX" altLang="es-SV">
                <a:latin typeface="Arial Unicode MS" panose="020B0604020202020204" pitchFamily="34" charset="-128"/>
              </a:rPr>
              <a:t> de las condiciones necesarias para el mantenimiento del sistema del recursos, de manera que haga posible mantener el </a:t>
            </a:r>
            <a:r>
              <a:rPr lang="es-MX" altLang="es-SV" i="1">
                <a:latin typeface="Arial Unicode MS" panose="020B0604020202020204" pitchFamily="34" charset="-128"/>
              </a:rPr>
              <a:t>fllujo </a:t>
            </a:r>
            <a:r>
              <a:rPr lang="es-MX" altLang="es-SV">
                <a:latin typeface="Arial Unicode MS" panose="020B0604020202020204" pitchFamily="34" charset="-128"/>
              </a:rPr>
              <a:t>de unidades de recursos</a:t>
            </a:r>
          </a:p>
          <a:p>
            <a:pPr eaLnBrk="1" hangingPunct="1">
              <a:lnSpc>
                <a:spcPct val="90000"/>
              </a:lnSpc>
            </a:pPr>
            <a:endParaRPr lang="es-ES" altLang="es-SV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" altLang="es-SV"/>
          </a:p>
          <a:p>
            <a:pPr eaLnBrk="1" hangingPunct="1">
              <a:lnSpc>
                <a:spcPct val="90000"/>
              </a:lnSpc>
            </a:pPr>
            <a:endParaRPr lang="es-ES" altLang="es-SV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6B451CA-04EE-443F-9D35-FA7B5FECB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4000" b="1">
                <a:latin typeface="Arial Unicode MS" panose="020B0604020202020204" pitchFamily="34" charset="-128"/>
              </a:rPr>
              <a:t>INSTITUCIONES</a:t>
            </a:r>
            <a:br>
              <a:rPr lang="es-ES" altLang="es-SV" sz="4000" b="1">
                <a:latin typeface="Arial Unicode MS" panose="020B0604020202020204" pitchFamily="34" charset="-128"/>
              </a:rPr>
            </a:br>
            <a:endParaRPr lang="es-ES" altLang="es-SV" sz="4000" b="1">
              <a:latin typeface="Arial Unicode MS" panose="020B0604020202020204" pitchFamily="34" charset="-128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3586D1B-86FD-454D-98DA-45F94AD18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55013" cy="4848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Conjunto de </a:t>
            </a:r>
            <a:r>
              <a:rPr lang="es-MX" altLang="es-SV" sz="2800" i="1">
                <a:latin typeface="Arial Unicode MS" panose="020B0604020202020204" pitchFamily="34" charset="-128"/>
              </a:rPr>
              <a:t>reglas en uso</a:t>
            </a:r>
            <a:r>
              <a:rPr lang="es-MX" altLang="es-SV" sz="2800">
                <a:latin typeface="Arial Unicode MS" panose="020B0604020202020204" pitchFamily="34" charset="-128"/>
              </a:rPr>
              <a:t> que se utilizan</a:t>
            </a:r>
          </a:p>
          <a:p>
            <a:pPr eaLnBrk="1" hangingPunct="1"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para determinar : 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que acciones son permitidas o prohibidas,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quien puede  tomar decisiones en un espacio determinado, 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que información debe o no debe proveerse, 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que “pagos o multas” deben asignarse a los individuos dependiendo de sus acciones,</a:t>
            </a:r>
          </a:p>
          <a:p>
            <a:pPr eaLnBrk="1" hangingPunct="1"/>
            <a:r>
              <a:rPr lang="es-ES" altLang="es-SV" sz="2800">
                <a:latin typeface="Arial Unicode MS" panose="020B0604020202020204" pitchFamily="34" charset="-128"/>
              </a:rPr>
              <a:t>Como se vigila el cumplimiento</a:t>
            </a:r>
          </a:p>
          <a:p>
            <a:pPr eaLnBrk="1" hangingPunct="1">
              <a:buFontTx/>
              <a:buNone/>
            </a:pPr>
            <a:endParaRPr lang="es-ES" altLang="es-SV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78366FB-FEB9-4576-86C4-30932FF66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88300" cy="685800"/>
          </a:xfrm>
        </p:spPr>
        <p:txBody>
          <a:bodyPr/>
          <a:lstStyle/>
          <a:p>
            <a:pPr eaLnBrk="1" hangingPunct="1"/>
            <a:r>
              <a:rPr lang="es-MX" altLang="es-SV">
                <a:latin typeface="Arial Unicode MS" panose="020B0604020202020204" pitchFamily="34" charset="-128"/>
              </a:rPr>
              <a:t>REGLAS</a:t>
            </a:r>
            <a:endParaRPr lang="es-ES" altLang="es-SV">
              <a:latin typeface="Arial Unicode MS" panose="020B0604020202020204" pitchFamily="34" charset="-128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0ABE5FA-4156-46FE-89C1-18B86AA55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86750" cy="5445125"/>
          </a:xfrm>
        </p:spPr>
        <p:txBody>
          <a:bodyPr/>
          <a:lstStyle/>
          <a:p>
            <a:pPr eaLnBrk="1" hangingPunct="1"/>
            <a:r>
              <a:rPr lang="es-MX" altLang="es-SV">
                <a:latin typeface="Arial Unicode MS" panose="020B0604020202020204" pitchFamily="34" charset="-128"/>
              </a:rPr>
              <a:t>Puede esperarse que las </a:t>
            </a:r>
            <a:r>
              <a:rPr lang="es-MX" altLang="es-SV" i="1">
                <a:latin typeface="Arial Unicode MS" panose="020B0604020202020204" pitchFamily="34" charset="-128"/>
              </a:rPr>
              <a:t>reglas </a:t>
            </a:r>
            <a:r>
              <a:rPr lang="es-MX" altLang="es-SV">
                <a:latin typeface="Arial Unicode MS" panose="020B0604020202020204" pitchFamily="34" charset="-128"/>
              </a:rPr>
              <a:t>se cumplan</a:t>
            </a:r>
            <a:r>
              <a:rPr lang="es-MX" altLang="es-SV" i="1">
                <a:latin typeface="Arial Unicode MS" panose="020B0604020202020204" pitchFamily="34" charset="-128"/>
              </a:rPr>
              <a:t> </a:t>
            </a:r>
            <a:r>
              <a:rPr lang="es-MX" altLang="es-SV">
                <a:latin typeface="Arial Unicode MS" panose="020B0604020202020204" pitchFamily="34" charset="-128"/>
              </a:rPr>
              <a:t>si aquellos mayormente afectados por ellas, conocen su existencia y esperan que otros monitoreen su conducta y sancionen su incumplimiento.</a:t>
            </a:r>
          </a:p>
          <a:p>
            <a:pPr eaLnBrk="1" hangingPunct="1">
              <a:buFontTx/>
              <a:buNone/>
            </a:pPr>
            <a:endParaRPr lang="es-MX" altLang="es-SV" sz="1600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s-MX" altLang="es-SV" sz="1600">
              <a:latin typeface="Arial Unicode MS" panose="020B0604020202020204" pitchFamily="34" charset="-128"/>
            </a:endParaRPr>
          </a:p>
          <a:p>
            <a:pPr eaLnBrk="1" hangingPunct="1"/>
            <a:r>
              <a:rPr lang="es-MX" altLang="es-SV">
                <a:latin typeface="Arial Unicode MS" panose="020B0604020202020204" pitchFamily="34" charset="-128"/>
              </a:rPr>
              <a:t>Todas las reglas están incrustadas en un conjunto de reglas que definen como el primer grupo de reglas puede cambiarse</a:t>
            </a:r>
          </a:p>
          <a:p>
            <a:pPr eaLnBrk="1" hangingPunct="1"/>
            <a:endParaRPr lang="es-MX" altLang="es-SV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s-ES" altLang="es-SV" sz="4000" i="1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BF89CA0-463F-466B-ADAF-185AECE0C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88300" cy="960437"/>
          </a:xfrm>
        </p:spPr>
        <p:txBody>
          <a:bodyPr/>
          <a:lstStyle/>
          <a:p>
            <a:pPr eaLnBrk="1" hangingPunct="1"/>
            <a:r>
              <a:rPr lang="es-MX" altLang="es-SV">
                <a:latin typeface="Arial Unicode MS" panose="020B0604020202020204" pitchFamily="34" charset="-128"/>
              </a:rPr>
              <a:t>Reglas de distintos niveles</a:t>
            </a:r>
            <a:endParaRPr lang="es-ES" altLang="es-SV">
              <a:latin typeface="Arial Unicode MS" panose="020B0604020202020204" pitchFamily="34" charset="-128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22261-83AF-4329-90E7-D479A2F71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76400"/>
            <a:ext cx="8223250" cy="4705350"/>
          </a:xfrm>
        </p:spPr>
        <p:txBody>
          <a:bodyPr/>
          <a:lstStyle/>
          <a:p>
            <a:pPr eaLnBrk="1" hangingPunct="1"/>
            <a:r>
              <a:rPr lang="es-MX" altLang="es-SV" sz="3600" i="1">
                <a:latin typeface="Arial Unicode MS" panose="020B0604020202020204" pitchFamily="34" charset="-128"/>
              </a:rPr>
              <a:t>Reglas operacionales:</a:t>
            </a:r>
            <a:r>
              <a:rPr lang="es-MX" altLang="es-SV" sz="3600">
                <a:latin typeface="Arial Unicode MS" panose="020B0604020202020204" pitchFamily="34" charset="-128"/>
              </a:rPr>
              <a:t> afectan las decisiones cotidianas que toman los usuarios para resolver los problemas de </a:t>
            </a:r>
            <a:r>
              <a:rPr lang="es-MX" altLang="es-SV" sz="3600" i="1">
                <a:latin typeface="Arial Unicode MS" panose="020B0604020202020204" pitchFamily="34" charset="-128"/>
              </a:rPr>
              <a:t>apropiación y provisión</a:t>
            </a:r>
            <a:r>
              <a:rPr lang="es-MX" altLang="es-SV" sz="3600">
                <a:latin typeface="Arial Unicode MS" panose="020B0604020202020204" pitchFamily="34" charset="-128"/>
              </a:rPr>
              <a:t> de los RC. </a:t>
            </a:r>
          </a:p>
          <a:p>
            <a:pPr eaLnBrk="1" hangingPunct="1"/>
            <a:endParaRPr lang="es-MX" altLang="es-SV" sz="3600">
              <a:latin typeface="Arial Unicode MS" panose="020B0604020202020204" pitchFamily="34" charset="-128"/>
            </a:endParaRPr>
          </a:p>
          <a:p>
            <a:pPr eaLnBrk="1" hangingPunct="1"/>
            <a:r>
              <a:rPr lang="es-MX" altLang="es-SV" sz="3600">
                <a:latin typeface="Arial Unicode MS" panose="020B0604020202020204" pitchFamily="34" charset="-128"/>
              </a:rPr>
              <a:t>También incluyen las reglas de monitoreo y sanción.</a:t>
            </a:r>
          </a:p>
          <a:p>
            <a:pPr eaLnBrk="1" hangingPunct="1">
              <a:buFontTx/>
              <a:buNone/>
            </a:pPr>
            <a:endParaRPr lang="es-MX" altLang="es-SV" sz="3600">
              <a:latin typeface="Arial Unicode MS" panose="020B0604020202020204" pitchFamily="34" charset="-128"/>
            </a:endParaRPr>
          </a:p>
          <a:p>
            <a:pPr eaLnBrk="1" hangingPunct="1"/>
            <a:endParaRPr lang="es-MX" altLang="es-SV" sz="2000" i="1">
              <a:latin typeface="Arial Unicode MS" panose="020B0604020202020204" pitchFamily="34" charset="-128"/>
            </a:endParaRPr>
          </a:p>
          <a:p>
            <a:pPr eaLnBrk="1" hangingPunct="1"/>
            <a:endParaRPr lang="es-MX" altLang="es-SV" sz="3600" i="1">
              <a:latin typeface="Arial Unicode MS" panose="020B0604020202020204" pitchFamily="34" charset="-128"/>
            </a:endParaRPr>
          </a:p>
          <a:p>
            <a:pPr eaLnBrk="1" hangingPunct="1"/>
            <a:endParaRPr lang="es-MX" altLang="es-SV" sz="2000">
              <a:latin typeface="Arial Unicode MS" panose="020B0604020202020204" pitchFamily="34" charset="-128"/>
            </a:endParaRPr>
          </a:p>
          <a:p>
            <a:pPr eaLnBrk="1" hangingPunct="1"/>
            <a:endParaRPr lang="es-MX" altLang="es-SV">
              <a:latin typeface="Arial Unicode MS" panose="020B0604020202020204" pitchFamily="34" charset="-128"/>
            </a:endParaRPr>
          </a:p>
          <a:p>
            <a:pPr eaLnBrk="1" hangingPunct="1"/>
            <a:endParaRPr lang="es-MX" altLang="es-SV">
              <a:latin typeface="Arial Unicode MS" panose="020B0604020202020204" pitchFamily="34" charset="-128"/>
            </a:endParaRPr>
          </a:p>
          <a:p>
            <a:pPr eaLnBrk="1" hangingPunct="1"/>
            <a:endParaRPr lang="es-MX" altLang="es-SV">
              <a:latin typeface="Arial Unicode MS" panose="020B0604020202020204" pitchFamily="34" charset="-128"/>
            </a:endParaRPr>
          </a:p>
          <a:p>
            <a:pPr eaLnBrk="1" hangingPunct="1"/>
            <a:endParaRPr lang="es-ES" altLang="es-SV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B21298A-BA3A-4FDF-8379-4C5BAED5A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pPr eaLnBrk="1" hangingPunct="1"/>
            <a:endParaRPr lang="es-MX" altLang="es-SV" sz="40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8382D91-BA24-4568-83DD-E7661931F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ES_tradnl" altLang="es-SV" sz="4000" i="1"/>
          </a:p>
          <a:p>
            <a:pPr eaLnBrk="1" hangingPunct="1">
              <a:buFontTx/>
              <a:buNone/>
            </a:pPr>
            <a:r>
              <a:rPr lang="en-US" altLang="es-SV" sz="3600" i="1"/>
              <a:t>“We need to become able to </a:t>
            </a:r>
          </a:p>
          <a:p>
            <a:pPr eaLnBrk="1" hangingPunct="1">
              <a:buFontTx/>
              <a:buNone/>
            </a:pPr>
            <a:r>
              <a:rPr lang="en-US" altLang="es-SV" sz="3600" i="1"/>
              <a:t>understand complexity, and not</a:t>
            </a:r>
          </a:p>
          <a:p>
            <a:pPr eaLnBrk="1" hangingPunct="1">
              <a:buFontTx/>
              <a:buNone/>
            </a:pPr>
            <a:r>
              <a:rPr lang="en-US" altLang="es-SV" sz="3600" i="1"/>
              <a:t> seen it as synonymous of chaos”</a:t>
            </a:r>
          </a:p>
          <a:p>
            <a:pPr eaLnBrk="1" hangingPunct="1">
              <a:buFontTx/>
              <a:buNone/>
            </a:pPr>
            <a:endParaRPr lang="en-US" altLang="es-SV" sz="3600" i="1"/>
          </a:p>
          <a:p>
            <a:pPr eaLnBrk="1" hangingPunct="1">
              <a:buFontTx/>
              <a:buNone/>
            </a:pPr>
            <a:r>
              <a:rPr lang="es-ES_tradnl" altLang="es-SV" sz="4000" i="1"/>
              <a:t>“Beware of panaceas”</a:t>
            </a:r>
          </a:p>
          <a:p>
            <a:pPr eaLnBrk="1" hangingPunct="1">
              <a:buFontTx/>
              <a:buNone/>
            </a:pPr>
            <a:endParaRPr lang="en-US" altLang="es-SV" sz="3600" i="1"/>
          </a:p>
          <a:p>
            <a:pPr eaLnBrk="1" hangingPunct="1">
              <a:buFontTx/>
              <a:buNone/>
            </a:pPr>
            <a:r>
              <a:rPr lang="es-ES_tradnl" altLang="es-SV" sz="4000" i="1"/>
              <a:t>					     </a:t>
            </a:r>
            <a:r>
              <a:rPr lang="es-ES_tradnl" altLang="es-SV" sz="3600" i="1"/>
              <a:t>Elinor Ostrom</a:t>
            </a:r>
            <a:endParaRPr lang="es-ES_tradnl" altLang="es-SV" sz="4000" i="1"/>
          </a:p>
          <a:p>
            <a:pPr eaLnBrk="1" hangingPunct="1">
              <a:buFontTx/>
              <a:buNone/>
            </a:pPr>
            <a:endParaRPr lang="es-MX" altLang="es-SV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BECBD60-58D1-42D7-99D6-00FFB070A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4000">
                <a:latin typeface="Arial Unicode MS" panose="020B0604020202020204" pitchFamily="34" charset="-128"/>
              </a:rPr>
              <a:t>DISTINTOS NIVELES DE REGLAS</a:t>
            </a:r>
            <a:endParaRPr lang="es-ES" altLang="es-SV" sz="4000">
              <a:latin typeface="Arial Unicode MS" panose="020B0604020202020204" pitchFamily="34" charset="-128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DB45C5B-B2CB-4E57-879C-77A4F97EE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73238"/>
            <a:ext cx="8207375" cy="5084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SV" sz="3600" i="1">
                <a:latin typeface="Arial Unicode MS" panose="020B0604020202020204" pitchFamily="34" charset="-128"/>
              </a:rPr>
              <a:t>Reglas de elección colectiva: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 sz="3600">
                <a:latin typeface="Arial Unicode MS" panose="020B0604020202020204" pitchFamily="34" charset="-128"/>
              </a:rPr>
              <a:t>	Determinan como se definen las reglas operacionales.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altLang="es-SV" sz="12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altLang="es-SV" sz="12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altLang="es-SV" sz="12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altLang="es-SV" sz="12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 sz="3600" i="1">
                <a:latin typeface="Arial Unicode MS" panose="020B0604020202020204" pitchFamily="34" charset="-128"/>
              </a:rPr>
              <a:t>Reglas constitucionales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 sz="3600">
                <a:latin typeface="Arial Unicode MS" panose="020B0604020202020204" pitchFamily="34" charset="-128"/>
              </a:rPr>
              <a:t>	Definen como pueden modificarse las reglas de elección colectiva.</a:t>
            </a:r>
            <a:r>
              <a:rPr lang="es-MX" altLang="es-SV" sz="2800">
                <a:latin typeface="Arial Unicode MS" panose="020B0604020202020204" pitchFamily="34" charset="-128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altLang="es-SV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altLang="es-SV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6C78249-A72E-4F77-8F61-2C37C8EE5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>
                <a:latin typeface="Arial Unicode MS" panose="020B0604020202020204" pitchFamily="34" charset="-128"/>
              </a:rPr>
              <a:t>Cambios de reglas:</a:t>
            </a:r>
            <a:endParaRPr lang="es-ES" altLang="es-SV">
              <a:latin typeface="Arial Unicode MS" panose="020B0604020202020204" pitchFamily="34" charset="-128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B5C8400-87B1-4A56-9460-65C1D38DC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28775"/>
            <a:ext cx="8534400" cy="4848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SV" sz="2800">
                <a:latin typeface="Arial Unicode MS" panose="020B0604020202020204" pitchFamily="34" charset="-128"/>
              </a:rPr>
              <a:t>Las estrategias que los individuos adoptan dentro del marco de las reglas se modifican mas frecuentemente que las propias reglas.</a:t>
            </a:r>
          </a:p>
          <a:p>
            <a:pPr eaLnBrk="1" hangingPunct="1">
              <a:lnSpc>
                <a:spcPct val="90000"/>
              </a:lnSpc>
            </a:pPr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 sz="2800">
                <a:latin typeface="Arial Unicode MS" panose="020B0604020202020204" pitchFamily="34" charset="-128"/>
              </a:rPr>
              <a:t>El cambio de reglas de cualquier nivel aumenta la incertidumbre que enfrentan los individuos.</a:t>
            </a:r>
          </a:p>
          <a:p>
            <a:pPr eaLnBrk="1" hangingPunct="1">
              <a:lnSpc>
                <a:spcPct val="90000"/>
              </a:lnSpc>
            </a:pPr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 sz="2800">
                <a:latin typeface="Arial Unicode MS" panose="020B0604020202020204" pitchFamily="34" charset="-128"/>
              </a:rPr>
              <a:t>Es mas sencillo modificar las reglas operacionales que las de elección colectiva y estas a su vez son mas sencillas de modificar que las reglas constitucionales.</a:t>
            </a:r>
            <a:endParaRPr lang="es-ES" altLang="es-SV" sz="28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E25A6C9-869A-4A48-92F3-AC2156704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829550" cy="1773238"/>
          </a:xfrm>
        </p:spPr>
        <p:txBody>
          <a:bodyPr/>
          <a:lstStyle/>
          <a:p>
            <a:pPr eaLnBrk="1" hangingPunct="1"/>
            <a:r>
              <a:rPr lang="es-MX" altLang="es-SV" sz="2800" b="1" i="1">
                <a:latin typeface="Arial Unicode MS" panose="020B0604020202020204" pitchFamily="34" charset="-128"/>
              </a:rPr>
              <a:t>Las comunidades resultan incapaces de operar bajo acuerdos o responder a cambios cuando fallan en establecer regímenes que regulen</a:t>
            </a:r>
            <a:r>
              <a:rPr lang="es-MX" altLang="es-SV" sz="2800" b="1">
                <a:latin typeface="Arial Unicode MS" panose="020B0604020202020204" pitchFamily="34" charset="-128"/>
              </a:rPr>
              <a:t>:</a:t>
            </a:r>
            <a:endParaRPr lang="es-ES" altLang="es-SV" sz="2800" b="1">
              <a:latin typeface="Arial Unicode MS" panose="020B0604020202020204" pitchFamily="34" charset="-128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2401DF9-B80C-42E4-8420-1786F0812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97887" cy="5013325"/>
          </a:xfrm>
        </p:spPr>
        <p:txBody>
          <a:bodyPr/>
          <a:lstStyle/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Las actividades de apropiación permitidas.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Quienes pueden apropiarse de las unidades del recurso.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El tiempo de uso, la cantidad, la ubicación y la tecnología de la apropiación.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Quienes están obligados a aportar para mantener el sistema de recursos.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Las formas y mecanismos de monitoreo.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Las instancias de resolución de conflictos.</a:t>
            </a: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Los mecanismos para modificar las reglas.</a:t>
            </a:r>
            <a:endParaRPr lang="es-ES" altLang="es-SV" sz="28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A8C8871-EDBE-443B-ACAA-3BE3ABC9E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4000">
                <a:latin typeface="Arial Unicode MS" panose="020B0604020202020204" pitchFamily="34" charset="-128"/>
              </a:rPr>
              <a:t>Dos tipos de estrategias de coordinación:</a:t>
            </a:r>
            <a:endParaRPr lang="es-ES" altLang="es-SV" sz="4000">
              <a:latin typeface="Arial Unicode MS" panose="020B0604020202020204" pitchFamily="34" charset="-128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F529705-092F-48E4-8EF3-B94B46AAE9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3398838" cy="3895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SV">
                <a:latin typeface="Arial Unicode MS" panose="020B0604020202020204" pitchFamily="34" charset="-128"/>
              </a:rPr>
              <a:t>Las que evolucionan como resultado de la experiencia y comunicación durante periodos de tiempo prolongados</a:t>
            </a:r>
            <a:endParaRPr lang="es-ES" altLang="es-SV">
              <a:latin typeface="Arial Unicode MS" panose="020B0604020202020204" pitchFamily="34" charset="-128"/>
            </a:endParaRP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4021619C-3B68-4E3F-80CA-267114DA2DE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905000"/>
            <a:ext cx="4335462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SV">
                <a:latin typeface="Arial Unicode MS" panose="020B0604020202020204" pitchFamily="34" charset="-128"/>
              </a:rPr>
              <a:t>Aquellas que son resultado de los acuerdos para cambiar las reglas, que se generan en un momento dado y que cambian en un lapso breve la estructura de las situaciones.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altLang="es-SV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SV"/>
              <a:t> 	</a:t>
            </a:r>
            <a:endParaRPr lang="es-ES" altLang="es-SV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002AB70-E741-4F31-B3C0-9405F1433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>
                <a:latin typeface="Arial Unicode MS" panose="020B0604020202020204" pitchFamily="34" charset="-128"/>
              </a:rPr>
              <a:t>Supuestos del diseño de políticas</a:t>
            </a:r>
            <a:endParaRPr lang="es-ES" altLang="es-SV">
              <a:latin typeface="Arial Unicode MS" panose="020B0604020202020204" pitchFamily="34" charset="-128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278DE24-2973-4EF0-8C22-E6E5AA551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83575" cy="4467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SV">
                <a:latin typeface="Arial Unicode MS" panose="020B0604020202020204" pitchFamily="34" charset="-128"/>
              </a:rPr>
              <a:t>A menudo se presume que la estructura que enfrentan los grupos de “apropiadores” son siempre similares al de </a:t>
            </a:r>
            <a:r>
              <a:rPr lang="es-MX" altLang="es-SV" i="1">
                <a:latin typeface="Arial Unicode MS" panose="020B0604020202020204" pitchFamily="34" charset="-128"/>
              </a:rPr>
              <a:t>“el dilema del prisionero”.</a:t>
            </a:r>
          </a:p>
          <a:p>
            <a:pPr eaLnBrk="1" hangingPunct="1">
              <a:lnSpc>
                <a:spcPct val="90000"/>
              </a:lnSpc>
            </a:pPr>
            <a:endParaRPr lang="es-MX" altLang="es-SV" i="1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>
                <a:latin typeface="Arial Unicode MS" panose="020B0604020202020204" pitchFamily="34" charset="-128"/>
              </a:rPr>
              <a:t>Se supone también que solo un nivel de análisis resulta suficiente para comprender (y resolver los dilemas de la acción colectiva)</a:t>
            </a:r>
            <a:r>
              <a:rPr lang="es-MX" altLang="es-SV" i="1">
                <a:latin typeface="Arial Unicode MS" panose="020B0604020202020204" pitchFamily="34" charset="-128"/>
              </a:rPr>
              <a:t> </a:t>
            </a:r>
            <a:endParaRPr lang="es-ES" altLang="es-SV" i="1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6FC5A06-1100-41C4-94E3-0624284FD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3600" b="1">
                <a:latin typeface="Arial Unicode MS" panose="020B0604020202020204" pitchFamily="34" charset="-128"/>
              </a:rPr>
              <a:t>Estos supuestos no toman en cuenta:</a:t>
            </a:r>
            <a:endParaRPr lang="es-ES" altLang="es-SV" sz="3600" b="1">
              <a:latin typeface="Arial Unicode MS" panose="020B0604020202020204" pitchFamily="34" charset="-128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4A02A7C-E43D-4A3D-ACF2-2CD4396D5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76475"/>
            <a:ext cx="8504238" cy="4186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SV" sz="2800">
                <a:latin typeface="Arial Unicode MS" panose="020B0604020202020204" pitchFamily="34" charset="-128"/>
              </a:rPr>
              <a:t>Que la maximización del beneficio personal no es el único móvil de la actuación de los individuos.</a:t>
            </a:r>
          </a:p>
          <a:p>
            <a:pPr eaLnBrk="1" hangingPunct="1">
              <a:lnSpc>
                <a:spcPct val="90000"/>
              </a:lnSpc>
            </a:pPr>
            <a:endParaRPr lang="es-MX" altLang="es-SV" sz="10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 sz="2800">
                <a:latin typeface="Arial Unicode MS" panose="020B0604020202020204" pitchFamily="34" charset="-128"/>
              </a:rPr>
              <a:t>Que los individuos muchas veces se comunican.</a:t>
            </a:r>
          </a:p>
          <a:p>
            <a:pPr eaLnBrk="1" hangingPunct="1">
              <a:lnSpc>
                <a:spcPct val="90000"/>
              </a:lnSpc>
            </a:pPr>
            <a:endParaRPr lang="es-MX" altLang="es-SV" sz="10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 sz="2800">
                <a:latin typeface="Arial Unicode MS" panose="020B0604020202020204" pitchFamily="34" charset="-128"/>
              </a:rPr>
              <a:t>Que existen comunidades en las que los individuos tienen confianza en la actuación de los otros.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altLang="es-SV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altLang="es-SV" sz="28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102E36B-34DB-4976-A5E6-D8C7F0D9A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4000" b="1">
                <a:latin typeface="Arial Unicode MS" panose="020B0604020202020204" pitchFamily="34" charset="-128"/>
              </a:rPr>
              <a:t>Propuestas para el análisis</a:t>
            </a:r>
            <a:endParaRPr lang="es-ES" altLang="es-SV" sz="4000" b="1">
              <a:latin typeface="Arial Unicode MS" panose="020B0604020202020204" pitchFamily="34" charset="-128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DD8A7BC-2650-43BB-8789-39FFD66CF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SV">
                <a:latin typeface="Arial Unicode MS" panose="020B0604020202020204" pitchFamily="34" charset="-128"/>
              </a:rPr>
              <a:t>Los usuarias de los RC enfrentan una variedad de problemas de apropiación/ provisión cuyas estructuras varían de un contexto a otro</a:t>
            </a:r>
          </a:p>
          <a:p>
            <a:pPr eaLnBrk="1" hangingPunct="1"/>
            <a:endParaRPr lang="es-MX" altLang="es-SV">
              <a:latin typeface="Arial Unicode MS" panose="020B0604020202020204" pitchFamily="34" charset="-128"/>
            </a:endParaRPr>
          </a:p>
          <a:p>
            <a:pPr eaLnBrk="1" hangingPunct="1"/>
            <a:r>
              <a:rPr lang="es-MX" altLang="es-SV">
                <a:latin typeface="Arial Unicode MS" panose="020B0604020202020204" pitchFamily="34" charset="-128"/>
              </a:rPr>
              <a:t>Los usuarios de los RC deben moverse en distintos espacios y  escalas </a:t>
            </a:r>
            <a:endParaRPr lang="es-ES" altLang="es-SV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3628856-E378-437E-8AC2-B24A329E4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eaLnBrk="1" hangingPunct="1"/>
            <a:endParaRPr lang="en-US" altLang="es-SV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37A795-ED0A-422D-9F60-41C7FFBF0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59775" cy="5610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MX" altLang="es-SV" sz="2800">
                <a:latin typeface="Arial Unicode MS" panose="020B0604020202020204" pitchFamily="34" charset="-128"/>
              </a:rPr>
              <a:t>En lugar de suponer que la mayoría de los individuos son irracionales y que otros son omnipotentes suponemos que los individuos tienen capacidades limitadas para diseñar estructuras en ambientes complejos</a:t>
            </a:r>
            <a:br>
              <a:rPr lang="es-MX" altLang="es-SV" sz="2800">
                <a:latin typeface="Arial Unicode MS" panose="020B0604020202020204" pitchFamily="34" charset="-128"/>
              </a:rPr>
            </a:br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s-MX" altLang="es-SV" sz="2800">
                <a:latin typeface="Arial Unicode MS" panose="020B0604020202020204" pitchFamily="34" charset="-128"/>
              </a:rPr>
              <a:t> En lugar de suponer que existe una misma estructura subyacente a todas las situaciones de RC suponemos que los usuarios  enfrentan una variedad de problemas, echando mano de un cuerpo de opciones (de intervención de mercados, de políticas públicas y de participación comunitaria).</a:t>
            </a:r>
            <a:r>
              <a:rPr lang="es-MX" altLang="es-SV" sz="1800">
                <a:latin typeface="Arial Unicode MS" panose="020B0604020202020204" pitchFamily="34" charset="-128"/>
              </a:rPr>
              <a:t> </a:t>
            </a:r>
            <a:br>
              <a:rPr lang="es-MX" altLang="es-SV" sz="2800"/>
            </a:br>
            <a:br>
              <a:rPr lang="es-ES" altLang="es-SV" sz="2800"/>
            </a:br>
            <a:endParaRPr lang="es-ES" altLang="es-SV" sz="2800"/>
          </a:p>
          <a:p>
            <a:pPr eaLnBrk="1" hangingPunct="1">
              <a:lnSpc>
                <a:spcPct val="80000"/>
              </a:lnSpc>
            </a:pPr>
            <a:endParaRPr lang="es-ES" altLang="es-SV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FFC5109-1F13-4CD0-9B71-387C4A3D1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88300" cy="609600"/>
          </a:xfrm>
        </p:spPr>
        <p:txBody>
          <a:bodyPr/>
          <a:lstStyle/>
          <a:p>
            <a:pPr eaLnBrk="1" hangingPunct="1"/>
            <a:r>
              <a:rPr lang="es-MX" altLang="es-SV" sz="3600">
                <a:latin typeface="Arial Unicode MS" panose="020B0604020202020204" pitchFamily="34" charset="-128"/>
              </a:rPr>
              <a:t>Principios de diseño institucional</a:t>
            </a:r>
            <a:endParaRPr lang="es-ES" altLang="es-SV" sz="3600">
              <a:latin typeface="Arial Unicode MS" panose="020B0604020202020204" pitchFamily="34" charset="-128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0DAC507-9A6D-4735-ACE6-37D02AC9F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467600" cy="52292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s-MX" altLang="es-SV" sz="2400">
                <a:latin typeface="Arial Unicode MS" panose="020B0604020202020204" pitchFamily="34" charset="-128"/>
              </a:rPr>
              <a:t>1     Límites del recurso y de los grupos de usuarios claramente definidos.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s-MX" altLang="es-SV" sz="700">
              <a:latin typeface="Arial Unicode MS" panose="020B0604020202020204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lain" startAt="2"/>
            </a:pPr>
            <a:r>
              <a:rPr lang="es-MX" altLang="es-SV" sz="2400">
                <a:latin typeface="Arial Unicode MS" panose="020B0604020202020204" pitchFamily="34" charset="-128"/>
              </a:rPr>
              <a:t>Congruencia (ecológica, social, económica, cultural, demográfica) entre las reglas de provisión y apropiación y las condiciones locales.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lain" startAt="2"/>
            </a:pPr>
            <a:endParaRPr lang="es-MX" altLang="es-SV" sz="700">
              <a:latin typeface="Arial Unicode MS" panose="020B0604020202020204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lain" startAt="3"/>
            </a:pPr>
            <a:r>
              <a:rPr lang="es-MX" altLang="es-SV" sz="2400">
                <a:latin typeface="Arial Unicode MS" panose="020B0604020202020204" pitchFamily="34" charset="-128"/>
              </a:rPr>
              <a:t>Arreglos de elección colectiva (participación de los afectados, permite congruencia y legitimidad de las reglas).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lain" startAt="3"/>
            </a:pPr>
            <a:endParaRPr lang="es-MX" altLang="es-SV" sz="700">
              <a:latin typeface="Arial Unicode MS" panose="020B0604020202020204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s-MX" altLang="es-SV" sz="2400">
                <a:latin typeface="Arial Unicode MS" panose="020B0604020202020204" pitchFamily="34" charset="-128"/>
              </a:rPr>
              <a:t>4      Monitoreo (participativo y/o que rinde cuentas a los usuarios locales y a otros que actúan como contrapesos).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s-ES" altLang="es-SV" sz="24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7F31676-330A-48C0-83BC-1F41B8B31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pPr eaLnBrk="1" hangingPunct="1"/>
            <a:r>
              <a:rPr lang="es-MX" altLang="es-SV"/>
              <a:t>Viabilidad de las reglas</a:t>
            </a:r>
            <a:endParaRPr lang="es-ES" altLang="es-SV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E892F3A-E304-4B28-A24B-7FCC5937D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748712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MX" altLang="es-SV" sz="2400"/>
              <a:t>Demográfica: presión sobre los recursos, disponibilidad de trabajo (migración)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MX" altLang="es-SV" sz="800"/>
          </a:p>
          <a:p>
            <a:pPr eaLnBrk="1" hangingPunct="1">
              <a:lnSpc>
                <a:spcPct val="80000"/>
              </a:lnSpc>
            </a:pPr>
            <a:r>
              <a:rPr lang="es-MX" altLang="es-SV" sz="2400"/>
              <a:t>Social: nivel de pobreza, heterogeneidad, estratificación social, tipo de empleo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MX" altLang="es-SV" sz="800"/>
          </a:p>
          <a:p>
            <a:pPr eaLnBrk="1" hangingPunct="1">
              <a:lnSpc>
                <a:spcPct val="80000"/>
              </a:lnSpc>
            </a:pPr>
            <a:r>
              <a:rPr lang="es-MX" altLang="es-SV" sz="2400"/>
              <a:t>Económica: nivel de ingreso, acceso a tecnología, información</a:t>
            </a:r>
          </a:p>
          <a:p>
            <a:pPr eaLnBrk="1" hangingPunct="1">
              <a:lnSpc>
                <a:spcPct val="80000"/>
              </a:lnSpc>
            </a:pPr>
            <a:endParaRPr lang="es-MX" altLang="es-SV" sz="800"/>
          </a:p>
          <a:p>
            <a:pPr eaLnBrk="1" hangingPunct="1">
              <a:lnSpc>
                <a:spcPct val="80000"/>
              </a:lnSpc>
            </a:pPr>
            <a:r>
              <a:rPr lang="es-MX" altLang="es-SV" sz="2400"/>
              <a:t>Cultural: conocimiento, valoración de los recursos, usos permitidos para distintos grupos, perspectiva de los b.c.</a:t>
            </a:r>
          </a:p>
          <a:p>
            <a:pPr eaLnBrk="1" hangingPunct="1">
              <a:lnSpc>
                <a:spcPct val="80000"/>
              </a:lnSpc>
            </a:pPr>
            <a:endParaRPr lang="es-MX" altLang="es-SV" sz="800"/>
          </a:p>
          <a:p>
            <a:pPr eaLnBrk="1" hangingPunct="1">
              <a:lnSpc>
                <a:spcPct val="80000"/>
              </a:lnSpc>
            </a:pPr>
            <a:r>
              <a:rPr lang="es-MX" altLang="es-SV" sz="2400"/>
              <a:t>Ecológica: nivel en que las prácticas de cosecha/desecho afectan a los sistemas que se intervienen (a su capacidad de absorber perturbaciones</a:t>
            </a:r>
          </a:p>
          <a:p>
            <a:pPr eaLnBrk="1" hangingPunct="1">
              <a:lnSpc>
                <a:spcPct val="80000"/>
              </a:lnSpc>
            </a:pPr>
            <a:endParaRPr lang="es-MX" altLang="es-SV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altLang="es-SV" sz="2400"/>
              <a:t>  </a:t>
            </a:r>
            <a:endParaRPr lang="es-ES" altLang="es-SV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9CCF42F-944E-4EBD-91EE-17F9323B4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SV" sz="4000"/>
              <a:t>Recursos comunes (“commons”)</a:t>
            </a:r>
            <a:endParaRPr lang="es-MX" altLang="es-SV" sz="40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E60507-3F9B-41DF-9AE0-22F93EF2A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51387"/>
          </a:xfrm>
        </p:spPr>
        <p:txBody>
          <a:bodyPr/>
          <a:lstStyle/>
          <a:p>
            <a:pPr eaLnBrk="1" hangingPunct="1"/>
            <a:r>
              <a:rPr lang="es-ES_tradnl" altLang="es-SV" sz="2800"/>
              <a:t>Recursos compartidos</a:t>
            </a:r>
          </a:p>
          <a:p>
            <a:pPr eaLnBrk="1" hangingPunct="1">
              <a:buFontTx/>
              <a:buNone/>
            </a:pPr>
            <a:endParaRPr lang="es-ES_tradnl" altLang="es-SV" sz="900"/>
          </a:p>
          <a:p>
            <a:pPr eaLnBrk="1" hangingPunct="1"/>
            <a:r>
              <a:rPr lang="es-ES_tradnl" altLang="es-SV" sz="2800"/>
              <a:t>Recursos cuyo uso compartido  genera externalidades (positivas y/o negativas) </a:t>
            </a:r>
          </a:p>
          <a:p>
            <a:pPr eaLnBrk="1" hangingPunct="1"/>
            <a:endParaRPr lang="es-ES_tradnl" altLang="es-SV" sz="900"/>
          </a:p>
          <a:p>
            <a:pPr eaLnBrk="1" hangingPunct="1"/>
            <a:r>
              <a:rPr lang="es-ES_tradnl" altLang="es-SV" sz="2800"/>
              <a:t>Recursos cuyo manejo y “gobierno” requiere la participación de los “actores involucrados” pertinentes y su</a:t>
            </a:r>
            <a:r>
              <a:rPr lang="es-ES_tradnl" altLang="es-SV" sz="2800" b="1"/>
              <a:t> cooperación (acción colectiva)</a:t>
            </a:r>
          </a:p>
          <a:p>
            <a:pPr eaLnBrk="1" hangingPunct="1"/>
            <a:endParaRPr lang="es-ES_tradnl" altLang="es-SV" sz="900"/>
          </a:p>
          <a:p>
            <a:pPr eaLnBrk="1" hangingPunct="1"/>
            <a:r>
              <a:rPr lang="es-ES_tradnl" altLang="es-SV" sz="2800"/>
              <a:t>La gestión de los recursos comunes plantea distintos dilemas y costos.</a:t>
            </a:r>
          </a:p>
          <a:p>
            <a:pPr eaLnBrk="1" hangingPunct="1"/>
            <a:endParaRPr lang="es-ES_tradnl" altLang="es-SV" sz="2800"/>
          </a:p>
          <a:p>
            <a:pPr eaLnBrk="1" hangingPunct="1"/>
            <a:endParaRPr lang="es-MX" altLang="es-SV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3F37E97-2D32-476E-9327-F40A2FB0C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4000">
                <a:latin typeface="Arial Unicode MS" panose="020B0604020202020204" pitchFamily="34" charset="-128"/>
              </a:rPr>
              <a:t>Principios de diseño institucional</a:t>
            </a:r>
            <a:endParaRPr lang="es-ES" altLang="es-SV" sz="4000">
              <a:latin typeface="Arial Unicode MS" panose="020B0604020202020204" pitchFamily="34" charset="-128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30768A3-EA95-4AE6-904D-7FC55F39B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859713" cy="45354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lain" startAt="5"/>
            </a:pPr>
            <a:r>
              <a:rPr lang="es-MX" altLang="es-SV" sz="2800">
                <a:latin typeface="Arial Unicode MS" panose="020B0604020202020204" pitchFamily="34" charset="-128"/>
              </a:rPr>
              <a:t>Sanciones graduadas.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s-MX" altLang="es-SV" sz="800">
              <a:latin typeface="Arial Unicode MS" panose="020B0604020202020204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6    Mecanismos de resolución de conflictos.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s-MX" altLang="es-SV" sz="800">
              <a:latin typeface="Arial Unicode MS" panose="020B0604020202020204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7    Reconocimiento de los derechos de los usuarios de los recursos para organizarse y construir  instituciones propias.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s-MX" altLang="es-SV" sz="800">
              <a:latin typeface="Arial Unicode MS" panose="020B0604020202020204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8   “Instituciones anidadas” para RC que son parte de sistemas mas amplios.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s-ES" altLang="es-SV" sz="28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7D25D9B-FA2F-4763-8399-E91AB7722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3200" b="1">
                <a:latin typeface="Arial Unicode MS" panose="020B0604020202020204" pitchFamily="34" charset="-128"/>
              </a:rPr>
              <a:t>Características de las relaciones entre usuarios y recursos que favorecen instituciones sólidas</a:t>
            </a:r>
            <a:endParaRPr lang="es-ES" altLang="es-SV" sz="3200" b="1">
              <a:latin typeface="Arial Unicode MS" panose="020B0604020202020204" pitchFamily="34" charset="-128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FEB84F1-9007-412E-8CB1-3A0586D05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147888"/>
            <a:ext cx="8569325" cy="4710112"/>
          </a:xfrm>
        </p:spPr>
        <p:txBody>
          <a:bodyPr/>
          <a:lstStyle/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Conocimiento de los límites internos y externos del sistema de recursos.</a:t>
            </a:r>
          </a:p>
          <a:p>
            <a:pPr eaLnBrk="1" hangingPunct="1"/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Nivel en el que el flujo de unidades del recurso es predecible (aspectos cuantitativos y cualitativos)</a:t>
            </a:r>
          </a:p>
          <a:p>
            <a:pPr eaLnBrk="1" hangingPunct="1"/>
            <a:endParaRPr lang="es-MX" altLang="es-SV" sz="2800">
              <a:latin typeface="Arial Unicode MS" panose="020B0604020202020204" pitchFamily="34" charset="-128"/>
            </a:endParaRPr>
          </a:p>
          <a:p>
            <a:pPr eaLnBrk="1" hangingPunct="1"/>
            <a:r>
              <a:rPr lang="es-MX" altLang="es-SV" sz="2800">
                <a:latin typeface="Arial Unicode MS" panose="020B0604020202020204" pitchFamily="34" charset="-128"/>
              </a:rPr>
              <a:t>Percepción de la viabilidad y necesidad de la acción colectiva para la conservación o la mejora del sistema de recursos </a:t>
            </a:r>
            <a:endParaRPr lang="es-ES" altLang="es-SV" sz="28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D5F1D0E-7555-4AD7-A613-DF9773F1D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3600" b="1">
                <a:latin typeface="Arial Unicode MS" panose="020B0604020202020204" pitchFamily="34" charset="-128"/>
              </a:rPr>
              <a:t>Condiciones de los usuarios que favorecen instituciones sólidas</a:t>
            </a:r>
            <a:r>
              <a:rPr lang="es-MX" altLang="es-SV" sz="3600">
                <a:latin typeface="Arial Unicode MS" panose="020B0604020202020204" pitchFamily="34" charset="-128"/>
              </a:rPr>
              <a:t>:</a:t>
            </a:r>
            <a:endParaRPr lang="es-ES" altLang="es-SV" sz="3600">
              <a:latin typeface="Arial Unicode MS" panose="020B0604020202020204" pitchFamily="34" charset="-128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4BA7829-7E68-4F1F-8144-4EFF7EC47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999412" cy="499745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1   Nivel y tipo de dependencia (genera incentivos y/o presión).  </a:t>
            </a:r>
          </a:p>
          <a:p>
            <a:pPr marL="533400" indent="-533400" eaLnBrk="1" hangingPunct="1">
              <a:buFontTx/>
              <a:buNone/>
            </a:pPr>
            <a:endParaRPr lang="es-MX" altLang="es-SV" sz="800">
              <a:latin typeface="Arial Unicode MS" panose="020B0604020202020204" pitchFamily="34" charset="-128"/>
            </a:endParaRPr>
          </a:p>
          <a:p>
            <a:pPr marL="533400" indent="-533400" eaLnBrk="1" hangingPunct="1">
              <a:buFontTx/>
              <a:buAutoNum type="arabicPlain" startAt="2"/>
            </a:pPr>
            <a:r>
              <a:rPr lang="es-MX" altLang="es-SV" sz="2800">
                <a:latin typeface="Arial Unicode MS" panose="020B0604020202020204" pitchFamily="34" charset="-128"/>
              </a:rPr>
              <a:t>Experiencia de organización previa.</a:t>
            </a:r>
          </a:p>
          <a:p>
            <a:pPr marL="533400" indent="-533400" eaLnBrk="1" hangingPunct="1">
              <a:buFontTx/>
              <a:buAutoNum type="arabicPlain" startAt="2"/>
            </a:pPr>
            <a:endParaRPr lang="es-MX" altLang="es-SV" sz="800">
              <a:latin typeface="Arial Unicode MS" panose="020B0604020202020204" pitchFamily="34" charset="-128"/>
            </a:endParaRPr>
          </a:p>
          <a:p>
            <a:pPr marL="533400" indent="-533400" eaLnBrk="1" hangingPunct="1">
              <a:buFontTx/>
              <a:buAutoNum type="arabicPlain" startAt="3"/>
            </a:pPr>
            <a:r>
              <a:rPr lang="es-MX" altLang="es-SV" sz="2800">
                <a:latin typeface="Arial Unicode MS" panose="020B0604020202020204" pitchFamily="34" charset="-128"/>
              </a:rPr>
              <a:t>Visión compartida sobre el recurso.</a:t>
            </a:r>
          </a:p>
          <a:p>
            <a:pPr marL="533400" indent="-533400" eaLnBrk="1" hangingPunct="1">
              <a:buFontTx/>
              <a:buAutoNum type="arabicPlain" startAt="3"/>
            </a:pPr>
            <a:endParaRPr lang="es-MX" altLang="es-SV" sz="800">
              <a:latin typeface="Arial Unicode MS" panose="020B0604020202020204" pitchFamily="34" charset="-128"/>
            </a:endParaRPr>
          </a:p>
          <a:p>
            <a:pPr marL="533400" indent="-533400" eaLnBrk="1" hangingPunct="1">
              <a:buFontTx/>
              <a:buAutoNum type="arabicPlain" startAt="4"/>
            </a:pPr>
            <a:r>
              <a:rPr lang="es-MX" altLang="es-SV" sz="2800">
                <a:latin typeface="Arial Unicode MS" panose="020B0604020202020204" pitchFamily="34" charset="-128"/>
              </a:rPr>
              <a:t>Relaciones de confianza y reciprocidad.</a:t>
            </a:r>
          </a:p>
          <a:p>
            <a:pPr marL="533400" indent="-533400" eaLnBrk="1" hangingPunct="1">
              <a:buFontTx/>
              <a:buAutoNum type="arabicPlain" startAt="4"/>
            </a:pPr>
            <a:endParaRPr lang="es-MX" altLang="es-SV" sz="800">
              <a:latin typeface="Arial Unicode MS" panose="020B0604020202020204" pitchFamily="34" charset="-128"/>
            </a:endParaRPr>
          </a:p>
          <a:p>
            <a:pPr marL="533400" indent="-533400" eaLnBrk="1" hangingPunct="1">
              <a:buFontTx/>
              <a:buAutoNum type="arabicPlain" startAt="5"/>
            </a:pPr>
            <a:r>
              <a:rPr lang="es-MX" altLang="es-SV" sz="2800">
                <a:latin typeface="Arial Unicode MS" panose="020B0604020202020204" pitchFamily="34" charset="-128"/>
              </a:rPr>
              <a:t>Los usuarios con mayor poder económico no se benefician de la falta de regulación.</a:t>
            </a:r>
          </a:p>
          <a:p>
            <a:pPr marL="533400" indent="-533400" eaLnBrk="1" hangingPunct="1">
              <a:buFontTx/>
              <a:buAutoNum type="arabicPlain" startAt="5"/>
            </a:pPr>
            <a:endParaRPr lang="es-MX" altLang="es-SV" sz="800">
              <a:latin typeface="Arial Unicode MS" panose="020B0604020202020204" pitchFamily="34" charset="-128"/>
            </a:endParaRPr>
          </a:p>
          <a:p>
            <a:pPr marL="533400" indent="-533400" eaLnBrk="1" hangingPunct="1">
              <a:buFontTx/>
              <a:buNone/>
            </a:pPr>
            <a:r>
              <a:rPr lang="es-MX" altLang="es-SV" sz="2800">
                <a:latin typeface="Arial Unicode MS" panose="020B0604020202020204" pitchFamily="34" charset="-128"/>
              </a:rPr>
              <a:t>6   Tasa de descuento.</a:t>
            </a:r>
            <a:endParaRPr lang="es-ES" altLang="es-SV" sz="28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29D4ADA-91CC-4291-A5F2-EB930CDD3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639762"/>
          </a:xfrm>
        </p:spPr>
        <p:txBody>
          <a:bodyPr/>
          <a:lstStyle/>
          <a:p>
            <a:pPr eaLnBrk="1" hangingPunct="1"/>
            <a:r>
              <a:rPr lang="es-MX" altLang="es-SV" sz="4000" b="1">
                <a:latin typeface="Arial Unicode MS" panose="020B0604020202020204" pitchFamily="34" charset="-128"/>
              </a:rPr>
              <a:t>Marco de análisis</a:t>
            </a:r>
            <a:br>
              <a:rPr lang="es-ES" altLang="es-SV" sz="4000">
                <a:latin typeface="Arial Unicode MS" panose="020B0604020202020204" pitchFamily="34" charset="-128"/>
              </a:rPr>
            </a:br>
            <a:endParaRPr lang="es-ES" altLang="es-SV" sz="4000">
              <a:latin typeface="Arial Unicode MS" panose="020B0604020202020204" pitchFamily="34" charset="-128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17CB796-4A35-4743-8657-BAAAC93EC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SV" sz="2400">
                <a:latin typeface="Arial Unicode MS" panose="020B0604020202020204" pitchFamily="34" charset="-128"/>
              </a:rPr>
              <a:t>Estructura del sistema del recurso y del propio recurso:  su tamaño, la claridad de la definición de sus límites, su estructura interna, sus din</a:t>
            </a:r>
            <a:r>
              <a:rPr lang="es-MX" altLang="ja-JP" sz="2400">
                <a:ea typeface="ＭＳ Ｐゴシック" panose="020B0600070205080204" pitchFamily="34" charset="-128"/>
              </a:rPr>
              <a:t>á</a:t>
            </a:r>
            <a:r>
              <a:rPr lang="es-MX" altLang="ja-JP" sz="240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micas, sus condiciones actuales</a:t>
            </a:r>
            <a:endParaRPr lang="es-MX" altLang="es-SV" sz="24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MX" altLang="es-SV" sz="10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 sz="2400">
                <a:latin typeface="Arial Unicode MS" panose="020B0604020202020204" pitchFamily="34" charset="-128"/>
              </a:rPr>
              <a:t>¿Es predecible el flujo (de unidades) del recurso, en cantidad, temporalmente, espacialmente?, ¿qué retos implican estas condiciones para la regulaci</a:t>
            </a:r>
            <a:r>
              <a:rPr lang="es-MX" altLang="ja-JP" sz="2400">
                <a:ea typeface="ＭＳ Ｐゴシック" panose="020B0600070205080204" pitchFamily="34" charset="-128"/>
              </a:rPr>
              <a:t>ó</a:t>
            </a:r>
            <a:r>
              <a:rPr lang="es-MX" altLang="ja-JP" sz="240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n del uso?</a:t>
            </a:r>
            <a:endParaRPr lang="es-MX" altLang="es-SV" sz="24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_tradnl" altLang="es-SV" sz="10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 sz="2400">
                <a:latin typeface="Arial Unicode MS" panose="020B0604020202020204" pitchFamily="34" charset="-128"/>
              </a:rPr>
              <a:t>¿Número de participantes, horizontes temporales, participación en actividades conjuntas, heterogeneidad de sus intereses?,</a:t>
            </a:r>
          </a:p>
          <a:p>
            <a:pPr eaLnBrk="1" hangingPunct="1">
              <a:lnSpc>
                <a:spcPct val="90000"/>
              </a:lnSpc>
            </a:pPr>
            <a:endParaRPr lang="es-MX" altLang="es-SV" sz="10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 sz="2400">
                <a:latin typeface="Arial Unicode MS" panose="020B0604020202020204" pitchFamily="34" charset="-128"/>
              </a:rPr>
              <a:t>¿Cu</a:t>
            </a:r>
            <a:r>
              <a:rPr lang="es-MX" altLang="ja-JP" sz="2400">
                <a:ea typeface="ＭＳ Ｐゴシック" panose="020B0600070205080204" pitchFamily="34" charset="-128"/>
              </a:rPr>
              <a:t>á</a:t>
            </a:r>
            <a:r>
              <a:rPr lang="es-MX" altLang="ja-JP" sz="240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l es el n</a:t>
            </a:r>
            <a:r>
              <a:rPr lang="es-MX" altLang="es-SV" sz="2400">
                <a:latin typeface="Arial Unicode MS" panose="020B0604020202020204" pitchFamily="34" charset="-128"/>
              </a:rPr>
              <a:t>ivel de dependencia de los usuarios en el recurso? ¿Cuál es la distribución de derechos sobre los recursos?, ¿qué presi</a:t>
            </a:r>
            <a:r>
              <a:rPr lang="es-MX" altLang="ja-JP" sz="2400">
                <a:ea typeface="ＭＳ Ｐゴシック" panose="020B0600070205080204" pitchFamily="34" charset="-128"/>
              </a:rPr>
              <a:t>ó</a:t>
            </a:r>
            <a:r>
              <a:rPr lang="es-MX" altLang="ja-JP" sz="240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n representa para el sistema de recursos?, </a:t>
            </a:r>
            <a:r>
              <a:rPr lang="es-MX" altLang="ja-JP" sz="2400">
                <a:ea typeface="ＭＳ Ｐゴシック" panose="020B0600070205080204" pitchFamily="34" charset="-128"/>
              </a:rPr>
              <a:t>¿</a:t>
            </a:r>
            <a:r>
              <a:rPr lang="es-MX" altLang="ja-JP" sz="240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Qu</a:t>
            </a:r>
            <a:r>
              <a:rPr lang="es-MX" altLang="ja-JP" sz="2400">
                <a:ea typeface="ＭＳ Ｐゴシック" panose="020B0600070205080204" pitchFamily="34" charset="-128"/>
              </a:rPr>
              <a:t>é</a:t>
            </a:r>
            <a:r>
              <a:rPr lang="es-MX" altLang="ja-JP" sz="240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incentivos generan?</a:t>
            </a:r>
            <a:endParaRPr lang="es-MX" altLang="es-SV" sz="24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MX" altLang="es-SV" sz="10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SV" sz="2400">
                <a:latin typeface="Arial Unicode MS" panose="020B0604020202020204" pitchFamily="34" charset="-128"/>
              </a:rPr>
              <a:t>¿Han diseñado/aplicado reglas conjuntamente?</a:t>
            </a:r>
            <a:endParaRPr lang="es-ES" altLang="es-SV" sz="2400"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" altLang="es-SV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BD3F2986-A0E1-4454-AD9E-60A220D82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s-SV"/>
              <a:t>Gracias!!</a:t>
            </a:r>
          </a:p>
        </p:txBody>
      </p:sp>
      <p:sp>
        <p:nvSpPr>
          <p:cNvPr id="35843" name="Subtitle 2">
            <a:extLst>
              <a:ext uri="{FF2B5EF4-FFF2-40B4-BE49-F238E27FC236}">
                <a16:creationId xmlns:a16="http://schemas.microsoft.com/office/drawing/2014/main" id="{8F41C665-25AE-44F4-88B6-16E2080221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s-SV"/>
              <a:t>www.iasc.org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E3FC6F7-A921-4F84-9F08-E2F8D5690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SV"/>
              <a:t>Un recurso común</a:t>
            </a:r>
            <a:endParaRPr lang="es-MX" altLang="es-SV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0F83189-B687-48C6-A753-202A8C473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es-ES_tradnl" altLang="es-SV"/>
              <a:t>“Puede ser considerado como cualquier tipo de recurso (natural o de otro tipo) sujeto a fomras de uso colectivo, para el que la relación entre el recurso y las instituciones humanas que media la apropiación son un componente esencial del regimen de manejo”  E. Ostrom </a:t>
            </a:r>
            <a:endParaRPr lang="es-MX" altLang="es-SV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485532C-2136-4892-A9F9-18A113320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4000" b="1" i="1"/>
              <a:t>Dilemas de la acción colectiva</a:t>
            </a:r>
            <a:br>
              <a:rPr lang="es-ES" altLang="es-SV" sz="4000" i="1"/>
            </a:br>
            <a:endParaRPr lang="es-ES" altLang="es-SV" sz="4000" i="1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1D69884-61F4-4A70-A674-EC8DF052B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36295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SV" sz="2800"/>
              <a:t>El dilema del compromiso creíble,</a:t>
            </a:r>
          </a:p>
          <a:p>
            <a:pPr eaLnBrk="1" hangingPunct="1">
              <a:lnSpc>
                <a:spcPct val="90000"/>
              </a:lnSpc>
            </a:pPr>
            <a:endParaRPr lang="es-MX" altLang="es-SV" sz="1800"/>
          </a:p>
          <a:p>
            <a:pPr eaLnBrk="1" hangingPunct="1">
              <a:lnSpc>
                <a:spcPct val="90000"/>
              </a:lnSpc>
            </a:pPr>
            <a:r>
              <a:rPr lang="es-MX" altLang="es-SV" sz="2800"/>
              <a:t>El dilema del monitoreo mutuo,</a:t>
            </a:r>
          </a:p>
          <a:p>
            <a:pPr eaLnBrk="1" hangingPunct="1">
              <a:lnSpc>
                <a:spcPct val="90000"/>
              </a:lnSpc>
            </a:pPr>
            <a:endParaRPr lang="es-ES_tradnl" altLang="es-SV" sz="1800"/>
          </a:p>
          <a:p>
            <a:pPr eaLnBrk="1" hangingPunct="1">
              <a:lnSpc>
                <a:spcPct val="90000"/>
              </a:lnSpc>
            </a:pPr>
            <a:r>
              <a:rPr lang="es-MX" altLang="es-SV" sz="2800"/>
              <a:t>Dilema de la oferta de nuevas instituciones viables,</a:t>
            </a:r>
          </a:p>
          <a:p>
            <a:pPr eaLnBrk="1" hangingPunct="1">
              <a:lnSpc>
                <a:spcPct val="90000"/>
              </a:lnSpc>
            </a:pPr>
            <a:endParaRPr lang="es-MX" altLang="es-SV" sz="1800"/>
          </a:p>
          <a:p>
            <a:pPr eaLnBrk="1" hangingPunct="1">
              <a:lnSpc>
                <a:spcPct val="90000"/>
              </a:lnSpc>
            </a:pPr>
            <a:r>
              <a:rPr lang="es-MX" altLang="es-SV" sz="2800"/>
              <a:t>Se trata de dilemas “incrustados” en otros dilemas,</a:t>
            </a:r>
          </a:p>
          <a:p>
            <a:pPr eaLnBrk="1" hangingPunct="1">
              <a:lnSpc>
                <a:spcPct val="90000"/>
              </a:lnSpc>
            </a:pPr>
            <a:endParaRPr lang="es-ES_tradnl" altLang="es-SV" sz="1000"/>
          </a:p>
          <a:p>
            <a:pPr eaLnBrk="1" hangingPunct="1">
              <a:lnSpc>
                <a:spcPct val="90000"/>
              </a:lnSpc>
            </a:pPr>
            <a:r>
              <a:rPr lang="es-ES_tradnl" altLang="es-SV" sz="2800"/>
              <a:t>Superar estos dilemas implica inversión de esfuerzo, capital humano y social y capacidad de agencia.</a:t>
            </a:r>
          </a:p>
          <a:p>
            <a:pPr eaLnBrk="1" hangingPunct="1">
              <a:lnSpc>
                <a:spcPct val="90000"/>
              </a:lnSpc>
            </a:pPr>
            <a:endParaRPr lang="es-MX" altLang="es-SV" sz="900"/>
          </a:p>
          <a:p>
            <a:pPr eaLnBrk="1" hangingPunct="1">
              <a:lnSpc>
                <a:spcPct val="90000"/>
              </a:lnSpc>
            </a:pPr>
            <a:endParaRPr lang="es-ES" altLang="es-SV" sz="2800"/>
          </a:p>
          <a:p>
            <a:pPr eaLnBrk="1" hangingPunct="1">
              <a:lnSpc>
                <a:spcPct val="90000"/>
              </a:lnSpc>
            </a:pPr>
            <a:endParaRPr lang="es-ES" altLang="es-SV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2A8227A-BE66-40A3-AD43-4307CF300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SV"/>
              <a:t>Ostrom</a:t>
            </a:r>
            <a:endParaRPr lang="es-MX" altLang="es-SV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B9EF9FC-3580-4649-8C31-D5303596E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altLang="es-SV"/>
              <a:t>“Cuestiona la perspectiva convencional de que la propiedad colectiva se maneja siempre de manera precaria y debe ser siempre regulada por autoridades centralizadas o privatizada”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altLang="es-SV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altLang="es-SV"/>
              <a:t>            Comité del Premio Nóbel 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altLang="es-SV"/>
              <a:t>            Economía 2009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altLang="es-SV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7C88FC-2FD3-4F4F-A8A7-EC421F30A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altLang="es-SV">
              <a:latin typeface="Arial Unicode MS" panose="020B0604020202020204" pitchFamily="34" charset="-128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05B09E0-D59B-4818-9431-9C7C4F9DD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altLang="es-SV">
                <a:latin typeface="Arial Unicode MS" panose="020B0604020202020204" pitchFamily="34" charset="-128"/>
              </a:rPr>
              <a:t>	La viabilidad de las sociedades humanas, con el nivel de complejidad actual, depende cada vez mas de sus capacidades para manejar  y mantener conjuntamente recursos comunes</a:t>
            </a:r>
          </a:p>
          <a:p>
            <a:pPr eaLnBrk="1" hangingPunct="1">
              <a:buFontTx/>
              <a:buNone/>
            </a:pPr>
            <a:endParaRPr lang="es-MX" altLang="es-SV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s-ES" altLang="es-SV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18B8A9D-874A-4DF6-BEA6-ED0EBFE7E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8163" y="274638"/>
            <a:ext cx="8148637" cy="1066800"/>
          </a:xfrm>
        </p:spPr>
        <p:txBody>
          <a:bodyPr/>
          <a:lstStyle/>
          <a:p>
            <a:pPr eaLnBrk="1" hangingPunct="1"/>
            <a:r>
              <a:rPr lang="es-ES_tradnl" altLang="es-SV" sz="4000">
                <a:latin typeface="Arial Unicode MS" panose="020B0604020202020204" pitchFamily="34" charset="-128"/>
              </a:rPr>
              <a:t>Utilidad de la diferencia ente la necesidad de distinguir entre:</a:t>
            </a:r>
            <a:endParaRPr lang="en-US" altLang="es-SV" sz="4000">
              <a:latin typeface="Arial Unicode MS" panose="020B0604020202020204" pitchFamily="34" charset="-128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303D9E8-122C-4F0E-8CF6-E092A7447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963" y="1920875"/>
            <a:ext cx="8224837" cy="4205288"/>
          </a:xfrm>
        </p:spPr>
        <p:txBody>
          <a:bodyPr/>
          <a:lstStyle/>
          <a:p>
            <a:pPr eaLnBrk="1" hangingPunct="1"/>
            <a:r>
              <a:rPr lang="es-ES_tradnl" altLang="es-SV" b="1">
                <a:latin typeface="Arial Unicode MS" panose="020B0604020202020204" pitchFamily="34" charset="-128"/>
              </a:rPr>
              <a:t>Tipo de bien o recurso</a:t>
            </a:r>
            <a:r>
              <a:rPr lang="es-ES_tradnl" altLang="es-SV">
                <a:latin typeface="Arial Unicode MS" panose="020B0604020202020204" pitchFamily="34" charset="-128"/>
              </a:rPr>
              <a:t> (que se define por sus condiciones de exclusión y sustractabilidad o rivalidad).</a:t>
            </a:r>
          </a:p>
          <a:p>
            <a:pPr eaLnBrk="1" hangingPunct="1"/>
            <a:endParaRPr lang="es-ES_tradnl" altLang="es-SV">
              <a:latin typeface="Arial Unicode MS" panose="020B0604020202020204" pitchFamily="34" charset="-128"/>
            </a:endParaRPr>
          </a:p>
          <a:p>
            <a:pPr eaLnBrk="1" hangingPunct="1"/>
            <a:r>
              <a:rPr lang="es-ES_tradnl" altLang="es-SV" b="1">
                <a:latin typeface="Arial Unicode MS" panose="020B0604020202020204" pitchFamily="34" charset="-128"/>
              </a:rPr>
              <a:t>Tipo de propiedad</a:t>
            </a:r>
            <a:r>
              <a:rPr lang="es-ES_tradnl" altLang="es-SV">
                <a:latin typeface="Arial Unicode MS" panose="020B0604020202020204" pitchFamily="34" charset="-128"/>
              </a:rPr>
              <a:t> (que se define en función del tipo de titular de la propiedad y se refiere a los derechos sobre un bien, recurso, o servicio).</a:t>
            </a:r>
            <a:endParaRPr lang="en-US" altLang="es-SV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F193249-E648-4EED-9C39-A9B87C3C8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SV" sz="4000" b="1" i="1">
                <a:latin typeface="Arial Unicode MS" panose="020B0604020202020204" pitchFamily="34" charset="-128"/>
              </a:rPr>
              <a:t>Tipos de propiedad</a:t>
            </a:r>
            <a:br>
              <a:rPr lang="es-ES" altLang="es-SV" sz="4000" b="1" i="1">
                <a:latin typeface="Arial Unicode MS" panose="020B0604020202020204" pitchFamily="34" charset="-128"/>
              </a:rPr>
            </a:br>
            <a:endParaRPr lang="es-MX" altLang="es-SV" sz="40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912F0EF-9F13-4CEF-9757-15165FB23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66888"/>
            <a:ext cx="8569325" cy="4757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altLang="es-SV">
                <a:latin typeface="Arial Unicode MS" panose="020B0604020202020204" pitchFamily="34" charset="-128"/>
              </a:rPr>
              <a:t>Remiten a la posesión (individual, </a:t>
            </a:r>
          </a:p>
          <a:p>
            <a:pPr eaLnBrk="1" hangingPunct="1">
              <a:buFontTx/>
              <a:buNone/>
            </a:pPr>
            <a:r>
              <a:rPr lang="es-MX" altLang="es-SV">
                <a:latin typeface="Arial Unicode MS" panose="020B0604020202020204" pitchFamily="34" charset="-128"/>
              </a:rPr>
              <a:t>colectiva o pública) de derechos sobre los</a:t>
            </a:r>
          </a:p>
          <a:p>
            <a:pPr eaLnBrk="1" hangingPunct="1">
              <a:buFontTx/>
              <a:buNone/>
            </a:pPr>
            <a:r>
              <a:rPr lang="es-MX" altLang="es-SV">
                <a:latin typeface="Arial Unicode MS" panose="020B0604020202020204" pitchFamily="34" charset="-128"/>
              </a:rPr>
              <a:t>bienes (recursos) o servicios.</a:t>
            </a:r>
          </a:p>
          <a:p>
            <a:pPr eaLnBrk="1" hangingPunct="1">
              <a:buFontTx/>
              <a:buNone/>
            </a:pPr>
            <a:endParaRPr lang="es-MX" altLang="es-SV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r>
              <a:rPr lang="es-MX" altLang="es-SV">
                <a:latin typeface="Arial Unicode MS" panose="020B0604020202020204" pitchFamily="34" charset="-128"/>
              </a:rPr>
              <a:t>Generalmente (en función del </a:t>
            </a:r>
            <a:r>
              <a:rPr lang="es-MX" altLang="es-SV" i="1">
                <a:latin typeface="Arial Unicode MS" panose="020B0604020202020204" pitchFamily="34" charset="-128"/>
              </a:rPr>
              <a:t>sujeto </a:t>
            </a:r>
            <a:r>
              <a:rPr lang="es-MX" altLang="es-SV">
                <a:latin typeface="Arial Unicode MS" panose="020B0604020202020204" pitchFamily="34" charset="-128"/>
              </a:rPr>
              <a:t>de</a:t>
            </a:r>
          </a:p>
          <a:p>
            <a:pPr eaLnBrk="1" hangingPunct="1">
              <a:buFontTx/>
              <a:buNone/>
            </a:pPr>
            <a:r>
              <a:rPr lang="es-MX" altLang="es-SV">
                <a:latin typeface="Arial Unicode MS" panose="020B0604020202020204" pitchFamily="34" charset="-128"/>
              </a:rPr>
              <a:t>la propiedad) se reconoce a la </a:t>
            </a:r>
            <a:r>
              <a:rPr lang="es-MX" altLang="es-SV" b="1">
                <a:latin typeface="Arial Unicode MS" panose="020B0604020202020204" pitchFamily="34" charset="-128"/>
              </a:rPr>
              <a:t>propiedad</a:t>
            </a:r>
          </a:p>
          <a:p>
            <a:pPr eaLnBrk="1" hangingPunct="1">
              <a:buFontTx/>
              <a:buNone/>
            </a:pPr>
            <a:r>
              <a:rPr lang="es-MX" altLang="es-SV" b="1">
                <a:latin typeface="Arial Unicode MS" panose="020B0604020202020204" pitchFamily="34" charset="-128"/>
              </a:rPr>
              <a:t>privada, pública</a:t>
            </a:r>
            <a:r>
              <a:rPr lang="es-MX" altLang="es-SV">
                <a:latin typeface="Arial Unicode MS" panose="020B0604020202020204" pitchFamily="34" charset="-128"/>
              </a:rPr>
              <a:t> y de manera creciente a</a:t>
            </a:r>
          </a:p>
          <a:p>
            <a:pPr eaLnBrk="1" hangingPunct="1">
              <a:buFontTx/>
              <a:buNone/>
            </a:pPr>
            <a:r>
              <a:rPr lang="es-MX" altLang="es-SV">
                <a:latin typeface="Arial Unicode MS" panose="020B0604020202020204" pitchFamily="34" charset="-128"/>
              </a:rPr>
              <a:t>la </a:t>
            </a:r>
            <a:r>
              <a:rPr lang="es-MX" altLang="es-SV" b="1">
                <a:latin typeface="Arial Unicode MS" panose="020B0604020202020204" pitchFamily="34" charset="-128"/>
              </a:rPr>
              <a:t>propiedad colectiva</a:t>
            </a:r>
            <a:r>
              <a:rPr lang="es-MX" altLang="es-SV">
                <a:latin typeface="Arial Unicode MS" panose="020B0604020202020204" pitchFamily="34" charset="-128"/>
              </a:rPr>
              <a:t>.</a:t>
            </a:r>
            <a:endParaRPr lang="es-ES" altLang="es-SV">
              <a:latin typeface="Arial Unicode MS" panose="020B0604020202020204" pitchFamily="34" charset="-128"/>
            </a:endParaRPr>
          </a:p>
          <a:p>
            <a:pPr eaLnBrk="1" hangingPunct="1"/>
            <a:endParaRPr lang="es-ES" altLang="es-SV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1836</Words>
  <Application>Microsoft Office PowerPoint</Application>
  <PresentationFormat>Presentación en pantalla (4:3)</PresentationFormat>
  <Paragraphs>219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Arial</vt:lpstr>
      <vt:lpstr>Calibri</vt:lpstr>
      <vt:lpstr>Times New Roman</vt:lpstr>
      <vt:lpstr>Arial Unicode MS</vt:lpstr>
      <vt:lpstr>ＭＳ Ｐゴシック</vt:lpstr>
      <vt:lpstr>Diseño predeterminado</vt:lpstr>
      <vt:lpstr>LA GESTION DE LOS RECURSOS COMUNES</vt:lpstr>
      <vt:lpstr>Presentación de PowerPoint</vt:lpstr>
      <vt:lpstr>Recursos comunes (“commons”)</vt:lpstr>
      <vt:lpstr>Un recurso común</vt:lpstr>
      <vt:lpstr>Dilemas de la acción colectiva </vt:lpstr>
      <vt:lpstr>Ostrom</vt:lpstr>
      <vt:lpstr>Presentación de PowerPoint</vt:lpstr>
      <vt:lpstr>Utilidad de la diferencia ente la necesidad de distinguir entre:</vt:lpstr>
      <vt:lpstr>Tipos de propiedad </vt:lpstr>
      <vt:lpstr> Características básicas de los recursos o bienes:  posibilidad o nivel de exclusión  </vt:lpstr>
      <vt:lpstr> Características básicas de los bienes o recursos:  “sustractabilidad” o rivalidad </vt:lpstr>
      <vt:lpstr> Tipos  de  bienes o recursos </vt:lpstr>
      <vt:lpstr>Otras características de los recursos comunes</vt:lpstr>
      <vt:lpstr>En sentido general los recursos comunes o “commons” son:</vt:lpstr>
      <vt:lpstr>Problemas de la gestión de los bienes comunes:  apropiación</vt:lpstr>
      <vt:lpstr>Problemas de la gestión de los bienes comunes: provisión</vt:lpstr>
      <vt:lpstr>INSTITUCIONES </vt:lpstr>
      <vt:lpstr>REGLAS</vt:lpstr>
      <vt:lpstr>Reglas de distintos niveles</vt:lpstr>
      <vt:lpstr>DISTINTOS NIVELES DE REGLAS</vt:lpstr>
      <vt:lpstr>Cambios de reglas:</vt:lpstr>
      <vt:lpstr>Las comunidades resultan incapaces de operar bajo acuerdos o responder a cambios cuando fallan en establecer regímenes que regulen:</vt:lpstr>
      <vt:lpstr>Dos tipos de estrategias de coordinación:</vt:lpstr>
      <vt:lpstr>Supuestos del diseño de políticas</vt:lpstr>
      <vt:lpstr>Estos supuestos no toman en cuenta:</vt:lpstr>
      <vt:lpstr>Propuestas para el análisis</vt:lpstr>
      <vt:lpstr>Presentación de PowerPoint</vt:lpstr>
      <vt:lpstr>Principios de diseño institucional</vt:lpstr>
      <vt:lpstr>Viabilidad de las reglas</vt:lpstr>
      <vt:lpstr>Principios de diseño institucional</vt:lpstr>
      <vt:lpstr>Características de las relaciones entre usuarios y recursos que favorecen instituciones sólidas</vt:lpstr>
      <vt:lpstr>Condiciones de los usuarios que favorecen instituciones sólidas:</vt:lpstr>
      <vt:lpstr>Marco de análisis </vt:lpstr>
      <vt:lpstr>Gracias!!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LOS RECURSOS COMUNES</dc:title>
  <dc:creator>ARIEL ALAIN ARIAS TOLEDO</dc:creator>
  <cp:lastModifiedBy>FPRISMA</cp:lastModifiedBy>
  <cp:revision>94</cp:revision>
  <dcterms:created xsi:type="dcterms:W3CDTF">2001-10-22T15:50:43Z</dcterms:created>
  <dcterms:modified xsi:type="dcterms:W3CDTF">2020-02-26T17:04:57Z</dcterms:modified>
</cp:coreProperties>
</file>