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image/jpeg" Extension="jpeg"/>
  <Default ContentType="image/x-emf" Extension="emf"/>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41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1C79F5-B175-44C3-A461-44E1D5165314}" type="datetimeFigureOut">
              <a:rPr lang="es-ES" smtClean="0"/>
              <a:pPr/>
              <a:t>22/11/2010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8CC0089-72AD-40E4-8C18-F463DDD1060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C79F5-B175-44C3-A461-44E1D5165314}" type="datetimeFigureOut">
              <a:rPr lang="es-ES" smtClean="0"/>
              <a:pPr/>
              <a:t>22/11/2010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C0089-72AD-40E4-8C18-F463DDD1060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5" Target="../media/image4.jpeg" Type="http://schemas.openxmlformats.org/officeDocument/2006/relationships/image"/><Relationship Id="rId4" Target="../media/image3.png" Type="http://schemas.openxmlformats.org/officeDocument/2006/relationships/image"/></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R" sz="2800" b="1" dirty="0"/>
              <a:t>Megaproyectos regionales y mercados de laborales de los trabajadores migrantes en América Central</a:t>
            </a:r>
            <a:r>
              <a:rPr lang="es-CR" sz="2800" b="1" dirty="0" smtClean="0"/>
              <a:t> </a:t>
            </a:r>
            <a:endParaRPr lang="es-ES" sz="2800" dirty="0"/>
          </a:p>
        </p:txBody>
      </p:sp>
      <p:sp>
        <p:nvSpPr>
          <p:cNvPr id="3" name="2 Subtítulo"/>
          <p:cNvSpPr>
            <a:spLocks noGrp="1"/>
          </p:cNvSpPr>
          <p:nvPr>
            <p:ph type="subTitle" idx="1"/>
          </p:nvPr>
        </p:nvSpPr>
        <p:spPr>
          <a:xfrm>
            <a:off x="323528" y="3886200"/>
            <a:ext cx="7448872" cy="2423120"/>
          </a:xfrm>
        </p:spPr>
        <p:txBody>
          <a:bodyPr>
            <a:normAutofit/>
          </a:bodyPr>
          <a:lstStyle/>
          <a:p>
            <a:r>
              <a:rPr lang="es-SV" sz="2400" b="1" dirty="0"/>
              <a:t>Iniciativa Colaborativa de Diálogo e Investigación </a:t>
            </a:r>
            <a:br>
              <a:rPr lang="es-SV" sz="2400" b="1" dirty="0"/>
            </a:br>
            <a:r>
              <a:rPr lang="es-SV" sz="2400" b="1" dirty="0"/>
              <a:t>sobre Dinámicas Territoriales en Centroamérica</a:t>
            </a:r>
            <a:endParaRPr lang="es-ES" sz="2400" dirty="0"/>
          </a:p>
          <a:p>
            <a:r>
              <a:rPr lang="es-ES" dirty="0"/>
              <a:t/>
            </a:r>
            <a:br>
              <a:rPr lang="es-ES" dirty="0"/>
            </a:br>
            <a:endParaRPr lang="es-ES" dirty="0" smtClean="0"/>
          </a:p>
          <a:p>
            <a:endParaRPr lang="es-ES" dirty="0" smtClean="0"/>
          </a:p>
        </p:txBody>
      </p:sp>
      <p:pic>
        <p:nvPicPr>
          <p:cNvPr id="4" name="0 Imagen" descr="logo unan.jpg"/>
          <p:cNvPicPr/>
          <p:nvPr/>
        </p:nvPicPr>
        <p:blipFill>
          <a:blip r:embed="rId2" cstate="print"/>
          <a:stretch>
            <a:fillRect/>
          </a:stretch>
        </p:blipFill>
        <p:spPr>
          <a:xfrm>
            <a:off x="971600" y="4869160"/>
            <a:ext cx="685800" cy="914400"/>
          </a:xfrm>
          <a:prstGeom prst="rect">
            <a:avLst/>
          </a:prstGeom>
        </p:spPr>
      </p:pic>
      <p:pic>
        <p:nvPicPr>
          <p:cNvPr id="5" name="4 Imagen" descr="logo-prisma"/>
          <p:cNvPicPr/>
          <p:nvPr/>
        </p:nvPicPr>
        <p:blipFill>
          <a:blip r:embed="rId3" cstate="print"/>
          <a:srcRect/>
          <a:stretch>
            <a:fillRect/>
          </a:stretch>
        </p:blipFill>
        <p:spPr bwMode="auto">
          <a:xfrm>
            <a:off x="2555776" y="5085184"/>
            <a:ext cx="1876425" cy="771525"/>
          </a:xfrm>
          <a:prstGeom prst="rect">
            <a:avLst/>
          </a:prstGeom>
          <a:noFill/>
          <a:ln w="9525">
            <a:noFill/>
            <a:miter lim="800000"/>
            <a:headEnd/>
            <a:tailEnd/>
          </a:ln>
        </p:spPr>
      </p:pic>
      <p:pic>
        <p:nvPicPr>
          <p:cNvPr id="6" name="4 Imagen" descr="albasud.png"/>
          <p:cNvPicPr/>
          <p:nvPr/>
        </p:nvPicPr>
        <p:blipFill>
          <a:blip r:embed="rId4" cstate="print"/>
          <a:stretch>
            <a:fillRect/>
          </a:stretch>
        </p:blipFill>
        <p:spPr>
          <a:xfrm>
            <a:off x="4716016" y="5229200"/>
            <a:ext cx="1646063" cy="438950"/>
          </a:xfrm>
          <a:prstGeom prst="rect">
            <a:avLst/>
          </a:prstGeom>
        </p:spPr>
      </p:pic>
      <p:sp>
        <p:nvSpPr>
          <p:cNvPr id="1026" name="AutoShape 2" descr="http://mail.google.com/a/flacso.or.cr/?ui=2&amp;ik=8559127afe&amp;view=att&amp;th=12c3c0e9275eb68a&amp;attid=0.0.1&amp;disp=inline&amp;z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8" name="7 Imagen"/>
          <p:cNvPicPr/>
          <p:nvPr/>
        </p:nvPicPr>
        <p:blipFill>
          <a:blip r:embed="rId5" cstate="print"/>
          <a:srcRect/>
          <a:stretch>
            <a:fillRect/>
          </a:stretch>
        </p:blipFill>
        <p:spPr bwMode="auto">
          <a:xfrm>
            <a:off x="6876256" y="4941168"/>
            <a:ext cx="771525" cy="990600"/>
          </a:xfrm>
          <a:prstGeom prst="rect">
            <a:avLst/>
          </a:prstGeom>
          <a:noFill/>
          <a:ln w="9525">
            <a:noFill/>
            <a:miter lim="800000"/>
            <a:headEnd/>
            <a:tailEnd/>
          </a:ln>
        </p:spPr>
      </p:pic>
      <p:sp>
        <p:nvSpPr>
          <p:cNvPr id="1027" name="Rectangle 3"/>
          <p:cNvSpPr>
            <a:spLocks noChangeArrowheads="1"/>
          </p:cNvSpPr>
          <p:nvPr/>
        </p:nvSpPr>
        <p:spPr bwMode="auto">
          <a:xfrm>
            <a:off x="899592" y="908720"/>
            <a:ext cx="7399783"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SV" sz="2000" b="1" i="0" u="none" strike="noStrike" cap="none" normalizeH="0" baseline="0" dirty="0" smtClean="0">
                <a:ln>
                  <a:noFill/>
                </a:ln>
                <a:solidFill>
                  <a:srgbClr val="004C6F"/>
                </a:solidFill>
                <a:effectLst/>
                <a:latin typeface="Book Antiqua" pitchFamily="18" charset="0"/>
                <a:ea typeface="Times New Roman" pitchFamily="18" charset="0"/>
                <a:cs typeface="Arial" pitchFamily="34" charset="0"/>
              </a:rPr>
              <a:t>“Dinámicas Territoriales en Rivas y Guanacaste:</a:t>
            </a:r>
            <a:endParaRPr kumimoji="0" lang="es-E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2000" b="1" i="0" u="none" strike="noStrike" cap="none" normalizeH="0" baseline="0" dirty="0" smtClean="0">
                <a:ln>
                  <a:noFill/>
                </a:ln>
                <a:solidFill>
                  <a:srgbClr val="004C6F"/>
                </a:solidFill>
                <a:effectLst/>
                <a:latin typeface="Book Antiqua" pitchFamily="18" charset="0"/>
                <a:ea typeface="Times New Roman" pitchFamily="18" charset="0"/>
                <a:cs typeface="Arial" pitchFamily="34" charset="0"/>
              </a:rPr>
              <a:t>Contexto, desafíos y oportunidades desde los actores locales” </a:t>
            </a:r>
            <a:endParaRPr kumimoji="0" lang="es-SV" sz="2000" b="0" i="0" u="none" strike="noStrike" cap="none" normalizeH="0" baseline="0" dirty="0" smtClean="0">
              <a:ln>
                <a:noFill/>
              </a:ln>
              <a:solidFill>
                <a:srgbClr val="004C6F"/>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2000" b="0" i="0" u="none" strike="noStrike" cap="none" normalizeH="0" baseline="0" dirty="0" smtClean="0">
                <a:ln>
                  <a:noFill/>
                </a:ln>
                <a:solidFill>
                  <a:srgbClr val="004C6F"/>
                </a:solidFill>
                <a:effectLst/>
                <a:latin typeface="Arial" pitchFamily="34" charset="0"/>
                <a:ea typeface="Times New Roman" pitchFamily="18" charset="0"/>
              </a:rPr>
              <a:t>San Juan del Sur, Rivas. 22 de noviembre</a:t>
            </a:r>
            <a:r>
              <a:rPr kumimoji="0" lang="es-SV" sz="2000" b="0" i="1" u="none" strike="noStrike" cap="none" normalizeH="0" baseline="0" dirty="0" smtClean="0">
                <a:ln>
                  <a:noFill/>
                </a:ln>
                <a:solidFill>
                  <a:srgbClr val="004C6F"/>
                </a:solidFill>
                <a:effectLst/>
                <a:latin typeface="Arial" pitchFamily="34" charset="0"/>
                <a:ea typeface="Times New Roman" pitchFamily="18" charset="0"/>
              </a:rPr>
              <a:t>, 2010</a:t>
            </a:r>
            <a:r>
              <a:rPr kumimoji="0" lang="es-ES" sz="2000" b="0" i="0" u="none" strike="noStrike" cap="none" normalizeH="0" baseline="0" dirty="0" smtClean="0">
                <a:ln>
                  <a:noFill/>
                </a:ln>
                <a:solidFill>
                  <a:schemeClr val="tx1"/>
                </a:solidFill>
                <a:effectLst/>
                <a:latin typeface="Arial" pitchFamily="34" charset="0"/>
              </a:rPr>
              <a:t> </a:t>
            </a: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030" name="Rectangle 6"/>
          <p:cNvSpPr>
            <a:spLocks noChangeArrowheads="1"/>
          </p:cNvSpPr>
          <p:nvPr/>
        </p:nvSpPr>
        <p:spPr bwMode="auto">
          <a:xfrm>
            <a:off x="323528" y="5805264"/>
            <a:ext cx="2016224"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SV" sz="11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r>
            <a:br>
              <a:rPr kumimoji="0" lang="es-SV" sz="11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es-E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Universidad Nacional Autónoma</a:t>
            </a:r>
            <a:endParaRPr kumimoji="0" lang="es-E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de Nicaragua</a:t>
            </a: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827584" y="1988841"/>
          <a:ext cx="7560840" cy="3263610"/>
        </p:xfrm>
        <a:graphic>
          <a:graphicData uri="http://schemas.openxmlformats.org/drawingml/2006/table">
            <a:tbl>
              <a:tblPr/>
              <a:tblGrid>
                <a:gridCol w="3780420"/>
                <a:gridCol w="1890210"/>
                <a:gridCol w="1890210"/>
              </a:tblGrid>
              <a:tr h="442335">
                <a:tc>
                  <a:txBody>
                    <a:bodyPr/>
                    <a:lstStyle/>
                    <a:p>
                      <a:pPr algn="just">
                        <a:spcAft>
                          <a:spcPts val="0"/>
                        </a:spcAft>
                      </a:pPr>
                      <a:r>
                        <a:rPr lang="es-ES" sz="2000" b="1">
                          <a:latin typeface="Arial"/>
                          <a:ea typeface="Times New Roman"/>
                          <a:cs typeface="Times New Roman"/>
                        </a:rPr>
                        <a:t>Lugar de origen</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2000" b="1">
                          <a:latin typeface="Arial"/>
                          <a:ea typeface="Times New Roman"/>
                          <a:cs typeface="Times New Roman"/>
                        </a:rPr>
                        <a:t>N = 952</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442335">
                <a:tc>
                  <a:txBody>
                    <a:bodyPr/>
                    <a:lstStyle/>
                    <a:p>
                      <a:pPr algn="just">
                        <a:spcAft>
                          <a:spcPts val="0"/>
                        </a:spcAft>
                      </a:pPr>
                      <a:r>
                        <a:rPr lang="es-ES" sz="2000">
                          <a:latin typeface="Arial"/>
                          <a:ea typeface="Times New Roman"/>
                          <a:cs typeface="Times New Roman"/>
                        </a:rPr>
                        <a:t>Cantón de Carrillo</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spcAft>
                          <a:spcPts val="0"/>
                        </a:spcAft>
                      </a:pPr>
                      <a:r>
                        <a:rPr lang="es-ES" sz="2000">
                          <a:latin typeface="Arial"/>
                          <a:ea typeface="Times New Roman"/>
                          <a:cs typeface="Times New Roman"/>
                        </a:rPr>
                        <a:t>18,0</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442335">
                <a:tc>
                  <a:txBody>
                    <a:bodyPr/>
                    <a:lstStyle/>
                    <a:p>
                      <a:pPr algn="just">
                        <a:spcAft>
                          <a:spcPts val="0"/>
                        </a:spcAft>
                      </a:pPr>
                      <a:r>
                        <a:rPr lang="es-ES" sz="2000">
                          <a:latin typeface="Arial"/>
                          <a:ea typeface="Times New Roman"/>
                          <a:cs typeface="Times New Roman"/>
                        </a:rPr>
                        <a:t>Resto de la provincia de Guanacaste</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spcAft>
                          <a:spcPts val="0"/>
                        </a:spcAft>
                      </a:pPr>
                      <a:r>
                        <a:rPr lang="es-ES" sz="2000">
                          <a:latin typeface="Arial"/>
                          <a:ea typeface="Times New Roman"/>
                          <a:cs typeface="Times New Roman"/>
                        </a:rPr>
                        <a:t>51,9</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442335">
                <a:tc>
                  <a:txBody>
                    <a:bodyPr/>
                    <a:lstStyle/>
                    <a:p>
                      <a:pPr algn="just">
                        <a:spcAft>
                          <a:spcPts val="0"/>
                        </a:spcAft>
                      </a:pPr>
                      <a:r>
                        <a:rPr lang="es-ES" sz="2000">
                          <a:latin typeface="Arial"/>
                          <a:ea typeface="Times New Roman"/>
                          <a:cs typeface="Times New Roman"/>
                        </a:rPr>
                        <a:t>Resto del país</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spcAft>
                          <a:spcPts val="0"/>
                        </a:spcAft>
                      </a:pPr>
                      <a:r>
                        <a:rPr lang="es-ES" sz="2000">
                          <a:latin typeface="Arial"/>
                          <a:ea typeface="Times New Roman"/>
                          <a:cs typeface="Times New Roman"/>
                        </a:rPr>
                        <a:t>16,4</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442335">
                <a:tc rowSpan="2">
                  <a:txBody>
                    <a:bodyPr/>
                    <a:lstStyle/>
                    <a:p>
                      <a:pPr algn="just">
                        <a:spcAft>
                          <a:spcPts val="0"/>
                        </a:spcAft>
                      </a:pPr>
                      <a:r>
                        <a:rPr lang="es-ES" sz="2000">
                          <a:latin typeface="Arial"/>
                          <a:ea typeface="Times New Roman"/>
                          <a:cs typeface="Times New Roman"/>
                        </a:rPr>
                        <a:t>Otro país</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000">
                          <a:latin typeface="Arial"/>
                          <a:ea typeface="Times New Roman"/>
                          <a:cs typeface="Times New Roman"/>
                        </a:rPr>
                        <a:t>Nicaragua</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000">
                          <a:latin typeface="Arial"/>
                          <a:ea typeface="Times New Roman"/>
                          <a:cs typeface="Times New Roman"/>
                        </a:rPr>
                        <a:t>12,5</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335">
                <a:tc vMerge="1">
                  <a:txBody>
                    <a:bodyPr/>
                    <a:lstStyle/>
                    <a:p>
                      <a:endParaRPr lang="es-ES"/>
                    </a:p>
                  </a:txBody>
                  <a:tcPr/>
                </a:tc>
                <a:tc>
                  <a:txBody>
                    <a:bodyPr/>
                    <a:lstStyle/>
                    <a:p>
                      <a:pPr algn="r">
                        <a:spcAft>
                          <a:spcPts val="0"/>
                        </a:spcAft>
                      </a:pPr>
                      <a:r>
                        <a:rPr lang="es-ES" sz="2000">
                          <a:latin typeface="Arial"/>
                          <a:ea typeface="Times New Roman"/>
                          <a:cs typeface="Times New Roman"/>
                        </a:rPr>
                        <a:t>Otro país</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000">
                          <a:latin typeface="Arial"/>
                          <a:ea typeface="Times New Roman"/>
                          <a:cs typeface="Times New Roman"/>
                        </a:rPr>
                        <a:t>1,3</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335">
                <a:tc>
                  <a:txBody>
                    <a:bodyPr/>
                    <a:lstStyle/>
                    <a:p>
                      <a:pPr algn="just">
                        <a:spcAft>
                          <a:spcPts val="0"/>
                        </a:spcAft>
                      </a:pPr>
                      <a:r>
                        <a:rPr lang="es-ES" sz="2000">
                          <a:latin typeface="Arial"/>
                          <a:ea typeface="Times New Roman"/>
                          <a:cs typeface="Times New Roman"/>
                        </a:rPr>
                        <a:t>Total</a:t>
                      </a:r>
                      <a:endParaRPr lang="es-ES" sz="20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spcAft>
                          <a:spcPts val="0"/>
                        </a:spcAft>
                      </a:pPr>
                      <a:r>
                        <a:rPr lang="es-ES" sz="2000" dirty="0">
                          <a:latin typeface="Arial"/>
                          <a:ea typeface="Times New Roman"/>
                          <a:cs typeface="Times New Roman"/>
                        </a:rPr>
                        <a:t>100,0</a:t>
                      </a:r>
                      <a:endParaRPr lang="es-ES" sz="20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bl>
          </a:graphicData>
        </a:graphic>
      </p:graphicFrame>
      <p:sp>
        <p:nvSpPr>
          <p:cNvPr id="22529" name="Rectangle 1"/>
          <p:cNvSpPr>
            <a:spLocks noChangeArrowheads="1"/>
          </p:cNvSpPr>
          <p:nvPr/>
        </p:nvSpPr>
        <p:spPr bwMode="auto">
          <a:xfrm>
            <a:off x="2195736" y="332656"/>
            <a:ext cx="5006499"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Lugar de origen de la población encuestada</a:t>
            </a:r>
            <a:endParaRPr kumimoji="0" lang="es-E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(porcentajes)</a:t>
            </a:r>
            <a:endParaRPr kumimoji="0" lang="es-E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Fuente: Encuesta aplicada.</a:t>
            </a:r>
            <a:endParaRPr kumimoji="0" lang="es-E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187624" y="332656"/>
            <a:ext cx="655622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Categoría ocupacional de las personas empleadas</a:t>
            </a:r>
            <a:endParaRPr kumimoji="0" lang="es-E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endParaRPr>
          </a:p>
        </p:txBody>
      </p:sp>
      <p:pic>
        <p:nvPicPr>
          <p:cNvPr id="23553" name="Picture 1"/>
          <p:cNvPicPr>
            <a:picLocks noChangeAspect="1" noChangeArrowheads="1"/>
          </p:cNvPicPr>
          <p:nvPr/>
        </p:nvPicPr>
        <p:blipFill>
          <a:blip r:embed="rId2" cstate="print"/>
          <a:srcRect/>
          <a:stretch>
            <a:fillRect/>
          </a:stretch>
        </p:blipFill>
        <p:spPr bwMode="auto">
          <a:xfrm>
            <a:off x="1547664" y="692696"/>
            <a:ext cx="6264696" cy="5253466"/>
          </a:xfrm>
          <a:prstGeom prst="rect">
            <a:avLst/>
          </a:prstGeom>
          <a:noFill/>
        </p:spPr>
      </p:pic>
      <p:sp>
        <p:nvSpPr>
          <p:cNvPr id="23555" name="Rectangle 3"/>
          <p:cNvSpPr>
            <a:spLocks noChangeArrowheads="1"/>
          </p:cNvSpPr>
          <p:nvPr/>
        </p:nvSpPr>
        <p:spPr bwMode="auto">
          <a:xfrm>
            <a:off x="827584" y="6027003"/>
            <a:ext cx="3462807"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a:t>
            </a:r>
            <a:endParaRPr kumimoji="0" lang="es-E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000000"/>
                </a:solidFill>
                <a:effectLst/>
                <a:latin typeface="Arial Narrow" pitchFamily="34" charset="0"/>
                <a:ea typeface="Times New Roman" pitchFamily="18" charset="0"/>
                <a:cs typeface="Times New Roman" pitchFamily="18" charset="0"/>
              </a:rPr>
              <a:t>Fuente: Encuesta aplicada, noviembre 2009</a:t>
            </a:r>
            <a:endParaRPr kumimoji="0" lang="es-E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ES"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95536" y="1196753"/>
          <a:ext cx="8280920" cy="5340965"/>
        </p:xfrm>
        <a:graphic>
          <a:graphicData uri="http://schemas.openxmlformats.org/drawingml/2006/table">
            <a:tbl>
              <a:tblPr/>
              <a:tblGrid>
                <a:gridCol w="2070230"/>
                <a:gridCol w="2070230"/>
                <a:gridCol w="2070230"/>
                <a:gridCol w="2070230"/>
              </a:tblGrid>
              <a:tr h="258618">
                <a:tc rowSpan="2">
                  <a:txBody>
                    <a:bodyPr/>
                    <a:lstStyle/>
                    <a:p>
                      <a:pPr algn="l">
                        <a:spcAft>
                          <a:spcPts val="0"/>
                        </a:spcAft>
                      </a:pPr>
                      <a:r>
                        <a:rPr lang="es-ES" sz="1400" b="1" dirty="0">
                          <a:latin typeface="Arial"/>
                          <a:ea typeface="Times New Roman"/>
                          <a:cs typeface="Times New Roman"/>
                        </a:rPr>
                        <a:t>Rama de Actividad</a:t>
                      </a:r>
                      <a:endParaRPr lang="es-ES" sz="1400" dirty="0">
                        <a:latin typeface="Book Antiqua"/>
                        <a:ea typeface="Times New Roman"/>
                        <a:cs typeface="Times New Roman"/>
                      </a:endParaRPr>
                    </a:p>
                    <a:p>
                      <a:pPr algn="l">
                        <a:spcAft>
                          <a:spcPts val="0"/>
                        </a:spcAft>
                      </a:pPr>
                      <a:r>
                        <a:rPr lang="es-ES" sz="1400" b="1" dirty="0">
                          <a:latin typeface="Arial"/>
                          <a:ea typeface="Times New Roman"/>
                          <a:cs typeface="Times New Roman"/>
                        </a:rPr>
                        <a:t>(N=302)</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s-ES" sz="1400" b="1">
                          <a:latin typeface="Arial"/>
                          <a:ea typeface="Times New Roman"/>
                          <a:cs typeface="Times New Roman"/>
                        </a:rPr>
                        <a:t>Total de la PEA</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1400" b="1">
                          <a:latin typeface="Arial"/>
                          <a:ea typeface="Times New Roman"/>
                          <a:cs typeface="Times New Roman"/>
                        </a:rPr>
                        <a:t>Distribución por sexo</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465801">
                <a:tc vMerge="1">
                  <a:txBody>
                    <a:bodyPr/>
                    <a:lstStyle/>
                    <a:p>
                      <a:endParaRPr lang="es-ES"/>
                    </a:p>
                  </a:txBody>
                  <a:tcPr/>
                </a:tc>
                <a:tc vMerge="1">
                  <a:txBody>
                    <a:bodyPr/>
                    <a:lstStyle/>
                    <a:p>
                      <a:endParaRPr lang="es-ES"/>
                    </a:p>
                  </a:txBody>
                  <a:tcPr/>
                </a:tc>
                <a:tc>
                  <a:txBody>
                    <a:bodyPr/>
                    <a:lstStyle/>
                    <a:p>
                      <a:pPr algn="ctr">
                        <a:spcAft>
                          <a:spcPts val="0"/>
                        </a:spcAft>
                      </a:pPr>
                      <a:r>
                        <a:rPr lang="es-ES" sz="1400" b="1">
                          <a:latin typeface="Arial"/>
                          <a:ea typeface="Times New Roman"/>
                          <a:cs typeface="Times New Roman"/>
                        </a:rPr>
                        <a:t>Hombres</a:t>
                      </a:r>
                      <a:endParaRPr lang="es-ES" sz="1400">
                        <a:latin typeface="Book Antiqua"/>
                        <a:ea typeface="Times New Roman"/>
                        <a:cs typeface="Times New Roman"/>
                      </a:endParaRPr>
                    </a:p>
                    <a:p>
                      <a:pPr algn="ctr">
                        <a:spcAft>
                          <a:spcPts val="0"/>
                        </a:spcAft>
                      </a:pPr>
                      <a:r>
                        <a:rPr lang="es-ES" sz="1400" b="1">
                          <a:latin typeface="Arial"/>
                          <a:ea typeface="Times New Roman"/>
                          <a:cs typeface="Times New Roman"/>
                        </a:rPr>
                        <a:t>(N=201)</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b="1">
                          <a:latin typeface="Arial"/>
                          <a:ea typeface="Times New Roman"/>
                          <a:cs typeface="Times New Roman"/>
                        </a:rPr>
                        <a:t>Mujeres</a:t>
                      </a:r>
                      <a:endParaRPr lang="es-ES" sz="1400">
                        <a:latin typeface="Book Antiqua"/>
                        <a:ea typeface="Times New Roman"/>
                        <a:cs typeface="Times New Roman"/>
                      </a:endParaRPr>
                    </a:p>
                    <a:p>
                      <a:pPr algn="ctr">
                        <a:spcAft>
                          <a:spcPts val="0"/>
                        </a:spcAft>
                      </a:pPr>
                      <a:r>
                        <a:rPr lang="es-ES" sz="1400" b="1">
                          <a:latin typeface="Arial"/>
                          <a:ea typeface="Times New Roman"/>
                          <a:cs typeface="Times New Roman"/>
                        </a:rPr>
                        <a:t>(N=99)</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801">
                <a:tc>
                  <a:txBody>
                    <a:bodyPr/>
                    <a:lstStyle/>
                    <a:p>
                      <a:pPr algn="l">
                        <a:spcAft>
                          <a:spcPts val="0"/>
                        </a:spcAft>
                      </a:pPr>
                      <a:r>
                        <a:rPr lang="es-ES" sz="1400" dirty="0">
                          <a:latin typeface="Arial"/>
                          <a:ea typeface="Times New Roman"/>
                          <a:cs typeface="Times New Roman"/>
                        </a:rPr>
                        <a:t>Actividades primarias tradicionales</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3.1</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3,0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2,0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701">
                <a:tc>
                  <a:txBody>
                    <a:bodyPr/>
                    <a:lstStyle/>
                    <a:p>
                      <a:pPr algn="l">
                        <a:spcAft>
                          <a:spcPts val="0"/>
                        </a:spcAft>
                      </a:pPr>
                      <a:r>
                        <a:rPr lang="es-ES" sz="1400" dirty="0">
                          <a:latin typeface="Arial"/>
                          <a:ea typeface="Times New Roman"/>
                          <a:cs typeface="Times New Roman"/>
                        </a:rPr>
                        <a:t>Agroindustria de exportación (melón y otros)</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dirty="0">
                          <a:latin typeface="Arial"/>
                          <a:ea typeface="Times New Roman"/>
                          <a:cs typeface="Times New Roman"/>
                        </a:rPr>
                        <a:t>7,5</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9,0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4,0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00">
                <a:tc>
                  <a:txBody>
                    <a:bodyPr/>
                    <a:lstStyle/>
                    <a:p>
                      <a:pPr algn="l">
                        <a:spcAft>
                          <a:spcPts val="0"/>
                        </a:spcAft>
                      </a:pPr>
                      <a:r>
                        <a:rPr lang="es-ES" sz="1400" dirty="0">
                          <a:latin typeface="Arial"/>
                          <a:ea typeface="Times New Roman"/>
                          <a:cs typeface="Times New Roman"/>
                        </a:rPr>
                        <a:t>Construcción</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16,9</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dirty="0">
                          <a:latin typeface="Arial"/>
                          <a:ea typeface="Times New Roman"/>
                          <a:cs typeface="Times New Roman"/>
                        </a:rPr>
                        <a:t>23,4</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es-ES" sz="1400">
                          <a:latin typeface="Arial"/>
                          <a:ea typeface="Times New Roman"/>
                          <a:cs typeface="Times New Roman"/>
                        </a:rPr>
                        <a:t>2,0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1602">
                <a:tc>
                  <a:txBody>
                    <a:bodyPr/>
                    <a:lstStyle/>
                    <a:p>
                      <a:pPr algn="l">
                        <a:spcAft>
                          <a:spcPts val="0"/>
                        </a:spcAft>
                      </a:pPr>
                      <a:r>
                        <a:rPr lang="es-ES" sz="1400" dirty="0">
                          <a:latin typeface="Arial"/>
                          <a:ea typeface="Times New Roman"/>
                          <a:cs typeface="Times New Roman"/>
                        </a:rPr>
                        <a:t>Actividades comerciales, servicios sociales y comunitarios no turísticos</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14,9</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10,9</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dirty="0">
                          <a:latin typeface="Arial"/>
                          <a:ea typeface="Times New Roman"/>
                          <a:cs typeface="Times New Roman"/>
                        </a:rPr>
                        <a:t>22,2</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41CC"/>
                    </a:solidFill>
                  </a:tcPr>
                </a:tc>
              </a:tr>
              <a:tr h="1123040">
                <a:tc>
                  <a:txBody>
                    <a:bodyPr/>
                    <a:lstStyle/>
                    <a:p>
                      <a:pPr algn="l">
                        <a:spcAft>
                          <a:spcPts val="0"/>
                        </a:spcAft>
                      </a:pPr>
                      <a:r>
                        <a:rPr lang="es-ES" sz="1400" dirty="0">
                          <a:latin typeface="Arial"/>
                          <a:ea typeface="Times New Roman"/>
                          <a:cs typeface="Times New Roman"/>
                        </a:rPr>
                        <a:t>Hotelería, restaurantes, transportes y comunicaciones</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dirty="0">
                          <a:latin typeface="Arial"/>
                          <a:ea typeface="Times New Roman"/>
                          <a:cs typeface="Times New Roman"/>
                        </a:rPr>
                        <a:t>35,9</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es-ES" sz="1400" dirty="0">
                          <a:latin typeface="Arial"/>
                          <a:ea typeface="Times New Roman"/>
                          <a:cs typeface="Times New Roman"/>
                        </a:rPr>
                        <a:t>34,5</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es-ES" sz="1400" dirty="0">
                          <a:latin typeface="Arial"/>
                          <a:ea typeface="Times New Roman"/>
                          <a:cs typeface="Times New Roman"/>
                        </a:rPr>
                        <a:t>37,4</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41CC"/>
                    </a:solidFill>
                  </a:tcPr>
                </a:tc>
              </a:tr>
              <a:tr h="465801">
                <a:tc>
                  <a:txBody>
                    <a:bodyPr/>
                    <a:lstStyle/>
                    <a:p>
                      <a:pPr algn="l">
                        <a:spcAft>
                          <a:spcPts val="0"/>
                        </a:spcAft>
                      </a:pPr>
                      <a:r>
                        <a:rPr lang="es-ES" sz="1400" dirty="0">
                          <a:latin typeface="Arial"/>
                          <a:ea typeface="Times New Roman"/>
                          <a:cs typeface="Times New Roman"/>
                        </a:rPr>
                        <a:t>Actividades del sector público</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14,2</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8,5</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dirty="0">
                          <a:latin typeface="Arial"/>
                          <a:ea typeface="Times New Roman"/>
                          <a:cs typeface="Times New Roman"/>
                        </a:rPr>
                        <a:t>29,3</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41CC"/>
                    </a:solidFill>
                  </a:tcPr>
                </a:tc>
              </a:tr>
              <a:tr h="465801">
                <a:tc>
                  <a:txBody>
                    <a:bodyPr/>
                    <a:lstStyle/>
                    <a:p>
                      <a:pPr algn="l">
                        <a:spcAft>
                          <a:spcPts val="0"/>
                        </a:spcAft>
                      </a:pPr>
                      <a:r>
                        <a:rPr lang="es-ES" sz="1400" dirty="0">
                          <a:latin typeface="Arial"/>
                          <a:ea typeface="Times New Roman"/>
                          <a:cs typeface="Times New Roman"/>
                        </a:rPr>
                        <a:t>Actividades del sector inmobiliario</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7,5</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10,4</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3,0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900">
                <a:tc>
                  <a:txBody>
                    <a:bodyPr/>
                    <a:lstStyle/>
                    <a:p>
                      <a:pPr algn="just">
                        <a:spcAft>
                          <a:spcPts val="0"/>
                        </a:spcAft>
                      </a:pPr>
                      <a:r>
                        <a:rPr lang="es-ES" sz="1400">
                          <a:latin typeface="Arial"/>
                          <a:ea typeface="Times New Roman"/>
                          <a:cs typeface="Times New Roman"/>
                        </a:rPr>
                        <a:t>Total</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100,0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a:latin typeface="Arial"/>
                          <a:ea typeface="Times New Roman"/>
                          <a:cs typeface="Times New Roman"/>
                        </a:rPr>
                        <a:t>100,0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400" dirty="0">
                          <a:latin typeface="Arial"/>
                          <a:ea typeface="Times New Roman"/>
                          <a:cs typeface="Times New Roman"/>
                        </a:rPr>
                        <a:t>100,0</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77" name="Rectangle 1"/>
          <p:cNvSpPr>
            <a:spLocks noChangeArrowheads="1"/>
          </p:cNvSpPr>
          <p:nvPr/>
        </p:nvSpPr>
        <p:spPr bwMode="auto">
          <a:xfrm>
            <a:off x="2131396" y="119916"/>
            <a:ext cx="4881209"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Distribución de la PEA ocupada por ramas de actividad</a:t>
            </a:r>
            <a:endParaRPr kumimoji="0" lang="es-ES"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Prueba </a:t>
            </a:r>
            <a:r>
              <a:rPr kumimoji="0" lang="es-ES"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chi</a:t>
            </a:r>
            <a:r>
              <a:rPr kumimoji="0" lang="es-ES"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es-ES"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sq</a:t>
            </a:r>
            <a:r>
              <a:rPr kumimoji="0" lang="es-ES"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p= &lt; 0,05</a:t>
            </a:r>
            <a:endParaRPr kumimoji="0" lang="es-ES"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Fuente: Encuesta aplicada.</a:t>
            </a:r>
            <a:endParaRPr kumimoji="0" lang="es-E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539552" y="1916832"/>
          <a:ext cx="8136905" cy="3888432"/>
        </p:xfrm>
        <a:graphic>
          <a:graphicData uri="http://schemas.openxmlformats.org/drawingml/2006/table">
            <a:tbl>
              <a:tblPr/>
              <a:tblGrid>
                <a:gridCol w="2201847"/>
                <a:gridCol w="1555777"/>
                <a:gridCol w="1269356"/>
                <a:gridCol w="1954485"/>
                <a:gridCol w="1155440"/>
              </a:tblGrid>
              <a:tr h="742225">
                <a:tc rowSpan="2">
                  <a:txBody>
                    <a:bodyPr/>
                    <a:lstStyle/>
                    <a:p>
                      <a:pPr algn="ctr">
                        <a:spcAft>
                          <a:spcPts val="0"/>
                        </a:spcAft>
                      </a:pPr>
                      <a:r>
                        <a:rPr lang="es-ES" sz="2400" b="1" dirty="0">
                          <a:latin typeface="Arial"/>
                          <a:ea typeface="Times New Roman"/>
                          <a:cs typeface="Times New Roman"/>
                        </a:rPr>
                        <a:t>Actividades</a:t>
                      </a:r>
                      <a:endParaRPr lang="es-ES" sz="2400" dirty="0">
                        <a:latin typeface="Book Antiqua"/>
                        <a:ea typeface="Times New Roman"/>
                        <a:cs typeface="Times New Roman"/>
                      </a:endParaRPr>
                    </a:p>
                    <a:p>
                      <a:pPr algn="ctr">
                        <a:spcAft>
                          <a:spcPts val="0"/>
                        </a:spcAft>
                      </a:pPr>
                      <a:r>
                        <a:rPr lang="es-ES" sz="2400" i="1" dirty="0">
                          <a:latin typeface="Arial"/>
                          <a:ea typeface="Times New Roman"/>
                          <a:cs typeface="Times New Roman"/>
                        </a:rPr>
                        <a:t>N=304</a:t>
                      </a:r>
                      <a:endParaRPr lang="es-ES" sz="2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2400" b="1" dirty="0">
                          <a:latin typeface="Arial"/>
                          <a:ea typeface="Times New Roman"/>
                          <a:cs typeface="Times New Roman"/>
                        </a:rPr>
                        <a:t>Sexo</a:t>
                      </a:r>
                      <a:endParaRPr lang="es-ES" sz="2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spcAft>
                          <a:spcPts val="0"/>
                        </a:spcAft>
                      </a:pPr>
                      <a:r>
                        <a:rPr lang="es-ES" sz="2400" b="1">
                          <a:latin typeface="Arial"/>
                          <a:ea typeface="Times New Roman"/>
                          <a:cs typeface="Times New Roman"/>
                        </a:rPr>
                        <a:t>Origen</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919532">
                <a:tc vMerge="1">
                  <a:txBody>
                    <a:bodyPr/>
                    <a:lstStyle/>
                    <a:p>
                      <a:endParaRPr lang="es-ES"/>
                    </a:p>
                  </a:txBody>
                  <a:tcPr/>
                </a:tc>
                <a:tc>
                  <a:txBody>
                    <a:bodyPr/>
                    <a:lstStyle/>
                    <a:p>
                      <a:pPr algn="ctr">
                        <a:spcAft>
                          <a:spcPts val="0"/>
                        </a:spcAft>
                      </a:pPr>
                      <a:r>
                        <a:rPr lang="es-ES" sz="2400" b="1">
                          <a:latin typeface="Arial"/>
                          <a:ea typeface="Times New Roman"/>
                          <a:cs typeface="Times New Roman"/>
                        </a:rPr>
                        <a:t>Hombre</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a:latin typeface="Arial"/>
                          <a:ea typeface="Times New Roman"/>
                          <a:cs typeface="Times New Roman"/>
                        </a:rPr>
                        <a:t>Mujer</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a:latin typeface="Arial"/>
                          <a:ea typeface="Times New Roman"/>
                          <a:cs typeface="Times New Roman"/>
                        </a:rPr>
                        <a:t>Local</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a:latin typeface="Arial"/>
                          <a:ea typeface="Times New Roman"/>
                          <a:cs typeface="Times New Roman"/>
                        </a:rPr>
                        <a:t>Extranjero</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225">
                <a:tc>
                  <a:txBody>
                    <a:bodyPr/>
                    <a:lstStyle/>
                    <a:p>
                      <a:pPr algn="ctr">
                        <a:spcAft>
                          <a:spcPts val="0"/>
                        </a:spcAft>
                      </a:pPr>
                      <a:r>
                        <a:rPr lang="es-ES" sz="2400">
                          <a:latin typeface="Arial"/>
                          <a:ea typeface="Times New Roman"/>
                          <a:cs typeface="Times New Roman"/>
                        </a:rPr>
                        <a:t>Tradicionales</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Times New Roman"/>
                          <a:cs typeface="Times New Roman"/>
                        </a:rPr>
                        <a:t>22,5</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Times New Roman"/>
                          <a:cs typeface="Times New Roman"/>
                        </a:rPr>
                        <a:t>53,0</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Times New Roman"/>
                          <a:cs typeface="Times New Roman"/>
                        </a:rPr>
                        <a:t>37,9</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Times New Roman"/>
                          <a:cs typeface="Times New Roman"/>
                        </a:rPr>
                        <a:t>12,5</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225">
                <a:tc>
                  <a:txBody>
                    <a:bodyPr/>
                    <a:lstStyle/>
                    <a:p>
                      <a:pPr algn="ctr">
                        <a:spcAft>
                          <a:spcPts val="0"/>
                        </a:spcAft>
                      </a:pPr>
                      <a:r>
                        <a:rPr lang="es-ES" sz="2400">
                          <a:latin typeface="Arial"/>
                          <a:ea typeface="Times New Roman"/>
                          <a:cs typeface="Times New Roman"/>
                        </a:rPr>
                        <a:t>Globalizadas</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Times New Roman"/>
                          <a:cs typeface="Times New Roman"/>
                        </a:rPr>
                        <a:t>77,5</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Times New Roman"/>
                          <a:cs typeface="Times New Roman"/>
                        </a:rPr>
                        <a:t>47,0</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Times New Roman"/>
                          <a:cs typeface="Times New Roman"/>
                        </a:rPr>
                        <a:t>62,1</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Times New Roman"/>
                          <a:cs typeface="Times New Roman"/>
                        </a:rPr>
                        <a:t>87,5</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225">
                <a:tc>
                  <a:txBody>
                    <a:bodyPr/>
                    <a:lstStyle/>
                    <a:p>
                      <a:pPr algn="ctr">
                        <a:spcAft>
                          <a:spcPts val="0"/>
                        </a:spcAft>
                      </a:pPr>
                      <a:r>
                        <a:rPr lang="es-ES" sz="2400" b="1" i="1">
                          <a:latin typeface="Arial"/>
                          <a:ea typeface="Times New Roman"/>
                          <a:cs typeface="Times New Roman"/>
                        </a:rPr>
                        <a:t>Total</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i="1">
                          <a:latin typeface="Arial"/>
                          <a:ea typeface="Times New Roman"/>
                          <a:cs typeface="Times New Roman"/>
                        </a:rPr>
                        <a:t>100,0</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i="1">
                          <a:latin typeface="Arial"/>
                          <a:ea typeface="Times New Roman"/>
                          <a:cs typeface="Times New Roman"/>
                        </a:rPr>
                        <a:t>100,0</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i="1">
                          <a:latin typeface="Arial"/>
                          <a:ea typeface="Times New Roman"/>
                          <a:cs typeface="Times New Roman"/>
                        </a:rPr>
                        <a:t>100,0</a:t>
                      </a:r>
                      <a:endParaRPr lang="es-ES" sz="2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i="1" dirty="0">
                          <a:latin typeface="Arial"/>
                          <a:ea typeface="Times New Roman"/>
                          <a:cs typeface="Times New Roman"/>
                        </a:rPr>
                        <a:t>100,0</a:t>
                      </a:r>
                      <a:endParaRPr lang="es-ES" sz="2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a:off x="1877759" y="71046"/>
            <a:ext cx="5096267"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PEA: Distribución según ramas de actividad </a:t>
            </a:r>
            <a:endParaRPr kumimoji="0" lang="es-E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tradicionales y globalizadas</a:t>
            </a:r>
            <a:endParaRPr kumimoji="0" lang="es-ES"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Chi cuadrado P &lt; 0.05</a:t>
            </a:r>
            <a:endParaRPr kumimoji="0" lang="es-E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Fuente: Encuesta aplicada.</a:t>
            </a:r>
            <a:endParaRPr kumimoji="0" lang="es-E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rmAutofit fontScale="90000"/>
          </a:bodyPr>
          <a:lstStyle/>
          <a:p>
            <a:r>
              <a:rPr lang="es-ES" b="1" i="1" dirty="0"/>
              <a:t>Mercado de </a:t>
            </a:r>
            <a:r>
              <a:rPr lang="es-ES" b="1" i="1" dirty="0" smtClean="0"/>
              <a:t>trabajo, inmigrantes </a:t>
            </a:r>
            <a:r>
              <a:rPr lang="es-ES" b="1" i="1" dirty="0"/>
              <a:t>e inserción laboral</a:t>
            </a:r>
            <a:br>
              <a:rPr lang="es-ES" b="1" i="1" dirty="0"/>
            </a:br>
            <a:endParaRPr lang="es-ES" dirty="0"/>
          </a:p>
        </p:txBody>
      </p:sp>
      <p:sp>
        <p:nvSpPr>
          <p:cNvPr id="3" name="2 Rectángulo"/>
          <p:cNvSpPr/>
          <p:nvPr/>
        </p:nvSpPr>
        <p:spPr>
          <a:xfrm>
            <a:off x="899592" y="2136339"/>
            <a:ext cx="7632848" cy="3970318"/>
          </a:xfrm>
          <a:prstGeom prst="rect">
            <a:avLst/>
          </a:prstGeom>
        </p:spPr>
        <p:txBody>
          <a:bodyPr wrap="square">
            <a:spAutoFit/>
          </a:bodyPr>
          <a:lstStyle/>
          <a:p>
            <a:r>
              <a:rPr lang="es-ES" sz="2800" dirty="0"/>
              <a:t>El mercado laboral está claramente vinculado a un conjunto de actividades propias de sectores globalizados de la economía local, como los servicios turísticos, la industria inmobiliaria y la maquila agroindustrial: 87,5% del total de trabajadores y trabajadoras extranjeras se concentraban en esas ramas, y a su vez constituían el 27,3% de toda la fuerza laboral contratada en esas actividades.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683568" y="860979"/>
          <a:ext cx="7344816" cy="5786687"/>
        </p:xfrm>
        <a:graphic>
          <a:graphicData uri="http://schemas.openxmlformats.org/drawingml/2006/table">
            <a:tbl>
              <a:tblPr/>
              <a:tblGrid>
                <a:gridCol w="1836204"/>
                <a:gridCol w="1836204"/>
                <a:gridCol w="1836204"/>
                <a:gridCol w="1836204"/>
              </a:tblGrid>
              <a:tr h="388679">
                <a:tc rowSpan="2">
                  <a:txBody>
                    <a:bodyPr/>
                    <a:lstStyle/>
                    <a:p>
                      <a:pPr algn="just">
                        <a:lnSpc>
                          <a:spcPct val="115000"/>
                        </a:lnSpc>
                        <a:spcAft>
                          <a:spcPts val="0"/>
                        </a:spcAft>
                      </a:pPr>
                      <a:r>
                        <a:rPr lang="es-CR" sz="1400" b="1" dirty="0">
                          <a:latin typeface="Arial"/>
                          <a:ea typeface="Times New Roman"/>
                          <a:cs typeface="Times New Roman"/>
                        </a:rPr>
                        <a:t>Rama de Actividad</a:t>
                      </a:r>
                      <a:endParaRPr lang="es-ES" sz="1400" dirty="0">
                        <a:latin typeface="Book Antiqua"/>
                        <a:ea typeface="Times New Roman"/>
                        <a:cs typeface="Times New Roman"/>
                      </a:endParaRPr>
                    </a:p>
                    <a:p>
                      <a:pPr algn="just">
                        <a:lnSpc>
                          <a:spcPct val="115000"/>
                        </a:lnSpc>
                        <a:spcAft>
                          <a:spcPts val="0"/>
                        </a:spcAft>
                      </a:pPr>
                      <a:r>
                        <a:rPr lang="es-CR" sz="1400" b="1" dirty="0">
                          <a:latin typeface="Arial"/>
                          <a:ea typeface="Times New Roman"/>
                          <a:cs typeface="Times New Roman"/>
                        </a:rPr>
                        <a:t>(N=302)</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CR" sz="1400" b="1">
                          <a:latin typeface="Arial"/>
                          <a:ea typeface="Times New Roman"/>
                          <a:cs typeface="Times New Roman"/>
                        </a:rPr>
                        <a:t>Origen</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rowSpan="2">
                  <a:txBody>
                    <a:bodyPr/>
                    <a:lstStyle/>
                    <a:p>
                      <a:pPr algn="ctr">
                        <a:lnSpc>
                          <a:spcPct val="115000"/>
                        </a:lnSpc>
                        <a:spcAft>
                          <a:spcPts val="0"/>
                        </a:spcAft>
                      </a:pPr>
                      <a:r>
                        <a:rPr lang="es-CR" sz="1400" b="1" dirty="0">
                          <a:latin typeface="Arial"/>
                          <a:ea typeface="Times New Roman"/>
                          <a:cs typeface="Times New Roman"/>
                        </a:rPr>
                        <a:t>Total</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409">
                <a:tc vMerge="1">
                  <a:txBody>
                    <a:bodyPr/>
                    <a:lstStyle/>
                    <a:p>
                      <a:endParaRPr lang="es-ES"/>
                    </a:p>
                  </a:txBody>
                  <a:tcPr/>
                </a:tc>
                <a:tc>
                  <a:txBody>
                    <a:bodyPr/>
                    <a:lstStyle/>
                    <a:p>
                      <a:pPr algn="ctr">
                        <a:lnSpc>
                          <a:spcPct val="115000"/>
                        </a:lnSpc>
                        <a:spcAft>
                          <a:spcPts val="0"/>
                        </a:spcAft>
                      </a:pPr>
                      <a:r>
                        <a:rPr lang="es-CR" sz="1400" b="1">
                          <a:latin typeface="Arial"/>
                          <a:ea typeface="Times New Roman"/>
                          <a:cs typeface="Times New Roman"/>
                        </a:rPr>
                        <a:t>Nacidos en el país</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b="1">
                          <a:latin typeface="Arial"/>
                          <a:ea typeface="Times New Roman"/>
                          <a:cs typeface="Times New Roman"/>
                        </a:rPr>
                        <a:t>Nacidos en el extranjero</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460409">
                <a:tc>
                  <a:txBody>
                    <a:bodyPr/>
                    <a:lstStyle/>
                    <a:p>
                      <a:pPr algn="l">
                        <a:lnSpc>
                          <a:spcPct val="115000"/>
                        </a:lnSpc>
                        <a:spcAft>
                          <a:spcPts val="0"/>
                        </a:spcAft>
                      </a:pPr>
                      <a:r>
                        <a:rPr lang="es-CR" sz="1400">
                          <a:latin typeface="Arial"/>
                          <a:ea typeface="Times New Roman"/>
                          <a:cs typeface="Times New Roman"/>
                        </a:rPr>
                        <a:t>Actividades primarias tradicionales</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dirty="0">
                          <a:latin typeface="Arial"/>
                          <a:ea typeface="Times New Roman"/>
                          <a:cs typeface="Times New Roman"/>
                        </a:rPr>
                        <a:t>3.3</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1.6</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3,0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612">
                <a:tc>
                  <a:txBody>
                    <a:bodyPr/>
                    <a:lstStyle/>
                    <a:p>
                      <a:pPr algn="l">
                        <a:lnSpc>
                          <a:spcPct val="115000"/>
                        </a:lnSpc>
                        <a:spcAft>
                          <a:spcPts val="0"/>
                        </a:spcAft>
                      </a:pPr>
                      <a:r>
                        <a:rPr lang="es-CR" sz="1400">
                          <a:latin typeface="Arial"/>
                          <a:ea typeface="Times New Roman"/>
                          <a:cs typeface="Times New Roman"/>
                        </a:rPr>
                        <a:t>Agroindustria de exportación (melón y otros)</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3,3</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dirty="0">
                          <a:latin typeface="Arial"/>
                          <a:ea typeface="Times New Roman"/>
                          <a:cs typeface="Times New Roman"/>
                        </a:rPr>
                        <a:t>23,4</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s-CR" sz="1400">
                          <a:latin typeface="Arial"/>
                          <a:ea typeface="Times New Roman"/>
                          <a:cs typeface="Times New Roman"/>
                        </a:rPr>
                        <a:t>7,6</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204">
                <a:tc>
                  <a:txBody>
                    <a:bodyPr/>
                    <a:lstStyle/>
                    <a:p>
                      <a:pPr algn="l">
                        <a:lnSpc>
                          <a:spcPct val="115000"/>
                        </a:lnSpc>
                        <a:spcAft>
                          <a:spcPts val="0"/>
                        </a:spcAft>
                      </a:pPr>
                      <a:r>
                        <a:rPr lang="es-CR" sz="1400">
                          <a:latin typeface="Arial"/>
                          <a:ea typeface="Times New Roman"/>
                          <a:cs typeface="Times New Roman"/>
                        </a:rPr>
                        <a:t>Construcción</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13,3</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dirty="0">
                          <a:latin typeface="Arial"/>
                          <a:ea typeface="Times New Roman"/>
                          <a:cs typeface="Times New Roman"/>
                        </a:rPr>
                        <a:t>29,7</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s-CR" sz="1400">
                          <a:latin typeface="Arial"/>
                          <a:ea typeface="Times New Roman"/>
                          <a:cs typeface="Times New Roman"/>
                        </a:rPr>
                        <a:t>16,8</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1315">
                <a:tc>
                  <a:txBody>
                    <a:bodyPr/>
                    <a:lstStyle/>
                    <a:p>
                      <a:pPr algn="l">
                        <a:lnSpc>
                          <a:spcPct val="115000"/>
                        </a:lnSpc>
                        <a:spcAft>
                          <a:spcPts val="0"/>
                        </a:spcAft>
                      </a:pPr>
                      <a:r>
                        <a:rPr lang="es-CR" sz="1400">
                          <a:latin typeface="Arial"/>
                          <a:ea typeface="Times New Roman"/>
                          <a:cs typeface="Times New Roman"/>
                        </a:rPr>
                        <a:t>Actividades comerciales, servicios sociales y comunitarios no turísticos</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15,8</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9,4</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14,5</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8266">
                <a:tc>
                  <a:txBody>
                    <a:bodyPr/>
                    <a:lstStyle/>
                    <a:p>
                      <a:pPr algn="l">
                        <a:lnSpc>
                          <a:spcPct val="115000"/>
                        </a:lnSpc>
                        <a:spcAft>
                          <a:spcPts val="0"/>
                        </a:spcAft>
                      </a:pPr>
                      <a:r>
                        <a:rPr lang="es-CR" sz="1400">
                          <a:latin typeface="Arial"/>
                          <a:ea typeface="Times New Roman"/>
                          <a:cs typeface="Times New Roman"/>
                        </a:rPr>
                        <a:t>Hotelería, restaurantes, transportes y comunicaciones</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dirty="0">
                          <a:latin typeface="Arial"/>
                          <a:ea typeface="Times New Roman"/>
                          <a:cs typeface="Times New Roman"/>
                        </a:rPr>
                        <a:t>37,9</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0"/>
                        </a:spcAft>
                      </a:pPr>
                      <a:r>
                        <a:rPr lang="es-CR" sz="1400" dirty="0">
                          <a:latin typeface="Arial"/>
                          <a:ea typeface="Times New Roman"/>
                          <a:cs typeface="Times New Roman"/>
                        </a:rPr>
                        <a:t>25,0</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s-CR" sz="1400">
                          <a:latin typeface="Arial"/>
                          <a:ea typeface="Times New Roman"/>
                          <a:cs typeface="Times New Roman"/>
                        </a:rPr>
                        <a:t>35,2</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409">
                <a:tc>
                  <a:txBody>
                    <a:bodyPr/>
                    <a:lstStyle/>
                    <a:p>
                      <a:pPr algn="l">
                        <a:lnSpc>
                          <a:spcPct val="115000"/>
                        </a:lnSpc>
                        <a:spcAft>
                          <a:spcPts val="0"/>
                        </a:spcAft>
                      </a:pPr>
                      <a:r>
                        <a:rPr lang="es-CR" sz="1400">
                          <a:latin typeface="Arial"/>
                          <a:ea typeface="Times New Roman"/>
                          <a:cs typeface="Times New Roman"/>
                        </a:rPr>
                        <a:t>Actividades del sector público</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18,8</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1,6</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15,1</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409">
                <a:tc>
                  <a:txBody>
                    <a:bodyPr/>
                    <a:lstStyle/>
                    <a:p>
                      <a:pPr algn="l">
                        <a:lnSpc>
                          <a:spcPct val="115000"/>
                        </a:lnSpc>
                        <a:spcAft>
                          <a:spcPts val="0"/>
                        </a:spcAft>
                      </a:pPr>
                      <a:r>
                        <a:rPr lang="es-CR" sz="1400">
                          <a:latin typeface="Arial"/>
                          <a:ea typeface="Times New Roman"/>
                          <a:cs typeface="Times New Roman"/>
                        </a:rPr>
                        <a:t>Actividades del sector inmobiliario</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7,5</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9,4</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a:latin typeface="Arial"/>
                          <a:ea typeface="Times New Roman"/>
                          <a:cs typeface="Times New Roman"/>
                        </a:rPr>
                        <a:t>9,0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204">
                <a:tc>
                  <a:txBody>
                    <a:bodyPr/>
                    <a:lstStyle/>
                    <a:p>
                      <a:pPr algn="l">
                        <a:lnSpc>
                          <a:spcPct val="115000"/>
                        </a:lnSpc>
                        <a:spcAft>
                          <a:spcPts val="0"/>
                        </a:spcAft>
                      </a:pPr>
                      <a:r>
                        <a:rPr lang="es-CR" sz="1400" b="1">
                          <a:latin typeface="Arial"/>
                          <a:ea typeface="Times New Roman"/>
                          <a:cs typeface="Times New Roman"/>
                        </a:rPr>
                        <a:t>Total</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b="1">
                          <a:latin typeface="Arial"/>
                          <a:ea typeface="Times New Roman"/>
                          <a:cs typeface="Times New Roman"/>
                        </a:rPr>
                        <a:t>100,00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b="1">
                          <a:latin typeface="Arial"/>
                          <a:ea typeface="Times New Roman"/>
                          <a:cs typeface="Times New Roman"/>
                        </a:rPr>
                        <a:t>100,0</a:t>
                      </a:r>
                      <a:endParaRPr lang="es-ES" sz="14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400" b="1" dirty="0">
                          <a:latin typeface="Arial"/>
                          <a:ea typeface="Times New Roman"/>
                          <a:cs typeface="Times New Roman"/>
                        </a:rPr>
                        <a:t>100,0</a:t>
                      </a:r>
                      <a:endParaRPr lang="es-ES" sz="14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625" name="Rectangle 1"/>
          <p:cNvSpPr>
            <a:spLocks noChangeArrowheads="1"/>
          </p:cNvSpPr>
          <p:nvPr/>
        </p:nvSpPr>
        <p:spPr bwMode="auto">
          <a:xfrm>
            <a:off x="1259632" y="0"/>
            <a:ext cx="676875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Distribución de la PEA por rama de actividad</a:t>
            </a:r>
            <a:endParaRPr kumimoji="0" lang="es-E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Según origen</a:t>
            </a:r>
            <a:endParaRPr kumimoji="0" lang="es-E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Fuente: Encuesta aplicada</a:t>
            </a:r>
            <a:endParaRPr kumimoji="0" lang="es-ES"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Prueba Chi </a:t>
            </a:r>
            <a:r>
              <a:rPr kumimoji="0" lang="es-ES"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sq</a:t>
            </a:r>
            <a:r>
              <a:rPr kumimoji="0" lang="es-ES"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p&lt; 0.05</a:t>
            </a:r>
            <a:endParaRPr kumimoji="0" lang="es-E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idx="4294967295"/>
          </p:nvPr>
        </p:nvSpPr>
        <p:spPr>
          <a:xfrm>
            <a:off x="611560" y="3284984"/>
            <a:ext cx="8229600" cy="1143000"/>
          </a:xfrm>
        </p:spPr>
        <p:txBody>
          <a:bodyPr>
            <a:normAutofit fontScale="90000"/>
          </a:bodyPr>
          <a:lstStyle/>
          <a:p>
            <a:pPr algn="l"/>
            <a:r>
              <a:rPr lang="es-ES" sz="2700" b="1" dirty="0" smtClean="0"/>
              <a:t>En el grupo de personas extranjeras los nicaragüenses estaban concentrados en los puestos de menor calificación y peor remunerados</a:t>
            </a:r>
            <a:r>
              <a:rPr lang="es-ES" sz="2200" dirty="0" smtClean="0"/>
              <a:t>.</a:t>
            </a:r>
            <a:r>
              <a:rPr lang="es-ES" sz="2000" dirty="0" smtClean="0"/>
              <a:t/>
            </a:r>
            <a:br>
              <a:rPr lang="es-ES" sz="2000" dirty="0" smtClean="0"/>
            </a:br>
            <a:r>
              <a:rPr lang="es-ES" sz="2200" dirty="0" smtClean="0"/>
              <a:t/>
            </a:r>
            <a:br>
              <a:rPr lang="es-ES" sz="2200" dirty="0" smtClean="0"/>
            </a:br>
            <a:r>
              <a:rPr lang="es-ES" sz="2200" dirty="0"/>
              <a:t>L</a:t>
            </a:r>
            <a:r>
              <a:rPr lang="es-ES" sz="2200" dirty="0" smtClean="0"/>
              <a:t>a inserción de esa fuerza laboral inmigrante en las actividades más dinámicas de acumulación en Sardinal no pareciera incidir en una mejora de sus condiciones laborales, puesto que a diferencia de los trabajadores locales y del resto de extranjeros, el 58,2% de las personas trabajadoras inmigrantes originarias de Nicaragua ocupaban los puestos de más baja calificación laboral.</a:t>
            </a:r>
            <a:br>
              <a:rPr lang="es-ES" sz="2200" dirty="0" smtClean="0"/>
            </a:br>
            <a:r>
              <a:rPr lang="es-ES" sz="2200" dirty="0" smtClean="0"/>
              <a:t> </a:t>
            </a:r>
            <a:br>
              <a:rPr lang="es-ES" sz="2200" dirty="0" smtClean="0"/>
            </a:br>
            <a:r>
              <a:rPr lang="es-ES" sz="2200" dirty="0" smtClean="0"/>
              <a:t>Los trabajadores y trabajadoras locales se distribuían de manera relativamente más homogénea entre esos últimos puestos (37,1%), las de nivel directivo, profesional y técnico (31,0%) y las de apoyo administrativo, ventas y operaciones de montaje industrial (31,9%). En otros términos a menor calificación laboral, mayor era la participación de trabajadores extranjeros de origen nicaragüense y, por el contrario, a mayor calificación laboral mayor era la presencia de trabajadores locales y de otros extranjeros.</a:t>
            </a:r>
            <a:br>
              <a:rPr lang="es-ES" sz="2200" dirty="0" smtClean="0"/>
            </a:br>
            <a:r>
              <a:rPr lang="es-ES" sz="2200" dirty="0" smtClean="0"/>
              <a:t/>
            </a:r>
            <a:br>
              <a:rPr lang="es-ES" sz="2200" dirty="0" smtClean="0"/>
            </a:b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87624" y="980728"/>
          <a:ext cx="6696744" cy="5639559"/>
        </p:xfrm>
        <a:graphic>
          <a:graphicData uri="http://schemas.openxmlformats.org/drawingml/2006/table">
            <a:tbl>
              <a:tblPr/>
              <a:tblGrid>
                <a:gridCol w="1674186"/>
                <a:gridCol w="1674186"/>
                <a:gridCol w="1674186"/>
                <a:gridCol w="1674186"/>
              </a:tblGrid>
              <a:tr h="381759">
                <a:tc rowSpan="2">
                  <a:txBody>
                    <a:bodyPr/>
                    <a:lstStyle/>
                    <a:p>
                      <a:pPr algn="ctr">
                        <a:lnSpc>
                          <a:spcPct val="115000"/>
                        </a:lnSpc>
                        <a:spcAft>
                          <a:spcPts val="0"/>
                        </a:spcAft>
                      </a:pP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es-ES" sz="1200">
                        <a:latin typeface="Book Antiqua"/>
                        <a:ea typeface="Times New Roman"/>
                        <a:cs typeface="Times New Roman"/>
                      </a:endParaRPr>
                    </a:p>
                    <a:p>
                      <a:pPr algn="ctr">
                        <a:lnSpc>
                          <a:spcPct val="115000"/>
                        </a:lnSpc>
                        <a:spcAft>
                          <a:spcPts val="0"/>
                        </a:spcAft>
                      </a:pPr>
                      <a:r>
                        <a:rPr lang="es-CR" sz="1200" b="1">
                          <a:latin typeface="Arial"/>
                          <a:ea typeface="Times New Roman"/>
                          <a:cs typeface="Times New Roman"/>
                        </a:rPr>
                        <a:t>Pobreza</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rowSpan="2">
                  <a:txBody>
                    <a:bodyPr/>
                    <a:lstStyle/>
                    <a:p>
                      <a:pPr algn="ctr">
                        <a:lnSpc>
                          <a:spcPct val="115000"/>
                        </a:lnSpc>
                        <a:spcAft>
                          <a:spcPts val="0"/>
                        </a:spcAft>
                      </a:pPr>
                      <a:r>
                        <a:rPr lang="es-CR" sz="1200" b="1">
                          <a:latin typeface="Arial"/>
                          <a:ea typeface="Times New Roman"/>
                          <a:cs typeface="Times New Roman"/>
                        </a:rPr>
                        <a:t>No pobres (%)</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59">
                <a:tc vMerge="1">
                  <a:txBody>
                    <a:bodyPr/>
                    <a:lstStyle/>
                    <a:p>
                      <a:endParaRPr lang="es-ES"/>
                    </a:p>
                  </a:txBody>
                  <a:tcPr/>
                </a:tc>
                <a:tc>
                  <a:txBody>
                    <a:bodyPr/>
                    <a:lstStyle/>
                    <a:p>
                      <a:pPr algn="ctr">
                        <a:lnSpc>
                          <a:spcPct val="115000"/>
                        </a:lnSpc>
                        <a:spcAft>
                          <a:spcPts val="0"/>
                        </a:spcAft>
                      </a:pPr>
                      <a:r>
                        <a:rPr lang="es-CR" sz="1200" b="1">
                          <a:latin typeface="Arial"/>
                          <a:ea typeface="Times New Roman"/>
                          <a:cs typeface="Times New Roman"/>
                        </a:rPr>
                        <a:t>Pobres totales (%)</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b="1">
                          <a:latin typeface="Arial"/>
                          <a:ea typeface="Times New Roman"/>
                          <a:cs typeface="Times New Roman"/>
                        </a:rPr>
                        <a:t>Extrema pobreza (%)</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90880">
                <a:tc>
                  <a:txBody>
                    <a:bodyPr/>
                    <a:lstStyle/>
                    <a:p>
                      <a:pPr algn="l">
                        <a:lnSpc>
                          <a:spcPct val="115000"/>
                        </a:lnSpc>
                        <a:spcAft>
                          <a:spcPts val="0"/>
                        </a:spcAft>
                      </a:pPr>
                      <a:r>
                        <a:rPr lang="es-CR" sz="1200">
                          <a:latin typeface="Arial"/>
                          <a:ea typeface="Times New Roman"/>
                          <a:cs typeface="Times New Roman"/>
                        </a:rPr>
                        <a:t>Total de hogares</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dirty="0">
                          <a:latin typeface="Arial"/>
                          <a:ea typeface="Times New Roman"/>
                          <a:cs typeface="Times New Roman"/>
                        </a:rPr>
                        <a:t>18,5</a:t>
                      </a: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s-CR" sz="1200">
                          <a:latin typeface="Arial"/>
                          <a:ea typeface="Times New Roman"/>
                          <a:cs typeface="Times New Roman"/>
                        </a:rPr>
                        <a:t>4,3</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81,5</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59">
                <a:tc>
                  <a:txBody>
                    <a:bodyPr/>
                    <a:lstStyle/>
                    <a:p>
                      <a:pPr algn="l">
                        <a:lnSpc>
                          <a:spcPct val="115000"/>
                        </a:lnSpc>
                        <a:spcAft>
                          <a:spcPts val="0"/>
                        </a:spcAft>
                      </a:pPr>
                      <a:r>
                        <a:rPr lang="es-CR" sz="1200">
                          <a:latin typeface="Arial"/>
                          <a:ea typeface="Times New Roman"/>
                          <a:cs typeface="Times New Roman"/>
                        </a:rPr>
                        <a:t>Hogares costarricenses</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17,5</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R" sz="1200">
                        <a:latin typeface="Arial"/>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82,5</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59">
                <a:tc>
                  <a:txBody>
                    <a:bodyPr/>
                    <a:lstStyle/>
                    <a:p>
                      <a:pPr algn="l">
                        <a:lnSpc>
                          <a:spcPct val="115000"/>
                        </a:lnSpc>
                        <a:spcAft>
                          <a:spcPts val="0"/>
                        </a:spcAft>
                      </a:pPr>
                      <a:r>
                        <a:rPr lang="es-CR" sz="1200">
                          <a:latin typeface="Arial"/>
                          <a:ea typeface="Times New Roman"/>
                          <a:cs typeface="Times New Roman"/>
                        </a:rPr>
                        <a:t>Hogares de extranjeros</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dirty="0">
                          <a:latin typeface="Arial"/>
                          <a:ea typeface="Times New Roman"/>
                          <a:cs typeface="Times New Roman"/>
                        </a:rPr>
                        <a:t>23,3</a:t>
                      </a: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es-CR" sz="1200">
                        <a:latin typeface="Arial"/>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76,7</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59">
                <a:tc>
                  <a:txBody>
                    <a:bodyPr/>
                    <a:lstStyle/>
                    <a:p>
                      <a:pPr algn="l">
                        <a:lnSpc>
                          <a:spcPct val="115000"/>
                        </a:lnSpc>
                        <a:spcAft>
                          <a:spcPts val="0"/>
                        </a:spcAft>
                      </a:pPr>
                      <a:r>
                        <a:rPr lang="es-CR" sz="1200">
                          <a:latin typeface="Arial"/>
                          <a:ea typeface="Times New Roman"/>
                          <a:cs typeface="Times New Roman"/>
                        </a:rPr>
                        <a:t>Hogares jefeados por hombres</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15,3</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4,0</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84,7</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59">
                <a:tc>
                  <a:txBody>
                    <a:bodyPr/>
                    <a:lstStyle/>
                    <a:p>
                      <a:pPr algn="l">
                        <a:lnSpc>
                          <a:spcPct val="115000"/>
                        </a:lnSpc>
                        <a:spcAft>
                          <a:spcPts val="0"/>
                        </a:spcAft>
                      </a:pPr>
                      <a:r>
                        <a:rPr lang="es-CR" sz="1200">
                          <a:latin typeface="Arial"/>
                          <a:ea typeface="Times New Roman"/>
                          <a:cs typeface="Times New Roman"/>
                        </a:rPr>
                        <a:t>Hogares jefeados por mujeres</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25,6</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5,1</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74,4</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518">
                <a:tc>
                  <a:txBody>
                    <a:bodyPr/>
                    <a:lstStyle/>
                    <a:p>
                      <a:pPr algn="l">
                        <a:lnSpc>
                          <a:spcPct val="115000"/>
                        </a:lnSpc>
                        <a:spcAft>
                          <a:spcPts val="0"/>
                        </a:spcAft>
                      </a:pPr>
                      <a:r>
                        <a:rPr lang="es-CR" sz="1200">
                          <a:latin typeface="Arial"/>
                          <a:ea typeface="Times New Roman"/>
                          <a:cs typeface="Times New Roman"/>
                        </a:rPr>
                        <a:t>Personas pobres</a:t>
                      </a:r>
                      <a:endParaRPr lang="es-ES" sz="1200">
                        <a:latin typeface="Book Antiqua"/>
                        <a:ea typeface="Times New Roman"/>
                        <a:cs typeface="Times New Roman"/>
                      </a:endParaRPr>
                    </a:p>
                    <a:p>
                      <a:pPr algn="l">
                        <a:lnSpc>
                          <a:spcPct val="115000"/>
                        </a:lnSpc>
                        <a:spcAft>
                          <a:spcPts val="0"/>
                        </a:spcAft>
                      </a:pPr>
                      <a:r>
                        <a:rPr lang="es-CR" sz="1200">
                          <a:latin typeface="Arial"/>
                          <a:ea typeface="Times New Roman"/>
                          <a:cs typeface="Times New Roman"/>
                        </a:rPr>
                        <a:t>- Nacidos en el país</a:t>
                      </a:r>
                      <a:endParaRPr lang="es-ES" sz="1200">
                        <a:latin typeface="Book Antiqua"/>
                        <a:ea typeface="Times New Roman"/>
                        <a:cs typeface="Times New Roman"/>
                      </a:endParaRPr>
                    </a:p>
                    <a:p>
                      <a:pPr algn="l">
                        <a:lnSpc>
                          <a:spcPct val="115000"/>
                        </a:lnSpc>
                        <a:spcAft>
                          <a:spcPts val="0"/>
                        </a:spcAft>
                      </a:pPr>
                      <a:r>
                        <a:rPr lang="es-CR" sz="1200">
                          <a:latin typeface="Arial"/>
                          <a:ea typeface="Times New Roman"/>
                          <a:cs typeface="Times New Roman"/>
                        </a:rPr>
                        <a:t>- Nacidos en el extranjero</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dirty="0">
                          <a:latin typeface="Arial"/>
                          <a:ea typeface="Times New Roman"/>
                          <a:cs typeface="Times New Roman"/>
                        </a:rPr>
                        <a:t>22,7</a:t>
                      </a:r>
                      <a:endParaRPr lang="es-ES" sz="1200" dirty="0">
                        <a:latin typeface="Book Antiqua"/>
                        <a:ea typeface="Times New Roman"/>
                        <a:cs typeface="Times New Roman"/>
                      </a:endParaRPr>
                    </a:p>
                    <a:p>
                      <a:pPr algn="ctr">
                        <a:lnSpc>
                          <a:spcPct val="115000"/>
                        </a:lnSpc>
                        <a:spcAft>
                          <a:spcPts val="0"/>
                        </a:spcAft>
                      </a:pPr>
                      <a:r>
                        <a:rPr lang="es-CR" sz="1200" dirty="0" smtClean="0">
                          <a:latin typeface="Arial"/>
                          <a:ea typeface="Times New Roman"/>
                          <a:cs typeface="Times New Roman"/>
                        </a:rPr>
                        <a:t>21,1</a:t>
                      </a:r>
                      <a:endParaRPr lang="es-ES" sz="1200" dirty="0">
                        <a:latin typeface="Book Antiqua"/>
                        <a:ea typeface="Times New Roman"/>
                        <a:cs typeface="Times New Roman"/>
                      </a:endParaRPr>
                    </a:p>
                    <a:p>
                      <a:pPr algn="ctr">
                        <a:lnSpc>
                          <a:spcPct val="115000"/>
                        </a:lnSpc>
                        <a:spcAft>
                          <a:spcPts val="0"/>
                        </a:spcAft>
                      </a:pPr>
                      <a:r>
                        <a:rPr lang="es-CR" sz="1200" dirty="0">
                          <a:latin typeface="Arial"/>
                          <a:ea typeface="Times New Roman"/>
                          <a:cs typeface="Times New Roman"/>
                        </a:rPr>
                        <a:t>32,8</a:t>
                      </a: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5,5</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dirty="0">
                          <a:latin typeface="Arial"/>
                          <a:ea typeface="Times New Roman"/>
                          <a:cs typeface="Times New Roman"/>
                        </a:rPr>
                        <a:t>77,3</a:t>
                      </a:r>
                      <a:endParaRPr lang="es-ES" sz="1200" dirty="0">
                        <a:latin typeface="Book Antiqua"/>
                        <a:ea typeface="Times New Roman"/>
                        <a:cs typeface="Times New Roman"/>
                      </a:endParaRPr>
                    </a:p>
                    <a:p>
                      <a:pPr algn="ctr">
                        <a:lnSpc>
                          <a:spcPct val="115000"/>
                        </a:lnSpc>
                        <a:spcAft>
                          <a:spcPts val="0"/>
                        </a:spcAft>
                      </a:pPr>
                      <a:r>
                        <a:rPr lang="es-CR" sz="1200" dirty="0" smtClean="0">
                          <a:latin typeface="Arial"/>
                          <a:ea typeface="Times New Roman"/>
                          <a:cs typeface="Times New Roman"/>
                        </a:rPr>
                        <a:t>78,9</a:t>
                      </a:r>
                      <a:endParaRPr lang="es-ES" sz="1200" dirty="0">
                        <a:latin typeface="Book Antiqua"/>
                        <a:ea typeface="Times New Roman"/>
                        <a:cs typeface="Times New Roman"/>
                      </a:endParaRPr>
                    </a:p>
                    <a:p>
                      <a:pPr algn="ctr">
                        <a:lnSpc>
                          <a:spcPct val="115000"/>
                        </a:lnSpc>
                        <a:spcAft>
                          <a:spcPts val="0"/>
                        </a:spcAft>
                      </a:pPr>
                      <a:r>
                        <a:rPr lang="es-CR" sz="1200" dirty="0">
                          <a:latin typeface="Arial"/>
                          <a:ea typeface="Times New Roman"/>
                          <a:cs typeface="Times New Roman"/>
                        </a:rPr>
                        <a:t>67,2</a:t>
                      </a: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59">
                <a:tc>
                  <a:txBody>
                    <a:bodyPr/>
                    <a:lstStyle/>
                    <a:p>
                      <a:pPr algn="l">
                        <a:lnSpc>
                          <a:spcPct val="115000"/>
                        </a:lnSpc>
                        <a:spcAft>
                          <a:spcPts val="0"/>
                        </a:spcAft>
                      </a:pPr>
                      <a:r>
                        <a:rPr lang="es-CR" sz="1200">
                          <a:latin typeface="Arial"/>
                          <a:ea typeface="Times New Roman"/>
                          <a:cs typeface="Times New Roman"/>
                        </a:rPr>
                        <a:t>No. miembros del hogar: promedio</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5,44</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4,9</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3,24</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518">
                <a:tc>
                  <a:txBody>
                    <a:bodyPr/>
                    <a:lstStyle/>
                    <a:p>
                      <a:pPr algn="l">
                        <a:lnSpc>
                          <a:spcPct val="115000"/>
                        </a:lnSpc>
                        <a:spcAft>
                          <a:spcPts val="0"/>
                        </a:spcAft>
                      </a:pPr>
                      <a:r>
                        <a:rPr lang="es-CR" sz="1200">
                          <a:latin typeface="Arial"/>
                          <a:ea typeface="Times New Roman"/>
                          <a:cs typeface="Times New Roman"/>
                        </a:rPr>
                        <a:t>Relación de dependencia laboral</a:t>
                      </a:r>
                      <a:endParaRPr lang="es-ES" sz="1200">
                        <a:latin typeface="Book Antiqua"/>
                        <a:ea typeface="Times New Roman"/>
                        <a:cs typeface="Times New Roman"/>
                      </a:endParaRPr>
                    </a:p>
                    <a:p>
                      <a:pPr algn="l">
                        <a:lnSpc>
                          <a:spcPct val="115000"/>
                        </a:lnSpc>
                        <a:spcAft>
                          <a:spcPts val="0"/>
                        </a:spcAft>
                      </a:pPr>
                      <a:r>
                        <a:rPr lang="es-CR" sz="1200">
                          <a:latin typeface="Arial"/>
                          <a:ea typeface="Times New Roman"/>
                          <a:cs typeface="Times New Roman"/>
                        </a:rPr>
                        <a:t>- Jefes hombres</a:t>
                      </a:r>
                      <a:endParaRPr lang="es-ES" sz="1200">
                        <a:latin typeface="Book Antiqua"/>
                        <a:ea typeface="Times New Roman"/>
                        <a:cs typeface="Times New Roman"/>
                      </a:endParaRPr>
                    </a:p>
                    <a:p>
                      <a:pPr algn="l">
                        <a:lnSpc>
                          <a:spcPct val="115000"/>
                        </a:lnSpc>
                        <a:spcAft>
                          <a:spcPts val="0"/>
                        </a:spcAft>
                      </a:pPr>
                      <a:r>
                        <a:rPr lang="es-CR" sz="1200">
                          <a:latin typeface="Arial"/>
                          <a:ea typeface="Times New Roman"/>
                          <a:cs typeface="Times New Roman"/>
                        </a:rPr>
                        <a:t>- Jefes mujeres</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dirty="0">
                          <a:latin typeface="Arial"/>
                          <a:ea typeface="Times New Roman"/>
                          <a:cs typeface="Times New Roman"/>
                        </a:rPr>
                        <a:t>0,239</a:t>
                      </a:r>
                      <a:endParaRPr lang="es-ES" sz="1200" dirty="0">
                        <a:latin typeface="Book Antiqua"/>
                        <a:ea typeface="Times New Roman"/>
                        <a:cs typeface="Times New Roman"/>
                      </a:endParaRPr>
                    </a:p>
                    <a:p>
                      <a:pPr algn="ctr">
                        <a:lnSpc>
                          <a:spcPct val="115000"/>
                        </a:lnSpc>
                        <a:spcAft>
                          <a:spcPts val="0"/>
                        </a:spcAft>
                      </a:pPr>
                      <a:endParaRPr lang="es-CR" sz="1200" dirty="0" smtClean="0">
                        <a:latin typeface="Arial"/>
                        <a:ea typeface="Times New Roman"/>
                        <a:cs typeface="Times New Roman"/>
                      </a:endParaRPr>
                    </a:p>
                    <a:p>
                      <a:pPr algn="ctr">
                        <a:lnSpc>
                          <a:spcPct val="115000"/>
                        </a:lnSpc>
                        <a:spcAft>
                          <a:spcPts val="0"/>
                        </a:spcAft>
                      </a:pPr>
                      <a:r>
                        <a:rPr lang="es-CR" sz="1200" dirty="0" smtClean="0">
                          <a:latin typeface="Arial"/>
                          <a:ea typeface="Times New Roman"/>
                          <a:cs typeface="Times New Roman"/>
                        </a:rPr>
                        <a:t>0,248</a:t>
                      </a:r>
                      <a:endParaRPr lang="es-ES" sz="1200" dirty="0">
                        <a:latin typeface="Book Antiqua"/>
                        <a:ea typeface="Times New Roman"/>
                        <a:cs typeface="Times New Roman"/>
                      </a:endParaRPr>
                    </a:p>
                    <a:p>
                      <a:pPr algn="ctr">
                        <a:lnSpc>
                          <a:spcPct val="115000"/>
                        </a:lnSpc>
                        <a:spcAft>
                          <a:spcPts val="0"/>
                        </a:spcAft>
                      </a:pPr>
                      <a:r>
                        <a:rPr lang="es-CR" sz="1200" dirty="0">
                          <a:latin typeface="Arial"/>
                          <a:ea typeface="Times New Roman"/>
                          <a:cs typeface="Times New Roman"/>
                        </a:rPr>
                        <a:t>0,224</a:t>
                      </a: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a:latin typeface="Arial"/>
                          <a:ea typeface="Times New Roman"/>
                          <a:cs typeface="Times New Roman"/>
                        </a:rPr>
                        <a:t>0,275</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dirty="0">
                          <a:latin typeface="Arial"/>
                          <a:ea typeface="Times New Roman"/>
                          <a:cs typeface="Times New Roman"/>
                        </a:rPr>
                        <a:t>0,336</a:t>
                      </a:r>
                      <a:endParaRPr lang="es-ES" sz="1200" dirty="0">
                        <a:latin typeface="Book Antiqua"/>
                        <a:ea typeface="Times New Roman"/>
                        <a:cs typeface="Times New Roman"/>
                      </a:endParaRPr>
                    </a:p>
                    <a:p>
                      <a:pPr algn="ctr">
                        <a:lnSpc>
                          <a:spcPct val="115000"/>
                        </a:lnSpc>
                        <a:spcAft>
                          <a:spcPts val="0"/>
                        </a:spcAft>
                      </a:pPr>
                      <a:endParaRPr lang="es-CR" sz="1200" dirty="0" smtClean="0">
                        <a:latin typeface="Arial"/>
                        <a:ea typeface="Times New Roman"/>
                        <a:cs typeface="Times New Roman"/>
                      </a:endParaRPr>
                    </a:p>
                    <a:p>
                      <a:pPr algn="ctr">
                        <a:lnSpc>
                          <a:spcPct val="115000"/>
                        </a:lnSpc>
                        <a:spcAft>
                          <a:spcPts val="0"/>
                        </a:spcAft>
                      </a:pPr>
                      <a:r>
                        <a:rPr lang="es-CR" sz="1200" dirty="0" smtClean="0">
                          <a:latin typeface="Arial"/>
                          <a:ea typeface="Times New Roman"/>
                          <a:cs typeface="Times New Roman"/>
                        </a:rPr>
                        <a:t>0,323</a:t>
                      </a:r>
                      <a:endParaRPr lang="es-ES" sz="1200" dirty="0">
                        <a:latin typeface="Book Antiqua"/>
                        <a:ea typeface="Times New Roman"/>
                        <a:cs typeface="Times New Roman"/>
                      </a:endParaRPr>
                    </a:p>
                    <a:p>
                      <a:pPr algn="ctr">
                        <a:lnSpc>
                          <a:spcPct val="115000"/>
                        </a:lnSpc>
                        <a:spcAft>
                          <a:spcPts val="0"/>
                        </a:spcAft>
                      </a:pPr>
                      <a:r>
                        <a:rPr lang="es-CR" sz="1200" dirty="0">
                          <a:latin typeface="Arial"/>
                          <a:ea typeface="Times New Roman"/>
                          <a:cs typeface="Times New Roman"/>
                        </a:rPr>
                        <a:t>0,392</a:t>
                      </a: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518">
                <a:tc>
                  <a:txBody>
                    <a:bodyPr/>
                    <a:lstStyle/>
                    <a:p>
                      <a:pPr algn="l">
                        <a:lnSpc>
                          <a:spcPct val="115000"/>
                        </a:lnSpc>
                        <a:spcAft>
                          <a:spcPts val="0"/>
                        </a:spcAft>
                      </a:pPr>
                      <a:r>
                        <a:rPr lang="es-CR" sz="1200">
                          <a:latin typeface="Arial"/>
                          <a:ea typeface="Times New Roman"/>
                          <a:cs typeface="Times New Roman"/>
                        </a:rPr>
                        <a:t>Escolaridad del jefe/a (años)</a:t>
                      </a:r>
                      <a:endParaRPr lang="es-ES" sz="1200">
                        <a:latin typeface="Book Antiqua"/>
                        <a:ea typeface="Times New Roman"/>
                        <a:cs typeface="Times New Roman"/>
                      </a:endParaRPr>
                    </a:p>
                    <a:p>
                      <a:pPr algn="l">
                        <a:lnSpc>
                          <a:spcPct val="115000"/>
                        </a:lnSpc>
                        <a:spcAft>
                          <a:spcPts val="0"/>
                        </a:spcAft>
                      </a:pPr>
                      <a:r>
                        <a:rPr lang="es-CR" sz="1200">
                          <a:latin typeface="Arial"/>
                          <a:ea typeface="Times New Roman"/>
                          <a:cs typeface="Times New Roman"/>
                        </a:rPr>
                        <a:t>- Hombres</a:t>
                      </a:r>
                      <a:endParaRPr lang="es-ES" sz="1200">
                        <a:latin typeface="Book Antiqua"/>
                        <a:ea typeface="Times New Roman"/>
                        <a:cs typeface="Times New Roman"/>
                      </a:endParaRPr>
                    </a:p>
                    <a:p>
                      <a:pPr algn="l">
                        <a:lnSpc>
                          <a:spcPct val="115000"/>
                        </a:lnSpc>
                        <a:spcAft>
                          <a:spcPts val="0"/>
                        </a:spcAft>
                      </a:pPr>
                      <a:r>
                        <a:rPr lang="es-CR" sz="1200">
                          <a:latin typeface="Arial"/>
                          <a:ea typeface="Times New Roman"/>
                          <a:cs typeface="Times New Roman"/>
                        </a:rPr>
                        <a:t>- Mujeres</a:t>
                      </a:r>
                      <a:endParaRPr lang="es-ES" sz="120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dirty="0">
                          <a:latin typeface="Arial"/>
                          <a:ea typeface="Times New Roman"/>
                          <a:cs typeface="Times New Roman"/>
                        </a:rPr>
                        <a:t>7,0</a:t>
                      </a:r>
                      <a:endParaRPr lang="es-ES" sz="1200" dirty="0">
                        <a:latin typeface="Book Antiqua"/>
                        <a:ea typeface="Times New Roman"/>
                        <a:cs typeface="Times New Roman"/>
                      </a:endParaRPr>
                    </a:p>
                    <a:p>
                      <a:pPr algn="ctr">
                        <a:lnSpc>
                          <a:spcPct val="115000"/>
                        </a:lnSpc>
                        <a:spcAft>
                          <a:spcPts val="0"/>
                        </a:spcAft>
                      </a:pPr>
                      <a:endParaRPr lang="es-CR" sz="1200" dirty="0" smtClean="0">
                        <a:latin typeface="Arial"/>
                        <a:ea typeface="Times New Roman"/>
                        <a:cs typeface="Times New Roman"/>
                      </a:endParaRPr>
                    </a:p>
                    <a:p>
                      <a:pPr algn="ctr">
                        <a:lnSpc>
                          <a:spcPct val="115000"/>
                        </a:lnSpc>
                        <a:spcAft>
                          <a:spcPts val="0"/>
                        </a:spcAft>
                      </a:pPr>
                      <a:r>
                        <a:rPr lang="es-CR" sz="1200" dirty="0" smtClean="0">
                          <a:latin typeface="Arial"/>
                          <a:ea typeface="Times New Roman"/>
                          <a:cs typeface="Times New Roman"/>
                        </a:rPr>
                        <a:t>7,7</a:t>
                      </a:r>
                      <a:endParaRPr lang="es-ES" sz="1200" dirty="0">
                        <a:latin typeface="Book Antiqua"/>
                        <a:ea typeface="Times New Roman"/>
                        <a:cs typeface="Times New Roman"/>
                      </a:endParaRPr>
                    </a:p>
                    <a:p>
                      <a:pPr algn="ctr">
                        <a:lnSpc>
                          <a:spcPct val="115000"/>
                        </a:lnSpc>
                        <a:spcAft>
                          <a:spcPts val="0"/>
                        </a:spcAft>
                      </a:pPr>
                      <a:r>
                        <a:rPr lang="es-CR" sz="1200" dirty="0">
                          <a:latin typeface="Arial"/>
                          <a:ea typeface="Times New Roman"/>
                          <a:cs typeface="Times New Roman"/>
                        </a:rPr>
                        <a:t>5,7</a:t>
                      </a: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dirty="0">
                          <a:latin typeface="Arial"/>
                          <a:ea typeface="Times New Roman"/>
                          <a:cs typeface="Times New Roman"/>
                        </a:rPr>
                        <a:t>6,1</a:t>
                      </a:r>
                      <a:endParaRPr lang="es-ES" sz="1200" dirty="0">
                        <a:latin typeface="Book Antiqua"/>
                        <a:ea typeface="Times New Roman"/>
                        <a:cs typeface="Times New Roman"/>
                      </a:endParaRPr>
                    </a:p>
                    <a:p>
                      <a:pPr algn="ctr">
                        <a:lnSpc>
                          <a:spcPct val="115000"/>
                        </a:lnSpc>
                        <a:spcAft>
                          <a:spcPts val="0"/>
                        </a:spcAft>
                      </a:pPr>
                      <a:endParaRPr lang="es-CR" sz="1200" dirty="0" smtClean="0">
                        <a:latin typeface="Arial"/>
                        <a:ea typeface="Times New Roman"/>
                        <a:cs typeface="Times New Roman"/>
                      </a:endParaRPr>
                    </a:p>
                    <a:p>
                      <a:pPr algn="ctr">
                        <a:lnSpc>
                          <a:spcPct val="115000"/>
                        </a:lnSpc>
                        <a:spcAft>
                          <a:spcPts val="0"/>
                        </a:spcAft>
                      </a:pPr>
                      <a:r>
                        <a:rPr lang="es-CR" sz="1200" dirty="0" smtClean="0">
                          <a:latin typeface="Arial"/>
                          <a:ea typeface="Times New Roman"/>
                          <a:cs typeface="Times New Roman"/>
                        </a:rPr>
                        <a:t>6,4</a:t>
                      </a:r>
                      <a:endParaRPr lang="es-ES" sz="1200" dirty="0">
                        <a:latin typeface="Book Antiqua"/>
                        <a:ea typeface="Times New Roman"/>
                        <a:cs typeface="Times New Roman"/>
                      </a:endParaRPr>
                    </a:p>
                    <a:p>
                      <a:pPr algn="ctr">
                        <a:lnSpc>
                          <a:spcPct val="115000"/>
                        </a:lnSpc>
                        <a:spcAft>
                          <a:spcPts val="0"/>
                        </a:spcAft>
                      </a:pPr>
                      <a:r>
                        <a:rPr lang="es-CR" sz="1200" dirty="0">
                          <a:latin typeface="Arial"/>
                          <a:ea typeface="Times New Roman"/>
                          <a:cs typeface="Times New Roman"/>
                        </a:rPr>
                        <a:t>5,5</a:t>
                      </a: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R" sz="1200" dirty="0">
                          <a:latin typeface="Arial"/>
                          <a:ea typeface="Times New Roman"/>
                          <a:cs typeface="Times New Roman"/>
                        </a:rPr>
                        <a:t>7,9</a:t>
                      </a:r>
                      <a:endParaRPr lang="es-ES" sz="1200" dirty="0">
                        <a:latin typeface="Book Antiqua"/>
                        <a:ea typeface="Times New Roman"/>
                        <a:cs typeface="Times New Roman"/>
                      </a:endParaRPr>
                    </a:p>
                    <a:p>
                      <a:pPr algn="ctr">
                        <a:lnSpc>
                          <a:spcPct val="115000"/>
                        </a:lnSpc>
                        <a:spcAft>
                          <a:spcPts val="0"/>
                        </a:spcAft>
                      </a:pPr>
                      <a:endParaRPr lang="es-CR" sz="1200" dirty="0" smtClean="0">
                        <a:latin typeface="Arial"/>
                        <a:ea typeface="Times New Roman"/>
                        <a:cs typeface="Times New Roman"/>
                      </a:endParaRPr>
                    </a:p>
                    <a:p>
                      <a:pPr algn="ctr">
                        <a:lnSpc>
                          <a:spcPct val="115000"/>
                        </a:lnSpc>
                        <a:spcAft>
                          <a:spcPts val="0"/>
                        </a:spcAft>
                      </a:pPr>
                      <a:r>
                        <a:rPr lang="es-CR" sz="1200" dirty="0" smtClean="0">
                          <a:latin typeface="Arial"/>
                          <a:ea typeface="Times New Roman"/>
                          <a:cs typeface="Times New Roman"/>
                        </a:rPr>
                        <a:t>8,3</a:t>
                      </a:r>
                      <a:endParaRPr lang="es-ES" sz="1200" dirty="0">
                        <a:latin typeface="Book Antiqua"/>
                        <a:ea typeface="Times New Roman"/>
                        <a:cs typeface="Times New Roman"/>
                      </a:endParaRPr>
                    </a:p>
                    <a:p>
                      <a:pPr algn="ctr">
                        <a:lnSpc>
                          <a:spcPct val="115000"/>
                        </a:lnSpc>
                        <a:spcAft>
                          <a:spcPts val="0"/>
                        </a:spcAft>
                      </a:pPr>
                      <a:r>
                        <a:rPr lang="es-CR" sz="1200" dirty="0">
                          <a:latin typeface="Arial"/>
                          <a:ea typeface="Times New Roman"/>
                          <a:cs typeface="Times New Roman"/>
                        </a:rPr>
                        <a:t>7,4</a:t>
                      </a:r>
                      <a:endParaRPr lang="es-ES" sz="1200" dirty="0">
                        <a:latin typeface="Book Antiqua"/>
                        <a:ea typeface="Times New Roman"/>
                        <a:cs typeface="Times New Roman"/>
                      </a:endParaRPr>
                    </a:p>
                  </a:txBody>
                  <a:tcPr marL="58681" marR="586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1956595" y="191399"/>
            <a:ext cx="518763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Características de los hogares, pobreza y extrema pobreza</a:t>
            </a:r>
            <a:endParaRPr kumimoji="0" lang="es-ES"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Fuente: Encuesta realizada</a:t>
            </a:r>
            <a:endParaRPr kumimoji="0" lang="es-E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Algunas conclusiones</a:t>
            </a:r>
            <a:endParaRPr lang="es-ES" dirty="0"/>
          </a:p>
        </p:txBody>
      </p:sp>
      <p:sp>
        <p:nvSpPr>
          <p:cNvPr id="3" name="2 Rectángulo"/>
          <p:cNvSpPr/>
          <p:nvPr/>
        </p:nvSpPr>
        <p:spPr>
          <a:xfrm>
            <a:off x="755576" y="1412776"/>
            <a:ext cx="7776864" cy="4524315"/>
          </a:xfrm>
          <a:prstGeom prst="rect">
            <a:avLst/>
          </a:prstGeom>
        </p:spPr>
        <p:txBody>
          <a:bodyPr wrap="square">
            <a:spAutoFit/>
          </a:bodyPr>
          <a:lstStyle/>
          <a:p>
            <a:r>
              <a:rPr lang="es-ES" dirty="0"/>
              <a:t>el desarrollo del turismo y de la agricultura de exportación ha producido un desplazamiento del empleo en la agricultura de subsistencia y la desaparición de los medios de vida tradicionales para la población originaria de la zona. El empleo asalariado se ha extendido, pero el mercado laboral no absorbe de manera permanente la oferta de trabajo existente localmente. Por esa razón, la emigración interna en Costa Rica en los últimos sesenta años ha tenido como principal fuente a la provincia de Guanacaste. </a:t>
            </a:r>
            <a:endParaRPr lang="es-ES" dirty="0" smtClean="0"/>
          </a:p>
          <a:p>
            <a:endParaRPr lang="es-ES" dirty="0"/>
          </a:p>
          <a:p>
            <a:r>
              <a:rPr lang="es-ES" dirty="0"/>
              <a:t>Con el aumento de la inmigración se han añadido otras formas de exclusión y nuevas expresiones de la desigualdad. La diferenciación social está caracterizada por antiguas desigualdades entre grupos sociales, no obstante ahora esa desigualdad caracteriza las diferencias entre familias locales y familias de inmigrantes. Estos últimos experimentan condiciones de exclusión laboral, así como la exclusión social debido al limitado acceso que tienen a los beneficios de que disfruta la población local.</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Sardinal de Carrillo, Guanacaste:</a:t>
            </a:r>
            <a:br>
              <a:rPr lang="es-ES" sz="3200" dirty="0"/>
            </a:br>
            <a:r>
              <a:rPr lang="es-ES" sz="3200" dirty="0"/>
              <a:t>Enclaves turísticos y migración transfronteriza.</a:t>
            </a:r>
          </a:p>
        </p:txBody>
      </p:sp>
      <p:sp>
        <p:nvSpPr>
          <p:cNvPr id="3" name="2 Marcador de contenido"/>
          <p:cNvSpPr>
            <a:spLocks noGrp="1"/>
          </p:cNvSpPr>
          <p:nvPr>
            <p:ph idx="1"/>
          </p:nvPr>
        </p:nvSpPr>
        <p:spPr/>
        <p:txBody>
          <a:bodyPr/>
          <a:lstStyle/>
          <a:p>
            <a:r>
              <a:rPr lang="es-ES" b="1" i="1" dirty="0"/>
              <a:t>Acumulación por despojo en Guanacaste:</a:t>
            </a:r>
          </a:p>
          <a:p>
            <a:r>
              <a:rPr lang="es-ES" dirty="0"/>
              <a:t>De la tierra de las haciendas a los enclaves </a:t>
            </a:r>
            <a:r>
              <a:rPr lang="es-ES" dirty="0" smtClean="0"/>
              <a:t>turísticos.</a:t>
            </a:r>
          </a:p>
          <a:p>
            <a:endParaRPr lang="es-ES" dirty="0" smtClean="0"/>
          </a:p>
          <a:p>
            <a:r>
              <a:rPr lang="es-ES" b="1" i="1" dirty="0"/>
              <a:t>Desarrollo del turismo y el auge de los megaproyectos en las zonas costeras.</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3419872" y="404664"/>
            <a:ext cx="4743450" cy="6134100"/>
          </a:xfrm>
          <a:prstGeom prst="rect">
            <a:avLst/>
          </a:prstGeom>
          <a:noFill/>
          <a:ln w="9525">
            <a:noFill/>
            <a:miter lim="800000"/>
            <a:headEnd/>
            <a:tailEnd/>
          </a:ln>
        </p:spPr>
      </p:pic>
      <p:sp>
        <p:nvSpPr>
          <p:cNvPr id="5" name="4 Rectángulo"/>
          <p:cNvSpPr/>
          <p:nvPr/>
        </p:nvSpPr>
        <p:spPr>
          <a:xfrm>
            <a:off x="611560" y="332656"/>
            <a:ext cx="6242030" cy="523220"/>
          </a:xfrm>
          <a:prstGeom prst="rect">
            <a:avLst/>
          </a:prstGeom>
        </p:spPr>
        <p:txBody>
          <a:bodyPr wrap="none">
            <a:spAutoFit/>
          </a:bodyPr>
          <a:lstStyle/>
          <a:p>
            <a:r>
              <a:rPr lang="es-ES" sz="2800" b="1" dirty="0"/>
              <a:t>Megaproyectos Turísticos en Guanacaste</a:t>
            </a:r>
            <a:endParaRPr lang="es-ES" sz="2800" dirty="0"/>
          </a:p>
        </p:txBody>
      </p:sp>
      <p:sp>
        <p:nvSpPr>
          <p:cNvPr id="6" name="5 Rectángulo"/>
          <p:cNvSpPr/>
          <p:nvPr/>
        </p:nvSpPr>
        <p:spPr>
          <a:xfrm>
            <a:off x="251520" y="5229200"/>
            <a:ext cx="3096344" cy="1200329"/>
          </a:xfrm>
          <a:prstGeom prst="rect">
            <a:avLst/>
          </a:prstGeom>
        </p:spPr>
        <p:txBody>
          <a:bodyPr wrap="square">
            <a:spAutoFit/>
          </a:bodyPr>
          <a:lstStyle/>
          <a:p>
            <a:r>
              <a:rPr lang="es-CR" dirty="0"/>
              <a:t>: Elaborado por PRISMA en base a Altas de Costa Rica 2004, Instituto Tecnológico de Costa Rica</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p:cNvPicPr>
            <a:picLocks noChangeAspect="1" noChangeArrowheads="1"/>
          </p:cNvPicPr>
          <p:nvPr/>
        </p:nvPicPr>
        <p:blipFill>
          <a:blip r:embed="rId2" cstate="print"/>
          <a:srcRect l="391" t="3014" r="2612" b="2634"/>
          <a:stretch>
            <a:fillRect/>
          </a:stretch>
        </p:blipFill>
        <p:spPr bwMode="auto">
          <a:xfrm>
            <a:off x="436314" y="1844824"/>
            <a:ext cx="8417430" cy="4176464"/>
          </a:xfrm>
          <a:prstGeom prst="rect">
            <a:avLst/>
          </a:prstGeom>
          <a:noFill/>
        </p:spPr>
      </p:pic>
      <p:sp>
        <p:nvSpPr>
          <p:cNvPr id="15363" name="Rectangle 3"/>
          <p:cNvSpPr>
            <a:spLocks noChangeArrowheads="1"/>
          </p:cNvSpPr>
          <p:nvPr/>
        </p:nvSpPr>
        <p:spPr bwMode="auto">
          <a:xfrm>
            <a:off x="611560" y="6093296"/>
            <a:ext cx="692349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Fuente: Elaboración propia con datos de INEC, Tabulados Básicos EHPM 2007.</a:t>
            </a:r>
            <a:endParaRPr kumimoji="0" lang="es-ES" b="0" i="0" u="none" strike="noStrike" cap="none" normalizeH="0" baseline="0" dirty="0" smtClean="0">
              <a:ln>
                <a:noFill/>
              </a:ln>
              <a:solidFill>
                <a:schemeClr val="tx1"/>
              </a:solidFill>
              <a:effectLst/>
              <a:latin typeface="Arial" pitchFamily="34" charset="0"/>
            </a:endParaRPr>
          </a:p>
        </p:txBody>
      </p:sp>
      <p:sp>
        <p:nvSpPr>
          <p:cNvPr id="7" name="Rectangle 2"/>
          <p:cNvSpPr>
            <a:spLocks noGrp="1" noChangeArrowheads="1"/>
          </p:cNvSpPr>
          <p:nvPr>
            <p:ph type="title"/>
          </p:nvPr>
        </p:nvSpPr>
        <p:spPr bwMode="auto">
          <a:xfrm>
            <a:off x="457200" y="184419"/>
            <a:ext cx="7930376"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Gráfico </a:t>
            </a:r>
            <a:r>
              <a:rPr kumimoji="0" lang="es-ES" sz="2000" b="1" i="0" u="none" strike="noStrike" cap="none" normalizeH="0" baseline="0" dirty="0" smtClean="0" bmk="_Toc197256621">
                <a:ln>
                  <a:noFill/>
                </a:ln>
                <a:solidFill>
                  <a:schemeClr val="tx1"/>
                </a:solidFill>
                <a:effectLst/>
                <a:latin typeface="Arial" pitchFamily="34" charset="0"/>
                <a:ea typeface="Times New Roman" pitchFamily="18" charset="0"/>
                <a:cs typeface="Arial" pitchFamily="34" charset="0"/>
              </a:rPr>
              <a:t>3</a:t>
            </a:r>
            <a:endParaRPr kumimoji="0" lang="es-ES" sz="2000" b="0" i="0" u="none" strike="noStrike" cap="none" normalizeH="0" baseline="0" dirty="0" smtClean="0" bmk="_Toc197256621">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bmk="_Toc197256621">
                <a:ln>
                  <a:noFill/>
                </a:ln>
                <a:solidFill>
                  <a:schemeClr val="tx1"/>
                </a:solidFill>
                <a:effectLst/>
                <a:latin typeface="Arial" pitchFamily="34" charset="0"/>
                <a:ea typeface="Times New Roman" pitchFamily="18" charset="0"/>
                <a:cs typeface="Arial" pitchFamily="34" charset="0"/>
              </a:rPr>
              <a:t>Costa Rica: Distribución porcentual de la población inmigrante </a:t>
            </a:r>
            <a:endParaRPr kumimoji="0" lang="es-ES" sz="2000" b="0" i="0" u="none" strike="noStrike" cap="none" normalizeH="0" baseline="0" dirty="0" smtClean="0" bmk="_Toc197256621">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bmk="_Toc197256621">
                <a:ln>
                  <a:noFill/>
                </a:ln>
                <a:solidFill>
                  <a:schemeClr val="tx1"/>
                </a:solidFill>
                <a:effectLst/>
                <a:latin typeface="Arial" pitchFamily="34" charset="0"/>
                <a:ea typeface="Times New Roman" pitchFamily="18" charset="0"/>
                <a:cs typeface="Arial" pitchFamily="34" charset="0"/>
              </a:rPr>
              <a:t>extranjera por país de origen</a:t>
            </a:r>
            <a:endParaRPr kumimoji="0" lang="es-ES" sz="20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827585" y="1556795"/>
          <a:ext cx="7200800" cy="4439158"/>
        </p:xfrm>
        <a:graphic>
          <a:graphicData uri="http://schemas.openxmlformats.org/drawingml/2006/table">
            <a:tbl>
              <a:tblPr/>
              <a:tblGrid>
                <a:gridCol w="1440160"/>
                <a:gridCol w="1440160"/>
                <a:gridCol w="1440160"/>
                <a:gridCol w="1440160"/>
                <a:gridCol w="1440160"/>
              </a:tblGrid>
              <a:tr h="1435438">
                <a:tc>
                  <a:txBody>
                    <a:bodyPr/>
                    <a:lstStyle/>
                    <a:p>
                      <a:pPr algn="just">
                        <a:spcAft>
                          <a:spcPts val="0"/>
                        </a:spcAft>
                      </a:pPr>
                      <a:r>
                        <a:rPr lang="es-ES" sz="1800" b="1" dirty="0">
                          <a:latin typeface="Arial"/>
                          <a:ea typeface="Times New Roman"/>
                          <a:cs typeface="Times New Roman"/>
                        </a:rPr>
                        <a:t>Regiones</a:t>
                      </a:r>
                      <a:endParaRPr lang="es-ES" sz="1800" dirty="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800" b="1">
                          <a:latin typeface="Arial"/>
                          <a:ea typeface="Times New Roman"/>
                          <a:cs typeface="Times New Roman"/>
                        </a:rPr>
                        <a:t>Total de Población</a:t>
                      </a:r>
                      <a:endParaRPr lang="es-ES" sz="1800">
                        <a:latin typeface="Book Antiqua"/>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800" b="1">
                          <a:latin typeface="Arial"/>
                          <a:ea typeface="Times New Roman"/>
                          <a:cs typeface="Times New Roman"/>
                        </a:rPr>
                        <a:t>Inmigración estimada</a:t>
                      </a:r>
                      <a:endParaRPr lang="es-ES" sz="1800">
                        <a:latin typeface="Book Antiqua"/>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800" b="1">
                          <a:latin typeface="Arial"/>
                          <a:ea typeface="Times New Roman"/>
                          <a:cs typeface="Times New Roman"/>
                        </a:rPr>
                        <a:t>Porcentaje de inmigrantes</a:t>
                      </a:r>
                      <a:endParaRPr lang="es-ES" sz="1800">
                        <a:latin typeface="Book Antiqua"/>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800" b="1">
                          <a:latin typeface="Arial"/>
                          <a:ea typeface="Times New Roman"/>
                          <a:cs typeface="Times New Roman"/>
                        </a:rPr>
                        <a:t>Porcentaje respecto de población de la región</a:t>
                      </a:r>
                      <a:endParaRPr lang="es-ES" sz="1800">
                        <a:latin typeface="Book Antiqua"/>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288">
                <a:tc>
                  <a:txBody>
                    <a:bodyPr/>
                    <a:lstStyle/>
                    <a:p>
                      <a:pPr algn="just">
                        <a:spcAft>
                          <a:spcPts val="0"/>
                        </a:spcAft>
                      </a:pPr>
                      <a:r>
                        <a:rPr lang="es-ES" sz="1800">
                          <a:latin typeface="Arial"/>
                          <a:ea typeface="Times New Roman"/>
                          <a:cs typeface="Times New Roman"/>
                        </a:rPr>
                        <a:t>País</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4443100</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328869</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100,0</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7,4</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381288">
                <a:tc>
                  <a:txBody>
                    <a:bodyPr/>
                    <a:lstStyle/>
                    <a:p>
                      <a:pPr algn="just">
                        <a:spcAft>
                          <a:spcPts val="0"/>
                        </a:spcAft>
                      </a:pPr>
                      <a:r>
                        <a:rPr lang="es-ES" sz="1800">
                          <a:latin typeface="Arial"/>
                          <a:ea typeface="Times New Roman"/>
                          <a:cs typeface="Times New Roman"/>
                        </a:rPr>
                        <a:t>Central</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2844839</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206740</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62,9</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7,3</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288">
                <a:tc>
                  <a:txBody>
                    <a:bodyPr/>
                    <a:lstStyle/>
                    <a:p>
                      <a:pPr algn="just">
                        <a:spcAft>
                          <a:spcPts val="0"/>
                        </a:spcAft>
                      </a:pPr>
                      <a:r>
                        <a:rPr lang="es-ES" sz="1800">
                          <a:latin typeface="Arial"/>
                          <a:ea typeface="Times New Roman"/>
                          <a:cs typeface="Times New Roman"/>
                        </a:rPr>
                        <a:t>Chorotega</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r">
                        <a:spcAft>
                          <a:spcPts val="0"/>
                        </a:spcAft>
                      </a:pPr>
                      <a:r>
                        <a:rPr lang="es-ES" sz="1800">
                          <a:latin typeface="Arial"/>
                          <a:ea typeface="Times New Roman"/>
                          <a:cs typeface="Times New Roman"/>
                        </a:rPr>
                        <a:t>337120</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r">
                        <a:spcAft>
                          <a:spcPts val="0"/>
                        </a:spcAft>
                      </a:pPr>
                      <a:r>
                        <a:rPr lang="es-ES" sz="1800">
                          <a:latin typeface="Arial"/>
                          <a:ea typeface="Times New Roman"/>
                          <a:cs typeface="Times New Roman"/>
                        </a:rPr>
                        <a:t>29997</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r">
                        <a:spcAft>
                          <a:spcPts val="0"/>
                        </a:spcAft>
                      </a:pPr>
                      <a:r>
                        <a:rPr lang="es-ES" sz="1800">
                          <a:latin typeface="Arial"/>
                          <a:ea typeface="Times New Roman"/>
                          <a:cs typeface="Times New Roman"/>
                        </a:rPr>
                        <a:t>9,1</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r">
                        <a:spcAft>
                          <a:spcPts val="0"/>
                        </a:spcAft>
                      </a:pPr>
                      <a:r>
                        <a:rPr lang="es-ES" sz="1800">
                          <a:latin typeface="Arial"/>
                          <a:ea typeface="Times New Roman"/>
                          <a:cs typeface="Times New Roman"/>
                        </a:rPr>
                        <a:t>8,9</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381288">
                <a:tc>
                  <a:txBody>
                    <a:bodyPr/>
                    <a:lstStyle/>
                    <a:p>
                      <a:pPr algn="just">
                        <a:spcAft>
                          <a:spcPts val="0"/>
                        </a:spcAft>
                      </a:pPr>
                      <a:r>
                        <a:rPr lang="es-ES" sz="1800">
                          <a:latin typeface="Arial"/>
                          <a:ea typeface="Times New Roman"/>
                          <a:cs typeface="Times New Roman"/>
                        </a:rPr>
                        <a:t>Pacífico Central</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233183</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13662</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4,2</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5,9</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288">
                <a:tc>
                  <a:txBody>
                    <a:bodyPr/>
                    <a:lstStyle/>
                    <a:p>
                      <a:pPr algn="just">
                        <a:spcAft>
                          <a:spcPts val="0"/>
                        </a:spcAft>
                      </a:pPr>
                      <a:r>
                        <a:rPr lang="es-ES" sz="1800">
                          <a:latin typeface="Arial"/>
                          <a:ea typeface="Times New Roman"/>
                          <a:cs typeface="Times New Roman"/>
                        </a:rPr>
                        <a:t>Brunca</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333629</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9226</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2,8</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2,8</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288">
                <a:tc>
                  <a:txBody>
                    <a:bodyPr/>
                    <a:lstStyle/>
                    <a:p>
                      <a:pPr algn="just">
                        <a:spcAft>
                          <a:spcPts val="0"/>
                        </a:spcAft>
                      </a:pPr>
                      <a:r>
                        <a:rPr lang="es-ES" sz="1800">
                          <a:latin typeface="Arial"/>
                          <a:ea typeface="Times New Roman"/>
                          <a:cs typeface="Times New Roman"/>
                        </a:rPr>
                        <a:t>Huetar Atlántica</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451369</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36260</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11,0</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8,0</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288">
                <a:tc>
                  <a:txBody>
                    <a:bodyPr/>
                    <a:lstStyle/>
                    <a:p>
                      <a:pPr algn="just">
                        <a:spcAft>
                          <a:spcPts val="0"/>
                        </a:spcAft>
                      </a:pPr>
                      <a:r>
                        <a:rPr lang="es-ES" sz="1800">
                          <a:latin typeface="Arial"/>
                          <a:ea typeface="Times New Roman"/>
                          <a:cs typeface="Times New Roman"/>
                        </a:rPr>
                        <a:t>Huetar Norte</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dirty="0">
                          <a:latin typeface="Arial"/>
                          <a:ea typeface="Times New Roman"/>
                          <a:cs typeface="Times New Roman"/>
                        </a:rPr>
                        <a:t>242960</a:t>
                      </a:r>
                      <a:endParaRPr lang="es-ES" sz="1800" dirty="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a:latin typeface="Arial"/>
                          <a:ea typeface="Times New Roman"/>
                          <a:cs typeface="Times New Roman"/>
                        </a:rPr>
                        <a:t>32984</a:t>
                      </a:r>
                      <a:endParaRPr lang="es-ES" sz="18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dirty="0">
                          <a:latin typeface="Arial"/>
                          <a:ea typeface="Times New Roman"/>
                          <a:cs typeface="Times New Roman"/>
                        </a:rPr>
                        <a:t>10,0</a:t>
                      </a:r>
                      <a:endParaRPr lang="es-ES" sz="1800" dirty="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800" dirty="0">
                          <a:latin typeface="Arial"/>
                          <a:ea typeface="Times New Roman"/>
                          <a:cs typeface="Times New Roman"/>
                        </a:rPr>
                        <a:t>13,6</a:t>
                      </a:r>
                      <a:endParaRPr lang="es-ES" sz="1800" dirty="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bl>
          </a:graphicData>
        </a:graphic>
      </p:graphicFrame>
      <p:sp>
        <p:nvSpPr>
          <p:cNvPr id="7" name="Rectangle 1"/>
          <p:cNvSpPr>
            <a:spLocks noGrp="1" noChangeArrowheads="1"/>
          </p:cNvSpPr>
          <p:nvPr>
            <p:ph type="title"/>
          </p:nvPr>
        </p:nvSpPr>
        <p:spPr bwMode="auto">
          <a:xfrm>
            <a:off x="457200" y="340998"/>
            <a:ext cx="81472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Población total del país y estimación de población inmigrante</a:t>
            </a:r>
            <a:endParaRPr kumimoji="0" lang="es-ES" sz="24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itchFamily="34" charset="0"/>
                <a:ea typeface="Times New Roman" pitchFamily="18" charset="0"/>
              </a:rPr>
              <a:t>por región de planificación</a:t>
            </a:r>
            <a:r>
              <a:rPr kumimoji="0" lang="es-ES" sz="2400" b="0" i="0" u="none" strike="noStrike" cap="none" normalizeH="0" baseline="0" dirty="0" smtClean="0">
                <a:ln>
                  <a:noFill/>
                </a:ln>
                <a:solidFill>
                  <a:schemeClr val="tx1"/>
                </a:solidFill>
                <a:effectLst/>
                <a:latin typeface="Arial" pitchFamily="34" charset="0"/>
              </a:rPr>
              <a:t> </a:t>
            </a: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Narrow" pitchFamily="34" charset="0"/>
                <a:ea typeface="Times New Roman" pitchFamily="18" charset="0"/>
                <a:cs typeface="Arial" pitchFamily="34" charset="0"/>
              </a:rPr>
              <a:t>Fuente: INEC: 2007 EHPM 2007</a:t>
            </a:r>
            <a:endParaRPr kumimoji="0" lang="es-ES" sz="1800" b="0" i="0" u="none" strike="noStrike" cap="none" normalizeH="0" baseline="0" smtClean="0">
              <a:ln>
                <a:noFill/>
              </a:ln>
              <a:solidFill>
                <a:schemeClr val="tx1"/>
              </a:solidFill>
              <a:effectLst/>
              <a:latin typeface="Arial" pitchFamily="34" charset="0"/>
            </a:endParaRPr>
          </a:p>
        </p:txBody>
      </p:sp>
      <p:sp>
        <p:nvSpPr>
          <p:cNvPr id="17411" name="Rectangle 3"/>
          <p:cNvSpPr>
            <a:spLocks noChangeArrowheads="1"/>
          </p:cNvSpPr>
          <p:nvPr/>
        </p:nvSpPr>
        <p:spPr bwMode="auto">
          <a:xfrm>
            <a:off x="683568" y="6260631"/>
            <a:ext cx="770485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Fuente: INEC: 2007 EHPM 2007</a:t>
            </a:r>
            <a:endParaRPr kumimoji="0" lang="es-ES"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043608" y="2348880"/>
          <a:ext cx="7008440" cy="2200252"/>
        </p:xfrm>
        <a:graphic>
          <a:graphicData uri="http://schemas.openxmlformats.org/drawingml/2006/table">
            <a:tbl>
              <a:tblPr/>
              <a:tblGrid>
                <a:gridCol w="1355432"/>
                <a:gridCol w="1802571"/>
                <a:gridCol w="2047866"/>
                <a:gridCol w="1802571"/>
              </a:tblGrid>
              <a:tr h="550063">
                <a:tc>
                  <a:txBody>
                    <a:bodyPr/>
                    <a:lstStyle/>
                    <a:p>
                      <a:pPr algn="just">
                        <a:spcAft>
                          <a:spcPts val="0"/>
                        </a:spcAft>
                      </a:pPr>
                      <a:endParaRPr lang="es-ES" sz="2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a:latin typeface="Arial"/>
                          <a:ea typeface="Times New Roman"/>
                          <a:cs typeface="Times New Roman"/>
                        </a:rPr>
                        <a:t>1968 -1973</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a:latin typeface="Arial"/>
                          <a:ea typeface="Times New Roman"/>
                          <a:cs typeface="Times New Roman"/>
                        </a:rPr>
                        <a:t>1973 – 1984</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b="1">
                          <a:latin typeface="Arial"/>
                          <a:ea typeface="Times New Roman"/>
                          <a:cs typeface="Times New Roman"/>
                        </a:rPr>
                        <a:t>1995-2000</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063">
                <a:tc>
                  <a:txBody>
                    <a:bodyPr/>
                    <a:lstStyle/>
                    <a:p>
                      <a:pPr algn="just">
                        <a:spcAft>
                          <a:spcPts val="0"/>
                        </a:spcAft>
                      </a:pPr>
                      <a:r>
                        <a:rPr lang="es-ES" sz="2400">
                          <a:latin typeface="Arial"/>
                          <a:ea typeface="Times New Roman"/>
                          <a:cs typeface="Times New Roman"/>
                        </a:rPr>
                        <a:t>Liberia</a:t>
                      </a:r>
                      <a:r>
                        <a:rPr lang="es-ES" sz="2400" b="1">
                          <a:latin typeface="Arial"/>
                          <a:ea typeface="Times New Roman"/>
                          <a:cs typeface="Times New Roman"/>
                        </a:rPr>
                        <a:t> </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400">
                          <a:latin typeface="Arial"/>
                          <a:ea typeface="Times New Roman"/>
                          <a:cs typeface="Times New Roman"/>
                        </a:rPr>
                        <a:t>-19.1 </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400">
                          <a:latin typeface="Arial"/>
                          <a:ea typeface="Times New Roman"/>
                          <a:cs typeface="Times New Roman"/>
                        </a:rPr>
                        <a:t>-13.5 </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400">
                          <a:latin typeface="Arial"/>
                          <a:ea typeface="Times New Roman"/>
                          <a:cs typeface="Times New Roman"/>
                        </a:rPr>
                        <a:t>-5.7</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063">
                <a:tc>
                  <a:txBody>
                    <a:bodyPr/>
                    <a:lstStyle/>
                    <a:p>
                      <a:pPr algn="just">
                        <a:spcAft>
                          <a:spcPts val="0"/>
                        </a:spcAft>
                      </a:pPr>
                      <a:r>
                        <a:rPr lang="es-ES" sz="2400">
                          <a:latin typeface="Arial"/>
                          <a:ea typeface="Times New Roman"/>
                          <a:cs typeface="Times New Roman"/>
                        </a:rPr>
                        <a:t>Carrillo</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400">
                          <a:latin typeface="Arial"/>
                          <a:ea typeface="Times New Roman"/>
                          <a:cs typeface="Times New Roman"/>
                        </a:rPr>
                        <a:t>-17.4 </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400">
                          <a:latin typeface="Arial"/>
                          <a:ea typeface="Times New Roman"/>
                          <a:cs typeface="Times New Roman"/>
                        </a:rPr>
                        <a:t>-3.2 </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400">
                          <a:latin typeface="Arial"/>
                          <a:ea typeface="Times New Roman"/>
                          <a:cs typeface="Times New Roman"/>
                        </a:rPr>
                        <a:t>-2.3</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063">
                <a:tc>
                  <a:txBody>
                    <a:bodyPr/>
                    <a:lstStyle/>
                    <a:p>
                      <a:pPr algn="just">
                        <a:spcAft>
                          <a:spcPts val="0"/>
                        </a:spcAft>
                      </a:pPr>
                      <a:r>
                        <a:rPr lang="es-ES" sz="2400">
                          <a:latin typeface="Arial"/>
                          <a:ea typeface="Times New Roman"/>
                          <a:cs typeface="Times New Roman"/>
                        </a:rPr>
                        <a:t>Cañas </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400">
                          <a:latin typeface="Arial"/>
                          <a:ea typeface="Times New Roman"/>
                          <a:cs typeface="Times New Roman"/>
                        </a:rPr>
                        <a:t>-1.3 </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400">
                          <a:latin typeface="Arial"/>
                          <a:ea typeface="Times New Roman"/>
                          <a:cs typeface="Times New Roman"/>
                        </a:rPr>
                        <a:t>-8.6 </a:t>
                      </a:r>
                      <a:endParaRPr lang="es-ES" sz="240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2400" dirty="0">
                          <a:latin typeface="Arial"/>
                          <a:ea typeface="Times New Roman"/>
                          <a:cs typeface="Times New Roman"/>
                        </a:rPr>
                        <a:t>-3.3</a:t>
                      </a:r>
                      <a:endParaRPr lang="es-ES" sz="2400" dirty="0">
                        <a:latin typeface="Book Antiqu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754481" y="681171"/>
            <a:ext cx="7635039"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Tasa de migración neta por cantón para 1968-2000 </a:t>
            </a:r>
            <a:endParaRPr kumimoji="0" lang="es-ES" sz="2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(anuales por mil)</a:t>
            </a:r>
            <a:endParaRPr kumimoji="0" lang="es-ES" sz="2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endParaRPr>
          </a:p>
        </p:txBody>
      </p:sp>
      <p:sp>
        <p:nvSpPr>
          <p:cNvPr id="5" name="4 Rectángulo"/>
          <p:cNvSpPr/>
          <p:nvPr/>
        </p:nvSpPr>
        <p:spPr>
          <a:xfrm>
            <a:off x="1115616" y="5085184"/>
            <a:ext cx="4161716" cy="369332"/>
          </a:xfrm>
          <a:prstGeom prst="rect">
            <a:avLst/>
          </a:prstGeom>
        </p:spPr>
        <p:txBody>
          <a:bodyPr wrap="none">
            <a:spAutoFit/>
          </a:bodyPr>
          <a:lstStyle/>
          <a:p>
            <a:pPr lvl="0" algn="ctr" eaLnBrk="0" fontAlgn="base" hangingPunct="0">
              <a:spcBef>
                <a:spcPct val="0"/>
              </a:spcBef>
              <a:spcAft>
                <a:spcPct val="0"/>
              </a:spcAft>
            </a:pPr>
            <a:r>
              <a:rPr kumimoji="0" lang="es-ES"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Fuente: Centro Centroamericano de Población.</a:t>
            </a:r>
            <a:endParaRPr kumimoji="0" lang="es-E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051720" y="260648"/>
            <a:ext cx="4964821"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Localización de Sardinal</a:t>
            </a:r>
            <a:endParaRPr kumimoji="0" lang="es-E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pitchFamily="34" charset="0"/>
            </a:endParaRPr>
          </a:p>
        </p:txBody>
      </p:sp>
      <p:pic>
        <p:nvPicPr>
          <p:cNvPr id="19457" name="Picture 1"/>
          <p:cNvPicPr>
            <a:picLocks noChangeAspect="1" noChangeArrowheads="1"/>
          </p:cNvPicPr>
          <p:nvPr/>
        </p:nvPicPr>
        <p:blipFill>
          <a:blip r:embed="rId2" cstate="print"/>
          <a:srcRect/>
          <a:stretch>
            <a:fillRect/>
          </a:stretch>
        </p:blipFill>
        <p:spPr bwMode="auto">
          <a:xfrm>
            <a:off x="899592" y="836712"/>
            <a:ext cx="7292492" cy="5632089"/>
          </a:xfrm>
          <a:prstGeom prst="rect">
            <a:avLst/>
          </a:prstGeom>
          <a:noFill/>
        </p:spPr>
      </p:pic>
      <p:sp>
        <p:nvSpPr>
          <p:cNvPr id="19459" name="Rectangle 3"/>
          <p:cNvSpPr>
            <a:spLocks noChangeArrowheads="1"/>
          </p:cNvSpPr>
          <p:nvPr/>
        </p:nvSpPr>
        <p:spPr bwMode="auto">
          <a:xfrm flipV="1">
            <a:off x="1043608" y="6373811"/>
            <a:ext cx="7056784"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Fuente: Elaborado por PRISMA en base a Altas de Costa Rica 2004, Instituto Tecnológico de Costa Rica.</a:t>
            </a:r>
            <a:endParaRPr kumimoji="0" lang="es-ES" sz="11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763688" y="250073"/>
            <a:ext cx="554461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Centro Urbano de Sardinal</a:t>
            </a:r>
            <a:endParaRPr kumimoji="0" lang="es-ES" sz="20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endParaRPr>
          </a:p>
        </p:txBody>
      </p:sp>
      <p:pic>
        <p:nvPicPr>
          <p:cNvPr id="20481" name="Picture 1"/>
          <p:cNvPicPr>
            <a:picLocks noChangeAspect="1" noChangeArrowheads="1"/>
          </p:cNvPicPr>
          <p:nvPr/>
        </p:nvPicPr>
        <p:blipFill>
          <a:blip r:embed="rId2" cstate="print"/>
          <a:srcRect/>
          <a:stretch>
            <a:fillRect/>
          </a:stretch>
        </p:blipFill>
        <p:spPr bwMode="auto">
          <a:xfrm>
            <a:off x="899592" y="776101"/>
            <a:ext cx="7200800" cy="5564818"/>
          </a:xfrm>
          <a:prstGeom prst="rect">
            <a:avLst/>
          </a:prstGeom>
          <a:noFill/>
        </p:spPr>
      </p:pic>
      <p:sp>
        <p:nvSpPr>
          <p:cNvPr id="20483" name="Rectangle 3"/>
          <p:cNvSpPr>
            <a:spLocks noChangeArrowheads="1"/>
          </p:cNvSpPr>
          <p:nvPr/>
        </p:nvSpPr>
        <p:spPr bwMode="auto">
          <a:xfrm>
            <a:off x="323528"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Fuente: Elaborado por PRISMA en base a imagen tomada de www.earth.google.com</a:t>
            </a: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611560" y="1556792"/>
          <a:ext cx="7992888" cy="3600401"/>
        </p:xfrm>
        <a:graphic>
          <a:graphicData uri="http://schemas.openxmlformats.org/drawingml/2006/table">
            <a:tbl>
              <a:tblPr/>
              <a:tblGrid>
                <a:gridCol w="5337651"/>
                <a:gridCol w="1750442"/>
                <a:gridCol w="904795"/>
              </a:tblGrid>
              <a:tr h="250899">
                <a:tc>
                  <a:txBody>
                    <a:bodyPr/>
                    <a:lstStyle/>
                    <a:p>
                      <a:pPr algn="just">
                        <a:spcAft>
                          <a:spcPts val="0"/>
                        </a:spcAft>
                      </a:pPr>
                      <a:r>
                        <a:rPr lang="es-ES" sz="1600" b="1">
                          <a:latin typeface="Arial"/>
                          <a:ea typeface="Times New Roman"/>
                          <a:cs typeface="Times New Roman"/>
                        </a:rPr>
                        <a:t>Variables</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1600" b="1">
                          <a:latin typeface="Arial"/>
                          <a:ea typeface="Times New Roman"/>
                          <a:cs typeface="Times New Roman"/>
                        </a:rPr>
                        <a:t>N= 952</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50899">
                <a:tc rowSpan="2">
                  <a:txBody>
                    <a:bodyPr/>
                    <a:lstStyle/>
                    <a:p>
                      <a:pPr algn="just">
                        <a:spcAft>
                          <a:spcPts val="0"/>
                        </a:spcAft>
                      </a:pPr>
                      <a:r>
                        <a:rPr lang="es-ES" sz="1600">
                          <a:latin typeface="Arial"/>
                          <a:ea typeface="Times New Roman"/>
                          <a:cs typeface="Times New Roman"/>
                        </a:rPr>
                        <a:t>Sexo (%)</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600">
                          <a:latin typeface="Arial"/>
                          <a:ea typeface="Times New Roman"/>
                          <a:cs typeface="Times New Roman"/>
                        </a:rPr>
                        <a:t>Masculino</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600">
                          <a:latin typeface="Arial"/>
                          <a:ea typeface="Times New Roman"/>
                          <a:cs typeface="Times New Roman"/>
                        </a:rPr>
                        <a:t>49,6</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99">
                <a:tc vMerge="1">
                  <a:txBody>
                    <a:bodyPr/>
                    <a:lstStyle/>
                    <a:p>
                      <a:endParaRPr lang="es-ES"/>
                    </a:p>
                  </a:txBody>
                  <a:tcPr/>
                </a:tc>
                <a:tc>
                  <a:txBody>
                    <a:bodyPr/>
                    <a:lstStyle/>
                    <a:p>
                      <a:pPr algn="just">
                        <a:spcAft>
                          <a:spcPts val="0"/>
                        </a:spcAft>
                      </a:pPr>
                      <a:r>
                        <a:rPr lang="es-ES" sz="1600">
                          <a:latin typeface="Arial"/>
                          <a:ea typeface="Times New Roman"/>
                          <a:cs typeface="Times New Roman"/>
                        </a:rPr>
                        <a:t>Femenino</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600">
                          <a:latin typeface="Arial"/>
                          <a:ea typeface="Times New Roman"/>
                          <a:cs typeface="Times New Roman"/>
                        </a:rPr>
                        <a:t>50,4</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99">
                <a:tc>
                  <a:txBody>
                    <a:bodyPr/>
                    <a:lstStyle/>
                    <a:p>
                      <a:pPr algn="just">
                        <a:spcAft>
                          <a:spcPts val="0"/>
                        </a:spcAft>
                      </a:pPr>
                      <a:r>
                        <a:rPr lang="es-ES" sz="1600">
                          <a:latin typeface="Arial"/>
                          <a:ea typeface="Times New Roman"/>
                          <a:cs typeface="Times New Roman"/>
                        </a:rPr>
                        <a:t>Edad promedio</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1600">
                          <a:latin typeface="Arial"/>
                          <a:ea typeface="Times New Roman"/>
                          <a:cs typeface="Times New Roman"/>
                        </a:rPr>
                        <a:t>31,1 años</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50899">
                <a:tc>
                  <a:txBody>
                    <a:bodyPr/>
                    <a:lstStyle/>
                    <a:p>
                      <a:pPr algn="just">
                        <a:spcAft>
                          <a:spcPts val="0"/>
                        </a:spcAft>
                      </a:pPr>
                      <a:r>
                        <a:rPr lang="es-ES" sz="1600">
                          <a:latin typeface="Arial"/>
                          <a:ea typeface="Times New Roman"/>
                          <a:cs typeface="Times New Roman"/>
                        </a:rPr>
                        <a:t>Tamaño promedio del hogares</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s-ES" sz="1600">
                          <a:latin typeface="Arial"/>
                          <a:ea typeface="Times New Roman"/>
                          <a:cs typeface="Times New Roman"/>
                        </a:rPr>
                        <a:t>3,73 miembros</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50899">
                <a:tc>
                  <a:txBody>
                    <a:bodyPr/>
                    <a:lstStyle/>
                    <a:p>
                      <a:pPr algn="just">
                        <a:spcAft>
                          <a:spcPts val="0"/>
                        </a:spcAft>
                      </a:pPr>
                      <a:r>
                        <a:rPr lang="es-ES" sz="1600">
                          <a:latin typeface="Arial"/>
                          <a:ea typeface="Times New Roman"/>
                          <a:cs typeface="Times New Roman"/>
                        </a:rPr>
                        <a:t>Escolaridad promedio</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s-ES" sz="1600">
                          <a:latin typeface="Arial"/>
                          <a:ea typeface="Times New Roman"/>
                          <a:cs typeface="Times New Roman"/>
                        </a:rPr>
                        <a:t>6,8 años de estudios</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50899">
                <a:tc>
                  <a:txBody>
                    <a:bodyPr/>
                    <a:lstStyle/>
                    <a:p>
                      <a:pPr algn="just">
                        <a:spcAft>
                          <a:spcPts val="0"/>
                        </a:spcAft>
                      </a:pPr>
                      <a:r>
                        <a:rPr lang="es-ES" sz="1600">
                          <a:latin typeface="Arial"/>
                          <a:ea typeface="Times New Roman"/>
                          <a:cs typeface="Times New Roman"/>
                        </a:rPr>
                        <a:t>Relación de dependencia laboral promedio</a:t>
                      </a:r>
                      <a:r>
                        <a:rPr lang="es-ES" sz="1600" baseline="30000">
                          <a:latin typeface="Arial"/>
                          <a:ea typeface="Times New Roman"/>
                          <a:cs typeface="Times New Roman"/>
                        </a:rPr>
                        <a:t>(*)</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1600">
                          <a:latin typeface="Arial"/>
                          <a:ea typeface="Times New Roman"/>
                          <a:cs typeface="Times New Roman"/>
                        </a:rPr>
                        <a:t>0.317</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50899">
                <a:tc>
                  <a:txBody>
                    <a:bodyPr/>
                    <a:lstStyle/>
                    <a:p>
                      <a:pPr algn="just">
                        <a:spcAft>
                          <a:spcPts val="0"/>
                        </a:spcAft>
                      </a:pPr>
                      <a:r>
                        <a:rPr lang="es-ES" sz="1600">
                          <a:latin typeface="Arial"/>
                          <a:ea typeface="Times New Roman"/>
                          <a:cs typeface="Times New Roman"/>
                        </a:rPr>
                        <a:t>Total de la PEA (%)</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1600">
                          <a:latin typeface="Arial"/>
                          <a:ea typeface="Times New Roman"/>
                          <a:cs typeface="Times New Roman"/>
                        </a:rPr>
                        <a:t>67,7</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50899">
                <a:tc rowSpan="2">
                  <a:txBody>
                    <a:bodyPr/>
                    <a:lstStyle/>
                    <a:p>
                      <a:pPr algn="just">
                        <a:spcAft>
                          <a:spcPts val="0"/>
                        </a:spcAft>
                      </a:pPr>
                      <a:r>
                        <a:rPr lang="es-ES" sz="1600">
                          <a:latin typeface="Arial"/>
                          <a:ea typeface="Times New Roman"/>
                          <a:cs typeface="Times New Roman"/>
                        </a:rPr>
                        <a:t>Sexo de la PEA (%)</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600">
                          <a:latin typeface="Arial"/>
                          <a:ea typeface="Times New Roman"/>
                          <a:cs typeface="Times New Roman"/>
                        </a:rPr>
                        <a:t>Masculino</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600">
                          <a:latin typeface="Arial"/>
                          <a:ea typeface="Times New Roman"/>
                          <a:cs typeface="Times New Roman"/>
                        </a:rPr>
                        <a:t>48,3</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99">
                <a:tc vMerge="1">
                  <a:txBody>
                    <a:bodyPr/>
                    <a:lstStyle/>
                    <a:p>
                      <a:endParaRPr lang="es-ES"/>
                    </a:p>
                  </a:txBody>
                  <a:tcPr/>
                </a:tc>
                <a:tc>
                  <a:txBody>
                    <a:bodyPr/>
                    <a:lstStyle/>
                    <a:p>
                      <a:pPr algn="just">
                        <a:spcAft>
                          <a:spcPts val="0"/>
                        </a:spcAft>
                      </a:pPr>
                      <a:r>
                        <a:rPr lang="es-ES" sz="1600">
                          <a:latin typeface="Arial"/>
                          <a:ea typeface="Times New Roman"/>
                          <a:cs typeface="Times New Roman"/>
                        </a:rPr>
                        <a:t>Femenino</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600">
                          <a:latin typeface="Arial"/>
                          <a:ea typeface="Times New Roman"/>
                          <a:cs typeface="Times New Roman"/>
                        </a:rPr>
                        <a:t>51,7</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99">
                <a:tc>
                  <a:txBody>
                    <a:bodyPr/>
                    <a:lstStyle/>
                    <a:p>
                      <a:pPr algn="just">
                        <a:spcAft>
                          <a:spcPts val="0"/>
                        </a:spcAft>
                      </a:pPr>
                      <a:r>
                        <a:rPr lang="es-ES" sz="1600">
                          <a:latin typeface="Arial"/>
                          <a:ea typeface="Times New Roman"/>
                          <a:cs typeface="Times New Roman"/>
                        </a:rPr>
                        <a:t>Edad promedio de la PEA</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1600">
                          <a:latin typeface="Arial"/>
                          <a:ea typeface="Times New Roman"/>
                          <a:cs typeface="Times New Roman"/>
                        </a:rPr>
                        <a:t>35 años</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250899">
                <a:tc rowSpan="2">
                  <a:txBody>
                    <a:bodyPr/>
                    <a:lstStyle/>
                    <a:p>
                      <a:pPr algn="just">
                        <a:spcAft>
                          <a:spcPts val="0"/>
                        </a:spcAft>
                      </a:pPr>
                      <a:r>
                        <a:rPr lang="es-ES" sz="1600">
                          <a:latin typeface="Arial"/>
                          <a:ea typeface="Times New Roman"/>
                          <a:cs typeface="Times New Roman"/>
                        </a:rPr>
                        <a:t>Distribución de la población según tipo de hogar (%)</a:t>
                      </a:r>
                      <a:r>
                        <a:rPr lang="es-ES" sz="1600" baseline="30000">
                          <a:latin typeface="Arial"/>
                          <a:ea typeface="Times New Roman"/>
                          <a:cs typeface="Times New Roman"/>
                        </a:rPr>
                        <a:t> (**)</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600">
                          <a:latin typeface="Arial"/>
                          <a:ea typeface="Times New Roman"/>
                          <a:cs typeface="Times New Roman"/>
                        </a:rPr>
                        <a:t>Nucleares</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600">
                          <a:latin typeface="Arial"/>
                          <a:ea typeface="Times New Roman"/>
                          <a:cs typeface="Times New Roman"/>
                        </a:rPr>
                        <a:t>84,8</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99">
                <a:tc vMerge="1">
                  <a:txBody>
                    <a:bodyPr/>
                    <a:lstStyle/>
                    <a:p>
                      <a:endParaRPr lang="es-ES"/>
                    </a:p>
                  </a:txBody>
                  <a:tcPr/>
                </a:tc>
                <a:tc>
                  <a:txBody>
                    <a:bodyPr/>
                    <a:lstStyle/>
                    <a:p>
                      <a:pPr algn="just">
                        <a:spcAft>
                          <a:spcPts val="0"/>
                        </a:spcAft>
                      </a:pPr>
                      <a:r>
                        <a:rPr lang="es-ES" sz="1600">
                          <a:latin typeface="Arial"/>
                          <a:ea typeface="Times New Roman"/>
                          <a:cs typeface="Times New Roman"/>
                        </a:rPr>
                        <a:t>Extensos</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600">
                          <a:latin typeface="Arial"/>
                          <a:ea typeface="Times New Roman"/>
                          <a:cs typeface="Times New Roman"/>
                        </a:rPr>
                        <a:t>15,2</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714">
                <a:tc>
                  <a:txBody>
                    <a:bodyPr/>
                    <a:lstStyle/>
                    <a:p>
                      <a:pPr algn="just">
                        <a:spcAft>
                          <a:spcPts val="0"/>
                        </a:spcAft>
                      </a:pPr>
                      <a:r>
                        <a:rPr lang="es-ES" sz="1600">
                          <a:latin typeface="Arial"/>
                          <a:ea typeface="Times New Roman"/>
                          <a:cs typeface="Times New Roman"/>
                        </a:rPr>
                        <a:t>Mujeres jefas de hogar (%)</a:t>
                      </a:r>
                      <a:endParaRPr lang="es-ES" sz="160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S" sz="1600" dirty="0">
                          <a:latin typeface="Arial"/>
                          <a:ea typeface="Times New Roman"/>
                          <a:cs typeface="Times New Roman"/>
                        </a:rPr>
                        <a:t>16,3</a:t>
                      </a:r>
                      <a:endParaRPr lang="es-ES" sz="1600" dirty="0">
                        <a:latin typeface="Book Antiqu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bl>
          </a:graphicData>
        </a:graphic>
      </p:graphicFrame>
      <p:sp>
        <p:nvSpPr>
          <p:cNvPr id="21505" name="Rectangle 1"/>
          <p:cNvSpPr>
            <a:spLocks noChangeArrowheads="1"/>
          </p:cNvSpPr>
          <p:nvPr/>
        </p:nvSpPr>
        <p:spPr bwMode="auto">
          <a:xfrm>
            <a:off x="3183780" y="824027"/>
            <a:ext cx="3855543"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Datos </a:t>
            </a:r>
            <a:r>
              <a:rPr kumimoji="0" lang="es-E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sociodemográficos</a:t>
            </a: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Sardinal</a:t>
            </a:r>
            <a:endParaRPr kumimoji="0" lang="es-ES" sz="1600" b="0" i="0" u="none" strike="noStrike" cap="none" normalizeH="0" baseline="0" dirty="0" smtClean="0">
              <a:ln>
                <a:noFill/>
              </a:ln>
              <a:solidFill>
                <a:schemeClr val="tx1"/>
              </a:solidFill>
              <a:effectLst/>
              <a:latin typeface="Arial" pitchFamily="34" charset="0"/>
            </a:endParaRPr>
          </a:p>
        </p:txBody>
      </p:sp>
      <p:sp>
        <p:nvSpPr>
          <p:cNvPr id="4" name="3 Rectángulo"/>
          <p:cNvSpPr/>
          <p:nvPr/>
        </p:nvSpPr>
        <p:spPr>
          <a:xfrm>
            <a:off x="539552" y="5373216"/>
            <a:ext cx="8064896" cy="1200329"/>
          </a:xfrm>
          <a:prstGeom prst="rect">
            <a:avLst/>
          </a:prstGeom>
        </p:spPr>
        <p:txBody>
          <a:bodyPr wrap="square">
            <a:spAutoFit/>
          </a:bodyPr>
          <a:lstStyle/>
          <a:p>
            <a:pPr lvl="0" eaLnBrk="0" fontAlgn="base" hangingPunct="0">
              <a:spcBef>
                <a:spcPct val="0"/>
              </a:spcBef>
              <a:spcAft>
                <a:spcPct val="0"/>
              </a:spcAft>
            </a:pPr>
            <a:r>
              <a:rPr kumimoji="0" lang="es-E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Fuente: Encuesta aplicada.</a:t>
            </a:r>
            <a:endParaRPr kumimoji="0" lang="es-ES"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s-ES" b="0" i="0" u="none" strike="noStrike" cap="none" normalizeH="0" baseline="30000" dirty="0" smtClean="0">
                <a:ln>
                  <a:noFill/>
                </a:ln>
                <a:solidFill>
                  <a:schemeClr val="tx1"/>
                </a:solidFill>
                <a:effectLst/>
                <a:latin typeface="Book Antiqua" pitchFamily="18" charset="0"/>
                <a:ea typeface="Times New Roman" pitchFamily="18" charset="0"/>
                <a:cs typeface="Times New Roman" pitchFamily="18" charset="0"/>
              </a:rPr>
              <a:t> </a:t>
            </a:r>
            <a:r>
              <a:rPr kumimoji="0" lang="es-E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El valor en una escala de 0 a 1 se calcula entre el total de miembros del hogar dividido entre el total de ocupados.</a:t>
            </a:r>
            <a:endParaRPr kumimoji="0" lang="es-ES"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s-ES"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Distribución de la población encuestada según hogares.</a:t>
            </a:r>
            <a:endParaRPr kumimoji="0" lang="es-E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1108</Words>
  <Application>Microsoft Office PowerPoint</Application>
  <PresentationFormat>Presentación en pantalla (4:3)</PresentationFormat>
  <Paragraphs>327</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Megaproyectos regionales y mercados de laborales de los trabajadores migrantes en América Central </vt:lpstr>
      <vt:lpstr>Sardinal de Carrillo, Guanacaste: Enclaves turísticos y migración transfronteriza.</vt:lpstr>
      <vt:lpstr>Diapositiva 3</vt:lpstr>
      <vt:lpstr>Gráfico 3 Costa Rica: Distribución porcentual de la población inmigrante  extranjera por país de origen </vt:lpstr>
      <vt:lpstr>Población total del país y estimación de población inmigrante por región de planificación </vt:lpstr>
      <vt:lpstr>Diapositiva 6</vt:lpstr>
      <vt:lpstr>Diapositiva 7</vt:lpstr>
      <vt:lpstr>Diapositiva 8</vt:lpstr>
      <vt:lpstr>Diapositiva 9</vt:lpstr>
      <vt:lpstr>Diapositiva 10</vt:lpstr>
      <vt:lpstr>Diapositiva 11</vt:lpstr>
      <vt:lpstr>Diapositiva 12</vt:lpstr>
      <vt:lpstr>Diapositiva 13</vt:lpstr>
      <vt:lpstr>Mercado de trabajo, inmigrantes e inserción laboral </vt:lpstr>
      <vt:lpstr>Diapositiva 15</vt:lpstr>
      <vt:lpstr>En el grupo de personas extranjeras los nicaragüenses estaban concentrados en los puestos de menor calificación y peor remunerados.  La inserción de esa fuerza laboral inmigrante en las actividades más dinámicas de acumulación en Sardinal no pareciera incidir en una mejora de sus condiciones laborales, puesto que a diferencia de los trabajadores locales y del resto de extranjeros, el 58,2% de las personas trabajadoras inmigrantes originarias de Nicaragua ocupaban los puestos de más baja calificación laboral.   Los trabajadores y trabajadoras locales se distribuían de manera relativamente más homogénea entre esos últimos puestos (37,1%), las de nivel directivo, profesional y técnico (31,0%) y las de apoyo administrativo, ventas y operaciones de montaje industrial (31,9%). En otros términos a menor calificación laboral, mayor era la participación de trabajadores extranjeros de origen nicaragüense y, por el contrario, a mayor calificación laboral mayor era la presencia de trabajadores locales y de otros extranjeros.  </vt:lpstr>
      <vt:lpstr>Diapositiva 17</vt:lpstr>
      <vt:lpstr>Algunas conclusiones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Abelardo Morales</dc:creator>
  <cp:lastModifiedBy>Abelardo Morales</cp:lastModifiedBy>
  <cp:revision>18</cp:revision>
  <dcterms:created xsi:type="dcterms:W3CDTF">2010-11-22T10:13:22Z</dcterms:created>
  <dcterms:modified xsi:type="dcterms:W3CDTF">2010-11-22T14:48:01Z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335209</vt:lpwstr>
  </property>
  <property fmtid="{D5CDD505-2E9C-101B-9397-08002B2CF9AE}" name="NXPowerLiteVersion" pid="3">
    <vt:lpwstr>D4.1.0</vt:lpwstr>
  </property>
</Properties>
</file>