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57" r:id="rId5"/>
    <p:sldId id="290" r:id="rId6"/>
    <p:sldId id="258" r:id="rId7"/>
    <p:sldId id="259" r:id="rId8"/>
    <p:sldId id="260" r:id="rId9"/>
    <p:sldId id="264" r:id="rId10"/>
    <p:sldId id="265" r:id="rId11"/>
    <p:sldId id="267" r:id="rId12"/>
    <p:sldId id="268" r:id="rId13"/>
    <p:sldId id="270" r:id="rId14"/>
    <p:sldId id="278" r:id="rId15"/>
    <p:sldId id="271" r:id="rId16"/>
    <p:sldId id="272" r:id="rId17"/>
    <p:sldId id="273" r:id="rId18"/>
    <p:sldId id="274" r:id="rId19"/>
    <p:sldId id="275" r:id="rId20"/>
    <p:sldId id="276" r:id="rId21"/>
    <p:sldId id="277" r:id="rId22"/>
    <p:sldId id="279" r:id="rId23"/>
    <p:sldId id="280" r:id="rId24"/>
    <p:sldId id="281" r:id="rId25"/>
    <p:sldId id="284" r:id="rId26"/>
    <p:sldId id="283" r:id="rId27"/>
    <p:sldId id="286" r:id="rId28"/>
    <p:sldId id="288" r:id="rId29"/>
    <p:sldId id="285" r:id="rId30"/>
    <p:sldId id="287"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E9556-A993-4F02-920A-86C6353B64C9}"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95140294-3A1E-4CDF-BA55-5C4419F09F90}">
      <dgm:prSet phldrT="[Texto]"/>
      <dgm:spPr/>
      <dgm:t>
        <a:bodyPr/>
        <a:lstStyle/>
        <a:p>
          <a:r>
            <a:rPr lang="es-NI" dirty="0" smtClean="0"/>
            <a:t>Derechos humano</a:t>
          </a:r>
          <a:endParaRPr lang="en-US" dirty="0"/>
        </a:p>
      </dgm:t>
    </dgm:pt>
    <dgm:pt modelId="{B1245F50-DFFC-404A-820F-FED29D86EF52}" type="parTrans" cxnId="{14C5B640-3117-48FC-B36C-29EDD21F2786}">
      <dgm:prSet/>
      <dgm:spPr/>
      <dgm:t>
        <a:bodyPr/>
        <a:lstStyle/>
        <a:p>
          <a:endParaRPr lang="en-US"/>
        </a:p>
      </dgm:t>
    </dgm:pt>
    <dgm:pt modelId="{BF768510-4791-4B52-97C9-71933DFED9E0}" type="sibTrans" cxnId="{14C5B640-3117-48FC-B36C-29EDD21F2786}">
      <dgm:prSet/>
      <dgm:spPr/>
      <dgm:t>
        <a:bodyPr/>
        <a:lstStyle/>
        <a:p>
          <a:endParaRPr lang="en-US"/>
        </a:p>
      </dgm:t>
    </dgm:pt>
    <dgm:pt modelId="{53175FA8-0210-45E6-90D2-A5E0C979F183}">
      <dgm:prSet phldrT="[Texto]"/>
      <dgm:spPr/>
      <dgm:t>
        <a:bodyPr/>
        <a:lstStyle/>
        <a:p>
          <a:r>
            <a:rPr lang="es-NI" dirty="0" smtClean="0"/>
            <a:t>Género</a:t>
          </a:r>
          <a:endParaRPr lang="en-US" dirty="0"/>
        </a:p>
      </dgm:t>
    </dgm:pt>
    <dgm:pt modelId="{0F799258-E96B-4BC9-9A59-2C5312439DA9}" type="parTrans" cxnId="{78F653FA-DC53-4533-BAFD-3C2942219FFF}">
      <dgm:prSet/>
      <dgm:spPr/>
      <dgm:t>
        <a:bodyPr/>
        <a:lstStyle/>
        <a:p>
          <a:endParaRPr lang="en-US"/>
        </a:p>
      </dgm:t>
    </dgm:pt>
    <dgm:pt modelId="{B7A52A8F-972D-45B0-A387-4237ECE4ABF8}" type="sibTrans" cxnId="{78F653FA-DC53-4533-BAFD-3C2942219FFF}">
      <dgm:prSet/>
      <dgm:spPr/>
      <dgm:t>
        <a:bodyPr/>
        <a:lstStyle/>
        <a:p>
          <a:endParaRPr lang="en-US"/>
        </a:p>
      </dgm:t>
    </dgm:pt>
    <dgm:pt modelId="{D26E8C4C-5AAB-46D1-AF8B-9FA6B7BB6152}">
      <dgm:prSet phldrT="[Texto]"/>
      <dgm:spPr/>
      <dgm:t>
        <a:bodyPr/>
        <a:lstStyle/>
        <a:p>
          <a:r>
            <a:rPr lang="es-NI" dirty="0" smtClean="0"/>
            <a:t>Intercultural</a:t>
          </a:r>
          <a:endParaRPr lang="en-US" dirty="0"/>
        </a:p>
      </dgm:t>
    </dgm:pt>
    <dgm:pt modelId="{314490D6-28E9-4844-9BD9-2E153CEE49F4}" type="parTrans" cxnId="{02905D4F-5DA7-4D11-81AA-A29144BC9E01}">
      <dgm:prSet/>
      <dgm:spPr/>
      <dgm:t>
        <a:bodyPr/>
        <a:lstStyle/>
        <a:p>
          <a:endParaRPr lang="en-US"/>
        </a:p>
      </dgm:t>
    </dgm:pt>
    <dgm:pt modelId="{680C1983-0518-429A-846A-19D09F6F62A1}" type="sibTrans" cxnId="{02905D4F-5DA7-4D11-81AA-A29144BC9E01}">
      <dgm:prSet/>
      <dgm:spPr/>
      <dgm:t>
        <a:bodyPr/>
        <a:lstStyle/>
        <a:p>
          <a:endParaRPr lang="en-US"/>
        </a:p>
      </dgm:t>
    </dgm:pt>
    <dgm:pt modelId="{768C3DF8-67C2-4E7F-BA1D-258FA9CE0ED8}">
      <dgm:prSet phldrT="[Texto]"/>
      <dgm:spPr/>
      <dgm:t>
        <a:bodyPr/>
        <a:lstStyle/>
        <a:p>
          <a:r>
            <a:rPr lang="es-NI" dirty="0" smtClean="0"/>
            <a:t>Autonómico</a:t>
          </a:r>
          <a:endParaRPr lang="en-US" dirty="0"/>
        </a:p>
      </dgm:t>
    </dgm:pt>
    <dgm:pt modelId="{EF113307-27A9-4250-ABBD-006458A15F4F}" type="parTrans" cxnId="{EBB0B7A8-7380-41D1-9724-5086C7C144C3}">
      <dgm:prSet/>
      <dgm:spPr/>
      <dgm:t>
        <a:bodyPr/>
        <a:lstStyle/>
        <a:p>
          <a:endParaRPr lang="en-US"/>
        </a:p>
      </dgm:t>
    </dgm:pt>
    <dgm:pt modelId="{FD835347-2456-43DA-9D58-847A9A35C348}" type="sibTrans" cxnId="{EBB0B7A8-7380-41D1-9724-5086C7C144C3}">
      <dgm:prSet/>
      <dgm:spPr/>
      <dgm:t>
        <a:bodyPr/>
        <a:lstStyle/>
        <a:p>
          <a:endParaRPr lang="en-US"/>
        </a:p>
      </dgm:t>
    </dgm:pt>
    <dgm:pt modelId="{1367EC06-AE41-43F2-9969-E6B46929CF00}">
      <dgm:prSet phldrT="[Texto]"/>
      <dgm:spPr/>
      <dgm:t>
        <a:bodyPr/>
        <a:lstStyle/>
        <a:p>
          <a:r>
            <a:rPr lang="es-NI" dirty="0" smtClean="0"/>
            <a:t>Cambio Climático</a:t>
          </a:r>
          <a:endParaRPr lang="en-US" dirty="0"/>
        </a:p>
      </dgm:t>
    </dgm:pt>
    <dgm:pt modelId="{A59ADA61-28E1-4726-825B-D1A17CFC9F01}" type="parTrans" cxnId="{E8E651B7-7582-42DB-BC66-1BBC27E6CECB}">
      <dgm:prSet/>
      <dgm:spPr/>
      <dgm:t>
        <a:bodyPr/>
        <a:lstStyle/>
        <a:p>
          <a:endParaRPr lang="en-US"/>
        </a:p>
      </dgm:t>
    </dgm:pt>
    <dgm:pt modelId="{D6CEC717-873F-4E5D-A498-B83FA9D82E45}" type="sibTrans" cxnId="{E8E651B7-7582-42DB-BC66-1BBC27E6CECB}">
      <dgm:prSet/>
      <dgm:spPr/>
      <dgm:t>
        <a:bodyPr/>
        <a:lstStyle/>
        <a:p>
          <a:endParaRPr lang="en-US"/>
        </a:p>
      </dgm:t>
    </dgm:pt>
    <dgm:pt modelId="{8FF3337F-4AAD-4954-AFE4-DE03B4DE9263}">
      <dgm:prSet phldrT="[Texto]"/>
      <dgm:spPr/>
      <dgm:t>
        <a:bodyPr/>
        <a:lstStyle/>
        <a:p>
          <a:r>
            <a:rPr lang="es-NI" dirty="0" smtClean="0"/>
            <a:t>Territorial</a:t>
          </a:r>
          <a:endParaRPr lang="en-US" dirty="0"/>
        </a:p>
      </dgm:t>
    </dgm:pt>
    <dgm:pt modelId="{8629F935-75CD-4919-97C3-320198328F89}" type="parTrans" cxnId="{08B2DAF0-5AB3-4D30-A176-75BC1A2F0E67}">
      <dgm:prSet/>
      <dgm:spPr/>
      <dgm:t>
        <a:bodyPr/>
        <a:lstStyle/>
        <a:p>
          <a:endParaRPr lang="en-US"/>
        </a:p>
      </dgm:t>
    </dgm:pt>
    <dgm:pt modelId="{084A207E-AAD9-4774-8B74-A3A06A48F80F}" type="sibTrans" cxnId="{08B2DAF0-5AB3-4D30-A176-75BC1A2F0E67}">
      <dgm:prSet/>
      <dgm:spPr/>
      <dgm:t>
        <a:bodyPr/>
        <a:lstStyle/>
        <a:p>
          <a:endParaRPr lang="en-US"/>
        </a:p>
      </dgm:t>
    </dgm:pt>
    <dgm:pt modelId="{B5601BA2-B19A-4B4C-B287-8CF4DEEC6FDB}">
      <dgm:prSet phldrT="[Texto]"/>
      <dgm:spPr/>
      <dgm:t>
        <a:bodyPr/>
        <a:lstStyle/>
        <a:p>
          <a:r>
            <a:rPr lang="es-NI" dirty="0" smtClean="0"/>
            <a:t>Enfoque de ecosistema</a:t>
          </a:r>
          <a:endParaRPr lang="en-US" dirty="0"/>
        </a:p>
      </dgm:t>
    </dgm:pt>
    <dgm:pt modelId="{518643F4-3BED-49BF-A3A5-9B883FE3BEF2}" type="parTrans" cxnId="{89694426-AA38-4814-8094-4F307522028F}">
      <dgm:prSet/>
      <dgm:spPr/>
      <dgm:t>
        <a:bodyPr/>
        <a:lstStyle/>
        <a:p>
          <a:endParaRPr lang="en-US"/>
        </a:p>
      </dgm:t>
    </dgm:pt>
    <dgm:pt modelId="{93D54C46-BB33-4F92-B37C-FC7458B9E3D0}" type="sibTrans" cxnId="{89694426-AA38-4814-8094-4F307522028F}">
      <dgm:prSet/>
      <dgm:spPr/>
      <dgm:t>
        <a:bodyPr/>
        <a:lstStyle/>
        <a:p>
          <a:endParaRPr lang="en-US"/>
        </a:p>
      </dgm:t>
    </dgm:pt>
    <dgm:pt modelId="{F4D8205A-F93B-4EFD-88F1-BC1E1008ADF5}" type="pres">
      <dgm:prSet presAssocID="{93DE9556-A993-4F02-920A-86C6353B64C9}" presName="diagram" presStyleCnt="0">
        <dgm:presLayoutVars>
          <dgm:dir/>
          <dgm:resizeHandles/>
        </dgm:presLayoutVars>
      </dgm:prSet>
      <dgm:spPr/>
      <dgm:t>
        <a:bodyPr/>
        <a:lstStyle/>
        <a:p>
          <a:endParaRPr lang="en-US"/>
        </a:p>
      </dgm:t>
    </dgm:pt>
    <dgm:pt modelId="{2B617886-D2CD-459D-A8AA-EFF9064A9F14}" type="pres">
      <dgm:prSet presAssocID="{95140294-3A1E-4CDF-BA55-5C4419F09F90}" presName="firstNode" presStyleLbl="node1" presStyleIdx="0" presStyleCnt="7" custScaleX="158581" custLinFactY="7916" custLinFactNeighborX="-83402" custLinFactNeighborY="100000">
        <dgm:presLayoutVars>
          <dgm:bulletEnabled val="1"/>
        </dgm:presLayoutVars>
      </dgm:prSet>
      <dgm:spPr/>
      <dgm:t>
        <a:bodyPr/>
        <a:lstStyle/>
        <a:p>
          <a:endParaRPr lang="en-US"/>
        </a:p>
      </dgm:t>
    </dgm:pt>
    <dgm:pt modelId="{B9831A62-6D8A-4E35-906A-29248B8BEAA3}" type="pres">
      <dgm:prSet presAssocID="{BF768510-4791-4B52-97C9-71933DFED9E0}" presName="sibTrans" presStyleLbl="sibTrans2D1" presStyleIdx="0" presStyleCnt="6" custAng="946433" custFlipVert="1" custScaleX="395476" custScaleY="306979" custLinFactX="28978" custLinFactNeighborX="100000" custLinFactNeighborY="-24506"/>
      <dgm:spPr/>
      <dgm:t>
        <a:bodyPr/>
        <a:lstStyle/>
        <a:p>
          <a:endParaRPr lang="en-US"/>
        </a:p>
      </dgm:t>
    </dgm:pt>
    <dgm:pt modelId="{3AB04EB2-9680-499F-B9CC-7CA9B5B690E8}" type="pres">
      <dgm:prSet presAssocID="{53175FA8-0210-45E6-90D2-A5E0C979F183}" presName="middleNode" presStyleCnt="0"/>
      <dgm:spPr/>
    </dgm:pt>
    <dgm:pt modelId="{A2783002-FABF-491D-A1A8-3155BDB56939}" type="pres">
      <dgm:prSet presAssocID="{53175FA8-0210-45E6-90D2-A5E0C979F183}" presName="padding" presStyleLbl="node1" presStyleIdx="0" presStyleCnt="7"/>
      <dgm:spPr/>
    </dgm:pt>
    <dgm:pt modelId="{0C58B33C-21A3-43E0-8040-975A07CDC745}" type="pres">
      <dgm:prSet presAssocID="{53175FA8-0210-45E6-90D2-A5E0C979F183}" presName="shape" presStyleLbl="node1" presStyleIdx="1" presStyleCnt="7" custScaleX="224840" custScaleY="142650" custLinFactX="77745" custLinFactY="-100000" custLinFactNeighborX="100000" custLinFactNeighborY="-123803">
        <dgm:presLayoutVars>
          <dgm:bulletEnabled val="1"/>
        </dgm:presLayoutVars>
      </dgm:prSet>
      <dgm:spPr/>
      <dgm:t>
        <a:bodyPr/>
        <a:lstStyle/>
        <a:p>
          <a:endParaRPr lang="en-US"/>
        </a:p>
      </dgm:t>
    </dgm:pt>
    <dgm:pt modelId="{912F1F64-338C-4735-B9F1-CC5E0C96BDE6}" type="pres">
      <dgm:prSet presAssocID="{B7A52A8F-972D-45B0-A387-4237ECE4ABF8}" presName="sibTrans" presStyleLbl="sibTrans2D1" presStyleIdx="1" presStyleCnt="6"/>
      <dgm:spPr/>
      <dgm:t>
        <a:bodyPr/>
        <a:lstStyle/>
        <a:p>
          <a:endParaRPr lang="en-US"/>
        </a:p>
      </dgm:t>
    </dgm:pt>
    <dgm:pt modelId="{5FA6B5C8-9676-4704-9866-59DF804C9817}" type="pres">
      <dgm:prSet presAssocID="{D26E8C4C-5AAB-46D1-AF8B-9FA6B7BB6152}" presName="middleNode" presStyleCnt="0"/>
      <dgm:spPr/>
    </dgm:pt>
    <dgm:pt modelId="{C73971E7-E950-4B3D-8B66-A25B2CC33248}" type="pres">
      <dgm:prSet presAssocID="{D26E8C4C-5AAB-46D1-AF8B-9FA6B7BB6152}" presName="padding" presStyleLbl="node1" presStyleIdx="1" presStyleCnt="7"/>
      <dgm:spPr/>
    </dgm:pt>
    <dgm:pt modelId="{FB4FA0C0-E524-44F7-8138-1A413775482D}" type="pres">
      <dgm:prSet presAssocID="{D26E8C4C-5AAB-46D1-AF8B-9FA6B7BB6152}" presName="shape" presStyleLbl="node1" presStyleIdx="2" presStyleCnt="7" custScaleX="224840" custScaleY="146499" custLinFactX="77745" custLinFactY="-100000" custLinFactNeighborX="100000" custLinFactNeighborY="-124767">
        <dgm:presLayoutVars>
          <dgm:bulletEnabled val="1"/>
        </dgm:presLayoutVars>
      </dgm:prSet>
      <dgm:spPr/>
      <dgm:t>
        <a:bodyPr/>
        <a:lstStyle/>
        <a:p>
          <a:endParaRPr lang="en-US"/>
        </a:p>
      </dgm:t>
    </dgm:pt>
    <dgm:pt modelId="{79E9DB54-B6AF-43D4-BCD1-E09423782FA5}" type="pres">
      <dgm:prSet presAssocID="{680C1983-0518-429A-846A-19D09F6F62A1}" presName="sibTrans" presStyleLbl="sibTrans2D1" presStyleIdx="2" presStyleCnt="6"/>
      <dgm:spPr/>
      <dgm:t>
        <a:bodyPr/>
        <a:lstStyle/>
        <a:p>
          <a:endParaRPr lang="en-US"/>
        </a:p>
      </dgm:t>
    </dgm:pt>
    <dgm:pt modelId="{7F3B8841-E071-4808-905F-10615CDE1921}" type="pres">
      <dgm:prSet presAssocID="{768C3DF8-67C2-4E7F-BA1D-258FA9CE0ED8}" presName="middleNode" presStyleCnt="0"/>
      <dgm:spPr/>
    </dgm:pt>
    <dgm:pt modelId="{609339A7-20E1-4A84-93CA-AE30280B4FB4}" type="pres">
      <dgm:prSet presAssocID="{768C3DF8-67C2-4E7F-BA1D-258FA9CE0ED8}" presName="padding" presStyleLbl="node1" presStyleIdx="2" presStyleCnt="7"/>
      <dgm:spPr/>
    </dgm:pt>
    <dgm:pt modelId="{62BDDEEB-8FEE-4FA1-A338-DBA2CFCA5F57}" type="pres">
      <dgm:prSet presAssocID="{768C3DF8-67C2-4E7F-BA1D-258FA9CE0ED8}" presName="shape" presStyleLbl="node1" presStyleIdx="3" presStyleCnt="7" custScaleX="231852" custScaleY="131971" custLinFactX="-48465" custLinFactNeighborX="-100000" custLinFactNeighborY="-22545">
        <dgm:presLayoutVars>
          <dgm:bulletEnabled val="1"/>
        </dgm:presLayoutVars>
      </dgm:prSet>
      <dgm:spPr/>
      <dgm:t>
        <a:bodyPr/>
        <a:lstStyle/>
        <a:p>
          <a:endParaRPr lang="en-US"/>
        </a:p>
      </dgm:t>
    </dgm:pt>
    <dgm:pt modelId="{D006AF6E-F4DC-4335-A876-9C08247768B2}" type="pres">
      <dgm:prSet presAssocID="{FD835347-2456-43DA-9D58-847A9A35C348}" presName="sibTrans" presStyleLbl="sibTrans2D1" presStyleIdx="3" presStyleCnt="6"/>
      <dgm:spPr/>
      <dgm:t>
        <a:bodyPr/>
        <a:lstStyle/>
        <a:p>
          <a:endParaRPr lang="en-US"/>
        </a:p>
      </dgm:t>
    </dgm:pt>
    <dgm:pt modelId="{0DCF5CAD-BC86-448F-ADD9-AB0929B9ED4C}" type="pres">
      <dgm:prSet presAssocID="{1367EC06-AE41-43F2-9969-E6B46929CF00}" presName="middleNode" presStyleCnt="0"/>
      <dgm:spPr/>
    </dgm:pt>
    <dgm:pt modelId="{4DE6B6C0-94A0-409D-9B41-FAB8D07D93DD}" type="pres">
      <dgm:prSet presAssocID="{1367EC06-AE41-43F2-9969-E6B46929CF00}" presName="padding" presStyleLbl="node1" presStyleIdx="3" presStyleCnt="7"/>
      <dgm:spPr/>
    </dgm:pt>
    <dgm:pt modelId="{577476AF-D652-4347-B750-CF512972BF6A}" type="pres">
      <dgm:prSet presAssocID="{1367EC06-AE41-43F2-9969-E6B46929CF00}" presName="shape" presStyleLbl="node1" presStyleIdx="4" presStyleCnt="7" custScaleX="231852" custScaleY="143146" custLinFactX="10899" custLinFactY="25588" custLinFactNeighborX="100000" custLinFactNeighborY="100000">
        <dgm:presLayoutVars>
          <dgm:bulletEnabled val="1"/>
        </dgm:presLayoutVars>
      </dgm:prSet>
      <dgm:spPr/>
      <dgm:t>
        <a:bodyPr/>
        <a:lstStyle/>
        <a:p>
          <a:endParaRPr lang="en-US"/>
        </a:p>
      </dgm:t>
    </dgm:pt>
    <dgm:pt modelId="{2FA1AA54-1C00-4FBB-BF77-A37BB18641F5}" type="pres">
      <dgm:prSet presAssocID="{D6CEC717-873F-4E5D-A498-B83FA9D82E45}" presName="sibTrans" presStyleLbl="sibTrans2D1" presStyleIdx="4" presStyleCnt="6"/>
      <dgm:spPr/>
      <dgm:t>
        <a:bodyPr/>
        <a:lstStyle/>
        <a:p>
          <a:endParaRPr lang="en-US"/>
        </a:p>
      </dgm:t>
    </dgm:pt>
    <dgm:pt modelId="{C32AAECB-2E0D-4B74-83BB-644954DFBB71}" type="pres">
      <dgm:prSet presAssocID="{8FF3337F-4AAD-4954-AFE4-DE03B4DE9263}" presName="middleNode" presStyleCnt="0"/>
      <dgm:spPr/>
    </dgm:pt>
    <dgm:pt modelId="{D278C7D6-0252-47EA-90B0-524B3EF345D5}" type="pres">
      <dgm:prSet presAssocID="{8FF3337F-4AAD-4954-AFE4-DE03B4DE9263}" presName="padding" presStyleLbl="node1" presStyleIdx="4" presStyleCnt="7"/>
      <dgm:spPr/>
    </dgm:pt>
    <dgm:pt modelId="{84C17E57-C862-42A8-8975-7D05CE0DFC44}" type="pres">
      <dgm:prSet presAssocID="{8FF3337F-4AAD-4954-AFE4-DE03B4DE9263}" presName="shape" presStyleLbl="node1" presStyleIdx="5" presStyleCnt="7" custScaleX="198795" custScaleY="187579" custLinFactNeighborX="94370" custLinFactNeighborY="59789">
        <dgm:presLayoutVars>
          <dgm:bulletEnabled val="1"/>
        </dgm:presLayoutVars>
      </dgm:prSet>
      <dgm:spPr/>
      <dgm:t>
        <a:bodyPr/>
        <a:lstStyle/>
        <a:p>
          <a:endParaRPr lang="en-US"/>
        </a:p>
      </dgm:t>
    </dgm:pt>
    <dgm:pt modelId="{24F1F73E-101E-487B-B872-D5BF9FA48F49}" type="pres">
      <dgm:prSet presAssocID="{084A207E-AAD9-4774-8B74-A3A06A48F80F}" presName="sibTrans" presStyleLbl="sibTrans2D1" presStyleIdx="5" presStyleCnt="6"/>
      <dgm:spPr/>
      <dgm:t>
        <a:bodyPr/>
        <a:lstStyle/>
        <a:p>
          <a:endParaRPr lang="en-US"/>
        </a:p>
      </dgm:t>
    </dgm:pt>
    <dgm:pt modelId="{CD925D67-3DB9-4B1A-A8EE-847836C620B4}" type="pres">
      <dgm:prSet presAssocID="{B5601BA2-B19A-4B4C-B287-8CF4DEEC6FDB}" presName="lastNode" presStyleLbl="node1" presStyleIdx="6" presStyleCnt="7" custScaleX="138567" custScaleY="138570" custLinFactY="19724" custLinFactNeighborX="15705" custLinFactNeighborY="100000">
        <dgm:presLayoutVars>
          <dgm:bulletEnabled val="1"/>
        </dgm:presLayoutVars>
      </dgm:prSet>
      <dgm:spPr/>
      <dgm:t>
        <a:bodyPr/>
        <a:lstStyle/>
        <a:p>
          <a:endParaRPr lang="en-US"/>
        </a:p>
      </dgm:t>
    </dgm:pt>
  </dgm:ptLst>
  <dgm:cxnLst>
    <dgm:cxn modelId="{CF8E547A-B15B-4E89-BF4D-3456C0CE6BA9}" type="presOf" srcId="{B5601BA2-B19A-4B4C-B287-8CF4DEEC6FDB}" destId="{CD925D67-3DB9-4B1A-A8EE-847836C620B4}" srcOrd="0" destOrd="0" presId="urn:microsoft.com/office/officeart/2005/8/layout/bProcess2"/>
    <dgm:cxn modelId="{92E97C2C-5528-412C-9A4A-C416D709AC3B}" type="presOf" srcId="{1367EC06-AE41-43F2-9969-E6B46929CF00}" destId="{577476AF-D652-4347-B750-CF512972BF6A}" srcOrd="0" destOrd="0" presId="urn:microsoft.com/office/officeart/2005/8/layout/bProcess2"/>
    <dgm:cxn modelId="{CC0A2692-F865-4EA5-BC72-74DF06633E06}" type="presOf" srcId="{95140294-3A1E-4CDF-BA55-5C4419F09F90}" destId="{2B617886-D2CD-459D-A8AA-EFF9064A9F14}" srcOrd="0" destOrd="0" presId="urn:microsoft.com/office/officeart/2005/8/layout/bProcess2"/>
    <dgm:cxn modelId="{14C5B640-3117-48FC-B36C-29EDD21F2786}" srcId="{93DE9556-A993-4F02-920A-86C6353B64C9}" destId="{95140294-3A1E-4CDF-BA55-5C4419F09F90}" srcOrd="0" destOrd="0" parTransId="{B1245F50-DFFC-404A-820F-FED29D86EF52}" sibTransId="{BF768510-4791-4B52-97C9-71933DFED9E0}"/>
    <dgm:cxn modelId="{47D4877C-CFCA-46B8-8B78-E26981288104}" type="presOf" srcId="{B7A52A8F-972D-45B0-A387-4237ECE4ABF8}" destId="{912F1F64-338C-4735-B9F1-CC5E0C96BDE6}" srcOrd="0" destOrd="0" presId="urn:microsoft.com/office/officeart/2005/8/layout/bProcess2"/>
    <dgm:cxn modelId="{BC590D74-A6B9-4137-B833-4A98A1A39F47}" type="presOf" srcId="{FD835347-2456-43DA-9D58-847A9A35C348}" destId="{D006AF6E-F4DC-4335-A876-9C08247768B2}" srcOrd="0" destOrd="0" presId="urn:microsoft.com/office/officeart/2005/8/layout/bProcess2"/>
    <dgm:cxn modelId="{02905D4F-5DA7-4D11-81AA-A29144BC9E01}" srcId="{93DE9556-A993-4F02-920A-86C6353B64C9}" destId="{D26E8C4C-5AAB-46D1-AF8B-9FA6B7BB6152}" srcOrd="2" destOrd="0" parTransId="{314490D6-28E9-4844-9BD9-2E153CEE49F4}" sibTransId="{680C1983-0518-429A-846A-19D09F6F62A1}"/>
    <dgm:cxn modelId="{78F653FA-DC53-4533-BAFD-3C2942219FFF}" srcId="{93DE9556-A993-4F02-920A-86C6353B64C9}" destId="{53175FA8-0210-45E6-90D2-A5E0C979F183}" srcOrd="1" destOrd="0" parTransId="{0F799258-E96B-4BC9-9A59-2C5312439DA9}" sibTransId="{B7A52A8F-972D-45B0-A387-4237ECE4ABF8}"/>
    <dgm:cxn modelId="{08B2DAF0-5AB3-4D30-A176-75BC1A2F0E67}" srcId="{93DE9556-A993-4F02-920A-86C6353B64C9}" destId="{8FF3337F-4AAD-4954-AFE4-DE03B4DE9263}" srcOrd="5" destOrd="0" parTransId="{8629F935-75CD-4919-97C3-320198328F89}" sibTransId="{084A207E-AAD9-4774-8B74-A3A06A48F80F}"/>
    <dgm:cxn modelId="{EBB0B7A8-7380-41D1-9724-5086C7C144C3}" srcId="{93DE9556-A993-4F02-920A-86C6353B64C9}" destId="{768C3DF8-67C2-4E7F-BA1D-258FA9CE0ED8}" srcOrd="3" destOrd="0" parTransId="{EF113307-27A9-4250-ABBD-006458A15F4F}" sibTransId="{FD835347-2456-43DA-9D58-847A9A35C348}"/>
    <dgm:cxn modelId="{E8E651B7-7582-42DB-BC66-1BBC27E6CECB}" srcId="{93DE9556-A993-4F02-920A-86C6353B64C9}" destId="{1367EC06-AE41-43F2-9969-E6B46929CF00}" srcOrd="4" destOrd="0" parTransId="{A59ADA61-28E1-4726-825B-D1A17CFC9F01}" sibTransId="{D6CEC717-873F-4E5D-A498-B83FA9D82E45}"/>
    <dgm:cxn modelId="{41EB062A-965A-4935-977A-3D2FB8825945}" type="presOf" srcId="{D26E8C4C-5AAB-46D1-AF8B-9FA6B7BB6152}" destId="{FB4FA0C0-E524-44F7-8138-1A413775482D}" srcOrd="0" destOrd="0" presId="urn:microsoft.com/office/officeart/2005/8/layout/bProcess2"/>
    <dgm:cxn modelId="{F9D8C3C3-8177-4B15-846E-C6B327CE1AC5}" type="presOf" srcId="{93DE9556-A993-4F02-920A-86C6353B64C9}" destId="{F4D8205A-F93B-4EFD-88F1-BC1E1008ADF5}" srcOrd="0" destOrd="0" presId="urn:microsoft.com/office/officeart/2005/8/layout/bProcess2"/>
    <dgm:cxn modelId="{F4A18798-3310-4A67-A6C6-58A90F7212AF}" type="presOf" srcId="{680C1983-0518-429A-846A-19D09F6F62A1}" destId="{79E9DB54-B6AF-43D4-BCD1-E09423782FA5}" srcOrd="0" destOrd="0" presId="urn:microsoft.com/office/officeart/2005/8/layout/bProcess2"/>
    <dgm:cxn modelId="{A6880E50-200E-4A85-804F-BD2325F8E265}" type="presOf" srcId="{D6CEC717-873F-4E5D-A498-B83FA9D82E45}" destId="{2FA1AA54-1C00-4FBB-BF77-A37BB18641F5}" srcOrd="0" destOrd="0" presId="urn:microsoft.com/office/officeart/2005/8/layout/bProcess2"/>
    <dgm:cxn modelId="{D9929522-8802-4AEC-8D7A-DDB50FD3BE9F}" type="presOf" srcId="{084A207E-AAD9-4774-8B74-A3A06A48F80F}" destId="{24F1F73E-101E-487B-B872-D5BF9FA48F49}" srcOrd="0" destOrd="0" presId="urn:microsoft.com/office/officeart/2005/8/layout/bProcess2"/>
    <dgm:cxn modelId="{50408F32-DA7E-407C-85D8-FD635E307D8F}" type="presOf" srcId="{8FF3337F-4AAD-4954-AFE4-DE03B4DE9263}" destId="{84C17E57-C862-42A8-8975-7D05CE0DFC44}" srcOrd="0" destOrd="0" presId="urn:microsoft.com/office/officeart/2005/8/layout/bProcess2"/>
    <dgm:cxn modelId="{53A81B54-3DE6-4348-B03E-13DFEEF26046}" type="presOf" srcId="{768C3DF8-67C2-4E7F-BA1D-258FA9CE0ED8}" destId="{62BDDEEB-8FEE-4FA1-A338-DBA2CFCA5F57}" srcOrd="0" destOrd="0" presId="urn:microsoft.com/office/officeart/2005/8/layout/bProcess2"/>
    <dgm:cxn modelId="{89694426-AA38-4814-8094-4F307522028F}" srcId="{93DE9556-A993-4F02-920A-86C6353B64C9}" destId="{B5601BA2-B19A-4B4C-B287-8CF4DEEC6FDB}" srcOrd="6" destOrd="0" parTransId="{518643F4-3BED-49BF-A3A5-9B883FE3BEF2}" sibTransId="{93D54C46-BB33-4F92-B37C-FC7458B9E3D0}"/>
    <dgm:cxn modelId="{39A4C6B8-7277-4356-97A2-16EE60716C04}" type="presOf" srcId="{53175FA8-0210-45E6-90D2-A5E0C979F183}" destId="{0C58B33C-21A3-43E0-8040-975A07CDC745}" srcOrd="0" destOrd="0" presId="urn:microsoft.com/office/officeart/2005/8/layout/bProcess2"/>
    <dgm:cxn modelId="{FEB9EB8E-E401-4EB2-B53B-F4E8954E02F8}" type="presOf" srcId="{BF768510-4791-4B52-97C9-71933DFED9E0}" destId="{B9831A62-6D8A-4E35-906A-29248B8BEAA3}" srcOrd="0" destOrd="0" presId="urn:microsoft.com/office/officeart/2005/8/layout/bProcess2"/>
    <dgm:cxn modelId="{CCA346DE-CCE7-4FBD-81A4-02D876F3E823}" type="presParOf" srcId="{F4D8205A-F93B-4EFD-88F1-BC1E1008ADF5}" destId="{2B617886-D2CD-459D-A8AA-EFF9064A9F14}" srcOrd="0" destOrd="0" presId="urn:microsoft.com/office/officeart/2005/8/layout/bProcess2"/>
    <dgm:cxn modelId="{9228D6B1-EAED-41F6-8422-E9063E4757B6}" type="presParOf" srcId="{F4D8205A-F93B-4EFD-88F1-BC1E1008ADF5}" destId="{B9831A62-6D8A-4E35-906A-29248B8BEAA3}" srcOrd="1" destOrd="0" presId="urn:microsoft.com/office/officeart/2005/8/layout/bProcess2"/>
    <dgm:cxn modelId="{DB2EE1A9-952F-4CB6-8EC8-227AC3AF02DC}" type="presParOf" srcId="{F4D8205A-F93B-4EFD-88F1-BC1E1008ADF5}" destId="{3AB04EB2-9680-499F-B9CC-7CA9B5B690E8}" srcOrd="2" destOrd="0" presId="urn:microsoft.com/office/officeart/2005/8/layout/bProcess2"/>
    <dgm:cxn modelId="{902A3EFD-ABEC-4267-8A50-2CF52D95C662}" type="presParOf" srcId="{3AB04EB2-9680-499F-B9CC-7CA9B5B690E8}" destId="{A2783002-FABF-491D-A1A8-3155BDB56939}" srcOrd="0" destOrd="0" presId="urn:microsoft.com/office/officeart/2005/8/layout/bProcess2"/>
    <dgm:cxn modelId="{FE833A00-959A-4E2E-9FAC-C7251B428BF6}" type="presParOf" srcId="{3AB04EB2-9680-499F-B9CC-7CA9B5B690E8}" destId="{0C58B33C-21A3-43E0-8040-975A07CDC745}" srcOrd="1" destOrd="0" presId="urn:microsoft.com/office/officeart/2005/8/layout/bProcess2"/>
    <dgm:cxn modelId="{3BD62B9B-1685-405D-86C0-3CA3CBB2D649}" type="presParOf" srcId="{F4D8205A-F93B-4EFD-88F1-BC1E1008ADF5}" destId="{912F1F64-338C-4735-B9F1-CC5E0C96BDE6}" srcOrd="3" destOrd="0" presId="urn:microsoft.com/office/officeart/2005/8/layout/bProcess2"/>
    <dgm:cxn modelId="{37B492EF-4F9A-47C5-A986-2F83E73BBF70}" type="presParOf" srcId="{F4D8205A-F93B-4EFD-88F1-BC1E1008ADF5}" destId="{5FA6B5C8-9676-4704-9866-59DF804C9817}" srcOrd="4" destOrd="0" presId="urn:microsoft.com/office/officeart/2005/8/layout/bProcess2"/>
    <dgm:cxn modelId="{8213C8D4-9E1D-4DA9-AD24-66FCE33FAABA}" type="presParOf" srcId="{5FA6B5C8-9676-4704-9866-59DF804C9817}" destId="{C73971E7-E950-4B3D-8B66-A25B2CC33248}" srcOrd="0" destOrd="0" presId="urn:microsoft.com/office/officeart/2005/8/layout/bProcess2"/>
    <dgm:cxn modelId="{EF28F987-5903-46CF-8FA0-078042892260}" type="presParOf" srcId="{5FA6B5C8-9676-4704-9866-59DF804C9817}" destId="{FB4FA0C0-E524-44F7-8138-1A413775482D}" srcOrd="1" destOrd="0" presId="urn:microsoft.com/office/officeart/2005/8/layout/bProcess2"/>
    <dgm:cxn modelId="{B566941B-EDBE-4298-88AD-E2BDD212139B}" type="presParOf" srcId="{F4D8205A-F93B-4EFD-88F1-BC1E1008ADF5}" destId="{79E9DB54-B6AF-43D4-BCD1-E09423782FA5}" srcOrd="5" destOrd="0" presId="urn:microsoft.com/office/officeart/2005/8/layout/bProcess2"/>
    <dgm:cxn modelId="{E959850F-C649-46FC-9A8F-D3D8C0A35C06}" type="presParOf" srcId="{F4D8205A-F93B-4EFD-88F1-BC1E1008ADF5}" destId="{7F3B8841-E071-4808-905F-10615CDE1921}" srcOrd="6" destOrd="0" presId="urn:microsoft.com/office/officeart/2005/8/layout/bProcess2"/>
    <dgm:cxn modelId="{18BA0BC1-E47D-4469-B008-0AFDD8ACAD89}" type="presParOf" srcId="{7F3B8841-E071-4808-905F-10615CDE1921}" destId="{609339A7-20E1-4A84-93CA-AE30280B4FB4}" srcOrd="0" destOrd="0" presId="urn:microsoft.com/office/officeart/2005/8/layout/bProcess2"/>
    <dgm:cxn modelId="{94BCCADD-3ADB-456B-9BD1-CDDD60E6E596}" type="presParOf" srcId="{7F3B8841-E071-4808-905F-10615CDE1921}" destId="{62BDDEEB-8FEE-4FA1-A338-DBA2CFCA5F57}" srcOrd="1" destOrd="0" presId="urn:microsoft.com/office/officeart/2005/8/layout/bProcess2"/>
    <dgm:cxn modelId="{CF4A107B-E237-4B1A-9E34-6E8264CAB12A}" type="presParOf" srcId="{F4D8205A-F93B-4EFD-88F1-BC1E1008ADF5}" destId="{D006AF6E-F4DC-4335-A876-9C08247768B2}" srcOrd="7" destOrd="0" presId="urn:microsoft.com/office/officeart/2005/8/layout/bProcess2"/>
    <dgm:cxn modelId="{9F7D0433-D77F-49FD-851E-5D9E429719ED}" type="presParOf" srcId="{F4D8205A-F93B-4EFD-88F1-BC1E1008ADF5}" destId="{0DCF5CAD-BC86-448F-ADD9-AB0929B9ED4C}" srcOrd="8" destOrd="0" presId="urn:microsoft.com/office/officeart/2005/8/layout/bProcess2"/>
    <dgm:cxn modelId="{04AD51E3-47CD-425A-8C7C-2745015B29BA}" type="presParOf" srcId="{0DCF5CAD-BC86-448F-ADD9-AB0929B9ED4C}" destId="{4DE6B6C0-94A0-409D-9B41-FAB8D07D93DD}" srcOrd="0" destOrd="0" presId="urn:microsoft.com/office/officeart/2005/8/layout/bProcess2"/>
    <dgm:cxn modelId="{26C783B0-F873-4301-A0C3-74621F5B1512}" type="presParOf" srcId="{0DCF5CAD-BC86-448F-ADD9-AB0929B9ED4C}" destId="{577476AF-D652-4347-B750-CF512972BF6A}" srcOrd="1" destOrd="0" presId="urn:microsoft.com/office/officeart/2005/8/layout/bProcess2"/>
    <dgm:cxn modelId="{FD1E7C63-39B5-4353-B18D-922FC90F7856}" type="presParOf" srcId="{F4D8205A-F93B-4EFD-88F1-BC1E1008ADF5}" destId="{2FA1AA54-1C00-4FBB-BF77-A37BB18641F5}" srcOrd="9" destOrd="0" presId="urn:microsoft.com/office/officeart/2005/8/layout/bProcess2"/>
    <dgm:cxn modelId="{9EE1A868-79C2-41F4-B839-7CE40AFB18E8}" type="presParOf" srcId="{F4D8205A-F93B-4EFD-88F1-BC1E1008ADF5}" destId="{C32AAECB-2E0D-4B74-83BB-644954DFBB71}" srcOrd="10" destOrd="0" presId="urn:microsoft.com/office/officeart/2005/8/layout/bProcess2"/>
    <dgm:cxn modelId="{1426E99D-007B-4D78-8D66-89448254A947}" type="presParOf" srcId="{C32AAECB-2E0D-4B74-83BB-644954DFBB71}" destId="{D278C7D6-0252-47EA-90B0-524B3EF345D5}" srcOrd="0" destOrd="0" presId="urn:microsoft.com/office/officeart/2005/8/layout/bProcess2"/>
    <dgm:cxn modelId="{C95E59C3-2541-4AAF-9E03-F0A676CE0A13}" type="presParOf" srcId="{C32AAECB-2E0D-4B74-83BB-644954DFBB71}" destId="{84C17E57-C862-42A8-8975-7D05CE0DFC44}" srcOrd="1" destOrd="0" presId="urn:microsoft.com/office/officeart/2005/8/layout/bProcess2"/>
    <dgm:cxn modelId="{78050077-49E3-4B93-AB53-184440019066}" type="presParOf" srcId="{F4D8205A-F93B-4EFD-88F1-BC1E1008ADF5}" destId="{24F1F73E-101E-487B-B872-D5BF9FA48F49}" srcOrd="11" destOrd="0" presId="urn:microsoft.com/office/officeart/2005/8/layout/bProcess2"/>
    <dgm:cxn modelId="{18A6F80D-6E2F-44C0-A70B-2B57088436B5}" type="presParOf" srcId="{F4D8205A-F93B-4EFD-88F1-BC1E1008ADF5}" destId="{CD925D67-3DB9-4B1A-A8EE-847836C620B4}" srcOrd="12" destOrd="0" presId="urn:microsoft.com/office/officeart/2005/8/layout/b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F2C834-23F9-4C3F-BCAD-0197F0854453}" type="doc">
      <dgm:prSet loTypeId="urn:microsoft.com/office/officeart/2005/8/layout/gear1" loCatId="process" qsTypeId="urn:microsoft.com/office/officeart/2005/8/quickstyle/simple1" qsCatId="simple" csTypeId="urn:microsoft.com/office/officeart/2005/8/colors/accent1_2" csCatId="accent1" phldr="1"/>
      <dgm:spPr/>
    </dgm:pt>
    <dgm:pt modelId="{91622856-E8FF-4CEE-81FD-91F96D82DF6A}">
      <dgm:prSet phldrT="[Texto]">
        <dgm:style>
          <a:lnRef idx="1">
            <a:schemeClr val="accent2"/>
          </a:lnRef>
          <a:fillRef idx="2">
            <a:schemeClr val="accent2"/>
          </a:fillRef>
          <a:effectRef idx="1">
            <a:schemeClr val="accent2"/>
          </a:effectRef>
          <a:fontRef idx="minor">
            <a:schemeClr val="dk1"/>
          </a:fontRef>
        </dgm:style>
      </dgm:prSet>
      <dgm:spPr/>
      <dgm:t>
        <a:bodyPr/>
        <a:lstStyle/>
        <a:p>
          <a:r>
            <a:rPr lang="es-NI" dirty="0" smtClean="0"/>
            <a:t>Cambio Climático y REDD</a:t>
          </a:r>
          <a:endParaRPr lang="en-US" dirty="0"/>
        </a:p>
      </dgm:t>
    </dgm:pt>
    <dgm:pt modelId="{A8C41E0C-B1C5-48CB-9917-407F0E284D00}" type="parTrans" cxnId="{1D3CEBC9-F379-49BE-9639-CF9168A7CD61}">
      <dgm:prSet/>
      <dgm:spPr/>
      <dgm:t>
        <a:bodyPr/>
        <a:lstStyle/>
        <a:p>
          <a:endParaRPr lang="en-US"/>
        </a:p>
      </dgm:t>
    </dgm:pt>
    <dgm:pt modelId="{53FA4EC6-1742-422A-82AE-60AC34E4B45C}" type="sibTrans" cxnId="{1D3CEBC9-F379-49BE-9639-CF9168A7CD61}">
      <dgm:prSet/>
      <dgm:spPr/>
      <dgm:t>
        <a:bodyPr/>
        <a:lstStyle/>
        <a:p>
          <a:endParaRPr lang="en-US"/>
        </a:p>
      </dgm:t>
    </dgm:pt>
    <dgm:pt modelId="{CDE34497-1350-48F0-8C6E-2CF0AED8DF3B}">
      <dgm:prSet phldrT="[Texto]">
        <dgm:style>
          <a:lnRef idx="1">
            <a:schemeClr val="accent3"/>
          </a:lnRef>
          <a:fillRef idx="2">
            <a:schemeClr val="accent3"/>
          </a:fillRef>
          <a:effectRef idx="1">
            <a:schemeClr val="accent3"/>
          </a:effectRef>
          <a:fontRef idx="minor">
            <a:schemeClr val="dk1"/>
          </a:fontRef>
        </dgm:style>
      </dgm:prSet>
      <dgm:spPr/>
      <dgm:t>
        <a:bodyPr/>
        <a:lstStyle/>
        <a:p>
          <a:r>
            <a:rPr lang="es-NI" dirty="0" smtClean="0"/>
            <a:t>Territorial</a:t>
          </a:r>
        </a:p>
        <a:p>
          <a:r>
            <a:rPr lang="es-NI" smtClean="0"/>
            <a:t>Autoridad Vs Poder</a:t>
          </a:r>
          <a:endParaRPr lang="en-US" dirty="0"/>
        </a:p>
      </dgm:t>
    </dgm:pt>
    <dgm:pt modelId="{ABF04E60-80D1-461C-AB26-FE446AF88B16}" type="parTrans" cxnId="{10AD3B7D-48A4-4770-AF20-CFB6FAB273A4}">
      <dgm:prSet/>
      <dgm:spPr/>
      <dgm:t>
        <a:bodyPr/>
        <a:lstStyle/>
        <a:p>
          <a:endParaRPr lang="en-US"/>
        </a:p>
      </dgm:t>
    </dgm:pt>
    <dgm:pt modelId="{31AF0AA6-7194-45C3-B52D-7F836FA6BA7D}" type="sibTrans" cxnId="{10AD3B7D-48A4-4770-AF20-CFB6FAB273A4}">
      <dgm:prSet/>
      <dgm:spPr/>
      <dgm:t>
        <a:bodyPr/>
        <a:lstStyle/>
        <a:p>
          <a:endParaRPr lang="en-US"/>
        </a:p>
      </dgm:t>
    </dgm:pt>
    <dgm:pt modelId="{94672653-9C94-4575-B6E2-2AABDA20AFA1}">
      <dgm:prSet phldrT="[Texto]">
        <dgm:style>
          <a:lnRef idx="1">
            <a:schemeClr val="accent6"/>
          </a:lnRef>
          <a:fillRef idx="2">
            <a:schemeClr val="accent6"/>
          </a:fillRef>
          <a:effectRef idx="1">
            <a:schemeClr val="accent6"/>
          </a:effectRef>
          <a:fontRef idx="minor">
            <a:schemeClr val="dk1"/>
          </a:fontRef>
        </dgm:style>
      </dgm:prSet>
      <dgm:spPr/>
      <dgm:t>
        <a:bodyPr/>
        <a:lstStyle/>
        <a:p>
          <a:r>
            <a:rPr lang="es-NI" dirty="0" smtClean="0"/>
            <a:t>Dinámicas </a:t>
          </a:r>
          <a:r>
            <a:rPr lang="es-NI" dirty="0" smtClean="0"/>
            <a:t>socioculturales</a:t>
          </a:r>
        </a:p>
      </dgm:t>
    </dgm:pt>
    <dgm:pt modelId="{E3D189DD-2284-4B95-8AF8-5186642BC2E4}" type="parTrans" cxnId="{0881A217-7213-4256-81B2-B396EE4FE8D4}">
      <dgm:prSet/>
      <dgm:spPr/>
      <dgm:t>
        <a:bodyPr/>
        <a:lstStyle/>
        <a:p>
          <a:endParaRPr lang="en-US"/>
        </a:p>
      </dgm:t>
    </dgm:pt>
    <dgm:pt modelId="{01038C8E-FA21-4D15-93AA-B6DBE7B9BF98}" type="sibTrans" cxnId="{0881A217-7213-4256-81B2-B396EE4FE8D4}">
      <dgm:prSet/>
      <dgm:spPr/>
      <dgm:t>
        <a:bodyPr/>
        <a:lstStyle/>
        <a:p>
          <a:endParaRPr lang="en-US"/>
        </a:p>
      </dgm:t>
    </dgm:pt>
    <dgm:pt modelId="{593F8E9C-CDE4-4E23-A540-D78D5656246C}" type="pres">
      <dgm:prSet presAssocID="{91F2C834-23F9-4C3F-BCAD-0197F0854453}" presName="composite" presStyleCnt="0">
        <dgm:presLayoutVars>
          <dgm:chMax val="3"/>
          <dgm:animLvl val="lvl"/>
          <dgm:resizeHandles val="exact"/>
        </dgm:presLayoutVars>
      </dgm:prSet>
      <dgm:spPr/>
    </dgm:pt>
    <dgm:pt modelId="{373FAC07-9611-4044-AA78-07BFAB3D4B09}" type="pres">
      <dgm:prSet presAssocID="{91622856-E8FF-4CEE-81FD-91F96D82DF6A}" presName="gear1" presStyleLbl="node1" presStyleIdx="0" presStyleCnt="3">
        <dgm:presLayoutVars>
          <dgm:chMax val="1"/>
          <dgm:bulletEnabled val="1"/>
        </dgm:presLayoutVars>
      </dgm:prSet>
      <dgm:spPr/>
      <dgm:t>
        <a:bodyPr/>
        <a:lstStyle/>
        <a:p>
          <a:endParaRPr lang="en-US"/>
        </a:p>
      </dgm:t>
    </dgm:pt>
    <dgm:pt modelId="{FC1BCCCB-1A9A-41CE-A7A0-DF60E8B49874}" type="pres">
      <dgm:prSet presAssocID="{91622856-E8FF-4CEE-81FD-91F96D82DF6A}" presName="gear1srcNode" presStyleLbl="node1" presStyleIdx="0" presStyleCnt="3"/>
      <dgm:spPr/>
      <dgm:t>
        <a:bodyPr/>
        <a:lstStyle/>
        <a:p>
          <a:endParaRPr lang="en-US"/>
        </a:p>
      </dgm:t>
    </dgm:pt>
    <dgm:pt modelId="{FA970D44-C335-4E0E-8397-B179262807CD}" type="pres">
      <dgm:prSet presAssocID="{91622856-E8FF-4CEE-81FD-91F96D82DF6A}" presName="gear1dstNode" presStyleLbl="node1" presStyleIdx="0" presStyleCnt="3"/>
      <dgm:spPr/>
      <dgm:t>
        <a:bodyPr/>
        <a:lstStyle/>
        <a:p>
          <a:endParaRPr lang="en-US"/>
        </a:p>
      </dgm:t>
    </dgm:pt>
    <dgm:pt modelId="{71972CE2-97E8-4088-B1DD-592359E98BE3}" type="pres">
      <dgm:prSet presAssocID="{CDE34497-1350-48F0-8C6E-2CF0AED8DF3B}" presName="gear2" presStyleLbl="node1" presStyleIdx="1" presStyleCnt="3">
        <dgm:presLayoutVars>
          <dgm:chMax val="1"/>
          <dgm:bulletEnabled val="1"/>
        </dgm:presLayoutVars>
      </dgm:prSet>
      <dgm:spPr/>
      <dgm:t>
        <a:bodyPr/>
        <a:lstStyle/>
        <a:p>
          <a:endParaRPr lang="en-US"/>
        </a:p>
      </dgm:t>
    </dgm:pt>
    <dgm:pt modelId="{9CF2E225-8D4C-42A4-85C8-813F0E6310C2}" type="pres">
      <dgm:prSet presAssocID="{CDE34497-1350-48F0-8C6E-2CF0AED8DF3B}" presName="gear2srcNode" presStyleLbl="node1" presStyleIdx="1" presStyleCnt="3"/>
      <dgm:spPr/>
      <dgm:t>
        <a:bodyPr/>
        <a:lstStyle/>
        <a:p>
          <a:endParaRPr lang="en-US"/>
        </a:p>
      </dgm:t>
    </dgm:pt>
    <dgm:pt modelId="{467C1B79-A4F9-49FD-B146-FF4B19FD0733}" type="pres">
      <dgm:prSet presAssocID="{CDE34497-1350-48F0-8C6E-2CF0AED8DF3B}" presName="gear2dstNode" presStyleLbl="node1" presStyleIdx="1" presStyleCnt="3"/>
      <dgm:spPr/>
      <dgm:t>
        <a:bodyPr/>
        <a:lstStyle/>
        <a:p>
          <a:endParaRPr lang="en-US"/>
        </a:p>
      </dgm:t>
    </dgm:pt>
    <dgm:pt modelId="{16EF5034-9DCF-483A-ADF6-C1DCCB6A9A44}" type="pres">
      <dgm:prSet presAssocID="{94672653-9C94-4575-B6E2-2AABDA20AFA1}" presName="gear3" presStyleLbl="node1" presStyleIdx="2" presStyleCnt="3"/>
      <dgm:spPr/>
      <dgm:t>
        <a:bodyPr/>
        <a:lstStyle/>
        <a:p>
          <a:endParaRPr lang="en-US"/>
        </a:p>
      </dgm:t>
    </dgm:pt>
    <dgm:pt modelId="{57FA8AC3-79DF-4D00-98F6-B12E692F61FB}" type="pres">
      <dgm:prSet presAssocID="{94672653-9C94-4575-B6E2-2AABDA20AFA1}" presName="gear3tx" presStyleLbl="node1" presStyleIdx="2" presStyleCnt="3">
        <dgm:presLayoutVars>
          <dgm:chMax val="1"/>
          <dgm:bulletEnabled val="1"/>
        </dgm:presLayoutVars>
      </dgm:prSet>
      <dgm:spPr/>
      <dgm:t>
        <a:bodyPr/>
        <a:lstStyle/>
        <a:p>
          <a:endParaRPr lang="en-US"/>
        </a:p>
      </dgm:t>
    </dgm:pt>
    <dgm:pt modelId="{BE7EA081-EE46-4393-ACC2-3471C30D7341}" type="pres">
      <dgm:prSet presAssocID="{94672653-9C94-4575-B6E2-2AABDA20AFA1}" presName="gear3srcNode" presStyleLbl="node1" presStyleIdx="2" presStyleCnt="3"/>
      <dgm:spPr/>
      <dgm:t>
        <a:bodyPr/>
        <a:lstStyle/>
        <a:p>
          <a:endParaRPr lang="en-US"/>
        </a:p>
      </dgm:t>
    </dgm:pt>
    <dgm:pt modelId="{BA861BDA-1DAC-4899-A3D7-A8B5A19AD2AF}" type="pres">
      <dgm:prSet presAssocID="{94672653-9C94-4575-B6E2-2AABDA20AFA1}" presName="gear3dstNode" presStyleLbl="node1" presStyleIdx="2" presStyleCnt="3"/>
      <dgm:spPr/>
      <dgm:t>
        <a:bodyPr/>
        <a:lstStyle/>
        <a:p>
          <a:endParaRPr lang="en-US"/>
        </a:p>
      </dgm:t>
    </dgm:pt>
    <dgm:pt modelId="{2119FBBA-9F0D-4477-BC2B-217541CC08DB}" type="pres">
      <dgm:prSet presAssocID="{53FA4EC6-1742-422A-82AE-60AC34E4B45C}" presName="connector1" presStyleLbl="sibTrans2D1" presStyleIdx="0" presStyleCnt="3"/>
      <dgm:spPr/>
      <dgm:t>
        <a:bodyPr/>
        <a:lstStyle/>
        <a:p>
          <a:endParaRPr lang="en-US"/>
        </a:p>
      </dgm:t>
    </dgm:pt>
    <dgm:pt modelId="{3649CA5B-111C-4153-A7E2-B383DA4AD336}" type="pres">
      <dgm:prSet presAssocID="{31AF0AA6-7194-45C3-B52D-7F836FA6BA7D}" presName="connector2" presStyleLbl="sibTrans2D1" presStyleIdx="1" presStyleCnt="3"/>
      <dgm:spPr/>
      <dgm:t>
        <a:bodyPr/>
        <a:lstStyle/>
        <a:p>
          <a:endParaRPr lang="en-US"/>
        </a:p>
      </dgm:t>
    </dgm:pt>
    <dgm:pt modelId="{BE8BF623-0608-4F5F-B67E-36029E9EBC1E}" type="pres">
      <dgm:prSet presAssocID="{01038C8E-FA21-4D15-93AA-B6DBE7B9BF98}" presName="connector3" presStyleLbl="sibTrans2D1" presStyleIdx="2" presStyleCnt="3"/>
      <dgm:spPr/>
      <dgm:t>
        <a:bodyPr/>
        <a:lstStyle/>
        <a:p>
          <a:endParaRPr lang="en-US"/>
        </a:p>
      </dgm:t>
    </dgm:pt>
  </dgm:ptLst>
  <dgm:cxnLst>
    <dgm:cxn modelId="{307D0E51-0D23-4A6C-A822-D6D9D0EBEA93}" type="presOf" srcId="{91622856-E8FF-4CEE-81FD-91F96D82DF6A}" destId="{FC1BCCCB-1A9A-41CE-A7A0-DF60E8B49874}" srcOrd="1" destOrd="0" presId="urn:microsoft.com/office/officeart/2005/8/layout/gear1"/>
    <dgm:cxn modelId="{14FE08EF-6CD9-41AE-9FCD-9569352AD22C}" type="presOf" srcId="{94672653-9C94-4575-B6E2-2AABDA20AFA1}" destId="{BE7EA081-EE46-4393-ACC2-3471C30D7341}" srcOrd="2" destOrd="0" presId="urn:microsoft.com/office/officeart/2005/8/layout/gear1"/>
    <dgm:cxn modelId="{4349C006-0E2E-43C9-9AFC-D86A06811063}" type="presOf" srcId="{91622856-E8FF-4CEE-81FD-91F96D82DF6A}" destId="{373FAC07-9611-4044-AA78-07BFAB3D4B09}" srcOrd="0" destOrd="0" presId="urn:microsoft.com/office/officeart/2005/8/layout/gear1"/>
    <dgm:cxn modelId="{747481BC-7648-400D-88FE-DE9A196ACE77}" type="presOf" srcId="{CDE34497-1350-48F0-8C6E-2CF0AED8DF3B}" destId="{71972CE2-97E8-4088-B1DD-592359E98BE3}" srcOrd="0" destOrd="0" presId="urn:microsoft.com/office/officeart/2005/8/layout/gear1"/>
    <dgm:cxn modelId="{AFE42AED-D182-41EE-AA14-15F1A40A29C9}" type="presOf" srcId="{CDE34497-1350-48F0-8C6E-2CF0AED8DF3B}" destId="{467C1B79-A4F9-49FD-B146-FF4B19FD0733}" srcOrd="2" destOrd="0" presId="urn:microsoft.com/office/officeart/2005/8/layout/gear1"/>
    <dgm:cxn modelId="{D1B09AF9-3742-4445-8FC9-0658253F5EFC}" type="presOf" srcId="{91F2C834-23F9-4C3F-BCAD-0197F0854453}" destId="{593F8E9C-CDE4-4E23-A540-D78D5656246C}" srcOrd="0" destOrd="0" presId="urn:microsoft.com/office/officeart/2005/8/layout/gear1"/>
    <dgm:cxn modelId="{51E666CF-4C5B-4876-82EC-49110A22EE5D}" type="presOf" srcId="{01038C8E-FA21-4D15-93AA-B6DBE7B9BF98}" destId="{BE8BF623-0608-4F5F-B67E-36029E9EBC1E}" srcOrd="0" destOrd="0" presId="urn:microsoft.com/office/officeart/2005/8/layout/gear1"/>
    <dgm:cxn modelId="{F484B95C-DD94-418E-A666-45F9713341C7}" type="presOf" srcId="{31AF0AA6-7194-45C3-B52D-7F836FA6BA7D}" destId="{3649CA5B-111C-4153-A7E2-B383DA4AD336}" srcOrd="0" destOrd="0" presId="urn:microsoft.com/office/officeart/2005/8/layout/gear1"/>
    <dgm:cxn modelId="{143B182C-C6F1-45C7-B8B7-35008D016DE1}" type="presOf" srcId="{94672653-9C94-4575-B6E2-2AABDA20AFA1}" destId="{BA861BDA-1DAC-4899-A3D7-A8B5A19AD2AF}" srcOrd="3" destOrd="0" presId="urn:microsoft.com/office/officeart/2005/8/layout/gear1"/>
    <dgm:cxn modelId="{10AD3B7D-48A4-4770-AF20-CFB6FAB273A4}" srcId="{91F2C834-23F9-4C3F-BCAD-0197F0854453}" destId="{CDE34497-1350-48F0-8C6E-2CF0AED8DF3B}" srcOrd="1" destOrd="0" parTransId="{ABF04E60-80D1-461C-AB26-FE446AF88B16}" sibTransId="{31AF0AA6-7194-45C3-B52D-7F836FA6BA7D}"/>
    <dgm:cxn modelId="{9DD2BEF0-BC4D-44C0-801A-95E14127C6DD}" type="presOf" srcId="{91622856-E8FF-4CEE-81FD-91F96D82DF6A}" destId="{FA970D44-C335-4E0E-8397-B179262807CD}" srcOrd="2" destOrd="0" presId="urn:microsoft.com/office/officeart/2005/8/layout/gear1"/>
    <dgm:cxn modelId="{93067B6E-2E91-4F39-AAA7-23C700C4D2C1}" type="presOf" srcId="{CDE34497-1350-48F0-8C6E-2CF0AED8DF3B}" destId="{9CF2E225-8D4C-42A4-85C8-813F0E6310C2}" srcOrd="1" destOrd="0" presId="urn:microsoft.com/office/officeart/2005/8/layout/gear1"/>
    <dgm:cxn modelId="{0881A217-7213-4256-81B2-B396EE4FE8D4}" srcId="{91F2C834-23F9-4C3F-BCAD-0197F0854453}" destId="{94672653-9C94-4575-B6E2-2AABDA20AFA1}" srcOrd="2" destOrd="0" parTransId="{E3D189DD-2284-4B95-8AF8-5186642BC2E4}" sibTransId="{01038C8E-FA21-4D15-93AA-B6DBE7B9BF98}"/>
    <dgm:cxn modelId="{1D3CEBC9-F379-49BE-9639-CF9168A7CD61}" srcId="{91F2C834-23F9-4C3F-BCAD-0197F0854453}" destId="{91622856-E8FF-4CEE-81FD-91F96D82DF6A}" srcOrd="0" destOrd="0" parTransId="{A8C41E0C-B1C5-48CB-9917-407F0E284D00}" sibTransId="{53FA4EC6-1742-422A-82AE-60AC34E4B45C}"/>
    <dgm:cxn modelId="{C75F94DF-1494-4DF9-8363-F7507CFF4564}" type="presOf" srcId="{94672653-9C94-4575-B6E2-2AABDA20AFA1}" destId="{57FA8AC3-79DF-4D00-98F6-B12E692F61FB}" srcOrd="1" destOrd="0" presId="urn:microsoft.com/office/officeart/2005/8/layout/gear1"/>
    <dgm:cxn modelId="{40FFBEBF-CE67-42C5-947E-55B3F2F0DDA2}" type="presOf" srcId="{53FA4EC6-1742-422A-82AE-60AC34E4B45C}" destId="{2119FBBA-9F0D-4477-BC2B-217541CC08DB}" srcOrd="0" destOrd="0" presId="urn:microsoft.com/office/officeart/2005/8/layout/gear1"/>
    <dgm:cxn modelId="{D144BF4F-F543-49E2-AF9A-5713DB281F94}" type="presOf" srcId="{94672653-9C94-4575-B6E2-2AABDA20AFA1}" destId="{16EF5034-9DCF-483A-ADF6-C1DCCB6A9A44}" srcOrd="0" destOrd="0" presId="urn:microsoft.com/office/officeart/2005/8/layout/gear1"/>
    <dgm:cxn modelId="{93BFE033-F3BE-4F60-AB79-BC46CA65B949}" type="presParOf" srcId="{593F8E9C-CDE4-4E23-A540-D78D5656246C}" destId="{373FAC07-9611-4044-AA78-07BFAB3D4B09}" srcOrd="0" destOrd="0" presId="urn:microsoft.com/office/officeart/2005/8/layout/gear1"/>
    <dgm:cxn modelId="{368C5F65-6260-48AF-966F-854A08A411C5}" type="presParOf" srcId="{593F8E9C-CDE4-4E23-A540-D78D5656246C}" destId="{FC1BCCCB-1A9A-41CE-A7A0-DF60E8B49874}" srcOrd="1" destOrd="0" presId="urn:microsoft.com/office/officeart/2005/8/layout/gear1"/>
    <dgm:cxn modelId="{2CFA26C8-E0A8-4615-B61C-47E6B7032680}" type="presParOf" srcId="{593F8E9C-CDE4-4E23-A540-D78D5656246C}" destId="{FA970D44-C335-4E0E-8397-B179262807CD}" srcOrd="2" destOrd="0" presId="urn:microsoft.com/office/officeart/2005/8/layout/gear1"/>
    <dgm:cxn modelId="{5B57DEB9-2D32-4422-BC38-CA3666058547}" type="presParOf" srcId="{593F8E9C-CDE4-4E23-A540-D78D5656246C}" destId="{71972CE2-97E8-4088-B1DD-592359E98BE3}" srcOrd="3" destOrd="0" presId="urn:microsoft.com/office/officeart/2005/8/layout/gear1"/>
    <dgm:cxn modelId="{EEFC496C-4291-4ECC-B616-6FAD8FDE8F4D}" type="presParOf" srcId="{593F8E9C-CDE4-4E23-A540-D78D5656246C}" destId="{9CF2E225-8D4C-42A4-85C8-813F0E6310C2}" srcOrd="4" destOrd="0" presId="urn:microsoft.com/office/officeart/2005/8/layout/gear1"/>
    <dgm:cxn modelId="{1E838105-79E8-4866-9F21-0F08512B8988}" type="presParOf" srcId="{593F8E9C-CDE4-4E23-A540-D78D5656246C}" destId="{467C1B79-A4F9-49FD-B146-FF4B19FD0733}" srcOrd="5" destOrd="0" presId="urn:microsoft.com/office/officeart/2005/8/layout/gear1"/>
    <dgm:cxn modelId="{A5E1BA93-A84C-4081-92DF-F1FD11FCA0F0}" type="presParOf" srcId="{593F8E9C-CDE4-4E23-A540-D78D5656246C}" destId="{16EF5034-9DCF-483A-ADF6-C1DCCB6A9A44}" srcOrd="6" destOrd="0" presId="urn:microsoft.com/office/officeart/2005/8/layout/gear1"/>
    <dgm:cxn modelId="{E0C285CC-46C7-4BBE-A081-36FDB0719903}" type="presParOf" srcId="{593F8E9C-CDE4-4E23-A540-D78D5656246C}" destId="{57FA8AC3-79DF-4D00-98F6-B12E692F61FB}" srcOrd="7" destOrd="0" presId="urn:microsoft.com/office/officeart/2005/8/layout/gear1"/>
    <dgm:cxn modelId="{3B5B5029-23A2-480E-A11A-24E544A530DB}" type="presParOf" srcId="{593F8E9C-CDE4-4E23-A540-D78D5656246C}" destId="{BE7EA081-EE46-4393-ACC2-3471C30D7341}" srcOrd="8" destOrd="0" presId="urn:microsoft.com/office/officeart/2005/8/layout/gear1"/>
    <dgm:cxn modelId="{C67F3FBC-75D6-4C95-8880-466B1A79807B}" type="presParOf" srcId="{593F8E9C-CDE4-4E23-A540-D78D5656246C}" destId="{BA861BDA-1DAC-4899-A3D7-A8B5A19AD2AF}" srcOrd="9" destOrd="0" presId="urn:microsoft.com/office/officeart/2005/8/layout/gear1"/>
    <dgm:cxn modelId="{5CAEEF15-3FAB-494C-A257-32816D85A905}" type="presParOf" srcId="{593F8E9C-CDE4-4E23-A540-D78D5656246C}" destId="{2119FBBA-9F0D-4477-BC2B-217541CC08DB}" srcOrd="10" destOrd="0" presId="urn:microsoft.com/office/officeart/2005/8/layout/gear1"/>
    <dgm:cxn modelId="{296EA4B4-E1DB-42A2-9963-574663E9352B}" type="presParOf" srcId="{593F8E9C-CDE4-4E23-A540-D78D5656246C}" destId="{3649CA5B-111C-4153-A7E2-B383DA4AD336}" srcOrd="11" destOrd="0" presId="urn:microsoft.com/office/officeart/2005/8/layout/gear1"/>
    <dgm:cxn modelId="{4B481456-54BF-4474-A291-9B29EB753EC3}" type="presParOf" srcId="{593F8E9C-CDE4-4E23-A540-D78D5656246C}" destId="{BE8BF623-0608-4F5F-B67E-36029E9EBC1E}"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4C31E7-A037-4C56-9ED8-B0B9AF148F3D}" type="doc">
      <dgm:prSet loTypeId="urn:microsoft.com/office/officeart/2005/8/layout/hList3" loCatId="list" qsTypeId="urn:microsoft.com/office/officeart/2005/8/quickstyle/simple1" qsCatId="simple" csTypeId="urn:microsoft.com/office/officeart/2005/8/colors/accent3_3" csCatId="accent3" phldr="1"/>
      <dgm:spPr/>
      <dgm:t>
        <a:bodyPr/>
        <a:lstStyle/>
        <a:p>
          <a:endParaRPr lang="en-US"/>
        </a:p>
      </dgm:t>
    </dgm:pt>
    <dgm:pt modelId="{40BF7B05-DC71-4BAB-AB1B-8525DF943E14}">
      <dgm:prSet phldrT="[Texto]"/>
      <dgm:spPr/>
      <dgm:t>
        <a:bodyPr/>
        <a:lstStyle/>
        <a:p>
          <a:r>
            <a:rPr lang="es-NI" dirty="0" smtClean="0"/>
            <a:t>Propedéutico</a:t>
          </a:r>
          <a:endParaRPr lang="en-US" dirty="0"/>
        </a:p>
      </dgm:t>
    </dgm:pt>
    <dgm:pt modelId="{4B4F176B-4976-4E11-8541-916D9E94B05E}" type="parTrans" cxnId="{D1BBE228-8B7F-44C9-B877-61CF701F7EA7}">
      <dgm:prSet/>
      <dgm:spPr/>
      <dgm:t>
        <a:bodyPr/>
        <a:lstStyle/>
        <a:p>
          <a:endParaRPr lang="en-US"/>
        </a:p>
      </dgm:t>
    </dgm:pt>
    <dgm:pt modelId="{33E038ED-4C89-4654-A6A2-8D90CC6B06AF}" type="sibTrans" cxnId="{D1BBE228-8B7F-44C9-B877-61CF701F7EA7}">
      <dgm:prSet/>
      <dgm:spPr/>
      <dgm:t>
        <a:bodyPr/>
        <a:lstStyle/>
        <a:p>
          <a:endParaRPr lang="en-US"/>
        </a:p>
      </dgm:t>
    </dgm:pt>
    <dgm:pt modelId="{310A8188-EABE-4CD5-8FEC-47D8F4E9C373}">
      <dgm:prSet phldrT="[Texto]"/>
      <dgm:spPr/>
      <dgm:t>
        <a:bodyPr/>
        <a:lstStyle/>
        <a:p>
          <a:r>
            <a:rPr lang="es-NI" dirty="0" smtClean="0"/>
            <a:t>Español </a:t>
          </a:r>
          <a:endParaRPr lang="en-US" dirty="0"/>
        </a:p>
      </dgm:t>
    </dgm:pt>
    <dgm:pt modelId="{C8D11E08-F024-4400-B388-BB9B665639E6}" type="parTrans" cxnId="{26111A09-E245-4986-916A-C69EBA8344F8}">
      <dgm:prSet/>
      <dgm:spPr/>
      <dgm:t>
        <a:bodyPr/>
        <a:lstStyle/>
        <a:p>
          <a:endParaRPr lang="en-US"/>
        </a:p>
      </dgm:t>
    </dgm:pt>
    <dgm:pt modelId="{A9DB82E2-0E2D-41DE-A073-F70D2CBA234A}" type="sibTrans" cxnId="{26111A09-E245-4986-916A-C69EBA8344F8}">
      <dgm:prSet/>
      <dgm:spPr/>
      <dgm:t>
        <a:bodyPr/>
        <a:lstStyle/>
        <a:p>
          <a:endParaRPr lang="en-US"/>
        </a:p>
      </dgm:t>
    </dgm:pt>
    <dgm:pt modelId="{8F80EB26-9094-485A-8C1F-D490A0B4EEEF}">
      <dgm:prSet phldrT="[Texto]"/>
      <dgm:spPr/>
      <dgm:t>
        <a:bodyPr/>
        <a:lstStyle/>
        <a:p>
          <a:r>
            <a:rPr lang="es-NI" dirty="0" smtClean="0"/>
            <a:t>Matemática</a:t>
          </a:r>
          <a:endParaRPr lang="en-US" dirty="0"/>
        </a:p>
      </dgm:t>
    </dgm:pt>
    <dgm:pt modelId="{AE430D20-1500-494D-B2E9-3A4826CC69D7}" type="parTrans" cxnId="{53F84A0B-DE29-4811-A000-42CFEDBF8D05}">
      <dgm:prSet/>
      <dgm:spPr/>
      <dgm:t>
        <a:bodyPr/>
        <a:lstStyle/>
        <a:p>
          <a:endParaRPr lang="en-US"/>
        </a:p>
      </dgm:t>
    </dgm:pt>
    <dgm:pt modelId="{28B105FE-29E5-4A75-BC48-67AB64BDB9E0}" type="sibTrans" cxnId="{53F84A0B-DE29-4811-A000-42CFEDBF8D05}">
      <dgm:prSet/>
      <dgm:spPr/>
      <dgm:t>
        <a:bodyPr/>
        <a:lstStyle/>
        <a:p>
          <a:endParaRPr lang="en-US"/>
        </a:p>
      </dgm:t>
    </dgm:pt>
    <dgm:pt modelId="{060FBD2B-BD39-47EA-A27B-B26B403E70DD}">
      <dgm:prSet phldrT="[Texto]"/>
      <dgm:spPr/>
      <dgm:t>
        <a:bodyPr/>
        <a:lstStyle/>
        <a:p>
          <a:r>
            <a:rPr lang="es-NI" dirty="0" smtClean="0"/>
            <a:t>Comunicación</a:t>
          </a:r>
          <a:endParaRPr lang="en-US" dirty="0"/>
        </a:p>
      </dgm:t>
    </dgm:pt>
    <dgm:pt modelId="{B19E5E15-6A3C-4488-839B-CE0B0F2C970A}" type="parTrans" cxnId="{CCE2757E-0748-41D4-88E2-05BE9D31FF13}">
      <dgm:prSet/>
      <dgm:spPr/>
      <dgm:t>
        <a:bodyPr/>
        <a:lstStyle/>
        <a:p>
          <a:endParaRPr lang="en-US"/>
        </a:p>
      </dgm:t>
    </dgm:pt>
    <dgm:pt modelId="{0D461DF0-38B2-48BD-A69D-0278155FFCB6}" type="sibTrans" cxnId="{CCE2757E-0748-41D4-88E2-05BE9D31FF13}">
      <dgm:prSet/>
      <dgm:spPr/>
      <dgm:t>
        <a:bodyPr/>
        <a:lstStyle/>
        <a:p>
          <a:endParaRPr lang="en-US"/>
        </a:p>
      </dgm:t>
    </dgm:pt>
    <dgm:pt modelId="{88A36B21-145D-4936-8FE5-0BCE584781B6}">
      <dgm:prSet phldrT="[Texto]"/>
      <dgm:spPr/>
      <dgm:t>
        <a:bodyPr/>
        <a:lstStyle/>
        <a:p>
          <a:r>
            <a:rPr lang="es-NI" dirty="0" smtClean="0"/>
            <a:t>Valoración Económica de los bienes y servicios ambientales para la toma de decisiones  </a:t>
          </a:r>
        </a:p>
        <a:p>
          <a:endParaRPr lang="en-US" dirty="0"/>
        </a:p>
      </dgm:t>
    </dgm:pt>
    <dgm:pt modelId="{4EC24129-CA7B-4A0D-BBD1-C5031C1E7723}" type="parTrans" cxnId="{E2629BE4-93E0-439F-BD5C-524BA2352755}">
      <dgm:prSet/>
      <dgm:spPr/>
    </dgm:pt>
    <dgm:pt modelId="{67FEF841-2EE4-478A-AC60-F78D7D713612}" type="sibTrans" cxnId="{E2629BE4-93E0-439F-BD5C-524BA2352755}">
      <dgm:prSet/>
      <dgm:spPr/>
    </dgm:pt>
    <dgm:pt modelId="{62F3AA85-80BC-412D-9507-135C107ABAAC}" type="pres">
      <dgm:prSet presAssocID="{0C4C31E7-A037-4C56-9ED8-B0B9AF148F3D}" presName="composite" presStyleCnt="0">
        <dgm:presLayoutVars>
          <dgm:chMax val="1"/>
          <dgm:dir/>
          <dgm:resizeHandles val="exact"/>
        </dgm:presLayoutVars>
      </dgm:prSet>
      <dgm:spPr/>
      <dgm:t>
        <a:bodyPr/>
        <a:lstStyle/>
        <a:p>
          <a:endParaRPr lang="en-US"/>
        </a:p>
      </dgm:t>
    </dgm:pt>
    <dgm:pt modelId="{9FF79EF4-5D7B-4639-84E8-328713958CA0}" type="pres">
      <dgm:prSet presAssocID="{40BF7B05-DC71-4BAB-AB1B-8525DF943E14}" presName="roof" presStyleLbl="dkBgShp" presStyleIdx="0" presStyleCnt="2"/>
      <dgm:spPr/>
      <dgm:t>
        <a:bodyPr/>
        <a:lstStyle/>
        <a:p>
          <a:endParaRPr lang="en-US"/>
        </a:p>
      </dgm:t>
    </dgm:pt>
    <dgm:pt modelId="{5A278C93-600A-4354-B61B-89D1280D7EC2}" type="pres">
      <dgm:prSet presAssocID="{40BF7B05-DC71-4BAB-AB1B-8525DF943E14}" presName="pillars" presStyleCnt="0"/>
      <dgm:spPr/>
    </dgm:pt>
    <dgm:pt modelId="{DDC0AE6E-E16F-4E1F-87C6-A8CE3400798D}" type="pres">
      <dgm:prSet presAssocID="{40BF7B05-DC71-4BAB-AB1B-8525DF943E14}" presName="pillar1" presStyleLbl="node1" presStyleIdx="0" presStyleCnt="4">
        <dgm:presLayoutVars>
          <dgm:bulletEnabled val="1"/>
        </dgm:presLayoutVars>
      </dgm:prSet>
      <dgm:spPr/>
      <dgm:t>
        <a:bodyPr/>
        <a:lstStyle/>
        <a:p>
          <a:endParaRPr lang="en-US"/>
        </a:p>
      </dgm:t>
    </dgm:pt>
    <dgm:pt modelId="{A1EE5DAE-DB89-4535-AFB0-4862C7B29B27}" type="pres">
      <dgm:prSet presAssocID="{8F80EB26-9094-485A-8C1F-D490A0B4EEEF}" presName="pillarX" presStyleLbl="node1" presStyleIdx="1" presStyleCnt="4">
        <dgm:presLayoutVars>
          <dgm:bulletEnabled val="1"/>
        </dgm:presLayoutVars>
      </dgm:prSet>
      <dgm:spPr/>
      <dgm:t>
        <a:bodyPr/>
        <a:lstStyle/>
        <a:p>
          <a:endParaRPr lang="en-US"/>
        </a:p>
      </dgm:t>
    </dgm:pt>
    <dgm:pt modelId="{22C396AD-AE91-45DD-A0AA-6CB454E7B3F7}" type="pres">
      <dgm:prSet presAssocID="{060FBD2B-BD39-47EA-A27B-B26B403E70DD}" presName="pillarX" presStyleLbl="node1" presStyleIdx="2" presStyleCnt="4">
        <dgm:presLayoutVars>
          <dgm:bulletEnabled val="1"/>
        </dgm:presLayoutVars>
      </dgm:prSet>
      <dgm:spPr/>
      <dgm:t>
        <a:bodyPr/>
        <a:lstStyle/>
        <a:p>
          <a:endParaRPr lang="en-US"/>
        </a:p>
      </dgm:t>
    </dgm:pt>
    <dgm:pt modelId="{56FD09D2-3F8F-4B18-A903-204CED90A8AD}" type="pres">
      <dgm:prSet presAssocID="{88A36B21-145D-4936-8FE5-0BCE584781B6}" presName="pillarX" presStyleLbl="node1" presStyleIdx="3" presStyleCnt="4">
        <dgm:presLayoutVars>
          <dgm:bulletEnabled val="1"/>
        </dgm:presLayoutVars>
      </dgm:prSet>
      <dgm:spPr/>
      <dgm:t>
        <a:bodyPr/>
        <a:lstStyle/>
        <a:p>
          <a:endParaRPr lang="en-US"/>
        </a:p>
      </dgm:t>
    </dgm:pt>
    <dgm:pt modelId="{8976EFA7-15B3-448A-8818-64F5568D7117}" type="pres">
      <dgm:prSet presAssocID="{40BF7B05-DC71-4BAB-AB1B-8525DF943E14}" presName="base" presStyleLbl="dkBgShp" presStyleIdx="1" presStyleCnt="2"/>
      <dgm:spPr/>
    </dgm:pt>
  </dgm:ptLst>
  <dgm:cxnLst>
    <dgm:cxn modelId="{26111A09-E245-4986-916A-C69EBA8344F8}" srcId="{40BF7B05-DC71-4BAB-AB1B-8525DF943E14}" destId="{310A8188-EABE-4CD5-8FEC-47D8F4E9C373}" srcOrd="0" destOrd="0" parTransId="{C8D11E08-F024-4400-B388-BB9B665639E6}" sibTransId="{A9DB82E2-0E2D-41DE-A073-F70D2CBA234A}"/>
    <dgm:cxn modelId="{7AED49F7-088A-4186-8BD9-C07674A7F8F4}" type="presOf" srcId="{310A8188-EABE-4CD5-8FEC-47D8F4E9C373}" destId="{DDC0AE6E-E16F-4E1F-87C6-A8CE3400798D}" srcOrd="0" destOrd="0" presId="urn:microsoft.com/office/officeart/2005/8/layout/hList3"/>
    <dgm:cxn modelId="{D39427E0-DEAE-4C67-AE56-17F52494A3B5}" type="presOf" srcId="{40BF7B05-DC71-4BAB-AB1B-8525DF943E14}" destId="{9FF79EF4-5D7B-4639-84E8-328713958CA0}" srcOrd="0" destOrd="0" presId="urn:microsoft.com/office/officeart/2005/8/layout/hList3"/>
    <dgm:cxn modelId="{64BDA98B-DAA8-420C-8AB1-E443A6CE87D8}" type="presOf" srcId="{88A36B21-145D-4936-8FE5-0BCE584781B6}" destId="{56FD09D2-3F8F-4B18-A903-204CED90A8AD}" srcOrd="0" destOrd="0" presId="urn:microsoft.com/office/officeart/2005/8/layout/hList3"/>
    <dgm:cxn modelId="{9697FC0A-7288-4885-9C8D-0BE14802B7F3}" type="presOf" srcId="{8F80EB26-9094-485A-8C1F-D490A0B4EEEF}" destId="{A1EE5DAE-DB89-4535-AFB0-4862C7B29B27}" srcOrd="0" destOrd="0" presId="urn:microsoft.com/office/officeart/2005/8/layout/hList3"/>
    <dgm:cxn modelId="{53F84A0B-DE29-4811-A000-42CFEDBF8D05}" srcId="{40BF7B05-DC71-4BAB-AB1B-8525DF943E14}" destId="{8F80EB26-9094-485A-8C1F-D490A0B4EEEF}" srcOrd="1" destOrd="0" parTransId="{AE430D20-1500-494D-B2E9-3A4826CC69D7}" sibTransId="{28B105FE-29E5-4A75-BC48-67AB64BDB9E0}"/>
    <dgm:cxn modelId="{CCE2757E-0748-41D4-88E2-05BE9D31FF13}" srcId="{40BF7B05-DC71-4BAB-AB1B-8525DF943E14}" destId="{060FBD2B-BD39-47EA-A27B-B26B403E70DD}" srcOrd="2" destOrd="0" parTransId="{B19E5E15-6A3C-4488-839B-CE0B0F2C970A}" sibTransId="{0D461DF0-38B2-48BD-A69D-0278155FFCB6}"/>
    <dgm:cxn modelId="{414FC0AB-E4E8-430B-9C88-C8534311321D}" type="presOf" srcId="{060FBD2B-BD39-47EA-A27B-B26B403E70DD}" destId="{22C396AD-AE91-45DD-A0AA-6CB454E7B3F7}" srcOrd="0" destOrd="0" presId="urn:microsoft.com/office/officeart/2005/8/layout/hList3"/>
    <dgm:cxn modelId="{D1BBE228-8B7F-44C9-B877-61CF701F7EA7}" srcId="{0C4C31E7-A037-4C56-9ED8-B0B9AF148F3D}" destId="{40BF7B05-DC71-4BAB-AB1B-8525DF943E14}" srcOrd="0" destOrd="0" parTransId="{4B4F176B-4976-4E11-8541-916D9E94B05E}" sibTransId="{33E038ED-4C89-4654-A6A2-8D90CC6B06AF}"/>
    <dgm:cxn modelId="{E2629BE4-93E0-439F-BD5C-524BA2352755}" srcId="{40BF7B05-DC71-4BAB-AB1B-8525DF943E14}" destId="{88A36B21-145D-4936-8FE5-0BCE584781B6}" srcOrd="3" destOrd="0" parTransId="{4EC24129-CA7B-4A0D-BBD1-C5031C1E7723}" sibTransId="{67FEF841-2EE4-478A-AC60-F78D7D713612}"/>
    <dgm:cxn modelId="{A8321ACA-70E9-4CC9-AE06-9747A4E718C0}" type="presOf" srcId="{0C4C31E7-A037-4C56-9ED8-B0B9AF148F3D}" destId="{62F3AA85-80BC-412D-9507-135C107ABAAC}" srcOrd="0" destOrd="0" presId="urn:microsoft.com/office/officeart/2005/8/layout/hList3"/>
    <dgm:cxn modelId="{E1FA1D64-25EF-4426-BD9B-DEF280A8E68F}" type="presParOf" srcId="{62F3AA85-80BC-412D-9507-135C107ABAAC}" destId="{9FF79EF4-5D7B-4639-84E8-328713958CA0}" srcOrd="0" destOrd="0" presId="urn:microsoft.com/office/officeart/2005/8/layout/hList3"/>
    <dgm:cxn modelId="{CBCF2BC7-EAB9-4B8C-B696-82122806F0AF}" type="presParOf" srcId="{62F3AA85-80BC-412D-9507-135C107ABAAC}" destId="{5A278C93-600A-4354-B61B-89D1280D7EC2}" srcOrd="1" destOrd="0" presId="urn:microsoft.com/office/officeart/2005/8/layout/hList3"/>
    <dgm:cxn modelId="{B83FE666-0A59-46A0-A3FC-AB764267D331}" type="presParOf" srcId="{5A278C93-600A-4354-B61B-89D1280D7EC2}" destId="{DDC0AE6E-E16F-4E1F-87C6-A8CE3400798D}" srcOrd="0" destOrd="0" presId="urn:microsoft.com/office/officeart/2005/8/layout/hList3"/>
    <dgm:cxn modelId="{3E57C75E-CB59-41B0-B809-00C02164AE4D}" type="presParOf" srcId="{5A278C93-600A-4354-B61B-89D1280D7EC2}" destId="{A1EE5DAE-DB89-4535-AFB0-4862C7B29B27}" srcOrd="1" destOrd="0" presId="urn:microsoft.com/office/officeart/2005/8/layout/hList3"/>
    <dgm:cxn modelId="{9EE383E2-9FFB-47C5-8930-0C085D3AD4BB}" type="presParOf" srcId="{5A278C93-600A-4354-B61B-89D1280D7EC2}" destId="{22C396AD-AE91-45DD-A0AA-6CB454E7B3F7}" srcOrd="2" destOrd="0" presId="urn:microsoft.com/office/officeart/2005/8/layout/hList3"/>
    <dgm:cxn modelId="{1474943B-7248-4117-9EC3-8EA9AF63F3CC}" type="presParOf" srcId="{5A278C93-600A-4354-B61B-89D1280D7EC2}" destId="{56FD09D2-3F8F-4B18-A903-204CED90A8AD}" srcOrd="3" destOrd="0" presId="urn:microsoft.com/office/officeart/2005/8/layout/hList3"/>
    <dgm:cxn modelId="{0CC0FCE8-9CCA-42D0-8ABD-40A00DCD9D02}" type="presParOf" srcId="{62F3AA85-80BC-412D-9507-135C107ABAAC}" destId="{8976EFA7-15B3-448A-8818-64F5568D7117}"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617886-D2CD-459D-A8AA-EFF9064A9F14}">
      <dsp:nvSpPr>
        <dsp:cNvPr id="0" name=""/>
        <dsp:cNvSpPr/>
      </dsp:nvSpPr>
      <dsp:spPr>
        <a:xfrm>
          <a:off x="0" y="1524004"/>
          <a:ext cx="1816121" cy="11452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NI" sz="1800" kern="1200" dirty="0" smtClean="0"/>
            <a:t>Derechos humano</a:t>
          </a:r>
          <a:endParaRPr lang="en-US" sz="1800" kern="1200" dirty="0"/>
        </a:p>
      </dsp:txBody>
      <dsp:txXfrm>
        <a:off x="0" y="1524004"/>
        <a:ext cx="1816121" cy="1145232"/>
      </dsp:txXfrm>
    </dsp:sp>
    <dsp:sp modelId="{B9831A62-6D8A-4E35-906A-29248B8BEAA3}">
      <dsp:nvSpPr>
        <dsp:cNvPr id="0" name=""/>
        <dsp:cNvSpPr/>
      </dsp:nvSpPr>
      <dsp:spPr>
        <a:xfrm rot="17124107" flipV="1">
          <a:off x="1687699" y="952617"/>
          <a:ext cx="1230468" cy="66678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58B33C-21A3-43E0-8040-975A07CDC745}">
      <dsp:nvSpPr>
        <dsp:cNvPr id="0" name=""/>
        <dsp:cNvSpPr/>
      </dsp:nvSpPr>
      <dsp:spPr>
        <a:xfrm>
          <a:off x="2362200" y="152400"/>
          <a:ext cx="1717485" cy="1089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NI" sz="1800" kern="1200" dirty="0" smtClean="0"/>
            <a:t>Género</a:t>
          </a:r>
          <a:endParaRPr lang="en-US" sz="1800" kern="1200" dirty="0"/>
        </a:p>
      </dsp:txBody>
      <dsp:txXfrm>
        <a:off x="2362200" y="152400"/>
        <a:ext cx="1717485" cy="1089660"/>
      </dsp:txXfrm>
    </dsp:sp>
    <dsp:sp modelId="{912F1F64-338C-4735-B9F1-CC5E0C96BDE6}">
      <dsp:nvSpPr>
        <dsp:cNvPr id="0" name=""/>
        <dsp:cNvSpPr/>
      </dsp:nvSpPr>
      <dsp:spPr>
        <a:xfrm rot="10800000">
          <a:off x="3020527" y="1379701"/>
          <a:ext cx="400831" cy="1686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4FA0C0-E524-44F7-8138-1A413775482D}">
      <dsp:nvSpPr>
        <dsp:cNvPr id="0" name=""/>
        <dsp:cNvSpPr/>
      </dsp:nvSpPr>
      <dsp:spPr>
        <a:xfrm>
          <a:off x="2362200" y="1676400"/>
          <a:ext cx="1717485" cy="1119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NI" sz="1800" kern="1200" dirty="0" smtClean="0"/>
            <a:t>Intercultural</a:t>
          </a:r>
          <a:endParaRPr lang="en-US" sz="1800" kern="1200" dirty="0"/>
        </a:p>
      </dsp:txBody>
      <dsp:txXfrm>
        <a:off x="2362200" y="1676400"/>
        <a:ext cx="1717485" cy="1119061"/>
      </dsp:txXfrm>
    </dsp:sp>
    <dsp:sp modelId="{79E9DB54-B6AF-43D4-BCD1-E09423782FA5}">
      <dsp:nvSpPr>
        <dsp:cNvPr id="0" name=""/>
        <dsp:cNvSpPr/>
      </dsp:nvSpPr>
      <dsp:spPr>
        <a:xfrm rot="11078952">
          <a:off x="2955084" y="2956363"/>
          <a:ext cx="400831" cy="1686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BDDEEB-8FEE-4FA1-A338-DBA2CFCA5F57}">
      <dsp:nvSpPr>
        <dsp:cNvPr id="0" name=""/>
        <dsp:cNvSpPr/>
      </dsp:nvSpPr>
      <dsp:spPr>
        <a:xfrm>
          <a:off x="2209799" y="3276600"/>
          <a:ext cx="1771047" cy="10080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NI" sz="1800" kern="1200" dirty="0" smtClean="0"/>
            <a:t>Autonómico</a:t>
          </a:r>
          <a:endParaRPr lang="en-US" sz="1800" kern="1200" dirty="0"/>
        </a:p>
      </dsp:txBody>
      <dsp:txXfrm>
        <a:off x="2209799" y="3276600"/>
        <a:ext cx="1771047" cy="1008086"/>
      </dsp:txXfrm>
    </dsp:sp>
    <dsp:sp modelId="{D006AF6E-F4DC-4335-A876-9C08247768B2}">
      <dsp:nvSpPr>
        <dsp:cNvPr id="0" name=""/>
        <dsp:cNvSpPr/>
      </dsp:nvSpPr>
      <dsp:spPr>
        <a:xfrm rot="4690961">
          <a:off x="3886419" y="3488892"/>
          <a:ext cx="400831" cy="1686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7476AF-D652-4347-B750-CF512972BF6A}">
      <dsp:nvSpPr>
        <dsp:cNvPr id="0" name=""/>
        <dsp:cNvSpPr/>
      </dsp:nvSpPr>
      <dsp:spPr>
        <a:xfrm>
          <a:off x="4191003" y="2819399"/>
          <a:ext cx="1771047" cy="10934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NI" sz="1800" kern="1200" dirty="0" smtClean="0"/>
            <a:t>Cambio Climático</a:t>
          </a:r>
          <a:endParaRPr lang="en-US" sz="1800" kern="1200" dirty="0"/>
        </a:p>
      </dsp:txBody>
      <dsp:txXfrm>
        <a:off x="4191003" y="2819399"/>
        <a:ext cx="1771047" cy="1093449"/>
      </dsp:txXfrm>
    </dsp:sp>
    <dsp:sp modelId="{2FA1AA54-1C00-4FBB-BF77-A37BB18641F5}">
      <dsp:nvSpPr>
        <dsp:cNvPr id="0" name=""/>
        <dsp:cNvSpPr/>
      </dsp:nvSpPr>
      <dsp:spPr>
        <a:xfrm rot="21402248">
          <a:off x="4817573" y="2265308"/>
          <a:ext cx="400831" cy="1686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17E57-C862-42A8-8975-7D05CE0DFC44}">
      <dsp:nvSpPr>
        <dsp:cNvPr id="0" name=""/>
        <dsp:cNvSpPr/>
      </dsp:nvSpPr>
      <dsp:spPr>
        <a:xfrm>
          <a:off x="4190999" y="457198"/>
          <a:ext cx="1518535" cy="14328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NI" sz="1800" kern="1200" dirty="0" smtClean="0"/>
            <a:t>Territorial</a:t>
          </a:r>
          <a:endParaRPr lang="en-US" sz="1800" kern="1200" dirty="0"/>
        </a:p>
      </dsp:txBody>
      <dsp:txXfrm>
        <a:off x="4190999" y="457198"/>
        <a:ext cx="1518535" cy="1432859"/>
      </dsp:txXfrm>
    </dsp:sp>
    <dsp:sp modelId="{24F1F73E-101E-487B-B872-D5BF9FA48F49}">
      <dsp:nvSpPr>
        <dsp:cNvPr id="0" name=""/>
        <dsp:cNvSpPr/>
      </dsp:nvSpPr>
      <dsp:spPr>
        <a:xfrm rot="7205785">
          <a:off x="5589513" y="1575991"/>
          <a:ext cx="400831" cy="16860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25D67-3DB9-4B1A-A8EE-847836C620B4}">
      <dsp:nvSpPr>
        <dsp:cNvPr id="0" name=""/>
        <dsp:cNvSpPr/>
      </dsp:nvSpPr>
      <dsp:spPr>
        <a:xfrm>
          <a:off x="5867402" y="1371605"/>
          <a:ext cx="1586914" cy="15869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NI" sz="1800" kern="1200" dirty="0" smtClean="0"/>
            <a:t>Enfoque de ecosistema</a:t>
          </a:r>
          <a:endParaRPr lang="en-US" sz="1800" kern="1200" dirty="0"/>
        </a:p>
      </dsp:txBody>
      <dsp:txXfrm>
        <a:off x="5867402" y="1371605"/>
        <a:ext cx="1586914" cy="15869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3FAC07-9611-4044-AA78-07BFAB3D4B09}">
      <dsp:nvSpPr>
        <dsp:cNvPr id="0" name=""/>
        <dsp:cNvSpPr/>
      </dsp:nvSpPr>
      <dsp:spPr>
        <a:xfrm>
          <a:off x="3888501" y="2036683"/>
          <a:ext cx="2489279" cy="2489279"/>
        </a:xfrm>
        <a:prstGeom prst="gear9">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NI" sz="1200" kern="1200" dirty="0" smtClean="0"/>
            <a:t>Cambio Climático y REDD</a:t>
          </a:r>
          <a:endParaRPr lang="en-US" sz="1200" kern="1200" dirty="0"/>
        </a:p>
      </dsp:txBody>
      <dsp:txXfrm>
        <a:off x="3888501" y="2036683"/>
        <a:ext cx="2489279" cy="2489279"/>
      </dsp:txXfrm>
    </dsp:sp>
    <dsp:sp modelId="{71972CE2-97E8-4088-B1DD-592359E98BE3}">
      <dsp:nvSpPr>
        <dsp:cNvPr id="0" name=""/>
        <dsp:cNvSpPr/>
      </dsp:nvSpPr>
      <dsp:spPr>
        <a:xfrm>
          <a:off x="2440193" y="1448308"/>
          <a:ext cx="1810385" cy="1810385"/>
        </a:xfrm>
        <a:prstGeom prst="gear6">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NI" sz="1200" kern="1200" dirty="0" smtClean="0"/>
            <a:t>Territorial</a:t>
          </a:r>
        </a:p>
        <a:p>
          <a:pPr lvl="0" algn="ctr" defTabSz="533400">
            <a:lnSpc>
              <a:spcPct val="90000"/>
            </a:lnSpc>
            <a:spcBef>
              <a:spcPct val="0"/>
            </a:spcBef>
            <a:spcAft>
              <a:spcPct val="35000"/>
            </a:spcAft>
          </a:pPr>
          <a:r>
            <a:rPr lang="es-NI" sz="1200" kern="1200" smtClean="0"/>
            <a:t>Autoridad Vs Poder</a:t>
          </a:r>
          <a:endParaRPr lang="en-US" sz="1200" kern="1200" dirty="0"/>
        </a:p>
      </dsp:txBody>
      <dsp:txXfrm>
        <a:off x="2440193" y="1448308"/>
        <a:ext cx="1810385" cy="1810385"/>
      </dsp:txXfrm>
    </dsp:sp>
    <dsp:sp modelId="{16EF5034-9DCF-483A-ADF6-C1DCCB6A9A44}">
      <dsp:nvSpPr>
        <dsp:cNvPr id="0" name=""/>
        <dsp:cNvSpPr/>
      </dsp:nvSpPr>
      <dsp:spPr>
        <a:xfrm rot="20700000">
          <a:off x="3454194" y="199327"/>
          <a:ext cx="1773807" cy="1773807"/>
        </a:xfrm>
        <a:prstGeom prst="gear6">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NI" sz="1200" kern="1200" dirty="0" smtClean="0"/>
            <a:t>Dinámicas </a:t>
          </a:r>
          <a:r>
            <a:rPr lang="es-NI" sz="1200" kern="1200" dirty="0" smtClean="0"/>
            <a:t>socioculturales</a:t>
          </a:r>
        </a:p>
      </dsp:txBody>
      <dsp:txXfrm>
        <a:off x="3843242" y="588375"/>
        <a:ext cx="995711" cy="995711"/>
      </dsp:txXfrm>
    </dsp:sp>
    <dsp:sp modelId="{2119FBBA-9F0D-4477-BC2B-217541CC08DB}">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49CA5B-111C-4153-A7E2-B383DA4AD336}">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8BF623-0608-4F5F-B67E-36029E9EBC1E}">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79EF4-5D7B-4639-84E8-328713958CA0}">
      <dsp:nvSpPr>
        <dsp:cNvPr id="0" name=""/>
        <dsp:cNvSpPr/>
      </dsp:nvSpPr>
      <dsp:spPr>
        <a:xfrm>
          <a:off x="0" y="0"/>
          <a:ext cx="8229600" cy="1357788"/>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s-NI" sz="6200" kern="1200" dirty="0" smtClean="0"/>
            <a:t>Propedéutico</a:t>
          </a:r>
          <a:endParaRPr lang="en-US" sz="6200" kern="1200" dirty="0"/>
        </a:p>
      </dsp:txBody>
      <dsp:txXfrm>
        <a:off x="0" y="0"/>
        <a:ext cx="8229600" cy="1357788"/>
      </dsp:txXfrm>
    </dsp:sp>
    <dsp:sp modelId="{DDC0AE6E-E16F-4E1F-87C6-A8CE3400798D}">
      <dsp:nvSpPr>
        <dsp:cNvPr id="0" name=""/>
        <dsp:cNvSpPr/>
      </dsp:nvSpPr>
      <dsp:spPr>
        <a:xfrm>
          <a:off x="0" y="1357788"/>
          <a:ext cx="2057399" cy="285135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NI" sz="2200" kern="1200" dirty="0" smtClean="0"/>
            <a:t>Español </a:t>
          </a:r>
          <a:endParaRPr lang="en-US" sz="2200" kern="1200" dirty="0"/>
        </a:p>
      </dsp:txBody>
      <dsp:txXfrm>
        <a:off x="0" y="1357788"/>
        <a:ext cx="2057399" cy="2851356"/>
      </dsp:txXfrm>
    </dsp:sp>
    <dsp:sp modelId="{A1EE5DAE-DB89-4535-AFB0-4862C7B29B27}">
      <dsp:nvSpPr>
        <dsp:cNvPr id="0" name=""/>
        <dsp:cNvSpPr/>
      </dsp:nvSpPr>
      <dsp:spPr>
        <a:xfrm>
          <a:off x="2057400" y="1357788"/>
          <a:ext cx="2057399" cy="2851356"/>
        </a:xfrm>
        <a:prstGeom prst="rect">
          <a:avLst/>
        </a:prstGeom>
        <a:solidFill>
          <a:schemeClr val="accent3">
            <a:shade val="80000"/>
            <a:hueOff val="72970"/>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NI" sz="2200" kern="1200" dirty="0" smtClean="0"/>
            <a:t>Matemática</a:t>
          </a:r>
          <a:endParaRPr lang="en-US" sz="2200" kern="1200" dirty="0"/>
        </a:p>
      </dsp:txBody>
      <dsp:txXfrm>
        <a:off x="2057400" y="1357788"/>
        <a:ext cx="2057399" cy="2851356"/>
      </dsp:txXfrm>
    </dsp:sp>
    <dsp:sp modelId="{22C396AD-AE91-45DD-A0AA-6CB454E7B3F7}">
      <dsp:nvSpPr>
        <dsp:cNvPr id="0" name=""/>
        <dsp:cNvSpPr/>
      </dsp:nvSpPr>
      <dsp:spPr>
        <a:xfrm>
          <a:off x="4114800" y="1357788"/>
          <a:ext cx="2057399" cy="2851356"/>
        </a:xfrm>
        <a:prstGeom prst="rect">
          <a:avLst/>
        </a:prstGeom>
        <a:solidFill>
          <a:schemeClr val="accent3">
            <a:shade val="80000"/>
            <a:hueOff val="145939"/>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NI" sz="2200" kern="1200" dirty="0" smtClean="0"/>
            <a:t>Comunicación</a:t>
          </a:r>
          <a:endParaRPr lang="en-US" sz="2200" kern="1200" dirty="0"/>
        </a:p>
      </dsp:txBody>
      <dsp:txXfrm>
        <a:off x="4114800" y="1357788"/>
        <a:ext cx="2057399" cy="2851356"/>
      </dsp:txXfrm>
    </dsp:sp>
    <dsp:sp modelId="{56FD09D2-3F8F-4B18-A903-204CED90A8AD}">
      <dsp:nvSpPr>
        <dsp:cNvPr id="0" name=""/>
        <dsp:cNvSpPr/>
      </dsp:nvSpPr>
      <dsp:spPr>
        <a:xfrm>
          <a:off x="6172199" y="1357788"/>
          <a:ext cx="2057399" cy="2851356"/>
        </a:xfrm>
        <a:prstGeom prst="rect">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NI" sz="2200" kern="1200" dirty="0" smtClean="0"/>
            <a:t>Valoración Económica de los bienes y servicios ambientales para la toma de decisiones  </a:t>
          </a:r>
        </a:p>
        <a:p>
          <a:pPr lvl="0" algn="ctr" defTabSz="977900">
            <a:lnSpc>
              <a:spcPct val="90000"/>
            </a:lnSpc>
            <a:spcBef>
              <a:spcPct val="0"/>
            </a:spcBef>
            <a:spcAft>
              <a:spcPct val="35000"/>
            </a:spcAft>
          </a:pPr>
          <a:endParaRPr lang="en-US" sz="2200" kern="1200" dirty="0"/>
        </a:p>
      </dsp:txBody>
      <dsp:txXfrm>
        <a:off x="6172199" y="1357788"/>
        <a:ext cx="2057399" cy="2851356"/>
      </dsp:txXfrm>
    </dsp:sp>
    <dsp:sp modelId="{8976EFA7-15B3-448A-8818-64F5568D7117}">
      <dsp:nvSpPr>
        <dsp:cNvPr id="0" name=""/>
        <dsp:cNvSpPr/>
      </dsp:nvSpPr>
      <dsp:spPr>
        <a:xfrm>
          <a:off x="0" y="4209145"/>
          <a:ext cx="8229600" cy="316817"/>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45E557-A79A-4017-A9A6-E887A353E357}" type="datetimeFigureOut">
              <a:rPr lang="en-US" smtClean="0"/>
              <a:pPr/>
              <a:t>6/1/2010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2BBF86E-9DF2-431F-BC13-D9593B54133E}"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5E557-A79A-4017-A9A6-E887A353E357}" type="datetimeFigureOut">
              <a:rPr lang="en-US" smtClean="0"/>
              <a:pPr/>
              <a:t>6/1/2010</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BF86E-9DF2-431F-BC13-D9593B54133E}"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es-NI" sz="3600" dirty="0" smtClean="0"/>
              <a:t>Metodología para la capacitación </a:t>
            </a:r>
            <a:r>
              <a:rPr lang="es-NI" sz="3600" dirty="0" smtClean="0"/>
              <a:t>en el diplomado sobre </a:t>
            </a:r>
            <a:r>
              <a:rPr lang="es-NI" sz="3600" dirty="0" smtClean="0"/>
              <a:t>Cambio Climático y REDD</a:t>
            </a:r>
            <a:endParaRPr lang="en-US" sz="3600" dirty="0"/>
          </a:p>
        </p:txBody>
      </p:sp>
      <p:sp>
        <p:nvSpPr>
          <p:cNvPr id="3" name="2 Subtítulo"/>
          <p:cNvSpPr>
            <a:spLocks noGrp="1"/>
          </p:cNvSpPr>
          <p:nvPr>
            <p:ph type="subTitle" idx="1"/>
          </p:nvPr>
        </p:nvSpPr>
        <p:spPr>
          <a:xfrm>
            <a:off x="2590800" y="3886200"/>
            <a:ext cx="3505200" cy="1295400"/>
          </a:xfrm>
        </p:spPr>
        <p:style>
          <a:lnRef idx="1">
            <a:schemeClr val="accent6"/>
          </a:lnRef>
          <a:fillRef idx="2">
            <a:schemeClr val="accent6"/>
          </a:fillRef>
          <a:effectRef idx="1">
            <a:schemeClr val="accent6"/>
          </a:effectRef>
          <a:fontRef idx="minor">
            <a:schemeClr val="dk1"/>
          </a:fontRef>
        </p:style>
        <p:txBody>
          <a:bodyPr>
            <a:normAutofit/>
          </a:bodyPr>
          <a:lstStyle/>
          <a:p>
            <a:r>
              <a:rPr lang="es-NI" sz="2400" dirty="0" err="1" smtClean="0"/>
              <a:t>Edda</a:t>
            </a:r>
            <a:r>
              <a:rPr lang="es-NI" sz="2400" dirty="0" smtClean="0"/>
              <a:t> Moreno</a:t>
            </a:r>
          </a:p>
          <a:p>
            <a:r>
              <a:rPr lang="es-NI" sz="2400" dirty="0" smtClean="0"/>
              <a:t>Edgar </a:t>
            </a:r>
            <a:r>
              <a:rPr lang="es-NI" sz="2400" dirty="0" err="1" smtClean="0"/>
              <a:t>Boork</a:t>
            </a:r>
            <a:endParaRPr lang="es-NI" sz="2400" dirty="0" smtClean="0"/>
          </a:p>
          <a:p>
            <a:endParaRPr lang="en-US" sz="2400" dirty="0"/>
          </a:p>
        </p:txBody>
      </p:sp>
      <p:pic>
        <p:nvPicPr>
          <p:cNvPr id="4" name="3 Imagen" descr="Logo URACCAN"/>
          <p:cNvPicPr/>
          <p:nvPr/>
        </p:nvPicPr>
        <p:blipFill>
          <a:blip r:embed="rId2" cstate="print">
            <a:lum bright="6000"/>
          </a:blip>
          <a:srcRect/>
          <a:stretch>
            <a:fillRect/>
          </a:stretch>
        </p:blipFill>
        <p:spPr bwMode="auto">
          <a:xfrm>
            <a:off x="8153400" y="228600"/>
            <a:ext cx="648859" cy="580445"/>
          </a:xfrm>
          <a:prstGeom prst="rect">
            <a:avLst/>
          </a:prstGeom>
          <a:noFill/>
          <a:ln w="9525">
            <a:noFill/>
            <a:miter lim="800000"/>
            <a:headEnd/>
            <a:tailEnd/>
          </a:ln>
        </p:spPr>
      </p:pic>
      <p:pic>
        <p:nvPicPr>
          <p:cNvPr id="5" name="4 Imagen"/>
          <p:cNvPicPr/>
          <p:nvPr/>
        </p:nvPicPr>
        <p:blipFill>
          <a:blip r:embed="rId3" cstate="print"/>
          <a:srcRect b="4926"/>
          <a:stretch>
            <a:fillRect/>
          </a:stretch>
        </p:blipFill>
        <p:spPr bwMode="auto">
          <a:xfrm>
            <a:off x="533400" y="304800"/>
            <a:ext cx="648860" cy="477078"/>
          </a:xfrm>
          <a:prstGeom prst="rect">
            <a:avLst/>
          </a:prstGeom>
          <a:noFill/>
          <a:ln w="9525">
            <a:noFill/>
            <a:miter lim="800000"/>
            <a:headEnd/>
            <a:tailEnd/>
          </a:ln>
        </p:spPr>
      </p:pic>
      <p:pic>
        <p:nvPicPr>
          <p:cNvPr id="1026" name="I 1"/>
          <p:cNvPicPr>
            <a:picLocks noChangeAspect="1" noChangeArrowheads="1"/>
          </p:cNvPicPr>
          <p:nvPr/>
        </p:nvPicPr>
        <p:blipFill>
          <a:blip r:embed="rId4" cstate="print"/>
          <a:srcRect/>
          <a:stretch>
            <a:fillRect/>
          </a:stretch>
        </p:blipFill>
        <p:spPr bwMode="auto">
          <a:xfrm>
            <a:off x="4038600" y="228600"/>
            <a:ext cx="900112" cy="900112"/>
          </a:xfrm>
          <a:prstGeom prst="rect">
            <a:avLst/>
          </a:prstGeom>
          <a:noFill/>
          <a:ln w="9525">
            <a:noFill/>
            <a:miter lim="800000"/>
            <a:headEnd/>
            <a:tailEnd/>
          </a:ln>
        </p:spPr>
      </p:pic>
      <p:pic>
        <p:nvPicPr>
          <p:cNvPr id="1027" name="Picture 3" descr="P1030358"/>
          <p:cNvPicPr>
            <a:picLocks noChangeAspect="1" noChangeArrowheads="1"/>
          </p:cNvPicPr>
          <p:nvPr/>
        </p:nvPicPr>
        <p:blipFill>
          <a:blip r:embed="rId5" cstate="print"/>
          <a:srcRect/>
          <a:stretch>
            <a:fillRect/>
          </a:stretch>
        </p:blipFill>
        <p:spPr bwMode="auto">
          <a:xfrm>
            <a:off x="6298672" y="4721225"/>
            <a:ext cx="2845328" cy="2136775"/>
          </a:xfrm>
          <a:prstGeom prst="rect">
            <a:avLst/>
          </a:prstGeom>
          <a:noFill/>
          <a:ln w="9525">
            <a:noFill/>
            <a:miter lim="800000"/>
            <a:headEnd/>
            <a:tailEnd/>
          </a:ln>
        </p:spPr>
      </p:pic>
      <p:pic>
        <p:nvPicPr>
          <p:cNvPr id="1028" name="Picture 4" descr="P1030312"/>
          <p:cNvPicPr>
            <a:picLocks noChangeAspect="1" noChangeArrowheads="1"/>
          </p:cNvPicPr>
          <p:nvPr/>
        </p:nvPicPr>
        <p:blipFill>
          <a:blip r:embed="rId6" cstate="print"/>
          <a:srcRect/>
          <a:stretch>
            <a:fillRect/>
          </a:stretch>
        </p:blipFill>
        <p:spPr bwMode="auto">
          <a:xfrm>
            <a:off x="152400" y="5160342"/>
            <a:ext cx="2260600" cy="1697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La estrategia educativa</a:t>
            </a:r>
            <a:endParaRPr lang="en-US" dirty="0"/>
          </a:p>
        </p:txBody>
      </p:sp>
      <p:sp>
        <p:nvSpPr>
          <p:cNvPr id="3" name="2 Marcador de contenido"/>
          <p:cNvSpPr>
            <a:spLocks noGrp="1"/>
          </p:cNvSpPr>
          <p:nvPr>
            <p:ph idx="1"/>
          </p:nvPr>
        </p:nvSpPr>
        <p:spPr/>
        <p:txBody>
          <a:bodyPr>
            <a:normAutofit fontScale="55000" lnSpcReduction="20000"/>
          </a:bodyPr>
          <a:lstStyle/>
          <a:p>
            <a:pPr>
              <a:buNone/>
            </a:pPr>
            <a:r>
              <a:rPr lang="es-ES" dirty="0" smtClean="0"/>
              <a:t> </a:t>
            </a:r>
            <a:endParaRPr lang="en-US" dirty="0" smtClean="0"/>
          </a:p>
          <a:p>
            <a:pPr>
              <a:buNone/>
            </a:pPr>
            <a:r>
              <a:rPr lang="es-MX" dirty="0" smtClean="0"/>
              <a:t> </a:t>
            </a:r>
            <a:endParaRPr lang="en-US" dirty="0" smtClean="0"/>
          </a:p>
          <a:p>
            <a:pPr>
              <a:buNone/>
            </a:pPr>
            <a:r>
              <a:rPr lang="es-MX" dirty="0" smtClean="0"/>
              <a:t> </a:t>
            </a:r>
            <a:endParaRPr lang="en-US" dirty="0" smtClean="0"/>
          </a:p>
          <a:p>
            <a:r>
              <a:rPr lang="en-US" dirty="0" smtClean="0"/>
              <a:t/>
            </a:r>
            <a:br>
              <a:rPr lang="en-US" dirty="0" smtClean="0"/>
            </a:br>
            <a:endParaRPr lang="en-US" dirty="0" smtClean="0"/>
          </a:p>
          <a:p>
            <a:r>
              <a:rPr lang="es-MX" dirty="0" smtClean="0"/>
              <a:t> </a:t>
            </a:r>
            <a:endParaRPr lang="en-US" dirty="0" smtClean="0"/>
          </a:p>
          <a:p>
            <a:r>
              <a:rPr lang="es-ES" dirty="0" smtClean="0"/>
              <a:t> </a:t>
            </a:r>
            <a:endParaRPr lang="en-US" dirty="0" smtClean="0"/>
          </a:p>
          <a:p>
            <a:r>
              <a:rPr lang="es-MX" dirty="0" smtClean="0"/>
              <a:t> </a:t>
            </a:r>
            <a:endParaRPr lang="en-US" dirty="0" smtClean="0"/>
          </a:p>
          <a:p>
            <a:pPr>
              <a:buNone/>
            </a:pPr>
            <a:r>
              <a:rPr lang="es-MX" dirty="0" smtClean="0"/>
              <a:t> </a:t>
            </a:r>
            <a:endParaRPr lang="en-US" dirty="0" smtClean="0"/>
          </a:p>
          <a:p>
            <a:pPr>
              <a:buNone/>
            </a:pPr>
            <a:r>
              <a:rPr lang="es-MX" dirty="0" smtClean="0"/>
              <a:t> </a:t>
            </a:r>
            <a:endParaRPr lang="en-US" dirty="0" smtClean="0"/>
          </a:p>
          <a:p>
            <a:pPr>
              <a:buNone/>
            </a:pPr>
            <a:r>
              <a:rPr lang="en-US" dirty="0" smtClean="0"/>
              <a:t/>
            </a:r>
            <a:br>
              <a:rPr lang="en-US" dirty="0" smtClean="0"/>
            </a:br>
            <a:endParaRPr lang="en-US" dirty="0" smtClean="0"/>
          </a:p>
          <a:p>
            <a:pPr>
              <a:buNone/>
            </a:pPr>
            <a:r>
              <a:rPr lang="es-MX" dirty="0" smtClean="0"/>
              <a:t> </a:t>
            </a:r>
            <a:endParaRPr lang="en-US" dirty="0" smtClean="0"/>
          </a:p>
          <a:p>
            <a:pPr>
              <a:buNone/>
            </a:pPr>
            <a:r>
              <a:rPr lang="es-MX" dirty="0" smtClean="0"/>
              <a:t> </a:t>
            </a:r>
            <a:endParaRPr lang="en-US" dirty="0" smtClean="0"/>
          </a:p>
          <a:p>
            <a:pPr>
              <a:buNone/>
            </a:pPr>
            <a:r>
              <a:rPr lang="es-MX" dirty="0" smtClean="0"/>
              <a:t> </a:t>
            </a:r>
            <a:endParaRPr lang="en-US" dirty="0" smtClean="0"/>
          </a:p>
          <a:p>
            <a:pPr>
              <a:buNone/>
            </a:pPr>
            <a:r>
              <a:rPr lang="es-MX" dirty="0" smtClean="0"/>
              <a:t> </a:t>
            </a:r>
            <a:endParaRPr lang="en-US" dirty="0"/>
          </a:p>
        </p:txBody>
      </p:sp>
      <p:sp>
        <p:nvSpPr>
          <p:cNvPr id="4" name="3 Elipse"/>
          <p:cNvSpPr/>
          <p:nvPr/>
        </p:nvSpPr>
        <p:spPr>
          <a:xfrm>
            <a:off x="3581400" y="1219200"/>
            <a:ext cx="1600200" cy="1295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 name="4 Elipse"/>
          <p:cNvSpPr/>
          <p:nvPr/>
        </p:nvSpPr>
        <p:spPr>
          <a:xfrm>
            <a:off x="3429000" y="2667000"/>
            <a:ext cx="1676400" cy="1600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5 Elipse"/>
          <p:cNvSpPr/>
          <p:nvPr/>
        </p:nvSpPr>
        <p:spPr>
          <a:xfrm>
            <a:off x="3124200" y="4343400"/>
            <a:ext cx="1905000" cy="1524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6 Elipse"/>
          <p:cNvSpPr/>
          <p:nvPr/>
        </p:nvSpPr>
        <p:spPr>
          <a:xfrm>
            <a:off x="5410200" y="1752600"/>
            <a:ext cx="1524000" cy="1752600"/>
          </a:xfrm>
          <a:prstGeom prst="ellipse">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7 Elipse"/>
          <p:cNvSpPr/>
          <p:nvPr/>
        </p:nvSpPr>
        <p:spPr>
          <a:xfrm>
            <a:off x="5486400" y="3962400"/>
            <a:ext cx="1600200" cy="1752600"/>
          </a:xfrm>
          <a:prstGeom prst="ellipse">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8 Elipse"/>
          <p:cNvSpPr/>
          <p:nvPr/>
        </p:nvSpPr>
        <p:spPr>
          <a:xfrm>
            <a:off x="381000" y="2133600"/>
            <a:ext cx="1981200" cy="1828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0" name="9 Elipse"/>
          <p:cNvSpPr/>
          <p:nvPr/>
        </p:nvSpPr>
        <p:spPr>
          <a:xfrm>
            <a:off x="7086600" y="2590800"/>
            <a:ext cx="1828800" cy="1828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solidFill>
                <a:schemeClr val="tx1"/>
              </a:solidFill>
            </a:endParaRPr>
          </a:p>
        </p:txBody>
      </p:sp>
      <p:sp>
        <p:nvSpPr>
          <p:cNvPr id="11" name="10 Rectángulo"/>
          <p:cNvSpPr/>
          <p:nvPr/>
        </p:nvSpPr>
        <p:spPr>
          <a:xfrm>
            <a:off x="3352800" y="1524000"/>
            <a:ext cx="1828800" cy="685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0000"/>
                </a:solidFill>
              </a:rPr>
              <a:t>Dinámicas socio culturales</a:t>
            </a:r>
            <a:endParaRPr lang="en-US" sz="1400" dirty="0" smtClean="0">
              <a:solidFill>
                <a:srgbClr val="FF0000"/>
              </a:solidFill>
            </a:endParaRPr>
          </a:p>
          <a:p>
            <a:pPr algn="ctr"/>
            <a:endParaRPr lang="en-US" dirty="0"/>
          </a:p>
        </p:txBody>
      </p:sp>
      <p:sp>
        <p:nvSpPr>
          <p:cNvPr id="12" name="11 Rectángulo"/>
          <p:cNvSpPr/>
          <p:nvPr/>
        </p:nvSpPr>
        <p:spPr>
          <a:xfrm>
            <a:off x="3276600" y="3200400"/>
            <a:ext cx="1828800" cy="685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1400" dirty="0" smtClean="0">
                <a:solidFill>
                  <a:srgbClr val="FF0000"/>
                </a:solidFill>
              </a:rPr>
              <a:t>Marco Legal</a:t>
            </a:r>
            <a:endParaRPr lang="en-US" sz="1400" dirty="0" smtClean="0">
              <a:solidFill>
                <a:srgbClr val="FF0000"/>
              </a:solidFill>
            </a:endParaRPr>
          </a:p>
          <a:p>
            <a:pPr algn="ctr"/>
            <a:endParaRPr lang="en-US" dirty="0"/>
          </a:p>
        </p:txBody>
      </p:sp>
      <p:sp>
        <p:nvSpPr>
          <p:cNvPr id="13" name="12 Rectángulo"/>
          <p:cNvSpPr/>
          <p:nvPr/>
        </p:nvSpPr>
        <p:spPr>
          <a:xfrm>
            <a:off x="3124200" y="4724400"/>
            <a:ext cx="1828800" cy="685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1400" dirty="0" smtClean="0">
                <a:solidFill>
                  <a:srgbClr val="FF0000"/>
                </a:solidFill>
              </a:rPr>
              <a:t>Recursos Físicos </a:t>
            </a:r>
            <a:endParaRPr lang="en-US" sz="1400" dirty="0" smtClean="0">
              <a:solidFill>
                <a:srgbClr val="FF0000"/>
              </a:solidFill>
            </a:endParaRPr>
          </a:p>
          <a:p>
            <a:pPr algn="ctr"/>
            <a:endParaRPr lang="en-US" dirty="0"/>
          </a:p>
        </p:txBody>
      </p:sp>
      <p:sp>
        <p:nvSpPr>
          <p:cNvPr id="14" name="13 Rectángulo"/>
          <p:cNvSpPr/>
          <p:nvPr/>
        </p:nvSpPr>
        <p:spPr>
          <a:xfrm>
            <a:off x="5334000" y="2209800"/>
            <a:ext cx="1828800" cy="685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t>Políticas, programas y actividades de REDD</a:t>
            </a:r>
            <a:endParaRPr lang="en-US" sz="1400" dirty="0" smtClean="0">
              <a:solidFill>
                <a:srgbClr val="FF0000"/>
              </a:solidFill>
            </a:endParaRPr>
          </a:p>
          <a:p>
            <a:pPr algn="ctr"/>
            <a:endParaRPr lang="en-US" dirty="0"/>
          </a:p>
        </p:txBody>
      </p:sp>
      <p:sp>
        <p:nvSpPr>
          <p:cNvPr id="15" name="14 Rectángulo"/>
          <p:cNvSpPr/>
          <p:nvPr/>
        </p:nvSpPr>
        <p:spPr>
          <a:xfrm rot="10800000" flipH="1" flipV="1">
            <a:off x="5410200" y="4114800"/>
            <a:ext cx="1905000" cy="93345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s-ES" sz="1400" dirty="0" smtClean="0"/>
              <a:t>temas, retos, amenazas, impactos problemas</a:t>
            </a:r>
            <a:endParaRPr lang="en-US" sz="1400" dirty="0" smtClean="0"/>
          </a:p>
          <a:p>
            <a:r>
              <a:rPr lang="es-MX" sz="1400" dirty="0" smtClean="0"/>
              <a:t> </a:t>
            </a:r>
            <a:endParaRPr lang="en-US" sz="1400" dirty="0" smtClean="0"/>
          </a:p>
        </p:txBody>
      </p:sp>
      <p:sp>
        <p:nvSpPr>
          <p:cNvPr id="16" name="15 Rectángulo"/>
          <p:cNvSpPr/>
          <p:nvPr/>
        </p:nvSpPr>
        <p:spPr>
          <a:xfrm>
            <a:off x="381000" y="2438400"/>
            <a:ext cx="1981200" cy="1143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
            </a:r>
            <a:br>
              <a:rPr lang="en-US" sz="1400" dirty="0" smtClean="0"/>
            </a:br>
            <a:endParaRPr lang="en-US" sz="1400" dirty="0" smtClean="0"/>
          </a:p>
          <a:p>
            <a:r>
              <a:rPr lang="es-ES" sz="1600" dirty="0" smtClean="0">
                <a:solidFill>
                  <a:schemeClr val="tx1"/>
                </a:solidFill>
              </a:rPr>
              <a:t>Derechos de los Pueblos Indígenas</a:t>
            </a:r>
            <a:endParaRPr lang="en-US" sz="2000" dirty="0" smtClean="0">
              <a:solidFill>
                <a:schemeClr val="tx1"/>
              </a:solidFill>
            </a:endParaRPr>
          </a:p>
          <a:p>
            <a:pPr algn="ctr"/>
            <a:endParaRPr lang="en-US" dirty="0"/>
          </a:p>
        </p:txBody>
      </p:sp>
      <p:sp>
        <p:nvSpPr>
          <p:cNvPr id="17" name="16 Rectángulo"/>
          <p:cNvSpPr/>
          <p:nvPr/>
        </p:nvSpPr>
        <p:spPr>
          <a:xfrm>
            <a:off x="7010400" y="3048000"/>
            <a:ext cx="1981200" cy="990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es-ES" sz="1400" dirty="0" smtClean="0"/>
          </a:p>
          <a:p>
            <a:endParaRPr lang="es-ES" sz="1400" dirty="0" smtClean="0"/>
          </a:p>
          <a:p>
            <a:endParaRPr lang="es-ES" sz="1400" dirty="0" smtClean="0"/>
          </a:p>
          <a:p>
            <a:r>
              <a:rPr lang="es-ES" sz="1400" dirty="0" smtClean="0"/>
              <a:t>Derecho a la autodeterminación  y  desarrollo de Pueblos Indígenas</a:t>
            </a:r>
            <a:endParaRPr lang="en-US" sz="1400" dirty="0" smtClean="0"/>
          </a:p>
          <a:p>
            <a:endParaRPr lang="en-US" sz="1400" dirty="0" smtClean="0"/>
          </a:p>
          <a:p>
            <a:r>
              <a:rPr lang="es-MX" sz="1400" dirty="0" smtClean="0"/>
              <a:t> </a:t>
            </a:r>
            <a:endParaRPr lang="en-US" sz="1400" dirty="0" smtClean="0"/>
          </a:p>
          <a:p>
            <a:pPr algn="ctr"/>
            <a:endParaRPr lang="en-US" dirty="0"/>
          </a:p>
        </p:txBody>
      </p:sp>
      <p:cxnSp>
        <p:nvCxnSpPr>
          <p:cNvPr id="19" name="18 Conector angular"/>
          <p:cNvCxnSpPr>
            <a:stCxn id="16" idx="3"/>
          </p:cNvCxnSpPr>
          <p:nvPr/>
        </p:nvCxnSpPr>
        <p:spPr>
          <a:xfrm flipV="1">
            <a:off x="2362200" y="2057400"/>
            <a:ext cx="1066800" cy="9525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16" idx="3"/>
          </p:cNvCxnSpPr>
          <p:nvPr/>
        </p:nvCxnSpPr>
        <p:spPr>
          <a:xfrm>
            <a:off x="2362200" y="3009900"/>
            <a:ext cx="838200" cy="3429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angular"/>
          <p:cNvCxnSpPr/>
          <p:nvPr/>
        </p:nvCxnSpPr>
        <p:spPr>
          <a:xfrm rot="16200000" flipH="1">
            <a:off x="1866900" y="3619500"/>
            <a:ext cx="18288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angular"/>
          <p:cNvCxnSpPr/>
          <p:nvPr/>
        </p:nvCxnSpPr>
        <p:spPr>
          <a:xfrm>
            <a:off x="5181600" y="198120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angular"/>
          <p:cNvCxnSpPr/>
          <p:nvPr/>
        </p:nvCxnSpPr>
        <p:spPr>
          <a:xfrm rot="16200000" flipH="1">
            <a:off x="4343400" y="2590800"/>
            <a:ext cx="1905000" cy="1143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angular"/>
          <p:cNvCxnSpPr/>
          <p:nvPr/>
        </p:nvCxnSpPr>
        <p:spPr>
          <a:xfrm>
            <a:off x="4724400" y="4572000"/>
            <a:ext cx="9144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2" idx="3"/>
          </p:cNvCxnSpPr>
          <p:nvPr/>
        </p:nvCxnSpPr>
        <p:spPr>
          <a:xfrm flipV="1">
            <a:off x="5105400" y="2819400"/>
            <a:ext cx="5334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12" idx="3"/>
          </p:cNvCxnSpPr>
          <p:nvPr/>
        </p:nvCxnSpPr>
        <p:spPr>
          <a:xfrm>
            <a:off x="5105400" y="3543300"/>
            <a:ext cx="6096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Forma"/>
          <p:cNvCxnSpPr>
            <a:endCxn id="8" idx="3"/>
          </p:cNvCxnSpPr>
          <p:nvPr/>
        </p:nvCxnSpPr>
        <p:spPr>
          <a:xfrm>
            <a:off x="4724400" y="5257800"/>
            <a:ext cx="996344" cy="200538"/>
          </a:xfrm>
          <a:prstGeom prst="bentConnector4">
            <a:avLst>
              <a:gd name="adj1" fmla="val 38240"/>
              <a:gd name="adj2" fmla="val 21399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angular"/>
          <p:cNvCxnSpPr>
            <a:stCxn id="14" idx="3"/>
          </p:cNvCxnSpPr>
          <p:nvPr/>
        </p:nvCxnSpPr>
        <p:spPr>
          <a:xfrm>
            <a:off x="7162800" y="2552700"/>
            <a:ext cx="685800" cy="4191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angular"/>
          <p:cNvCxnSpPr/>
          <p:nvPr/>
        </p:nvCxnSpPr>
        <p:spPr>
          <a:xfrm rot="5400000" flipH="1" flipV="1">
            <a:off x="7277100" y="4229100"/>
            <a:ext cx="533400" cy="457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Los enfoques</a:t>
            </a:r>
            <a:endParaRPr lang="en-US"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Los análisis </a:t>
            </a:r>
            <a:endParaRPr lang="en-US"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dirty="0" smtClean="0"/>
              <a:t>Temas de Apoyo / complementarios</a:t>
            </a:r>
            <a:endParaRPr lang="en-US"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NI" dirty="0" smtClean="0"/>
              <a:t>Trabajando la interculturalidad</a:t>
            </a:r>
            <a:endParaRPr lang="en-US" dirty="0"/>
          </a:p>
        </p:txBody>
      </p:sp>
      <p:sp>
        <p:nvSpPr>
          <p:cNvPr id="5" name="4 Marcador de texto"/>
          <p:cNvSpPr>
            <a:spLocks noGrp="1"/>
          </p:cNvSpPr>
          <p:nvPr>
            <p:ph type="body" idx="1"/>
          </p:nvPr>
        </p:nvSpPr>
        <p:spPr/>
        <p:txBody>
          <a:bodyPr/>
          <a:lstStyle/>
          <a:p>
            <a:r>
              <a:rPr lang="es-NI" dirty="0" smtClean="0"/>
              <a:t>La ceremonia de inicio</a:t>
            </a:r>
            <a:endParaRPr lang="en-US" dirty="0"/>
          </a:p>
        </p:txBody>
      </p:sp>
      <p:sp>
        <p:nvSpPr>
          <p:cNvPr id="7" name="6 Marcador de texto"/>
          <p:cNvSpPr>
            <a:spLocks noGrp="1"/>
          </p:cNvSpPr>
          <p:nvPr>
            <p:ph type="body" sz="quarter" idx="3"/>
          </p:nvPr>
        </p:nvSpPr>
        <p:spPr/>
        <p:txBody>
          <a:bodyPr>
            <a:normAutofit fontScale="77500" lnSpcReduction="20000"/>
          </a:bodyPr>
          <a:lstStyle/>
          <a:p>
            <a:r>
              <a:rPr lang="es-NI" dirty="0" smtClean="0"/>
              <a:t>Analizando las capacidades de Liderazgo , planificación, organización </a:t>
            </a:r>
            <a:endParaRPr lang="en-US" dirty="0"/>
          </a:p>
        </p:txBody>
      </p:sp>
      <p:pic>
        <p:nvPicPr>
          <p:cNvPr id="18" name="17 Marcador de contenido" descr="DSC01337.JPG"/>
          <p:cNvPicPr>
            <a:picLocks noGrp="1" noChangeAspect="1"/>
          </p:cNvPicPr>
          <p:nvPr>
            <p:ph sz="quarter" idx="4"/>
          </p:nvPr>
        </p:nvPicPr>
        <p:blipFill>
          <a:blip r:embed="rId2" cstate="print"/>
          <a:stretch>
            <a:fillRect/>
          </a:stretch>
        </p:blipFill>
        <p:spPr>
          <a:xfrm>
            <a:off x="4645025" y="2634853"/>
            <a:ext cx="4041775" cy="3031331"/>
          </a:xfrm>
        </p:spPr>
      </p:pic>
      <p:pic>
        <p:nvPicPr>
          <p:cNvPr id="17" name="16 Marcador de contenido" descr="DSC01336.JPG"/>
          <p:cNvPicPr>
            <a:picLocks noGrp="1" noChangeAspect="1"/>
          </p:cNvPicPr>
          <p:nvPr>
            <p:ph sz="half" idx="2"/>
          </p:nvPr>
        </p:nvPicPr>
        <p:blipFill>
          <a:blip r:embed="rId3" cstate="print"/>
          <a:stretch>
            <a:fillRect/>
          </a:stretch>
        </p:blipFill>
        <p:spPr>
          <a:xfrm>
            <a:off x="457200" y="2635448"/>
            <a:ext cx="4040188" cy="303014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Resultados</a:t>
            </a:r>
            <a:endParaRPr lang="en-US" dirty="0"/>
          </a:p>
        </p:txBody>
      </p:sp>
      <p:pic>
        <p:nvPicPr>
          <p:cNvPr id="4" name="3 Marcador de contenido" descr="DSC01344.JPG"/>
          <p:cNvPicPr>
            <a:picLocks noGrp="1" noChangeAspect="1"/>
          </p:cNvPicPr>
          <p:nvPr>
            <p:ph idx="1"/>
          </p:nvPr>
        </p:nvPicPr>
        <p:blipFill>
          <a:blip r:embed="rId2" cstate="print"/>
          <a:stretch>
            <a:fillRect/>
          </a:stretch>
        </p:blipFill>
        <p:spPr>
          <a:xfrm>
            <a:off x="381001" y="1600200"/>
            <a:ext cx="7848600" cy="4953000"/>
          </a:xfrm>
          <a:solidFill>
            <a:schemeClr val="bg1"/>
          </a:solid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Resultados</a:t>
            </a:r>
            <a:endParaRPr lang="en-US" dirty="0"/>
          </a:p>
        </p:txBody>
      </p:sp>
      <p:sp>
        <p:nvSpPr>
          <p:cNvPr id="7" name="6 Marcador de texto"/>
          <p:cNvSpPr>
            <a:spLocks noGrp="1"/>
          </p:cNvSpPr>
          <p:nvPr>
            <p:ph type="body" idx="1"/>
          </p:nvPr>
        </p:nvSpPr>
        <p:spPr/>
        <p:txBody>
          <a:bodyPr/>
          <a:lstStyle/>
          <a:p>
            <a:r>
              <a:rPr lang="es-NI" dirty="0" smtClean="0"/>
              <a:t>Valoración económica urbana</a:t>
            </a:r>
            <a:endParaRPr lang="en-US" dirty="0"/>
          </a:p>
        </p:txBody>
      </p:sp>
      <p:pic>
        <p:nvPicPr>
          <p:cNvPr id="4" name="3 Marcador de contenido" descr="DSC01346.JPG"/>
          <p:cNvPicPr>
            <a:picLocks noGrp="1" noChangeAspect="1"/>
          </p:cNvPicPr>
          <p:nvPr>
            <p:ph sz="half" idx="2"/>
          </p:nvPr>
        </p:nvPicPr>
        <p:blipFill>
          <a:blip r:embed="rId2" cstate="print"/>
          <a:stretch>
            <a:fillRect/>
          </a:stretch>
        </p:blipFill>
        <p:spPr>
          <a:xfrm>
            <a:off x="457200" y="2635448"/>
            <a:ext cx="4040188" cy="3030141"/>
          </a:xfrm>
          <a:prstGeom prst="rect">
            <a:avLst/>
          </a:prstGeom>
          <a:ln w="228600" cap="sq" cmpd="thickThin">
            <a:solidFill>
              <a:srgbClr val="000000"/>
            </a:solidFill>
            <a:prstDash val="solid"/>
            <a:miter lim="800000"/>
          </a:ln>
          <a:effectLst>
            <a:innerShdw blurRad="76200">
              <a:srgbClr val="000000"/>
            </a:innerShdw>
          </a:effectLst>
        </p:spPr>
      </p:pic>
      <p:sp>
        <p:nvSpPr>
          <p:cNvPr id="8" name="7 Marcador de texto"/>
          <p:cNvSpPr>
            <a:spLocks noGrp="1"/>
          </p:cNvSpPr>
          <p:nvPr>
            <p:ph type="body" sz="quarter" idx="3"/>
          </p:nvPr>
        </p:nvSpPr>
        <p:spPr/>
        <p:txBody>
          <a:bodyPr>
            <a:normAutofit fontScale="92500" lnSpcReduction="20000"/>
          </a:bodyPr>
          <a:lstStyle/>
          <a:p>
            <a:r>
              <a:rPr lang="es-NI" dirty="0" smtClean="0"/>
              <a:t>La parte narrativa de la valoración económica</a:t>
            </a:r>
            <a:endParaRPr lang="en-US" dirty="0"/>
          </a:p>
        </p:txBody>
      </p:sp>
      <p:pic>
        <p:nvPicPr>
          <p:cNvPr id="6" name="5 Marcador de contenido" descr="DSC01345.JPG"/>
          <p:cNvPicPr>
            <a:picLocks noGrp="1" noChangeAspect="1"/>
          </p:cNvPicPr>
          <p:nvPr>
            <p:ph sz="quarter" idx="4"/>
          </p:nvPr>
        </p:nvPicPr>
        <p:blipFill>
          <a:blip r:embed="rId3" cstate="print"/>
          <a:stretch>
            <a:fillRect/>
          </a:stretch>
        </p:blipFill>
        <p:spPr>
          <a:xfrm rot="16200000">
            <a:off x="4649836" y="2741563"/>
            <a:ext cx="3736975" cy="313064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Resultados</a:t>
            </a:r>
            <a:endParaRPr lang="en-US" dirty="0"/>
          </a:p>
        </p:txBody>
      </p:sp>
      <p:sp>
        <p:nvSpPr>
          <p:cNvPr id="6" name="5 Marcador de texto"/>
          <p:cNvSpPr>
            <a:spLocks noGrp="1"/>
          </p:cNvSpPr>
          <p:nvPr>
            <p:ph type="body" idx="1"/>
          </p:nvPr>
        </p:nvSpPr>
        <p:spPr/>
        <p:txBody>
          <a:bodyPr>
            <a:normAutofit fontScale="62500" lnSpcReduction="20000"/>
          </a:bodyPr>
          <a:lstStyle/>
          <a:p>
            <a:r>
              <a:rPr lang="es-NI" dirty="0" smtClean="0"/>
              <a:t>Grupos trabajando plasmado lo identificado luego de una jornada de trabajo de campo</a:t>
            </a:r>
            <a:endParaRPr lang="en-US" dirty="0"/>
          </a:p>
        </p:txBody>
      </p:sp>
      <p:pic>
        <p:nvPicPr>
          <p:cNvPr id="10" name="9 Marcador de contenido" descr="P1030358.JPG"/>
          <p:cNvPicPr>
            <a:picLocks noGrp="1" noChangeAspect="1"/>
          </p:cNvPicPr>
          <p:nvPr>
            <p:ph sz="half" idx="2"/>
          </p:nvPr>
        </p:nvPicPr>
        <p:blipFill>
          <a:blip r:embed="rId2" cstate="print"/>
          <a:stretch>
            <a:fillRect/>
          </a:stretch>
        </p:blipFill>
        <p:spPr>
          <a:xfrm>
            <a:off x="851694" y="2438400"/>
            <a:ext cx="3251200" cy="2931319"/>
          </a:xfrm>
        </p:spPr>
      </p:pic>
      <p:sp>
        <p:nvSpPr>
          <p:cNvPr id="8" name="7 Marcador de texto"/>
          <p:cNvSpPr>
            <a:spLocks noGrp="1"/>
          </p:cNvSpPr>
          <p:nvPr>
            <p:ph type="body" sz="quarter" idx="3"/>
          </p:nvPr>
        </p:nvSpPr>
        <p:spPr/>
        <p:txBody>
          <a:bodyPr>
            <a:normAutofit fontScale="92500" lnSpcReduction="20000"/>
          </a:bodyPr>
          <a:lstStyle/>
          <a:p>
            <a:r>
              <a:rPr lang="es-NI" dirty="0" smtClean="0"/>
              <a:t>Mujeres de </a:t>
            </a:r>
            <a:r>
              <a:rPr lang="es-NI" dirty="0" err="1" smtClean="0"/>
              <a:t>Sahsa</a:t>
            </a:r>
            <a:r>
              <a:rPr lang="es-NI" dirty="0" smtClean="0"/>
              <a:t> en plenario compartiendo sus hallazgos </a:t>
            </a:r>
            <a:endParaRPr lang="en-US" dirty="0"/>
          </a:p>
        </p:txBody>
      </p:sp>
      <p:pic>
        <p:nvPicPr>
          <p:cNvPr id="11" name="10 Marcador de contenido" descr="Sahsa exponiendo.JPG"/>
          <p:cNvPicPr>
            <a:picLocks noGrp="1" noChangeAspect="1"/>
          </p:cNvPicPr>
          <p:nvPr>
            <p:ph sz="quarter" idx="4"/>
          </p:nvPr>
        </p:nvPicPr>
        <p:blipFill>
          <a:blip r:embed="rId3" cstate="print"/>
          <a:stretch>
            <a:fillRect/>
          </a:stretch>
        </p:blipFill>
        <p:spPr>
          <a:xfrm>
            <a:off x="4645025" y="2590800"/>
            <a:ext cx="4041775" cy="2819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Resultados</a:t>
            </a:r>
            <a:endParaRPr lang="en-US" dirty="0"/>
          </a:p>
        </p:txBody>
      </p:sp>
      <p:pic>
        <p:nvPicPr>
          <p:cNvPr id="10" name="9 Marcador de contenido" descr="Sahsa original.JPG"/>
          <p:cNvPicPr>
            <a:picLocks noGrp="1" noChangeAspect="1"/>
          </p:cNvPicPr>
          <p:nvPr>
            <p:ph sz="half" idx="2"/>
          </p:nvPr>
        </p:nvPicPr>
        <p:blipFill>
          <a:blip r:embed="rId2" cstate="print"/>
          <a:stretch>
            <a:fillRect/>
          </a:stretch>
        </p:blipFill>
        <p:spPr>
          <a:xfrm rot="5400000">
            <a:off x="5441950" y="2243931"/>
            <a:ext cx="3251200" cy="3238500"/>
          </a:xfrm>
        </p:spPr>
      </p:pic>
      <p:pic>
        <p:nvPicPr>
          <p:cNvPr id="9" name="8 Marcador de contenido" descr="Columbus.JPG"/>
          <p:cNvPicPr>
            <a:picLocks noGrp="1" noChangeAspect="1"/>
          </p:cNvPicPr>
          <p:nvPr>
            <p:ph sz="half" idx="1"/>
          </p:nvPr>
        </p:nvPicPr>
        <p:blipFill>
          <a:blip r:embed="rId3" cstate="print"/>
          <a:stretch>
            <a:fillRect/>
          </a:stretch>
        </p:blipFill>
        <p:spPr>
          <a:xfrm>
            <a:off x="850900" y="2057400"/>
            <a:ext cx="3492500" cy="3352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En el segundo Modulo</a:t>
            </a:r>
            <a:endParaRPr lang="en-US" dirty="0"/>
          </a:p>
        </p:txBody>
      </p:sp>
      <p:pic>
        <p:nvPicPr>
          <p:cNvPr id="5" name="4 Marcador de contenido" descr="Trabando de noche.JPG"/>
          <p:cNvPicPr>
            <a:picLocks noGrp="1" noChangeAspect="1"/>
          </p:cNvPicPr>
          <p:nvPr>
            <p:ph sz="half" idx="1"/>
          </p:nvPr>
        </p:nvPicPr>
        <p:blipFill>
          <a:blip r:embed="rId2" cstate="print"/>
          <a:stretch>
            <a:fillRect/>
          </a:stretch>
        </p:blipFill>
        <p:spPr>
          <a:xfrm>
            <a:off x="609600" y="2209800"/>
            <a:ext cx="3492500" cy="3124200"/>
          </a:xfrm>
        </p:spPr>
      </p:pic>
      <p:pic>
        <p:nvPicPr>
          <p:cNvPr id="6" name="5 Marcador de contenido" descr="P1030310.JPG"/>
          <p:cNvPicPr>
            <a:picLocks noGrp="1" noChangeAspect="1"/>
          </p:cNvPicPr>
          <p:nvPr>
            <p:ph sz="half" idx="2"/>
          </p:nvPr>
        </p:nvPicPr>
        <p:blipFill>
          <a:blip r:embed="rId3" cstate="print"/>
          <a:stretch>
            <a:fillRect/>
          </a:stretch>
        </p:blipFill>
        <p:spPr>
          <a:xfrm>
            <a:off x="4800600" y="2286000"/>
            <a:ext cx="3251200" cy="3200399"/>
          </a:xfrm>
        </p:spPr>
      </p:pic>
      <p:sp>
        <p:nvSpPr>
          <p:cNvPr id="7" name="6 Rectángulo"/>
          <p:cNvSpPr/>
          <p:nvPr/>
        </p:nvSpPr>
        <p:spPr>
          <a:xfrm>
            <a:off x="1676400" y="1600200"/>
            <a:ext cx="594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dirty="0" err="1" smtClean="0">
                <a:solidFill>
                  <a:schemeClr val="tx1"/>
                </a:solidFill>
              </a:rPr>
              <a:t>Sumubila</a:t>
            </a:r>
            <a:r>
              <a:rPr lang="es-NI" dirty="0" smtClean="0">
                <a:solidFill>
                  <a:schemeClr val="tx1"/>
                </a:solidFill>
              </a:rPr>
              <a:t> compartiendo en plenario  el mapa de su comunidad y analizando los recursos existente en ella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NI" dirty="0" smtClean="0"/>
              <a:t>TASBA PRI, NUESTRA PRIMER EXPERIENCIA EN NICARAGUA</a:t>
            </a:r>
            <a:endParaRPr lang="en-US" dirty="0"/>
          </a:p>
        </p:txBody>
      </p:sp>
      <p:pic>
        <p:nvPicPr>
          <p:cNvPr id="4" name="Picture 11" descr="Raan"/>
          <p:cNvPicPr>
            <a:picLocks noChangeAspect="1" noChangeArrowheads="1"/>
          </p:cNvPicPr>
          <p:nvPr/>
        </p:nvPicPr>
        <p:blipFill>
          <a:blip r:embed="rId2" cstate="print"/>
          <a:srcRect/>
          <a:stretch>
            <a:fillRect/>
          </a:stretch>
        </p:blipFill>
        <p:spPr>
          <a:xfrm>
            <a:off x="1118910" y="1524000"/>
            <a:ext cx="7186889" cy="4648200"/>
          </a:xfrm>
          <a:prstGeom prst="rect">
            <a:avLst/>
          </a:prstGeom>
          <a:noFill/>
        </p:spPr>
      </p:pic>
      <p:sp>
        <p:nvSpPr>
          <p:cNvPr id="3" name="2 Marcador de contenido"/>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dirty="0" smtClean="0"/>
              <a:t>Análisis organizativas y de capacidades internas </a:t>
            </a:r>
            <a:endParaRPr lang="en-US" dirty="0"/>
          </a:p>
        </p:txBody>
      </p:sp>
      <p:pic>
        <p:nvPicPr>
          <p:cNvPr id="5" name="4 Marcador de contenido" descr="fotos Sahsa 037.JPG"/>
          <p:cNvPicPr>
            <a:picLocks noGrp="1" noChangeAspect="1"/>
          </p:cNvPicPr>
          <p:nvPr>
            <p:ph sz="half" idx="1"/>
          </p:nvPr>
        </p:nvPicPr>
        <p:blipFill>
          <a:blip r:embed="rId2" cstate="print"/>
          <a:stretch>
            <a:fillRect/>
          </a:stretch>
        </p:blipFill>
        <p:spPr>
          <a:xfrm>
            <a:off x="304800" y="2057400"/>
            <a:ext cx="4038600" cy="3505199"/>
          </a:xfrm>
        </p:spPr>
      </p:pic>
      <p:pic>
        <p:nvPicPr>
          <p:cNvPr id="6" name="5 Marcador de contenido" descr="fotos Sahsa 034.JPG"/>
          <p:cNvPicPr>
            <a:picLocks noGrp="1" noChangeAspect="1"/>
          </p:cNvPicPr>
          <p:nvPr>
            <p:ph sz="half" idx="2"/>
          </p:nvPr>
        </p:nvPicPr>
        <p:blipFill>
          <a:blip r:embed="rId3" cstate="print"/>
          <a:stretch>
            <a:fillRect/>
          </a:stretch>
        </p:blipFill>
        <p:spPr>
          <a:xfrm>
            <a:off x="5041900" y="2209800"/>
            <a:ext cx="3644900" cy="327659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dirty="0" smtClean="0"/>
              <a:t>Las normas internas que regulan las relaciones internas de sus miembros, </a:t>
            </a:r>
            <a:endParaRPr lang="en-US" dirty="0"/>
          </a:p>
        </p:txBody>
      </p:sp>
      <p:sp>
        <p:nvSpPr>
          <p:cNvPr id="5" name="4 Marcador de contenido"/>
          <p:cNvSpPr>
            <a:spLocks noGrp="1"/>
          </p:cNvSpPr>
          <p:nvPr>
            <p:ph idx="1"/>
          </p:nvPr>
        </p:nvSpPr>
        <p:spPr>
          <a:xfrm>
            <a:off x="457200" y="1524000"/>
            <a:ext cx="8229600" cy="4602163"/>
          </a:xfrm>
        </p:spPr>
        <p:txBody>
          <a:bodyPr>
            <a:normAutofit fontScale="25000" lnSpcReduction="20000"/>
          </a:bodyPr>
          <a:lstStyle/>
          <a:p>
            <a:pPr>
              <a:buNone/>
            </a:pPr>
            <a:r>
              <a:rPr lang="es-ES" dirty="0" smtClean="0"/>
              <a:t> </a:t>
            </a:r>
            <a:endParaRPr lang="en-US" dirty="0" smtClean="0"/>
          </a:p>
          <a:p>
            <a:pPr>
              <a:buNone/>
            </a:pPr>
            <a:r>
              <a:rPr lang="es-ES" sz="6400" dirty="0" smtClean="0"/>
              <a:t>DE LAS NORMAS DE CONVIVENCIA SOCIAL Y DE ADMINISTRACION DE LA COMUNIDAD</a:t>
            </a:r>
            <a:endParaRPr lang="en-US" sz="6400" dirty="0" smtClean="0"/>
          </a:p>
          <a:p>
            <a:pPr>
              <a:buNone/>
            </a:pPr>
            <a:r>
              <a:rPr lang="es-ES" sz="6400" dirty="0" smtClean="0"/>
              <a:t>I.1.- Del trabajo comunitario</a:t>
            </a:r>
            <a:endParaRPr lang="en-US" sz="6400" dirty="0" smtClean="0"/>
          </a:p>
          <a:p>
            <a:pPr>
              <a:buNone/>
            </a:pPr>
            <a:r>
              <a:rPr lang="es-ES" sz="6400" dirty="0" smtClean="0"/>
              <a:t>I.2.- De las jornadas de salud (vacunaciones, epidemias y pandemias) humanas.</a:t>
            </a:r>
            <a:endParaRPr lang="en-US" sz="6400" dirty="0" smtClean="0"/>
          </a:p>
          <a:p>
            <a:pPr>
              <a:buNone/>
            </a:pPr>
            <a:r>
              <a:rPr lang="es-ES" sz="6400" dirty="0" smtClean="0"/>
              <a:t>I.3.- De las jornadas de salud animal</a:t>
            </a:r>
            <a:endParaRPr lang="en-US" sz="6400" dirty="0" smtClean="0"/>
          </a:p>
          <a:p>
            <a:pPr>
              <a:buNone/>
            </a:pPr>
            <a:r>
              <a:rPr lang="es-ES" sz="6400" dirty="0" smtClean="0"/>
              <a:t>I.4- De la Junta Directiva Comunitaria</a:t>
            </a:r>
            <a:endParaRPr lang="en-US" sz="6400" dirty="0" smtClean="0"/>
          </a:p>
          <a:p>
            <a:pPr>
              <a:buNone/>
            </a:pPr>
            <a:r>
              <a:rPr lang="es-ES" sz="6400" dirty="0" smtClean="0"/>
              <a:t>I.5.1.- De las tradiciones y costumbres</a:t>
            </a:r>
            <a:endParaRPr lang="en-US" sz="6400" dirty="0" smtClean="0"/>
          </a:p>
          <a:p>
            <a:pPr>
              <a:buNone/>
            </a:pPr>
            <a:r>
              <a:rPr lang="es-ES" sz="6400" dirty="0" smtClean="0"/>
              <a:t>I.6.- De las relaciones de la comunidad con otras comunidadesI.7.- De las relaciones de la comunidad y el Gobierno Territorial</a:t>
            </a:r>
            <a:endParaRPr lang="en-US" sz="6400" dirty="0" smtClean="0"/>
          </a:p>
          <a:p>
            <a:pPr>
              <a:buNone/>
            </a:pPr>
            <a:r>
              <a:rPr lang="es-ES" sz="6400" dirty="0" smtClean="0"/>
              <a:t>I.8.- De las relaciones de la comunidad ante la Alcaldía, Gobierno Regional (GRAAN) y Concejo Regional (CRAAN) y entidades estatales</a:t>
            </a:r>
            <a:endParaRPr lang="en-US" sz="6400" dirty="0" smtClean="0"/>
          </a:p>
          <a:p>
            <a:pPr>
              <a:buNone/>
            </a:pPr>
            <a:r>
              <a:rPr lang="es-ES" sz="6400" dirty="0" smtClean="0"/>
              <a:t>II. DE LA ADMINISTRACION Y GESTION DE LOS RRNN</a:t>
            </a:r>
            <a:endParaRPr lang="en-US" sz="6400" dirty="0" smtClean="0"/>
          </a:p>
          <a:p>
            <a:pPr>
              <a:buNone/>
            </a:pPr>
            <a:r>
              <a:rPr lang="es-ES" sz="6400" dirty="0" smtClean="0"/>
              <a:t>II.1.- De las áreas de conservación</a:t>
            </a:r>
            <a:endParaRPr lang="en-US" sz="6400" dirty="0" smtClean="0"/>
          </a:p>
          <a:p>
            <a:pPr>
              <a:buNone/>
            </a:pPr>
            <a:r>
              <a:rPr lang="es-ES" sz="6400" dirty="0" smtClean="0"/>
              <a:t>II.2.- Del uso de los recursos forestales y su protección</a:t>
            </a:r>
          </a:p>
          <a:p>
            <a:pPr>
              <a:buNone/>
            </a:pPr>
            <a:r>
              <a:rPr lang="es-ES" sz="6400" dirty="0" smtClean="0"/>
              <a:t>II.3.- Del recurso Agua</a:t>
            </a:r>
            <a:endParaRPr lang="en-US" sz="6400" dirty="0" smtClean="0"/>
          </a:p>
          <a:p>
            <a:pPr>
              <a:buNone/>
            </a:pPr>
            <a:r>
              <a:rPr lang="es-ES" sz="6400" dirty="0" smtClean="0"/>
              <a:t>II.4.- De los recursos minerales (oro, material selecto, </a:t>
            </a:r>
            <a:r>
              <a:rPr lang="es-ES" sz="6400" dirty="0" err="1" smtClean="0"/>
              <a:t>etc</a:t>
            </a:r>
            <a:r>
              <a:rPr lang="es-ES" sz="6400" dirty="0" smtClean="0"/>
              <a:t>) y todo recurso geológico</a:t>
            </a:r>
            <a:endParaRPr lang="en-US" sz="6400" dirty="0" smtClean="0"/>
          </a:p>
          <a:p>
            <a:pPr>
              <a:buNone/>
            </a:pPr>
            <a:r>
              <a:rPr lang="es-ES" sz="6400" dirty="0" smtClean="0"/>
              <a:t>II.4.2.- Los demás recursos geológicos </a:t>
            </a:r>
            <a:endParaRPr lang="en-US" sz="6400" dirty="0" smtClean="0"/>
          </a:p>
          <a:p>
            <a:pPr>
              <a:buNone/>
            </a:pPr>
            <a:r>
              <a:rPr lang="es-ES" sz="6400" dirty="0" smtClean="0"/>
              <a:t>II.5.- De la cacería de vida silvestre</a:t>
            </a:r>
            <a:endParaRPr lang="en-US" sz="6400" dirty="0" smtClean="0"/>
          </a:p>
          <a:p>
            <a:pPr>
              <a:buNone/>
            </a:pPr>
            <a:r>
              <a:rPr lang="es-ES" sz="6400" dirty="0" smtClean="0"/>
              <a:t>II.6.- DEL ARRENDAMIENTO DE LAS TIERRAS Y PAGO DE TRONCONAJE </a:t>
            </a:r>
            <a:endParaRPr lang="en-US" sz="6400" dirty="0" smtClean="0"/>
          </a:p>
          <a:p>
            <a:pPr>
              <a:buNone/>
            </a:pPr>
            <a:r>
              <a:rPr lang="es-ES" sz="6400" dirty="0" smtClean="0"/>
              <a:t> III.7.- DE LAS SANCIONES </a:t>
            </a:r>
            <a:endParaRPr lang="en-US" sz="6400" dirty="0" smtClean="0"/>
          </a:p>
          <a:p>
            <a:endParaRPr lang="en-US" sz="5600" dirty="0" smtClean="0"/>
          </a:p>
          <a:p>
            <a:endParaRPr lang="en-US" dirty="0" smtClean="0"/>
          </a:p>
          <a:p>
            <a:pPr>
              <a:buNone/>
            </a:pPr>
            <a:r>
              <a:rPr lang="es-ES" dirty="0" smtClean="0"/>
              <a:t> </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dirty="0" smtClean="0"/>
              <a:t>El análisis de Potencialidades  y problemas de la comunidad</a:t>
            </a:r>
            <a:endParaRPr lang="en-US" dirty="0"/>
          </a:p>
        </p:txBody>
      </p:sp>
      <p:graphicFrame>
        <p:nvGraphicFramePr>
          <p:cNvPr id="4" name="3 Marcador de contenido"/>
          <p:cNvGraphicFramePr>
            <a:graphicFrameLocks noGrp="1"/>
          </p:cNvGraphicFramePr>
          <p:nvPr>
            <p:ph idx="1"/>
          </p:nvPr>
        </p:nvGraphicFramePr>
        <p:xfrm>
          <a:off x="1066800" y="1447800"/>
          <a:ext cx="7239000" cy="3641852"/>
        </p:xfrm>
        <a:graphic>
          <a:graphicData uri="http://schemas.openxmlformats.org/drawingml/2006/table">
            <a:tbl>
              <a:tblPr firstRow="1" bandRow="1">
                <a:tableStyleId>{5C22544A-7EE6-4342-B048-85BDC9FD1C3A}</a:tableStyleId>
              </a:tblPr>
              <a:tblGrid>
                <a:gridCol w="2413000"/>
                <a:gridCol w="2413000"/>
                <a:gridCol w="2413000"/>
              </a:tblGrid>
              <a:tr h="370840">
                <a:tc>
                  <a:txBody>
                    <a:bodyPr/>
                    <a:lstStyle/>
                    <a:p>
                      <a:pPr marL="0" marR="0" algn="ctr">
                        <a:lnSpc>
                          <a:spcPct val="115000"/>
                        </a:lnSpc>
                        <a:spcBef>
                          <a:spcPts val="0"/>
                        </a:spcBef>
                        <a:spcAft>
                          <a:spcPts val="1000"/>
                        </a:spcAft>
                      </a:pPr>
                      <a:r>
                        <a:rPr lang="es-ES" sz="1100" b="1">
                          <a:latin typeface="Arial"/>
                          <a:ea typeface="Calibri"/>
                          <a:cs typeface="Times New Roman"/>
                        </a:rPr>
                        <a:t>Visión</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s-ES" sz="1100" b="1">
                          <a:latin typeface="Arial"/>
                          <a:ea typeface="Calibri"/>
                          <a:cs typeface="Times New Roman"/>
                        </a:rPr>
                        <a:t>Potencialidades de la Comunidad</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s-ES" sz="1100" b="1">
                          <a:latin typeface="Arial"/>
                          <a:ea typeface="Calibri"/>
                          <a:cs typeface="Times New Roman"/>
                        </a:rPr>
                        <a:t>Problemas en la Comunidad</a:t>
                      </a:r>
                      <a:endParaRPr lang="en-US" sz="110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s-ES" sz="1000">
                          <a:latin typeface="Arial"/>
                          <a:ea typeface="Calibri"/>
                          <a:cs typeface="Times New Roman"/>
                        </a:rPr>
                        <a:t>Mano de obra, material selecto como piedra, arena, terreno,</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s-ES" sz="1100" dirty="0">
                          <a:latin typeface="Arial"/>
                          <a:ea typeface="Calibri"/>
                          <a:cs typeface="Times New Roman"/>
                        </a:rPr>
                        <a:t>Falta de recursos, para aprovechamiento</a:t>
                      </a:r>
                      <a:endParaRPr lang="en-US" sz="11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s-ES" sz="1000" dirty="0">
                          <a:latin typeface="Arial"/>
                          <a:ea typeface="Calibri"/>
                          <a:cs typeface="Times New Roman"/>
                        </a:rPr>
                        <a:t>Tener un Puesto de Salud</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a:latin typeface="Arial"/>
                          <a:ea typeface="Calibri"/>
                          <a:cs typeface="Times New Roman"/>
                        </a:rPr>
                        <a:t>Tenemos un líder de salud y un técnico odontólogo</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dirty="0">
                          <a:latin typeface="Arial"/>
                          <a:ea typeface="Calibri"/>
                          <a:cs typeface="Times New Roman"/>
                        </a:rPr>
                        <a:t>Con las diferentes enfermedades en tiempo de lluvia, nos cuesta trasladar enfermos </a:t>
                      </a:r>
                      <a:endParaRPr lang="en-US" sz="11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s-ES" sz="1000" dirty="0">
                          <a:latin typeface="Arial"/>
                          <a:ea typeface="Calibri"/>
                          <a:cs typeface="Times New Roman"/>
                        </a:rPr>
                        <a:t>Tener una carretera permanente</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a:latin typeface="Arial"/>
                          <a:ea typeface="Calibri"/>
                          <a:cs typeface="Times New Roman"/>
                        </a:rPr>
                        <a:t>En el territorio Tasba Pri tenemos dos concejales regionales y una municipal, tenemos material selecto en nuestra comunidad.</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dirty="0">
                          <a:latin typeface="Arial"/>
                          <a:ea typeface="Calibri"/>
                          <a:cs typeface="Times New Roman"/>
                        </a:rPr>
                        <a:t>Por falta de una carretera no recibimos suficiente atención en salud, no podemos vender nuestras cosechas, Tenemos problemas en el invierno con la salida.</a:t>
                      </a:r>
                      <a:endParaRPr lang="en-US" sz="11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s-ES" sz="1000" dirty="0">
                          <a:latin typeface="Arial"/>
                          <a:ea typeface="Calibri"/>
                          <a:cs typeface="Times New Roman"/>
                        </a:rPr>
                        <a:t>Mejorar el sistema Agua de Potable (Comisión de agua potable CAP)</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a:highlight>
                            <a:srgbClr val="FFFF00"/>
                          </a:highlight>
                          <a:latin typeface="Arial"/>
                          <a:ea typeface="Calibri"/>
                          <a:cs typeface="Times New Roman"/>
                        </a:rPr>
                        <a:t>Financiamiento</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dirty="0" err="1">
                          <a:highlight>
                            <a:srgbClr val="FFFF00"/>
                          </a:highlight>
                          <a:latin typeface="Arial"/>
                          <a:ea typeface="Calibri"/>
                          <a:cs typeface="Times New Roman"/>
                        </a:rPr>
                        <a:t>Utencilios</a:t>
                      </a:r>
                      <a:endParaRPr lang="en-US" sz="11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s-ES" sz="1000" dirty="0">
                          <a:latin typeface="Arial"/>
                          <a:ea typeface="Calibri"/>
                          <a:cs typeface="Times New Roman"/>
                        </a:rPr>
                        <a:t>Con un sistema de producción mejorado en la agricultura y </a:t>
                      </a:r>
                      <a:r>
                        <a:rPr lang="es-ES" sz="1000" dirty="0" err="1">
                          <a:latin typeface="Arial"/>
                          <a:ea typeface="Calibri"/>
                          <a:cs typeface="Times New Roman"/>
                        </a:rPr>
                        <a:t>ganaderia</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a:latin typeface="Arial"/>
                          <a:ea typeface="Calibri"/>
                          <a:cs typeface="Times New Roman"/>
                        </a:rPr>
                        <a:t>Poner banco de semillas y pastos mejorados</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dirty="0">
                          <a:latin typeface="Arial"/>
                          <a:ea typeface="Calibri"/>
                          <a:cs typeface="Times New Roman"/>
                        </a:rPr>
                        <a:t>Poner una agencia financiera</a:t>
                      </a:r>
                      <a:endParaRPr lang="en-US" sz="11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s-ES" sz="1000" dirty="0">
                          <a:latin typeface="Arial"/>
                          <a:ea typeface="Calibri"/>
                          <a:cs typeface="Times New Roman"/>
                        </a:rPr>
                        <a:t>Verla con grandes áreas reforestadas de bosque y con diversidad de árboles</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a:latin typeface="Arial"/>
                          <a:ea typeface="Calibri"/>
                          <a:cs typeface="Times New Roman"/>
                        </a:rPr>
                        <a:t>Financiamiento para semillas y bolsas</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dirty="0">
                          <a:latin typeface="Arial"/>
                          <a:ea typeface="Calibri"/>
                          <a:cs typeface="Times New Roman"/>
                        </a:rPr>
                        <a:t>Financiamiento para semillas y bolsas</a:t>
                      </a:r>
                      <a:endParaRPr lang="en-US" sz="11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1000"/>
                        </a:spcAft>
                      </a:pPr>
                      <a:r>
                        <a:rPr lang="es-ES" sz="1000" dirty="0">
                          <a:latin typeface="Arial"/>
                          <a:ea typeface="Calibri"/>
                          <a:cs typeface="Times New Roman"/>
                        </a:rPr>
                        <a:t>Verla con grandes áreas reforestadas de bosque y con diversidad de árboles</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a:latin typeface="Arial"/>
                          <a:ea typeface="Calibri"/>
                          <a:cs typeface="Times New Roman"/>
                        </a:rPr>
                        <a:t>Financiamiento para semillas y bolsas</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s-ES" sz="1000" dirty="0">
                          <a:latin typeface="Arial"/>
                          <a:ea typeface="Calibri"/>
                          <a:cs typeface="Times New Roman"/>
                        </a:rPr>
                        <a:t>Financiamiento para semillas y bolsas</a:t>
                      </a:r>
                      <a:endParaRPr lang="en-US" sz="1100" dirty="0">
                        <a:latin typeface="Calibri"/>
                        <a:ea typeface="Calibri"/>
                        <a:cs typeface="Times New Roman"/>
                      </a:endParaRPr>
                    </a:p>
                  </a:txBody>
                  <a:tcPr marL="68580" marR="68580" marT="0" marB="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NI" dirty="0" smtClean="0"/>
              <a:t>La Visión  y acciones para lograrlo</a:t>
            </a:r>
            <a:endParaRPr lang="en-US" dirty="0"/>
          </a:p>
        </p:txBody>
      </p:sp>
      <p:sp>
        <p:nvSpPr>
          <p:cNvPr id="3" name="2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s-ES" b="1" dirty="0" smtClean="0"/>
              <a:t> Ser </a:t>
            </a:r>
            <a:r>
              <a:rPr lang="es-ES_tradnl" b="1" dirty="0" smtClean="0"/>
              <a:t>la comunidad  con infraestructura básica y con capacidad técnica y profesional propia.</a:t>
            </a:r>
            <a:endParaRPr lang="en-US" b="1" dirty="0" smtClean="0"/>
          </a:p>
          <a:p>
            <a:pPr>
              <a:buNone/>
            </a:pPr>
            <a:r>
              <a:rPr lang="es-ES" dirty="0" smtClean="0"/>
              <a:t>1.</a:t>
            </a:r>
            <a:r>
              <a:rPr lang="es-ES" b="1" dirty="0" smtClean="0"/>
              <a:t> </a:t>
            </a:r>
            <a:r>
              <a:rPr lang="es-ES" dirty="0" smtClean="0"/>
              <a:t>Para ello realizaremos las siguientes actividades </a:t>
            </a:r>
          </a:p>
          <a:p>
            <a:pPr>
              <a:buNone/>
            </a:pPr>
            <a:r>
              <a:rPr lang="es-ES" dirty="0" smtClean="0"/>
              <a:t>2. Construcción de camino de acceso a la comunidad</a:t>
            </a:r>
            <a:endParaRPr lang="en-US" dirty="0" smtClean="0"/>
          </a:p>
          <a:p>
            <a:pPr lvl="0">
              <a:buNone/>
            </a:pPr>
            <a:r>
              <a:rPr lang="es-ES" dirty="0" smtClean="0"/>
              <a:t>3.	Construcción de la escuela de la comunidad</a:t>
            </a:r>
            <a:endParaRPr lang="en-US" dirty="0" smtClean="0"/>
          </a:p>
          <a:p>
            <a:pPr>
              <a:buNone/>
            </a:pPr>
            <a:r>
              <a:rPr lang="es-ES_tradnl" dirty="0" smtClean="0"/>
              <a:t>4. Establecimiento de Taller de Procesamiento de Bambú para las mujeres de la comunidad</a:t>
            </a:r>
            <a:endParaRPr lang="en-US" dirty="0" smtClean="0"/>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La defensa</a:t>
            </a:r>
            <a:endParaRPr lang="en-US" dirty="0"/>
          </a:p>
        </p:txBody>
      </p:sp>
      <p:sp>
        <p:nvSpPr>
          <p:cNvPr id="5" name="4 Marcador de texto"/>
          <p:cNvSpPr>
            <a:spLocks noGrp="1"/>
          </p:cNvSpPr>
          <p:nvPr>
            <p:ph type="body" idx="1"/>
          </p:nvPr>
        </p:nvSpPr>
        <p:spPr/>
        <p:txBody>
          <a:bodyPr>
            <a:normAutofit fontScale="92500"/>
          </a:bodyPr>
          <a:lstStyle/>
          <a:p>
            <a:r>
              <a:rPr lang="es-NI" dirty="0" smtClean="0"/>
              <a:t>Defensa ante Jurado Calificador</a:t>
            </a:r>
            <a:endParaRPr lang="en-US" dirty="0"/>
          </a:p>
        </p:txBody>
      </p:sp>
      <p:pic>
        <p:nvPicPr>
          <p:cNvPr id="9" name="8 Marcador de contenido" descr="P1030797.JPG"/>
          <p:cNvPicPr>
            <a:picLocks noGrp="1" noChangeAspect="1"/>
          </p:cNvPicPr>
          <p:nvPr>
            <p:ph sz="half" idx="2"/>
          </p:nvPr>
        </p:nvPicPr>
        <p:blipFill>
          <a:blip r:embed="rId2" cstate="print"/>
          <a:stretch>
            <a:fillRect/>
          </a:stretch>
        </p:blipFill>
        <p:spPr>
          <a:xfrm>
            <a:off x="851694" y="2590800"/>
            <a:ext cx="3251200" cy="2778919"/>
          </a:xfrm>
        </p:spPr>
      </p:pic>
      <p:sp>
        <p:nvSpPr>
          <p:cNvPr id="7" name="6 Marcador de texto"/>
          <p:cNvSpPr>
            <a:spLocks noGrp="1"/>
          </p:cNvSpPr>
          <p:nvPr>
            <p:ph type="body" sz="quarter" idx="3"/>
          </p:nvPr>
        </p:nvSpPr>
        <p:spPr/>
        <p:txBody>
          <a:bodyPr>
            <a:normAutofit/>
          </a:bodyPr>
          <a:lstStyle/>
          <a:p>
            <a:r>
              <a:rPr lang="es-NI" dirty="0" smtClean="0"/>
              <a:t>Jurado Calificador </a:t>
            </a:r>
            <a:endParaRPr lang="en-US" dirty="0"/>
          </a:p>
        </p:txBody>
      </p:sp>
      <p:pic>
        <p:nvPicPr>
          <p:cNvPr id="12" name="11 Marcador de contenido" descr="P1030849.JPG"/>
          <p:cNvPicPr>
            <a:picLocks noGrp="1" noChangeAspect="1"/>
          </p:cNvPicPr>
          <p:nvPr>
            <p:ph sz="quarter" idx="4"/>
          </p:nvPr>
        </p:nvPicPr>
        <p:blipFill>
          <a:blip r:embed="rId3" cstate="print"/>
          <a:stretch>
            <a:fillRect/>
          </a:stretch>
        </p:blipFill>
        <p:spPr>
          <a:xfrm>
            <a:off x="4645025" y="2667000"/>
            <a:ext cx="4041775" cy="262026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944562"/>
          </a:xfrm>
        </p:spPr>
        <p:txBody>
          <a:bodyPr/>
          <a:lstStyle/>
          <a:p>
            <a:r>
              <a:rPr lang="es-NI" dirty="0" smtClean="0"/>
              <a:t>El acta de Graduación </a:t>
            </a:r>
            <a:endParaRPr lang="en-US" dirty="0"/>
          </a:p>
        </p:txBody>
      </p:sp>
      <p:sp>
        <p:nvSpPr>
          <p:cNvPr id="4" name="3 Marcador de contenido"/>
          <p:cNvSpPr>
            <a:spLocks noGrp="1"/>
          </p:cNvSpPr>
          <p:nvPr>
            <p:ph idx="1"/>
          </p:nvPr>
        </p:nvSpPr>
        <p:spPr>
          <a:xfrm>
            <a:off x="457200" y="1600200"/>
            <a:ext cx="8229600" cy="5105400"/>
          </a:xfrm>
        </p:spPr>
        <p:txBody>
          <a:bodyPr>
            <a:normAutofit fontScale="25000" lnSpcReduction="20000"/>
          </a:bodyPr>
          <a:lstStyle/>
          <a:p>
            <a:pPr algn="ctr"/>
            <a:r>
              <a:rPr lang="es-MX" b="1" dirty="0" smtClean="0"/>
              <a:t>UNIVERSIDAD DE LAS REGIONES AUTÓNOMAS</a:t>
            </a:r>
            <a:endParaRPr lang="en-US" dirty="0" smtClean="0"/>
          </a:p>
          <a:p>
            <a:pPr algn="ctr"/>
            <a:r>
              <a:rPr lang="es-MX" b="1" dirty="0" smtClean="0"/>
              <a:t>DE LA COSTA CARIBE NICARAGÜENSE</a:t>
            </a:r>
            <a:endParaRPr lang="en-US" dirty="0" smtClean="0"/>
          </a:p>
          <a:p>
            <a:pPr algn="ctr"/>
            <a:r>
              <a:rPr lang="es-MX" b="1" dirty="0" smtClean="0"/>
              <a:t>URACCAN BILWI KAMLA </a:t>
            </a:r>
            <a:endParaRPr lang="en-US" dirty="0" smtClean="0"/>
          </a:p>
          <a:p>
            <a:r>
              <a:rPr lang="es-NI" b="1" dirty="0" smtClean="0"/>
              <a:t>ACTA DE DEFENSA DE TRABAJO DE FIN DE CURSO</a:t>
            </a:r>
            <a:endParaRPr lang="en-US" dirty="0" smtClean="0"/>
          </a:p>
          <a:p>
            <a:pPr>
              <a:buNone/>
            </a:pPr>
            <a:r>
              <a:rPr lang="es-NI" b="1" dirty="0" smtClean="0"/>
              <a:t> </a:t>
            </a:r>
            <a:endParaRPr lang="en-US" dirty="0" smtClean="0"/>
          </a:p>
          <a:p>
            <a:r>
              <a:rPr lang="es-MX" b="1" dirty="0" smtClean="0"/>
              <a:t>PARA OPTAR AL DIPLOMA de_______________________________________________________________________</a:t>
            </a:r>
            <a:endParaRPr lang="en-US" dirty="0" smtClean="0"/>
          </a:p>
          <a:p>
            <a:pPr>
              <a:buNone/>
            </a:pPr>
            <a:r>
              <a:rPr lang="es-MX" b="1" dirty="0" smtClean="0"/>
              <a:t> </a:t>
            </a:r>
            <a:endParaRPr lang="en-US" b="1" dirty="0" smtClean="0"/>
          </a:p>
          <a:p>
            <a:r>
              <a:rPr lang="es-MX" b="1" dirty="0" smtClean="0"/>
              <a:t>Autores/Autoras:	___________________________________________________________________</a:t>
            </a:r>
            <a:endParaRPr lang="en-US" b="1" dirty="0" smtClean="0"/>
          </a:p>
          <a:p>
            <a:pPr>
              <a:buNone/>
            </a:pPr>
            <a:r>
              <a:rPr lang="es-MX" dirty="0" smtClean="0"/>
              <a:t>                 		___________________________________________________________________</a:t>
            </a:r>
            <a:endParaRPr lang="en-US" dirty="0" smtClean="0"/>
          </a:p>
          <a:p>
            <a:r>
              <a:rPr lang="es-MX" b="1" dirty="0" smtClean="0"/>
              <a:t>Título del Trabajo:</a:t>
            </a:r>
            <a:r>
              <a:rPr lang="es-MX" dirty="0" smtClean="0"/>
              <a:t> 	 __________________________________________________________________</a:t>
            </a:r>
            <a:endParaRPr lang="en-US" dirty="0" smtClean="0"/>
          </a:p>
          <a:p>
            <a:r>
              <a:rPr lang="es-MX" b="1" dirty="0" smtClean="0"/>
              <a:t> </a:t>
            </a:r>
            <a:r>
              <a:rPr lang="es-ES" b="1" dirty="0" smtClean="0"/>
              <a:t>Miembros del Tribunal evaluador</a:t>
            </a:r>
            <a:r>
              <a:rPr lang="es-ES" dirty="0" smtClean="0"/>
              <a:t>:</a:t>
            </a:r>
            <a:r>
              <a:rPr lang="es-ES" b="1" dirty="0" smtClean="0"/>
              <a:t> </a:t>
            </a:r>
            <a:r>
              <a:rPr lang="es-MX" b="1" dirty="0" smtClean="0"/>
              <a:t>_</a:t>
            </a:r>
            <a:r>
              <a:rPr lang="es-MX" dirty="0" smtClean="0"/>
              <a:t>___________________________________________________________________</a:t>
            </a:r>
            <a:endParaRPr lang="en-US" dirty="0" smtClean="0"/>
          </a:p>
          <a:p>
            <a:pPr>
              <a:buNone/>
            </a:pPr>
            <a:r>
              <a:rPr lang="es-MX" b="1" dirty="0" smtClean="0"/>
              <a:t>Lugar y Fecha de la presentación:</a:t>
            </a:r>
            <a:r>
              <a:rPr lang="es-MX" dirty="0" smtClean="0"/>
              <a:t> ____________________________________________________________________________</a:t>
            </a:r>
            <a:endParaRPr lang="en-US" dirty="0" smtClean="0"/>
          </a:p>
          <a:p>
            <a:endParaRPr lang="es-MX" b="1" dirty="0" smtClean="0"/>
          </a:p>
          <a:p>
            <a:r>
              <a:rPr lang="es-MX" b="1" dirty="0" smtClean="0"/>
              <a:t>Aspectos a Evaluar.</a:t>
            </a:r>
            <a:endParaRPr lang="en-US" dirty="0" smtClean="0"/>
          </a:p>
          <a:p>
            <a:endParaRPr lang="es-MX" b="1" cap="all" dirty="0" smtClean="0"/>
          </a:p>
          <a:p>
            <a:pPr>
              <a:buNone/>
            </a:pPr>
            <a:r>
              <a:rPr lang="es-MX" b="1" cap="all" dirty="0" smtClean="0"/>
              <a:t>CALIDAD DEL TRABAJO:  Promedio</a:t>
            </a:r>
            <a:endParaRPr lang="en-US" dirty="0" smtClean="0"/>
          </a:p>
          <a:p>
            <a:endParaRPr lang="en-US" dirty="0" smtClean="0"/>
          </a:p>
          <a:p>
            <a:r>
              <a:rPr lang="es-MX" dirty="0" smtClean="0"/>
              <a:t>1.1. Presentación</a:t>
            </a:r>
            <a:r>
              <a:rPr lang="en-US" dirty="0" smtClean="0"/>
              <a:t>                          </a:t>
            </a:r>
            <a:r>
              <a:rPr lang="es-MX" dirty="0" smtClean="0"/>
              <a:t>5%</a:t>
            </a:r>
            <a:endParaRPr lang="en-US" dirty="0" smtClean="0"/>
          </a:p>
          <a:p>
            <a:r>
              <a:rPr lang="es-MX" dirty="0" smtClean="0"/>
              <a:t> 1.2. Grado de dificultad</a:t>
            </a:r>
            <a:r>
              <a:rPr lang="en-US" dirty="0" smtClean="0"/>
              <a:t>            </a:t>
            </a:r>
            <a:r>
              <a:rPr lang="es-MX" dirty="0" smtClean="0"/>
              <a:t>20%</a:t>
            </a:r>
            <a:endParaRPr lang="en-US" dirty="0" smtClean="0"/>
          </a:p>
          <a:p>
            <a:r>
              <a:rPr lang="es-MX" dirty="0" smtClean="0"/>
              <a:t> 1.3. Capacidad de análisis, </a:t>
            </a:r>
            <a:endParaRPr lang="en-US" dirty="0" smtClean="0"/>
          </a:p>
          <a:p>
            <a:r>
              <a:rPr lang="es-MX" dirty="0" smtClean="0"/>
              <a:t>      confiabilidad.</a:t>
            </a:r>
            <a:r>
              <a:rPr lang="en-US" dirty="0" smtClean="0"/>
              <a:t>                           </a:t>
            </a:r>
            <a:r>
              <a:rPr lang="es-MX" dirty="0" smtClean="0"/>
              <a:t>20%</a:t>
            </a:r>
            <a:endParaRPr lang="en-US" dirty="0" smtClean="0"/>
          </a:p>
          <a:p>
            <a:r>
              <a:rPr lang="es-MX" dirty="0" smtClean="0"/>
              <a:t>1.4. Utilidad de los resultados</a:t>
            </a:r>
            <a:r>
              <a:rPr lang="en-US" dirty="0" smtClean="0"/>
              <a:t>   </a:t>
            </a:r>
            <a:r>
              <a:rPr lang="es-MX" dirty="0" smtClean="0"/>
              <a:t>15%</a:t>
            </a:r>
            <a:endParaRPr lang="en-US" dirty="0" smtClean="0"/>
          </a:p>
          <a:p>
            <a:r>
              <a:rPr lang="es-MX" dirty="0" smtClean="0"/>
              <a:t> </a:t>
            </a:r>
            <a:r>
              <a:rPr lang="es-MX" b="1" dirty="0" smtClean="0"/>
              <a:t>SUB-TOTAL</a:t>
            </a:r>
            <a:r>
              <a:rPr lang="en-US" b="1" dirty="0" smtClean="0"/>
              <a:t>                                   </a:t>
            </a:r>
            <a:r>
              <a:rPr lang="es-MX" dirty="0" smtClean="0"/>
              <a:t>60%</a:t>
            </a:r>
            <a:endParaRPr lang="en-US" dirty="0" smtClean="0"/>
          </a:p>
          <a:p>
            <a:pPr>
              <a:buNone/>
            </a:pPr>
            <a:r>
              <a:rPr lang="es-MX" dirty="0" smtClean="0"/>
              <a:t> </a:t>
            </a:r>
            <a:endParaRPr lang="en-US" dirty="0" smtClean="0"/>
          </a:p>
          <a:p>
            <a:pPr>
              <a:buNone/>
            </a:pPr>
            <a:r>
              <a:rPr lang="es-MX" b="1" cap="all" dirty="0" smtClean="0"/>
              <a:t>2.  CALIDAD DE LA EXPOSICION : promedio </a:t>
            </a:r>
            <a:endParaRPr lang="en-US" dirty="0" smtClean="0"/>
          </a:p>
          <a:p>
            <a:r>
              <a:rPr lang="es-MX" dirty="0" smtClean="0"/>
              <a:t>2.1. Presentación</a:t>
            </a:r>
            <a:r>
              <a:rPr lang="en-US" dirty="0" smtClean="0"/>
              <a:t>                                </a:t>
            </a:r>
            <a:r>
              <a:rPr lang="es-MX" dirty="0" smtClean="0"/>
              <a:t>5%</a:t>
            </a:r>
            <a:endParaRPr lang="en-US" dirty="0" smtClean="0"/>
          </a:p>
          <a:p>
            <a:r>
              <a:rPr lang="es-MX" dirty="0" smtClean="0"/>
              <a:t>2.2.  Uso de medios audiovisuales</a:t>
            </a:r>
            <a:r>
              <a:rPr lang="en-US" dirty="0" smtClean="0"/>
              <a:t> </a:t>
            </a:r>
            <a:r>
              <a:rPr lang="es-MX" dirty="0" smtClean="0"/>
              <a:t>5%</a:t>
            </a:r>
            <a:endParaRPr lang="en-US" dirty="0" smtClean="0"/>
          </a:p>
          <a:p>
            <a:r>
              <a:rPr lang="es-MX" b="1" dirty="0" smtClean="0"/>
              <a:t>SUB-TOTAL</a:t>
            </a:r>
            <a:r>
              <a:rPr lang="en-US" b="1" dirty="0" smtClean="0"/>
              <a:t>                                          </a:t>
            </a:r>
            <a:r>
              <a:rPr lang="es-MX" dirty="0" smtClean="0"/>
              <a:t>10%</a:t>
            </a:r>
            <a:endParaRPr lang="en-US" dirty="0" smtClean="0"/>
          </a:p>
          <a:p>
            <a:pPr>
              <a:buNone/>
            </a:pPr>
            <a:endParaRPr lang="es-MX" dirty="0" smtClean="0"/>
          </a:p>
          <a:p>
            <a:pPr>
              <a:buNone/>
            </a:pPr>
            <a:r>
              <a:rPr lang="es-MX" b="1" cap="all" dirty="0" smtClean="0"/>
              <a:t>3.  CALIDAD DE la defensa</a:t>
            </a:r>
            <a:r>
              <a:rPr lang="en-US" dirty="0" smtClean="0"/>
              <a:t>:    </a:t>
            </a:r>
            <a:r>
              <a:rPr lang="en-US" b="1" cap="all" dirty="0" smtClean="0"/>
              <a:t>PROMEDIO</a:t>
            </a:r>
            <a:endParaRPr lang="en-US" dirty="0" smtClean="0"/>
          </a:p>
          <a:p>
            <a:r>
              <a:rPr lang="es-MX" dirty="0" smtClean="0"/>
              <a:t>3.1. Pertinencia de las respuestas</a:t>
            </a:r>
            <a:r>
              <a:rPr lang="en-US" dirty="0" smtClean="0"/>
              <a:t>         </a:t>
            </a:r>
            <a:r>
              <a:rPr lang="es-MX" dirty="0" smtClean="0"/>
              <a:t>10%</a:t>
            </a:r>
            <a:endParaRPr lang="en-US" dirty="0" smtClean="0"/>
          </a:p>
          <a:p>
            <a:r>
              <a:rPr lang="es-MX" dirty="0" smtClean="0"/>
              <a:t> 3.2.  Calidad de las respuestas</a:t>
            </a:r>
            <a:r>
              <a:rPr lang="en-US" dirty="0" smtClean="0"/>
              <a:t>              </a:t>
            </a:r>
            <a:r>
              <a:rPr lang="es-MX" dirty="0" smtClean="0"/>
              <a:t>20%</a:t>
            </a:r>
            <a:endParaRPr lang="en-US" dirty="0" smtClean="0"/>
          </a:p>
          <a:p>
            <a:r>
              <a:rPr lang="es-MX" b="1" dirty="0" smtClean="0"/>
              <a:t>SUB-TOTAL</a:t>
            </a:r>
            <a:r>
              <a:rPr lang="en-US" b="1" dirty="0" smtClean="0"/>
              <a:t>                                                </a:t>
            </a:r>
            <a:r>
              <a:rPr lang="es-MX" dirty="0" smtClean="0"/>
              <a:t>30%</a:t>
            </a:r>
            <a:endParaRPr lang="en-US" dirty="0" smtClean="0"/>
          </a:p>
          <a:p>
            <a:pPr>
              <a:buNone/>
            </a:pPr>
            <a:r>
              <a:rPr lang="es-MX" dirty="0" smtClean="0"/>
              <a:t> </a:t>
            </a:r>
            <a:endParaRPr lang="en-US" dirty="0" smtClean="0"/>
          </a:p>
          <a:p>
            <a:r>
              <a:rPr lang="es-MX" b="1" dirty="0" smtClean="0"/>
              <a:t>NOTA FINAL</a:t>
            </a:r>
            <a:r>
              <a:rPr lang="en-US" b="1" dirty="0" smtClean="0"/>
              <a:t>                                             </a:t>
            </a:r>
            <a:r>
              <a:rPr lang="es-NI" dirty="0" smtClean="0"/>
              <a:t>100</a:t>
            </a:r>
            <a:endParaRPr lang="en-US" dirty="0" smtClean="0"/>
          </a:p>
          <a:p>
            <a:pPr>
              <a:buNone/>
            </a:pPr>
            <a:r>
              <a:rPr lang="es-NI" dirty="0" smtClean="0"/>
              <a:t> </a:t>
            </a:r>
            <a:endParaRPr lang="en-US" dirty="0" smtClean="0"/>
          </a:p>
          <a:p>
            <a:pPr>
              <a:buNone/>
            </a:pPr>
            <a:r>
              <a:rPr lang="es-NI" dirty="0" smtClean="0"/>
              <a:t> </a:t>
            </a:r>
            <a:endParaRPr lang="en-US" dirty="0" smtClean="0"/>
          </a:p>
          <a:p>
            <a:pPr algn="ctr">
              <a:buNone/>
            </a:pPr>
            <a:r>
              <a:rPr lang="es-MX" dirty="0" smtClean="0"/>
              <a:t>Presidente(a)   __________________					                      Secretario(a)      _______________________</a:t>
            </a:r>
            <a:endParaRPr lang="en-US" dirty="0" smtClean="0"/>
          </a:p>
          <a:p>
            <a:r>
              <a:rPr lang="es-MX" dirty="0" smtClean="0"/>
              <a:t>        </a:t>
            </a:r>
            <a:endParaRPr lang="en-US" dirty="0" smtClean="0"/>
          </a:p>
          <a:p>
            <a:r>
              <a:rPr lang="es-MX" dirty="0" smtClean="0"/>
              <a:t>                                                                                                                                           Vocal     _________________________</a:t>
            </a:r>
            <a:r>
              <a:rPr lang="es-NI"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NI" dirty="0" smtClean="0"/>
              <a:t>Aprendizajes para la educación en contextos multiculturales  </a:t>
            </a:r>
            <a:endParaRPr lang="en-US" dirty="0"/>
          </a:p>
        </p:txBody>
      </p:sp>
      <p:sp>
        <p:nvSpPr>
          <p:cNvPr id="8" name="7 Marcador de contenido"/>
          <p:cNvSpPr>
            <a:spLocks noGrp="1"/>
          </p:cNvSpPr>
          <p:nvPr>
            <p:ph idx="1"/>
          </p:nvPr>
        </p:nvSpPr>
        <p:spPr>
          <a:xfrm>
            <a:off x="457200" y="1371600"/>
            <a:ext cx="8229600" cy="4754563"/>
          </a:xfrm>
        </p:spPr>
        <p:txBody>
          <a:bodyPr>
            <a:normAutofit fontScale="62500" lnSpcReduction="20000"/>
          </a:bodyPr>
          <a:lstStyle/>
          <a:p>
            <a:pPr lvl="0">
              <a:buNone/>
            </a:pPr>
            <a:r>
              <a:rPr lang="es-ES" sz="4000" dirty="0" smtClean="0"/>
              <a:t>	Que las capacitaciones en contextos multiculturales, se debe trabajar desde  los temores y dificultades que como seres humanos vivenciamos frente a una nueva experiencia marcada por ribetes  políticos e ideológicos y sobre todo económico</a:t>
            </a:r>
          </a:p>
          <a:p>
            <a:pPr lvl="0">
              <a:buNone/>
            </a:pPr>
            <a:r>
              <a:rPr lang="es-ES" sz="3600" dirty="0" smtClean="0"/>
              <a:t>	</a:t>
            </a:r>
          </a:p>
          <a:p>
            <a:pPr lvl="0">
              <a:buNone/>
            </a:pPr>
            <a:r>
              <a:rPr lang="es-ES" sz="3600" dirty="0" smtClean="0"/>
              <a:t>	La Educación en PI, no es un proceso lineal, sino que es un complejo de enfoques  y acciones que sitúa en el centro a hombres y mujeres en condiciones de iguales, para la conservación y adaptación frente al cambio climático</a:t>
            </a:r>
            <a:endParaRPr lang="es-ES" sz="4000" dirty="0" smtClean="0"/>
          </a:p>
          <a:p>
            <a:pPr lvl="0">
              <a:buNone/>
            </a:pPr>
            <a:endParaRPr lang="es-ES" sz="4000" dirty="0" smtClean="0"/>
          </a:p>
          <a:p>
            <a:pPr lvl="0">
              <a:buNone/>
            </a:pPr>
            <a:endParaRPr lang="en-US" sz="4000" dirty="0" smtClean="0"/>
          </a:p>
          <a:p>
            <a:pPr lvl="0">
              <a:buNone/>
            </a:pPr>
            <a:r>
              <a:rPr lang="es-ES" sz="4000" dirty="0" smtClean="0"/>
              <a:t>	 </a:t>
            </a:r>
            <a:endParaRPr lang="en-US" sz="4000"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Aprendizajes</a:t>
            </a:r>
            <a:endParaRPr lang="en-US" dirty="0"/>
          </a:p>
        </p:txBody>
      </p:sp>
      <p:sp>
        <p:nvSpPr>
          <p:cNvPr id="3" name="2 Marcador de contenido"/>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fontScale="55000" lnSpcReduction="20000"/>
          </a:bodyPr>
          <a:lstStyle/>
          <a:p>
            <a:r>
              <a:rPr lang="es-ES" dirty="0" smtClean="0"/>
              <a:t>El Éxito del trabajo con Pueblos Indígenas y en contextos multiculturales en necesario el empleo de una  metodología de elaboración conjunta, </a:t>
            </a:r>
            <a:r>
              <a:rPr lang="es-ES" dirty="0" smtClean="0"/>
              <a:t> partir del conocimiento  existente y llevarlo al dialogo con la ciencia u  expertos </a:t>
            </a:r>
            <a:endParaRPr lang="es-ES" dirty="0" smtClean="0"/>
          </a:p>
          <a:p>
            <a:pPr>
              <a:buNone/>
            </a:pPr>
            <a:r>
              <a:rPr lang="es-ES" dirty="0" smtClean="0"/>
              <a:t>	 El proceso de REDD, pasa  por la personalización y colectivización, a través la construcción de la auto identidad y su relación con los recursos naturales.  Puesto que los procesos de sensibilización inducida encierran en si mismo peligros para la existencia de los Pueblos indígenas.</a:t>
            </a:r>
          </a:p>
          <a:p>
            <a:pPr>
              <a:buNone/>
            </a:pPr>
            <a:endParaRPr lang="es-ES" dirty="0" smtClean="0"/>
          </a:p>
          <a:p>
            <a:pPr>
              <a:buNone/>
            </a:pPr>
            <a:r>
              <a:rPr lang="es-ES" dirty="0" smtClean="0"/>
              <a:t>	 La experiencia demuestra que ante un auditorio multiétnico se debe utilizar los distintos idiomas, el lenguaje técnico, se debe analizar desde la perspectiva del conocimiento, la técnica del tema generador tiene validez en este contexto, y en caso de REDD.</a:t>
            </a:r>
          </a:p>
          <a:p>
            <a:pPr>
              <a:buNone/>
            </a:pPr>
            <a:r>
              <a:rPr lang="en-US" dirty="0" smtClean="0"/>
              <a:t>	</a:t>
            </a:r>
            <a:r>
              <a:rPr lang="es-ES" dirty="0" smtClean="0"/>
              <a:t>Para visibilizar el derecho de uso, goce y disfrute de los recursos propios, llevo elaboración de los mapas comunales que se desprendieron del Mapa del territorio, dentro del mapa ubicaron los recursos existente, la cantidad que aun existen.</a:t>
            </a:r>
          </a:p>
          <a:p>
            <a:pPr>
              <a:buNone/>
            </a:pPr>
            <a:r>
              <a:rPr lang="es-NI" dirty="0" smtClean="0"/>
              <a:t>.      	</a:t>
            </a:r>
          </a:p>
          <a:p>
            <a:pPr>
              <a:buNone/>
            </a:pPr>
            <a:r>
              <a:rPr lang="es-NI" dirty="0" smtClean="0"/>
              <a:t>	</a:t>
            </a: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Aprendizajes </a:t>
            </a:r>
            <a:endParaRPr lang="en-US" dirty="0"/>
          </a:p>
        </p:txBody>
      </p:sp>
      <p:sp>
        <p:nvSpPr>
          <p:cNvPr id="3" name="2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just"/>
            <a:r>
              <a:rPr lang="es-NI" dirty="0" smtClean="0"/>
              <a:t>Las unidades de apoyo, para lograr la articulación de un proceso educativo que encierre los enfoques planteados, la implementación de la metodología de elaboración conjunta ha dado buenos resultados en este contexto, (el Mapeo Comunitario, las evaluaciones económicas) reforzadas con el marco legal existente, los derechos humanos, </a:t>
            </a:r>
            <a:endParaRPr lang="es-E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Aprendizajes desde la Tutoría</a:t>
            </a:r>
            <a:endParaRPr lang="en-US" dirty="0"/>
          </a:p>
        </p:txBody>
      </p:sp>
      <p:sp>
        <p:nvSpPr>
          <p:cNvPr id="3" name="2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a:bodyPr>
          <a:lstStyle/>
          <a:p>
            <a:r>
              <a:rPr lang="es-ES" dirty="0" smtClean="0"/>
              <a:t>Que algunas comunidades tienen una actitud más abierta que otras.</a:t>
            </a:r>
            <a:endParaRPr lang="en-US" dirty="0" smtClean="0"/>
          </a:p>
          <a:p>
            <a:r>
              <a:rPr lang="es-ES" dirty="0" smtClean="0"/>
              <a:t>La tutoría ayuda a fortalecer las habilidades.</a:t>
            </a:r>
            <a:endParaRPr lang="en-US" dirty="0" smtClean="0"/>
          </a:p>
          <a:p>
            <a:r>
              <a:rPr lang="es-ES" dirty="0" smtClean="0"/>
              <a:t>La tutoría es una herramienta metodológica para el aprendizaje y la </a:t>
            </a:r>
            <a:r>
              <a:rPr lang="es-ES" dirty="0" smtClean="0"/>
              <a:t>reafirmación  </a:t>
            </a:r>
            <a:r>
              <a:rPr lang="es-ES" dirty="0" smtClean="0"/>
              <a:t>de habilidades </a:t>
            </a:r>
            <a:endParaRPr lang="en-US" dirty="0" smtClean="0"/>
          </a:p>
          <a:p>
            <a:r>
              <a:rPr lang="es-ES" dirty="0" smtClean="0"/>
              <a:t>El Mapeo es una herramienta importante pero que se dificulta en estudiantes con niveles escolares muy bajo, requiriendo mayor inversión de tiempo para su aprendizaje.</a:t>
            </a:r>
          </a:p>
          <a:p>
            <a:endParaRPr lang="es-ES" dirty="0" smtClean="0"/>
          </a:p>
          <a:p>
            <a:endParaRPr lang="en-US" dirty="0" smtClean="0"/>
          </a:p>
          <a:p>
            <a:pPr lvl="0">
              <a:buNone/>
            </a:pPr>
            <a:endParaRPr lang="es-ES" sz="36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NI" dirty="0" smtClean="0"/>
              <a:t>TASBA PRI, NUESTRA PRIMER EXPERIENCIA EN NICARAGUA</a:t>
            </a:r>
            <a:endParaRPr lang="en-US" dirty="0"/>
          </a:p>
        </p:txBody>
      </p:sp>
      <p:sp>
        <p:nvSpPr>
          <p:cNvPr id="3" name="2 Marcador de contenido"/>
          <p:cNvSpPr>
            <a:spLocks noGrp="1"/>
          </p:cNvSpPr>
          <p:nvPr>
            <p:ph idx="1"/>
          </p:nvPr>
        </p:nvSpPr>
        <p:spPr>
          <a:xfrm>
            <a:off x="304800" y="1600200"/>
            <a:ext cx="8686800" cy="4800600"/>
          </a:xfrm>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algn="just">
              <a:lnSpc>
                <a:spcPct val="170000"/>
              </a:lnSpc>
            </a:pPr>
            <a:endParaRPr lang="es-ES_tradnl" sz="4500" dirty="0" smtClean="0"/>
          </a:p>
          <a:p>
            <a:pPr algn="just">
              <a:lnSpc>
                <a:spcPct val="170000"/>
              </a:lnSpc>
            </a:pPr>
            <a:r>
              <a:rPr lang="es-ES_tradnl" sz="6200" dirty="0" err="1" smtClean="0"/>
              <a:t>Tasba</a:t>
            </a:r>
            <a:r>
              <a:rPr lang="es-ES_tradnl" sz="6200" dirty="0" smtClean="0"/>
              <a:t> </a:t>
            </a:r>
            <a:r>
              <a:rPr lang="es-ES_tradnl" sz="6200" dirty="0" err="1" smtClean="0"/>
              <a:t>Pri</a:t>
            </a:r>
            <a:r>
              <a:rPr lang="es-ES_tradnl" sz="6200" dirty="0" smtClean="0"/>
              <a:t>, se ubica al norte del municipio de Puerto Cabezas, agrupándose un total de 29 comunidades y 6 </a:t>
            </a:r>
            <a:r>
              <a:rPr lang="es-ES_tradnl" sz="6200" dirty="0" smtClean="0"/>
              <a:t>sectores</a:t>
            </a:r>
            <a:r>
              <a:rPr lang="es-ES_tradnl" sz="6200" dirty="0" smtClean="0"/>
              <a:t>, </a:t>
            </a:r>
            <a:r>
              <a:rPr lang="es-ES_tradnl" sz="6200" dirty="0" smtClean="0"/>
              <a:t>con una extensión territorial de 1,469.45 km2( aproximadamente   y limita al Norte con el territorio AMASAU (</a:t>
            </a:r>
            <a:r>
              <a:rPr lang="es-ES_tradnl" sz="6200" dirty="0" err="1" smtClean="0"/>
              <a:t>Awas</a:t>
            </a:r>
            <a:r>
              <a:rPr lang="es-ES_tradnl" sz="6200" dirty="0" smtClean="0"/>
              <a:t> </a:t>
            </a:r>
            <a:r>
              <a:rPr lang="es-ES_tradnl" sz="6200" dirty="0" err="1" smtClean="0"/>
              <a:t>Tingni</a:t>
            </a:r>
            <a:r>
              <a:rPr lang="es-ES_tradnl" sz="6200" dirty="0" smtClean="0"/>
              <a:t>) y Diez Comunidades, al Sur con </a:t>
            </a:r>
            <a:r>
              <a:rPr lang="es-ES_tradnl" sz="6200" dirty="0" err="1" smtClean="0"/>
              <a:t>Prinsu</a:t>
            </a:r>
            <a:r>
              <a:rPr lang="es-ES_tradnl" sz="6200" dirty="0" smtClean="0"/>
              <a:t> </a:t>
            </a:r>
            <a:r>
              <a:rPr lang="es-ES_tradnl" sz="6200" dirty="0" err="1" smtClean="0"/>
              <a:t>Awala</a:t>
            </a:r>
            <a:r>
              <a:rPr lang="es-ES_tradnl" sz="6200" dirty="0" smtClean="0"/>
              <a:t>, </a:t>
            </a:r>
            <a:r>
              <a:rPr lang="es-ES_tradnl" sz="6200" dirty="0" err="1" smtClean="0"/>
              <a:t>Prinsu</a:t>
            </a:r>
            <a:r>
              <a:rPr lang="es-ES_tradnl" sz="6200" dirty="0" smtClean="0"/>
              <a:t> </a:t>
            </a:r>
            <a:r>
              <a:rPr lang="es-ES_tradnl" sz="6200" dirty="0" err="1" smtClean="0"/>
              <a:t>Auhya</a:t>
            </a:r>
            <a:r>
              <a:rPr lang="es-ES_tradnl" sz="6200" dirty="0" smtClean="0"/>
              <a:t> Un y </a:t>
            </a:r>
            <a:r>
              <a:rPr lang="es-ES_tradnl" sz="6200" dirty="0" err="1" smtClean="0"/>
              <a:t>Tuahka</a:t>
            </a:r>
            <a:r>
              <a:rPr lang="es-ES_tradnl" sz="6200" dirty="0" smtClean="0"/>
              <a:t>, al Este con el territorio de Llano Sur,  y al Oeste con el territorio de </a:t>
            </a:r>
            <a:r>
              <a:rPr lang="es-ES_tradnl" sz="6200" dirty="0" err="1" smtClean="0"/>
              <a:t>Mayangna</a:t>
            </a:r>
            <a:r>
              <a:rPr lang="es-ES_tradnl" sz="6200" dirty="0" smtClean="0"/>
              <a:t> </a:t>
            </a:r>
            <a:r>
              <a:rPr lang="es-ES_tradnl" sz="6200" dirty="0" err="1" smtClean="0"/>
              <a:t>Sauni</a:t>
            </a:r>
            <a:r>
              <a:rPr lang="es-ES_tradnl" sz="6200" dirty="0" smtClean="0"/>
              <a:t> As.                                                               </a:t>
            </a:r>
            <a:endParaRPr lang="en-US" sz="6200" dirty="0" smtClean="0"/>
          </a:p>
          <a:p>
            <a:pPr algn="just">
              <a:lnSpc>
                <a:spcPct val="170000"/>
              </a:lnSpc>
            </a:pPr>
            <a:endParaRPr lang="en-US" sz="6200" dirty="0" smtClean="0"/>
          </a:p>
          <a:p>
            <a:pPr algn="just">
              <a:lnSpc>
                <a:spcPct val="170000"/>
              </a:lnSpc>
              <a:buNone/>
            </a:pPr>
            <a:endParaRPr lang="en-US" sz="6200" dirty="0" smtClean="0"/>
          </a:p>
          <a:p>
            <a:endParaRPr lang="en-US" dirty="0" smtClean="0"/>
          </a:p>
          <a:p>
            <a:pPr>
              <a:buNone/>
            </a:pPr>
            <a:r>
              <a:rPr lang="es-ES_tradnl" dirty="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Dificultades </a:t>
            </a:r>
            <a:endParaRPr lang="en-US" dirty="0"/>
          </a:p>
        </p:txBody>
      </p:sp>
      <p:sp>
        <p:nvSpPr>
          <p:cNvPr id="3" name="2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40000" lnSpcReduction="20000"/>
          </a:bodyPr>
          <a:lstStyle/>
          <a:p>
            <a:pPr algn="just">
              <a:buNone/>
            </a:pPr>
            <a:r>
              <a:rPr lang="es-NI" sz="5500" dirty="0" smtClean="0"/>
              <a:t>1. No previsión de las elecciones de autoridades regionales y su periodo de campaña, lo que obligó a suspender la sesión de trabajo programada para el mes de Febrero, trayendo como consecuencia ajustes al programa  de  un encuentro a dos  para cubrir las horas clases que exige la parte académica.</a:t>
            </a:r>
          </a:p>
          <a:p>
            <a:endParaRPr lang="en-US" sz="5500" dirty="0" smtClean="0"/>
          </a:p>
          <a:p>
            <a:pPr algn="just">
              <a:buNone/>
            </a:pPr>
            <a:r>
              <a:rPr lang="es-NI" sz="5500" dirty="0" smtClean="0"/>
              <a:t>2.   Los problemas sobre la propiedad de la tierra refieren los participantes del Diplomado es un tema necesario de abordar, de manera particular en el territorio de </a:t>
            </a:r>
            <a:r>
              <a:rPr lang="es-NI" sz="5500" dirty="0" err="1" smtClean="0"/>
              <a:t>Tasba</a:t>
            </a:r>
            <a:r>
              <a:rPr lang="es-NI" sz="5500" dirty="0" smtClean="0"/>
              <a:t> </a:t>
            </a:r>
            <a:r>
              <a:rPr lang="es-NI" sz="5500" dirty="0" err="1" smtClean="0"/>
              <a:t>Pri</a:t>
            </a:r>
            <a:r>
              <a:rPr lang="es-NI" sz="5500" dirty="0" smtClean="0"/>
              <a:t>, por ser multiétnico,  donde existe presión sobre los recursos naturales, el avances de la frontera agrícola y ganadera, el aceleramiento de los cambios culturales en el manejo y administración de los recursos naturales existente en sus comunidades, la usurpación de las áreas comunales dentro de títulos de comunidades indígenas, se torna en una dificultad al momento del desarrollo de los plenarios. </a:t>
            </a:r>
            <a:endParaRPr lang="es-NI"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NI" sz="8000" dirty="0" err="1" smtClean="0"/>
              <a:t>Tingki</a:t>
            </a:r>
            <a:r>
              <a:rPr lang="es-NI" sz="8000" dirty="0" smtClean="0"/>
              <a:t>,</a:t>
            </a:r>
            <a:r>
              <a:rPr lang="es-NI"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s-NI" dirty="0" smtClean="0"/>
              <a:t>El Programa</a:t>
            </a:r>
            <a:endParaRPr lang="en-US" dirty="0"/>
          </a:p>
        </p:txBody>
      </p:sp>
      <p:sp>
        <p:nvSpPr>
          <p:cNvPr id="3" name="2 Marcador de contenido"/>
          <p:cNvSpPr>
            <a:spLocks noGrp="1"/>
          </p:cNvSpPr>
          <p:nvPr>
            <p:ph idx="1"/>
          </p:nvPr>
        </p:nvSpPr>
        <p:spPr>
          <a:ln/>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pPr>
            <a:r>
              <a:rPr lang="es-ES" sz="2000" dirty="0" smtClean="0"/>
              <a:t>TTP  - CADPI – URACCAN ,  en coordinación con las autoridades regionales y con el apoyo financiero de TEBTEBBA.</a:t>
            </a:r>
          </a:p>
          <a:p>
            <a:pPr algn="just">
              <a:lnSpc>
                <a:spcPct val="150000"/>
              </a:lnSpc>
            </a:pPr>
            <a:r>
              <a:rPr lang="es-ES_tradnl" sz="2000" dirty="0"/>
              <a:t>En el Marco del Programa Asegurando la efectiva participación de los Pueblos Indígenas de Nicaragua en el proceso nacional y global de REDD, </a:t>
            </a:r>
            <a:r>
              <a:rPr lang="es-ES_tradnl" sz="2000" dirty="0" smtClean="0"/>
              <a:t>con </a:t>
            </a:r>
            <a:r>
              <a:rPr lang="es-ES_tradnl" sz="2000" dirty="0"/>
              <a:t>el objeto de </a:t>
            </a:r>
            <a:r>
              <a:rPr lang="es-ES_tradnl" sz="2000" dirty="0" smtClean="0"/>
              <a:t>encontrar mecanismos que permita facilitar procesos educativos  en Pueblos indígenas hemos implementado el primer Diplomado en Cambio Climático y REDD, en </a:t>
            </a:r>
            <a:r>
              <a:rPr lang="es-ES_tradnl" sz="2000" dirty="0" err="1" smtClean="0"/>
              <a:t>Sahsa</a:t>
            </a:r>
            <a:r>
              <a:rPr lang="es-ES_tradnl" sz="2000" dirty="0" smtClean="0"/>
              <a:t>, Territorio de </a:t>
            </a:r>
            <a:r>
              <a:rPr lang="es-ES_tradnl" sz="2000" dirty="0" err="1" smtClean="0"/>
              <a:t>Tasba</a:t>
            </a:r>
            <a:r>
              <a:rPr lang="es-ES_tradnl" sz="2000" dirty="0" smtClean="0"/>
              <a:t> </a:t>
            </a:r>
            <a:r>
              <a:rPr lang="es-ES_tradnl" sz="2000" dirty="0" err="1" smtClean="0"/>
              <a:t>Pri</a:t>
            </a:r>
            <a:r>
              <a:rPr lang="es-ES_tradnl" sz="2000" dirty="0" smtClean="0"/>
              <a:t>, Municipio de Puerto Cabezas,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NI" dirty="0" smtClean="0"/>
              <a:t>Los Participantes </a:t>
            </a:r>
            <a:endParaRPr lang="en-US" dirty="0"/>
          </a:p>
        </p:txBody>
      </p:sp>
      <p:sp>
        <p:nvSpPr>
          <p:cNvPr id="3" name="2 Marcador de contenido"/>
          <p:cNvSpPr>
            <a:spLocks noGrp="1"/>
          </p:cNvSpPr>
          <p:nvPr>
            <p:ph idx="1"/>
          </p:nvPr>
        </p:nvSpPr>
        <p:spPr/>
        <p:txBody>
          <a:bodyPr>
            <a:normAutofit fontScale="92500"/>
          </a:bodyPr>
          <a:lstStyle/>
          <a:p>
            <a:r>
              <a:rPr lang="es-NI" dirty="0" smtClean="0"/>
              <a:t>Cinco comunidades Indígenas del TTP, (</a:t>
            </a:r>
            <a:r>
              <a:rPr lang="es-NI" dirty="0" err="1" smtClean="0"/>
              <a:t>Kuakuail</a:t>
            </a:r>
            <a:r>
              <a:rPr lang="es-NI" dirty="0" smtClean="0"/>
              <a:t>, Altamira, </a:t>
            </a:r>
            <a:r>
              <a:rPr lang="es-NI" dirty="0" err="1" smtClean="0"/>
              <a:t>Sahsa</a:t>
            </a:r>
            <a:r>
              <a:rPr lang="es-NI" dirty="0" smtClean="0"/>
              <a:t>, </a:t>
            </a:r>
            <a:r>
              <a:rPr lang="es-NI" dirty="0" err="1" smtClean="0"/>
              <a:t>Kukalaya</a:t>
            </a:r>
            <a:r>
              <a:rPr lang="es-NI" dirty="0" smtClean="0"/>
              <a:t> puente, </a:t>
            </a:r>
            <a:r>
              <a:rPr lang="es-NI" dirty="0" err="1" smtClean="0"/>
              <a:t>Sumubila</a:t>
            </a:r>
            <a:r>
              <a:rPr lang="es-NI" dirty="0" smtClean="0"/>
              <a:t>)</a:t>
            </a:r>
          </a:p>
          <a:p>
            <a:r>
              <a:rPr lang="es-NI" dirty="0" smtClean="0"/>
              <a:t>Comunidades Mestizas (Columbus, Empalme de Columbus, San Pablo)</a:t>
            </a:r>
          </a:p>
          <a:p>
            <a:r>
              <a:rPr lang="es-NI" dirty="0" smtClean="0"/>
              <a:t>Graduados del Diplomado: 47 hombres y mujeres  de éstos (20 son mujeres), </a:t>
            </a:r>
          </a:p>
          <a:p>
            <a:r>
              <a:rPr lang="es-NI" dirty="0" smtClean="0"/>
              <a:t>La composición étnica; </a:t>
            </a:r>
            <a:r>
              <a:rPr lang="es-NI" dirty="0" err="1" smtClean="0"/>
              <a:t>Miskitu</a:t>
            </a:r>
            <a:r>
              <a:rPr lang="es-NI" dirty="0" smtClean="0"/>
              <a:t>, mestizos,  dialogo de saberes </a:t>
            </a:r>
            <a:r>
              <a:rPr lang="es-NI" dirty="0" err="1" smtClean="0"/>
              <a:t>intergeneracional</a:t>
            </a:r>
            <a:r>
              <a:rPr lang="es-NI" dirty="0" smtClean="0"/>
              <a:t>, menor edad 15 años (mujer), mayor edad 68 años (hombre)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4800"/>
            <a:ext cx="8229600" cy="1143000"/>
          </a:xfrm>
        </p:spPr>
        <p:style>
          <a:lnRef idx="1">
            <a:schemeClr val="accent6"/>
          </a:lnRef>
          <a:fillRef idx="2">
            <a:schemeClr val="accent6"/>
          </a:fillRef>
          <a:effectRef idx="1">
            <a:schemeClr val="accent6"/>
          </a:effectRef>
          <a:fontRef idx="minor">
            <a:schemeClr val="dk1"/>
          </a:fontRef>
        </p:style>
        <p:txBody>
          <a:bodyPr>
            <a:noAutofit/>
          </a:bodyPr>
          <a:lstStyle/>
          <a:p>
            <a:pPr marL="571500" indent="-571500">
              <a:spcBef>
                <a:spcPct val="20000"/>
              </a:spcBef>
              <a:buFont typeface="Arial" pitchFamily="34" charset="0"/>
            </a:pPr>
            <a:r>
              <a:rPr lang="es-NI" sz="3600" dirty="0" smtClean="0">
                <a:latin typeface="+mn-lt"/>
                <a:ea typeface="+mn-ea"/>
                <a:cs typeface="+mn-cs"/>
              </a:rPr>
              <a:t>El proceso para capacitar en PI con  énfasis en Cambio Climático </a:t>
            </a:r>
            <a:endParaRPr lang="en-US" sz="3600" dirty="0">
              <a:latin typeface="+mn-lt"/>
              <a:ea typeface="+mn-ea"/>
              <a:cs typeface="+mn-cs"/>
            </a:endParaRPr>
          </a:p>
        </p:txBody>
      </p:sp>
      <p:sp>
        <p:nvSpPr>
          <p:cNvPr id="3" name="2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marL="571500" indent="-571500">
              <a:buAutoNum type="romanUcPeriod"/>
            </a:pPr>
            <a:r>
              <a:rPr lang="es-NI" sz="2200" b="1" dirty="0" smtClean="0"/>
              <a:t>La preparación conjunta del proyecto </a:t>
            </a:r>
          </a:p>
          <a:p>
            <a:pPr marL="571500" indent="-571500">
              <a:buNone/>
            </a:pPr>
            <a:r>
              <a:rPr lang="es-NI" sz="2200" dirty="0" smtClean="0"/>
              <a:t>Participan TTP – CADPI </a:t>
            </a:r>
          </a:p>
          <a:p>
            <a:pPr marL="571500" indent="-571500">
              <a:buNone/>
            </a:pPr>
            <a:r>
              <a:rPr lang="es-NI" sz="2200" dirty="0" smtClean="0"/>
              <a:t>II. </a:t>
            </a:r>
            <a:r>
              <a:rPr lang="es-NI" sz="2200" b="1" dirty="0" smtClean="0"/>
              <a:t>Preparación conjunta de la </a:t>
            </a:r>
            <a:r>
              <a:rPr lang="es-NI" sz="2200" b="1" dirty="0" err="1" smtClean="0"/>
              <a:t>currícula</a:t>
            </a:r>
            <a:r>
              <a:rPr lang="es-NI" sz="2200" b="1" dirty="0" smtClean="0"/>
              <a:t> </a:t>
            </a:r>
          </a:p>
          <a:p>
            <a:pPr marL="571500" indent="-571500">
              <a:buNone/>
            </a:pPr>
            <a:r>
              <a:rPr lang="es-NI" sz="2200" dirty="0" smtClean="0"/>
              <a:t>	TTP – CADPI</a:t>
            </a:r>
          </a:p>
          <a:p>
            <a:pPr marL="571500" indent="-571500">
              <a:buNone/>
            </a:pPr>
            <a:r>
              <a:rPr lang="es-NI" sz="2200" dirty="0" smtClean="0"/>
              <a:t>III. </a:t>
            </a:r>
            <a:r>
              <a:rPr lang="es-NI" sz="2200" b="1" dirty="0" smtClean="0"/>
              <a:t>El proceso para la acreditación del Diplomado por la Universidad</a:t>
            </a:r>
            <a:r>
              <a:rPr lang="es-NI" sz="2200" dirty="0" smtClean="0"/>
              <a:t>. </a:t>
            </a:r>
          </a:p>
          <a:p>
            <a:pPr marL="571500" indent="-571500">
              <a:buNone/>
            </a:pPr>
            <a:r>
              <a:rPr lang="es-NI" sz="2200" dirty="0" smtClean="0"/>
              <a:t>	Reuniones de negociación: participan  TTP – CADPI – URACCAN</a:t>
            </a:r>
          </a:p>
          <a:p>
            <a:pPr marL="571500" indent="-571500">
              <a:buNone/>
            </a:pPr>
            <a:r>
              <a:rPr lang="es-NI" sz="2200" dirty="0" smtClean="0"/>
              <a:t>	Presentación de la malla Curricular.</a:t>
            </a:r>
          </a:p>
          <a:p>
            <a:pPr marL="571500" indent="-571500">
              <a:buNone/>
            </a:pPr>
            <a:r>
              <a:rPr lang="es-NI" sz="2200" dirty="0" smtClean="0"/>
              <a:t>	Firma del convenio de colaboración.</a:t>
            </a:r>
          </a:p>
          <a:p>
            <a:pPr marL="571500" indent="-571500">
              <a:buNone/>
            </a:pPr>
            <a:endParaRPr lang="en-US" dirty="0"/>
          </a:p>
        </p:txBody>
      </p:sp>
      <p:sp>
        <p:nvSpPr>
          <p:cNvPr id="4" name="3 Flecha derecha"/>
          <p:cNvSpPr/>
          <p:nvPr/>
        </p:nvSpPr>
        <p:spPr>
          <a:xfrm>
            <a:off x="762000" y="38100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Flecha derecha"/>
          <p:cNvSpPr/>
          <p:nvPr/>
        </p:nvSpPr>
        <p:spPr>
          <a:xfrm>
            <a:off x="685800" y="46482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NI" dirty="0" smtClean="0"/>
              <a:t>Organizando la capacitación  - el Diplomado</a:t>
            </a:r>
            <a:endParaRPr lang="en-US" dirty="0"/>
          </a:p>
        </p:txBody>
      </p:sp>
      <p:sp>
        <p:nvSpPr>
          <p:cNvPr id="3" name="2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s-NI" dirty="0" smtClean="0"/>
              <a:t>Acreditada la malla curricular, estamos listos para:</a:t>
            </a:r>
          </a:p>
          <a:p>
            <a:pPr marL="514350" indent="-514350">
              <a:buAutoNum type="arabicPeriod"/>
            </a:pPr>
            <a:r>
              <a:rPr lang="es-NI" dirty="0" smtClean="0"/>
              <a:t>Decidir que comunidades entran a la primera experiencia:  a) todas las comunidades indígenas entran sin restricción (cinco), b) tres comunidades Mestizas colindantes con el cerro Miramar, sitio de conservación  </a:t>
            </a:r>
          </a:p>
          <a:p>
            <a:pPr marL="514350" indent="-514350">
              <a:buAutoNum type="arabicPeriod"/>
            </a:pPr>
            <a:r>
              <a:rPr lang="es-NI" dirty="0" smtClean="0"/>
              <a:t> 50% mujeres y 50% hombres, considerando el aspecto generacional </a:t>
            </a:r>
          </a:p>
          <a:p>
            <a:pPr marL="514350" indent="-514350">
              <a:buAutoNum type="arabicPeriod"/>
            </a:pPr>
            <a:r>
              <a:rPr lang="es-ES_tradnl" dirty="0" smtClean="0"/>
              <a:t>De cada comunidad participa un equipo de seis personas entre jóvenes, adultos y mayores</a:t>
            </a:r>
          </a:p>
          <a:p>
            <a:pPr marL="514350" indent="-514350">
              <a:buAutoNum type="arabicPeriod"/>
            </a:pPr>
            <a:r>
              <a:rPr lang="es-ES_tradnl" dirty="0" smtClean="0"/>
              <a:t>Lanzamiento del Diplomado</a:t>
            </a:r>
          </a:p>
          <a:p>
            <a:pPr marL="514350" indent="-514350">
              <a:buAutoNum type="arabicPeriod"/>
            </a:pPr>
            <a:r>
              <a:rPr lang="es-ES_tradnl" dirty="0" smtClean="0"/>
              <a:t>Matrícula, (inscripción) de participantes en el Diplomado, lo hace Registro académico de la Universidad.</a:t>
            </a:r>
            <a:endParaRPr lang="en-US" dirty="0" smtClean="0"/>
          </a:p>
          <a:p>
            <a:pPr>
              <a:buNone/>
            </a:pPr>
            <a:r>
              <a:rPr lang="es-ES_tradnl" dirty="0" smtClean="0"/>
              <a:t> </a:t>
            </a:r>
            <a:endParaRPr lang="en-US" dirty="0" smtClean="0"/>
          </a:p>
          <a:p>
            <a:pPr marL="514350" indent="-514350">
              <a:buAutoNum type="arabicPeriod"/>
            </a:pPr>
            <a:endParaRPr lang="es-NI" dirty="0" smtClean="0"/>
          </a:p>
          <a:p>
            <a:pPr marL="514350" indent="-514350">
              <a:buNone/>
            </a:pPr>
            <a:endParaRPr lang="es-NI"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NI" dirty="0" smtClean="0"/>
              <a:t>El Diplomado</a:t>
            </a:r>
            <a:endParaRPr lang="en-US" dirty="0"/>
          </a:p>
        </p:txBody>
      </p:sp>
      <p:sp>
        <p:nvSpPr>
          <p:cNvPr id="3" name="2 Marcador de contenido"/>
          <p:cNvSpPr>
            <a:spLocks noGrp="1"/>
          </p:cNvSpPr>
          <p:nvPr>
            <p:ph idx="1"/>
          </p:nvPr>
        </p:nvSpPr>
        <p:spPr>
          <a:xfrm>
            <a:off x="457200" y="1600200"/>
            <a:ext cx="8229600" cy="4876800"/>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514350" indent="-514350">
              <a:buAutoNum type="arabicPeriod"/>
            </a:pPr>
            <a:r>
              <a:rPr lang="es-ES_tradnl" dirty="0" smtClean="0"/>
              <a:t>Programa de </a:t>
            </a:r>
            <a:r>
              <a:rPr lang="es-ES_tradnl" dirty="0" smtClean="0"/>
              <a:t>implementación,  </a:t>
            </a:r>
            <a:r>
              <a:rPr lang="es-ES_tradnl" dirty="0" smtClean="0"/>
              <a:t>Malla curricular, que contiene los temas y contenidos del diplomado, organizados por módulos,  la estrategia educativa, /Metodología, el sistema de evaluación, recursos de apoyo académico, la bibliografía a utilizar.</a:t>
            </a:r>
          </a:p>
          <a:p>
            <a:pPr marL="514350" indent="-514350">
              <a:buAutoNum type="arabicPeriod"/>
            </a:pPr>
            <a:endParaRPr lang="es-ES_tradnl" dirty="0" smtClean="0"/>
          </a:p>
          <a:p>
            <a:pPr marL="514350" indent="-514350" algn="just">
              <a:buAutoNum type="arabicPeriod"/>
            </a:pPr>
            <a:r>
              <a:rPr lang="es-ES_tradnl" dirty="0" smtClean="0"/>
              <a:t>Las </a:t>
            </a:r>
            <a:r>
              <a:rPr lang="es-ES_tradnl" dirty="0"/>
              <a:t>actividades educacionales están integrados en los cursos del diplomado, la </a:t>
            </a:r>
            <a:r>
              <a:rPr lang="es-ES_tradnl" dirty="0" smtClean="0"/>
              <a:t>participación de </a:t>
            </a:r>
            <a:r>
              <a:rPr lang="es-ES_tradnl" dirty="0"/>
              <a:t>hombres y mujeres, líderes comunitarios capacitados para ser comunicadores efectivos en varios aspectos tales como: derecho de los Pueblos Indígenas, sobre sus recursos bajo la declaración de las Naciones Unidas, bajo el marco legislativo nacional y política como la de la autonomía, CC y RED, usando la guía de TEBTEBBA sobre Cambio Climático y Pueblos Indígenas. </a:t>
            </a:r>
            <a:r>
              <a:rPr lang="es-ES_tradnl" dirty="0" smtClean="0"/>
              <a:t>Que fue traducida y contextualizada. </a:t>
            </a:r>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9762"/>
          </a:xfrm>
        </p:spPr>
        <p:txBody>
          <a:bodyPr>
            <a:normAutofit fontScale="90000"/>
          </a:bodyPr>
          <a:lstStyle/>
          <a:p>
            <a:r>
              <a:rPr lang="es-NI" dirty="0" smtClean="0"/>
              <a:t>El programa: Organización de bloques temáticos</a:t>
            </a:r>
            <a:endParaRPr lang="en-US" dirty="0"/>
          </a:p>
        </p:txBody>
      </p:sp>
      <p:graphicFrame>
        <p:nvGraphicFramePr>
          <p:cNvPr id="4" name="3 Marcador de contenido"/>
          <p:cNvGraphicFramePr>
            <a:graphicFrameLocks noGrp="1"/>
          </p:cNvGraphicFramePr>
          <p:nvPr>
            <p:ph idx="1"/>
          </p:nvPr>
        </p:nvGraphicFramePr>
        <p:xfrm>
          <a:off x="-3" y="1524000"/>
          <a:ext cx="9144002" cy="7010405"/>
        </p:xfrm>
        <a:graphic>
          <a:graphicData uri="http://schemas.openxmlformats.org/drawingml/2006/table">
            <a:tbl>
              <a:tblPr firstRow="1" bandRow="1">
                <a:tableStyleId>{5C22544A-7EE6-4342-B048-85BDC9FD1C3A}</a:tableStyleId>
              </a:tblPr>
              <a:tblGrid>
                <a:gridCol w="421108"/>
                <a:gridCol w="2779310"/>
                <a:gridCol w="757993"/>
                <a:gridCol w="505330"/>
                <a:gridCol w="673771"/>
                <a:gridCol w="589551"/>
                <a:gridCol w="589551"/>
                <a:gridCol w="589551"/>
                <a:gridCol w="589551"/>
                <a:gridCol w="589551"/>
                <a:gridCol w="589551"/>
                <a:gridCol w="469184"/>
              </a:tblGrid>
              <a:tr h="367379">
                <a:tc>
                  <a:txBody>
                    <a:bodyPr/>
                    <a:lstStyle/>
                    <a:p>
                      <a:pPr marL="0" marR="0" algn="just">
                        <a:spcBef>
                          <a:spcPts val="0"/>
                        </a:spcBef>
                        <a:spcAft>
                          <a:spcPts val="0"/>
                        </a:spcAft>
                      </a:pPr>
                      <a:r>
                        <a:rPr lang="es-MX" sz="1000" dirty="0">
                          <a:latin typeface="Times New Roman"/>
                          <a:ea typeface="Times New Roman"/>
                          <a:cs typeface="Times New Roman"/>
                        </a:rPr>
                        <a:t>No. </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a:latin typeface="Times New Roman"/>
                          <a:ea typeface="Times New Roman"/>
                          <a:cs typeface="Times New Roman"/>
                        </a:rPr>
                        <a:t> Actividad  </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000" dirty="0" err="1">
                          <a:latin typeface="Times New Roman"/>
                          <a:ea typeface="Times New Roman"/>
                          <a:cs typeface="Times New Roman"/>
                        </a:rPr>
                        <a:t>Oct</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000">
                          <a:latin typeface="Times New Roman"/>
                          <a:ea typeface="Times New Roman"/>
                          <a:cs typeface="Times New Roman"/>
                        </a:rPr>
                        <a:t>Nov</a:t>
                      </a:r>
                      <a:endParaRPr lang="en-US" sz="120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000">
                          <a:latin typeface="Times New Roman"/>
                          <a:ea typeface="Times New Roman"/>
                          <a:cs typeface="Times New Roman"/>
                        </a:rPr>
                        <a:t>Dic</a:t>
                      </a:r>
                      <a:endParaRPr lang="en-US" sz="120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000">
                          <a:latin typeface="Times New Roman"/>
                          <a:ea typeface="Times New Roman"/>
                          <a:cs typeface="Times New Roman"/>
                        </a:rPr>
                        <a:t>Enero</a:t>
                      </a:r>
                      <a:endParaRPr lang="en-US" sz="120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000">
                          <a:latin typeface="Times New Roman"/>
                          <a:ea typeface="Times New Roman"/>
                          <a:cs typeface="Times New Roman"/>
                        </a:rPr>
                        <a:t>F</a:t>
                      </a:r>
                      <a:endParaRPr lang="en-US" sz="120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000" dirty="0">
                          <a:latin typeface="Times New Roman"/>
                          <a:ea typeface="Times New Roman"/>
                          <a:cs typeface="Times New Roman"/>
                        </a:rPr>
                        <a:t>M</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000">
                          <a:latin typeface="Times New Roman"/>
                          <a:ea typeface="Times New Roman"/>
                          <a:cs typeface="Times New Roman"/>
                        </a:rPr>
                        <a:t>A</a:t>
                      </a:r>
                      <a:endParaRPr lang="en-US" sz="120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000">
                          <a:latin typeface="Times New Roman"/>
                          <a:ea typeface="Times New Roman"/>
                          <a:cs typeface="Times New Roman"/>
                        </a:rPr>
                        <a:t>M</a:t>
                      </a:r>
                      <a:endParaRPr lang="en-US" sz="120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000">
                          <a:latin typeface="Times New Roman"/>
                          <a:ea typeface="Times New Roman"/>
                          <a:cs typeface="Times New Roman"/>
                        </a:rPr>
                        <a:t>J</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J</a:t>
                      </a:r>
                      <a:endParaRPr lang="en-US" sz="1200">
                        <a:latin typeface="Times New Roman"/>
                        <a:ea typeface="Times New Roman"/>
                        <a:cs typeface="Times New Roman"/>
                      </a:endParaRPr>
                    </a:p>
                  </a:txBody>
                  <a:tcPr marL="68580" marR="68580" marT="0" marB="0"/>
                </a:tc>
              </a:tr>
              <a:tr h="367379">
                <a:tc>
                  <a:txBody>
                    <a:bodyPr/>
                    <a:lstStyle/>
                    <a:p>
                      <a:pPr marL="0" marR="0" algn="just">
                        <a:spcBef>
                          <a:spcPts val="0"/>
                        </a:spcBef>
                        <a:spcAft>
                          <a:spcPts val="0"/>
                        </a:spcAft>
                      </a:pPr>
                      <a:r>
                        <a:rPr lang="es-MX" sz="1000" dirty="0">
                          <a:latin typeface="Times New Roman"/>
                          <a:ea typeface="Times New Roman"/>
                          <a:cs typeface="Times New Roman"/>
                        </a:rPr>
                        <a:t>1</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Diseño diplomado</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solidFill>
                          <a:srgbClr val="99CC00"/>
                        </a:solidFill>
                        <a:highlight>
                          <a:srgbClr val="00FF00"/>
                        </a:highlight>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r>
              <a:tr h="367379">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Presentación a Secret. Académica</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solidFill>
                          <a:srgbClr val="99CC00"/>
                        </a:solidFill>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367379">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Presentación al Consejo Universitario</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solidFill>
                          <a:srgbClr val="99CC00"/>
                        </a:solidFill>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r>
              <a:tr h="191238">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a:latin typeface="Times New Roman"/>
                          <a:ea typeface="Times New Roman"/>
                          <a:cs typeface="Times New Roman"/>
                        </a:rPr>
                        <a:t>Ajustes al plan de estudios </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solidFill>
                          <a:srgbClr val="99CC00"/>
                        </a:solidFill>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dirty="0" smtClean="0">
                          <a:latin typeface="Times New Roman"/>
                          <a:ea typeface="Times New Roman"/>
                          <a:cs typeface="Times New Roman"/>
                        </a:rPr>
                        <a:t>2</a:t>
                      </a: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a:latin typeface="Times New Roman"/>
                          <a:ea typeface="Times New Roman"/>
                          <a:cs typeface="Times New Roman"/>
                        </a:rPr>
                        <a:t>Convocatoria </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solidFill>
                          <a:srgbClr val="99CC00"/>
                        </a:solidFill>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r>
              <a:tr h="161043">
                <a:tc>
                  <a:txBody>
                    <a:bodyPr/>
                    <a:lstStyle/>
                    <a:p>
                      <a:pPr marL="0" marR="0" algn="just">
                        <a:spcBef>
                          <a:spcPts val="0"/>
                        </a:spcBef>
                        <a:spcAft>
                          <a:spcPts val="0"/>
                        </a:spcAft>
                      </a:pPr>
                      <a:r>
                        <a:rPr lang="es-MX" sz="1000" dirty="0">
                          <a:latin typeface="Times New Roman"/>
                          <a:ea typeface="Times New Roman"/>
                          <a:cs typeface="Times New Roman"/>
                        </a:rPr>
                        <a:t>3</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Selección participantes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16401">
                <a:tc>
                  <a:txBody>
                    <a:bodyPr/>
                    <a:lstStyle/>
                    <a:p>
                      <a:pPr marL="0" marR="0" algn="just">
                        <a:spcBef>
                          <a:spcPts val="0"/>
                        </a:spcBef>
                        <a:spcAft>
                          <a:spcPts val="0"/>
                        </a:spcAft>
                      </a:pPr>
                      <a:r>
                        <a:rPr lang="es-MX" sz="1000">
                          <a:latin typeface="Times New Roman"/>
                          <a:ea typeface="Times New Roman"/>
                          <a:cs typeface="Times New Roman"/>
                        </a:rPr>
                        <a:t>4</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s-MX" sz="1000">
                          <a:latin typeface="Times New Roman"/>
                          <a:ea typeface="Times New Roman"/>
                          <a:cs typeface="Times New Roman"/>
                        </a:rPr>
                        <a:t>Conformacion equipo docentes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a:highlight>
                            <a:srgbClr val="00FFFF"/>
                          </a:highlight>
                          <a:latin typeface="Times New Roman"/>
                          <a:ea typeface="Times New Roman"/>
                          <a:cs typeface="Times New Roman"/>
                        </a:rPr>
                        <a:t> </a:t>
                      </a:r>
                      <a:endParaRPr lang="en-US" sz="1200" dirty="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r>
                        <a:rPr lang="es-MX" sz="1000" dirty="0">
                          <a:highlight>
                            <a:srgbClr val="00FFFF"/>
                          </a:highlight>
                          <a:latin typeface="Times New Roman"/>
                          <a:ea typeface="Times New Roman"/>
                          <a:cs typeface="Times New Roman"/>
                        </a:rPr>
                        <a:t> </a:t>
                      </a:r>
                      <a:endParaRPr lang="en-US" sz="1200" dirty="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4</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smtClean="0">
                          <a:latin typeface="Times New Roman"/>
                          <a:ea typeface="Times New Roman"/>
                          <a:cs typeface="Times New Roman"/>
                        </a:rPr>
                        <a:t>Capacitación </a:t>
                      </a:r>
                      <a:r>
                        <a:rPr lang="es-MX" sz="1000" dirty="0">
                          <a:latin typeface="Times New Roman"/>
                          <a:ea typeface="Times New Roman"/>
                          <a:cs typeface="Times New Roman"/>
                        </a:rPr>
                        <a:t>docentes </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5</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I  Encuentro presencial</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5.1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Modulo 1- tema I</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5.2</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Modulo 1- tema II</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a:latin typeface="Times New Roman"/>
                          <a:ea typeface="Times New Roman"/>
                          <a:cs typeface="Times New Roman"/>
                        </a:rPr>
                        <a:t> </a:t>
                      </a:r>
                      <a:endParaRPr lang="en-US" sz="1200" dirty="0">
                        <a:latin typeface="Times New Roman"/>
                        <a:ea typeface="Times New Roman"/>
                        <a:cs typeface="Times New Roman"/>
                      </a:endParaRPr>
                    </a:p>
                  </a:txBody>
                  <a:tcPr marL="68580" marR="68580" marT="0" marB="0">
                    <a:solidFill>
                      <a:srgbClr val="92D050"/>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5.3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a:latin typeface="Times New Roman"/>
                          <a:ea typeface="Times New Roman"/>
                          <a:cs typeface="Times New Roman"/>
                        </a:rPr>
                        <a:t>Trabajo </a:t>
                      </a:r>
                      <a:r>
                        <a:rPr lang="es-MX" sz="1000" dirty="0" smtClean="0">
                          <a:latin typeface="Times New Roman"/>
                          <a:ea typeface="Times New Roman"/>
                          <a:cs typeface="Times New Roman"/>
                        </a:rPr>
                        <a:t>práctico </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6</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 II  Encuentro presencial</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6.1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Modulo 2- tema III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a:latin typeface="Times New Roman"/>
                          <a:ea typeface="Times New Roman"/>
                          <a:cs typeface="Times New Roman"/>
                        </a:rPr>
                        <a:t> </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6.2</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Modulo 2- tema IV</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6.3</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Trabajo práctico</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7</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III Encuentro presencial</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a:latin typeface="Times New Roman"/>
                          <a:ea typeface="Times New Roman"/>
                          <a:cs typeface="Times New Roman"/>
                        </a:rPr>
                        <a:t> </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7.1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Modulo  3- tema V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7.2</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Modulo  3- tema VI</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7.3</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Trabajo práctico</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8</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IV Encuentro presencial</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8.1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Modulo 4- tema VII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8.2</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s-MX" sz="1000">
                          <a:latin typeface="Times New Roman"/>
                          <a:ea typeface="Times New Roman"/>
                          <a:cs typeface="Times New Roman"/>
                        </a:rPr>
                        <a:t>Modulo 4 – tema VIII</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8.3</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s-MX" sz="1000">
                          <a:latin typeface="Times New Roman"/>
                          <a:ea typeface="Times New Roman"/>
                          <a:cs typeface="Times New Roman"/>
                        </a:rPr>
                        <a:t>Modulo 4 – tema IX</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301955">
                <a:tc>
                  <a:txBody>
                    <a:bodyPr/>
                    <a:lstStyle/>
                    <a:p>
                      <a:pPr marL="0" marR="0" algn="just">
                        <a:spcBef>
                          <a:spcPts val="0"/>
                        </a:spcBef>
                        <a:spcAft>
                          <a:spcPts val="0"/>
                        </a:spcAft>
                      </a:pPr>
                      <a:r>
                        <a:rPr lang="es-MX" sz="1000">
                          <a:latin typeface="Times New Roman"/>
                          <a:ea typeface="Times New Roman"/>
                          <a:cs typeface="Times New Roman"/>
                        </a:rPr>
                        <a:t>8.4</a:t>
                      </a:r>
                      <a:endParaRPr lang="en-US" sz="12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s-MX" sz="1000">
                          <a:latin typeface="Times New Roman"/>
                          <a:ea typeface="Times New Roman"/>
                          <a:cs typeface="Times New Roman"/>
                        </a:rPr>
                        <a:t>Trabajo práctico</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226467">
                <a:tc>
                  <a:txBody>
                    <a:bodyPr/>
                    <a:lstStyle/>
                    <a:p>
                      <a:pPr marL="0" marR="0" algn="just">
                        <a:spcBef>
                          <a:spcPts val="0"/>
                        </a:spcBef>
                        <a:spcAft>
                          <a:spcPts val="0"/>
                        </a:spcAft>
                      </a:pPr>
                      <a:r>
                        <a:rPr lang="es-MX" sz="1000">
                          <a:latin typeface="Times New Roman"/>
                          <a:ea typeface="Times New Roman"/>
                          <a:cs typeface="Times New Roman"/>
                        </a:rPr>
                        <a:t>9.0</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Defensa plan de negocios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dirty="0">
                          <a:latin typeface="Times New Roman"/>
                          <a:ea typeface="Times New Roman"/>
                          <a:cs typeface="Times New Roman"/>
                        </a:rPr>
                        <a:t> </a:t>
                      </a:r>
                      <a:endParaRPr lang="en-US" sz="1200" dirty="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r>
              <a:tr h="367379">
                <a:tc>
                  <a:txBody>
                    <a:bodyPr/>
                    <a:lstStyle/>
                    <a:p>
                      <a:pPr marL="0" marR="0" algn="just">
                        <a:spcBef>
                          <a:spcPts val="0"/>
                        </a:spcBef>
                        <a:spcAft>
                          <a:spcPts val="0"/>
                        </a:spcAft>
                      </a:pPr>
                      <a:r>
                        <a:rPr lang="es-MX" sz="1000">
                          <a:latin typeface="Times New Roman"/>
                          <a:ea typeface="Times New Roman"/>
                          <a:cs typeface="Times New Roman"/>
                        </a:rPr>
                        <a:t>10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s-MX" sz="1000">
                          <a:latin typeface="Times New Roman"/>
                          <a:ea typeface="Times New Roman"/>
                          <a:cs typeface="Times New Roman"/>
                        </a:rPr>
                        <a:t>Evaluacion </a:t>
                      </a:r>
                      <a:endParaRPr lang="en-US" sz="12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highlight>
                          <a:srgbClr val="00FF0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c>
                  <a:txBody>
                    <a:bodyPr/>
                    <a:lstStyle/>
                    <a:p>
                      <a:pPr marL="0" marR="0" algn="just">
                        <a:spcBef>
                          <a:spcPts val="0"/>
                        </a:spcBef>
                        <a:spcAft>
                          <a:spcPts val="0"/>
                        </a:spcAft>
                      </a:pPr>
                      <a:endParaRPr lang="es-MX" sz="1000" dirty="0">
                        <a:latin typeface="Times New Roman"/>
                        <a:ea typeface="Times New Roman"/>
                        <a:cs typeface="Times New Roman"/>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1382</Words>
  <Application>Microsoft Office PowerPoint</Application>
  <PresentationFormat>Presentación en pantalla (4:3)</PresentationFormat>
  <Paragraphs>301</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Metodología para la capacitación en el diplomado sobre Cambio Climático y REDD</vt:lpstr>
      <vt:lpstr>TASBA PRI, NUESTRA PRIMER EXPERIENCIA EN NICARAGUA</vt:lpstr>
      <vt:lpstr>TASBA PRI, NUESTRA PRIMER EXPERIENCIA EN NICARAGUA</vt:lpstr>
      <vt:lpstr>El Programa</vt:lpstr>
      <vt:lpstr>Los Participantes </vt:lpstr>
      <vt:lpstr>El proceso para capacitar en PI con  énfasis en Cambio Climático </vt:lpstr>
      <vt:lpstr>Organizando la capacitación  - el Diplomado</vt:lpstr>
      <vt:lpstr>El Diplomado</vt:lpstr>
      <vt:lpstr>El programa: Organización de bloques temáticos</vt:lpstr>
      <vt:lpstr>La estrategia educativa</vt:lpstr>
      <vt:lpstr>Los enfoques</vt:lpstr>
      <vt:lpstr>Los análisis </vt:lpstr>
      <vt:lpstr>Temas de Apoyo / complementarios</vt:lpstr>
      <vt:lpstr>Trabajando la interculturalidad</vt:lpstr>
      <vt:lpstr>Resultados</vt:lpstr>
      <vt:lpstr>Resultados</vt:lpstr>
      <vt:lpstr>Resultados</vt:lpstr>
      <vt:lpstr>Resultados</vt:lpstr>
      <vt:lpstr>En el segundo Modulo</vt:lpstr>
      <vt:lpstr>Análisis organizativas y de capacidades internas </vt:lpstr>
      <vt:lpstr>Las normas internas que regulan las relaciones internas de sus miembros, </vt:lpstr>
      <vt:lpstr>El análisis de Potencialidades  y problemas de la comunidad</vt:lpstr>
      <vt:lpstr>La Visión  y acciones para lograrlo</vt:lpstr>
      <vt:lpstr>La defensa</vt:lpstr>
      <vt:lpstr>El acta de Graduación </vt:lpstr>
      <vt:lpstr>Aprendizajes para la educación en contextos multiculturales  </vt:lpstr>
      <vt:lpstr>Aprendizajes</vt:lpstr>
      <vt:lpstr>Aprendizajes </vt:lpstr>
      <vt:lpstr>Aprendizajes desde la Tutoría</vt:lpstr>
      <vt:lpstr>Dificultades </vt:lpstr>
      <vt:lpstr>Tingki,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 para la capacitación sobre Cambio Climático y REDD</dc:title>
  <dc:creator>Neftali</dc:creator>
  <cp:lastModifiedBy>Neftali</cp:lastModifiedBy>
  <cp:revision>136</cp:revision>
  <dcterms:created xsi:type="dcterms:W3CDTF">2010-05-19T20:56:28Z</dcterms:created>
  <dcterms:modified xsi:type="dcterms:W3CDTF">2010-06-01T17:33:08Z</dcterms:modified>
</cp:coreProperties>
</file>