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3" r:id="rId3"/>
    <p:sldId id="274" r:id="rId4"/>
    <p:sldId id="264" r:id="rId5"/>
    <p:sldId id="259" r:id="rId6"/>
    <p:sldId id="260" r:id="rId7"/>
    <p:sldId id="261" r:id="rId8"/>
    <p:sldId id="275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N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670920D-024A-4246-A526-ADA5A6766EB3}" type="datetimeFigureOut">
              <a:rPr lang="es-ES"/>
              <a:pPr>
                <a:defRPr/>
              </a:pPr>
              <a:t>27/02/2020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93186-E6A9-46D8-AA6D-913C9D8ADFFD}" type="slidenum">
              <a:rPr lang="es-ES" altLang="es-US"/>
              <a:pPr/>
              <a:t>‹Nº›</a:t>
            </a:fld>
            <a:endParaRPr lang="es-ES" altLang="es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72E15B-1CBD-4849-A79B-2EA36DB132F6}" type="slidenum">
              <a:rPr lang="es-ES" altLang="es-US"/>
              <a:pPr eaLnBrk="1" hangingPunct="1"/>
              <a:t>6</a:t>
            </a:fld>
            <a:endParaRPr lang="es-ES" altLang="es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altLang="es-U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B37AD7B-9683-427E-88BB-2DF723B43A88}" type="slidenum">
              <a:rPr lang="es-ES" altLang="es-US"/>
              <a:pPr eaLnBrk="1" hangingPunct="1"/>
              <a:t>7</a:t>
            </a:fld>
            <a:endParaRPr lang="es-ES" altLang="es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80E1-146F-42D2-A49E-7C4D4D0E69AA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F0904BE-6782-49AE-9DBC-97C963FE980F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56892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EB065-FDB5-4DDB-BB6D-28DDFEEA4705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1C18D-82D6-40F6-8DD2-5B44AF40D7DD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86049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DCE0-BABF-4A22-8A05-B8BBF2C6950A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68E8-91E2-4BF3-92AB-38F470EFA4FF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8561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5763-BACB-4B03-AC75-8F75A76DD3D3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7ECB2-D653-49F9-B835-6871953D19D3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04508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A6A79-AF11-4B5B-A967-7D149585D3FB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4AB062CC-A6F6-458B-A445-7685F658C0B6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1089693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E56E6-E345-43FA-9143-FD96924759CB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8675C-88B4-47E0-9882-6EA8F99F1FE5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83435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0163-0C73-4A28-973D-A017B79B03A2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6FC4C-5334-4CF1-8828-5FDAE74B6B25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86768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CAE58-8527-4532-991C-3A0A618EF7AD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D6039-A9F6-44A1-986C-CD85D050B5E9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787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FDE5-4B31-4C06-AC43-F48E71E7EB8A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60E364-0A61-4B3B-B8AF-65BC1331864C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62224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C93C2-E157-4132-AFD7-A97A843974B7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B41AA-2F8D-45F6-9F52-F3B0803179F4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2699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4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5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2588-A7D3-4007-8016-2104953705D3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0E834235-4125-45E4-833C-07E20E5E947B}" type="slidenum">
              <a:rPr lang="es-NI" altLang="es-US"/>
              <a:pPr/>
              <a:t>‹Nº›</a:t>
            </a:fld>
            <a:endParaRPr lang="es-NI" altLang="es-US"/>
          </a:p>
        </p:txBody>
      </p:sp>
    </p:spTree>
    <p:extLst>
      <p:ext uri="{BB962C8B-B14F-4D97-AF65-F5344CB8AC3E}">
        <p14:creationId xmlns:p14="http://schemas.microsoft.com/office/powerpoint/2010/main" val="30344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título del patrón</a:t>
            </a:r>
            <a:endParaRPr lang="en-US" altLang="es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US" smtClean="0"/>
              <a:t>Haga clic para modificar el estilo de texto del patrón</a:t>
            </a:r>
          </a:p>
          <a:p>
            <a:pPr lvl="1"/>
            <a:r>
              <a:rPr lang="es-ES" altLang="es-US" smtClean="0"/>
              <a:t>Segundo nivel</a:t>
            </a:r>
          </a:p>
          <a:p>
            <a:pPr lvl="2"/>
            <a:r>
              <a:rPr lang="es-ES" altLang="es-US" smtClean="0"/>
              <a:t>Tercer nivel</a:t>
            </a:r>
          </a:p>
          <a:p>
            <a:pPr lvl="3"/>
            <a:r>
              <a:rPr lang="es-ES" altLang="es-US" smtClean="0"/>
              <a:t>Cuarto nivel</a:t>
            </a:r>
          </a:p>
          <a:p>
            <a:pPr lvl="4"/>
            <a:r>
              <a:rPr lang="es-ES" altLang="es-US" smtClean="0"/>
              <a:t>Quinto nivel</a:t>
            </a:r>
            <a:endParaRPr lang="en-US" altLang="es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D8E38F-7489-49B5-83A9-B6FCA96B4796}" type="datetimeFigureOut">
              <a:rPr lang="es-NI"/>
              <a:pPr>
                <a:defRPr/>
              </a:pPr>
              <a:t>27/02/2020</a:t>
            </a:fld>
            <a:endParaRPr lang="es-NI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NI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13864ED-9992-47BC-831C-7C124EE28E7B}" type="slidenum">
              <a:rPr lang="es-NI" altLang="es-US"/>
              <a:pPr/>
              <a:t>‹Nº›</a:t>
            </a:fld>
            <a:endParaRPr lang="es-NI" altLang="es-U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Subtítulo"/>
          <p:cNvSpPr>
            <a:spLocks noGrp="1"/>
          </p:cNvSpPr>
          <p:nvPr>
            <p:ph type="subTitle" idx="1"/>
          </p:nvPr>
        </p:nvSpPr>
        <p:spPr>
          <a:xfrm>
            <a:off x="571500" y="357188"/>
            <a:ext cx="7858125" cy="5929312"/>
          </a:xfrm>
        </p:spPr>
        <p:txBody>
          <a:bodyPr/>
          <a:lstStyle/>
          <a:p>
            <a:pPr marR="0" algn="ctr" eaLnBrk="1" hangingPunct="1"/>
            <a:r>
              <a:rPr lang="es-ES_tradnl" altLang="es-US" sz="140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NI" altLang="es-US" sz="1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R="0" algn="ctr" eaLnBrk="1" hangingPunct="1"/>
            <a:r>
              <a:rPr lang="es-NI" altLang="es-US" sz="1400" b="1" smtClean="0">
                <a:latin typeface="Bookman Old Style" panose="02050604050505020204" pitchFamily="18" charset="0"/>
                <a:cs typeface="Arial" panose="020B0604020202020204" pitchFamily="34" charset="0"/>
              </a:rPr>
              <a:t>UNIVERSIDAD DE LAS REGIONES AUTONOMAS </a:t>
            </a:r>
          </a:p>
          <a:p>
            <a:pPr marR="0" algn="ctr" eaLnBrk="1" hangingPunct="1"/>
            <a:r>
              <a:rPr lang="es-NI" altLang="es-US" sz="1400" b="1" smtClean="0">
                <a:latin typeface="Bookman Old Style" panose="02050604050505020204" pitchFamily="18" charset="0"/>
                <a:cs typeface="Arial" panose="020B0604020202020204" pitchFamily="34" charset="0"/>
              </a:rPr>
              <a:t>DE LA COSTA CARIBE DE NICARAGUA</a:t>
            </a:r>
          </a:p>
          <a:p>
            <a:pPr marR="0" algn="ctr" eaLnBrk="1" hangingPunct="1"/>
            <a:r>
              <a:rPr lang="es-NI" altLang="es-US" sz="1400" b="1" u="sng" smtClean="0">
                <a:latin typeface="Bookman Old Style" panose="02050604050505020204" pitchFamily="18" charset="0"/>
                <a:cs typeface="Arial" panose="020B0604020202020204" pitchFamily="34" charset="0"/>
              </a:rPr>
              <a:t>URACCAN</a:t>
            </a:r>
          </a:p>
          <a:p>
            <a:pPr marR="0" algn="ctr" eaLnBrk="1" hangingPunct="1"/>
            <a:r>
              <a:rPr lang="es-NI" altLang="es-US" sz="1400" b="1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RECINTO BILWI</a:t>
            </a: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  </a:t>
            </a: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URACCAN Y SU MODELO PEDAGOGICO</a:t>
            </a: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Kamla- Bilwi </a:t>
            </a: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Mayo 2010 </a:t>
            </a: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		</a:t>
            </a:r>
          </a:p>
          <a:p>
            <a:pPr marR="0" algn="ctr" eaLnBrk="1" hangingPunct="1"/>
            <a:r>
              <a:rPr lang="es-NI" altLang="es-US" sz="1400" smtClean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</a:p>
          <a:p>
            <a:pPr marR="0" algn="ctr" eaLnBrk="1" hangingPunct="1"/>
            <a:endParaRPr lang="es-NI" altLang="es-US" sz="140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5123" name="Picture 1" descr="logo_uracca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F4F"/>
              </a:clrFrom>
              <a:clrTo>
                <a:srgbClr val="004F4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214313"/>
            <a:ext cx="110331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71500" y="1106488"/>
            <a:ext cx="8001000" cy="4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NI" altLang="es-US" sz="2800" b="1">
                <a:latin typeface="Bookman Old Style" panose="02050604050505020204" pitchFamily="18" charset="0"/>
                <a:cs typeface="Times New Roman" panose="02020603050405020304" pitchFamily="18" charset="0"/>
              </a:rPr>
              <a:t>Deja claro:</a:t>
            </a:r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endParaRPr lang="es-NI" altLang="es-US" sz="2800">
              <a:latin typeface="Bookman Old Style" panose="02050604050505020204" pitchFamily="18" charset="0"/>
            </a:endParaRPr>
          </a:p>
          <a:p>
            <a:pPr algn="just">
              <a:buFontTx/>
              <a:buChar char="•"/>
            </a:pPr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Para que se enseña</a:t>
            </a:r>
          </a:p>
          <a:p>
            <a:pPr algn="just"/>
            <a:endParaRPr lang="es-NI" altLang="es-US" sz="2800">
              <a:latin typeface="Bookman Old Style" panose="02050604050505020204" pitchFamily="18" charset="0"/>
            </a:endParaRPr>
          </a:p>
          <a:p>
            <a:pPr algn="just">
              <a:buFontTx/>
              <a:buChar char="•"/>
            </a:pPr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Para que se estudia</a:t>
            </a:r>
          </a:p>
          <a:p>
            <a:pPr algn="just">
              <a:buFontTx/>
              <a:buChar char="•"/>
            </a:pPr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La intencionalidad pedagógica</a:t>
            </a:r>
          </a:p>
          <a:p>
            <a:pPr algn="just">
              <a:buFontTx/>
              <a:buChar char="•"/>
            </a:pPr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El modelo de egresado/a que desea lograr</a:t>
            </a:r>
          </a:p>
          <a:p>
            <a:pPr algn="just"/>
            <a:endParaRPr lang="es-NI" altLang="es-US" sz="14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01122" cy="5429288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dirty="0" smtClean="0"/>
              <a:t>Componentes Fundamentales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785813" y="1571625"/>
            <a:ext cx="2071687" cy="1071563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Curriculum</a:t>
            </a:r>
          </a:p>
        </p:txBody>
      </p:sp>
      <p:sp>
        <p:nvSpPr>
          <p:cNvPr id="5" name="4 Elipse"/>
          <p:cNvSpPr/>
          <p:nvPr/>
        </p:nvSpPr>
        <p:spPr>
          <a:xfrm>
            <a:off x="5357813" y="1643063"/>
            <a:ext cx="2428875" cy="1000125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Planes de Estudio</a:t>
            </a:r>
          </a:p>
        </p:txBody>
      </p:sp>
      <p:sp>
        <p:nvSpPr>
          <p:cNvPr id="6" name="5 Elipse"/>
          <p:cNvSpPr/>
          <p:nvPr/>
        </p:nvSpPr>
        <p:spPr>
          <a:xfrm>
            <a:off x="3357563" y="2714625"/>
            <a:ext cx="2000250" cy="9144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Docencia</a:t>
            </a:r>
          </a:p>
        </p:txBody>
      </p:sp>
      <p:sp>
        <p:nvSpPr>
          <p:cNvPr id="7" name="6 Elipse"/>
          <p:cNvSpPr/>
          <p:nvPr/>
        </p:nvSpPr>
        <p:spPr>
          <a:xfrm>
            <a:off x="857250" y="3357563"/>
            <a:ext cx="1928813" cy="9144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Modelo del P - A</a:t>
            </a:r>
          </a:p>
        </p:txBody>
      </p:sp>
      <p:sp>
        <p:nvSpPr>
          <p:cNvPr id="8" name="7 Elipse"/>
          <p:cNvSpPr/>
          <p:nvPr/>
        </p:nvSpPr>
        <p:spPr>
          <a:xfrm>
            <a:off x="5857875" y="3357563"/>
            <a:ext cx="1928813" cy="9144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Estudiantes</a:t>
            </a:r>
          </a:p>
        </p:txBody>
      </p:sp>
      <p:sp>
        <p:nvSpPr>
          <p:cNvPr id="9" name="8 Elipse"/>
          <p:cNvSpPr/>
          <p:nvPr/>
        </p:nvSpPr>
        <p:spPr>
          <a:xfrm>
            <a:off x="1857375" y="4643438"/>
            <a:ext cx="1928813" cy="9144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Bibliografía</a:t>
            </a:r>
          </a:p>
        </p:txBody>
      </p:sp>
      <p:sp>
        <p:nvSpPr>
          <p:cNvPr id="10" name="9 Elipse"/>
          <p:cNvSpPr/>
          <p:nvPr/>
        </p:nvSpPr>
        <p:spPr>
          <a:xfrm>
            <a:off x="4500563" y="4643438"/>
            <a:ext cx="1928812" cy="914400"/>
          </a:xfrm>
          <a:prstGeom prst="ellipse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/>
              <a:t>Evaluación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 rot="10800000">
            <a:off x="2857500" y="2357438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 flipH="1" flipV="1">
            <a:off x="5000625" y="2357438"/>
            <a:ext cx="428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rot="5400000">
            <a:off x="3107531" y="3893345"/>
            <a:ext cx="1000125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rot="16200000" flipH="1">
            <a:off x="4500562" y="4000501"/>
            <a:ext cx="10001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429250" y="3286125"/>
            <a:ext cx="50006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10800000" flipV="1">
            <a:off x="2643188" y="3214688"/>
            <a:ext cx="64293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072206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                                Docentes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Facilitan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Promueven cambios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Investigador / a constante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-Ético / a, responsable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Justo/a, respetuoso/a, solidario/a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Comprometidos/as con el proceso de autonomía y la misión y visión de URACCAN.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Competencia profesional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Comprometidos/as con el bienestar social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es-ES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6811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dirty="0" smtClean="0">
                <a:solidFill>
                  <a:srgbClr val="04617B"/>
                </a:solidFill>
                <a:latin typeface="Bookman Old Style" pitchFamily="18" charset="0"/>
              </a:rPr>
              <a:t>                            </a:t>
            </a: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Estudiantes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Críticos/as, analíticos/as, honestos/as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-Éticos/as y competentes académicamente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Con valores culturales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Con capacidad investigativa y de transferencia tecnológica.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Con autoestima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Creativos/as y emprendedores/as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Orgulloso/a de su pertenencia étnica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  <a:t>- Comprometido/a con su formación </a:t>
            </a:r>
            <a:br>
              <a:rPr lang="es-ES" sz="3100" dirty="0" smtClean="0">
                <a:solidFill>
                  <a:schemeClr val="tx1"/>
                </a:solidFill>
                <a:latin typeface="Bookman Old Style" pitchFamily="18" charset="0"/>
              </a:rPr>
            </a:br>
            <a:endParaRPr lang="es-ES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714404"/>
            <a:ext cx="8305800" cy="642942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2800" dirty="0" smtClean="0">
                <a:latin typeface="Bookman Old Style" pitchFamily="18" charset="0"/>
              </a:rPr>
              <a:t>                     </a:t>
            </a: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Curriculum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Orientados a la reflexión y solución de problemas.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Flexibles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Basados en valores científicos, tecnológicos, culturales, étnicos, lingüísticos.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Actualizados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Con que enfoque intercultural y de genero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Fomentan la investigación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Pertinentes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- Acordes a las problemáticas regionales</a:t>
            </a:r>
            <a:endParaRPr lang="es-ES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71500"/>
          </a:xfrm>
        </p:spPr>
        <p:txBody>
          <a:bodyPr/>
          <a:lstStyle/>
          <a:p>
            <a:r>
              <a:rPr lang="es-ES" altLang="es-US" sz="2800" smtClean="0">
                <a:latin typeface="Bookman Old Style" panose="02050604050505020204" pitchFamily="18" charset="0"/>
              </a:rPr>
              <a:t>Metodologías de Enseñanza</a:t>
            </a:r>
          </a:p>
        </p:txBody>
      </p:sp>
      <p:sp>
        <p:nvSpPr>
          <p:cNvPr id="19459" name="2 Marcador de texto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3894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 Interactivas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Relacion docente – estudiante reflejan aceptación y respecto.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Aseguran la participación activa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Promueven el espíritu emprendedor y creativo de los/as  estudiantes.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Aseguran facilitación de conocimientos, habilidades, hábitos y destrezas en los /as estudiantes.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altLang="es-US" smtClean="0"/>
              <a:t>Estimulan y promueven la investigación.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/>
            <a:r>
              <a:rPr lang="es-ES" altLang="es-US" smtClean="0"/>
              <a:t>Evaluación</a:t>
            </a:r>
          </a:p>
        </p:txBody>
      </p:sp>
      <p:sp>
        <p:nvSpPr>
          <p:cNvPr id="20483" name="2 Marcador de contenido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286250"/>
          </a:xfrm>
        </p:spPr>
        <p:txBody>
          <a:bodyPr/>
          <a:lstStyle/>
          <a:p>
            <a:r>
              <a:rPr lang="es-ES" altLang="es-US" smtClean="0"/>
              <a:t>Proceso continuo</a:t>
            </a:r>
          </a:p>
          <a:p>
            <a:r>
              <a:rPr lang="es-ES" altLang="es-US" smtClean="0"/>
              <a:t>Considera las diferencias individuales</a:t>
            </a:r>
          </a:p>
          <a:p>
            <a:r>
              <a:rPr lang="es-ES" altLang="es-US" smtClean="0"/>
              <a:t>Apunta  al desarrollo de habilidades</a:t>
            </a:r>
          </a:p>
          <a:p>
            <a:r>
              <a:rPr lang="es-ES" altLang="es-US" smtClean="0"/>
              <a:t>Integral</a:t>
            </a:r>
          </a:p>
          <a:p>
            <a:r>
              <a:rPr lang="es-ES" altLang="es-US" smtClean="0"/>
              <a:t>Toma en cuenta el desempeño</a:t>
            </a:r>
          </a:p>
          <a:p>
            <a:r>
              <a:rPr lang="es-ES" altLang="es-US" smtClean="0"/>
              <a:t>Permite la reflexión de los /as estudiantes</a:t>
            </a:r>
          </a:p>
          <a:p>
            <a:r>
              <a:rPr lang="es-ES" altLang="es-US" smtClean="0"/>
              <a:t>Participante</a:t>
            </a:r>
          </a:p>
          <a:p>
            <a:r>
              <a:rPr lang="es-ES" altLang="es-US" smtClean="0"/>
              <a:t>Critica</a:t>
            </a:r>
          </a:p>
          <a:p>
            <a:pPr>
              <a:buFont typeface="Wingdings 2" panose="05020102010507070707" pitchFamily="18" charset="2"/>
              <a:buNone/>
            </a:pPr>
            <a:endParaRPr lang="es-ES" altLang="es-US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4 Rectángulo"/>
          <p:cNvSpPr>
            <a:spLocks noChangeArrowheads="1"/>
          </p:cNvSpPr>
          <p:nvPr/>
        </p:nvSpPr>
        <p:spPr bwMode="auto">
          <a:xfrm>
            <a:off x="714375" y="1071563"/>
            <a:ext cx="77152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endParaRPr lang="es-ES" altLang="es-US" sz="2800">
              <a:latin typeface="Baskerville Old Face" panose="02020602080505020303" pitchFamily="18" charset="0"/>
            </a:endParaRPr>
          </a:p>
          <a:p>
            <a:pPr algn="just" eaLnBrk="1" hangingPunct="1"/>
            <a:r>
              <a:rPr lang="es-ES" altLang="es-US" sz="2800">
                <a:latin typeface="Baskerville Old Face" panose="02020602080505020303" pitchFamily="18" charset="0"/>
              </a:rPr>
              <a:t/>
            </a:r>
            <a:br>
              <a:rPr lang="es-ES" altLang="es-US" sz="2800">
                <a:latin typeface="Baskerville Old Face" panose="02020602080505020303" pitchFamily="18" charset="0"/>
              </a:rPr>
            </a:br>
            <a:r>
              <a:rPr lang="es-ES" altLang="es-US" sz="2800">
                <a:latin typeface="Baskerville Old Face" panose="02020602080505020303" pitchFamily="18" charset="0"/>
              </a:rPr>
              <a:t>Formación de recursos humanos, con conocimientos y capacidades científico técnica, actitudes humanistas, sentido del emprendimiento y la innovación, que contribuyan al fortalecimiento del sistema autonómico regional y del país.</a:t>
            </a:r>
          </a:p>
          <a:p>
            <a:pPr algn="just" eaLnBrk="1" hangingPunct="1"/>
            <a:endParaRPr lang="es-ES" altLang="es-US" sz="2800">
              <a:latin typeface="Baskerville Old Face" panose="02020602080505020303" pitchFamily="18" charset="0"/>
            </a:endParaRPr>
          </a:p>
          <a:p>
            <a:pPr algn="just" eaLnBrk="1" hangingPunct="1"/>
            <a:endParaRPr lang="es-ES" altLang="es-US" sz="2800">
              <a:latin typeface="Baskerville Old Face" panose="02020602080505020303" pitchFamily="18" charset="0"/>
            </a:endParaRPr>
          </a:p>
        </p:txBody>
      </p:sp>
      <p:sp>
        <p:nvSpPr>
          <p:cNvPr id="6147" name="6 CuadroTexto"/>
          <p:cNvSpPr txBox="1">
            <a:spLocks noChangeArrowheads="1"/>
          </p:cNvSpPr>
          <p:nvPr/>
        </p:nvSpPr>
        <p:spPr bwMode="auto">
          <a:xfrm>
            <a:off x="714375" y="714375"/>
            <a:ext cx="678656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US" sz="3200">
                <a:latin typeface="Baskerville Old Face" panose="02020602080505020303" pitchFamily="18" charset="0"/>
              </a:rPr>
              <a:t>                  </a:t>
            </a:r>
          </a:p>
          <a:p>
            <a:pPr eaLnBrk="1" hangingPunct="1"/>
            <a:r>
              <a:rPr lang="es-ES" altLang="es-US" sz="3200">
                <a:latin typeface="Baskerville Old Face" panose="02020602080505020303" pitchFamily="18" charset="0"/>
              </a:rPr>
              <a:t>MISION</a:t>
            </a:r>
          </a:p>
          <a:p>
            <a:pPr eaLnBrk="1" hangingPunct="1"/>
            <a:endParaRPr lang="es-ES" altLang="es-US" sz="3200">
              <a:latin typeface="Baskerville Old Face" panose="02020602080505020303" pitchFamily="18" charset="0"/>
            </a:endParaRPr>
          </a:p>
          <a:p>
            <a:pPr eaLnBrk="1" hangingPunct="1"/>
            <a:endParaRPr lang="es-ES" altLang="es-US" sz="3200">
              <a:latin typeface="Baskerville Old Face" panose="02020602080505020303" pitchFamily="18" charset="0"/>
            </a:endParaRPr>
          </a:p>
          <a:p>
            <a:pPr eaLnBrk="1" hangingPunct="1"/>
            <a:endParaRPr lang="es-ES" altLang="es-US" sz="3200"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500063" y="1357313"/>
            <a:ext cx="8001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s-ES" altLang="es-US" sz="2800">
                <a:latin typeface="Baskerville Old Face" panose="02020602080505020303" pitchFamily="18" charset="0"/>
              </a:rPr>
              <a:t>VISION</a:t>
            </a:r>
          </a:p>
          <a:p>
            <a:pPr algn="just" eaLnBrk="1" hangingPunct="1"/>
            <a:endParaRPr lang="es-ES" altLang="es-US" sz="2800">
              <a:latin typeface="Baskerville Old Face" panose="02020602080505020303" pitchFamily="18" charset="0"/>
            </a:endParaRPr>
          </a:p>
          <a:p>
            <a:pPr algn="just" eaLnBrk="1" hangingPunct="1"/>
            <a:r>
              <a:rPr lang="es-ES" altLang="es-US" sz="2800">
                <a:latin typeface="Baskerville Old Face" panose="02020602080505020303" pitchFamily="18" charset="0"/>
              </a:rPr>
              <a:t>Ser líder en el paradigma de universidad comunitaria intercultural nacional e internacional, que acompaña procesos de desarrollo con identidad de los pueblos indígenas, mestizos, comunidades étnicas y afro descendientes para la promoción de la ciudadanía intercultural.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714375" y="928688"/>
            <a:ext cx="771525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OBJETIVOS</a:t>
            </a:r>
          </a:p>
          <a:p>
            <a:pPr algn="ctr"/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ctr"/>
            <a:endParaRPr lang="es-NI" altLang="es-US" sz="280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NI" altLang="es-US" sz="2800">
                <a:latin typeface="Bookman Old Style" panose="02050604050505020204" pitchFamily="18" charset="0"/>
                <a:cs typeface="Times New Roman" panose="02020603050405020304" pitchFamily="18" charset="0"/>
              </a:rPr>
              <a:t>REFLEXIONAR SOBRE EL MODELO     PEDAGOGICO  DE    URACCAN</a:t>
            </a:r>
            <a:endParaRPr lang="es-NI" altLang="es-US" sz="280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928688" y="1223963"/>
            <a:ext cx="73580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342900" algn="l"/>
              </a:tabLst>
              <a:defRPr/>
            </a:pPr>
            <a:r>
              <a:rPr lang="es-ES_tradnl" sz="3200" dirty="0">
                <a:latin typeface="Bookman Old Style" pitchFamily="18" charset="0"/>
                <a:cs typeface="Times New Roman" pitchFamily="18" charset="0"/>
              </a:rPr>
              <a:t>DEFINE </a:t>
            </a:r>
            <a:endParaRPr lang="es-ES_tradnl" sz="3200" dirty="0">
              <a:latin typeface="Bookman Old Style" pitchFamily="18" charset="0"/>
              <a:cs typeface="Times New Roman" pitchFamily="18" charset="0"/>
            </a:endParaRPr>
          </a:p>
          <a:p>
            <a:pPr algn="ctr">
              <a:tabLst>
                <a:tab pos="342900" algn="l"/>
              </a:tabLst>
              <a:defRPr/>
            </a:pPr>
            <a:endParaRPr lang="es-ES_tradnl" sz="3200" dirty="0">
              <a:latin typeface="Bookman Old Style" pitchFamily="18" charset="0"/>
              <a:cs typeface="Times New Roman" pitchFamily="18" charset="0"/>
            </a:endParaRPr>
          </a:p>
          <a:p>
            <a:pPr algn="ctr">
              <a:tabLst>
                <a:tab pos="342900" algn="l"/>
              </a:tabLst>
              <a:defRPr/>
            </a:pPr>
            <a:endParaRPr lang="es-ES_tradnl" sz="3200" dirty="0">
              <a:latin typeface="Bookman Old Style" pitchFamily="18" charset="0"/>
              <a:cs typeface="Times New Roman" pitchFamily="18" charset="0"/>
            </a:endParaRPr>
          </a:p>
          <a:p>
            <a:pPr algn="ctr">
              <a:tabLst>
                <a:tab pos="342900" algn="l"/>
              </a:tabLst>
              <a:defRPr/>
            </a:pPr>
            <a:endParaRPr lang="es-ES_tradnl" sz="3200" dirty="0">
              <a:latin typeface="Bookman Old Style" pitchFamily="18" charset="0"/>
              <a:cs typeface="Times New Roman" pitchFamily="18" charset="0"/>
            </a:endParaRPr>
          </a:p>
          <a:p>
            <a:pPr algn="ctr">
              <a:tabLst>
                <a:tab pos="342900" algn="l"/>
              </a:tabLst>
              <a:defRPr/>
            </a:pPr>
            <a:r>
              <a:rPr lang="es-ES_tradnl" sz="32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s-ES_tradnl" sz="2800" dirty="0">
                <a:latin typeface="Bookman Old Style" pitchFamily="18" charset="0"/>
                <a:cs typeface="Times New Roman" pitchFamily="18" charset="0"/>
              </a:rPr>
              <a:t>COMO UNIVERSIDAD COMUNUTARIA</a:t>
            </a:r>
          </a:p>
          <a:p>
            <a:pPr algn="ctr">
              <a:tabLst>
                <a:tab pos="342900" algn="l"/>
              </a:tabLst>
              <a:defRPr/>
            </a:pPr>
            <a:endParaRPr lang="es-ES_tradnl" sz="2800" dirty="0">
              <a:latin typeface="Bookman Old Style" pitchFamily="18" charset="0"/>
              <a:cs typeface="Times New Roman" pitchFamily="18" charset="0"/>
            </a:endParaRPr>
          </a:p>
          <a:p>
            <a:pPr>
              <a:tabLst>
                <a:tab pos="342900" algn="l"/>
              </a:tabLst>
              <a:defRPr/>
            </a:pPr>
            <a:endParaRPr lang="es-NI" sz="14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653738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2800" dirty="0" smtClean="0">
                <a:latin typeface="Bookman Old Style" pitchFamily="18" charset="0"/>
              </a:rPr>
              <a:t/>
            </a:r>
            <a:br>
              <a:rPr lang="es-ES" sz="2800" dirty="0" smtClean="0">
                <a:latin typeface="Bookman Old Style" pitchFamily="18" charset="0"/>
              </a:rPr>
            </a:br>
            <a:r>
              <a:rPr lang="es-ES" sz="2800" dirty="0" smtClean="0">
                <a:latin typeface="Bookman Old Style" pitchFamily="18" charset="0"/>
              </a:rPr>
              <a:t> </a:t>
            </a: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POR TANTO DEBE SER :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 Intercultural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Responder a necesidades y particularidades propias de los pueblos indígenas y comunidades étnicas.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Llegar al lugar donde están quienes toman decisiones.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Tener un modelo de gestión descentralizado y participativo.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Asegurar acceso a todos/as.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Acompañar procesos de autogestión y autodesarrollo.</a:t>
            </a:r>
            <a:b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700" dirty="0" smtClean="0">
                <a:solidFill>
                  <a:schemeClr val="tx1"/>
                </a:solidFill>
                <a:latin typeface="Bookman Old Style" pitchFamily="18" charset="0"/>
              </a:rPr>
              <a:t>- Ser de servicio publico.</a:t>
            </a:r>
            <a:r>
              <a:rPr lang="es-ES" sz="2800" dirty="0" smtClean="0">
                <a:latin typeface="Bookman Old Style" pitchFamily="18" charset="0"/>
              </a:rPr>
              <a:t/>
            </a:r>
            <a:br>
              <a:rPr lang="es-ES" sz="2800" dirty="0" smtClean="0">
                <a:latin typeface="Bookman Old Style" pitchFamily="18" charset="0"/>
              </a:rPr>
            </a:br>
            <a:r>
              <a:rPr lang="es-ES" sz="2800" dirty="0" smtClean="0">
                <a:latin typeface="Bookman Old Style" pitchFamily="18" charset="0"/>
              </a:rPr>
              <a:t>  </a:t>
            </a:r>
            <a:endParaRPr lang="es-ES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2511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 Principios Metodológicos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. Relaciona lo endógeno con lo exógeno en procesos productivos y culturales.</a:t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. Valora los saberes occidentales, pero también valora lo propio.</a:t>
            </a:r>
            <a:endParaRPr lang="es-ES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796614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ES" dirty="0" smtClean="0"/>
              <a:t>MODELO PEDAGÓGICO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INTEGRADO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CuadroTexto"/>
          <p:cNvSpPr txBox="1">
            <a:spLocks noChangeArrowheads="1"/>
          </p:cNvSpPr>
          <p:nvPr/>
        </p:nvSpPr>
        <p:spPr bwMode="auto">
          <a:xfrm>
            <a:off x="785813" y="1071563"/>
            <a:ext cx="75723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NI" altLang="es-US" sz="2800">
              <a:latin typeface="Bookman Old Style" panose="02050604050505020204" pitchFamily="18" charset="0"/>
            </a:endParaRPr>
          </a:p>
          <a:p>
            <a:pPr eaLnBrk="1" hangingPunct="1"/>
            <a:endParaRPr lang="es-NI" altLang="es-US" sz="2800">
              <a:latin typeface="Bookman Old Style" panose="02050604050505020204" pitchFamily="18" charset="0"/>
            </a:endParaRPr>
          </a:p>
          <a:p>
            <a:pPr eaLnBrk="1" hangingPunct="1">
              <a:buFontTx/>
              <a:buChar char="-"/>
            </a:pPr>
            <a:r>
              <a:rPr lang="es-NI" altLang="es-US" sz="2800">
                <a:latin typeface="Bookman Old Style" panose="02050604050505020204" pitchFamily="18" charset="0"/>
              </a:rPr>
              <a:t>Genera conocimientos, pensamiento propio.</a:t>
            </a:r>
          </a:p>
          <a:p>
            <a:pPr eaLnBrk="1" hangingPunct="1">
              <a:buFontTx/>
              <a:buChar char="-"/>
            </a:pPr>
            <a:r>
              <a:rPr lang="es-NI" altLang="es-US" sz="2800">
                <a:latin typeface="Bookman Old Style" panose="02050604050505020204" pitchFamily="18" charset="0"/>
              </a:rPr>
              <a:t> Transforma</a:t>
            </a:r>
          </a:p>
          <a:p>
            <a:pPr eaLnBrk="1" hangingPunct="1">
              <a:buFontTx/>
              <a:buChar char="-"/>
            </a:pPr>
            <a:r>
              <a:rPr lang="es-NI" altLang="es-US" sz="2800">
                <a:latin typeface="Bookman Old Style" panose="02050604050505020204" pitchFamily="18" charset="0"/>
              </a:rPr>
              <a:t>Tiene una proyección hacia la sociedad y hacia el desarrollo de procesos de bienestar de la comunidad.</a:t>
            </a:r>
          </a:p>
          <a:p>
            <a:pPr eaLnBrk="1" hangingPunct="1">
              <a:buFontTx/>
              <a:buChar char="-"/>
            </a:pPr>
            <a:r>
              <a:rPr lang="es-NI" altLang="es-US" sz="2800">
                <a:latin typeface="Bookman Old Style" panose="02050604050505020204" pitchFamily="18" charset="0"/>
              </a:rPr>
              <a:t>Debe recoger el pensamiento colectivo frente a su quehacer: docencia investigación y extensión.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618</TotalTime>
  <Words>224</Words>
  <Application>Microsoft Office PowerPoint</Application>
  <PresentationFormat>Presentación en pantalla (4:3)</PresentationFormat>
  <Paragraphs>91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Bookman Old Style</vt:lpstr>
      <vt:lpstr>Baskerville Old Face</vt:lpstr>
      <vt:lpstr>Times New Roman</vt:lpstr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POR TANTO DEBE SER :  -  Intercultural - Responder a necesidades y particularidades propias de los pueblos indígenas y comunidades étnicas. - Llegar al lugar donde están quienes toman decisiones. - Tener un modelo de gestión descentralizado y participativo. - Asegurar acceso a todos/as. - Acompañar procesos de autogestión y autodesarrollo. - Ser de servicio publico.   </vt:lpstr>
      <vt:lpstr> Principios Metodológicos   . Relaciona lo endógeno con lo exógeno en procesos productivos y culturales.   . Valora los saberes occidentales, pero también valora lo propio.</vt:lpstr>
      <vt:lpstr>MODELO PEDAGÓGICO  INTEGRADO   </vt:lpstr>
      <vt:lpstr>Presentación de PowerPoint</vt:lpstr>
      <vt:lpstr>Presentación de PowerPoint</vt:lpstr>
      <vt:lpstr>Componentes Fundamentales      </vt:lpstr>
      <vt:lpstr>                                Docentes  - Facilitan - Promueven cambios - Investigador / a constante -Ético / a, responsable - Justo/a, respetuoso/a, solidario/a - Comprometidos/as con el proceso de autonomía y la misión y visión de URACCAN. - Competencia profesional - Comprometidos/as con el bienestar social </vt:lpstr>
      <vt:lpstr>                            Estudiantes  - Críticos/as, analíticos/as, honestos/as -Éticos/as y competentes académicamente - Con valores culturales - Con capacidad investigativa y de transferencia tecnológica. - Con autoestima - Creativos/as y emprendedores/as - Orgulloso/a de su pertenencia étnica - Comprometido/a con su formación  </vt:lpstr>
      <vt:lpstr>                     Curriculum  - Orientados a la reflexión y solución de problemas. - Flexibles - Basados en valores científicos, tecnológicos, culturales, étnicos, lingüísticos. - Actualizados - Con que enfoque intercultural y de genero - Fomentan la investigación - Pertinentes - Acordes a las problemáticas regionales</vt:lpstr>
      <vt:lpstr>Metodologías de Enseñanza</vt:lpstr>
      <vt:lpstr>Evaluación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PAULLETTE AGUIRRE</dc:creator>
  <cp:lastModifiedBy>LGonzalez</cp:lastModifiedBy>
  <cp:revision>179</cp:revision>
  <dcterms:created xsi:type="dcterms:W3CDTF">2008-07-05T23:26:35Z</dcterms:created>
  <dcterms:modified xsi:type="dcterms:W3CDTF">2020-02-27T20:41:54Z</dcterms:modified>
</cp:coreProperties>
</file>