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1" r:id="rId7"/>
    <p:sldId id="271" r:id="rId8"/>
    <p:sldId id="260" r:id="rId9"/>
    <p:sldId id="262" r:id="rId10"/>
    <p:sldId id="269" r:id="rId11"/>
    <p:sldId id="265" r:id="rId12"/>
    <p:sldId id="267" r:id="rId13"/>
    <p:sldId id="263" r:id="rId14"/>
    <p:sldId id="266" r:id="rId15"/>
    <p:sldId id="272" r:id="rId16"/>
    <p:sldId id="270" r:id="rId17"/>
    <p:sldId id="268"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68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6000"/>
            </a:lvl1pPr>
          </a:lstStyle>
          <a:p>
            <a:r>
              <a:rPr lang="es-ES" smtClean="0"/>
              <a:t>Haga clic para modificar el estilo de título del patrón</a:t>
            </a:r>
            <a:endParaRPr lang="es-US"/>
          </a:p>
        </p:txBody>
      </p:sp>
      <p:sp>
        <p:nvSpPr>
          <p:cNvPr id="3" name="Subtítu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US"/>
          </a:p>
        </p:txBody>
      </p:sp>
      <p:sp>
        <p:nvSpPr>
          <p:cNvPr id="4" name="Marcador de fecha 3"/>
          <p:cNvSpPr>
            <a:spLocks noGrp="1"/>
          </p:cNvSpPr>
          <p:nvPr>
            <p:ph type="dt" sz="half" idx="10"/>
          </p:nvPr>
        </p:nvSpPr>
        <p:spPr/>
        <p:txBody>
          <a:bodyPr/>
          <a:lstStyle>
            <a:lvl1pPr>
              <a:defRPr/>
            </a:lvl1pPr>
          </a:lstStyle>
          <a:p>
            <a:endParaRPr lang="en-US" altLang="es-US"/>
          </a:p>
        </p:txBody>
      </p:sp>
      <p:sp>
        <p:nvSpPr>
          <p:cNvPr id="5" name="Marcador de pie de página 4"/>
          <p:cNvSpPr>
            <a:spLocks noGrp="1"/>
          </p:cNvSpPr>
          <p:nvPr>
            <p:ph type="ftr" sz="quarter" idx="11"/>
          </p:nvPr>
        </p:nvSpPr>
        <p:spPr/>
        <p:txBody>
          <a:bodyPr/>
          <a:lstStyle>
            <a:lvl1pPr>
              <a:defRPr/>
            </a:lvl1pPr>
          </a:lstStyle>
          <a:p>
            <a:endParaRPr lang="en-US" altLang="es-US"/>
          </a:p>
        </p:txBody>
      </p:sp>
      <p:sp>
        <p:nvSpPr>
          <p:cNvPr id="6" name="Marcador de número de diapositiva 5"/>
          <p:cNvSpPr>
            <a:spLocks noGrp="1"/>
          </p:cNvSpPr>
          <p:nvPr>
            <p:ph type="sldNum" sz="quarter" idx="12"/>
          </p:nvPr>
        </p:nvSpPr>
        <p:spPr/>
        <p:txBody>
          <a:bodyPr/>
          <a:lstStyle>
            <a:lvl1pPr>
              <a:defRPr/>
            </a:lvl1pPr>
          </a:lstStyle>
          <a:p>
            <a:fld id="{E826E2A3-1B82-4E38-AAFA-D5B43860B535}" type="slidenum">
              <a:rPr lang="en-US" altLang="es-US"/>
              <a:pPr/>
              <a:t>‹Nº›</a:t>
            </a:fld>
            <a:endParaRPr lang="en-US" altLang="es-US"/>
          </a:p>
        </p:txBody>
      </p:sp>
    </p:spTree>
    <p:extLst>
      <p:ext uri="{BB962C8B-B14F-4D97-AF65-F5344CB8AC3E}">
        <p14:creationId xmlns:p14="http://schemas.microsoft.com/office/powerpoint/2010/main" val="3748130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10"/>
          </p:nvPr>
        </p:nvSpPr>
        <p:spPr/>
        <p:txBody>
          <a:bodyPr/>
          <a:lstStyle>
            <a:lvl1pPr>
              <a:defRPr/>
            </a:lvl1pPr>
          </a:lstStyle>
          <a:p>
            <a:endParaRPr lang="en-US" altLang="es-US"/>
          </a:p>
        </p:txBody>
      </p:sp>
      <p:sp>
        <p:nvSpPr>
          <p:cNvPr id="5" name="Marcador de pie de página 4"/>
          <p:cNvSpPr>
            <a:spLocks noGrp="1"/>
          </p:cNvSpPr>
          <p:nvPr>
            <p:ph type="ftr" sz="quarter" idx="11"/>
          </p:nvPr>
        </p:nvSpPr>
        <p:spPr/>
        <p:txBody>
          <a:bodyPr/>
          <a:lstStyle>
            <a:lvl1pPr>
              <a:defRPr/>
            </a:lvl1pPr>
          </a:lstStyle>
          <a:p>
            <a:endParaRPr lang="en-US" altLang="es-US"/>
          </a:p>
        </p:txBody>
      </p:sp>
      <p:sp>
        <p:nvSpPr>
          <p:cNvPr id="6" name="Marcador de número de diapositiva 5"/>
          <p:cNvSpPr>
            <a:spLocks noGrp="1"/>
          </p:cNvSpPr>
          <p:nvPr>
            <p:ph type="sldNum" sz="quarter" idx="12"/>
          </p:nvPr>
        </p:nvSpPr>
        <p:spPr/>
        <p:txBody>
          <a:bodyPr/>
          <a:lstStyle>
            <a:lvl1pPr>
              <a:defRPr/>
            </a:lvl1pPr>
          </a:lstStyle>
          <a:p>
            <a:fld id="{CF7132E9-68EF-455C-A480-037B6974180A}" type="slidenum">
              <a:rPr lang="en-US" altLang="es-US"/>
              <a:pPr/>
              <a:t>‹Nº›</a:t>
            </a:fld>
            <a:endParaRPr lang="en-US" altLang="es-US"/>
          </a:p>
        </p:txBody>
      </p:sp>
    </p:spTree>
    <p:extLst>
      <p:ext uri="{BB962C8B-B14F-4D97-AF65-F5344CB8AC3E}">
        <p14:creationId xmlns:p14="http://schemas.microsoft.com/office/powerpoint/2010/main" val="680292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10"/>
          </p:nvPr>
        </p:nvSpPr>
        <p:spPr/>
        <p:txBody>
          <a:bodyPr/>
          <a:lstStyle>
            <a:lvl1pPr>
              <a:defRPr/>
            </a:lvl1pPr>
          </a:lstStyle>
          <a:p>
            <a:endParaRPr lang="en-US" altLang="es-US"/>
          </a:p>
        </p:txBody>
      </p:sp>
      <p:sp>
        <p:nvSpPr>
          <p:cNvPr id="5" name="Marcador de pie de página 4"/>
          <p:cNvSpPr>
            <a:spLocks noGrp="1"/>
          </p:cNvSpPr>
          <p:nvPr>
            <p:ph type="ftr" sz="quarter" idx="11"/>
          </p:nvPr>
        </p:nvSpPr>
        <p:spPr/>
        <p:txBody>
          <a:bodyPr/>
          <a:lstStyle>
            <a:lvl1pPr>
              <a:defRPr/>
            </a:lvl1pPr>
          </a:lstStyle>
          <a:p>
            <a:endParaRPr lang="en-US" altLang="es-US"/>
          </a:p>
        </p:txBody>
      </p:sp>
      <p:sp>
        <p:nvSpPr>
          <p:cNvPr id="6" name="Marcador de número de diapositiva 5"/>
          <p:cNvSpPr>
            <a:spLocks noGrp="1"/>
          </p:cNvSpPr>
          <p:nvPr>
            <p:ph type="sldNum" sz="quarter" idx="12"/>
          </p:nvPr>
        </p:nvSpPr>
        <p:spPr/>
        <p:txBody>
          <a:bodyPr/>
          <a:lstStyle>
            <a:lvl1pPr>
              <a:defRPr/>
            </a:lvl1pPr>
          </a:lstStyle>
          <a:p>
            <a:fld id="{630A34F2-3F4A-425B-9118-681E70698AD2}" type="slidenum">
              <a:rPr lang="en-US" altLang="es-US"/>
              <a:pPr/>
              <a:t>‹Nº›</a:t>
            </a:fld>
            <a:endParaRPr lang="en-US" altLang="es-US"/>
          </a:p>
        </p:txBody>
      </p:sp>
    </p:spTree>
    <p:extLst>
      <p:ext uri="{BB962C8B-B14F-4D97-AF65-F5344CB8AC3E}">
        <p14:creationId xmlns:p14="http://schemas.microsoft.com/office/powerpoint/2010/main" val="52211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fecha 3"/>
          <p:cNvSpPr>
            <a:spLocks noGrp="1"/>
          </p:cNvSpPr>
          <p:nvPr>
            <p:ph type="dt" sz="half" idx="10"/>
          </p:nvPr>
        </p:nvSpPr>
        <p:spPr/>
        <p:txBody>
          <a:bodyPr/>
          <a:lstStyle>
            <a:lvl1pPr>
              <a:defRPr/>
            </a:lvl1pPr>
          </a:lstStyle>
          <a:p>
            <a:endParaRPr lang="en-US" altLang="es-US"/>
          </a:p>
        </p:txBody>
      </p:sp>
      <p:sp>
        <p:nvSpPr>
          <p:cNvPr id="5" name="Marcador de pie de página 4"/>
          <p:cNvSpPr>
            <a:spLocks noGrp="1"/>
          </p:cNvSpPr>
          <p:nvPr>
            <p:ph type="ftr" sz="quarter" idx="11"/>
          </p:nvPr>
        </p:nvSpPr>
        <p:spPr/>
        <p:txBody>
          <a:bodyPr/>
          <a:lstStyle>
            <a:lvl1pPr>
              <a:defRPr/>
            </a:lvl1pPr>
          </a:lstStyle>
          <a:p>
            <a:endParaRPr lang="en-US" altLang="es-US"/>
          </a:p>
        </p:txBody>
      </p:sp>
      <p:sp>
        <p:nvSpPr>
          <p:cNvPr id="6" name="Marcador de número de diapositiva 5"/>
          <p:cNvSpPr>
            <a:spLocks noGrp="1"/>
          </p:cNvSpPr>
          <p:nvPr>
            <p:ph type="sldNum" sz="quarter" idx="12"/>
          </p:nvPr>
        </p:nvSpPr>
        <p:spPr/>
        <p:txBody>
          <a:bodyPr/>
          <a:lstStyle>
            <a:lvl1pPr>
              <a:defRPr/>
            </a:lvl1pPr>
          </a:lstStyle>
          <a:p>
            <a:fld id="{4AFA96DF-8538-4C59-8FF6-B4AA2FD7D8DC}" type="slidenum">
              <a:rPr lang="en-US" altLang="es-US"/>
              <a:pPr/>
              <a:t>‹Nº›</a:t>
            </a:fld>
            <a:endParaRPr lang="en-US" altLang="es-US"/>
          </a:p>
        </p:txBody>
      </p:sp>
    </p:spTree>
    <p:extLst>
      <p:ext uri="{BB962C8B-B14F-4D97-AF65-F5344CB8AC3E}">
        <p14:creationId xmlns:p14="http://schemas.microsoft.com/office/powerpoint/2010/main" val="246825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US"/>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Editar el estilo de texto del patrón</a:t>
            </a:r>
          </a:p>
        </p:txBody>
      </p:sp>
      <p:sp>
        <p:nvSpPr>
          <p:cNvPr id="4" name="Marcador de fecha 3"/>
          <p:cNvSpPr>
            <a:spLocks noGrp="1"/>
          </p:cNvSpPr>
          <p:nvPr>
            <p:ph type="dt" sz="half" idx="10"/>
          </p:nvPr>
        </p:nvSpPr>
        <p:spPr/>
        <p:txBody>
          <a:bodyPr/>
          <a:lstStyle>
            <a:lvl1pPr>
              <a:defRPr/>
            </a:lvl1pPr>
          </a:lstStyle>
          <a:p>
            <a:endParaRPr lang="en-US" altLang="es-US"/>
          </a:p>
        </p:txBody>
      </p:sp>
      <p:sp>
        <p:nvSpPr>
          <p:cNvPr id="5" name="Marcador de pie de página 4"/>
          <p:cNvSpPr>
            <a:spLocks noGrp="1"/>
          </p:cNvSpPr>
          <p:nvPr>
            <p:ph type="ftr" sz="quarter" idx="11"/>
          </p:nvPr>
        </p:nvSpPr>
        <p:spPr/>
        <p:txBody>
          <a:bodyPr/>
          <a:lstStyle>
            <a:lvl1pPr>
              <a:defRPr/>
            </a:lvl1pPr>
          </a:lstStyle>
          <a:p>
            <a:endParaRPr lang="en-US" altLang="es-US"/>
          </a:p>
        </p:txBody>
      </p:sp>
      <p:sp>
        <p:nvSpPr>
          <p:cNvPr id="6" name="Marcador de número de diapositiva 5"/>
          <p:cNvSpPr>
            <a:spLocks noGrp="1"/>
          </p:cNvSpPr>
          <p:nvPr>
            <p:ph type="sldNum" sz="quarter" idx="12"/>
          </p:nvPr>
        </p:nvSpPr>
        <p:spPr/>
        <p:txBody>
          <a:bodyPr/>
          <a:lstStyle>
            <a:lvl1pPr>
              <a:defRPr/>
            </a:lvl1pPr>
          </a:lstStyle>
          <a:p>
            <a:fld id="{F852499A-7ABE-4887-AC89-D06E8C8EA5D4}" type="slidenum">
              <a:rPr lang="en-US" altLang="es-US"/>
              <a:pPr/>
              <a:t>‹Nº›</a:t>
            </a:fld>
            <a:endParaRPr lang="en-US" altLang="es-US"/>
          </a:p>
        </p:txBody>
      </p:sp>
    </p:spTree>
    <p:extLst>
      <p:ext uri="{BB962C8B-B14F-4D97-AF65-F5344CB8AC3E}">
        <p14:creationId xmlns:p14="http://schemas.microsoft.com/office/powerpoint/2010/main" val="320819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contenido 2"/>
          <p:cNvSpPr>
            <a:spLocks noGrp="1"/>
          </p:cNvSpPr>
          <p:nvPr>
            <p:ph sz="half" idx="1"/>
          </p:nvPr>
        </p:nvSpPr>
        <p:spPr>
          <a:xfrm>
            <a:off x="457200" y="1600200"/>
            <a:ext cx="4038600" cy="452596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contenido 3"/>
          <p:cNvSpPr>
            <a:spLocks noGrp="1"/>
          </p:cNvSpPr>
          <p:nvPr>
            <p:ph sz="half" idx="2"/>
          </p:nvPr>
        </p:nvSpPr>
        <p:spPr>
          <a:xfrm>
            <a:off x="4648200" y="1600200"/>
            <a:ext cx="4038600" cy="452596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Marcador de fecha 4"/>
          <p:cNvSpPr>
            <a:spLocks noGrp="1"/>
          </p:cNvSpPr>
          <p:nvPr>
            <p:ph type="dt" sz="half" idx="10"/>
          </p:nvPr>
        </p:nvSpPr>
        <p:spPr/>
        <p:txBody>
          <a:bodyPr/>
          <a:lstStyle>
            <a:lvl1pPr>
              <a:defRPr/>
            </a:lvl1pPr>
          </a:lstStyle>
          <a:p>
            <a:endParaRPr lang="en-US" altLang="es-US"/>
          </a:p>
        </p:txBody>
      </p:sp>
      <p:sp>
        <p:nvSpPr>
          <p:cNvPr id="6" name="Marcador de pie de página 5"/>
          <p:cNvSpPr>
            <a:spLocks noGrp="1"/>
          </p:cNvSpPr>
          <p:nvPr>
            <p:ph type="ftr" sz="quarter" idx="11"/>
          </p:nvPr>
        </p:nvSpPr>
        <p:spPr/>
        <p:txBody>
          <a:bodyPr/>
          <a:lstStyle>
            <a:lvl1pPr>
              <a:defRPr/>
            </a:lvl1pPr>
          </a:lstStyle>
          <a:p>
            <a:endParaRPr lang="en-US" altLang="es-US"/>
          </a:p>
        </p:txBody>
      </p:sp>
      <p:sp>
        <p:nvSpPr>
          <p:cNvPr id="7" name="Marcador de número de diapositiva 6"/>
          <p:cNvSpPr>
            <a:spLocks noGrp="1"/>
          </p:cNvSpPr>
          <p:nvPr>
            <p:ph type="sldNum" sz="quarter" idx="12"/>
          </p:nvPr>
        </p:nvSpPr>
        <p:spPr/>
        <p:txBody>
          <a:bodyPr/>
          <a:lstStyle>
            <a:lvl1pPr>
              <a:defRPr/>
            </a:lvl1pPr>
          </a:lstStyle>
          <a:p>
            <a:fld id="{90204C2E-69E5-45FF-AD40-FCC34AA28C29}" type="slidenum">
              <a:rPr lang="en-US" altLang="es-US"/>
              <a:pPr/>
              <a:t>‹Nº›</a:t>
            </a:fld>
            <a:endParaRPr lang="en-US" altLang="es-US"/>
          </a:p>
        </p:txBody>
      </p:sp>
    </p:spTree>
    <p:extLst>
      <p:ext uri="{BB962C8B-B14F-4D97-AF65-F5344CB8AC3E}">
        <p14:creationId xmlns:p14="http://schemas.microsoft.com/office/powerpoint/2010/main" val="83598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US"/>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7" name="Marcador de fecha 6"/>
          <p:cNvSpPr>
            <a:spLocks noGrp="1"/>
          </p:cNvSpPr>
          <p:nvPr>
            <p:ph type="dt" sz="half" idx="10"/>
          </p:nvPr>
        </p:nvSpPr>
        <p:spPr/>
        <p:txBody>
          <a:bodyPr/>
          <a:lstStyle>
            <a:lvl1pPr>
              <a:defRPr/>
            </a:lvl1pPr>
          </a:lstStyle>
          <a:p>
            <a:endParaRPr lang="en-US" altLang="es-US"/>
          </a:p>
        </p:txBody>
      </p:sp>
      <p:sp>
        <p:nvSpPr>
          <p:cNvPr id="8" name="Marcador de pie de página 7"/>
          <p:cNvSpPr>
            <a:spLocks noGrp="1"/>
          </p:cNvSpPr>
          <p:nvPr>
            <p:ph type="ftr" sz="quarter" idx="11"/>
          </p:nvPr>
        </p:nvSpPr>
        <p:spPr/>
        <p:txBody>
          <a:bodyPr/>
          <a:lstStyle>
            <a:lvl1pPr>
              <a:defRPr/>
            </a:lvl1pPr>
          </a:lstStyle>
          <a:p>
            <a:endParaRPr lang="en-US" altLang="es-US"/>
          </a:p>
        </p:txBody>
      </p:sp>
      <p:sp>
        <p:nvSpPr>
          <p:cNvPr id="9" name="Marcador de número de diapositiva 8"/>
          <p:cNvSpPr>
            <a:spLocks noGrp="1"/>
          </p:cNvSpPr>
          <p:nvPr>
            <p:ph type="sldNum" sz="quarter" idx="12"/>
          </p:nvPr>
        </p:nvSpPr>
        <p:spPr/>
        <p:txBody>
          <a:bodyPr/>
          <a:lstStyle>
            <a:lvl1pPr>
              <a:defRPr/>
            </a:lvl1pPr>
          </a:lstStyle>
          <a:p>
            <a:fld id="{9D1F3BD7-8F93-41B5-8551-F4DFAF57C659}" type="slidenum">
              <a:rPr lang="en-US" altLang="es-US"/>
              <a:pPr/>
              <a:t>‹Nº›</a:t>
            </a:fld>
            <a:endParaRPr lang="en-US" altLang="es-US"/>
          </a:p>
        </p:txBody>
      </p:sp>
    </p:spTree>
    <p:extLst>
      <p:ext uri="{BB962C8B-B14F-4D97-AF65-F5344CB8AC3E}">
        <p14:creationId xmlns:p14="http://schemas.microsoft.com/office/powerpoint/2010/main" val="4159160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US"/>
          </a:p>
        </p:txBody>
      </p:sp>
      <p:sp>
        <p:nvSpPr>
          <p:cNvPr id="3" name="Marcador de fecha 2"/>
          <p:cNvSpPr>
            <a:spLocks noGrp="1"/>
          </p:cNvSpPr>
          <p:nvPr>
            <p:ph type="dt" sz="half" idx="10"/>
          </p:nvPr>
        </p:nvSpPr>
        <p:spPr/>
        <p:txBody>
          <a:bodyPr/>
          <a:lstStyle>
            <a:lvl1pPr>
              <a:defRPr/>
            </a:lvl1pPr>
          </a:lstStyle>
          <a:p>
            <a:endParaRPr lang="en-US" altLang="es-US"/>
          </a:p>
        </p:txBody>
      </p:sp>
      <p:sp>
        <p:nvSpPr>
          <p:cNvPr id="4" name="Marcador de pie de página 3"/>
          <p:cNvSpPr>
            <a:spLocks noGrp="1"/>
          </p:cNvSpPr>
          <p:nvPr>
            <p:ph type="ftr" sz="quarter" idx="11"/>
          </p:nvPr>
        </p:nvSpPr>
        <p:spPr/>
        <p:txBody>
          <a:bodyPr/>
          <a:lstStyle>
            <a:lvl1pPr>
              <a:defRPr/>
            </a:lvl1pPr>
          </a:lstStyle>
          <a:p>
            <a:endParaRPr lang="en-US" altLang="es-US"/>
          </a:p>
        </p:txBody>
      </p:sp>
      <p:sp>
        <p:nvSpPr>
          <p:cNvPr id="5" name="Marcador de número de diapositiva 4"/>
          <p:cNvSpPr>
            <a:spLocks noGrp="1"/>
          </p:cNvSpPr>
          <p:nvPr>
            <p:ph type="sldNum" sz="quarter" idx="12"/>
          </p:nvPr>
        </p:nvSpPr>
        <p:spPr/>
        <p:txBody>
          <a:bodyPr/>
          <a:lstStyle>
            <a:lvl1pPr>
              <a:defRPr/>
            </a:lvl1pPr>
          </a:lstStyle>
          <a:p>
            <a:fld id="{DF94E42F-B5E7-4A23-8652-33EE98DF8FC4}" type="slidenum">
              <a:rPr lang="en-US" altLang="es-US"/>
              <a:pPr/>
              <a:t>‹Nº›</a:t>
            </a:fld>
            <a:endParaRPr lang="en-US" altLang="es-US"/>
          </a:p>
        </p:txBody>
      </p:sp>
    </p:spTree>
    <p:extLst>
      <p:ext uri="{BB962C8B-B14F-4D97-AF65-F5344CB8AC3E}">
        <p14:creationId xmlns:p14="http://schemas.microsoft.com/office/powerpoint/2010/main" val="131080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lvl1pPr>
              <a:defRPr/>
            </a:lvl1pPr>
          </a:lstStyle>
          <a:p>
            <a:endParaRPr lang="en-US" altLang="es-US"/>
          </a:p>
        </p:txBody>
      </p:sp>
      <p:sp>
        <p:nvSpPr>
          <p:cNvPr id="3" name="Marcador de pie de página 2"/>
          <p:cNvSpPr>
            <a:spLocks noGrp="1"/>
          </p:cNvSpPr>
          <p:nvPr>
            <p:ph type="ftr" sz="quarter" idx="11"/>
          </p:nvPr>
        </p:nvSpPr>
        <p:spPr/>
        <p:txBody>
          <a:bodyPr/>
          <a:lstStyle>
            <a:lvl1pPr>
              <a:defRPr/>
            </a:lvl1pPr>
          </a:lstStyle>
          <a:p>
            <a:endParaRPr lang="en-US" altLang="es-US"/>
          </a:p>
        </p:txBody>
      </p:sp>
      <p:sp>
        <p:nvSpPr>
          <p:cNvPr id="4" name="Marcador de número de diapositiva 3"/>
          <p:cNvSpPr>
            <a:spLocks noGrp="1"/>
          </p:cNvSpPr>
          <p:nvPr>
            <p:ph type="sldNum" sz="quarter" idx="12"/>
          </p:nvPr>
        </p:nvSpPr>
        <p:spPr/>
        <p:txBody>
          <a:bodyPr/>
          <a:lstStyle>
            <a:lvl1pPr>
              <a:defRPr/>
            </a:lvl1pPr>
          </a:lstStyle>
          <a:p>
            <a:fld id="{E01C0D3D-C0E4-48A6-88D5-EB3A476F3FE3}" type="slidenum">
              <a:rPr lang="en-US" altLang="es-US"/>
              <a:pPr/>
              <a:t>‹Nº›</a:t>
            </a:fld>
            <a:endParaRPr lang="en-US" altLang="es-US"/>
          </a:p>
        </p:txBody>
      </p:sp>
    </p:spTree>
    <p:extLst>
      <p:ext uri="{BB962C8B-B14F-4D97-AF65-F5344CB8AC3E}">
        <p14:creationId xmlns:p14="http://schemas.microsoft.com/office/powerpoint/2010/main" val="2337251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US"/>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lvl1pPr>
              <a:defRPr/>
            </a:lvl1pPr>
          </a:lstStyle>
          <a:p>
            <a:endParaRPr lang="en-US" altLang="es-US"/>
          </a:p>
        </p:txBody>
      </p:sp>
      <p:sp>
        <p:nvSpPr>
          <p:cNvPr id="6" name="Marcador de pie de página 5"/>
          <p:cNvSpPr>
            <a:spLocks noGrp="1"/>
          </p:cNvSpPr>
          <p:nvPr>
            <p:ph type="ftr" sz="quarter" idx="11"/>
          </p:nvPr>
        </p:nvSpPr>
        <p:spPr/>
        <p:txBody>
          <a:bodyPr/>
          <a:lstStyle>
            <a:lvl1pPr>
              <a:defRPr/>
            </a:lvl1pPr>
          </a:lstStyle>
          <a:p>
            <a:endParaRPr lang="en-US" altLang="es-US"/>
          </a:p>
        </p:txBody>
      </p:sp>
      <p:sp>
        <p:nvSpPr>
          <p:cNvPr id="7" name="Marcador de número de diapositiva 6"/>
          <p:cNvSpPr>
            <a:spLocks noGrp="1"/>
          </p:cNvSpPr>
          <p:nvPr>
            <p:ph type="sldNum" sz="quarter" idx="12"/>
          </p:nvPr>
        </p:nvSpPr>
        <p:spPr/>
        <p:txBody>
          <a:bodyPr/>
          <a:lstStyle>
            <a:lvl1pPr>
              <a:defRPr/>
            </a:lvl1pPr>
          </a:lstStyle>
          <a:p>
            <a:fld id="{93B87C61-EC81-4EDF-9863-D881EEED9691}" type="slidenum">
              <a:rPr lang="en-US" altLang="es-US"/>
              <a:pPr/>
              <a:t>‹Nº›</a:t>
            </a:fld>
            <a:endParaRPr lang="en-US" altLang="es-US"/>
          </a:p>
        </p:txBody>
      </p:sp>
    </p:spTree>
    <p:extLst>
      <p:ext uri="{BB962C8B-B14F-4D97-AF65-F5344CB8AC3E}">
        <p14:creationId xmlns:p14="http://schemas.microsoft.com/office/powerpoint/2010/main" val="3439589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US"/>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US"/>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lvl1pPr>
              <a:defRPr/>
            </a:lvl1pPr>
          </a:lstStyle>
          <a:p>
            <a:endParaRPr lang="en-US" altLang="es-US"/>
          </a:p>
        </p:txBody>
      </p:sp>
      <p:sp>
        <p:nvSpPr>
          <p:cNvPr id="6" name="Marcador de pie de página 5"/>
          <p:cNvSpPr>
            <a:spLocks noGrp="1"/>
          </p:cNvSpPr>
          <p:nvPr>
            <p:ph type="ftr" sz="quarter" idx="11"/>
          </p:nvPr>
        </p:nvSpPr>
        <p:spPr/>
        <p:txBody>
          <a:bodyPr/>
          <a:lstStyle>
            <a:lvl1pPr>
              <a:defRPr/>
            </a:lvl1pPr>
          </a:lstStyle>
          <a:p>
            <a:endParaRPr lang="en-US" altLang="es-US"/>
          </a:p>
        </p:txBody>
      </p:sp>
      <p:sp>
        <p:nvSpPr>
          <p:cNvPr id="7" name="Marcador de número de diapositiva 6"/>
          <p:cNvSpPr>
            <a:spLocks noGrp="1"/>
          </p:cNvSpPr>
          <p:nvPr>
            <p:ph type="sldNum" sz="quarter" idx="12"/>
          </p:nvPr>
        </p:nvSpPr>
        <p:spPr/>
        <p:txBody>
          <a:bodyPr/>
          <a:lstStyle>
            <a:lvl1pPr>
              <a:defRPr/>
            </a:lvl1pPr>
          </a:lstStyle>
          <a:p>
            <a:fld id="{54B9FB2F-6786-4BF0-9E3A-C136AFB0EAAB}" type="slidenum">
              <a:rPr lang="en-US" altLang="es-US"/>
              <a:pPr/>
              <a:t>‹Nº›</a:t>
            </a:fld>
            <a:endParaRPr lang="en-US" altLang="es-US"/>
          </a:p>
        </p:txBody>
      </p:sp>
    </p:spTree>
    <p:extLst>
      <p:ext uri="{BB962C8B-B14F-4D97-AF65-F5344CB8AC3E}">
        <p14:creationId xmlns:p14="http://schemas.microsoft.com/office/powerpoint/2010/main" val="210155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s-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US" smtClean="0"/>
              <a:t>Click to edit Master text styles</a:t>
            </a:r>
          </a:p>
          <a:p>
            <a:pPr lvl="1"/>
            <a:r>
              <a:rPr lang="en-US" altLang="es-US" smtClean="0"/>
              <a:t>Second level</a:t>
            </a:r>
          </a:p>
          <a:p>
            <a:pPr lvl="2"/>
            <a:r>
              <a:rPr lang="en-US" altLang="es-US" smtClean="0"/>
              <a:t>Third level</a:t>
            </a:r>
          </a:p>
          <a:p>
            <a:pPr lvl="3"/>
            <a:r>
              <a:rPr lang="en-US" altLang="es-US" smtClean="0"/>
              <a:t>Fourth level</a:t>
            </a:r>
          </a:p>
          <a:p>
            <a:pPr lvl="4"/>
            <a:r>
              <a:rPr lang="en-US" altLang="es-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s-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s-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4FDEF80-36CB-4A87-BAD8-6905919C67CE}" type="slidenum">
              <a:rPr lang="en-US" altLang="es-US"/>
              <a:pPr/>
              <a:t>‹Nº›</a:t>
            </a:fld>
            <a:endParaRPr lang="en-US" altLang="es-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5"/>
            <a:ext cx="7772400" cy="1470025"/>
          </a:xfrm>
        </p:spPr>
        <p:txBody>
          <a:bodyPr anchor="ctr"/>
          <a:lstStyle/>
          <a:p>
            <a:r>
              <a:rPr lang="en-US" altLang="es-US" sz="4000"/>
              <a:t>Modern Political ecologies:  landscapes of social and ecological resilience</a:t>
            </a:r>
          </a:p>
        </p:txBody>
      </p:sp>
      <p:sp>
        <p:nvSpPr>
          <p:cNvPr id="2051" name="Rectangle 3"/>
          <p:cNvSpPr>
            <a:spLocks noGrp="1" noChangeArrowheads="1"/>
          </p:cNvSpPr>
          <p:nvPr>
            <p:ph type="subTitle" idx="1"/>
          </p:nvPr>
        </p:nvSpPr>
        <p:spPr>
          <a:xfrm>
            <a:off x="1371600" y="3886200"/>
            <a:ext cx="6400800" cy="1752600"/>
          </a:xfrm>
        </p:spPr>
        <p:txBody>
          <a:bodyPr/>
          <a:lstStyle/>
          <a:p>
            <a:r>
              <a:rPr lang="en-US" altLang="es-US" sz="3200"/>
              <a:t>New development paradigms?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m_change+rem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600"/>
            <a:ext cx="8077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457200" y="381000"/>
            <a:ext cx="8229600" cy="5745163"/>
          </a:xfrm>
        </p:spPr>
        <p:txBody>
          <a:bodyPr/>
          <a:lstStyle/>
          <a:p>
            <a:pPr>
              <a:lnSpc>
                <a:spcPct val="80000"/>
              </a:lnSpc>
            </a:pPr>
            <a:r>
              <a:rPr lang="en-US" altLang="es-US" sz="1200" b="1"/>
              <a:t>Forest Resurgence</a:t>
            </a:r>
            <a:r>
              <a:rPr lang="en-US" altLang="es-US" sz="1200"/>
              <a:t>:</a:t>
            </a:r>
          </a:p>
          <a:p>
            <a:pPr>
              <a:lnSpc>
                <a:spcPct val="80000"/>
              </a:lnSpc>
            </a:pPr>
            <a:r>
              <a:rPr lang="en-US" altLang="es-US" sz="1400"/>
              <a:t>A rose by any other name? Woodland succession, land abandonment, extension of agroforestry systems, reforestation, valorization of NTFPs: many dynamics </a:t>
            </a:r>
          </a:p>
          <a:p>
            <a:pPr>
              <a:lnSpc>
                <a:spcPct val="80000"/>
              </a:lnSpc>
              <a:buFontTx/>
              <a:buNone/>
            </a:pPr>
            <a:endParaRPr lang="en-US" altLang="es-US" sz="1400"/>
          </a:p>
          <a:p>
            <a:pPr>
              <a:lnSpc>
                <a:spcPct val="80000"/>
              </a:lnSpc>
              <a:buFontTx/>
              <a:buNone/>
            </a:pPr>
            <a:r>
              <a:rPr lang="en-US" altLang="es-US" sz="1400"/>
              <a:t>1. Really Widespread  (Puerto Rico, Mexico, Ecuador, Honduras, Amazon  basin, Peru, Colombia; greater Central America=33% of landscape; 35% of cleared Amazonian lands : mediated in many cases by remittances, new forms of lievlihood and new knowledge regimes</a:t>
            </a:r>
          </a:p>
          <a:p>
            <a:pPr>
              <a:lnSpc>
                <a:spcPct val="80000"/>
              </a:lnSpc>
              <a:buFontTx/>
              <a:buNone/>
            </a:pPr>
            <a:r>
              <a:rPr lang="en-US" altLang="es-US" sz="1400"/>
              <a:t>     </a:t>
            </a:r>
          </a:p>
          <a:p>
            <a:pPr>
              <a:lnSpc>
                <a:spcPct val="80000"/>
              </a:lnSpc>
              <a:buFontTx/>
              <a:buNone/>
            </a:pPr>
            <a:r>
              <a:rPr lang="en-US" altLang="es-US" sz="1400"/>
              <a:t>2. Complex of factors that engender it: Globalization and its local institutionalities (plenty of amplitude for local studies)</a:t>
            </a:r>
          </a:p>
          <a:p>
            <a:pPr>
              <a:lnSpc>
                <a:spcPct val="80000"/>
              </a:lnSpc>
              <a:buFontTx/>
              <a:buNone/>
            </a:pPr>
            <a:r>
              <a:rPr lang="en-US" altLang="es-US" sz="1400"/>
              <a:t>   	(War, declining commodity prices for waged goods; national and international migration, semi proletarianization, changes in gender div of labor; rural labor dynamics,  new mkts, agrarian reform, mkt failures, ecol problems)</a:t>
            </a:r>
          </a:p>
          <a:p>
            <a:pPr>
              <a:lnSpc>
                <a:spcPct val="80000"/>
              </a:lnSpc>
              <a:buFontTx/>
              <a:buNone/>
            </a:pPr>
            <a:r>
              <a:rPr lang="en-US" altLang="es-US" sz="1400"/>
              <a:t>     </a:t>
            </a:r>
          </a:p>
          <a:p>
            <a:pPr>
              <a:lnSpc>
                <a:spcPct val="80000"/>
              </a:lnSpc>
              <a:buFontTx/>
              <a:buNone/>
            </a:pPr>
            <a:r>
              <a:rPr lang="en-US" altLang="es-US" sz="1400"/>
              <a:t>     3. Poorly studied: bias against evaluation of anthropogenic landscapes but significant: dynamic ecosystems, (they change very fast, and in tropics: Trees grow. Large diversity of woodland types  (successional pathways still vastly understudied) landscape diversity, livelihoods</a:t>
            </a:r>
          </a:p>
          <a:p>
            <a:pPr>
              <a:lnSpc>
                <a:spcPct val="80000"/>
              </a:lnSpc>
              <a:buFontTx/>
              <a:buNone/>
            </a:pPr>
            <a:endParaRPr lang="en-US" altLang="es-US" sz="1400"/>
          </a:p>
          <a:p>
            <a:pPr>
              <a:lnSpc>
                <a:spcPct val="80000"/>
              </a:lnSpc>
              <a:buFontTx/>
              <a:buNone/>
            </a:pPr>
            <a:r>
              <a:rPr lang="en-US" altLang="es-US" sz="1400"/>
              <a:t>  </a:t>
            </a:r>
          </a:p>
          <a:p>
            <a:pPr>
              <a:lnSpc>
                <a:spcPct val="80000"/>
              </a:lnSpc>
              <a:buFontTx/>
              <a:buNone/>
            </a:pPr>
            <a:r>
              <a:rPr lang="en-US" altLang="es-US" sz="1400"/>
              <a:t>     Reduction of </a:t>
            </a:r>
            <a:r>
              <a:rPr lang="en-US" altLang="es-US" sz="1400" b="1"/>
              <a:t>annual</a:t>
            </a:r>
            <a:r>
              <a:rPr lang="en-US" altLang="es-US" sz="1400"/>
              <a:t> cropping systems in Peasant/small farmer economies </a:t>
            </a:r>
          </a:p>
          <a:p>
            <a:pPr>
              <a:lnSpc>
                <a:spcPct val="80000"/>
              </a:lnSpc>
              <a:buFontTx/>
              <a:buNone/>
            </a:pPr>
            <a:r>
              <a:rPr lang="en-US" altLang="es-US" sz="1400"/>
              <a:t>    Planting (Agro industrial and Green markets</a:t>
            </a:r>
          </a:p>
          <a:p>
            <a:pPr>
              <a:lnSpc>
                <a:spcPct val="80000"/>
              </a:lnSpc>
              <a:buFontTx/>
              <a:buNone/>
            </a:pPr>
            <a:endParaRPr lang="en-US" altLang="es-US" sz="1400"/>
          </a:p>
          <a:p>
            <a:pPr>
              <a:lnSpc>
                <a:spcPct val="80000"/>
              </a:lnSpc>
              <a:buFontTx/>
              <a:buNone/>
            </a:pPr>
            <a:r>
              <a:rPr lang="en-US" altLang="es-US" sz="1400"/>
              <a:t>4. Woodland resurgence almost a marker of globalized economies</a:t>
            </a:r>
          </a:p>
          <a:p>
            <a:pPr>
              <a:lnSpc>
                <a:spcPct val="80000"/>
              </a:lnSpc>
              <a:buFontTx/>
              <a:buNone/>
            </a:pPr>
            <a:r>
              <a:rPr lang="en-US" altLang="es-US" sz="1400"/>
              <a:t>         Industrialized wooded landscapes energy, fiber latex etc</a:t>
            </a:r>
          </a:p>
          <a:p>
            <a:pPr>
              <a:lnSpc>
                <a:spcPct val="80000"/>
              </a:lnSpc>
              <a:buFontTx/>
              <a:buNone/>
            </a:pPr>
            <a:r>
              <a:rPr lang="en-US" altLang="es-US" sz="1400"/>
              <a:t>         Almost a marker,also, for globalized Peasant/native economies</a:t>
            </a:r>
          </a:p>
          <a:p>
            <a:pPr>
              <a:lnSpc>
                <a:spcPct val="80000"/>
              </a:lnSpc>
              <a:buFontTx/>
              <a:buNone/>
            </a:pPr>
            <a:endParaRPr lang="en-US" altLang="es-US" sz="1400"/>
          </a:p>
          <a:p>
            <a:pPr>
              <a:lnSpc>
                <a:spcPct val="80000"/>
              </a:lnSpc>
              <a:buFontTx/>
              <a:buNone/>
            </a:pPr>
            <a:r>
              <a:rPr lang="en-US" altLang="es-US" sz="120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609600" y="152400"/>
            <a:ext cx="8229600" cy="868363"/>
          </a:xfrm>
        </p:spPr>
        <p:txBody>
          <a:bodyPr/>
          <a:lstStyle/>
          <a:p>
            <a:r>
              <a:rPr lang="en-US" altLang="es-US" sz="2000"/>
              <a:t>Landscape Typologies and their Political Ecologies  </a:t>
            </a:r>
          </a:p>
        </p:txBody>
      </p:sp>
      <p:sp>
        <p:nvSpPr>
          <p:cNvPr id="16387" name="Rectangle 4"/>
          <p:cNvSpPr>
            <a:spLocks noGrp="1" noChangeArrowheads="1"/>
          </p:cNvSpPr>
          <p:nvPr>
            <p:ph type="body" sz="half" idx="4294967295"/>
          </p:nvPr>
        </p:nvSpPr>
        <p:spPr>
          <a:xfrm>
            <a:off x="838200" y="914400"/>
            <a:ext cx="4038600" cy="5135563"/>
          </a:xfrm>
        </p:spPr>
        <p:txBody>
          <a:bodyPr/>
          <a:lstStyle/>
          <a:p>
            <a:pPr>
              <a:lnSpc>
                <a:spcPct val="80000"/>
              </a:lnSpc>
            </a:pPr>
            <a:r>
              <a:rPr lang="en-US" altLang="es-US" sz="1800"/>
              <a:t>Primordial landscape of tropical forests: ends of the earth and beginnings of time </a:t>
            </a:r>
          </a:p>
          <a:p>
            <a:pPr>
              <a:lnSpc>
                <a:spcPct val="80000"/>
              </a:lnSpc>
              <a:buFontTx/>
              <a:buNone/>
            </a:pPr>
            <a:r>
              <a:rPr lang="en-US" altLang="es-US" sz="1800"/>
              <a:t>  </a:t>
            </a:r>
          </a:p>
          <a:p>
            <a:pPr>
              <a:lnSpc>
                <a:spcPct val="80000"/>
              </a:lnSpc>
            </a:pPr>
            <a:r>
              <a:rPr lang="en-US" altLang="es-US" sz="1800"/>
              <a:t>“Traditional Landscapes”</a:t>
            </a:r>
          </a:p>
          <a:p>
            <a:pPr>
              <a:lnSpc>
                <a:spcPct val="80000"/>
              </a:lnSpc>
            </a:pPr>
            <a:endParaRPr lang="en-US" altLang="es-US" sz="1800"/>
          </a:p>
          <a:p>
            <a:pPr>
              <a:lnSpc>
                <a:spcPct val="80000"/>
              </a:lnSpc>
            </a:pPr>
            <a:endParaRPr lang="en-US" altLang="es-US" sz="1800"/>
          </a:p>
          <a:p>
            <a:pPr>
              <a:lnSpc>
                <a:spcPct val="80000"/>
              </a:lnSpc>
              <a:buFontTx/>
              <a:buNone/>
            </a:pPr>
            <a:r>
              <a:rPr lang="en-US" altLang="es-US" sz="1800"/>
              <a:t> Indigenous claims based on ethnicity trad. Territory language Essentialized relations with nature; native knowledge</a:t>
            </a:r>
          </a:p>
          <a:p>
            <a:pPr>
              <a:lnSpc>
                <a:spcPct val="80000"/>
              </a:lnSpc>
              <a:buFontTx/>
              <a:buNone/>
            </a:pPr>
            <a:endParaRPr lang="en-US" altLang="es-US" sz="1800"/>
          </a:p>
          <a:p>
            <a:pPr>
              <a:lnSpc>
                <a:spcPct val="80000"/>
              </a:lnSpc>
            </a:pPr>
            <a:r>
              <a:rPr lang="en-US" altLang="es-US" sz="1800"/>
              <a:t>Critique of both Agroindus and primordial but within new productionist framework:  landscapes based on claims of history, identity,  traditional territoriality indigenous knowledge systems (native reserves, ejidos, quilombos, traditional peoples reserves</a:t>
            </a:r>
          </a:p>
          <a:p>
            <a:pPr>
              <a:lnSpc>
                <a:spcPct val="80000"/>
              </a:lnSpc>
            </a:pPr>
            <a:endParaRPr lang="en-US" altLang="es-US" sz="1800"/>
          </a:p>
          <a:p>
            <a:pPr>
              <a:lnSpc>
                <a:spcPct val="80000"/>
              </a:lnSpc>
            </a:pPr>
            <a:endParaRPr lang="en-US" altLang="es-US" sz="1800"/>
          </a:p>
          <a:p>
            <a:pPr>
              <a:lnSpc>
                <a:spcPct val="80000"/>
              </a:lnSpc>
            </a:pPr>
            <a:endParaRPr lang="en-US" altLang="es-US" sz="1800"/>
          </a:p>
          <a:p>
            <a:pPr>
              <a:lnSpc>
                <a:spcPct val="80000"/>
              </a:lnSpc>
            </a:pPr>
            <a:endParaRPr lang="en-US" altLang="es-US" sz="1800"/>
          </a:p>
          <a:p>
            <a:pPr>
              <a:lnSpc>
                <a:spcPct val="80000"/>
              </a:lnSpc>
            </a:pPr>
            <a:endParaRPr lang="en-US" altLang="es-US" sz="1800"/>
          </a:p>
          <a:p>
            <a:pPr>
              <a:lnSpc>
                <a:spcPct val="80000"/>
              </a:lnSpc>
            </a:pPr>
            <a:endParaRPr lang="en-US" altLang="es-US" sz="1800"/>
          </a:p>
        </p:txBody>
      </p:sp>
      <p:sp>
        <p:nvSpPr>
          <p:cNvPr id="16388" name="Rectangle 5"/>
          <p:cNvSpPr>
            <a:spLocks noGrp="1" noChangeArrowheads="1"/>
          </p:cNvSpPr>
          <p:nvPr>
            <p:ph type="body" sz="half" idx="4294967295"/>
          </p:nvPr>
        </p:nvSpPr>
        <p:spPr>
          <a:xfrm>
            <a:off x="4648200" y="1066800"/>
            <a:ext cx="4038600" cy="5059363"/>
          </a:xfrm>
        </p:spPr>
        <p:txBody>
          <a:bodyPr/>
          <a:lstStyle/>
          <a:p>
            <a:pPr>
              <a:lnSpc>
                <a:spcPct val="80000"/>
              </a:lnSpc>
            </a:pPr>
            <a:r>
              <a:rPr lang="en-US" altLang="es-US" sz="1600"/>
              <a:t>“socially” ahistorical landscape; biotic entity. Set asides, Enclosures. Conservation biology, national and international conservation finance, Cap and trade, PES, REDD</a:t>
            </a:r>
          </a:p>
          <a:p>
            <a:pPr>
              <a:lnSpc>
                <a:spcPct val="80000"/>
              </a:lnSpc>
            </a:pPr>
            <a:r>
              <a:rPr lang="en-US" altLang="es-US" sz="1600"/>
              <a:t>Interlocutors: TENGOs and local franchises</a:t>
            </a:r>
          </a:p>
          <a:p>
            <a:pPr>
              <a:lnSpc>
                <a:spcPct val="80000"/>
              </a:lnSpc>
            </a:pPr>
            <a:r>
              <a:rPr lang="en-US" altLang="es-US" sz="1600"/>
              <a:t>Campaigns human rights, elaborated niche markets, indigenous knowledge,</a:t>
            </a:r>
          </a:p>
          <a:p>
            <a:pPr>
              <a:lnSpc>
                <a:spcPct val="80000"/>
              </a:lnSpc>
              <a:buFontTx/>
              <a:buNone/>
            </a:pPr>
            <a:r>
              <a:rPr lang="en-US" altLang="es-US" sz="1600"/>
              <a:t>           Varying degrees of essentialism about relations w/nature. (Mostly forested landscapes ; “forest protectors”</a:t>
            </a:r>
          </a:p>
          <a:p>
            <a:pPr>
              <a:lnSpc>
                <a:spcPct val="80000"/>
              </a:lnSpc>
              <a:buFontTx/>
              <a:buNone/>
            </a:pPr>
            <a:r>
              <a:rPr lang="en-US" altLang="es-US" sz="1600"/>
              <a:t>          Interlocutors: Native Social movements sovereign tribes, ethnic organizations, TENGOs</a:t>
            </a:r>
          </a:p>
          <a:p>
            <a:pPr>
              <a:lnSpc>
                <a:spcPct val="80000"/>
              </a:lnSpc>
              <a:buFontTx/>
              <a:buNone/>
            </a:pPr>
            <a:r>
              <a:rPr lang="en-US" altLang="es-US" sz="1600"/>
              <a:t>  Claim based on identity and history, rooted in trad territories and trad practices.Niche markets, social markets, increasingly “environmentalized” discourse.</a:t>
            </a:r>
          </a:p>
          <a:p>
            <a:pPr>
              <a:lnSpc>
                <a:spcPct val="80000"/>
              </a:lnSpc>
              <a:buFontTx/>
              <a:buNone/>
            </a:pPr>
            <a:r>
              <a:rPr lang="en-US" altLang="es-US" sz="1600"/>
              <a:t>        </a:t>
            </a:r>
          </a:p>
          <a:p>
            <a:pPr>
              <a:lnSpc>
                <a:spcPct val="80000"/>
              </a:lnSpc>
              <a:buFontTx/>
              <a:buNone/>
            </a:pPr>
            <a:r>
              <a:rPr lang="en-US" altLang="es-US" sz="1600"/>
              <a:t>        Rely on an increasingly “ ethnicized “ and environmentalized discourses  markets and K flows </a:t>
            </a:r>
          </a:p>
          <a:p>
            <a:pPr>
              <a:lnSpc>
                <a:spcPct val="80000"/>
              </a:lnSpc>
              <a:buFontTx/>
              <a:buNone/>
            </a:pPr>
            <a:r>
              <a:rPr lang="en-US" altLang="es-US" sz="1600"/>
              <a:t>       Interlocutors: Ngos, sov movements producer organizations</a:t>
            </a:r>
          </a:p>
          <a:p>
            <a:pPr>
              <a:lnSpc>
                <a:spcPct val="80000"/>
              </a:lnSpc>
              <a:buFontTx/>
              <a:buNone/>
            </a:pPr>
            <a:endParaRPr lang="en-US" altLang="es-US" sz="1600"/>
          </a:p>
          <a:p>
            <a:pPr>
              <a:lnSpc>
                <a:spcPct val="80000"/>
              </a:lnSpc>
              <a:buFontTx/>
              <a:buNone/>
            </a:pPr>
            <a:endParaRPr lang="en-US" altLang="es-US" sz="1600"/>
          </a:p>
          <a:p>
            <a:pPr>
              <a:lnSpc>
                <a:spcPct val="80000"/>
              </a:lnSpc>
              <a:buFontTx/>
              <a:buNone/>
            </a:pPr>
            <a:endParaRPr lang="en-US" altLang="es-US" sz="1800"/>
          </a:p>
          <a:p>
            <a:pPr>
              <a:lnSpc>
                <a:spcPct val="80000"/>
              </a:lnSpc>
              <a:buFontTx/>
              <a:buNone/>
            </a:pPr>
            <a:endParaRPr lang="en-US" altLang="es-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762000" y="304800"/>
            <a:ext cx="3581400" cy="569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US" sz="2000" b="1"/>
              <a:t>Agroindustrial landscapes</a:t>
            </a:r>
            <a:r>
              <a:rPr lang="en-US" altLang="es-US" sz="2000"/>
              <a:t>: Fiber, food energy linked to nastional and international mkt and often K: soy maize, cane treeplantations oil palm, some cattle</a:t>
            </a:r>
          </a:p>
          <a:p>
            <a:endParaRPr lang="en-US" altLang="es-US" sz="2000"/>
          </a:p>
          <a:p>
            <a:endParaRPr lang="en-US" altLang="es-US" sz="2000"/>
          </a:p>
          <a:p>
            <a:r>
              <a:rPr lang="en-US" altLang="es-US" sz="2000" b="1"/>
              <a:t>Peasant Landscapes</a:t>
            </a:r>
            <a:r>
              <a:rPr lang="en-US" altLang="es-US" sz="2000"/>
              <a:t>  Peasant villified as forest destroyer (ASB) Political arguments based on soc justice and redistribution. Ambit: nation state (and histroical rpodcers of modern nation states: revolutionary history</a:t>
            </a:r>
            <a:r>
              <a:rPr lang="en-US" altLang="es-US"/>
              <a:t>. </a:t>
            </a:r>
          </a:p>
          <a:p>
            <a:pPr>
              <a:lnSpc>
                <a:spcPct val="80000"/>
              </a:lnSpc>
              <a:spcBef>
                <a:spcPct val="50000"/>
              </a:spcBef>
              <a:buFontTx/>
              <a:buChar char="•"/>
            </a:pPr>
            <a:endParaRPr lang="en-US" altLang="es-US" sz="1800"/>
          </a:p>
        </p:txBody>
      </p:sp>
      <p:sp>
        <p:nvSpPr>
          <p:cNvPr id="11270" name="Rectangle 6"/>
          <p:cNvSpPr>
            <a:spLocks noChangeArrowheads="1"/>
          </p:cNvSpPr>
          <p:nvPr/>
        </p:nvSpPr>
        <p:spPr bwMode="auto">
          <a:xfrm>
            <a:off x="4953000" y="304800"/>
            <a:ext cx="4191000" cy="743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s-US" sz="1800"/>
              <a:t>linked to intl commodity mkts globalized technologies and “normal science, Neoliberal/neoclassical economic evaluations organized along idea of the firm and disiciplined by int’l standards.Can take on  varying forms of firm organization (“fordism “: vertically integrated;) Outsourcing (contract farming)     </a:t>
            </a:r>
          </a:p>
          <a:p>
            <a:r>
              <a:rPr lang="en-US" altLang="es-US" sz="1800"/>
              <a:t>       Production landscapes , often deforested</a:t>
            </a:r>
          </a:p>
          <a:p>
            <a:r>
              <a:rPr lang="en-US" altLang="es-US" sz="1800"/>
              <a:t>       Interlocutor: corporate groups, states,</a:t>
            </a:r>
          </a:p>
          <a:p>
            <a:r>
              <a:rPr lang="en-US" altLang="es-US" sz="1800"/>
              <a:t>Declining sector(?) undermined by annual commodity sector, losing political ground to primordial/premodern</a:t>
            </a:r>
          </a:p>
          <a:p>
            <a:r>
              <a:rPr lang="en-US" altLang="es-US" sz="1800"/>
              <a:t>      Hybrid systems of production: increasingly emerging as complex  factor, (poorly understood) in forest resurgence</a:t>
            </a:r>
          </a:p>
          <a:p>
            <a:r>
              <a:rPr lang="en-US" altLang="es-US" sz="1800"/>
              <a:t>Interlocutors: Historically peasant movements, the state and its agents. Recently NGOS. Int’l role in the past.</a:t>
            </a:r>
          </a:p>
          <a:p>
            <a:endParaRPr lang="en-US" altLang="es-US" sz="1800"/>
          </a:p>
          <a:p>
            <a:pPr>
              <a:lnSpc>
                <a:spcPct val="80000"/>
              </a:lnSpc>
              <a:spcBef>
                <a:spcPct val="50000"/>
              </a:spcBef>
            </a:pPr>
            <a:r>
              <a:rPr lang="en-US" altLang="es-US"/>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s-US" sz="4000"/>
              <a:t>Raises a new regime of research questions</a:t>
            </a:r>
          </a:p>
        </p:txBody>
      </p:sp>
      <p:sp>
        <p:nvSpPr>
          <p:cNvPr id="15363" name="Rectangle 3"/>
          <p:cNvSpPr>
            <a:spLocks noGrp="1" noChangeArrowheads="1"/>
          </p:cNvSpPr>
          <p:nvPr>
            <p:ph type="body" idx="1"/>
          </p:nvPr>
        </p:nvSpPr>
        <p:spPr/>
        <p:txBody>
          <a:bodyPr/>
          <a:lstStyle/>
          <a:p>
            <a:pPr>
              <a:lnSpc>
                <a:spcPct val="90000"/>
              </a:lnSpc>
            </a:pPr>
            <a:r>
              <a:rPr lang="en-US" altLang="es-US" sz="2400"/>
              <a:t>Lots of “known un knowns”</a:t>
            </a:r>
          </a:p>
          <a:p>
            <a:pPr>
              <a:lnSpc>
                <a:spcPct val="90000"/>
              </a:lnSpc>
            </a:pPr>
            <a:r>
              <a:rPr lang="en-US" altLang="es-US" sz="2400"/>
              <a:t>“domestic investments” can have significant landscape outcomes:Expanding the ambit of development analysis</a:t>
            </a:r>
          </a:p>
          <a:p>
            <a:pPr>
              <a:lnSpc>
                <a:spcPct val="90000"/>
              </a:lnSpc>
            </a:pPr>
            <a:r>
              <a:rPr lang="en-US" altLang="es-US" sz="2400"/>
              <a:t>Interaction of remittances w national/regional  and environmental funding sources (REDD, adaptation)</a:t>
            </a:r>
          </a:p>
          <a:p>
            <a:pPr>
              <a:lnSpc>
                <a:spcPct val="90000"/>
              </a:lnSpc>
            </a:pPr>
            <a:r>
              <a:rPr lang="en-US" altLang="es-US" sz="2400"/>
              <a:t>New forms and hybridizing  forms of knowledge and mgt</a:t>
            </a:r>
          </a:p>
          <a:p>
            <a:pPr>
              <a:lnSpc>
                <a:spcPct val="90000"/>
              </a:lnSpc>
            </a:pPr>
            <a:r>
              <a:rPr lang="en-US" altLang="es-US" sz="2400"/>
              <a:t>Rethinking evaluation of systems: ecological econ: enviro services and values,social investements</a:t>
            </a:r>
          </a:p>
          <a:p>
            <a:pPr>
              <a:lnSpc>
                <a:spcPct val="90000"/>
              </a:lnSpc>
            </a:pPr>
            <a:r>
              <a:rPr lang="en-US" altLang="es-US" sz="2400"/>
              <a:t>Remittances as resilience backdrop and strategies with an enviro dimension: emerging enviro pressures</a:t>
            </a:r>
          </a:p>
          <a:p>
            <a:pPr>
              <a:lnSpc>
                <a:spcPct val="90000"/>
              </a:lnSpc>
            </a:pPr>
            <a:r>
              <a:rPr lang="en-US" altLang="es-US" sz="2400"/>
              <a:t>Social elements that shape socio natures in global contexts and regional possibilities.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s-US" sz="1200"/>
              <a:t>Figure 1. Ecosystem service value (ESV) of biodiversity conservation priorities, by land cover and service. “Most proactive” comprises those regions (e.g., wilderness) favored by proactive global templates. “Most reactive” comprises high-vulnerability regions favored by reactive templates. (a) Percentage of total ESV arising from each of 16 terrestria land covers, and (b) percentage of total ESV from each of 17 ecosystem services</a:t>
            </a:r>
            <a:r>
              <a:rPr lang="en-US" altLang="es-US" sz="4000"/>
              <a:t>. </a:t>
            </a:r>
          </a:p>
        </p:txBody>
      </p:sp>
      <p:pic>
        <p:nvPicPr>
          <p:cNvPr id="21507" name="Picture 3"/>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lstStyle/>
          <a:p>
            <a:r>
              <a:rPr lang="en-US" altLang="es-US" sz="4000"/>
              <a:t>Political Ecology, remittances and resilience </a:t>
            </a:r>
          </a:p>
        </p:txBody>
      </p:sp>
      <p:sp>
        <p:nvSpPr>
          <p:cNvPr id="3077" name="Rectangle 5"/>
          <p:cNvSpPr>
            <a:spLocks noGrp="1" noChangeArrowheads="1"/>
          </p:cNvSpPr>
          <p:nvPr>
            <p:ph type="body" idx="1"/>
          </p:nvPr>
        </p:nvSpPr>
        <p:spPr/>
        <p:txBody>
          <a:bodyPr/>
          <a:lstStyle/>
          <a:p>
            <a:pPr>
              <a:lnSpc>
                <a:spcPct val="90000"/>
              </a:lnSpc>
            </a:pPr>
            <a:r>
              <a:rPr lang="en-US" altLang="es-US" sz="2400"/>
              <a:t>Remittance economy: 320 + Billion flowing through a number of circuits  Equivalent to an EU country economy</a:t>
            </a:r>
          </a:p>
          <a:p>
            <a:pPr>
              <a:lnSpc>
                <a:spcPct val="90000"/>
              </a:lnSpc>
            </a:pPr>
            <a:r>
              <a:rPr lang="en-US" altLang="es-US" sz="2400"/>
              <a:t>10% of global population</a:t>
            </a:r>
          </a:p>
          <a:p>
            <a:pPr>
              <a:lnSpc>
                <a:spcPct val="90000"/>
              </a:lnSpc>
            </a:pPr>
            <a:r>
              <a:rPr lang="en-US" altLang="es-US" sz="2400"/>
              <a:t>Debates have largely focused on development or migration studies w minimal understanding of nat resource dynamics: a realm of “known unknowns” In soc sciences;</a:t>
            </a:r>
          </a:p>
          <a:p>
            <a:pPr>
              <a:lnSpc>
                <a:spcPct val="90000"/>
              </a:lnSpc>
            </a:pPr>
            <a:r>
              <a:rPr lang="en-US" altLang="es-US" sz="2400"/>
              <a:t>Nat resource science, though increasingly engaged soc science often hampered by crop science world view;</a:t>
            </a:r>
          </a:p>
          <a:p>
            <a:pPr>
              <a:lnSpc>
                <a:spcPct val="90000"/>
              </a:lnSpc>
            </a:pPr>
            <a:r>
              <a:rPr lang="en-US" altLang="es-US" sz="2400"/>
              <a:t>Profound questions of impacts of remittances on tenure/access regimes; forms of knowledge; governance at various levels;territory and “enviro” or spatial justice.</a:t>
            </a:r>
          </a:p>
          <a:p>
            <a:pPr>
              <a:lnSpc>
                <a:spcPct val="90000"/>
              </a:lnSpc>
            </a:pPr>
            <a:endParaRPr lang="en-US" altLang="es-US" sz="2400"/>
          </a:p>
          <a:p>
            <a:pPr>
              <a:lnSpc>
                <a:spcPct val="90000"/>
              </a:lnSpc>
            </a:pPr>
            <a:endParaRPr lang="en-US" altLang="es-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r>
              <a:rPr lang="en-US" altLang="es-US"/>
              <a:t>Point of departure</a:t>
            </a:r>
          </a:p>
        </p:txBody>
      </p:sp>
      <p:sp>
        <p:nvSpPr>
          <p:cNvPr id="4099" name="Rectangle 3"/>
          <p:cNvSpPr>
            <a:spLocks noGrp="1" noChangeArrowheads="1"/>
          </p:cNvSpPr>
          <p:nvPr>
            <p:ph type="body" idx="4294967295"/>
          </p:nvPr>
        </p:nvSpPr>
        <p:spPr/>
        <p:txBody>
          <a:bodyPr/>
          <a:lstStyle/>
          <a:p>
            <a:pPr>
              <a:lnSpc>
                <a:spcPct val="90000"/>
              </a:lnSpc>
            </a:pPr>
            <a:r>
              <a:rPr lang="en-US" altLang="es-US" sz="2400"/>
              <a:t>Tropical environments have a social as well as evolutionary history</a:t>
            </a:r>
          </a:p>
          <a:p>
            <a:pPr>
              <a:lnSpc>
                <a:spcPct val="90000"/>
              </a:lnSpc>
            </a:pPr>
            <a:r>
              <a:rPr lang="en-US" altLang="es-US" sz="2400"/>
              <a:t>All tropical landscapes are deeply linked to global dynamics in terms of their perceptions, ideologies, economies and histories: “Socially constructed” as well as biotic entities. </a:t>
            </a:r>
          </a:p>
          <a:p>
            <a:pPr>
              <a:lnSpc>
                <a:spcPct val="90000"/>
              </a:lnSpc>
            </a:pPr>
            <a:r>
              <a:rPr lang="en-US" altLang="es-US" sz="2400"/>
              <a:t>Reflect social relations, ideologies and political economies, and K flows that are both local and increasingly global. Its not just “demography”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r>
              <a:rPr lang="en-US" altLang="es-US"/>
              <a:t>Locus of dynamic Change</a:t>
            </a:r>
          </a:p>
        </p:txBody>
      </p:sp>
      <p:sp>
        <p:nvSpPr>
          <p:cNvPr id="5125" name="Rectangle 5"/>
          <p:cNvSpPr>
            <a:spLocks noGrp="1" noChangeArrowheads="1"/>
          </p:cNvSpPr>
          <p:nvPr>
            <p:ph type="body" idx="1"/>
          </p:nvPr>
        </p:nvSpPr>
        <p:spPr/>
        <p:txBody>
          <a:bodyPr/>
          <a:lstStyle/>
          <a:p>
            <a:pPr>
              <a:lnSpc>
                <a:spcPct val="90000"/>
              </a:lnSpc>
              <a:buFontTx/>
              <a:buNone/>
            </a:pPr>
            <a:r>
              <a:rPr lang="en-US" altLang="es-US" sz="4000"/>
              <a:t> </a:t>
            </a:r>
            <a:r>
              <a:rPr lang="en-US" altLang="es-US" sz="2000"/>
              <a:t>1. Macro Level: Double exposures Global economies; global environmental change</a:t>
            </a:r>
          </a:p>
          <a:p>
            <a:pPr>
              <a:lnSpc>
                <a:spcPct val="90000"/>
              </a:lnSpc>
              <a:buFontTx/>
              <a:buNone/>
            </a:pPr>
            <a:r>
              <a:rPr lang="en-US" altLang="es-US" sz="2000"/>
              <a:t>2. Remittance economies for resilience ecologies OR remittance ecologies for resilience economies</a:t>
            </a:r>
          </a:p>
          <a:p>
            <a:pPr>
              <a:lnSpc>
                <a:spcPct val="90000"/>
              </a:lnSpc>
              <a:buFontTx/>
              <a:buNone/>
            </a:pPr>
            <a:r>
              <a:rPr lang="en-US" altLang="es-US" sz="2000"/>
              <a:t>3. Role of the rural has in many cases shifted:  producer of commodities (although this continues within a niche and supplement dynamic), site of services ( social and environmental) Emergent opportunities f( networks, markets, global info and flows of K, such as remittances.</a:t>
            </a:r>
          </a:p>
          <a:p>
            <a:pPr>
              <a:lnSpc>
                <a:spcPct val="90000"/>
              </a:lnSpc>
              <a:buFontTx/>
              <a:buNone/>
            </a:pPr>
            <a:r>
              <a:rPr lang="en-US" altLang="es-US" sz="2000"/>
              <a:t>     Small farmers as international and national citizens</a:t>
            </a:r>
          </a:p>
          <a:p>
            <a:pPr>
              <a:lnSpc>
                <a:spcPct val="90000"/>
              </a:lnSpc>
              <a:buFontTx/>
              <a:buNone/>
            </a:pPr>
            <a:r>
              <a:rPr lang="en-US" altLang="es-US" sz="2000"/>
              <a:t>4.Territory/place as site of embedded knowledge systems; meaning, identity, refuge. Increasing importance of spatial politics</a:t>
            </a:r>
          </a:p>
          <a:p>
            <a:pPr>
              <a:lnSpc>
                <a:spcPct val="90000"/>
              </a:lnSpc>
              <a:buFontTx/>
              <a:buNone/>
            </a:pPr>
            <a:r>
              <a:rPr lang="en-US" altLang="es-US" sz="2000"/>
              <a:t>5 . Rapid change is possible in short time periods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total def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825" y="477838"/>
            <a:ext cx="6354763" cy="590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r>
              <a:rPr lang="en-US" altLang="es-US"/>
              <a:t>Political ecologies</a:t>
            </a:r>
          </a:p>
        </p:txBody>
      </p:sp>
      <p:sp>
        <p:nvSpPr>
          <p:cNvPr id="7173" name="Rectangle 5"/>
          <p:cNvSpPr>
            <a:spLocks noGrp="1" noChangeArrowheads="1"/>
          </p:cNvSpPr>
          <p:nvPr>
            <p:ph type="body" idx="1"/>
          </p:nvPr>
        </p:nvSpPr>
        <p:spPr/>
        <p:txBody>
          <a:bodyPr/>
          <a:lstStyle/>
          <a:p>
            <a:pPr>
              <a:lnSpc>
                <a:spcPct val="80000"/>
              </a:lnSpc>
            </a:pPr>
            <a:r>
              <a:rPr lang="en-US" altLang="es-US" sz="1600" b="1"/>
              <a:t>Approach</a:t>
            </a:r>
            <a:r>
              <a:rPr lang="en-US" altLang="es-US" sz="1600"/>
              <a:t> that analyses effect on landscape of varying  forms socio-environmental organization: focuses on various levels: local, regional and global pressures: The idea of heterogeneous landscapes doing many thing at once both socio=economically and biotically</a:t>
            </a:r>
          </a:p>
          <a:p>
            <a:pPr>
              <a:lnSpc>
                <a:spcPct val="80000"/>
              </a:lnSpc>
            </a:pPr>
            <a:r>
              <a:rPr lang="en-US" altLang="es-US" sz="1600"/>
              <a:t>Economic organization and its environmental/landscape effects and structures</a:t>
            </a:r>
          </a:p>
          <a:p>
            <a:pPr>
              <a:lnSpc>
                <a:spcPct val="80000"/>
              </a:lnSpc>
            </a:pPr>
            <a:r>
              <a:rPr lang="en-US" altLang="es-US" sz="1600"/>
              <a:t>Governance (Government, informal/nonstate, governmentality</a:t>
            </a:r>
          </a:p>
          <a:p>
            <a:pPr>
              <a:lnSpc>
                <a:spcPct val="80000"/>
              </a:lnSpc>
            </a:pPr>
            <a:r>
              <a:rPr lang="en-US" altLang="es-US" sz="1600"/>
              <a:t>Tenurial regimes (and competitions among them)</a:t>
            </a:r>
          </a:p>
          <a:p>
            <a:pPr>
              <a:lnSpc>
                <a:spcPct val="80000"/>
              </a:lnSpc>
            </a:pPr>
            <a:r>
              <a:rPr lang="en-US" altLang="es-US" sz="1600"/>
              <a:t>Policy Matrices</a:t>
            </a:r>
          </a:p>
          <a:p>
            <a:pPr>
              <a:lnSpc>
                <a:spcPct val="80000"/>
              </a:lnSpc>
            </a:pPr>
            <a:r>
              <a:rPr lang="en-US" altLang="es-US" sz="1600"/>
              <a:t>Historical ecologies or anthropogenic landscapes</a:t>
            </a:r>
          </a:p>
          <a:p>
            <a:pPr>
              <a:lnSpc>
                <a:spcPct val="80000"/>
              </a:lnSpc>
            </a:pPr>
            <a:endParaRPr lang="en-US" altLang="es-US" sz="1600"/>
          </a:p>
          <a:p>
            <a:pPr>
              <a:lnSpc>
                <a:spcPct val="80000"/>
              </a:lnSpc>
            </a:pPr>
            <a:r>
              <a:rPr lang="en-US" altLang="es-US" sz="1600"/>
              <a:t>Local knowledge x hybrid knowledge forms and alternative /new elements</a:t>
            </a:r>
          </a:p>
          <a:p>
            <a:pPr>
              <a:lnSpc>
                <a:spcPct val="80000"/>
              </a:lnSpc>
            </a:pPr>
            <a:r>
              <a:rPr lang="en-US" altLang="es-US" sz="1600"/>
              <a:t>Power relations</a:t>
            </a:r>
          </a:p>
          <a:p>
            <a:pPr>
              <a:lnSpc>
                <a:spcPct val="80000"/>
              </a:lnSpc>
            </a:pPr>
            <a:r>
              <a:rPr lang="en-US" altLang="es-US" sz="1600"/>
              <a:t>Sustainability/resilience (Sust. Largely an equil idea versus  resileince:-the dynamics of systems to withstand and recuperate from scaled shocks to various parts of the system—inherent idea of historically evolved production systems</a:t>
            </a:r>
          </a:p>
          <a:p>
            <a:pPr>
              <a:lnSpc>
                <a:spcPct val="80000"/>
              </a:lnSpc>
            </a:pPr>
            <a:r>
              <a:rPr lang="en-US" altLang="es-US" sz="1600"/>
              <a:t>Reading landscapes</a:t>
            </a:r>
          </a:p>
          <a:p>
            <a:pPr>
              <a:lnSpc>
                <a:spcPct val="80000"/>
              </a:lnSpc>
            </a:pPr>
            <a:r>
              <a:rPr lang="en-US" altLang="es-US" sz="1600"/>
              <a:t>Integuments of landscapes (class, gender, ethnicity as they mediate these other processes</a:t>
            </a:r>
          </a:p>
          <a:p>
            <a:pPr>
              <a:lnSpc>
                <a:spcPct val="80000"/>
              </a:lnSpc>
            </a:pPr>
            <a:r>
              <a:rPr lang="en-US" altLang="es-US" sz="1600"/>
              <a:t>Ecological economics; remittances</a:t>
            </a:r>
          </a:p>
          <a:p>
            <a:pPr>
              <a:lnSpc>
                <a:spcPct val="80000"/>
              </a:lnSpc>
            </a:pPr>
            <a:endParaRPr lang="en-US" altLang="es-US" sz="1600"/>
          </a:p>
          <a:p>
            <a:pPr>
              <a:lnSpc>
                <a:spcPct val="80000"/>
              </a:lnSpc>
            </a:pPr>
            <a:endParaRPr lang="en-US" altLang="es-US"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143000" y="1719263"/>
            <a:ext cx="11488738"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r>
              <a:rPr lang="en-US" altLang="es-US" sz="1400">
                <a:latin typeface="Times" panose="02020603050405020304" pitchFamily="18" charset="0"/>
              </a:rPr>
              <a:t>Table</a:t>
            </a:r>
          </a:p>
          <a:p>
            <a:pPr algn="ctr" eaLnBrk="0" hangingPunct="0"/>
            <a:r>
              <a:rPr lang="en-US" altLang="es-US" sz="1200">
                <a:latin typeface="Times" panose="02020603050405020304" pitchFamily="18" charset="0"/>
              </a:rPr>
              <a:t>Migration and remittances in Central America</a:t>
            </a:r>
          </a:p>
          <a:p>
            <a:pPr algn="ctr" eaLnBrk="0" hangingPunct="0"/>
            <a:endParaRPr lang="en-US" altLang="es-US" sz="1200">
              <a:latin typeface="Times" panose="02020603050405020304" pitchFamily="18" charset="0"/>
            </a:endParaRPr>
          </a:p>
          <a:p>
            <a:pPr algn="ctr" eaLnBrk="0" hangingPunct="0"/>
            <a:endParaRPr lang="en-US" altLang="es-US" sz="1200">
              <a:latin typeface="Times" panose="02020603050405020304" pitchFamily="18" charset="0"/>
            </a:endParaRPr>
          </a:p>
          <a:p>
            <a:pPr algn="ctr" eaLnBrk="0" hangingPunct="0"/>
            <a:r>
              <a:rPr lang="en-US" altLang="es-US" sz="1200">
                <a:latin typeface="Times" panose="02020603050405020304" pitchFamily="18" charset="0"/>
              </a:rPr>
              <a:t>Country         Net migration                     Remittances        Remittances as      Remittances </a:t>
            </a:r>
          </a:p>
          <a:p>
            <a:pPr algn="ctr" eaLnBrk="0" hangingPunct="0"/>
            <a:r>
              <a:rPr lang="en-US" altLang="es-US" sz="1200">
                <a:latin typeface="Times" panose="02020603050405020304" pitchFamily="18" charset="0"/>
              </a:rPr>
              <a:t>                   Per 1000                           US Millions     %  Direct Foreign      GDP      %                                                                               </a:t>
            </a:r>
          </a:p>
          <a:p>
            <a:pPr algn="ctr" eaLnBrk="0" hangingPunct="0"/>
            <a:r>
              <a:rPr lang="en-US" altLang="es-US" sz="1200">
                <a:latin typeface="Times" panose="02020603050405020304" pitchFamily="18" charset="0"/>
              </a:rPr>
              <a:t>					 </a:t>
            </a:r>
            <a:r>
              <a:rPr lang="es-ES" altLang="es-US" sz="1200">
                <a:latin typeface="Times" panose="02020603050405020304" pitchFamily="18" charset="0"/>
              </a:rPr>
              <a:t>Investment</a:t>
            </a:r>
            <a:r>
              <a:rPr lang="en-US" altLang="es-US" sz="1200" b="1">
                <a:latin typeface="Times" panose="02020603050405020304" pitchFamily="18" charset="0"/>
              </a:rPr>
              <a:t> </a:t>
            </a:r>
            <a:r>
              <a:rPr lang="en-US" altLang="es-US" sz="1200">
                <a:latin typeface="Times" panose="02020603050405020304" pitchFamily="18" charset="0"/>
              </a:rPr>
              <a:t>			</a:t>
            </a:r>
          </a:p>
          <a:p>
            <a:pPr algn="ctr" eaLnBrk="0" hangingPunct="0"/>
            <a:endParaRPr lang="es-ES" altLang="es-US" sz="1200">
              <a:latin typeface="Times" panose="02020603050405020304" pitchFamily="18" charset="0"/>
            </a:endParaRPr>
          </a:p>
          <a:p>
            <a:pPr algn="ctr" eaLnBrk="0" hangingPunct="0"/>
            <a:endParaRPr lang="es-ES" altLang="es-US" sz="1200">
              <a:latin typeface="Times" panose="02020603050405020304" pitchFamily="18" charset="0"/>
            </a:endParaRPr>
          </a:p>
          <a:p>
            <a:pPr algn="ctr" eaLnBrk="0" hangingPunct="0"/>
            <a:endParaRPr lang="es-ES" altLang="es-US" sz="1200">
              <a:latin typeface="Times" panose="02020603050405020304" pitchFamily="18" charset="0"/>
            </a:endParaRPr>
          </a:p>
          <a:p>
            <a:pPr algn="ctr" eaLnBrk="0" hangingPunct="0"/>
            <a:endParaRPr lang="es-ES" altLang="es-US" sz="1200">
              <a:latin typeface="Times" panose="02020603050405020304" pitchFamily="18" charset="0"/>
            </a:endParaRPr>
          </a:p>
          <a:p>
            <a:pPr algn="ctr" eaLnBrk="0" hangingPunct="0"/>
            <a:endParaRPr lang="es-ES" altLang="es-US" sz="1200">
              <a:latin typeface="Times" panose="02020603050405020304" pitchFamily="18" charset="0"/>
            </a:endParaRPr>
          </a:p>
          <a:p>
            <a:pPr algn="ctr" eaLnBrk="0" hangingPunct="0"/>
            <a:r>
              <a:rPr lang="es-ES" altLang="es-US" sz="1200">
                <a:latin typeface="Times" panose="02020603050405020304" pitchFamily="18" charset="0"/>
              </a:rPr>
              <a:t>El Salvador      3.8                                      2,206                        823.7                         15.44</a:t>
            </a:r>
            <a:endParaRPr lang="en-US" altLang="es-US" sz="1200">
              <a:latin typeface="Times" panose="02020603050405020304" pitchFamily="18" charset="0"/>
            </a:endParaRPr>
          </a:p>
          <a:p>
            <a:pPr algn="ctr" eaLnBrk="0" hangingPunct="0"/>
            <a:r>
              <a:rPr lang="es-ES" altLang="es-US" sz="1200">
                <a:latin typeface="Times" panose="02020603050405020304" pitchFamily="18" charset="0"/>
              </a:rPr>
              <a:t>Guatemala       1.7                                      1,689                        370.8                           7.26</a:t>
            </a:r>
            <a:endParaRPr lang="en-US" altLang="es-US" sz="1200">
              <a:latin typeface="Times" panose="02020603050405020304" pitchFamily="18" charset="0"/>
            </a:endParaRPr>
          </a:p>
          <a:p>
            <a:pPr algn="ctr" eaLnBrk="0" hangingPunct="0"/>
            <a:r>
              <a:rPr lang="es-ES" altLang="es-US" sz="1200">
                <a:latin typeface="Times" panose="02020603050405020304" pitchFamily="18" charset="0"/>
              </a:rPr>
              <a:t>Honduras         2.0                                         770                        394.0                         11.68</a:t>
            </a:r>
            <a:endParaRPr lang="en-US" altLang="es-US" sz="1200">
              <a:latin typeface="Times" panose="02020603050405020304" pitchFamily="18" charset="0"/>
            </a:endParaRPr>
          </a:p>
          <a:p>
            <a:pPr algn="ctr" eaLnBrk="0" hangingPunct="0"/>
            <a:r>
              <a:rPr lang="en-US" altLang="es-US" sz="1200">
                <a:latin typeface="Times" panose="02020603050405020304" pitchFamily="18" charset="0"/>
              </a:rPr>
              <a:t>Mexico            2.6                                    10,502                          42 .                             1.65</a:t>
            </a:r>
          </a:p>
          <a:p>
            <a:pPr algn="ctr" eaLnBrk="0" hangingPunct="0"/>
            <a:r>
              <a:rPr lang="en-US" altLang="es-US" sz="1200">
                <a:latin typeface="Times" panose="02020603050405020304" pitchFamily="18" charset="0"/>
              </a:rPr>
              <a:t>Nicaragua        1.3                                          759                        573.7                         36.71</a:t>
            </a:r>
          </a:p>
          <a:p>
            <a:pPr algn="ctr" eaLnBrk="0" hangingPunct="0"/>
            <a:r>
              <a:rPr lang="en-US" altLang="es-US" sz="1200">
                <a:latin typeface="Times" panose="02020603050405020304" pitchFamily="18" charset="0"/>
              </a:rPr>
              <a:t>________________________________________________________________________</a:t>
            </a:r>
          </a:p>
          <a:p>
            <a:pPr algn="ctr" eaLnBrk="0" hangingPunct="0"/>
            <a:endParaRPr lang="en-US" altLang="es-US" sz="1200">
              <a:latin typeface="Times"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5943600" y="0"/>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s-US">
                <a:solidFill>
                  <a:schemeClr val="accent1"/>
                </a:solidFill>
                <a:latin typeface="Times" panose="02020603050405020304" pitchFamily="18" charset="0"/>
              </a:rPr>
              <a:t>Percent Tree Cover</a:t>
            </a:r>
          </a:p>
        </p:txBody>
      </p:sp>
      <p:sp>
        <p:nvSpPr>
          <p:cNvPr id="6147" name="Rectangle 3"/>
          <p:cNvSpPr>
            <a:spLocks noChangeArrowheads="1"/>
          </p:cNvSpPr>
          <p:nvPr/>
        </p:nvSpPr>
        <p:spPr bwMode="auto">
          <a:xfrm>
            <a:off x="0" y="300038"/>
            <a:ext cx="304800" cy="304800"/>
          </a:xfrm>
          <a:prstGeom prst="rect">
            <a:avLst/>
          </a:prstGeom>
          <a:solidFill>
            <a:srgbClr val="8A1C05"/>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US" altLang="es-US" sz="1800"/>
          </a:p>
        </p:txBody>
      </p:sp>
      <p:sp>
        <p:nvSpPr>
          <p:cNvPr id="6148" name="Rectangle 4"/>
          <p:cNvSpPr>
            <a:spLocks noChangeArrowheads="1"/>
          </p:cNvSpPr>
          <p:nvPr/>
        </p:nvSpPr>
        <p:spPr bwMode="auto">
          <a:xfrm>
            <a:off x="0" y="757238"/>
            <a:ext cx="304800" cy="304800"/>
          </a:xfrm>
          <a:prstGeom prst="rect">
            <a:avLst/>
          </a:prstGeom>
          <a:solidFill>
            <a:srgbClr val="CA1B0C"/>
          </a:solidFill>
          <a:ln w="9525">
            <a:solidFill>
              <a:srgbClr val="E92B28"/>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US" altLang="es-US" sz="1800"/>
          </a:p>
        </p:txBody>
      </p:sp>
      <p:sp>
        <p:nvSpPr>
          <p:cNvPr id="6149" name="Rectangle 5"/>
          <p:cNvSpPr>
            <a:spLocks noChangeArrowheads="1"/>
          </p:cNvSpPr>
          <p:nvPr/>
        </p:nvSpPr>
        <p:spPr bwMode="auto">
          <a:xfrm>
            <a:off x="0" y="1214438"/>
            <a:ext cx="304800" cy="304800"/>
          </a:xfrm>
          <a:prstGeom prst="rect">
            <a:avLst/>
          </a:prstGeom>
          <a:solidFill>
            <a:srgbClr val="FCFF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US" altLang="es-US" sz="1800"/>
          </a:p>
        </p:txBody>
      </p:sp>
      <p:sp>
        <p:nvSpPr>
          <p:cNvPr id="6150" name="Rectangle 6"/>
          <p:cNvSpPr>
            <a:spLocks noChangeArrowheads="1"/>
          </p:cNvSpPr>
          <p:nvPr/>
        </p:nvSpPr>
        <p:spPr bwMode="auto">
          <a:xfrm>
            <a:off x="0" y="1671638"/>
            <a:ext cx="304800" cy="304800"/>
          </a:xfrm>
          <a:prstGeom prst="rect">
            <a:avLst/>
          </a:prstGeom>
          <a:solidFill>
            <a:srgbClr val="F6844A"/>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es-US" altLang="es-US" sz="1800"/>
          </a:p>
        </p:txBody>
      </p:sp>
      <p:sp>
        <p:nvSpPr>
          <p:cNvPr id="6151" name="Rectangle 7"/>
          <p:cNvSpPr>
            <a:spLocks noChangeArrowheads="1"/>
          </p:cNvSpPr>
          <p:nvPr/>
        </p:nvSpPr>
        <p:spPr bwMode="auto">
          <a:xfrm>
            <a:off x="0" y="2133600"/>
            <a:ext cx="304800" cy="304800"/>
          </a:xfrm>
          <a:prstGeom prst="rect">
            <a:avLst/>
          </a:prstGeom>
          <a:solidFill>
            <a:srgbClr val="03FD06"/>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endParaRPr lang="es-US" altLang="es-US" sz="1400" b="1">
              <a:latin typeface="Times" panose="02020603050405020304" pitchFamily="18" charset="0"/>
            </a:endParaRPr>
          </a:p>
        </p:txBody>
      </p:sp>
      <p:sp>
        <p:nvSpPr>
          <p:cNvPr id="6152" name="Text Box 8"/>
          <p:cNvSpPr txBox="1">
            <a:spLocks noChangeArrowheads="1"/>
          </p:cNvSpPr>
          <p:nvPr/>
        </p:nvSpPr>
        <p:spPr bwMode="auto">
          <a:xfrm>
            <a:off x="6324600" y="3657600"/>
            <a:ext cx="2039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s-US">
                <a:solidFill>
                  <a:srgbClr val="FFFF26"/>
                </a:solidFill>
                <a:latin typeface="Times" panose="02020603050405020304" pitchFamily="18" charset="0"/>
              </a:rPr>
              <a:t>AVHRR 92-93</a:t>
            </a:r>
          </a:p>
        </p:txBody>
      </p:sp>
      <p:sp>
        <p:nvSpPr>
          <p:cNvPr id="6153" name="Text Box 9"/>
          <p:cNvSpPr txBox="1">
            <a:spLocks noChangeArrowheads="1"/>
          </p:cNvSpPr>
          <p:nvPr/>
        </p:nvSpPr>
        <p:spPr bwMode="auto">
          <a:xfrm>
            <a:off x="0" y="6400800"/>
            <a:ext cx="195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s-US">
                <a:solidFill>
                  <a:srgbClr val="FFFF26"/>
                </a:solidFill>
                <a:latin typeface="Times" panose="02020603050405020304" pitchFamily="18" charset="0"/>
              </a:rPr>
              <a:t>MODIS 00-01</a:t>
            </a:r>
          </a:p>
        </p:txBody>
      </p:sp>
      <p:pic>
        <p:nvPicPr>
          <p:cNvPr id="615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533400"/>
            <a:ext cx="5562600" cy="298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6096000" cy="332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12"/>
          <p:cNvSpPr>
            <a:spLocks noChangeArrowheads="1"/>
          </p:cNvSpPr>
          <p:nvPr/>
        </p:nvSpPr>
        <p:spPr bwMode="auto">
          <a:xfrm>
            <a:off x="0" y="2667000"/>
            <a:ext cx="304800" cy="304800"/>
          </a:xfrm>
          <a:prstGeom prst="rect">
            <a:avLst/>
          </a:prstGeom>
          <a:solidFill>
            <a:srgbClr val="1C730B"/>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endParaRPr lang="es-US" altLang="es-US" sz="1400" b="1">
              <a:latin typeface="Times" panose="02020603050405020304" pitchFamily="18" charset="0"/>
            </a:endParaRPr>
          </a:p>
        </p:txBody>
      </p:sp>
      <p:sp>
        <p:nvSpPr>
          <p:cNvPr id="6157" name="Text Box 13"/>
          <p:cNvSpPr txBox="1">
            <a:spLocks noChangeArrowheads="1"/>
          </p:cNvSpPr>
          <p:nvPr/>
        </p:nvSpPr>
        <p:spPr bwMode="auto">
          <a:xfrm>
            <a:off x="381000" y="304800"/>
            <a:ext cx="793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s-US" sz="1800">
                <a:solidFill>
                  <a:schemeClr val="accent1"/>
                </a:solidFill>
                <a:latin typeface="Times" panose="02020603050405020304" pitchFamily="18" charset="0"/>
              </a:rPr>
              <a:t>0-10%</a:t>
            </a:r>
          </a:p>
        </p:txBody>
      </p:sp>
      <p:sp>
        <p:nvSpPr>
          <p:cNvPr id="6158" name="Text Box 14"/>
          <p:cNvSpPr txBox="1">
            <a:spLocks noChangeArrowheads="1"/>
          </p:cNvSpPr>
          <p:nvPr/>
        </p:nvSpPr>
        <p:spPr bwMode="auto">
          <a:xfrm>
            <a:off x="381000" y="7620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s-US" sz="1800">
                <a:solidFill>
                  <a:schemeClr val="accent1"/>
                </a:solidFill>
                <a:latin typeface="Times" panose="02020603050405020304" pitchFamily="18" charset="0"/>
              </a:rPr>
              <a:t>11-25%</a:t>
            </a:r>
          </a:p>
        </p:txBody>
      </p:sp>
      <p:sp>
        <p:nvSpPr>
          <p:cNvPr id="6159" name="Text Box 15"/>
          <p:cNvSpPr txBox="1">
            <a:spLocks noChangeArrowheads="1"/>
          </p:cNvSpPr>
          <p:nvPr/>
        </p:nvSpPr>
        <p:spPr bwMode="auto">
          <a:xfrm>
            <a:off x="381000" y="12192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s-US" sz="1800">
                <a:solidFill>
                  <a:schemeClr val="accent1"/>
                </a:solidFill>
                <a:latin typeface="Times" panose="02020603050405020304" pitchFamily="18" charset="0"/>
              </a:rPr>
              <a:t>26-40%</a:t>
            </a:r>
          </a:p>
        </p:txBody>
      </p:sp>
      <p:sp>
        <p:nvSpPr>
          <p:cNvPr id="6160" name="Text Box 16"/>
          <p:cNvSpPr txBox="1">
            <a:spLocks noChangeArrowheads="1"/>
          </p:cNvSpPr>
          <p:nvPr/>
        </p:nvSpPr>
        <p:spPr bwMode="auto">
          <a:xfrm>
            <a:off x="381000" y="16002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s-US" sz="1800">
                <a:solidFill>
                  <a:schemeClr val="accent1"/>
                </a:solidFill>
                <a:latin typeface="Times" panose="02020603050405020304" pitchFamily="18" charset="0"/>
              </a:rPr>
              <a:t>41-55%</a:t>
            </a:r>
          </a:p>
        </p:txBody>
      </p:sp>
      <p:sp>
        <p:nvSpPr>
          <p:cNvPr id="6161" name="Text Box 17"/>
          <p:cNvSpPr txBox="1">
            <a:spLocks noChangeArrowheads="1"/>
          </p:cNvSpPr>
          <p:nvPr/>
        </p:nvSpPr>
        <p:spPr bwMode="auto">
          <a:xfrm>
            <a:off x="381000" y="2133600"/>
            <a:ext cx="90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s-US" sz="1800">
                <a:solidFill>
                  <a:schemeClr val="accent1"/>
                </a:solidFill>
                <a:latin typeface="Times" panose="02020603050405020304" pitchFamily="18" charset="0"/>
              </a:rPr>
              <a:t>56-70%</a:t>
            </a:r>
          </a:p>
        </p:txBody>
      </p:sp>
      <p:sp>
        <p:nvSpPr>
          <p:cNvPr id="6162" name="Text Box 18"/>
          <p:cNvSpPr txBox="1">
            <a:spLocks noChangeArrowheads="1"/>
          </p:cNvSpPr>
          <p:nvPr/>
        </p:nvSpPr>
        <p:spPr bwMode="auto">
          <a:xfrm>
            <a:off x="381000" y="2667000"/>
            <a:ext cx="1022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r>
              <a:rPr lang="en-US" altLang="es-US" sz="1800">
                <a:solidFill>
                  <a:schemeClr val="accent1"/>
                </a:solidFill>
                <a:latin typeface="Times" panose="02020603050405020304" pitchFamily="18" charset="0"/>
              </a:rPr>
              <a:t>71-100%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38175" y="2000250"/>
            <a:ext cx="78676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0" hangingPunct="0"/>
            <a:r>
              <a:rPr lang="en-US" altLang="es-US" sz="1400">
                <a:latin typeface="Times" panose="02020603050405020304" pitchFamily="18" charset="0"/>
              </a:rPr>
              <a:t>TABLE 1 ______________________________________________________________________________</a:t>
            </a:r>
          </a:p>
          <a:p>
            <a:pPr algn="ctr" eaLnBrk="0" hangingPunct="0"/>
            <a:r>
              <a:rPr lang="es-ES" altLang="es-US" sz="1400" b="1">
                <a:latin typeface="Times" panose="02020603050405020304" pitchFamily="18" charset="0"/>
              </a:rPr>
              <a:t>Table 1: Percent tree cover change 1992(AVHRR) to 2001 (MODIS)</a:t>
            </a:r>
            <a:endParaRPr lang="en-US" altLang="es-US" sz="1400" b="1">
              <a:latin typeface="Times" panose="02020603050405020304" pitchFamily="18" charset="0"/>
            </a:endParaRPr>
          </a:p>
          <a:p>
            <a:pPr algn="ctr" eaLnBrk="0" hangingPunct="0"/>
            <a:r>
              <a:rPr lang="es-ES" altLang="es-US" sz="1400" b="1">
                <a:latin typeface="Times" panose="02020603050405020304" pitchFamily="18" charset="0"/>
              </a:rPr>
              <a:t>_____________________________________________________________________________</a:t>
            </a:r>
            <a:endParaRPr lang="en-US" altLang="es-US" sz="1400" b="1">
              <a:latin typeface="Times" panose="02020603050405020304" pitchFamily="18" charset="0"/>
            </a:endParaRPr>
          </a:p>
          <a:p>
            <a:pPr algn="ctr" eaLnBrk="0" hangingPunct="0"/>
            <a:r>
              <a:rPr lang="es-ES" altLang="es-US" sz="1400" b="1">
                <a:latin typeface="Times" panose="02020603050405020304" pitchFamily="18" charset="0"/>
              </a:rPr>
              <a:t>percent woody cover   1992           2001</a:t>
            </a:r>
            <a:endParaRPr lang="en-US" altLang="es-US" sz="1400" b="1">
              <a:latin typeface="Times" panose="02020603050405020304" pitchFamily="18" charset="0"/>
            </a:endParaRPr>
          </a:p>
          <a:p>
            <a:pPr algn="ctr" eaLnBrk="0" hangingPunct="0"/>
            <a:r>
              <a:rPr lang="es-ES" altLang="es-US" sz="1400" b="1">
                <a:latin typeface="Times" panose="02020603050405020304" pitchFamily="18" charset="0"/>
              </a:rPr>
              <a:t>  </a:t>
            </a:r>
            <a:endParaRPr lang="en-US" altLang="es-US" sz="1400" b="1">
              <a:latin typeface="Times" panose="02020603050405020304" pitchFamily="18" charset="0"/>
            </a:endParaRPr>
          </a:p>
          <a:p>
            <a:pPr algn="ctr" eaLnBrk="0" hangingPunct="0"/>
            <a:r>
              <a:rPr lang="es-ES" altLang="es-US" sz="1400" b="1">
                <a:latin typeface="Times" panose="02020603050405020304" pitchFamily="18" charset="0"/>
              </a:rPr>
              <a:t> 0-10percent                  6.9                 0.9</a:t>
            </a:r>
            <a:endParaRPr lang="en-US" altLang="es-US" sz="1400" b="1">
              <a:latin typeface="Times" panose="02020603050405020304" pitchFamily="18" charset="0"/>
            </a:endParaRPr>
          </a:p>
          <a:p>
            <a:pPr algn="ctr" eaLnBrk="0" hangingPunct="0"/>
            <a:r>
              <a:rPr lang="es-ES" altLang="es-US" sz="1400" b="1">
                <a:latin typeface="Times" panose="02020603050405020304" pitchFamily="18" charset="0"/>
              </a:rPr>
              <a:t>11-25percent               21.3                 5.6</a:t>
            </a:r>
            <a:endParaRPr lang="en-US" altLang="es-US" sz="1400" b="1">
              <a:latin typeface="Times" panose="02020603050405020304" pitchFamily="18" charset="0"/>
            </a:endParaRPr>
          </a:p>
          <a:p>
            <a:pPr algn="ctr" eaLnBrk="0" hangingPunct="0"/>
            <a:r>
              <a:rPr lang="es-ES" altLang="es-US" sz="1400" b="1">
                <a:latin typeface="Times" panose="02020603050405020304" pitchFamily="18" charset="0"/>
              </a:rPr>
              <a:t>26-40percent               28.9               31.4</a:t>
            </a:r>
            <a:endParaRPr lang="en-US" altLang="es-US" sz="1400" b="1">
              <a:latin typeface="Times" panose="02020603050405020304" pitchFamily="18" charset="0"/>
            </a:endParaRPr>
          </a:p>
          <a:p>
            <a:pPr algn="ctr" eaLnBrk="0" hangingPunct="0"/>
            <a:r>
              <a:rPr lang="es-ES" altLang="es-US" sz="1400" b="1">
                <a:latin typeface="Times" panose="02020603050405020304" pitchFamily="18" charset="0"/>
              </a:rPr>
              <a:t>41-55percent               19.3               30.8</a:t>
            </a:r>
            <a:endParaRPr lang="en-US" altLang="es-US" sz="1400" b="1">
              <a:latin typeface="Times" panose="02020603050405020304" pitchFamily="18" charset="0"/>
            </a:endParaRPr>
          </a:p>
          <a:p>
            <a:pPr algn="ctr" eaLnBrk="0" hangingPunct="0"/>
            <a:r>
              <a:rPr lang="es-ES" altLang="es-US" sz="1400" b="1">
                <a:latin typeface="Times" panose="02020603050405020304" pitchFamily="18" charset="0"/>
              </a:rPr>
              <a:t>56-70percent               12.2               13.8</a:t>
            </a:r>
            <a:endParaRPr lang="en-US" altLang="es-US" sz="1400" b="1">
              <a:latin typeface="Times" panose="02020603050405020304" pitchFamily="18" charset="0"/>
            </a:endParaRPr>
          </a:p>
          <a:p>
            <a:pPr algn="ctr" eaLnBrk="0" hangingPunct="0"/>
            <a:r>
              <a:rPr lang="es-ES" altLang="es-US" sz="1400" b="1">
                <a:latin typeface="Times" panose="02020603050405020304" pitchFamily="18" charset="0"/>
              </a:rPr>
              <a:t>71-100percent             11.2               14.6</a:t>
            </a:r>
            <a:endParaRPr lang="en-US" altLang="es-US" sz="1400" b="1">
              <a:latin typeface="Times" panose="02020603050405020304" pitchFamily="18" charset="0"/>
            </a:endParaRPr>
          </a:p>
          <a:p>
            <a:pPr algn="ctr" eaLnBrk="0" hangingPunct="0"/>
            <a:r>
              <a:rPr lang="es-ES" altLang="es-US" sz="1400" b="1">
                <a:latin typeface="Times" panose="02020603050405020304" pitchFamily="18" charset="0"/>
              </a:rPr>
              <a:t>______________________________________________________________________________</a:t>
            </a:r>
            <a:endParaRPr lang="en-US" altLang="es-US" sz="1400" b="1">
              <a:latin typeface="Times" panose="02020603050405020304" pitchFamily="18" charset="0"/>
            </a:endParaRPr>
          </a:p>
          <a:p>
            <a:pPr algn="ctr" eaLnBrk="0" hangingPunct="0"/>
            <a:r>
              <a:rPr lang="es-ES" altLang="es-US" sz="1400" b="1">
                <a:latin typeface="Times" panose="02020603050405020304" pitchFamily="18" charset="0"/>
              </a:rPr>
              <a:t>Source: Hecht &amp; Saatchi, 2007.</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1196</Words>
  <Application>Microsoft Office PowerPoint</Application>
  <PresentationFormat>Presentación en pantalla (4:3)</PresentationFormat>
  <Paragraphs>137</Paragraphs>
  <Slides>17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Times</vt:lpstr>
      <vt:lpstr>Default Design</vt:lpstr>
      <vt:lpstr>Modern Political ecologies:  landscapes of social and ecological resilience</vt:lpstr>
      <vt:lpstr>Political Ecology, remittances and resilience </vt:lpstr>
      <vt:lpstr>Point of departure</vt:lpstr>
      <vt:lpstr>Locus of dynamic Change</vt:lpstr>
      <vt:lpstr>Presentación de PowerPoint</vt:lpstr>
      <vt:lpstr>Political ecologies</vt:lpstr>
      <vt:lpstr>Presentación de PowerPoint</vt:lpstr>
      <vt:lpstr>Presentación de PowerPoint</vt:lpstr>
      <vt:lpstr>Presentación de PowerPoint</vt:lpstr>
      <vt:lpstr>Presentación de PowerPoint</vt:lpstr>
      <vt:lpstr>Presentación de PowerPoint</vt:lpstr>
      <vt:lpstr>Landscape Typologies and their Political Ecologies  </vt:lpstr>
      <vt:lpstr>Presentación de PowerPoint</vt:lpstr>
      <vt:lpstr>Raises a new regime of research questions</vt:lpstr>
      <vt:lpstr>Figure 1. Ecosystem service value (ESV) of biodiversity conservation priorities, by land cover and service. “Most proactive” comprises those regions (e.g., wilderness) favored by proactive global templates. “Most reactive” comprises high-vulnerability regions favored by reactive templates. (a) Percentage of total ESV arising from each of 16 terrestria land covers, and (b) percentage of total ESV from each of 17 ecosystem services. </vt:lpstr>
      <vt:lpstr>Presentación de PowerPoint</vt:lpstr>
      <vt:lpstr>Presentación de PowerPoint</vt:lpstr>
    </vt:vector>
  </TitlesOfParts>
  <Company>UCLA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Political ecologies: new landscapes of social and ecological resilience</dc:title>
  <dc:creator>SPA_Hecht</dc:creator>
  <cp:lastModifiedBy>LGonzalez</cp:lastModifiedBy>
  <cp:revision>4</cp:revision>
  <dcterms:created xsi:type="dcterms:W3CDTF">2011-02-20T23:19:26Z</dcterms:created>
  <dcterms:modified xsi:type="dcterms:W3CDTF">2020-02-24T22:00:09Z</dcterms:modified>
</cp:coreProperties>
</file>