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handoutMasterIdLst>
    <p:handoutMasterId r:id="rId19"/>
  </p:handoutMasterIdLst>
  <p:sldIdLst>
    <p:sldId id="594" r:id="rId2"/>
    <p:sldId id="585" r:id="rId3"/>
    <p:sldId id="598" r:id="rId4"/>
    <p:sldId id="602" r:id="rId5"/>
    <p:sldId id="601" r:id="rId6"/>
    <p:sldId id="595" r:id="rId7"/>
    <p:sldId id="603" r:id="rId8"/>
    <p:sldId id="604" r:id="rId9"/>
    <p:sldId id="599" r:id="rId10"/>
    <p:sldId id="605" r:id="rId11"/>
    <p:sldId id="607" r:id="rId12"/>
    <p:sldId id="600" r:id="rId13"/>
    <p:sldId id="608" r:id="rId14"/>
    <p:sldId id="609" r:id="rId15"/>
    <p:sldId id="610" r:id="rId16"/>
    <p:sldId id="593" r:id="rId17"/>
  </p:sldIdLst>
  <p:sldSz cx="9144000" cy="6858000" type="screen4x3"/>
  <p:notesSz cx="6699250" cy="9836150"/>
  <p:custDataLst>
    <p:tags r:id="rId20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5">
          <p15:clr>
            <a:srgbClr val="A4A3A4"/>
          </p15:clr>
        </p15:guide>
        <p15:guide id="2" orient="horz" pos="1185">
          <p15:clr>
            <a:srgbClr val="A4A3A4"/>
          </p15:clr>
        </p15:guide>
        <p15:guide id="3" pos="254">
          <p15:clr>
            <a:srgbClr val="A4A3A4"/>
          </p15:clr>
        </p15:guide>
        <p15:guide id="4" pos="2892">
          <p15:clr>
            <a:srgbClr val="A4A3A4"/>
          </p15:clr>
        </p15:guide>
        <p15:guide id="5" pos="55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8">
          <p15:clr>
            <a:srgbClr val="A4A3A4"/>
          </p15:clr>
        </p15:guide>
        <p15:guide id="2" pos="2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FD6F"/>
    <a:srgbClr val="CCCC00"/>
    <a:srgbClr val="6B6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6" autoAdjust="0"/>
    <p:restoredTop sz="94600" autoAdjust="0"/>
  </p:normalViewPr>
  <p:slideViewPr>
    <p:cSldViewPr snapToGrid="0">
      <p:cViewPr varScale="1">
        <p:scale>
          <a:sx n="36" d="100"/>
          <a:sy n="36" d="100"/>
        </p:scale>
        <p:origin x="1362" y="48"/>
      </p:cViewPr>
      <p:guideLst>
        <p:guide orient="horz" pos="3705"/>
        <p:guide orient="horz" pos="1185"/>
        <p:guide pos="254"/>
        <p:guide pos="2892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2958" y="-114"/>
      </p:cViewPr>
      <p:guideLst>
        <p:guide orient="horz" pos="3098"/>
        <p:guide pos="2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>
            <a:extLst>
              <a:ext uri="{FF2B5EF4-FFF2-40B4-BE49-F238E27FC236}">
                <a16:creationId xmlns:a16="http://schemas.microsoft.com/office/drawing/2014/main" id="{3B771E81-85E6-4777-B073-61ECF44BF4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7" name="Rectangle 3">
            <a:extLst>
              <a:ext uri="{FF2B5EF4-FFF2-40B4-BE49-F238E27FC236}">
                <a16:creationId xmlns:a16="http://schemas.microsoft.com/office/drawing/2014/main" id="{D4D1C00A-42E5-4970-8781-3850DA4934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8" name="Rectangle 4">
            <a:extLst>
              <a:ext uri="{FF2B5EF4-FFF2-40B4-BE49-F238E27FC236}">
                <a16:creationId xmlns:a16="http://schemas.microsoft.com/office/drawing/2014/main" id="{A70ED93E-C782-4693-B036-59B09E2D26D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>
            <a:extLst>
              <a:ext uri="{FF2B5EF4-FFF2-40B4-BE49-F238E27FC236}">
                <a16:creationId xmlns:a16="http://schemas.microsoft.com/office/drawing/2014/main" id="{B6280945-FDF3-46E8-8C8B-B86EE2265E8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fld id="{F4FA872A-7C1E-42AE-B71D-EDD1B147FC32}" type="slidenum">
              <a:rPr lang="en-GB" altLang="es-SV"/>
              <a:pPr/>
              <a:t>‹Nº›</a:t>
            </a:fld>
            <a:endParaRPr lang="en-GB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6F508C3-6B5D-498F-AF7D-CA3A3B1AB1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656B0D1-9163-479B-8F21-C27654BDA9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1866C6AF-6CEE-456C-AA1F-F3A2F26E2B1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2FD1992-72A3-4FCF-87A5-768326E57E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Formate des Vorlagentextes zu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597D63A-1F59-4BA1-A125-9B3FC13DA2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DFE8112-CAB2-4575-977C-26F4EC58D1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fld id="{E09FD6E1-A0C0-45A3-97E0-11DC63F9FA5F}" type="slidenum">
              <a:rPr lang="en-GB" altLang="es-SV"/>
              <a:pPr/>
              <a:t>‹Nº›</a:t>
            </a:fld>
            <a:endParaRPr lang="en-GB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1843C6C-9D0B-4359-8211-A5F4A9E9D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DC6A77-01A2-4476-9209-05CBD8C73DC0}" type="slidenum">
              <a:rPr lang="en-GB" altLang="es-SV"/>
              <a:pPr/>
              <a:t>1</a:t>
            </a:fld>
            <a:endParaRPr lang="en-GB" altLang="es-SV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B6F56DC-AA10-4802-AC7A-B4EEE93E9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84" tIns="44694" rIns="89384" bIns="44694"/>
          <a:lstStyle/>
          <a:p>
            <a:pPr eaLnBrk="1" hangingPunct="1"/>
            <a:endParaRPr lang="en-GB" altLang="es-SV">
              <a:latin typeface="Arial" panose="020B0604020202020204" pitchFamily="34" charset="0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D2DD4FA-14F8-498A-9B4C-899171FF14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0802325-1839-4F4C-9D91-EF5B07B34B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543889-BA68-4BD3-8F66-B40980B7E09A}" type="slidenum">
              <a:rPr lang="en-GB" altLang="es-SV"/>
              <a:pPr/>
              <a:t>10</a:t>
            </a:fld>
            <a:endParaRPr lang="en-GB" altLang="es-SV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81E7A2C-EFB5-4051-B768-5B24108F58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A19FDD1-0C3D-4D80-BCB5-8431D7BB3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E063822-08E4-4670-AB77-11F9F5F96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185508-541F-42FB-AF84-83E5D26929C8}" type="slidenum">
              <a:rPr lang="en-GB" altLang="es-SV"/>
              <a:pPr/>
              <a:t>11</a:t>
            </a:fld>
            <a:endParaRPr lang="en-GB" altLang="es-SV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7E84993-3C7E-48A1-B6AF-65D9D9A8C9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3DDB9A3-8695-4073-85FB-98D2E99D9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1B84B26-7D7D-4931-88A9-04917548E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9DDED-37D7-4C0F-ABEA-BC6701E89F2B}" type="slidenum">
              <a:rPr lang="en-GB" altLang="es-SV"/>
              <a:pPr/>
              <a:t>12</a:t>
            </a:fld>
            <a:endParaRPr lang="en-GB" altLang="es-SV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C3B4C56-07B8-4513-BF0D-9B6C8C5D57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66DA0F9-EBB7-4D45-B87D-5B640AEE2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9270E2B-FFD5-474E-B11E-F862714CD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96D74C-F39E-46AA-A5E0-D2E2FBA4B1CE}" type="slidenum">
              <a:rPr lang="en-GB" altLang="es-SV"/>
              <a:pPr/>
              <a:t>13</a:t>
            </a:fld>
            <a:endParaRPr lang="en-GB" altLang="es-SV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AC4BF08-EA67-471D-9ED1-822D911B48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204C27F-B912-465C-9D0B-5A518F9EA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D3FF112-316E-49FB-BC3C-1692FB555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833BD1-6170-42B5-A37A-600E17CF5453}" type="slidenum">
              <a:rPr lang="en-GB" altLang="es-SV"/>
              <a:pPr/>
              <a:t>14</a:t>
            </a:fld>
            <a:endParaRPr lang="en-GB" altLang="es-SV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918F6A5-0B10-43B1-8A76-7413264925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2BF4053-4CDB-4613-BE63-2F0B2EAC6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37C9F9E-2DB8-45C6-A6CD-0070AED8A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329996-193E-4373-BD27-ACA46C9B68CE}" type="slidenum">
              <a:rPr lang="en-GB" altLang="es-SV"/>
              <a:pPr/>
              <a:t>15</a:t>
            </a:fld>
            <a:endParaRPr lang="en-GB" altLang="es-SV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C4E69B6-0458-4A10-A978-6D03A2A2AC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C581A2F-0B34-4F22-BA27-72F58E470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67987BF-DC15-4D4F-8F7E-B5737A970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3AED46-997A-4805-9276-4CE0B88D927C}" type="slidenum">
              <a:rPr lang="en-GB" altLang="es-SV"/>
              <a:pPr/>
              <a:t>16</a:t>
            </a:fld>
            <a:endParaRPr lang="en-GB" altLang="es-SV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06F8F20-0123-41A1-AE11-0493E8B204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76A3335-4207-4E3E-B3D9-42D9FE573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23BFBED-5BF0-4498-862E-5261D6CF6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EA8B54-C006-4C5B-8121-4732036C5686}" type="slidenum">
              <a:rPr lang="en-GB" altLang="es-SV"/>
              <a:pPr/>
              <a:t>2</a:t>
            </a:fld>
            <a:endParaRPr lang="en-GB" altLang="es-SV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236F284-8BAD-4FE4-AC41-DBF948C397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45F0777-619C-41ED-A523-3FFE23D56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21BB02F-3211-4E55-995D-F01AB1211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087145-2268-4CE5-891D-E7E78B50840B}" type="slidenum">
              <a:rPr lang="en-GB" altLang="es-SV"/>
              <a:pPr/>
              <a:t>3</a:t>
            </a:fld>
            <a:endParaRPr lang="en-GB" altLang="es-SV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A2CCF88-B9B5-4F37-A845-2C481C2EE9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14BC1F2-3086-4237-BE01-186E007A9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13823E0-6BF7-433A-BE68-28626B28A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7BBD28-95EC-48A1-9BBF-FA883A989A53}" type="slidenum">
              <a:rPr lang="en-GB" altLang="es-SV"/>
              <a:pPr/>
              <a:t>4</a:t>
            </a:fld>
            <a:endParaRPr lang="en-GB" altLang="es-SV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4A60FD5-4FEF-4539-A863-C41C36908C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4D63F7F-11C5-4893-92BD-0C4F2C16A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005693D-83E1-4D38-8441-628A149DB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2D8EBD-AFBB-45E7-84E8-44BA0C140558}" type="slidenum">
              <a:rPr lang="en-GB" altLang="es-SV"/>
              <a:pPr/>
              <a:t>5</a:t>
            </a:fld>
            <a:endParaRPr lang="en-GB" altLang="es-SV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9853743-19D5-4BB8-92FC-D3093A6E82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2D77B95-F9A8-4AFF-B2D7-336173BEC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E03116E-704C-41AC-8D26-3B5578342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AA4FEA-D127-4061-8544-26FA52DDEDA0}" type="slidenum">
              <a:rPr lang="en-GB" altLang="es-SV"/>
              <a:pPr/>
              <a:t>6</a:t>
            </a:fld>
            <a:endParaRPr lang="en-GB" altLang="es-SV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23C8999-B096-4C69-BB35-FE53A06747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115B962-0282-4CD5-901A-3B891AFF1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737B081-1078-40E1-99AD-EE70B0FD6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C715C6-3BBD-4007-BCEC-D0BD865F123F}" type="slidenum">
              <a:rPr lang="en-GB" altLang="es-SV"/>
              <a:pPr/>
              <a:t>7</a:t>
            </a:fld>
            <a:endParaRPr lang="en-GB" altLang="es-SV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2584DFD-2D88-4D00-A344-08D30BC7B4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FF1CC35-98E3-47A1-98C8-A541B2523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02E2EEF-0534-40F1-906B-702B898A24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A9F0CE-ACD7-4ADC-A290-D40B6956F416}" type="slidenum">
              <a:rPr lang="en-GB" altLang="es-SV"/>
              <a:pPr/>
              <a:t>8</a:t>
            </a:fld>
            <a:endParaRPr lang="en-GB" altLang="es-SV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26F4688-4D7C-45FD-82AB-171F43A795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C084A82-C769-4561-B768-3B5F5C999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6DFFE27-27C1-4A91-8D41-A903AA12B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7DCD79-8482-46C9-9931-1654124920C6}" type="slidenum">
              <a:rPr lang="en-GB" altLang="es-SV"/>
              <a:pPr/>
              <a:t>9</a:t>
            </a:fld>
            <a:endParaRPr lang="en-GB" altLang="es-SV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C814D5E-819D-4D07-83D5-6A943A2932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14E0433-7567-4E12-ABA8-26F5D3EFC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SV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tergrund">
            <a:extLst>
              <a:ext uri="{FF2B5EF4-FFF2-40B4-BE49-F238E27FC236}">
                <a16:creationId xmlns:a16="http://schemas.microsoft.com/office/drawing/2014/main" id="{AD5D3BBD-206F-468B-A2B4-CA33ED39B5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immel2">
            <a:extLst>
              <a:ext uri="{FF2B5EF4-FFF2-40B4-BE49-F238E27FC236}">
                <a16:creationId xmlns:a16="http://schemas.microsoft.com/office/drawing/2014/main" id="{1404770E-7FEB-454B-A54E-5D395E6C9D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chatten">
            <a:extLst>
              <a:ext uri="{FF2B5EF4-FFF2-40B4-BE49-F238E27FC236}">
                <a16:creationId xmlns:a16="http://schemas.microsoft.com/office/drawing/2014/main" id="{D0A3F902-6555-42D3-8661-F1EFDAE92E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6 Rectángulo">
            <a:extLst>
              <a:ext uri="{FF2B5EF4-FFF2-40B4-BE49-F238E27FC236}">
                <a16:creationId xmlns:a16="http://schemas.microsoft.com/office/drawing/2014/main" id="{1C2374C9-E4E6-4D86-8B2E-71ECE3A4F60B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5876925"/>
            <a:ext cx="3116263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17 Imagen" descr="guanacaste.jpg">
            <a:extLst>
              <a:ext uri="{FF2B5EF4-FFF2-40B4-BE49-F238E27FC236}">
                <a16:creationId xmlns:a16="http://schemas.microsoft.com/office/drawing/2014/main" id="{FB4C1F5A-EB1C-4ECB-BA12-379000AD8B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749675"/>
            <a:ext cx="91567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27075" y="1260475"/>
            <a:ext cx="6757988" cy="1143000"/>
          </a:xfrm>
        </p:spPr>
        <p:txBody>
          <a:bodyPr lIns="91440" rIns="91440"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7075" y="2571750"/>
            <a:ext cx="6764338" cy="773113"/>
          </a:xfr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2200" b="1"/>
            </a:lvl1pPr>
          </a:lstStyle>
          <a:p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45455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FE6E94-FCA0-4F09-BAC3-7CE69B415B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s-SV"/>
              <a:t>Page </a:t>
            </a:r>
            <a:fld id="{27E89AEC-2C80-4FE4-986F-37168E9977D6}" type="slidenum">
              <a:rPr lang="de-DE" altLang="es-SV" sz="1400" b="1"/>
              <a:pPr/>
              <a:t>‹Nº›</a:t>
            </a:fld>
            <a:endParaRPr lang="de-DE" altLang="es-SV" sz="1400" b="1"/>
          </a:p>
        </p:txBody>
      </p:sp>
    </p:spTree>
    <p:extLst>
      <p:ext uri="{BB962C8B-B14F-4D97-AF65-F5344CB8AC3E}">
        <p14:creationId xmlns:p14="http://schemas.microsoft.com/office/powerpoint/2010/main" val="2849652096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5600" y="230188"/>
            <a:ext cx="2100263" cy="565943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03225" y="230188"/>
            <a:ext cx="6149975" cy="56594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03DFD3-7FA7-4CF8-8D78-3115C3F233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s-SV"/>
              <a:t>Page </a:t>
            </a:r>
            <a:fld id="{E2E2045E-A622-4FFA-B3D7-0C8AF92709C0}" type="slidenum">
              <a:rPr lang="de-DE" altLang="es-SV" sz="1400" b="1"/>
              <a:pPr/>
              <a:t>‹Nº›</a:t>
            </a:fld>
            <a:endParaRPr lang="de-DE" altLang="es-SV" sz="1400" b="1"/>
          </a:p>
        </p:txBody>
      </p:sp>
    </p:spTree>
    <p:extLst>
      <p:ext uri="{BB962C8B-B14F-4D97-AF65-F5344CB8AC3E}">
        <p14:creationId xmlns:p14="http://schemas.microsoft.com/office/powerpoint/2010/main" val="85946274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80ED4A-DD9E-400F-A3B6-544A83B971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s-SV"/>
              <a:t>Page </a:t>
            </a:r>
            <a:fld id="{E3A6DD3D-8E4E-4FF7-A518-7F87B2C636B9}" type="slidenum">
              <a:rPr lang="de-DE" altLang="es-SV" sz="1400" b="1"/>
              <a:pPr/>
              <a:t>‹Nº›</a:t>
            </a:fld>
            <a:endParaRPr lang="de-DE" altLang="es-SV" sz="1400" b="1"/>
          </a:p>
        </p:txBody>
      </p:sp>
    </p:spTree>
    <p:extLst>
      <p:ext uri="{BB962C8B-B14F-4D97-AF65-F5344CB8AC3E}">
        <p14:creationId xmlns:p14="http://schemas.microsoft.com/office/powerpoint/2010/main" val="2148009379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8EEE6-6374-4CCE-8B2C-AFA6433D78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s-SV"/>
              <a:t>Page </a:t>
            </a:r>
            <a:fld id="{C274C8B0-94EA-4003-A58B-E205877C13E3}" type="slidenum">
              <a:rPr lang="de-DE" altLang="es-SV" sz="1400" b="1"/>
              <a:pPr/>
              <a:t>‹Nº›</a:t>
            </a:fld>
            <a:endParaRPr lang="de-DE" altLang="es-SV" sz="1400" b="1"/>
          </a:p>
        </p:txBody>
      </p:sp>
    </p:spTree>
    <p:extLst>
      <p:ext uri="{BB962C8B-B14F-4D97-AF65-F5344CB8AC3E}">
        <p14:creationId xmlns:p14="http://schemas.microsoft.com/office/powerpoint/2010/main" val="228357170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07988" y="1090613"/>
            <a:ext cx="412273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9319BB-EF13-4AF1-A028-BADDCA0445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s-SV"/>
              <a:t>Page </a:t>
            </a:r>
            <a:fld id="{7EBE300A-2765-48DD-8CBE-9D2A537C2550}" type="slidenum">
              <a:rPr lang="de-DE" altLang="es-SV" sz="1400" b="1"/>
              <a:pPr/>
              <a:t>‹Nº›</a:t>
            </a:fld>
            <a:endParaRPr lang="de-DE" altLang="es-SV" sz="1400" b="1"/>
          </a:p>
        </p:txBody>
      </p:sp>
    </p:spTree>
    <p:extLst>
      <p:ext uri="{BB962C8B-B14F-4D97-AF65-F5344CB8AC3E}">
        <p14:creationId xmlns:p14="http://schemas.microsoft.com/office/powerpoint/2010/main" val="1306990175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EE82C1-7765-47A5-9BD4-24646B1261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s-SV"/>
              <a:t>Page </a:t>
            </a:r>
            <a:fld id="{FBF6638F-4615-4670-BDB8-60F8046B8F33}" type="slidenum">
              <a:rPr lang="de-DE" altLang="es-SV" sz="1400" b="1"/>
              <a:pPr/>
              <a:t>‹Nº›</a:t>
            </a:fld>
            <a:endParaRPr lang="de-DE" altLang="es-SV" sz="1400" b="1"/>
          </a:p>
        </p:txBody>
      </p:sp>
    </p:spTree>
    <p:extLst>
      <p:ext uri="{BB962C8B-B14F-4D97-AF65-F5344CB8AC3E}">
        <p14:creationId xmlns:p14="http://schemas.microsoft.com/office/powerpoint/2010/main" val="1938741664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8BF48D-E1BC-4BCB-B701-37B2F09D7D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s-SV"/>
              <a:t>Page </a:t>
            </a:r>
            <a:fld id="{72303561-EFE4-41C0-B499-2BC8D3987B59}" type="slidenum">
              <a:rPr lang="de-DE" altLang="es-SV" sz="1400" b="1"/>
              <a:pPr/>
              <a:t>‹Nº›</a:t>
            </a:fld>
            <a:endParaRPr lang="de-DE" altLang="es-SV" sz="1400" b="1"/>
          </a:p>
        </p:txBody>
      </p:sp>
    </p:spTree>
    <p:extLst>
      <p:ext uri="{BB962C8B-B14F-4D97-AF65-F5344CB8AC3E}">
        <p14:creationId xmlns:p14="http://schemas.microsoft.com/office/powerpoint/2010/main" val="2229775618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314605-E9BC-460C-BD61-8E421C7BED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s-SV"/>
              <a:t>Page </a:t>
            </a:r>
            <a:fld id="{1AE5AB8A-AEBB-4140-A544-9C179A5D67BC}" type="slidenum">
              <a:rPr lang="de-DE" altLang="es-SV" sz="1400" b="1"/>
              <a:pPr/>
              <a:t>‹Nº›</a:t>
            </a:fld>
            <a:endParaRPr lang="de-DE" altLang="es-SV" sz="1400" b="1"/>
          </a:p>
        </p:txBody>
      </p:sp>
    </p:spTree>
    <p:extLst>
      <p:ext uri="{BB962C8B-B14F-4D97-AF65-F5344CB8AC3E}">
        <p14:creationId xmlns:p14="http://schemas.microsoft.com/office/powerpoint/2010/main" val="247406251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815C2-E396-4157-8FAD-9F9E839F72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s-SV"/>
              <a:t>Page </a:t>
            </a:r>
            <a:fld id="{73B6F8A2-3D55-4E70-9E39-6A667BF8FA7E}" type="slidenum">
              <a:rPr lang="de-DE" altLang="es-SV" sz="1400" b="1"/>
              <a:pPr/>
              <a:t>‹Nº›</a:t>
            </a:fld>
            <a:endParaRPr lang="de-DE" altLang="es-SV" sz="1400" b="1"/>
          </a:p>
        </p:txBody>
      </p:sp>
    </p:spTree>
    <p:extLst>
      <p:ext uri="{BB962C8B-B14F-4D97-AF65-F5344CB8AC3E}">
        <p14:creationId xmlns:p14="http://schemas.microsoft.com/office/powerpoint/2010/main" val="357335653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CD13A-F27A-439F-955C-9BE3DCE722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s-SV"/>
              <a:t>Page </a:t>
            </a:r>
            <a:fld id="{5FDCB4CB-DF2B-4B5C-B969-BC8E037B3065}" type="slidenum">
              <a:rPr lang="de-DE" altLang="es-SV" sz="1400" b="1"/>
              <a:pPr/>
              <a:t>‹Nº›</a:t>
            </a:fld>
            <a:endParaRPr lang="de-DE" altLang="es-SV" sz="1400" b="1"/>
          </a:p>
        </p:txBody>
      </p:sp>
    </p:spTree>
    <p:extLst>
      <p:ext uri="{BB962C8B-B14F-4D97-AF65-F5344CB8AC3E}">
        <p14:creationId xmlns:p14="http://schemas.microsoft.com/office/powerpoint/2010/main" val="20541057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Guanacaste_Topografic_Map_2.jpg">
            <a:extLst>
              <a:ext uri="{FF2B5EF4-FFF2-40B4-BE49-F238E27FC236}">
                <a16:creationId xmlns:a16="http://schemas.microsoft.com/office/drawing/2014/main" id="{6760045A-C674-4050-A1EF-720B122588CF}"/>
              </a:ext>
            </a:extLst>
          </p:cNvPr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-6350"/>
            <a:ext cx="1054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4189" name="Rectangle 13">
            <a:extLst>
              <a:ext uri="{FF2B5EF4-FFF2-40B4-BE49-F238E27FC236}">
                <a16:creationId xmlns:a16="http://schemas.microsoft.com/office/drawing/2014/main" id="{8DE3F029-09FA-494B-B4BF-F0956E19A7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03300"/>
            <a:ext cx="9144000" cy="5346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pic>
        <p:nvPicPr>
          <p:cNvPr id="1028" name="Picture 5" descr="Hintergrund">
            <a:extLst>
              <a:ext uri="{FF2B5EF4-FFF2-40B4-BE49-F238E27FC236}">
                <a16:creationId xmlns:a16="http://schemas.microsoft.com/office/drawing/2014/main" id="{FCE461C6-C977-4D56-8C35-87145806E4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70"/>
          <a:stretch>
            <a:fillRect/>
          </a:stretch>
        </p:blipFill>
        <p:spPr bwMode="auto">
          <a:xfrm>
            <a:off x="0" y="6362700"/>
            <a:ext cx="9144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>
            <a:extLst>
              <a:ext uri="{FF2B5EF4-FFF2-40B4-BE49-F238E27FC236}">
                <a16:creationId xmlns:a16="http://schemas.microsoft.com/office/drawing/2014/main" id="{0306CD30-D3B6-4317-8051-74BB064FC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230188"/>
            <a:ext cx="59451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SV"/>
              <a:t>Click to edit Master title style</a:t>
            </a:r>
            <a:endParaRPr lang="de-DE" altLang="es-SV"/>
          </a:p>
        </p:txBody>
      </p:sp>
      <p:sp>
        <p:nvSpPr>
          <p:cNvPr id="1074180" name="Rectangle 4">
            <a:extLst>
              <a:ext uri="{FF2B5EF4-FFF2-40B4-BE49-F238E27FC236}">
                <a16:creationId xmlns:a16="http://schemas.microsoft.com/office/drawing/2014/main" id="{609106F4-AE79-4CEE-9220-5A1703F95B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45450" y="64643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altLang="es-SV"/>
              <a:t>Page </a:t>
            </a:r>
            <a:fld id="{E2D0EF4F-E9B4-4B0C-8F85-E5CFC5C715A7}" type="slidenum">
              <a:rPr lang="de-DE" altLang="es-SV" sz="1400" b="1"/>
              <a:pPr/>
              <a:t>‹Nº›</a:t>
            </a:fld>
            <a:endParaRPr lang="de-DE" altLang="es-SV" sz="1400" b="1"/>
          </a:p>
        </p:txBody>
      </p:sp>
      <p:pic>
        <p:nvPicPr>
          <p:cNvPr id="1031" name="Picture 6" descr="schatten">
            <a:extLst>
              <a:ext uri="{FF2B5EF4-FFF2-40B4-BE49-F238E27FC236}">
                <a16:creationId xmlns:a16="http://schemas.microsoft.com/office/drawing/2014/main" id="{E6EBC8AF-8B7A-4169-89E6-9CF73354A9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10 Imagen" descr="costa.jpg">
            <a:extLst>
              <a:ext uri="{FF2B5EF4-FFF2-40B4-BE49-F238E27FC236}">
                <a16:creationId xmlns:a16="http://schemas.microsoft.com/office/drawing/2014/main" id="{DCE4B6A6-47C7-4DE0-A828-DA6E37B1578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lum bright="58000" contrast="-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649788"/>
            <a:ext cx="835183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4188" name="Rectangle 12">
            <a:extLst>
              <a:ext uri="{FF2B5EF4-FFF2-40B4-BE49-F238E27FC236}">
                <a16:creationId xmlns:a16="http://schemas.microsoft.com/office/drawing/2014/main" id="{9DECF219-9355-425A-A989-EB8B3BA57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6464300"/>
            <a:ext cx="53768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de-DE" sz="1200" dirty="0">
                <a:latin typeface="Arial" charset="0"/>
              </a:rPr>
              <a:t>Ing. Dennis Calderón Valverde</a:t>
            </a:r>
          </a:p>
        </p:txBody>
      </p:sp>
      <p:sp>
        <p:nvSpPr>
          <p:cNvPr id="1034" name="Rectangle 3">
            <a:extLst>
              <a:ext uri="{FF2B5EF4-FFF2-40B4-BE49-F238E27FC236}">
                <a16:creationId xmlns:a16="http://schemas.microsoft.com/office/drawing/2014/main" id="{784AED8D-D317-47A2-ACD7-AA54043B2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149350"/>
            <a:ext cx="83978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SV"/>
              <a:t>Click to edit Master text styles</a:t>
            </a:r>
          </a:p>
          <a:p>
            <a:pPr lvl="1"/>
            <a:r>
              <a:rPr lang="en-US" altLang="es-SV"/>
              <a:t>Second level</a:t>
            </a:r>
          </a:p>
          <a:p>
            <a:pPr lvl="2"/>
            <a:r>
              <a:rPr lang="en-US" altLang="es-SV"/>
              <a:t>Third level</a:t>
            </a:r>
          </a:p>
          <a:p>
            <a:pPr lvl="3"/>
            <a:r>
              <a:rPr lang="en-US" altLang="es-SV"/>
              <a:t>Fourth level</a:t>
            </a:r>
          </a:p>
          <a:p>
            <a:pPr lvl="4"/>
            <a:r>
              <a:rPr lang="en-US" altLang="es-SV"/>
              <a:t>Fifth level</a:t>
            </a:r>
          </a:p>
        </p:txBody>
      </p:sp>
      <p:pic>
        <p:nvPicPr>
          <p:cNvPr id="12" name="11 Rectángulo">
            <a:extLst>
              <a:ext uri="{FF2B5EF4-FFF2-40B4-BE49-F238E27FC236}">
                <a16:creationId xmlns:a16="http://schemas.microsoft.com/office/drawing/2014/main" id="{E4B0DD62-F804-4E4D-B861-ED4A5D7B2FD8}"/>
              </a:ext>
            </a:extLst>
          </p:cNvPr>
          <p:cNvPicPr>
            <a:picLocks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013" y="6303963"/>
            <a:ext cx="3036888" cy="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13 Imagen" descr="Bandera de Costa Rica.jpg">
            <a:extLst>
              <a:ext uri="{FF2B5EF4-FFF2-40B4-BE49-F238E27FC236}">
                <a16:creationId xmlns:a16="http://schemas.microsoft.com/office/drawing/2014/main" id="{4D6251C8-9893-42F9-8305-FDB9210BCB2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198438"/>
            <a:ext cx="8128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sz="2400">
          <a:solidFill>
            <a:schemeClr val="tx1"/>
          </a:solidFill>
          <a:latin typeface="+mn-lt"/>
        </a:defRPr>
      </a:lvl3pPr>
      <a:lvl4pPr marL="752475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</a:defRPr>
      </a:lvl4pPr>
      <a:lvl5pPr marL="962025" indent="-2079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14192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presentationpoint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D86D53-4CF9-4DE5-BE91-4FE489355A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304925"/>
            <a:ext cx="6757988" cy="1085850"/>
          </a:xfrm>
        </p:spPr>
        <p:txBody>
          <a:bodyPr/>
          <a:lstStyle/>
          <a:p>
            <a:pPr algn="r" eaLnBrk="1" hangingPunct="1"/>
            <a:r>
              <a:rPr lang="de-DE" altLang="es-SV" sz="5200"/>
              <a:t>Municipio de Carrillo</a:t>
            </a:r>
            <a:br>
              <a:rPr lang="de-DE" altLang="es-SV" sz="5200"/>
            </a:br>
            <a:r>
              <a:rPr lang="de-DE" altLang="es-SV"/>
              <a:t>en su Dinámica Territorial </a:t>
            </a:r>
          </a:p>
        </p:txBody>
      </p:sp>
      <p:sp>
        <p:nvSpPr>
          <p:cNvPr id="1076227" name="Rectangle 3">
            <a:extLst>
              <a:ext uri="{FF2B5EF4-FFF2-40B4-BE49-F238E27FC236}">
                <a16:creationId xmlns:a16="http://schemas.microsoft.com/office/drawing/2014/main" id="{29FCAF1A-48BE-4CBF-971B-59A9BFFA55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38775" y="2997200"/>
            <a:ext cx="3705225" cy="715963"/>
          </a:xfrm>
        </p:spPr>
        <p:txBody>
          <a:bodyPr/>
          <a:lstStyle/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</a:rPr>
              <a:t>Ing. Dennis Calderón Valverde</a:t>
            </a:r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pie de página">
            <a:extLst>
              <a:ext uri="{FF2B5EF4-FFF2-40B4-BE49-F238E27FC236}">
                <a16:creationId xmlns:a16="http://schemas.microsoft.com/office/drawing/2014/main" id="{B3F76B0C-4471-454D-9B0E-B378A0AEFB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0C1929BE-EF00-4089-8136-274D60623CD3}" type="slidenum">
              <a:rPr lang="de-DE" altLang="es-SV" sz="1400" b="1">
                <a:solidFill>
                  <a:schemeClr val="bg1"/>
                </a:solidFill>
              </a:rPr>
              <a:pPr/>
              <a:t>10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sp>
        <p:nvSpPr>
          <p:cNvPr id="1059849" name="Rectangle 9">
            <a:extLst>
              <a:ext uri="{FF2B5EF4-FFF2-40B4-BE49-F238E27FC236}">
                <a16:creationId xmlns:a16="http://schemas.microsoft.com/office/drawing/2014/main" id="{EB4655C6-0BC8-43AD-993A-E4B76EBB9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97875" cy="4246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/>
              <a:t>Infraestructura</a:t>
            </a:r>
            <a:r>
              <a:rPr lang="en-US" b="1" dirty="0"/>
              <a:t> </a:t>
            </a:r>
            <a:r>
              <a:rPr lang="en-US" b="1" dirty="0" err="1"/>
              <a:t>pública</a:t>
            </a:r>
            <a:endParaRPr lang="en-US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	</a:t>
            </a:r>
            <a:r>
              <a:rPr lang="en-US" dirty="0" err="1"/>
              <a:t>Exige</a:t>
            </a:r>
            <a:r>
              <a:rPr lang="en-US" dirty="0"/>
              <a:t> </a:t>
            </a:r>
            <a:r>
              <a:rPr lang="en-US" dirty="0" err="1"/>
              <a:t>proyecto</a:t>
            </a:r>
            <a:r>
              <a:rPr lang="en-US" dirty="0"/>
              <a:t> de </a:t>
            </a:r>
            <a:r>
              <a:rPr lang="en-US" dirty="0" err="1"/>
              <a:t>dotación</a:t>
            </a:r>
            <a:r>
              <a:rPr lang="en-US" dirty="0"/>
              <a:t> y </a:t>
            </a:r>
            <a:r>
              <a:rPr lang="en-US" dirty="0" err="1"/>
              <a:t>distribución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potable, 	</a:t>
            </a:r>
            <a:r>
              <a:rPr lang="en-US" dirty="0" err="1"/>
              <a:t>proyecto</a:t>
            </a:r>
            <a:r>
              <a:rPr lang="en-US" dirty="0"/>
              <a:t> de </a:t>
            </a:r>
            <a:r>
              <a:rPr lang="en-US" dirty="0" err="1"/>
              <a:t>generación</a:t>
            </a:r>
            <a:r>
              <a:rPr lang="en-US" dirty="0"/>
              <a:t> y </a:t>
            </a:r>
            <a:r>
              <a:rPr lang="en-US" dirty="0" err="1"/>
              <a:t>distribución</a:t>
            </a:r>
            <a:r>
              <a:rPr lang="en-US" dirty="0"/>
              <a:t> de </a:t>
            </a:r>
            <a:r>
              <a:rPr lang="en-US" dirty="0" err="1"/>
              <a:t>fluido</a:t>
            </a:r>
            <a:r>
              <a:rPr lang="en-US" dirty="0"/>
              <a:t> </a:t>
            </a:r>
            <a:r>
              <a:rPr lang="en-US" dirty="0" err="1"/>
              <a:t>eléctrico</a:t>
            </a:r>
            <a:r>
              <a:rPr lang="en-US" dirty="0"/>
              <a:t>, 		</a:t>
            </a:r>
            <a:r>
              <a:rPr lang="en-US" dirty="0" err="1"/>
              <a:t>mejoramiento</a:t>
            </a:r>
            <a:r>
              <a:rPr lang="en-US" dirty="0"/>
              <a:t> de la red vial y </a:t>
            </a:r>
            <a:r>
              <a:rPr lang="en-US" dirty="0" err="1"/>
              <a:t>equipamiento</a:t>
            </a:r>
            <a:r>
              <a:rPr lang="en-US" dirty="0"/>
              <a:t> </a:t>
            </a:r>
            <a:r>
              <a:rPr lang="en-US" dirty="0" err="1"/>
              <a:t>urbano</a:t>
            </a: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dirty="0" err="1"/>
              <a:t>Salud</a:t>
            </a:r>
            <a:r>
              <a:rPr lang="en-US" b="1" dirty="0"/>
              <a:t> y </a:t>
            </a:r>
            <a:r>
              <a:rPr lang="en-US" b="1" dirty="0" err="1"/>
              <a:t>educación</a:t>
            </a:r>
            <a:endParaRPr lang="en-US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	El </a:t>
            </a:r>
            <a:r>
              <a:rPr lang="en-US" dirty="0" err="1"/>
              <a:t>incremento</a:t>
            </a:r>
            <a:r>
              <a:rPr lang="en-US" dirty="0"/>
              <a:t> en la </a:t>
            </a:r>
            <a:r>
              <a:rPr lang="en-US" dirty="0" err="1"/>
              <a:t>población</a:t>
            </a:r>
            <a:r>
              <a:rPr lang="en-US" dirty="0"/>
              <a:t> </a:t>
            </a:r>
            <a:r>
              <a:rPr lang="en-US" dirty="0" err="1"/>
              <a:t>requiere</a:t>
            </a:r>
            <a:r>
              <a:rPr lang="en-US" dirty="0"/>
              <a:t> </a:t>
            </a:r>
            <a:r>
              <a:rPr lang="en-US" dirty="0" err="1"/>
              <a:t>aumento</a:t>
            </a:r>
            <a:r>
              <a:rPr lang="en-US" dirty="0"/>
              <a:t> en </a:t>
            </a:r>
            <a:r>
              <a:rPr lang="en-US" dirty="0" err="1"/>
              <a:t>ofertas</a:t>
            </a: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	</a:t>
            </a:r>
          </a:p>
          <a:p>
            <a:pPr eaLnBrk="1" hangingPunct="1">
              <a:defRPr/>
            </a:pPr>
            <a:r>
              <a:rPr lang="en-US" b="1" dirty="0" err="1"/>
              <a:t>Economía</a:t>
            </a:r>
            <a:endParaRPr lang="en-US" b="1" dirty="0"/>
          </a:p>
          <a:p>
            <a:pPr lvl="1" eaLnBrk="1" hangingPunct="1">
              <a:buFontTx/>
              <a:buNone/>
              <a:defRPr/>
            </a:pPr>
            <a:r>
              <a:rPr lang="en-US" sz="1800" b="1" dirty="0"/>
              <a:t>		</a:t>
            </a:r>
            <a:r>
              <a:rPr lang="en-US" sz="2000" dirty="0">
                <a:ea typeface="+mn-ea"/>
                <a:cs typeface="+mn-cs"/>
              </a:rPr>
              <a:t> Se </a:t>
            </a:r>
            <a:r>
              <a:rPr lang="en-US" sz="2000" dirty="0" err="1">
                <a:ea typeface="+mn-ea"/>
                <a:cs typeface="+mn-cs"/>
              </a:rPr>
              <a:t>requiere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dinamizar</a:t>
            </a:r>
            <a:r>
              <a:rPr lang="en-US" sz="2000" dirty="0">
                <a:ea typeface="+mn-ea"/>
                <a:cs typeface="+mn-cs"/>
              </a:rPr>
              <a:t> los </a:t>
            </a:r>
            <a:r>
              <a:rPr lang="en-US" sz="2000" dirty="0" err="1">
                <a:ea typeface="+mn-ea"/>
                <a:cs typeface="+mn-cs"/>
              </a:rPr>
              <a:t>sectores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productivos</a:t>
            </a:r>
            <a:r>
              <a:rPr lang="en-US" sz="2000" dirty="0">
                <a:ea typeface="+mn-ea"/>
                <a:cs typeface="+mn-cs"/>
              </a:rPr>
              <a:t> en </a:t>
            </a:r>
            <a:r>
              <a:rPr lang="en-US" sz="2000" dirty="0" err="1">
                <a:ea typeface="+mn-ea"/>
                <a:cs typeface="+mn-cs"/>
              </a:rPr>
              <a:t>todos</a:t>
            </a:r>
            <a:r>
              <a:rPr lang="en-US" sz="2000" dirty="0">
                <a:ea typeface="+mn-ea"/>
                <a:cs typeface="+mn-cs"/>
              </a:rPr>
              <a:t> los 	</a:t>
            </a:r>
            <a:r>
              <a:rPr lang="en-US" sz="2000" dirty="0" err="1">
                <a:ea typeface="+mn-ea"/>
                <a:cs typeface="+mn-cs"/>
              </a:rPr>
              <a:t>ámbitos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para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lograr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acortar</a:t>
            </a:r>
            <a:r>
              <a:rPr lang="en-US" sz="2000" dirty="0">
                <a:ea typeface="+mn-ea"/>
                <a:cs typeface="+mn-cs"/>
              </a:rPr>
              <a:t> la </a:t>
            </a:r>
            <a:r>
              <a:rPr lang="en-US" sz="2000" dirty="0" err="1">
                <a:ea typeface="+mn-ea"/>
                <a:cs typeface="+mn-cs"/>
              </a:rPr>
              <a:t>desigualdad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económica</a:t>
            </a:r>
            <a:r>
              <a:rPr lang="en-US" sz="2000" dirty="0">
                <a:ea typeface="+mn-ea"/>
                <a:cs typeface="+mn-cs"/>
              </a:rPr>
              <a:t> del pueblo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D66E7A74-C5E9-48B8-BC06-33A071185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241425"/>
            <a:ext cx="79914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s-SV" sz="2000" b="1" i="1">
                <a:solidFill>
                  <a:srgbClr val="0070C0"/>
                </a:solidFill>
              </a:rPr>
              <a:t>Demanda de Nuevos Servicios</a:t>
            </a:r>
            <a:endParaRPr lang="de-DE" altLang="es-SV" sz="2000" b="1" i="1">
              <a:solidFill>
                <a:srgbClr val="0070C0"/>
              </a:solidFill>
            </a:endParaRPr>
          </a:p>
        </p:txBody>
      </p:sp>
      <p:sp>
        <p:nvSpPr>
          <p:cNvPr id="12293" name="Rectangle 8">
            <a:extLst>
              <a:ext uri="{FF2B5EF4-FFF2-40B4-BE49-F238E27FC236}">
                <a16:creationId xmlns:a16="http://schemas.microsoft.com/office/drawing/2014/main" id="{9594D3AC-5E4C-4CE5-9C1D-EBDEFF586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230188"/>
            <a:ext cx="6692900" cy="600075"/>
          </a:xfrm>
        </p:spPr>
        <p:txBody>
          <a:bodyPr/>
          <a:lstStyle/>
          <a:p>
            <a:pPr eaLnBrk="1" hangingPunct="1"/>
            <a:r>
              <a:rPr lang="en-US" altLang="es-SV"/>
              <a:t>Retos planteados</a:t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Marcador de pie de página">
            <a:extLst>
              <a:ext uri="{FF2B5EF4-FFF2-40B4-BE49-F238E27FC236}">
                <a16:creationId xmlns:a16="http://schemas.microsoft.com/office/drawing/2014/main" id="{449E3195-1450-43DB-B869-1ECBDAAC6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9976595C-6AAA-4C98-993B-F3427B3073CB}" type="slidenum">
              <a:rPr lang="de-DE" altLang="es-SV" sz="1400" b="1">
                <a:solidFill>
                  <a:schemeClr val="bg1"/>
                </a:solidFill>
              </a:rPr>
              <a:pPr/>
              <a:t>11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sp>
        <p:nvSpPr>
          <p:cNvPr id="1059849" name="Rectangle 9">
            <a:extLst>
              <a:ext uri="{FF2B5EF4-FFF2-40B4-BE49-F238E27FC236}">
                <a16:creationId xmlns:a16="http://schemas.microsoft.com/office/drawing/2014/main" id="{D7B80448-3E9A-4656-8F3C-815D92E08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97875" cy="4246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/>
              <a:t>Residencia</a:t>
            </a:r>
            <a:r>
              <a:rPr lang="en-US" b="1" dirty="0"/>
              <a:t> y </a:t>
            </a:r>
            <a:r>
              <a:rPr lang="en-US" b="1" dirty="0" err="1"/>
              <a:t>comercio</a:t>
            </a:r>
            <a:endParaRPr lang="en-US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	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formalizarse</a:t>
            </a:r>
            <a:r>
              <a:rPr lang="en-US" dirty="0"/>
              <a:t> la </a:t>
            </a:r>
            <a:r>
              <a:rPr lang="en-US" dirty="0" err="1"/>
              <a:t>concentración</a:t>
            </a:r>
            <a:r>
              <a:rPr lang="en-US" dirty="0"/>
              <a:t> </a:t>
            </a:r>
            <a:r>
              <a:rPr lang="en-US" dirty="0" err="1"/>
              <a:t>urbana</a:t>
            </a:r>
            <a:r>
              <a:rPr lang="en-US" dirty="0"/>
              <a:t> y </a:t>
            </a:r>
            <a:r>
              <a:rPr lang="en-US" dirty="0" err="1"/>
              <a:t>densificarla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lograr</a:t>
            </a:r>
            <a:r>
              <a:rPr lang="en-US" dirty="0"/>
              <a:t> la </a:t>
            </a:r>
            <a:r>
              <a:rPr lang="en-US" dirty="0" err="1"/>
              <a:t>interacción</a:t>
            </a:r>
            <a:r>
              <a:rPr lang="en-US" dirty="0"/>
              <a:t> socio-</a:t>
            </a:r>
            <a:r>
              <a:rPr lang="en-US" dirty="0" err="1"/>
              <a:t>económica</a:t>
            </a: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dirty="0" err="1"/>
              <a:t>Industria</a:t>
            </a:r>
            <a:r>
              <a:rPr lang="en-US" b="1" dirty="0"/>
              <a:t> y </a:t>
            </a:r>
            <a:r>
              <a:rPr lang="en-US" b="1" dirty="0" err="1"/>
              <a:t>Tecnología</a:t>
            </a:r>
            <a:endParaRPr lang="en-US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	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invertirse</a:t>
            </a:r>
            <a:r>
              <a:rPr lang="en-US" dirty="0"/>
              <a:t> </a:t>
            </a:r>
            <a:r>
              <a:rPr lang="en-US" dirty="0" err="1"/>
              <a:t>facilitarse</a:t>
            </a:r>
            <a:r>
              <a:rPr lang="en-US" dirty="0"/>
              <a:t> la </a:t>
            </a:r>
            <a:r>
              <a:rPr lang="en-US" dirty="0" err="1"/>
              <a:t>instalación</a:t>
            </a:r>
            <a:r>
              <a:rPr lang="en-US" dirty="0"/>
              <a:t> de </a:t>
            </a:r>
            <a:r>
              <a:rPr lang="en-US" dirty="0" err="1"/>
              <a:t>empresas</a:t>
            </a:r>
            <a:r>
              <a:rPr lang="en-US" dirty="0"/>
              <a:t> locales, </a:t>
            </a:r>
            <a:r>
              <a:rPr lang="en-US" dirty="0" err="1"/>
              <a:t>nacionales</a:t>
            </a:r>
            <a:r>
              <a:rPr lang="en-US" dirty="0"/>
              <a:t> y </a:t>
            </a:r>
            <a:r>
              <a:rPr lang="en-US" dirty="0" err="1"/>
              <a:t>extranjeras</a:t>
            </a:r>
            <a:r>
              <a:rPr lang="en-US" dirty="0"/>
              <a:t> de </a:t>
            </a:r>
            <a:r>
              <a:rPr lang="en-US" dirty="0" err="1"/>
              <a:t>grandes</a:t>
            </a:r>
            <a:r>
              <a:rPr lang="en-US" dirty="0"/>
              <a:t>, </a:t>
            </a:r>
            <a:r>
              <a:rPr lang="en-US" dirty="0" err="1"/>
              <a:t>PyMEs</a:t>
            </a:r>
            <a:r>
              <a:rPr lang="en-US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	</a:t>
            </a:r>
          </a:p>
          <a:p>
            <a:pPr eaLnBrk="1" hangingPunct="1">
              <a:defRPr/>
            </a:pPr>
            <a:r>
              <a:rPr lang="en-US" b="1" dirty="0" err="1"/>
              <a:t>Agropecuario</a:t>
            </a:r>
            <a:endParaRPr lang="en-US" b="1" dirty="0"/>
          </a:p>
          <a:p>
            <a:pPr lvl="1" eaLnBrk="1" hangingPunct="1">
              <a:buFontTx/>
              <a:buNone/>
              <a:defRPr/>
            </a:pPr>
            <a:r>
              <a:rPr lang="en-US" sz="1800" b="1" dirty="0"/>
              <a:t>		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Debe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controlarse</a:t>
            </a:r>
            <a:r>
              <a:rPr lang="en-US" sz="2000" dirty="0">
                <a:ea typeface="+mn-ea"/>
                <a:cs typeface="+mn-cs"/>
              </a:rPr>
              <a:t> y </a:t>
            </a:r>
            <a:r>
              <a:rPr lang="en-US" sz="2000" dirty="0" err="1">
                <a:ea typeface="+mn-ea"/>
                <a:cs typeface="+mn-cs"/>
              </a:rPr>
              <a:t>fomentarse</a:t>
            </a:r>
            <a:r>
              <a:rPr lang="en-US" sz="2000" dirty="0">
                <a:ea typeface="+mn-ea"/>
                <a:cs typeface="+mn-cs"/>
              </a:rPr>
              <a:t> la </a:t>
            </a:r>
            <a:r>
              <a:rPr lang="en-US" sz="2000" dirty="0" err="1">
                <a:ea typeface="+mn-ea"/>
                <a:cs typeface="+mn-cs"/>
              </a:rPr>
              <a:t>óptima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utilización</a:t>
            </a:r>
            <a:r>
              <a:rPr lang="en-US" sz="2000" dirty="0">
                <a:ea typeface="+mn-ea"/>
                <a:cs typeface="+mn-cs"/>
              </a:rPr>
              <a:t> de los </a:t>
            </a:r>
            <a:r>
              <a:rPr lang="en-US" sz="2000" dirty="0" err="1">
                <a:ea typeface="+mn-ea"/>
                <a:cs typeface="+mn-cs"/>
              </a:rPr>
              <a:t>suelos</a:t>
            </a:r>
            <a:r>
              <a:rPr lang="en-US" sz="2000" dirty="0">
                <a:ea typeface="+mn-ea"/>
                <a:cs typeface="+mn-cs"/>
              </a:rPr>
              <a:t> de </a:t>
            </a:r>
            <a:r>
              <a:rPr lang="en-US" sz="2000" dirty="0" err="1">
                <a:ea typeface="+mn-ea"/>
                <a:cs typeface="+mn-cs"/>
              </a:rPr>
              <a:t>manera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sostenible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B15429F4-9317-4437-90F3-47F262AE6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241425"/>
            <a:ext cx="79914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s-SV" sz="2000" b="1" i="1">
                <a:solidFill>
                  <a:srgbClr val="0070C0"/>
                </a:solidFill>
              </a:rPr>
              <a:t>Cambio de uso del suelo</a:t>
            </a:r>
            <a:endParaRPr lang="de-DE" altLang="es-SV" sz="2000" b="1" i="1">
              <a:solidFill>
                <a:srgbClr val="0070C0"/>
              </a:solidFill>
            </a:endParaRPr>
          </a:p>
        </p:txBody>
      </p:sp>
      <p:sp>
        <p:nvSpPr>
          <p:cNvPr id="13317" name="Rectangle 8">
            <a:extLst>
              <a:ext uri="{FF2B5EF4-FFF2-40B4-BE49-F238E27FC236}">
                <a16:creationId xmlns:a16="http://schemas.microsoft.com/office/drawing/2014/main" id="{C772145F-C6AF-4E14-B395-E4B85D686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230188"/>
            <a:ext cx="6692900" cy="600075"/>
          </a:xfrm>
        </p:spPr>
        <p:txBody>
          <a:bodyPr/>
          <a:lstStyle/>
          <a:p>
            <a:pPr eaLnBrk="1" hangingPunct="1"/>
            <a:r>
              <a:rPr lang="en-US" altLang="es-SV"/>
              <a:t>Retos planteados</a:t>
            </a: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pie de página">
            <a:extLst>
              <a:ext uri="{FF2B5EF4-FFF2-40B4-BE49-F238E27FC236}">
                <a16:creationId xmlns:a16="http://schemas.microsoft.com/office/drawing/2014/main" id="{11D3CF10-6680-49CD-B1F4-A9E28CBC7E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E24BD676-97C8-4938-8CA2-71F7BE46DC09}" type="slidenum">
              <a:rPr lang="de-DE" altLang="es-SV" sz="1400" b="1">
                <a:solidFill>
                  <a:schemeClr val="bg1"/>
                </a:solidFill>
              </a:rPr>
              <a:pPr/>
              <a:t>12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pic>
        <p:nvPicPr>
          <p:cNvPr id="14339" name="Picture 4" descr="Hintergrund">
            <a:extLst>
              <a:ext uri="{FF2B5EF4-FFF2-40B4-BE49-F238E27FC236}">
                <a16:creationId xmlns:a16="http://schemas.microsoft.com/office/drawing/2014/main" id="{DC81FBBD-6EEF-45DA-AB71-388691DCE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0"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schatten">
            <a:extLst>
              <a:ext uri="{FF2B5EF4-FFF2-40B4-BE49-F238E27FC236}">
                <a16:creationId xmlns:a16="http://schemas.microsoft.com/office/drawing/2014/main" id="{ADBF15A1-8428-4AD0-91E0-B71B2114F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Diagrama">
            <a:extLst>
              <a:ext uri="{FF2B5EF4-FFF2-40B4-BE49-F238E27FC236}">
                <a16:creationId xmlns:a16="http://schemas.microsoft.com/office/drawing/2014/main" id="{0496E6F9-F718-4952-A39A-F15CA78CCE8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163638"/>
            <a:ext cx="8783638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9 CuadroTexto">
            <a:extLst>
              <a:ext uri="{FF2B5EF4-FFF2-40B4-BE49-F238E27FC236}">
                <a16:creationId xmlns:a16="http://schemas.microsoft.com/office/drawing/2014/main" id="{2731E00F-E70F-41B8-AC6C-FA06F9F6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197100"/>
            <a:ext cx="11779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SV" sz="1500">
                <a:solidFill>
                  <a:srgbClr val="00B050"/>
                </a:solidFill>
              </a:rPr>
              <a:t>Promoción </a:t>
            </a:r>
          </a:p>
          <a:p>
            <a:r>
              <a:rPr lang="es-ES" altLang="es-SV" sz="2000" b="1">
                <a:solidFill>
                  <a:srgbClr val="00B050"/>
                </a:solidFill>
              </a:rPr>
              <a:t>Turismo</a:t>
            </a:r>
          </a:p>
        </p:txBody>
      </p:sp>
      <p:sp>
        <p:nvSpPr>
          <p:cNvPr id="14343" name="10 CuadroTexto">
            <a:extLst>
              <a:ext uri="{FF2B5EF4-FFF2-40B4-BE49-F238E27FC236}">
                <a16:creationId xmlns:a16="http://schemas.microsoft.com/office/drawing/2014/main" id="{4EBCE33F-DC80-49AE-AA6B-D11547BE0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4360863"/>
            <a:ext cx="16208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SV" sz="1500">
                <a:solidFill>
                  <a:srgbClr val="00B0F0"/>
                </a:solidFill>
              </a:rPr>
              <a:t>Cambios en la </a:t>
            </a:r>
          </a:p>
          <a:p>
            <a:pPr algn="ctr"/>
            <a:r>
              <a:rPr lang="es-ES" altLang="es-SV" sz="1500">
                <a:solidFill>
                  <a:srgbClr val="00B0F0"/>
                </a:solidFill>
              </a:rPr>
              <a:t>dinámica </a:t>
            </a:r>
          </a:p>
          <a:p>
            <a:r>
              <a:rPr lang="es-ES" altLang="es-SV" sz="2000" b="1">
                <a:solidFill>
                  <a:srgbClr val="00B0F0"/>
                </a:solidFill>
              </a:rPr>
              <a:t>Económica</a:t>
            </a:r>
          </a:p>
          <a:p>
            <a:endParaRPr lang="es-ES" altLang="es-SV"/>
          </a:p>
        </p:txBody>
      </p:sp>
      <p:sp>
        <p:nvSpPr>
          <p:cNvPr id="14344" name="11 CuadroTexto">
            <a:extLst>
              <a:ext uri="{FF2B5EF4-FFF2-40B4-BE49-F238E27FC236}">
                <a16:creationId xmlns:a16="http://schemas.microsoft.com/office/drawing/2014/main" id="{F9283F3F-2385-475A-9D0D-65521D0B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4500563"/>
            <a:ext cx="14398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SV" sz="1500">
                <a:solidFill>
                  <a:srgbClr val="FFFF00"/>
                </a:solidFill>
              </a:rPr>
              <a:t>Cambio en el </a:t>
            </a:r>
          </a:p>
          <a:p>
            <a:r>
              <a:rPr lang="es-ES" altLang="es-SV" sz="2000" b="1">
                <a:solidFill>
                  <a:srgbClr val="FFFF00"/>
                </a:solidFill>
              </a:rPr>
              <a:t>Uso Suelo</a:t>
            </a:r>
            <a:endParaRPr lang="es-ES" altLang="es-SV" sz="2000">
              <a:solidFill>
                <a:srgbClr val="FFFF00"/>
              </a:solidFill>
            </a:endParaRPr>
          </a:p>
          <a:p>
            <a:endParaRPr lang="es-ES" altLang="es-SV"/>
          </a:p>
        </p:txBody>
      </p:sp>
      <p:sp>
        <p:nvSpPr>
          <p:cNvPr id="14345" name="12 CuadroTexto">
            <a:extLst>
              <a:ext uri="{FF2B5EF4-FFF2-40B4-BE49-F238E27FC236}">
                <a16:creationId xmlns:a16="http://schemas.microsoft.com/office/drawing/2014/main" id="{7F8CFCCE-B1B3-42FA-833B-F6EC83CC5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316163"/>
            <a:ext cx="1198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SV" b="1">
                <a:solidFill>
                  <a:srgbClr val="7030A0"/>
                </a:solidFill>
              </a:rPr>
              <a:t>Impactos</a:t>
            </a:r>
            <a:endParaRPr lang="es-ES" altLang="es-SV"/>
          </a:p>
          <a:p>
            <a:endParaRPr lang="es-ES" altLang="es-SV"/>
          </a:p>
        </p:txBody>
      </p:sp>
      <p:sp>
        <p:nvSpPr>
          <p:cNvPr id="14346" name="Rectangle 8">
            <a:extLst>
              <a:ext uri="{FF2B5EF4-FFF2-40B4-BE49-F238E27FC236}">
                <a16:creationId xmlns:a16="http://schemas.microsoft.com/office/drawing/2014/main" id="{18080E96-541C-4527-9E58-A623C2702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230188"/>
            <a:ext cx="6591300" cy="600075"/>
          </a:xfrm>
        </p:spPr>
        <p:txBody>
          <a:bodyPr/>
          <a:lstStyle/>
          <a:p>
            <a:pPr eaLnBrk="1" hangingPunct="1"/>
            <a:r>
              <a:rPr lang="en-US" altLang="es-SV">
                <a:ea typeface="ＭＳ Ｐゴシック" panose="020B0600070205080204" pitchFamily="34" charset="-128"/>
              </a:rPr>
              <a:t>El ciclo de la dinámica territorial regional</a:t>
            </a:r>
            <a:endParaRPr lang="de-DE" altLang="es-SV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>
            <a:extLst>
              <a:ext uri="{FF2B5EF4-FFF2-40B4-BE49-F238E27FC236}">
                <a16:creationId xmlns:a16="http://schemas.microsoft.com/office/drawing/2014/main" id="{A7C73115-8A9F-4708-A42B-F380A786B4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1E82D646-907E-411A-B1DD-DBC272417A05}" type="slidenum">
              <a:rPr lang="de-DE" altLang="es-SV" sz="1400" b="1">
                <a:solidFill>
                  <a:schemeClr val="bg1"/>
                </a:solidFill>
              </a:rPr>
              <a:pPr/>
              <a:t>13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sp>
        <p:nvSpPr>
          <p:cNvPr id="1059849" name="Rectangle 9">
            <a:extLst>
              <a:ext uri="{FF2B5EF4-FFF2-40B4-BE49-F238E27FC236}">
                <a16:creationId xmlns:a16="http://schemas.microsoft.com/office/drawing/2014/main" id="{3EDBE9CB-E8D5-4287-9F81-FDD0AD91C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12900"/>
            <a:ext cx="8397875" cy="4246563"/>
          </a:xfrm>
        </p:spPr>
        <p:txBody>
          <a:bodyPr/>
          <a:lstStyle/>
          <a:p>
            <a:pPr eaLnBrk="1" hangingPunct="1">
              <a:defRPr/>
            </a:pPr>
            <a:r>
              <a:rPr lang="es-ES" b="1" dirty="0"/>
              <a:t>Visión municipal</a:t>
            </a:r>
            <a:endParaRPr lang="es-E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dirty="0"/>
              <a:t>	</a:t>
            </a:r>
            <a:r>
              <a:rPr lang="es-ES" sz="1600" dirty="0"/>
              <a:t>Ser uno de los gobiernos locales mejor administrados del país y trasladar la buena gestión a cada uno de los habitantes, inversionistas y turistas que visitan nuestro Cantón</a:t>
            </a:r>
            <a:r>
              <a:rPr lang="es-ES" sz="1630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CE4AC3FA-8266-4A7F-BDA6-D2E4E59F8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241425"/>
            <a:ext cx="79914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s-SV" sz="2000" b="1"/>
              <a:t>Desarrollo Humano </a:t>
            </a:r>
          </a:p>
        </p:txBody>
      </p:sp>
      <p:sp>
        <p:nvSpPr>
          <p:cNvPr id="15365" name="Rectangle 8">
            <a:extLst>
              <a:ext uri="{FF2B5EF4-FFF2-40B4-BE49-F238E27FC236}">
                <a16:creationId xmlns:a16="http://schemas.microsoft.com/office/drawing/2014/main" id="{8C9BA84A-DFEE-4823-ACA1-12FABD6DE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230188"/>
            <a:ext cx="6692900" cy="600075"/>
          </a:xfrm>
        </p:spPr>
        <p:txBody>
          <a:bodyPr/>
          <a:lstStyle/>
          <a:p>
            <a:pPr eaLnBrk="1" hangingPunct="1"/>
            <a:r>
              <a:rPr lang="en-US" altLang="es-SV"/>
              <a:t>Decisiones y acciones en curso</a:t>
            </a:r>
          </a:p>
        </p:txBody>
      </p:sp>
      <p:sp>
        <p:nvSpPr>
          <p:cNvPr id="15366" name="Rectangle 7">
            <a:extLst>
              <a:ext uri="{FF2B5EF4-FFF2-40B4-BE49-F238E27FC236}">
                <a16:creationId xmlns:a16="http://schemas.microsoft.com/office/drawing/2014/main" id="{B279CD85-004D-4B45-B3F2-CA5181E98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1489075"/>
            <a:ext cx="37607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s-SV" sz="1200" b="1"/>
              <a:t>Plan Local de Carillo 2010-2020</a:t>
            </a:r>
          </a:p>
        </p:txBody>
      </p:sp>
      <p:graphicFrame>
        <p:nvGraphicFramePr>
          <p:cNvPr id="7" name="6 Tabla">
            <a:extLst>
              <a:ext uri="{FF2B5EF4-FFF2-40B4-BE49-F238E27FC236}">
                <a16:creationId xmlns:a16="http://schemas.microsoft.com/office/drawing/2014/main" id="{EB59834E-FF9C-466C-B980-144D93C33438}"/>
              </a:ext>
            </a:extLst>
          </p:cNvPr>
          <p:cNvGraphicFramePr>
            <a:graphicFrameLocks noGrp="1"/>
          </p:cNvGraphicFramePr>
          <p:nvPr/>
        </p:nvGraphicFramePr>
        <p:xfrm>
          <a:off x="382588" y="2719388"/>
          <a:ext cx="8488362" cy="368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6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28">
                <a:tc>
                  <a:txBody>
                    <a:bodyPr/>
                    <a:lstStyle/>
                    <a:p>
                      <a:r>
                        <a:rPr lang="es-ES" sz="1800" dirty="0"/>
                        <a:t>Políticas</a:t>
                      </a:r>
                    </a:p>
                  </a:txBody>
                  <a:tcPr marL="91432" marR="91432" marT="45716" marB="4571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Objetivos</a:t>
                      </a:r>
                    </a:p>
                  </a:txBody>
                  <a:tcPr marL="91432" marR="91432" marT="45716" marB="4571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Acciones</a:t>
                      </a:r>
                    </a:p>
                  </a:txBody>
                  <a:tcPr marL="91432" marR="91432" marT="45716" marB="45716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r>
                        <a:rPr lang="es-ES" sz="1600" dirty="0"/>
                        <a:t>1Desarrollo económico</a:t>
                      </a:r>
                      <a:r>
                        <a:rPr lang="es-ES" sz="1600" baseline="0" dirty="0"/>
                        <a:t> sostenible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r>
                        <a:rPr lang="es-ES" sz="1600" baseline="0" dirty="0"/>
                        <a:t>Mejorar la rentabilidad y productividad económica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Capacitación</a:t>
                      </a:r>
                      <a:r>
                        <a:rPr lang="es-ES" sz="1600" baseline="0" dirty="0"/>
                        <a:t> microempresas, industria, comercio y turismo.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2 Educación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Mejorar la calidad</a:t>
                      </a:r>
                      <a:r>
                        <a:rPr lang="es-ES" sz="1600" baseline="0" dirty="0"/>
                        <a:t> educativa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r>
                        <a:rPr lang="es-ES" sz="1600" baseline="0" dirty="0"/>
                        <a:t>Fortalecer educación, idiomas y tecnología. Infraestructura.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r>
                        <a:rPr lang="es-ES" sz="1600" dirty="0"/>
                        <a:t>3 Gestión ambiental y urbana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Protección de los recursos naturales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Plan regulador, incentivo</a:t>
                      </a:r>
                      <a:r>
                        <a:rPr lang="es-ES" sz="1600" baseline="0" dirty="0"/>
                        <a:t> buen manejo hídrico y reciclaje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70">
                <a:tc>
                  <a:txBody>
                    <a:bodyPr/>
                    <a:lstStyle/>
                    <a:p>
                      <a:r>
                        <a:rPr lang="es-ES" sz="1600" dirty="0"/>
                        <a:t>4 Desarrollo</a:t>
                      </a:r>
                      <a:r>
                        <a:rPr lang="es-ES" sz="1600" baseline="0" dirty="0"/>
                        <a:t> Social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Mejora en salud, </a:t>
                      </a:r>
                      <a:r>
                        <a:rPr lang="es-ES" sz="1600" baseline="0" dirty="0"/>
                        <a:t>equidad social, deporte y p. ciudadana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Crear</a:t>
                      </a:r>
                      <a:r>
                        <a:rPr lang="es-ES" sz="1600" baseline="0" dirty="0"/>
                        <a:t> centros de salud, nutrición y adulto mayor.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r>
                        <a:rPr lang="es-ES" sz="1600" dirty="0"/>
                        <a:t>5 Seguridad</a:t>
                      </a:r>
                      <a:r>
                        <a:rPr lang="es-ES" sz="1600" baseline="0" dirty="0"/>
                        <a:t> Ciudadana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Apoyar</a:t>
                      </a:r>
                      <a:r>
                        <a:rPr lang="es-ES" sz="1600" baseline="0" dirty="0"/>
                        <a:t> fuerza pública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Comités e</a:t>
                      </a:r>
                      <a:r>
                        <a:rPr lang="es-ES" sz="1600" baseline="0" dirty="0"/>
                        <a:t> delegaciones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r>
                        <a:rPr lang="es-ES" sz="1600" dirty="0"/>
                        <a:t>6 Infraestructura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r>
                        <a:rPr lang="es-ES" sz="1600" baseline="0" dirty="0"/>
                        <a:t>Calidad de obra pública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Proyectos</a:t>
                      </a:r>
                      <a:r>
                        <a:rPr lang="es-ES" sz="1600" baseline="0" dirty="0"/>
                        <a:t> viales y comunales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r>
                        <a:rPr lang="es-ES" sz="1600" dirty="0"/>
                        <a:t>7 Servicios Públicos</a:t>
                      </a:r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Diversificación</a:t>
                      </a:r>
                      <a:r>
                        <a:rPr lang="es-ES" sz="1600" baseline="0" dirty="0"/>
                        <a:t> de servicios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Transporte</a:t>
                      </a:r>
                      <a:r>
                        <a:rPr lang="es-ES" sz="1600" baseline="0" dirty="0"/>
                        <a:t>, INA, IMAS, banca. </a:t>
                      </a:r>
                      <a:endParaRPr lang="es-ES" sz="1600" dirty="0"/>
                    </a:p>
                  </a:txBody>
                  <a:tcPr marL="91432" marR="91432"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Marcador de pie de página">
            <a:extLst>
              <a:ext uri="{FF2B5EF4-FFF2-40B4-BE49-F238E27FC236}">
                <a16:creationId xmlns:a16="http://schemas.microsoft.com/office/drawing/2014/main" id="{CCDB4517-D67F-40A3-BAB3-39F7A20C0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AB331EF8-3E21-4F55-8B06-DED72FC72205}" type="slidenum">
              <a:rPr lang="de-DE" altLang="es-SV" sz="1400" b="1">
                <a:solidFill>
                  <a:schemeClr val="bg1"/>
                </a:solidFill>
              </a:rPr>
              <a:pPr/>
              <a:t>14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9EC04ABE-09A4-467D-8B48-D87D4DD64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25913" y="1958975"/>
            <a:ext cx="4778375" cy="3900488"/>
          </a:xfrm>
        </p:spPr>
        <p:txBody>
          <a:bodyPr/>
          <a:lstStyle/>
          <a:p>
            <a:pPr eaLnBrk="1" hangingPunct="1"/>
            <a:r>
              <a:rPr lang="es-ES" altLang="es-SV" b="1"/>
              <a:t>Diagnóstico</a:t>
            </a:r>
          </a:p>
          <a:p>
            <a:pPr eaLnBrk="1" hangingPunct="1"/>
            <a:endParaRPr lang="es-ES" altLang="es-SV" b="1"/>
          </a:p>
          <a:p>
            <a:pPr eaLnBrk="1" hangingPunct="1"/>
            <a:endParaRPr lang="es-ES" altLang="es-SV" b="1"/>
          </a:p>
          <a:p>
            <a:pPr eaLnBrk="1" hangingPunct="1"/>
            <a:endParaRPr lang="es-ES" altLang="es-SV" b="1"/>
          </a:p>
          <a:p>
            <a:pPr eaLnBrk="1" hangingPunct="1"/>
            <a:r>
              <a:rPr lang="es-ES" altLang="es-SV" b="1"/>
              <a:t>Pronóstico</a:t>
            </a:r>
          </a:p>
          <a:p>
            <a:pPr eaLnBrk="1" hangingPunct="1"/>
            <a:r>
              <a:rPr lang="es-ES" altLang="es-SV" sz="1600"/>
              <a:t>Expansión del corredor urbano, centralización urbana, desarrollo turístico y comercial</a:t>
            </a:r>
          </a:p>
          <a:p>
            <a:pPr eaLnBrk="1" hangingPunct="1"/>
            <a:endParaRPr lang="es-ES" altLang="es-SV" b="1"/>
          </a:p>
          <a:p>
            <a:pPr eaLnBrk="1" hangingPunct="1"/>
            <a:r>
              <a:rPr lang="es-ES" altLang="es-SV" b="1"/>
              <a:t>Propuesta</a:t>
            </a:r>
          </a:p>
          <a:p>
            <a:pPr eaLnBrk="1" hangingPunct="1"/>
            <a:r>
              <a:rPr lang="es-ES" altLang="es-SV" sz="1600"/>
              <a:t>Promueve la centralización urbana, potencializar el uso de suelo de acuerdo a su potencial (agropecuario, urbano, turístico)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s-ES" altLang="es-SV" sz="1600"/>
              <a:t>	</a:t>
            </a:r>
            <a:endParaRPr lang="es-ES_tradnl" altLang="es-SV" sz="1600"/>
          </a:p>
          <a:p>
            <a:pPr algn="just">
              <a:buFont typeface="Wingdings" panose="05000000000000000000" pitchFamily="2" charset="2"/>
              <a:buNone/>
            </a:pPr>
            <a:endParaRPr lang="es-ES" altLang="es-SV" sz="16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s-SV"/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FD7D5523-6A39-45FB-A1C4-58D286809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241425"/>
            <a:ext cx="79914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s-SV" sz="2000" b="1"/>
              <a:t>Ordenamiento Territorial</a:t>
            </a:r>
          </a:p>
        </p:txBody>
      </p:sp>
      <p:sp>
        <p:nvSpPr>
          <p:cNvPr id="16389" name="Rectangle 8">
            <a:extLst>
              <a:ext uri="{FF2B5EF4-FFF2-40B4-BE49-F238E27FC236}">
                <a16:creationId xmlns:a16="http://schemas.microsoft.com/office/drawing/2014/main" id="{CA636A95-1A38-460C-A4A4-1F303DEFE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230188"/>
            <a:ext cx="6692900" cy="600075"/>
          </a:xfrm>
        </p:spPr>
        <p:txBody>
          <a:bodyPr/>
          <a:lstStyle/>
          <a:p>
            <a:pPr eaLnBrk="1" hangingPunct="1"/>
            <a:r>
              <a:rPr lang="en-US" altLang="es-SV"/>
              <a:t>Decisiones y acciones en curso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EC997F96-FBFE-48FC-895B-44537349D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1489075"/>
            <a:ext cx="3340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s-SV" sz="1200" b="1"/>
              <a:t>Plan Estratégico Guanacaste 2010-2025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B450B21F-F50E-4CDB-8C6C-B4EEAF3D9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888" y="3335338"/>
            <a:ext cx="1668462" cy="2889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SV" altLang="es-SV" sz="11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Valor científico-cultural</a:t>
            </a:r>
            <a:endParaRPr lang="es-SV" altLang="es-SV">
              <a:cs typeface="Arial" panose="020B0604020202020204" pitchFamily="34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0531AAD4-CF0A-4F13-9B8B-398E11A3B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2420938"/>
            <a:ext cx="1219200" cy="30003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SV" altLang="es-SV" sz="11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Valor paisajístico</a:t>
            </a:r>
            <a:endParaRPr lang="es-SV" altLang="es-SV">
              <a:cs typeface="Arial" panose="020B0604020202020204" pitchFamily="34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70672E96-D2B7-4E9A-90C7-5206CF3B1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051175"/>
            <a:ext cx="1198562" cy="2365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SV" altLang="es-SV" sz="11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Valor productivo</a:t>
            </a:r>
            <a:endParaRPr lang="es-SV" altLang="es-SV"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206485CF-22FA-4C75-A0AB-ABFE5AC05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2743200"/>
            <a:ext cx="1196975" cy="2508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SV" altLang="es-SV" sz="11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Valor ecológico</a:t>
            </a:r>
            <a:endParaRPr lang="es-SV" altLang="es-SV">
              <a:cs typeface="Arial" panose="020B0604020202020204" pitchFamily="34" charset="0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31FB593-3474-4365-8ABF-9F76B1613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63" y="2682875"/>
            <a:ext cx="1108075" cy="2460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SV" altLang="es-SV" sz="11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Infraestructural</a:t>
            </a:r>
            <a:endParaRPr lang="es-SV" altLang="es-SV">
              <a:cs typeface="Arial" panose="020B0604020202020204" pitchFamily="34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B937A56E-F20B-450B-9403-C1350ADA3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2376488"/>
            <a:ext cx="1123950" cy="279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SV" altLang="es-SV" sz="11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Social</a:t>
            </a:r>
            <a:endParaRPr lang="es-SV" altLang="es-SV">
              <a:cs typeface="Arial" panose="020B0604020202020204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04A05702-D3F0-4910-94A6-5942B0DB5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2384425"/>
            <a:ext cx="1127125" cy="228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SV" altLang="es-SV" sz="11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Ambiental</a:t>
            </a:r>
            <a:endParaRPr lang="es-SV" altLang="es-SV">
              <a:cs typeface="Arial" panose="020B0604020202020204" pitchFamily="34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57FA828D-8C92-44FA-BB96-97DE42C75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2678113"/>
            <a:ext cx="1133475" cy="26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SV" altLang="es-SV" sz="11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Económico</a:t>
            </a:r>
            <a:endParaRPr lang="es-SV" altLang="es-SV">
              <a:cs typeface="Arial" panose="020B0604020202020204" pitchFamily="34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7B3BC003-E879-4E76-BD34-A75F4915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2998788"/>
            <a:ext cx="1108075" cy="2444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SV" altLang="es-SV" sz="11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Legal</a:t>
            </a:r>
            <a:endParaRPr lang="es-SV" altLang="es-SV">
              <a:cs typeface="Arial" panose="020B0604020202020204" pitchFamily="34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F90ACA1F-B958-4610-A55F-25DAE9E08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175" y="2987675"/>
            <a:ext cx="1106488" cy="2460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SV" altLang="es-SV" sz="11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Urbano</a:t>
            </a:r>
            <a:endParaRPr lang="es-SV" altLang="es-SV">
              <a:cs typeface="Arial" panose="020B0604020202020204" pitchFamily="34" charset="0"/>
            </a:endParaRPr>
          </a:p>
        </p:txBody>
      </p:sp>
      <p:sp>
        <p:nvSpPr>
          <p:cNvPr id="16401" name="22 Flecha derecha">
            <a:extLst>
              <a:ext uri="{FF2B5EF4-FFF2-40B4-BE49-F238E27FC236}">
                <a16:creationId xmlns:a16="http://schemas.microsoft.com/office/drawing/2014/main" id="{E1882BF9-2ED0-4C08-9A82-1D4D900F8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547938"/>
            <a:ext cx="784225" cy="609600"/>
          </a:xfrm>
          <a:prstGeom prst="rightArrow">
            <a:avLst>
              <a:gd name="adj1" fmla="val 50000"/>
              <a:gd name="adj2" fmla="val 50029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SV"/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03617614-A91D-4B9F-BA97-68CF9BEA9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2051050"/>
            <a:ext cx="1768475" cy="2889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SV" altLang="es-SV" sz="1100" b="1">
                <a:latin typeface="Calibri" panose="020F0502020204030204" pitchFamily="34" charset="0"/>
                <a:cs typeface="Arial" panose="020B0604020202020204" pitchFamily="34" charset="0"/>
              </a:rPr>
              <a:t>Méritos de conservación</a:t>
            </a:r>
            <a:endParaRPr lang="es-SV" altLang="es-SV">
              <a:cs typeface="Arial" panose="020B0604020202020204" pitchFamily="34" charset="0"/>
            </a:endParaRPr>
          </a:p>
        </p:txBody>
      </p:sp>
      <p:pic>
        <p:nvPicPr>
          <p:cNvPr id="25" name="24 Imagen" descr="Mapa DI No 17 MTA.jpg">
            <a:extLst>
              <a:ext uri="{FF2B5EF4-FFF2-40B4-BE49-F238E27FC236}">
                <a16:creationId xmlns:a16="http://schemas.microsoft.com/office/drawing/2014/main" id="{1D4E613A-D311-44C2-9348-226D52E12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" b="-32"/>
          <a:stretch>
            <a:fillRect/>
          </a:stretch>
        </p:blipFill>
        <p:spPr bwMode="auto">
          <a:xfrm>
            <a:off x="0" y="1023938"/>
            <a:ext cx="40925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25 Imagen" descr="Mapa Densidad Demo AF2025.jpg">
            <a:extLst>
              <a:ext uri="{FF2B5EF4-FFF2-40B4-BE49-F238E27FC236}">
                <a16:creationId xmlns:a16="http://schemas.microsoft.com/office/drawing/2014/main" id="{2B7F2ED4-80A5-4607-AC93-2B88308CA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588"/>
            <a:ext cx="412591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26 Imagen" descr="Zonificacion.jpg">
            <a:extLst>
              <a:ext uri="{FF2B5EF4-FFF2-40B4-BE49-F238E27FC236}">
                <a16:creationId xmlns:a16="http://schemas.microsoft.com/office/drawing/2014/main" id="{AFB5E072-5C3A-4047-95CC-0E5173E788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425"/>
            <a:ext cx="41148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Marcador de pie de página">
            <a:extLst>
              <a:ext uri="{FF2B5EF4-FFF2-40B4-BE49-F238E27FC236}">
                <a16:creationId xmlns:a16="http://schemas.microsoft.com/office/drawing/2014/main" id="{6CD9776E-3AC7-45B6-B65B-C70B080FDB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D63AAB93-8014-45FF-A8DF-1C64161742B2}" type="slidenum">
              <a:rPr lang="de-DE" altLang="es-SV" sz="1400" b="1">
                <a:solidFill>
                  <a:schemeClr val="bg1"/>
                </a:solidFill>
              </a:rPr>
              <a:pPr/>
              <a:t>15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sp>
        <p:nvSpPr>
          <p:cNvPr id="17411" name="Rectangle 9">
            <a:extLst>
              <a:ext uri="{FF2B5EF4-FFF2-40B4-BE49-F238E27FC236}">
                <a16:creationId xmlns:a16="http://schemas.microsoft.com/office/drawing/2014/main" id="{0B89418E-BE69-4A9D-93AF-89A77DA71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25913" y="1958975"/>
            <a:ext cx="4778375" cy="3900488"/>
          </a:xfrm>
        </p:spPr>
        <p:txBody>
          <a:bodyPr/>
          <a:lstStyle/>
          <a:p>
            <a:pPr eaLnBrk="1" hangingPunct="1"/>
            <a:r>
              <a:rPr lang="es-ES" altLang="es-SV" b="1"/>
              <a:t>Zona Marítimo Terrestre</a:t>
            </a:r>
          </a:p>
          <a:p>
            <a:pPr eaLnBrk="1" hangingPunct="1"/>
            <a:r>
              <a:rPr lang="es-ES" altLang="es-SV" sz="1600"/>
              <a:t>300 predios con concesión</a:t>
            </a:r>
          </a:p>
          <a:p>
            <a:pPr eaLnBrk="1" hangingPunct="1"/>
            <a:r>
              <a:rPr lang="es-ES" altLang="es-SV" sz="1600"/>
              <a:t>750 predios inscritos en ZMT</a:t>
            </a:r>
          </a:p>
          <a:p>
            <a:pPr eaLnBrk="1" hangingPunct="1"/>
            <a:r>
              <a:rPr lang="es-ES" altLang="es-SV" sz="1600"/>
              <a:t>Claridad del procedimiento</a:t>
            </a:r>
          </a:p>
          <a:p>
            <a:pPr eaLnBrk="1" hangingPunct="1"/>
            <a:endParaRPr lang="es-ES" altLang="es-SV" sz="1600"/>
          </a:p>
          <a:p>
            <a:pPr eaLnBrk="1" hangingPunct="1"/>
            <a:endParaRPr lang="es-ES" altLang="es-SV" b="1"/>
          </a:p>
          <a:p>
            <a:pPr eaLnBrk="1" hangingPunct="1"/>
            <a:endParaRPr lang="es-ES" altLang="es-SV" b="1"/>
          </a:p>
          <a:p>
            <a:pPr eaLnBrk="1" hangingPunct="1"/>
            <a:r>
              <a:rPr lang="es-ES" altLang="es-SV" b="1"/>
              <a:t>Mapas prediales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s-ES" altLang="es-SV" sz="1600"/>
              <a:t>	Exactitud en el cobro de impuestos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s-ES" altLang="es-SV" sz="1600"/>
              <a:t>	Propiedades seguras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s-ES" altLang="es-SV" sz="1600"/>
              <a:t>	Atracción para la inversión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s-ES" altLang="es-SV" sz="1600"/>
              <a:t>	Reglas claras en cuanto al uso de suelo</a:t>
            </a:r>
            <a:endParaRPr lang="es-ES_tradnl" altLang="es-SV" sz="1600"/>
          </a:p>
          <a:p>
            <a:pPr algn="just">
              <a:buFont typeface="Wingdings" panose="05000000000000000000" pitchFamily="2" charset="2"/>
              <a:buNone/>
            </a:pPr>
            <a:endParaRPr lang="es-ES" altLang="es-SV" sz="16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s-SV"/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D24B3B89-4849-4159-AF3D-1484201BD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241425"/>
            <a:ext cx="79914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s-SV" sz="2000" b="1"/>
              <a:t>Proyectos municipales</a:t>
            </a:r>
          </a:p>
        </p:txBody>
      </p:sp>
      <p:sp>
        <p:nvSpPr>
          <p:cNvPr id="17413" name="Rectangle 8">
            <a:extLst>
              <a:ext uri="{FF2B5EF4-FFF2-40B4-BE49-F238E27FC236}">
                <a16:creationId xmlns:a16="http://schemas.microsoft.com/office/drawing/2014/main" id="{1081456A-3616-4BA9-B3DF-06012DC82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230188"/>
            <a:ext cx="6692900" cy="600075"/>
          </a:xfrm>
        </p:spPr>
        <p:txBody>
          <a:bodyPr/>
          <a:lstStyle/>
          <a:p>
            <a:pPr eaLnBrk="1" hangingPunct="1"/>
            <a:r>
              <a:rPr lang="en-US" altLang="es-SV"/>
              <a:t>Decisiones y acciones en curso</a:t>
            </a:r>
          </a:p>
        </p:txBody>
      </p:sp>
      <p:pic>
        <p:nvPicPr>
          <p:cNvPr id="17414" name="27 Imagen" descr="Dibujo 1.bmp">
            <a:extLst>
              <a:ext uri="{FF2B5EF4-FFF2-40B4-BE49-F238E27FC236}">
                <a16:creationId xmlns:a16="http://schemas.microsoft.com/office/drawing/2014/main" id="{CE674987-BE22-4F63-8600-8727CDD0B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"/>
          <a:stretch>
            <a:fillRect/>
          </a:stretch>
        </p:blipFill>
        <p:spPr bwMode="auto">
          <a:xfrm>
            <a:off x="0" y="990600"/>
            <a:ext cx="404812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28 Imagen" descr="Dibujo 2.bmp">
            <a:extLst>
              <a:ext uri="{FF2B5EF4-FFF2-40B4-BE49-F238E27FC236}">
                <a16:creationId xmlns:a16="http://schemas.microsoft.com/office/drawing/2014/main" id="{E8C56B51-9F1E-4B34-8BA0-757688F08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r="28609"/>
          <a:stretch>
            <a:fillRect/>
          </a:stretch>
        </p:blipFill>
        <p:spPr bwMode="auto">
          <a:xfrm>
            <a:off x="0" y="981075"/>
            <a:ext cx="4067175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pie de página">
            <a:extLst>
              <a:ext uri="{FF2B5EF4-FFF2-40B4-BE49-F238E27FC236}">
                <a16:creationId xmlns:a16="http://schemas.microsoft.com/office/drawing/2014/main" id="{5454F6FF-967C-4C29-9051-4A2546A80C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766A4420-5AC7-46C5-9C74-53AE4626A1FD}" type="slidenum">
              <a:rPr lang="de-DE" altLang="es-SV" sz="1400" b="1">
                <a:solidFill>
                  <a:schemeClr val="bg1"/>
                </a:solidFill>
              </a:rPr>
              <a:pPr/>
              <a:t>16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pic>
        <p:nvPicPr>
          <p:cNvPr id="18435" name="Picture 27" descr="Hintergrund">
            <a:extLst>
              <a:ext uri="{FF2B5EF4-FFF2-40B4-BE49-F238E27FC236}">
                <a16:creationId xmlns:a16="http://schemas.microsoft.com/office/drawing/2014/main" id="{7A5311A6-3B09-4949-8CB9-87BB4B21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171" name="Rectangle 19">
            <a:extLst>
              <a:ext uri="{FF2B5EF4-FFF2-40B4-BE49-F238E27FC236}">
                <a16:creationId xmlns:a16="http://schemas.microsoft.com/office/drawing/2014/main" id="{A69574B5-3AB3-43B5-90C8-508D4162E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4019550"/>
            <a:ext cx="390525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72000" bIns="90000"/>
          <a:lstStyle/>
          <a:p>
            <a:pPr marL="177800" indent="-177800" algn="just" defTabSz="8016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de-DE" sz="1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Dennis Calderón Valverde, Jefe .</a:t>
            </a:r>
          </a:p>
          <a:p>
            <a:pPr marL="177800" indent="-177800" algn="just" defTabSz="8016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de-DE" sz="1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Unidad Catastro y Bienes Inmuebles</a:t>
            </a:r>
          </a:p>
          <a:p>
            <a:pPr marL="177800" indent="-177800" algn="just" defTabSz="8016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de-DE" sz="1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Ingeniero Topógrafo. Universidad de Costa Rica</a:t>
            </a:r>
          </a:p>
          <a:p>
            <a:pPr marL="177800" indent="-177800" algn="just" defTabSz="8016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de-DE" sz="1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Cursa Maestría en Administración de Proyectos.</a:t>
            </a:r>
          </a:p>
          <a:p>
            <a:pPr marL="177800" indent="-177800" algn="just" defTabSz="8016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de-DE" sz="1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Universidad para la Cooperación Internacional</a:t>
            </a:r>
          </a:p>
          <a:p>
            <a:pPr marL="177800" indent="-177800" algn="just" defTabSz="801688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de-DE" sz="1000" dirty="0">
              <a:latin typeface="Arial" charset="0"/>
            </a:endParaRPr>
          </a:p>
        </p:txBody>
      </p:sp>
      <p:sp>
        <p:nvSpPr>
          <p:cNvPr id="18437" name="Line 22">
            <a:extLst>
              <a:ext uri="{FF2B5EF4-FFF2-40B4-BE49-F238E27FC236}">
                <a16:creationId xmlns:a16="http://schemas.microsoft.com/office/drawing/2014/main" id="{03EF1BF7-A8A2-4F4D-908C-7DADAC836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275" y="3695700"/>
            <a:ext cx="7618413" cy="46038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SV"/>
          </a:p>
        </p:txBody>
      </p:sp>
      <p:sp>
        <p:nvSpPr>
          <p:cNvPr id="18438" name="Text Box 23">
            <a:hlinkClick r:id="rId4"/>
            <a:extLst>
              <a:ext uri="{FF2B5EF4-FFF2-40B4-BE49-F238E27FC236}">
                <a16:creationId xmlns:a16="http://schemas.microsoft.com/office/drawing/2014/main" id="{612FA313-3E55-4314-9CBB-34584A686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4324350"/>
            <a:ext cx="1704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SV" altLang="es-SV" sz="1000" b="1" noProof="1">
                <a:solidFill>
                  <a:srgbClr val="5F5F5F"/>
                </a:solidFill>
              </a:rPr>
              <a:t>www.municarrillo.go.cr</a:t>
            </a:r>
          </a:p>
        </p:txBody>
      </p:sp>
      <p:pic>
        <p:nvPicPr>
          <p:cNvPr id="1073177" name="Rectangle 25">
            <a:extLst>
              <a:ext uri="{FF2B5EF4-FFF2-40B4-BE49-F238E27FC236}">
                <a16:creationId xmlns:a16="http://schemas.microsoft.com/office/drawing/2014/main" id="{A0FCD6C0-83A8-4FD8-8165-D8B000BB6B4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3644900"/>
            <a:ext cx="1792287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Rectángulo">
            <a:extLst>
              <a:ext uri="{FF2B5EF4-FFF2-40B4-BE49-F238E27FC236}">
                <a16:creationId xmlns:a16="http://schemas.microsoft.com/office/drawing/2014/main" id="{10256D23-07C4-473B-8857-48FA466D6F2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633788"/>
            <a:ext cx="311467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23">
            <a:hlinkClick r:id="rId4"/>
            <a:extLst>
              <a:ext uri="{FF2B5EF4-FFF2-40B4-BE49-F238E27FC236}">
                <a16:creationId xmlns:a16="http://schemas.microsoft.com/office/drawing/2014/main" id="{0B2B2C88-864E-4FF8-BA87-6541827AD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5959475"/>
            <a:ext cx="2760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SV" altLang="es-SV" sz="1000" b="1" noProof="1">
                <a:solidFill>
                  <a:srgbClr val="5F5F5F"/>
                </a:solidFill>
              </a:rPr>
              <a:t>E-mail: d_calderon@municarrillo.go.cr</a:t>
            </a:r>
          </a:p>
          <a:p>
            <a:pPr>
              <a:spcBef>
                <a:spcPct val="50000"/>
              </a:spcBef>
            </a:pPr>
            <a:r>
              <a:rPr lang="es-SV" altLang="es-SV" sz="1000" b="1" noProof="1">
                <a:solidFill>
                  <a:srgbClr val="5F5F5F"/>
                </a:solidFill>
              </a:rPr>
              <a:t>Tel: (506) 2688-8039 (Ext. 133)</a:t>
            </a:r>
          </a:p>
          <a:p>
            <a:pPr>
              <a:spcBef>
                <a:spcPct val="50000"/>
              </a:spcBef>
            </a:pPr>
            <a:r>
              <a:rPr lang="es-SV" altLang="es-SV" sz="1000" b="1" noProof="1">
                <a:solidFill>
                  <a:srgbClr val="5F5F5F"/>
                </a:solidFill>
              </a:rPr>
              <a:t>Fax: (506) 2688-7255</a:t>
            </a:r>
          </a:p>
        </p:txBody>
      </p:sp>
      <p:pic>
        <p:nvPicPr>
          <p:cNvPr id="13" name="Rectangle 25">
            <a:extLst>
              <a:ext uri="{FF2B5EF4-FFF2-40B4-BE49-F238E27FC236}">
                <a16:creationId xmlns:a16="http://schemas.microsoft.com/office/drawing/2014/main" id="{B7068636-811B-4287-8C5B-75386934FA2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5462588"/>
            <a:ext cx="14446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 descr="K:\GEOGRAFICO\GUANACASTE\PRODUCTOS\JPG\DI\Mapa DI No 12 Jerarquia nucleos urbanos regional.jpg">
            <a:extLst>
              <a:ext uri="{FF2B5EF4-FFF2-40B4-BE49-F238E27FC236}">
                <a16:creationId xmlns:a16="http://schemas.microsoft.com/office/drawing/2014/main" id="{DF983448-CF16-42E1-B97A-CCFD5F4087F1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33350"/>
            <a:ext cx="7356475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Marcador de pie de página">
            <a:extLst>
              <a:ext uri="{FF2B5EF4-FFF2-40B4-BE49-F238E27FC236}">
                <a16:creationId xmlns:a16="http://schemas.microsoft.com/office/drawing/2014/main" id="{B4059C4F-2310-4AE6-990C-4C170ED625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4142064D-2DB2-4533-87BD-1CFEACFAC66C}" type="slidenum">
              <a:rPr lang="de-DE" altLang="es-SV" sz="1400" b="1">
                <a:solidFill>
                  <a:schemeClr val="bg1"/>
                </a:solidFill>
              </a:rPr>
              <a:pPr/>
              <a:t>2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1C1A5877-5765-4A07-9EAD-E18A9AB48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s-SV"/>
              <a:t>Introducción</a:t>
            </a:r>
          </a:p>
        </p:txBody>
      </p:sp>
      <p:sp>
        <p:nvSpPr>
          <p:cNvPr id="4100" name="Rectangle 9">
            <a:extLst>
              <a:ext uri="{FF2B5EF4-FFF2-40B4-BE49-F238E27FC236}">
                <a16:creationId xmlns:a16="http://schemas.microsoft.com/office/drawing/2014/main" id="{DD74976F-5E40-49EB-A018-E1EFF6061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92350" y="1773238"/>
            <a:ext cx="6500813" cy="4246562"/>
          </a:xfrm>
        </p:spPr>
        <p:txBody>
          <a:bodyPr/>
          <a:lstStyle/>
          <a:p>
            <a:pPr eaLnBrk="1" hangingPunct="1"/>
            <a:r>
              <a:rPr lang="en-US" altLang="es-SV" b="1"/>
              <a:t>Entorno actual de la provincia guanacasteca</a:t>
            </a:r>
          </a:p>
          <a:p>
            <a:pPr eaLnBrk="1" hangingPunct="1"/>
            <a:endParaRPr lang="en-US" altLang="es-SV" b="1"/>
          </a:p>
          <a:p>
            <a:pPr eaLnBrk="1" hangingPunct="1"/>
            <a:r>
              <a:rPr lang="en-US" altLang="es-SV" b="1"/>
              <a:t>Principales cambios acontecidos en ese territorio</a:t>
            </a:r>
          </a:p>
          <a:p>
            <a:pPr lvl="1" eaLnBrk="1" hangingPunct="1"/>
            <a:endParaRPr lang="en-US" altLang="es-SV" sz="1800"/>
          </a:p>
          <a:p>
            <a:pPr eaLnBrk="1" hangingPunct="1"/>
            <a:r>
              <a:rPr lang="en-US" altLang="es-SV" b="1"/>
              <a:t>Retos planteados a partir de estos cambios</a:t>
            </a:r>
          </a:p>
          <a:p>
            <a:pPr eaLnBrk="1" hangingPunct="1"/>
            <a:endParaRPr lang="en-US" altLang="es-SV" b="1"/>
          </a:p>
          <a:p>
            <a:pPr eaLnBrk="1" hangingPunct="1"/>
            <a:r>
              <a:rPr lang="en-US" altLang="es-SV" b="1"/>
              <a:t>Decisiones y acciones en curso como respuesta</a:t>
            </a:r>
          </a:p>
          <a:p>
            <a:pPr eaLnBrk="1" hangingPunct="1"/>
            <a:endParaRPr lang="en-US" altLang="es-SV" b="1"/>
          </a:p>
          <a:p>
            <a:pPr lvl="1" eaLnBrk="1" hangingPunct="1"/>
            <a:endParaRPr lang="en-US" altLang="es-SV" sz="1800" b="1"/>
          </a:p>
          <a:p>
            <a:pPr eaLnBrk="1" hangingPunct="1"/>
            <a:endParaRPr lang="de-DE" altLang="es-SV"/>
          </a:p>
        </p:txBody>
      </p:sp>
      <p:sp>
        <p:nvSpPr>
          <p:cNvPr id="1059847" name="Rectangle 7">
            <a:extLst>
              <a:ext uri="{FF2B5EF4-FFF2-40B4-BE49-F238E27FC236}">
                <a16:creationId xmlns:a16="http://schemas.microsoft.com/office/drawing/2014/main" id="{B4A3DF36-B112-485E-A667-C2B12D626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241425"/>
            <a:ext cx="7991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>
              <a:defRPr/>
            </a:pP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“</a:t>
            </a:r>
            <a:r>
              <a:rPr lang="en-US" sz="2000" b="1" i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Hacia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un </a:t>
            </a:r>
            <a:r>
              <a:rPr lang="en-US" sz="2000" b="1" i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desarrollo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sostenible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”</a:t>
            </a:r>
            <a:endParaRPr lang="de-DE" sz="2000" b="1" i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4102" name="13 Imagen" descr="imagesCAC5HWRP.jpg">
            <a:extLst>
              <a:ext uri="{FF2B5EF4-FFF2-40B4-BE49-F238E27FC236}">
                <a16:creationId xmlns:a16="http://schemas.microsoft.com/office/drawing/2014/main" id="{F02882B2-6DFD-4F62-B603-018FF5D0C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238"/>
            <a:ext cx="21764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14 Imagen" descr="SeaRocks01Oa.jpg">
            <a:extLst>
              <a:ext uri="{FF2B5EF4-FFF2-40B4-BE49-F238E27FC236}">
                <a16:creationId xmlns:a16="http://schemas.microsoft.com/office/drawing/2014/main" id="{74BD95E5-5EAD-4FCE-B193-4179E0B46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2638"/>
            <a:ext cx="217011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>
            <a:extLst>
              <a:ext uri="{FF2B5EF4-FFF2-40B4-BE49-F238E27FC236}">
                <a16:creationId xmlns:a16="http://schemas.microsoft.com/office/drawing/2014/main" id="{56B4AA2F-B4D5-4623-AE2D-8F5CF574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4635500"/>
            <a:ext cx="34178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>
            <a:extLst>
              <a:ext uri="{FF2B5EF4-FFF2-40B4-BE49-F238E27FC236}">
                <a16:creationId xmlns:a16="http://schemas.microsoft.com/office/drawing/2014/main" id="{6C2A1FD1-DA18-4624-9357-71D1DF956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9363"/>
            <a:ext cx="21764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>
            <a:extLst>
              <a:ext uri="{FF2B5EF4-FFF2-40B4-BE49-F238E27FC236}">
                <a16:creationId xmlns:a16="http://schemas.microsoft.com/office/drawing/2014/main" id="{50FB63DA-D7AF-426F-B65A-0BC6F25F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646613"/>
            <a:ext cx="32242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Marcador de pie de página">
            <a:extLst>
              <a:ext uri="{FF2B5EF4-FFF2-40B4-BE49-F238E27FC236}">
                <a16:creationId xmlns:a16="http://schemas.microsoft.com/office/drawing/2014/main" id="{B5952195-BD68-479D-BAC8-0D8E36F649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CB113EB8-F869-4B27-B256-E13E85E54DA2}" type="slidenum">
              <a:rPr lang="de-DE" altLang="es-SV" sz="1400" b="1">
                <a:solidFill>
                  <a:schemeClr val="bg1"/>
                </a:solidFill>
              </a:rPr>
              <a:pPr/>
              <a:t>3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pic>
        <p:nvPicPr>
          <p:cNvPr id="5123" name="Picture 4" descr="Hintergrund">
            <a:extLst>
              <a:ext uri="{FF2B5EF4-FFF2-40B4-BE49-F238E27FC236}">
                <a16:creationId xmlns:a16="http://schemas.microsoft.com/office/drawing/2014/main" id="{A52B606C-E7BE-4E18-9EE3-3AFC9ABAD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0"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schatten">
            <a:extLst>
              <a:ext uri="{FF2B5EF4-FFF2-40B4-BE49-F238E27FC236}">
                <a16:creationId xmlns:a16="http://schemas.microsoft.com/office/drawing/2014/main" id="{F3D0EB58-6A36-4944-BEE7-0E2F4BDF7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Diagrama">
            <a:extLst>
              <a:ext uri="{FF2B5EF4-FFF2-40B4-BE49-F238E27FC236}">
                <a16:creationId xmlns:a16="http://schemas.microsoft.com/office/drawing/2014/main" id="{52D52BC3-0182-40B8-8321-5AD6FF222F8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3638"/>
            <a:ext cx="8710613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9 CuadroTexto">
            <a:extLst>
              <a:ext uri="{FF2B5EF4-FFF2-40B4-BE49-F238E27FC236}">
                <a16:creationId xmlns:a16="http://schemas.microsoft.com/office/drawing/2014/main" id="{25B2B8F9-BD1C-4D9E-B44A-EDF0B8DE6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197100"/>
            <a:ext cx="11779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SV" sz="1500">
                <a:solidFill>
                  <a:srgbClr val="00B050"/>
                </a:solidFill>
              </a:rPr>
              <a:t>Promoción </a:t>
            </a:r>
          </a:p>
          <a:p>
            <a:r>
              <a:rPr lang="es-ES" altLang="es-SV" sz="2000" b="1">
                <a:solidFill>
                  <a:srgbClr val="00B050"/>
                </a:solidFill>
              </a:rPr>
              <a:t>Turismo</a:t>
            </a:r>
          </a:p>
        </p:txBody>
      </p:sp>
      <p:sp>
        <p:nvSpPr>
          <p:cNvPr id="5127" name="Rectangle 8">
            <a:extLst>
              <a:ext uri="{FF2B5EF4-FFF2-40B4-BE49-F238E27FC236}">
                <a16:creationId xmlns:a16="http://schemas.microsoft.com/office/drawing/2014/main" id="{E929755B-0C1B-4C8C-A9CC-B35F7BA7A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230188"/>
            <a:ext cx="6591300" cy="600075"/>
          </a:xfrm>
        </p:spPr>
        <p:txBody>
          <a:bodyPr/>
          <a:lstStyle/>
          <a:p>
            <a:pPr eaLnBrk="1" hangingPunct="1"/>
            <a:r>
              <a:rPr lang="en-US" altLang="es-SV">
                <a:ea typeface="ＭＳ Ｐゴシック" panose="020B0600070205080204" pitchFamily="34" charset="-128"/>
              </a:rPr>
              <a:t>El ciclo de la dinámica territorial regional</a:t>
            </a:r>
            <a:endParaRPr lang="de-DE" altLang="es-SV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pie de página">
            <a:extLst>
              <a:ext uri="{FF2B5EF4-FFF2-40B4-BE49-F238E27FC236}">
                <a16:creationId xmlns:a16="http://schemas.microsoft.com/office/drawing/2014/main" id="{423C4D60-7250-49F3-A9E8-7328AC33B0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172019FF-DBDF-4C32-A249-04910BA5BE4F}" type="slidenum">
              <a:rPr lang="de-DE" altLang="es-SV" sz="1400" b="1">
                <a:solidFill>
                  <a:schemeClr val="bg1"/>
                </a:solidFill>
              </a:rPr>
              <a:pPr/>
              <a:t>4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sp>
        <p:nvSpPr>
          <p:cNvPr id="6147" name="Rectangle 8">
            <a:extLst>
              <a:ext uri="{FF2B5EF4-FFF2-40B4-BE49-F238E27FC236}">
                <a16:creationId xmlns:a16="http://schemas.microsoft.com/office/drawing/2014/main" id="{CAE7BA01-6E25-45DF-959D-36841DCAA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230188"/>
            <a:ext cx="6781800" cy="600075"/>
          </a:xfrm>
        </p:spPr>
        <p:txBody>
          <a:bodyPr/>
          <a:lstStyle/>
          <a:p>
            <a:pPr eaLnBrk="1" hangingPunct="1"/>
            <a:r>
              <a:rPr lang="en-US" altLang="es-SV"/>
              <a:t>Entorno Actual de la Provincia</a:t>
            </a:r>
            <a:endParaRPr lang="de-DE" altLang="es-SV"/>
          </a:p>
        </p:txBody>
      </p:sp>
      <p:sp>
        <p:nvSpPr>
          <p:cNvPr id="6148" name="Rectangle 9">
            <a:extLst>
              <a:ext uri="{FF2B5EF4-FFF2-40B4-BE49-F238E27FC236}">
                <a16:creationId xmlns:a16="http://schemas.microsoft.com/office/drawing/2014/main" id="{2F304942-3C7A-42E7-B104-7D4A4AA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97875" cy="4246562"/>
          </a:xfrm>
        </p:spPr>
        <p:txBody>
          <a:bodyPr/>
          <a:lstStyle/>
          <a:p>
            <a:pPr eaLnBrk="1" hangingPunct="1"/>
            <a:r>
              <a:rPr lang="en-US" altLang="es-SV" b="1"/>
              <a:t>Políticos:      </a:t>
            </a:r>
            <a:r>
              <a:rPr lang="en-US" altLang="es-SV"/>
              <a:t>sostenibilidad por consenso   deficiente gestión hídrica</a:t>
            </a:r>
          </a:p>
          <a:p>
            <a:pPr eaLnBrk="1" hangingPunct="1"/>
            <a:endParaRPr lang="en-US" altLang="es-SV"/>
          </a:p>
          <a:p>
            <a:pPr eaLnBrk="1" hangingPunct="1"/>
            <a:r>
              <a:rPr lang="en-US" altLang="es-SV" b="1"/>
              <a:t>Ambientales:              </a:t>
            </a:r>
            <a:r>
              <a:rPr lang="en-US" altLang="es-SV"/>
              <a:t>exuberante paisaje   degradación de ecosistemas</a:t>
            </a:r>
          </a:p>
          <a:p>
            <a:pPr lvl="1" eaLnBrk="1" hangingPunct="1"/>
            <a:endParaRPr lang="en-US" altLang="es-SV" sz="1800"/>
          </a:p>
          <a:p>
            <a:pPr eaLnBrk="1" hangingPunct="1"/>
            <a:r>
              <a:rPr lang="en-US" altLang="es-SV" b="1"/>
              <a:t>Sociales:      </a:t>
            </a:r>
            <a:r>
              <a:rPr lang="en-US" altLang="es-SV"/>
              <a:t>fuerza comunal y patrimonio   desempleo</a:t>
            </a:r>
          </a:p>
          <a:p>
            <a:pPr lvl="1" eaLnBrk="1" hangingPunct="1"/>
            <a:endParaRPr lang="en-US" altLang="es-SV" sz="1800"/>
          </a:p>
          <a:p>
            <a:pPr eaLnBrk="1" hangingPunct="1"/>
            <a:r>
              <a:rPr lang="en-US" altLang="es-SV" b="1"/>
              <a:t>Económicos:	 </a:t>
            </a:r>
            <a:r>
              <a:rPr lang="en-US" altLang="es-SV"/>
              <a:t>clúster incipiente y turismo   pocas empresas</a:t>
            </a:r>
          </a:p>
          <a:p>
            <a:pPr eaLnBrk="1" hangingPunct="1"/>
            <a:endParaRPr lang="en-US" altLang="es-SV" b="1"/>
          </a:p>
          <a:p>
            <a:pPr eaLnBrk="1" hangingPunct="1"/>
            <a:r>
              <a:rPr lang="en-US" altLang="es-SV" b="1"/>
              <a:t>Urbanos:		</a:t>
            </a:r>
            <a:r>
              <a:rPr lang="en-US" altLang="es-SV"/>
              <a:t>estratégica red vial   ausente planificación</a:t>
            </a:r>
          </a:p>
          <a:p>
            <a:pPr eaLnBrk="1" hangingPunct="1"/>
            <a:endParaRPr lang="en-US" altLang="es-SV" b="1"/>
          </a:p>
          <a:p>
            <a:pPr eaLnBrk="1" hangingPunct="1"/>
            <a:endParaRPr lang="en-US" altLang="es-SV" b="1"/>
          </a:p>
          <a:p>
            <a:pPr eaLnBrk="1" hangingPunct="1"/>
            <a:endParaRPr lang="en-US" altLang="es-SV" b="1"/>
          </a:p>
          <a:p>
            <a:pPr lvl="1" eaLnBrk="1" hangingPunct="1">
              <a:buFontTx/>
              <a:buNone/>
            </a:pPr>
            <a:endParaRPr lang="en-US" altLang="es-SV" sz="1800" b="1"/>
          </a:p>
          <a:p>
            <a:pPr eaLnBrk="1" hangingPunct="1"/>
            <a:endParaRPr lang="de-DE" altLang="es-SV"/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99448609-8CAD-44BF-86CC-E40061A45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241425"/>
            <a:ext cx="642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s-SV" sz="2000" b="1" i="1">
                <a:solidFill>
                  <a:srgbClr val="0070C0"/>
                </a:solidFill>
              </a:rPr>
              <a:t>La riqueza   La pobreza</a:t>
            </a:r>
            <a:endParaRPr lang="de-DE" altLang="es-SV" sz="2000" b="1" i="1">
              <a:solidFill>
                <a:srgbClr val="0070C0"/>
              </a:solidFill>
            </a:endParaRPr>
          </a:p>
        </p:txBody>
      </p:sp>
      <p:cxnSp>
        <p:nvCxnSpPr>
          <p:cNvPr id="6150" name="7 Conector recto">
            <a:extLst>
              <a:ext uri="{FF2B5EF4-FFF2-40B4-BE49-F238E27FC236}">
                <a16:creationId xmlns:a16="http://schemas.microsoft.com/office/drawing/2014/main" id="{60597F8E-6155-4A60-94BD-BC93612F15F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27313" y="3103563"/>
            <a:ext cx="5524500" cy="12700"/>
          </a:xfrm>
          <a:prstGeom prst="line">
            <a:avLst/>
          </a:prstGeom>
          <a:noFill/>
          <a:ln w="762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pie de página">
            <a:extLst>
              <a:ext uri="{FF2B5EF4-FFF2-40B4-BE49-F238E27FC236}">
                <a16:creationId xmlns:a16="http://schemas.microsoft.com/office/drawing/2014/main" id="{1ACC5B7F-92F0-49ED-97A2-A49AB15C5B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41FB8474-74EB-4276-955A-ED3099A2A8A1}" type="slidenum">
              <a:rPr lang="de-DE" altLang="es-SV" sz="1400" b="1">
                <a:solidFill>
                  <a:schemeClr val="bg1"/>
                </a:solidFill>
              </a:rPr>
              <a:pPr/>
              <a:t>5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sp>
        <p:nvSpPr>
          <p:cNvPr id="7171" name="Rectangle 9">
            <a:extLst>
              <a:ext uri="{FF2B5EF4-FFF2-40B4-BE49-F238E27FC236}">
                <a16:creationId xmlns:a16="http://schemas.microsoft.com/office/drawing/2014/main" id="{4D53E41D-0968-4DA7-B5BA-DBF7FBEF3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97875" cy="4246562"/>
          </a:xfrm>
        </p:spPr>
        <p:txBody>
          <a:bodyPr/>
          <a:lstStyle/>
          <a:p>
            <a:pPr eaLnBrk="1" hangingPunct="1"/>
            <a:r>
              <a:rPr lang="en-US" altLang="es-SV" b="1"/>
              <a:t>Marca país: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SV" b="1"/>
              <a:t>		</a:t>
            </a:r>
            <a:r>
              <a:rPr lang="en-US" altLang="es-SV"/>
              <a:t>Durante años el país se han destacado por su cultura de paz y naturaleza invitando a los extranjeros a disfrutar en tranquilidad.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s-SV"/>
          </a:p>
          <a:p>
            <a:pPr eaLnBrk="1" hangingPunct="1"/>
            <a:r>
              <a:rPr lang="en-US" altLang="es-SV" b="1"/>
              <a:t>Guanacaste: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SV"/>
              <a:t>		Se ha consolidado como destino turístico de preferencia por extranjeros para vacaciones y para residencia (entre ellos europeos y norteamericanos)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s-SV" b="1"/>
          </a:p>
        </p:txBody>
      </p:sp>
      <p:sp>
        <p:nvSpPr>
          <p:cNvPr id="7172" name="Rectangle 7">
            <a:extLst>
              <a:ext uri="{FF2B5EF4-FFF2-40B4-BE49-F238E27FC236}">
                <a16:creationId xmlns:a16="http://schemas.microsoft.com/office/drawing/2014/main" id="{EBA93A46-111C-466A-B21A-18CE4E3F8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241425"/>
            <a:ext cx="79914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s-SV" sz="2000" b="1" i="1">
                <a:solidFill>
                  <a:srgbClr val="0070C0"/>
                </a:solidFill>
              </a:rPr>
              <a:t>Posicionamiento turístico de Guanacaste</a:t>
            </a:r>
            <a:endParaRPr lang="de-DE" altLang="es-SV" sz="2000" b="1" i="1">
              <a:solidFill>
                <a:srgbClr val="0070C0"/>
              </a:solidFill>
            </a:endParaRPr>
          </a:p>
        </p:txBody>
      </p:sp>
      <p:sp>
        <p:nvSpPr>
          <p:cNvPr id="7173" name="Rectangle 8">
            <a:extLst>
              <a:ext uri="{FF2B5EF4-FFF2-40B4-BE49-F238E27FC236}">
                <a16:creationId xmlns:a16="http://schemas.microsoft.com/office/drawing/2014/main" id="{3FBA53C6-C312-4749-8491-E8A678646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SV"/>
              <a:t>Entorno Actual de la Provincia</a:t>
            </a:r>
            <a:endParaRPr lang="de-DE" altLang="es-SV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pie de página">
            <a:extLst>
              <a:ext uri="{FF2B5EF4-FFF2-40B4-BE49-F238E27FC236}">
                <a16:creationId xmlns:a16="http://schemas.microsoft.com/office/drawing/2014/main" id="{095CBBE3-A209-4A2E-A6AE-70AAC0AEE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C7BA662C-8262-430D-A2A3-9C21D26F28F4}" type="slidenum">
              <a:rPr lang="de-DE" altLang="es-SV" sz="1400" b="1">
                <a:solidFill>
                  <a:schemeClr val="bg1"/>
                </a:solidFill>
              </a:rPr>
              <a:pPr/>
              <a:t>6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pic>
        <p:nvPicPr>
          <p:cNvPr id="8195" name="Picture 4" descr="Hintergrund">
            <a:extLst>
              <a:ext uri="{FF2B5EF4-FFF2-40B4-BE49-F238E27FC236}">
                <a16:creationId xmlns:a16="http://schemas.microsoft.com/office/drawing/2014/main" id="{FEA15FF6-C12D-4B42-A3C3-EE7FE86B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0"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schatten">
            <a:extLst>
              <a:ext uri="{FF2B5EF4-FFF2-40B4-BE49-F238E27FC236}">
                <a16:creationId xmlns:a16="http://schemas.microsoft.com/office/drawing/2014/main" id="{988EAA54-A85E-4357-8FFF-007AA25A2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Diagrama">
            <a:extLst>
              <a:ext uri="{FF2B5EF4-FFF2-40B4-BE49-F238E27FC236}">
                <a16:creationId xmlns:a16="http://schemas.microsoft.com/office/drawing/2014/main" id="{35465A43-6E4A-4997-81A9-B1B5A8253E2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3638"/>
            <a:ext cx="8710613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9 CuadroTexto">
            <a:extLst>
              <a:ext uri="{FF2B5EF4-FFF2-40B4-BE49-F238E27FC236}">
                <a16:creationId xmlns:a16="http://schemas.microsoft.com/office/drawing/2014/main" id="{E4FDE2A4-8DE7-4AC4-96CD-5DA8549DD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197100"/>
            <a:ext cx="11779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SV" sz="1500">
                <a:solidFill>
                  <a:srgbClr val="00B050"/>
                </a:solidFill>
              </a:rPr>
              <a:t>Promoción </a:t>
            </a:r>
          </a:p>
          <a:p>
            <a:r>
              <a:rPr lang="es-ES" altLang="es-SV" sz="2000" b="1">
                <a:solidFill>
                  <a:srgbClr val="00B050"/>
                </a:solidFill>
              </a:rPr>
              <a:t>Turismo</a:t>
            </a:r>
          </a:p>
        </p:txBody>
      </p:sp>
      <p:sp>
        <p:nvSpPr>
          <p:cNvPr id="8199" name="10 CuadroTexto">
            <a:extLst>
              <a:ext uri="{FF2B5EF4-FFF2-40B4-BE49-F238E27FC236}">
                <a16:creationId xmlns:a16="http://schemas.microsoft.com/office/drawing/2014/main" id="{208B0F49-877D-4C86-B74C-62C4752E8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4360863"/>
            <a:ext cx="16208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SV" sz="1500">
                <a:solidFill>
                  <a:srgbClr val="00B0F0"/>
                </a:solidFill>
              </a:rPr>
              <a:t>Cambios en la </a:t>
            </a:r>
          </a:p>
          <a:p>
            <a:pPr algn="ctr"/>
            <a:r>
              <a:rPr lang="es-ES" altLang="es-SV" sz="1500">
                <a:solidFill>
                  <a:srgbClr val="00B0F0"/>
                </a:solidFill>
              </a:rPr>
              <a:t>dinámica </a:t>
            </a:r>
          </a:p>
          <a:p>
            <a:r>
              <a:rPr lang="es-ES" altLang="es-SV" sz="2000" b="1">
                <a:solidFill>
                  <a:srgbClr val="00B0F0"/>
                </a:solidFill>
              </a:rPr>
              <a:t>Económica</a:t>
            </a:r>
          </a:p>
          <a:p>
            <a:endParaRPr lang="es-ES" altLang="es-SV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608F49F2-F279-4277-A6A6-138195F06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230188"/>
            <a:ext cx="6591300" cy="600075"/>
          </a:xfrm>
        </p:spPr>
        <p:txBody>
          <a:bodyPr/>
          <a:lstStyle/>
          <a:p>
            <a:pPr eaLnBrk="1" hangingPunct="1"/>
            <a:r>
              <a:rPr lang="en-US" altLang="es-SV">
                <a:ea typeface="ＭＳ Ｐゴシック" panose="020B0600070205080204" pitchFamily="34" charset="-128"/>
              </a:rPr>
              <a:t>El ciclo de la dinámica territorial regional</a:t>
            </a:r>
            <a:endParaRPr lang="de-DE" altLang="es-SV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pie de página">
            <a:extLst>
              <a:ext uri="{FF2B5EF4-FFF2-40B4-BE49-F238E27FC236}">
                <a16:creationId xmlns:a16="http://schemas.microsoft.com/office/drawing/2014/main" id="{B2BAC459-14C3-4C57-AA50-C97394AC01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1BD36EFF-4A3F-4C09-A0FD-150505BA690C}" type="slidenum">
              <a:rPr lang="de-DE" altLang="es-SV" sz="1400" b="1">
                <a:solidFill>
                  <a:schemeClr val="bg1"/>
                </a:solidFill>
              </a:rPr>
              <a:pPr/>
              <a:t>7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sp>
        <p:nvSpPr>
          <p:cNvPr id="9219" name="Rectangle 9">
            <a:extLst>
              <a:ext uri="{FF2B5EF4-FFF2-40B4-BE49-F238E27FC236}">
                <a16:creationId xmlns:a16="http://schemas.microsoft.com/office/drawing/2014/main" id="{F10C9FD1-95B0-4BFB-8F62-9534114BE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97875" cy="4246562"/>
          </a:xfrm>
        </p:spPr>
        <p:txBody>
          <a:bodyPr/>
          <a:lstStyle/>
          <a:p>
            <a:pPr eaLnBrk="1" hangingPunct="1"/>
            <a:r>
              <a:rPr lang="en-US" altLang="es-SV" b="1"/>
              <a:t>Sector Constructivo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SV"/>
              <a:t>		Incremento significativo del área constructiva en el sector privado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SV"/>
              <a:t>		En 2006 el 21% de área construida de CR fue en Guanacaste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s-SV"/>
          </a:p>
          <a:p>
            <a:pPr eaLnBrk="1" hangingPunct="1"/>
            <a:r>
              <a:rPr lang="en-US" altLang="es-SV" b="1"/>
              <a:t>Sector Inmobiliario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SV"/>
              <a:t>		Transacciones de propiedades en altos valores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SV"/>
              <a:t>		Burbuja inmobiliaria de precios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s-SV"/>
          </a:p>
          <a:p>
            <a:pPr eaLnBrk="1" hangingPunct="1"/>
            <a:r>
              <a:rPr lang="en-US" altLang="es-SV" b="1"/>
              <a:t>Sector Turístico</a:t>
            </a:r>
          </a:p>
          <a:p>
            <a:pPr lvl="1" eaLnBrk="1" hangingPunct="1">
              <a:buFontTx/>
              <a:buNone/>
            </a:pPr>
            <a:r>
              <a:rPr lang="en-US" altLang="es-SV" sz="1800" b="1"/>
              <a:t>		</a:t>
            </a:r>
            <a:r>
              <a:rPr lang="en-US" altLang="es-SV" sz="2000"/>
              <a:t>Diversificación y especialización laboral (chef, bartender, buceo)	 	y de actividades comerciales (alquiler de equipos y barcos)</a:t>
            </a:r>
            <a:endParaRPr lang="en-US" altLang="es-SV" sz="1800"/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FBF23BD2-22C9-446C-A0EF-F6934E73A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241425"/>
            <a:ext cx="79914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s-SV" sz="2000" b="1" i="1">
                <a:solidFill>
                  <a:srgbClr val="0070C0"/>
                </a:solidFill>
              </a:rPr>
              <a:t>Inversión privada extranjera</a:t>
            </a:r>
            <a:endParaRPr lang="de-DE" altLang="es-SV" sz="2000" b="1" i="1">
              <a:solidFill>
                <a:srgbClr val="0070C0"/>
              </a:solidFill>
            </a:endParaRPr>
          </a:p>
        </p:txBody>
      </p:sp>
      <p:sp>
        <p:nvSpPr>
          <p:cNvPr id="9221" name="Rectangle 8">
            <a:extLst>
              <a:ext uri="{FF2B5EF4-FFF2-40B4-BE49-F238E27FC236}">
                <a16:creationId xmlns:a16="http://schemas.microsoft.com/office/drawing/2014/main" id="{63722A2D-3429-4489-B871-3DE24BFEA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230188"/>
            <a:ext cx="6692900" cy="600075"/>
          </a:xfrm>
        </p:spPr>
        <p:txBody>
          <a:bodyPr/>
          <a:lstStyle/>
          <a:p>
            <a:pPr eaLnBrk="1" hangingPunct="1"/>
            <a:r>
              <a:rPr lang="en-US" altLang="es-SV"/>
              <a:t>Principales cambios acontecidos</a:t>
            </a:r>
            <a:endParaRPr lang="de-DE" altLang="es-SV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Marcador de pie de página">
            <a:extLst>
              <a:ext uri="{FF2B5EF4-FFF2-40B4-BE49-F238E27FC236}">
                <a16:creationId xmlns:a16="http://schemas.microsoft.com/office/drawing/2014/main" id="{DAC61550-4D6D-4276-AA78-11E798F35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F3D09E2D-A6EE-42B6-9F0E-24F2D86306E5}" type="slidenum">
              <a:rPr lang="de-DE" altLang="es-SV" sz="1400" b="1">
                <a:solidFill>
                  <a:schemeClr val="bg1"/>
                </a:solidFill>
              </a:rPr>
              <a:pPr/>
              <a:t>8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sp>
        <p:nvSpPr>
          <p:cNvPr id="10243" name="Rectangle 9">
            <a:extLst>
              <a:ext uri="{FF2B5EF4-FFF2-40B4-BE49-F238E27FC236}">
                <a16:creationId xmlns:a16="http://schemas.microsoft.com/office/drawing/2014/main" id="{1FDBF378-30F2-4A63-BD04-4A6777053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97875" cy="4246562"/>
          </a:xfrm>
        </p:spPr>
        <p:txBody>
          <a:bodyPr/>
          <a:lstStyle/>
          <a:p>
            <a:pPr eaLnBrk="1" hangingPunct="1"/>
            <a:r>
              <a:rPr lang="en-US" altLang="es-SV" b="1"/>
              <a:t>Aspecto social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SV"/>
              <a:t>		Incremento en la población trabajadora nacional y extranjera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s-SV"/>
          </a:p>
          <a:p>
            <a:pPr eaLnBrk="1" hangingPunct="1"/>
            <a:r>
              <a:rPr lang="en-US" altLang="es-SV" b="1"/>
              <a:t>Sector Inmobiliario y urbano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SV"/>
              <a:t>		Especulación de valor y ciudades sin capacidad de respuesta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s-SV"/>
          </a:p>
          <a:p>
            <a:pPr eaLnBrk="1" hangingPunct="1"/>
            <a:r>
              <a:rPr lang="en-US" altLang="es-SV" b="1"/>
              <a:t>Sector comercial y de servicios</a:t>
            </a:r>
          </a:p>
          <a:p>
            <a:pPr lvl="1" eaLnBrk="1" hangingPunct="1">
              <a:buFontTx/>
              <a:buNone/>
            </a:pPr>
            <a:r>
              <a:rPr lang="en-US" altLang="es-SV" sz="1800" b="1"/>
              <a:t>		</a:t>
            </a:r>
            <a:r>
              <a:rPr lang="en-US" altLang="es-SV" sz="1800"/>
              <a:t> </a:t>
            </a:r>
            <a:r>
              <a:rPr lang="en-US" altLang="es-SV" sz="2000"/>
              <a:t>Aumento de precios en costo de vida por especulación</a:t>
            </a:r>
            <a:endParaRPr lang="en-US" altLang="es-SV" sz="1800"/>
          </a:p>
        </p:txBody>
      </p:sp>
      <p:sp>
        <p:nvSpPr>
          <p:cNvPr id="10244" name="Rectangle 7">
            <a:extLst>
              <a:ext uri="{FF2B5EF4-FFF2-40B4-BE49-F238E27FC236}">
                <a16:creationId xmlns:a16="http://schemas.microsoft.com/office/drawing/2014/main" id="{BB9CD7BE-3032-4DFF-A4BD-F9EFF9614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241425"/>
            <a:ext cx="79914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s-SV" sz="2000" b="1" i="1">
                <a:solidFill>
                  <a:srgbClr val="0070C0"/>
                </a:solidFill>
              </a:rPr>
              <a:t>Cambios en la dinámica económica</a:t>
            </a:r>
            <a:endParaRPr lang="de-DE" altLang="es-SV" sz="2000" b="1" i="1">
              <a:solidFill>
                <a:srgbClr val="0070C0"/>
              </a:solidFill>
            </a:endParaRPr>
          </a:p>
        </p:txBody>
      </p:sp>
      <p:sp>
        <p:nvSpPr>
          <p:cNvPr id="10245" name="Rectangle 8">
            <a:extLst>
              <a:ext uri="{FF2B5EF4-FFF2-40B4-BE49-F238E27FC236}">
                <a16:creationId xmlns:a16="http://schemas.microsoft.com/office/drawing/2014/main" id="{09901035-66EE-44F7-82C7-563226461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230188"/>
            <a:ext cx="6692900" cy="600075"/>
          </a:xfrm>
        </p:spPr>
        <p:txBody>
          <a:bodyPr/>
          <a:lstStyle/>
          <a:p>
            <a:pPr eaLnBrk="1" hangingPunct="1"/>
            <a:r>
              <a:rPr lang="en-US" altLang="es-SV"/>
              <a:t>Principales cambios acontecidos</a:t>
            </a:r>
            <a:endParaRPr lang="de-DE" altLang="es-SV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Marcador de pie de página">
            <a:extLst>
              <a:ext uri="{FF2B5EF4-FFF2-40B4-BE49-F238E27FC236}">
                <a16:creationId xmlns:a16="http://schemas.microsoft.com/office/drawing/2014/main" id="{4CE6E04C-5A8D-48A2-AE65-D5394362D2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SV">
                <a:solidFill>
                  <a:schemeClr val="bg1"/>
                </a:solidFill>
              </a:rPr>
              <a:t>Page </a:t>
            </a:r>
            <a:fld id="{F52AE149-CA1F-4F38-9B1E-0D6966C3C06B}" type="slidenum">
              <a:rPr lang="de-DE" altLang="es-SV" sz="1400" b="1">
                <a:solidFill>
                  <a:schemeClr val="bg1"/>
                </a:solidFill>
              </a:rPr>
              <a:pPr/>
              <a:t>9</a:t>
            </a:fld>
            <a:endParaRPr lang="de-DE" altLang="es-SV" sz="1400" b="1">
              <a:solidFill>
                <a:schemeClr val="bg1"/>
              </a:solidFill>
            </a:endParaRPr>
          </a:p>
        </p:txBody>
      </p:sp>
      <p:pic>
        <p:nvPicPr>
          <p:cNvPr id="11267" name="Picture 4" descr="Hintergrund">
            <a:extLst>
              <a:ext uri="{FF2B5EF4-FFF2-40B4-BE49-F238E27FC236}">
                <a16:creationId xmlns:a16="http://schemas.microsoft.com/office/drawing/2014/main" id="{D8EFE837-20FE-40B0-95AA-DC7F84DB6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0"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schatten">
            <a:extLst>
              <a:ext uri="{FF2B5EF4-FFF2-40B4-BE49-F238E27FC236}">
                <a16:creationId xmlns:a16="http://schemas.microsoft.com/office/drawing/2014/main" id="{D8B9E577-5349-40CD-BEAD-11809D271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Diagrama">
            <a:extLst>
              <a:ext uri="{FF2B5EF4-FFF2-40B4-BE49-F238E27FC236}">
                <a16:creationId xmlns:a16="http://schemas.microsoft.com/office/drawing/2014/main" id="{1C9D69F3-0E9B-4484-9FBE-6CD7678D4BE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3638"/>
            <a:ext cx="8710613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9 CuadroTexto">
            <a:extLst>
              <a:ext uri="{FF2B5EF4-FFF2-40B4-BE49-F238E27FC236}">
                <a16:creationId xmlns:a16="http://schemas.microsoft.com/office/drawing/2014/main" id="{56B0DA0A-CD1B-40A2-AC8D-D02004E6A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197100"/>
            <a:ext cx="11779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SV" sz="1500">
                <a:solidFill>
                  <a:srgbClr val="00B050"/>
                </a:solidFill>
              </a:rPr>
              <a:t>Promoción </a:t>
            </a:r>
          </a:p>
          <a:p>
            <a:r>
              <a:rPr lang="es-ES" altLang="es-SV" sz="2000" b="1">
                <a:solidFill>
                  <a:srgbClr val="00B050"/>
                </a:solidFill>
              </a:rPr>
              <a:t>Turismo</a:t>
            </a:r>
          </a:p>
        </p:txBody>
      </p:sp>
      <p:sp>
        <p:nvSpPr>
          <p:cNvPr id="11271" name="10 CuadroTexto">
            <a:extLst>
              <a:ext uri="{FF2B5EF4-FFF2-40B4-BE49-F238E27FC236}">
                <a16:creationId xmlns:a16="http://schemas.microsoft.com/office/drawing/2014/main" id="{235899AD-582E-4DDF-85C2-D219D0A6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4360863"/>
            <a:ext cx="16208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SV" sz="1500">
                <a:solidFill>
                  <a:srgbClr val="00B0F0"/>
                </a:solidFill>
              </a:rPr>
              <a:t>Cambios en la </a:t>
            </a:r>
          </a:p>
          <a:p>
            <a:pPr algn="ctr"/>
            <a:r>
              <a:rPr lang="es-ES" altLang="es-SV" sz="1500">
                <a:solidFill>
                  <a:srgbClr val="00B0F0"/>
                </a:solidFill>
              </a:rPr>
              <a:t>dinámica </a:t>
            </a:r>
          </a:p>
          <a:p>
            <a:r>
              <a:rPr lang="es-ES" altLang="es-SV" sz="2000" b="1">
                <a:solidFill>
                  <a:srgbClr val="00B0F0"/>
                </a:solidFill>
              </a:rPr>
              <a:t>Económica</a:t>
            </a:r>
          </a:p>
          <a:p>
            <a:endParaRPr lang="es-ES" altLang="es-SV"/>
          </a:p>
        </p:txBody>
      </p:sp>
      <p:sp>
        <p:nvSpPr>
          <p:cNvPr id="11272" name="11 CuadroTexto">
            <a:extLst>
              <a:ext uri="{FF2B5EF4-FFF2-40B4-BE49-F238E27FC236}">
                <a16:creationId xmlns:a16="http://schemas.microsoft.com/office/drawing/2014/main" id="{788D2A5D-312A-473D-A7F9-57877768D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4500563"/>
            <a:ext cx="14398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SV" sz="1500">
                <a:solidFill>
                  <a:srgbClr val="FFFF00"/>
                </a:solidFill>
              </a:rPr>
              <a:t>Cambio en el </a:t>
            </a:r>
          </a:p>
          <a:p>
            <a:r>
              <a:rPr lang="es-ES" altLang="es-SV" sz="2000" b="1">
                <a:solidFill>
                  <a:srgbClr val="FFFF00"/>
                </a:solidFill>
              </a:rPr>
              <a:t>Uso Suelo</a:t>
            </a:r>
            <a:endParaRPr lang="es-ES" altLang="es-SV" sz="2000">
              <a:solidFill>
                <a:srgbClr val="FFFF00"/>
              </a:solidFill>
            </a:endParaRPr>
          </a:p>
          <a:p>
            <a:endParaRPr lang="es-ES" altLang="es-SV"/>
          </a:p>
        </p:txBody>
      </p:sp>
      <p:sp>
        <p:nvSpPr>
          <p:cNvPr id="11273" name="Rectangle 8">
            <a:extLst>
              <a:ext uri="{FF2B5EF4-FFF2-40B4-BE49-F238E27FC236}">
                <a16:creationId xmlns:a16="http://schemas.microsoft.com/office/drawing/2014/main" id="{4EC54783-AA6E-4013-BBD0-BC89719CB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230188"/>
            <a:ext cx="6591300" cy="600075"/>
          </a:xfrm>
        </p:spPr>
        <p:txBody>
          <a:bodyPr/>
          <a:lstStyle/>
          <a:p>
            <a:pPr eaLnBrk="1" hangingPunct="1"/>
            <a:r>
              <a:rPr lang="en-US" altLang="es-SV">
                <a:ea typeface="ＭＳ Ｐゴシック" panose="020B0600070205080204" pitchFamily="34" charset="-128"/>
              </a:rPr>
              <a:t>El ciclo de la dinámica territorial regional</a:t>
            </a:r>
            <a:endParaRPr lang="de-DE" altLang="es-SV"/>
          </a:p>
        </p:txBody>
      </p:sp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879</Words>
  <Application>Microsoft Office PowerPoint</Application>
  <PresentationFormat>Presentación en pantalla (4:3)</PresentationFormat>
  <Paragraphs>209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Wingdings</vt:lpstr>
      <vt:lpstr>ＭＳ Ｐゴシック</vt:lpstr>
      <vt:lpstr>Calibri</vt:lpstr>
      <vt:lpstr>1_Standarddesign</vt:lpstr>
      <vt:lpstr>Municipio de Carrillo en su Dinámica Territorial </vt:lpstr>
      <vt:lpstr>Introducción</vt:lpstr>
      <vt:lpstr>El ciclo de la dinámica territorial regional</vt:lpstr>
      <vt:lpstr>Entorno Actual de la Provincia</vt:lpstr>
      <vt:lpstr>Entorno Actual de la Provincia</vt:lpstr>
      <vt:lpstr>El ciclo de la dinámica territorial regional</vt:lpstr>
      <vt:lpstr>Principales cambios acontecidos</vt:lpstr>
      <vt:lpstr>Principales cambios acontecidos</vt:lpstr>
      <vt:lpstr>El ciclo de la dinámica territorial regional</vt:lpstr>
      <vt:lpstr>Retos planteados</vt:lpstr>
      <vt:lpstr>Retos planteados</vt:lpstr>
      <vt:lpstr>El ciclo de la dinámica territorial regional</vt:lpstr>
      <vt:lpstr>Decisiones y acciones en curso</vt:lpstr>
      <vt:lpstr>Decisiones y acciones en curso</vt:lpstr>
      <vt:lpstr>Decisiones y acciones en curso</vt:lpstr>
      <vt:lpstr>Presentación de PowerPoint</vt:lpstr>
    </vt:vector>
  </TitlesOfParts>
  <Company>PresentationPoint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Silver</dc:title>
  <dc:creator>PresentationPoint</dc:creator>
  <cp:lastModifiedBy>FPRISMA</cp:lastModifiedBy>
  <cp:revision>614</cp:revision>
  <cp:lastPrinted>2005-03-15T07:48:11Z</cp:lastPrinted>
  <dcterms:created xsi:type="dcterms:W3CDTF">2004-11-16T16:03:16Z</dcterms:created>
  <dcterms:modified xsi:type="dcterms:W3CDTF">2020-02-25T15:24:34Z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  <property fmtid="{D5CDD505-2E9C-101B-9397-08002B2CF9AE}" pid="3" name="NXTAG2">
    <vt:lpwstr>0008000e22000000000001024100</vt:lpwstr>
  </property>
</Properties>
</file>