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8" r:id="rId9"/>
    <p:sldId id="269" r:id="rId10"/>
    <p:sldId id="270" r:id="rId11"/>
    <p:sldId id="271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73" r:id="rId20"/>
    <p:sldId id="272" r:id="rId21"/>
    <p:sldId id="275" r:id="rId22"/>
    <p:sldId id="257" r:id="rId23"/>
    <p:sldId id="267" r:id="rId24"/>
  </p:sldIdLst>
  <p:sldSz cx="9901238" cy="702151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  <a:srgbClr val="3333FF"/>
    <a:srgbClr val="336600"/>
    <a:srgbClr val="CC66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66"/>
      </p:cViewPr>
      <p:guideLst>
        <p:guide orient="horz" pos="2212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7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239938-D61A-4AAF-8CB4-89D3FC054E26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C5C348A-90FE-45B5-834A-CDE4FB1874D6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1F24F9-5359-4A71-834D-B977CB044243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685800"/>
            <a:ext cx="4835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993C329-946A-4EDD-BEF7-B4FB54DC3BC0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SV" altLang="es-US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BC0B58-789F-45A4-8BA0-9DA577644FB8}" type="slidenum">
              <a:rPr lang="es-ES" altLang="es-US">
                <a:latin typeface="Calibri" panose="020F0502020204030204" pitchFamily="34" charset="0"/>
              </a:rPr>
              <a:pPr eaLnBrk="1" hangingPunct="1"/>
              <a:t>1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8B05AF-C93E-43C5-8263-69EF57EFBA2B}" type="slidenum">
              <a:rPr lang="es-ES" altLang="es-US">
                <a:latin typeface="Calibri" panose="020F0502020204030204" pitchFamily="34" charset="0"/>
              </a:rPr>
              <a:pPr eaLnBrk="1" hangingPunct="1"/>
              <a:t>10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32905D-AAA6-4BC2-97FD-22C0E6874A79}" type="slidenum">
              <a:rPr lang="es-ES" altLang="es-US">
                <a:latin typeface="Calibri" panose="020F0502020204030204" pitchFamily="34" charset="0"/>
              </a:rPr>
              <a:pPr eaLnBrk="1" hangingPunct="1"/>
              <a:t>11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12FFFC-E3B0-4A17-9D1E-EFC96223AA54}" type="slidenum">
              <a:rPr lang="es-ES" altLang="es-US">
                <a:latin typeface="Calibri" panose="020F0502020204030204" pitchFamily="34" charset="0"/>
              </a:rPr>
              <a:pPr eaLnBrk="1" hangingPunct="1"/>
              <a:t>12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4B5755-53A8-44C0-B38D-70644D7E45E7}" type="slidenum">
              <a:rPr lang="es-ES" altLang="es-US">
                <a:latin typeface="Calibri" panose="020F0502020204030204" pitchFamily="34" charset="0"/>
              </a:rPr>
              <a:pPr eaLnBrk="1" hangingPunct="1"/>
              <a:t>13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5DD438-681D-4D04-9582-9ABBB2EF81CF}" type="slidenum">
              <a:rPr lang="es-ES" altLang="es-US">
                <a:latin typeface="Calibri" panose="020F0502020204030204" pitchFamily="34" charset="0"/>
              </a:rPr>
              <a:pPr eaLnBrk="1" hangingPunct="1"/>
              <a:t>14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D04C7A-5A5A-4CD4-ADB1-F7EB6CF55DA3}" type="slidenum">
              <a:rPr lang="es-ES" altLang="es-US">
                <a:latin typeface="Calibri" panose="020F0502020204030204" pitchFamily="34" charset="0"/>
              </a:rPr>
              <a:pPr eaLnBrk="1" hangingPunct="1"/>
              <a:t>15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05B869-39D9-4556-9359-98DC50891ED6}" type="slidenum">
              <a:rPr lang="es-ES" altLang="es-US">
                <a:latin typeface="Calibri" panose="020F0502020204030204" pitchFamily="34" charset="0"/>
              </a:rPr>
              <a:pPr eaLnBrk="1" hangingPunct="1"/>
              <a:t>16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7136E5-C0AF-48C9-9884-9D39BCFE926F}" type="slidenum">
              <a:rPr lang="es-ES" altLang="es-US">
                <a:latin typeface="Calibri" panose="020F0502020204030204" pitchFamily="34" charset="0"/>
              </a:rPr>
              <a:pPr eaLnBrk="1" hangingPunct="1"/>
              <a:t>17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05EC9A-2AB2-4761-AFAC-06F961768F49}" type="slidenum">
              <a:rPr lang="es-ES" altLang="es-US">
                <a:latin typeface="Calibri" panose="020F0502020204030204" pitchFamily="34" charset="0"/>
              </a:rPr>
              <a:pPr eaLnBrk="1" hangingPunct="1"/>
              <a:t>18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AC4A53-F93F-42E1-9B9C-6D77BC8D707A}" type="slidenum">
              <a:rPr lang="es-ES" altLang="es-US">
                <a:latin typeface="Calibri" panose="020F0502020204030204" pitchFamily="34" charset="0"/>
              </a:rPr>
              <a:pPr eaLnBrk="1" hangingPunct="1"/>
              <a:t>19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67DB35-058F-432E-B859-54B74137A0D2}" type="slidenum">
              <a:rPr lang="es-ES" altLang="es-US">
                <a:latin typeface="Calibri" panose="020F0502020204030204" pitchFamily="34" charset="0"/>
              </a:rPr>
              <a:pPr eaLnBrk="1" hangingPunct="1"/>
              <a:t>2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7509BA-33AA-47DF-A34F-18099BF4E8B7}" type="slidenum">
              <a:rPr lang="es-ES" altLang="es-US">
                <a:latin typeface="Calibri" panose="020F0502020204030204" pitchFamily="34" charset="0"/>
              </a:rPr>
              <a:pPr eaLnBrk="1" hangingPunct="1"/>
              <a:t>20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23A663-F12E-47ED-BB2F-01F34B7215AD}" type="slidenum">
              <a:rPr lang="es-ES" altLang="es-US">
                <a:latin typeface="Calibri" panose="020F0502020204030204" pitchFamily="34" charset="0"/>
              </a:rPr>
              <a:pPr eaLnBrk="1" hangingPunct="1"/>
              <a:t>21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149F63-03E2-47C6-91DD-D07C2FF44591}" type="slidenum">
              <a:rPr lang="es-ES" altLang="es-US">
                <a:latin typeface="Calibri" panose="020F0502020204030204" pitchFamily="34" charset="0"/>
              </a:rPr>
              <a:pPr eaLnBrk="1" hangingPunct="1"/>
              <a:t>22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D94672-61D8-4EE6-AD9F-376D17B19852}" type="slidenum">
              <a:rPr lang="es-ES" altLang="es-US">
                <a:latin typeface="Calibri" panose="020F0502020204030204" pitchFamily="34" charset="0"/>
              </a:rPr>
              <a:pPr eaLnBrk="1" hangingPunct="1"/>
              <a:t>23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99BA5D-D2EB-4812-894E-CF81CAF8985B}" type="slidenum">
              <a:rPr lang="es-ES" altLang="es-US">
                <a:latin typeface="Calibri" panose="020F0502020204030204" pitchFamily="34" charset="0"/>
              </a:rPr>
              <a:pPr eaLnBrk="1" hangingPunct="1"/>
              <a:t>3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0EC8DD-FCE8-414A-B034-D5C417440B31}" type="slidenum">
              <a:rPr lang="es-ES" altLang="es-US">
                <a:latin typeface="Calibri" panose="020F0502020204030204" pitchFamily="34" charset="0"/>
              </a:rPr>
              <a:pPr eaLnBrk="1" hangingPunct="1"/>
              <a:t>4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AA3E1E-2678-413E-AD7D-9944DE5184A8}" type="slidenum">
              <a:rPr lang="es-ES" altLang="es-US">
                <a:latin typeface="Calibri" panose="020F0502020204030204" pitchFamily="34" charset="0"/>
              </a:rPr>
              <a:pPr eaLnBrk="1" hangingPunct="1"/>
              <a:t>5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00546A-9A76-4F73-BA01-82FED4E696B2}" type="slidenum">
              <a:rPr lang="es-ES" altLang="es-US">
                <a:latin typeface="Calibri" panose="020F0502020204030204" pitchFamily="34" charset="0"/>
              </a:rPr>
              <a:pPr eaLnBrk="1" hangingPunct="1"/>
              <a:t>6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019811-DC74-42FA-8816-5E882B19A5F9}" type="slidenum">
              <a:rPr lang="es-ES" altLang="es-US">
                <a:latin typeface="Calibri" panose="020F0502020204030204" pitchFamily="34" charset="0"/>
              </a:rPr>
              <a:pPr eaLnBrk="1" hangingPunct="1"/>
              <a:t>7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2C999A-249F-45E2-B8E9-FC21D3B86C1A}" type="slidenum">
              <a:rPr lang="es-ES" altLang="es-US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SV" altLang="es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B66B76-F24F-45AE-8978-94C53F6C0835}" type="slidenum">
              <a:rPr lang="es-ES" altLang="es-US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596" y="2181222"/>
            <a:ext cx="8416051" cy="15050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189" y="3978858"/>
            <a:ext cx="6930867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D00F-EDA8-4207-AA63-167C717C72B1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C470-9069-49A9-B592-6FB4C9FCC48A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0815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2427-6260-4744-BB9E-55CB9DEFD47B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B9105-445C-48DF-A2DF-CD0CDF89D785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84735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78399" y="281193"/>
            <a:ext cx="2227778" cy="5991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063" y="281193"/>
            <a:ext cx="6518314" cy="5991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E938-E645-493F-8A6B-0ADABB7C980C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BC792-0916-474D-A14C-EDF95EBBF05E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43224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88D38-A9AE-4AD2-BD8B-B30D618AE707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02C1-EEE2-49D1-A038-C92985385D4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07605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132" y="4511973"/>
            <a:ext cx="8416051" cy="1394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132" y="2976020"/>
            <a:ext cx="8416051" cy="15359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9383-6250-4017-9E2A-E17FB69A1DE6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6A29-8801-4D6B-A6DC-D5FBAF0CBDC4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92637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062" y="1638356"/>
            <a:ext cx="4373048" cy="4633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3128" y="1638356"/>
            <a:ext cx="4373048" cy="4633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6E3E-F71D-4CE9-BA84-5D3FB59922DD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65936-A7D0-42A7-9CFA-28CA6821D45B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288248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066" y="1571715"/>
            <a:ext cx="4374766" cy="655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066" y="2226731"/>
            <a:ext cx="4374766" cy="40454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29696" y="1571715"/>
            <a:ext cx="4376486" cy="655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29696" y="2226731"/>
            <a:ext cx="4376486" cy="40454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F075-5EB6-4848-B79B-408DA742D566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5FED6-307B-47AB-8BFA-CE11FA7768D4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75866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1997-F2AE-4973-8A2F-36D5648CBEBD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7B7E0-C584-4047-94B2-EC5DD58E8D4C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22588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3357-E4A3-496D-9E49-CFF8B520CC91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3DA4D-EF68-411B-86FA-07A1FD6F89D4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324578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67" y="279564"/>
            <a:ext cx="3257439" cy="11897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1113" y="279568"/>
            <a:ext cx="5535068" cy="59926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067" y="1469320"/>
            <a:ext cx="3257439" cy="4802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9D77-C1F4-4B65-85B3-A2718FDBE161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15E0-2BCA-4F0E-A88B-0E4CBAB6363C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423986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0714" y="4915065"/>
            <a:ext cx="5940743" cy="5802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0714" y="627385"/>
            <a:ext cx="5940743" cy="42129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0714" y="5495316"/>
            <a:ext cx="5940743" cy="8240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E16FE-DAE1-40A4-A063-94C8863CBC0A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EEE3D-AE1B-4198-BFBC-665AA5C22371}" type="slidenum">
              <a:rPr lang="es-ES" altLang="es-US"/>
              <a:pPr/>
              <a:t>‹Nº›</a:t>
            </a:fld>
            <a:endParaRPr lang="es-ES" altLang="es-US"/>
          </a:p>
        </p:txBody>
      </p:sp>
    </p:spTree>
    <p:extLst>
      <p:ext uri="{BB962C8B-B14F-4D97-AF65-F5344CB8AC3E}">
        <p14:creationId xmlns:p14="http://schemas.microsoft.com/office/powerpoint/2010/main" val="1607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80988"/>
            <a:ext cx="89106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38300"/>
            <a:ext cx="8910638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507163"/>
            <a:ext cx="2309813" cy="37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6A996-0789-4937-BA64-42B7F963810B}" type="datetimeFigureOut">
              <a:rPr lang="es-ES"/>
              <a:pPr>
                <a:defRPr/>
              </a:pPr>
              <a:t>27/02/2020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2963" y="6507163"/>
            <a:ext cx="3135312" cy="37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6125" y="6507163"/>
            <a:ext cx="2309813" cy="373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7ABDAEE-2C69-4570-A995-8503510FDA13}" type="slidenum">
              <a:rPr lang="es-ES" altLang="es-US"/>
              <a:pPr/>
              <a:t>‹Nº›</a:t>
            </a:fld>
            <a:endParaRPr lang="es-ES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CuadroTexto"/>
          <p:cNvSpPr txBox="1">
            <a:spLocks noChangeArrowheads="1"/>
          </p:cNvSpPr>
          <p:nvPr/>
        </p:nvSpPr>
        <p:spPr bwMode="auto">
          <a:xfrm>
            <a:off x="1004888" y="3730625"/>
            <a:ext cx="742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SV" altLang="es-US">
              <a:latin typeface="Calibri" panose="020F0502020204030204" pitchFamily="34" charset="0"/>
            </a:endParaRPr>
          </a:p>
        </p:txBody>
      </p:sp>
      <p:pic>
        <p:nvPicPr>
          <p:cNvPr id="2051" name="Picture 6" descr="C:\Documents and Settings\User\Mis documentos\Mis imágenes\Fotos todos Poli\FotosUNAG\2 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725" y="-139700"/>
            <a:ext cx="11090275" cy="786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188" descr="DSBGD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425" y="5511800"/>
            <a:ext cx="2630488" cy="1789113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0" y="0"/>
            <a:ext cx="9309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Presentación  Nación  Mayangna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36550" y="3660775"/>
            <a:ext cx="9591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DIALOGO  E INVESTIGACIÓN SOBRE DINÁMICAS TERRITORIALES  DESDE LA PERSPECTIVA DE LOS TERRITORIOS SUMU-MAYANGNA</a:t>
            </a:r>
            <a:endParaRPr lang="es-ES" sz="2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55" name="13 CuadroTexto"/>
          <p:cNvSpPr txBox="1">
            <a:spLocks noChangeArrowheads="1"/>
          </p:cNvSpPr>
          <p:nvPr/>
        </p:nvSpPr>
        <p:spPr bwMode="auto">
          <a:xfrm>
            <a:off x="2630488" y="6297613"/>
            <a:ext cx="4408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US" sz="2400">
                <a:solidFill>
                  <a:schemeClr val="bg1"/>
                </a:solidFill>
                <a:latin typeface="Calibri" panose="020F0502020204030204" pitchFamily="34" charset="0"/>
              </a:rPr>
              <a:t>Bilwi 31 de Mayo del 2010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812088" y="5468938"/>
            <a:ext cx="2552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Taymond Robins Lino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4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4 CuadroTexto"/>
          <p:cNvSpPr txBox="1">
            <a:spLocks noChangeArrowheads="1"/>
          </p:cNvSpPr>
          <p:nvPr/>
        </p:nvSpPr>
        <p:spPr bwMode="auto">
          <a:xfrm>
            <a:off x="0" y="4940300"/>
            <a:ext cx="5715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 su  bandera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Normas y preceptos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Planes estrategias definidos </a:t>
            </a:r>
          </a:p>
        </p:txBody>
      </p:sp>
      <p:pic>
        <p:nvPicPr>
          <p:cNvPr id="11268" name="Imagen 188" descr="DSBGD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9638" cy="2081213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520700" y="938213"/>
            <a:ext cx="90027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institucional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territorial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Autonomía y monitoreo legislativo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Salud y Medicina tradicional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e Identidad cultural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económico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de Recursos Naturales y Biodiversidad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Genero, adolescencia y la niñez 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 y vías de comunicación</a:t>
            </a:r>
            <a:endParaRPr lang="es-ES" altLang="es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s-NI" altLang="es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Manejo y administración forestal comunitaria.</a:t>
            </a:r>
          </a:p>
        </p:txBody>
      </p:sp>
      <p:sp>
        <p:nvSpPr>
          <p:cNvPr id="12291" name="9 CuadroTexto"/>
          <p:cNvSpPr txBox="1">
            <a:spLocks noChangeArrowheads="1"/>
          </p:cNvSpPr>
          <p:nvPr/>
        </p:nvSpPr>
        <p:spPr bwMode="auto">
          <a:xfrm>
            <a:off x="1020763" y="295275"/>
            <a:ext cx="807402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Planes y programas Nación Mayangna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Mis documentos\Mis imágenes\fotos awastingni\SANY0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306388" y="223838"/>
            <a:ext cx="8918575" cy="35734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NI" altLang="es-US" sz="3600" b="1" smtClean="0"/>
              <a:t>Vision  y Mision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NI" altLang="es-US" sz="3600" b="1" smtClean="0">
                <a:solidFill>
                  <a:srgbClr val="99FF33"/>
                </a:solidFill>
              </a:rPr>
              <a:t>   </a:t>
            </a:r>
            <a:r>
              <a:rPr lang="es-NI" altLang="es-US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gobierno autónomo de la nación Sumu-Mayangna,  facilita procesos de autogobierno comunitario y territorial, con énfasis en el fortalecimiento de  identidad cultural y político administrativo.</a:t>
            </a:r>
          </a:p>
          <a:p>
            <a:pPr eaLnBrk="1" hangingPunct="1"/>
            <a:endParaRPr lang="es-NI" altLang="es-US" smtClean="0"/>
          </a:p>
        </p:txBody>
      </p:sp>
      <p:sp>
        <p:nvSpPr>
          <p:cNvPr id="13316" name="2 Marcador de contenido"/>
          <p:cNvSpPr txBox="1">
            <a:spLocks/>
          </p:cNvSpPr>
          <p:nvPr/>
        </p:nvSpPr>
        <p:spPr bwMode="auto">
          <a:xfrm>
            <a:off x="487363" y="3868738"/>
            <a:ext cx="87820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NI" altLang="es-US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Facilitar proceso de participación directa de las comunidades y territorios  para alcanzar en el mejoramiento del nivel de vida de los habitantes</a:t>
            </a:r>
            <a:endParaRPr lang="es-NI" altLang="es-US" sz="3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377825" y="295275"/>
            <a:ext cx="866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 DE TRABAJO EN L AS  COMUNIDADES </a:t>
            </a:r>
          </a:p>
        </p:txBody>
      </p:sp>
      <p:sp>
        <p:nvSpPr>
          <p:cNvPr id="14340" name="5 CuadroTexto"/>
          <p:cNvSpPr txBox="1">
            <a:spLocks noChangeArrowheads="1"/>
          </p:cNvSpPr>
          <p:nvPr/>
        </p:nvSpPr>
        <p:spPr bwMode="auto">
          <a:xfrm>
            <a:off x="234950" y="1009650"/>
            <a:ext cx="743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 JURIDICOS NACIONALES E INTERNACIONES   </a:t>
            </a:r>
          </a:p>
        </p:txBody>
      </p:sp>
      <p:sp>
        <p:nvSpPr>
          <p:cNvPr id="14341" name="6 CuadroTexto"/>
          <p:cNvSpPr txBox="1">
            <a:spLocks noChangeArrowheads="1"/>
          </p:cNvSpPr>
          <p:nvPr/>
        </p:nvSpPr>
        <p:spPr bwMode="auto">
          <a:xfrm>
            <a:off x="306388" y="1758950"/>
            <a:ext cx="84312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Política de Nicaragua: Dice que las comunidades  de la costa Atlántica  tiene el derecho  de vivir  desarrollarse bajo las formas  de organización  social que corresponde  a sus tradiciones  históricas  y culturales. El estado organizara  a estas comunidades  el disfrute de sus recursos  naturales,  la efectividad  de sus formas  de propiedad  comunal  y la libre elección  de sus  autoridades y diputado. Así mismo garantiza. La preservación  de su cultura y lengua, religiones y costumbres</a:t>
            </a:r>
            <a:r>
              <a:rPr lang="es-ES" altLang="es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altLang="es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1520825" y="366713"/>
            <a:ext cx="743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NIVEL INTERNACIONALES   </a:t>
            </a:r>
          </a:p>
        </p:txBody>
      </p:sp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234950" y="1223963"/>
            <a:ext cx="92884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Declaración de las Naciones Unidas</a:t>
            </a:r>
          </a:p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Arto: 4 </a:t>
            </a:r>
          </a:p>
          <a:p>
            <a:pPr algn="just" eaLnBrk="1" hangingPunct="1"/>
            <a:r>
              <a:rPr lang="es-ES" altLang="es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Pueblos indígenas en ejercicio de su derecho de libre determinación, tienen derecho a la autonomía o al autogobierno  en las cuestiones relacionadas con sus asuntos internos y locales, así como a disponer de los medios  para financiar sus funciones autóctonas</a:t>
            </a:r>
            <a:endParaRPr lang="es-ES" altLang="es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s-ES" altLang="es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6 CuadroTexto"/>
          <p:cNvSpPr txBox="1">
            <a:spLocks noChangeArrowheads="1"/>
          </p:cNvSpPr>
          <p:nvPr/>
        </p:nvSpPr>
        <p:spPr bwMode="auto">
          <a:xfrm>
            <a:off x="520700" y="5654675"/>
            <a:ext cx="895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000" b="1">
                <a:solidFill>
                  <a:srgbClr val="FFFF00"/>
                </a:solidFill>
              </a:rPr>
              <a:t>MAYOR INFORMACION ACERCA DE LOS DERECHOS INHERENTES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Mis documentos\Mis imágenes\fotos armando\GEDC0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90123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4 CuadroTexto"/>
          <p:cNvSpPr txBox="1">
            <a:spLocks noChangeArrowheads="1"/>
          </p:cNvSpPr>
          <p:nvPr/>
        </p:nvSpPr>
        <p:spPr bwMode="auto">
          <a:xfrm>
            <a:off x="1449388" y="366713"/>
            <a:ext cx="507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400" b="1"/>
              <a:t>CONADETI  Y CIDTs</a:t>
            </a:r>
          </a:p>
        </p:txBody>
      </p:sp>
      <p:sp>
        <p:nvSpPr>
          <p:cNvPr id="16388" name="5 CuadroTexto"/>
          <p:cNvSpPr txBox="1">
            <a:spLocks noChangeArrowheads="1"/>
          </p:cNvSpPr>
          <p:nvPr/>
        </p:nvSpPr>
        <p:spPr bwMode="auto">
          <a:xfrm>
            <a:off x="0" y="1009650"/>
            <a:ext cx="84518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Necesidad de profundizar en la etapa de saneamiento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No  cuentan con recursos financieros suficientes 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Lo poco del presupuesto  no se maneja transparente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Poca voluntad de los políticos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La minoría es indígenas Mayangna, (2)  --- 32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Protagonismo indígenas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Falta de apoyo de los ONGs, y otros sectores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Caso de las invasores no tiene fin, 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Políticos los propician 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En Gobierno manifiesta que con los colonos hay que negociar.</a:t>
            </a:r>
          </a:p>
          <a:p>
            <a:pPr eaLnBrk="1" hangingPunct="1">
              <a:buFontTx/>
              <a:buAutoNum type="arabicPeriod"/>
            </a:pPr>
            <a:r>
              <a:rPr lang="es-ES" altLang="es-US" sz="2400" b="1">
                <a:solidFill>
                  <a:srgbClr val="FFFF00"/>
                </a:solidFill>
              </a:rPr>
              <a:t> Retos del valor de los títulos entregados</a:t>
            </a:r>
            <a:r>
              <a:rPr lang="es-ES" altLang="es-US" sz="2000">
                <a:solidFill>
                  <a:srgbClr val="FFFF00"/>
                </a:solidFill>
              </a:rPr>
              <a:t>. </a:t>
            </a:r>
          </a:p>
          <a:p>
            <a:pPr eaLnBrk="1" hangingPunct="1"/>
            <a:endParaRPr lang="es-ES" altLang="es-US" sz="2000">
              <a:solidFill>
                <a:schemeClr val="bg1"/>
              </a:solidFill>
            </a:endParaRPr>
          </a:p>
          <a:p>
            <a:pPr eaLnBrk="1" hangingPunct="1">
              <a:buFontTx/>
              <a:buAutoNum type="arabicPeriod"/>
            </a:pPr>
            <a:endParaRPr lang="es-ES" altLang="es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5 CuadroTexto"/>
          <p:cNvSpPr txBox="1">
            <a:spLocks noChangeArrowheads="1"/>
          </p:cNvSpPr>
          <p:nvPr/>
        </p:nvSpPr>
        <p:spPr bwMode="auto">
          <a:xfrm>
            <a:off x="0" y="366713"/>
            <a:ext cx="4951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SV" altLang="es-US"/>
          </a:p>
        </p:txBody>
      </p:sp>
      <p:pic>
        <p:nvPicPr>
          <p:cNvPr id="17411" name="Picture 3" descr="C:\Documents and Settings\User\Mis documentos\Mis imágenes\fotos Sikilta\100_0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7 CuadroTexto"/>
          <p:cNvSpPr txBox="1">
            <a:spLocks noChangeArrowheads="1"/>
          </p:cNvSpPr>
          <p:nvPr/>
        </p:nvSpPr>
        <p:spPr bwMode="auto">
          <a:xfrm>
            <a:off x="1020763" y="0"/>
            <a:ext cx="714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/>
              <a:t>ELABORACION DE LOS  PLANES DE MANEJO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581025"/>
          <a:ext cx="9901238" cy="6440488"/>
        </p:xfrm>
        <a:graphic>
          <a:graphicData uri="http://schemas.openxmlformats.org/drawingml/2006/table">
            <a:tbl>
              <a:tblPr/>
              <a:tblGrid>
                <a:gridCol w="54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5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s-MX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apaknin</a:t>
                      </a:r>
                      <a:r>
                        <a:rPr lang="es-MX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yulni</a:t>
                      </a:r>
                      <a:r>
                        <a:rPr lang="es-MX" sz="20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b="1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balna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Categorías de uso de la tierra en las comunidades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 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sangnika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duwa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apaknin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 Protección de vida silvestre 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 dahnin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 de agricultura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Kul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suhnin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 de guirisería  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Nuhni kulna pani- 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 de significación y/o sitios históricos.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Was minikpa apaknin pani balna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 de protección de ríos y manantiales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 inin pani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 de cacería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Sau daklana apaknin pani- 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Zona de conservación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S" sz="2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Diminik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Yaknin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Pani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Recoleccion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Frutas silvestres</a:t>
                      </a:r>
                      <a:endParaRPr lang="es-ES" sz="2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Mis documentos\Mis imágenes\fotos Sikilta\100_0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9012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ESTUDIOS E INVESTIGACIONES REALIZADAS EN LAS COMUNIDDES MAYANGNA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438150"/>
          <a:ext cx="9901238" cy="6678613"/>
        </p:xfrm>
        <a:graphic>
          <a:graphicData uri="http://schemas.openxmlformats.org/drawingml/2006/table">
            <a:tbl>
              <a:tblPr/>
              <a:tblGrid>
                <a:gridCol w="50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7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5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No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Cantidad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Naturaleza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Autor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Institución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Diagnósticos 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socioeconómicos  de los territorios Sumu-Mayangna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7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Dossier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Antony Stock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Baudilio Miquel, Mollins Erantz Fidencio Devis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TNC, GTZ, Centro 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Houmbold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,  URACCAN, 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Cedaprode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, Alistar, 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Setab.Marena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Fadcanic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Plan de conservación de los Recursos naturales Bosawas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Dossier 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Francisco Mayorga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TNC-USAID Parques en peligro, Bosawas, centro de entendimiento con la naturaleza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Propuesta de plan de manejo de la micro cuenca del rio Pis pis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Dossier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Susanne Thienhaus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Fadcanic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Hileswerk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-Austria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Plan General de Manejo de Bosawas PGM-RBB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Dossier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–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Marena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Territorios indígenas 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5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Posibilidad de protección sostenible de aéreas protegidas con la participación de etnias indígenas (estudio de caso de Bosawas)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Libro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Houmbold-University Zu Berlin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CEADAR, 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s-ES" sz="1100" dirty="0" err="1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Marena</a:t>
                      </a: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, URACCAN 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6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Hacia la titulación de los territorios indígenas de la Reserva de Biosfera  Bosawas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Dossier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Los territorios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CRAAN,  GTZ 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7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Diagnostico sociocultural y mapeos comunitarios en comunidades Mayangna.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Dossier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Taymond Robins Lino 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CRAAN, UNESCO </a:t>
                      </a:r>
                      <a:endParaRPr lang="es-ES" sz="1100" dirty="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9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8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MAYANGNA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. Apuntes sobre la historia de los indígenas </a:t>
                      </a:r>
                      <a:r>
                        <a:rPr lang="es-ES" sz="1100" dirty="0" err="1" smtClean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sUmu</a:t>
                      </a:r>
                      <a:r>
                        <a:rPr lang="es-ES" sz="1100" dirty="0" smtClean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en Centroamérica Pueblo Mayangna,  por </a:t>
                      </a:r>
                      <a:r>
                        <a:rPr lang="es-ES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Gotz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Von </a:t>
                      </a:r>
                      <a:r>
                        <a:rPr lang="es-ES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Houwald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Libro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Gotz Von Houwold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GTZ, </a:t>
                      </a:r>
                      <a:r>
                        <a:rPr lang="es-ES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Setab-Marena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9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Historia del Pueblo Mayangna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Folleto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Martín Erants  y  Eloy Frank.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URACCAN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10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Mapas territoriales, Mapas comunales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7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Lamina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Setab-Marena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Setab-Marena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99FF33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Organización SUKAWALA y sus proyectos de vida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Folleto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Murphy Almendarez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Nación - Mayangna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11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Tradición oral, censo y estudio socio-económico de las comunidades Mískitu y sumo de la cuenta media del rió coco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Folleto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Equipo de investigación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Fundacion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Wangki Lupia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6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12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Revista, SAHLAI cuentos, tenencia de la tierra y organización comunitaria.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Folleto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Timoteo Patrón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Reynaldo Dolores,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rgbClr val="FF0000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99FF33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13</a:t>
                      </a:r>
                      <a:endParaRPr lang="es-ES" sz="1100">
                        <a:solidFill>
                          <a:srgbClr val="99FF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Los hijos del sol, cuentos, mitos, leyendas poemas,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Folleto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Jose</a:t>
                      </a:r>
                      <a:r>
                        <a:rPr lang="es-ES_tradnl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Antonio Mairena 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URACCAN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6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99FF33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Diagnostico sobre la situación de los terceros en el territorio de Sikilta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Dossier </a:t>
                      </a:r>
                      <a:endParaRPr lang="es-ES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Rafael Trujillo 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Marena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s-ES" sz="1100" dirty="0" err="1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Setab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746" marR="407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CuadroTexto"/>
          <p:cNvSpPr txBox="1">
            <a:spLocks noChangeArrowheads="1"/>
          </p:cNvSpPr>
          <p:nvPr/>
        </p:nvSpPr>
        <p:spPr bwMode="auto">
          <a:xfrm>
            <a:off x="1377950" y="0"/>
            <a:ext cx="607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/>
              <a:t>CAPACIDAD DE ADMINISTRACION TERRITORIAL </a:t>
            </a:r>
          </a:p>
        </p:txBody>
      </p:sp>
      <p:pic>
        <p:nvPicPr>
          <p:cNvPr id="19459" name="Picture 2" descr="GEDC0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38150"/>
            <a:ext cx="95948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Mis documentos\Mis imágenes\2009-10-12 002\IMG_1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2020888" y="0"/>
            <a:ext cx="766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solidFill>
                  <a:schemeClr val="bg1"/>
                </a:solidFill>
              </a:rPr>
              <a:t>Medios de vida en las comunidades Mayangna</a:t>
            </a:r>
          </a:p>
        </p:txBody>
      </p:sp>
      <p:sp>
        <p:nvSpPr>
          <p:cNvPr id="20484" name="5 CuadroTexto"/>
          <p:cNvSpPr txBox="1">
            <a:spLocks noChangeArrowheads="1"/>
          </p:cNvSpPr>
          <p:nvPr/>
        </p:nvSpPr>
        <p:spPr bwMode="auto">
          <a:xfrm>
            <a:off x="1449388" y="1652588"/>
            <a:ext cx="7788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Economía de  subsistencias y  monetario</a:t>
            </a:r>
          </a:p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485" name="6 CuadroTexto"/>
          <p:cNvSpPr txBox="1">
            <a:spLocks noChangeArrowheads="1"/>
          </p:cNvSpPr>
          <p:nvPr/>
        </p:nvSpPr>
        <p:spPr bwMode="auto">
          <a:xfrm>
            <a:off x="1949450" y="4654550"/>
            <a:ext cx="74310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KASNIN:</a:t>
            </a: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Producción de Granos básicos</a:t>
            </a:r>
          </a:p>
          <a:p>
            <a:pPr eaLnBrk="1" hangingPunct="1"/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Cacería ,  pesca, recolección de frutas </a:t>
            </a:r>
          </a:p>
          <a:p>
            <a:pPr eaLnBrk="1" hangingPunct="1"/>
            <a:r>
              <a:rPr lang="es-ES" altLang="es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1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896475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1449388" y="0"/>
            <a:ext cx="7237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Identidad del pueblo Mayangna</a:t>
            </a:r>
            <a:r>
              <a:rPr lang="es-ES" altLang="es-US" sz="400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76" name="5 CuadroTexto"/>
          <p:cNvSpPr txBox="1">
            <a:spLocks noChangeArrowheads="1"/>
          </p:cNvSpPr>
          <p:nvPr/>
        </p:nvSpPr>
        <p:spPr bwMode="auto">
          <a:xfrm>
            <a:off x="592138" y="950913"/>
            <a:ext cx="8002587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Colectiva</a:t>
            </a:r>
          </a:p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Relación con la Naturaleza</a:t>
            </a:r>
          </a:p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Pueblo, Nación -Mayangna</a:t>
            </a:r>
          </a:p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Idioma </a:t>
            </a:r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(Tawahka, Ulwas, Panamahka, Yuskuh,) </a:t>
            </a:r>
          </a:p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Ideología</a:t>
            </a:r>
          </a:p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 geográfica determinada, (origen)</a:t>
            </a:r>
          </a:p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Creencias en </a:t>
            </a:r>
            <a:r>
              <a:rPr lang="es-ES" altLang="es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MALAM Y  SAUDA </a:t>
            </a:r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(filosofía)</a:t>
            </a:r>
          </a:p>
          <a:p>
            <a:pPr eaLnBrk="1" hangingPunct="1"/>
            <a:endParaRPr lang="es-ES" altLang="es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s-ES" altLang="es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s-ES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0"/>
            <a:ext cx="4021138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2 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5880100" y="2081213"/>
            <a:ext cx="4021138" cy="235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8" name="6 CuadroTexto"/>
          <p:cNvSpPr txBox="1">
            <a:spLocks noChangeArrowheads="1"/>
          </p:cNvSpPr>
          <p:nvPr/>
        </p:nvSpPr>
        <p:spPr bwMode="auto">
          <a:xfrm>
            <a:off x="0" y="3725863"/>
            <a:ext cx="52149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Gastronomía Mayangna: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Wakisa waihna</a:t>
            </a:r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Dikuruhna, Wanni puna, dimuihni buhna,  dimuihni busna,  Waspa dini buhna, Wasbul, supa, bunya, Malai bunya, Ulang, Pang</a:t>
            </a:r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9" name="7 CuadroTexto"/>
          <p:cNvSpPr txBox="1">
            <a:spLocks noChangeArrowheads="1"/>
          </p:cNvSpPr>
          <p:nvPr/>
        </p:nvSpPr>
        <p:spPr bwMode="auto">
          <a:xfrm>
            <a:off x="0" y="0"/>
            <a:ext cx="6451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BAKANIN: Venta de  granos básicos</a:t>
            </a:r>
          </a:p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Venta de musáceas y tubérculos</a:t>
            </a:r>
          </a:p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Venta de animales domésticos </a:t>
            </a:r>
          </a:p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Venta de frutas o cítricos </a:t>
            </a:r>
          </a:p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Venta de oro, guirisería.</a:t>
            </a:r>
          </a:p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Venta de madera</a:t>
            </a:r>
          </a:p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Artesanía de tuno </a:t>
            </a:r>
          </a:p>
          <a:p>
            <a:pPr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Artesanía de barro</a:t>
            </a:r>
          </a:p>
        </p:txBody>
      </p:sp>
      <p:pic>
        <p:nvPicPr>
          <p:cNvPr id="21510" name="Picture 4" descr="IMG_12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97363"/>
            <a:ext cx="402113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Documents and Settings\User\Mis documentos\Mis imágenes\fotos Sikilta\100_0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613"/>
            <a:ext cx="9901238" cy="742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4 CuadroTexto"/>
          <p:cNvSpPr txBox="1">
            <a:spLocks noChangeArrowheads="1"/>
          </p:cNvSpPr>
          <p:nvPr/>
        </p:nvSpPr>
        <p:spPr bwMode="auto">
          <a:xfrm>
            <a:off x="592138" y="0"/>
            <a:ext cx="678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RETOS, DESAFIOS Y OPORTUNIDADES </a:t>
            </a:r>
          </a:p>
        </p:txBody>
      </p:sp>
      <p:sp>
        <p:nvSpPr>
          <p:cNvPr id="22532" name="5 CuadroTexto"/>
          <p:cNvSpPr txBox="1">
            <a:spLocks noChangeArrowheads="1"/>
          </p:cNvSpPr>
          <p:nvPr/>
        </p:nvSpPr>
        <p:spPr bwMode="auto">
          <a:xfrm>
            <a:off x="520700" y="1009650"/>
            <a:ext cx="93805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Corrupción de las autoridades publicas y privadas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Trafico y venta de tierras Mayangna 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Avance  acelerado  de invasores  colonización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Autonomía territorial  de la Nacion Mayangna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Alcanzar planificaciones de desarrollo con los territorios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forestales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hídricos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minerales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s-ES" altLang="es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Mis documentos\Mis imágenes\Videos Sauni As\IMG_3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6022975" y="0"/>
            <a:ext cx="357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solidFill>
                  <a:srgbClr val="FFFF00"/>
                </a:solidFill>
                <a:latin typeface="Bookman Old Style" panose="02050604050505020204" pitchFamily="18" charset="0"/>
              </a:rPr>
              <a:t>CONCLUCIONES </a:t>
            </a:r>
          </a:p>
        </p:txBody>
      </p:sp>
      <p:sp>
        <p:nvSpPr>
          <p:cNvPr id="23556" name="3 CuadroTexto"/>
          <p:cNvSpPr txBox="1">
            <a:spLocks noChangeArrowheads="1"/>
          </p:cNvSpPr>
          <p:nvPr/>
        </p:nvSpPr>
        <p:spPr bwMode="auto">
          <a:xfrm>
            <a:off x="0" y="1795463"/>
            <a:ext cx="9901238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EXISTE CONOCIMIENTO DE   LOS DERECHOS INHERENTES 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GESTION TERRITORIAL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GESTION  A NIVEL NACIONAL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HAY CAPACIDAD LOCAL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MUCHAS INFORMACIONES TECNICAS Y CIENTIFICAS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USO Y MANEJO DE LOS RECURSOS NATURALES 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URGENCIA  LA APLICACIÓN DEL PROCESO SANEAMIENTO</a:t>
            </a:r>
          </a:p>
          <a:p>
            <a:pPr eaLnBrk="1" hangingPunct="1"/>
            <a:r>
              <a:rPr lang="es-ES" altLang="es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EXIGIMOS  AL GOBIERNO QUE REUBIQUE A LOS COLONOS QUE ESTAN TIERRAS MAYANGNA</a:t>
            </a:r>
          </a:p>
          <a:p>
            <a:pPr eaLnBrk="1" hangingPunct="1"/>
            <a:endParaRPr lang="es-ES" altLang="es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s-ES" altLang="es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s-ES" altLang="es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Mis documentos\Mis imágenes\2009-10-12 002\IMG_1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/>
          </p:cNvSpPr>
          <p:nvPr>
            <p:ph type="title"/>
          </p:nvPr>
        </p:nvSpPr>
        <p:spPr>
          <a:xfrm>
            <a:off x="449263" y="3367088"/>
            <a:ext cx="8782050" cy="1935162"/>
          </a:xfrm>
        </p:spPr>
        <p:txBody>
          <a:bodyPr/>
          <a:lstStyle/>
          <a:p>
            <a:r>
              <a:rPr lang="es-NI" altLang="es-US" smtClean="0">
                <a:solidFill>
                  <a:srgbClr val="FFFF00"/>
                </a:solidFill>
              </a:rPr>
              <a:t>TINGKI </a:t>
            </a:r>
            <a:br>
              <a:rPr lang="es-NI" altLang="es-US" smtClean="0">
                <a:solidFill>
                  <a:srgbClr val="FFFF00"/>
                </a:solidFill>
              </a:rPr>
            </a:br>
            <a:r>
              <a:rPr lang="es-NI" altLang="es-US" smtClean="0">
                <a:solidFill>
                  <a:srgbClr val="FFFF00"/>
                </a:solidFill>
              </a:rPr>
              <a:t>YADAKANAMANA</a:t>
            </a:r>
            <a:endParaRPr lang="es-ES" altLang="es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1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4 CuadroTexto"/>
          <p:cNvSpPr txBox="1">
            <a:spLocks noChangeArrowheads="1"/>
          </p:cNvSpPr>
          <p:nvPr/>
        </p:nvSpPr>
        <p:spPr bwMode="auto">
          <a:xfrm>
            <a:off x="0" y="0"/>
            <a:ext cx="9666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Testimonio ancestral del Mayangna en  Nikarawas </a:t>
            </a:r>
          </a:p>
        </p:txBody>
      </p:sp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0" y="800100"/>
            <a:ext cx="9901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Prevalecen los nombres toponímicos de grandes áreas territoriales </a:t>
            </a:r>
          </a:p>
        </p:txBody>
      </p:sp>
      <p:sp>
        <p:nvSpPr>
          <p:cNvPr id="4101" name="5 CuadroTexto"/>
          <p:cNvSpPr txBox="1">
            <a:spLocks noChangeArrowheads="1"/>
          </p:cNvSpPr>
          <p:nvPr/>
        </p:nvSpPr>
        <p:spPr bwMode="auto">
          <a:xfrm>
            <a:off x="306388" y="1703388"/>
            <a:ext cx="56451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Bilwi (hoy Puerto Cabezas), Kiwas, Wasla, Bilwaskarma, Ulwas, Saupuka, Waspam, Saulala, Asang, Rawawas</a:t>
            </a:r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Tupih, Siksikwas,  Kurinwas  Karahta, Wawa</a:t>
            </a:r>
          </a:p>
          <a:p>
            <a:pPr eaLnBrk="1" hangingPunct="1"/>
            <a:endParaRPr lang="es-ES" altLang="es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Manaswas o Managua</a:t>
            </a:r>
          </a:p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Waslala</a:t>
            </a:r>
          </a:p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Matiswas</a:t>
            </a:r>
          </a:p>
          <a:p>
            <a:pPr eaLnBrk="1" hangingPunct="1"/>
            <a:r>
              <a:rPr lang="es-ES" altLang="es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Kuah Wiwilih</a:t>
            </a:r>
          </a:p>
          <a:p>
            <a:pPr eaLnBrk="1" hangingPunct="1"/>
            <a:endParaRPr lang="es-ES" altLang="es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Mis documentos\Mis imágenes\Fotos todos Poli\FotosUNAG\2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-511175"/>
            <a:ext cx="10240963" cy="809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449263" y="0"/>
            <a:ext cx="893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US"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organización comunitaria Mayangna </a:t>
            </a:r>
            <a:r>
              <a:rPr lang="es-ES" altLang="es-US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2009775"/>
            <a:ext cx="9901238" cy="471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Autogobierno  territorial:</a:t>
            </a:r>
          </a:p>
          <a:p>
            <a:pPr>
              <a:defRPr/>
            </a:pPr>
            <a:r>
              <a:rPr lang="es-E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Proyecto SUKAWALA  1974(tenencia de la tierra, salud, educación y producción)</a:t>
            </a:r>
          </a:p>
          <a:p>
            <a:pPr>
              <a:defRPr/>
            </a:pPr>
            <a:r>
              <a:rPr lang="es-E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Alfabetización en su propia lengua</a:t>
            </a:r>
          </a:p>
          <a:p>
            <a:pPr>
              <a:defRPr/>
            </a:pPr>
            <a:r>
              <a:rPr lang="es-E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Participación en la Guerra de los 80 (Honduras y Nicaragua)</a:t>
            </a:r>
          </a:p>
          <a:p>
            <a:pPr>
              <a:defRPr/>
            </a:pPr>
            <a:r>
              <a:rPr lang="es-E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Participación en la construcción de la Autonomía Regional </a:t>
            </a:r>
          </a:p>
          <a:p>
            <a:pPr>
              <a:defRPr/>
            </a:pPr>
            <a:r>
              <a:rPr lang="es-E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Participación en la Comisión de Paz</a:t>
            </a:r>
          </a:p>
          <a:p>
            <a:pPr>
              <a:defRPr/>
            </a:pPr>
            <a:r>
              <a:rPr lang="es-E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Participación en la elaboración del Convenio 169  de la OIT</a:t>
            </a:r>
          </a:p>
          <a:p>
            <a:pPr>
              <a:defRPr/>
            </a:pPr>
            <a:endParaRPr lang="es-E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sz="2400" dirty="0">
              <a:latin typeface="Arial" charset="0"/>
            </a:endParaRPr>
          </a:p>
          <a:p>
            <a:pPr>
              <a:defRPr/>
            </a:pPr>
            <a:r>
              <a:rPr lang="es-ES" sz="24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Mis documentos\Mis imágenes\Fotos todos Poli\FotosUNAG\2 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2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4 CuadroTexto"/>
          <p:cNvSpPr txBox="1">
            <a:spLocks noChangeArrowheads="1"/>
          </p:cNvSpPr>
          <p:nvPr/>
        </p:nvSpPr>
        <p:spPr bwMode="auto">
          <a:xfrm>
            <a:off x="0" y="0"/>
            <a:ext cx="942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US" sz="3600">
                <a:solidFill>
                  <a:srgbClr val="FFFF00"/>
                </a:solidFill>
              </a:rPr>
              <a:t>Proyecto Conservación Natural BOSAWAS</a:t>
            </a:r>
          </a:p>
        </p:txBody>
      </p:sp>
      <p:pic>
        <p:nvPicPr>
          <p:cNvPr id="6148" name="Picture 2" descr="C:\Documents and Settings\User\Mis documentos\Mis imágenes\Fotos Mojones\GEDC0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3175"/>
            <a:ext cx="473551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6 CuadroTexto"/>
          <p:cNvSpPr txBox="1">
            <a:spLocks noChangeArrowheads="1"/>
          </p:cNvSpPr>
          <p:nvPr/>
        </p:nvSpPr>
        <p:spPr bwMode="auto">
          <a:xfrm>
            <a:off x="0" y="1438275"/>
            <a:ext cx="50942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BOSAWAS, Propiedad Nicaragüense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Decreto Presidencial 44-91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Áreas naturales de conservación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Biodiversidad 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Planificación desde el Estado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Agencias Internacionales 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Municipio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Certificación de la UNESCO 1997, RBB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Elaboración de los PGM-RBB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Ley 407 ley de Bosawas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Ley de Demarcación </a:t>
            </a:r>
          </a:p>
          <a:p>
            <a:pPr eaLnBrk="1" hangingPunct="1"/>
            <a:r>
              <a:rPr lang="es-ES" altLang="es-US" sz="220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s-ES" altLang="es-US" sz="2200"/>
              <a:t> </a:t>
            </a:r>
          </a:p>
        </p:txBody>
      </p:sp>
      <p:sp>
        <p:nvSpPr>
          <p:cNvPr id="6150" name="7 CuadroTexto"/>
          <p:cNvSpPr txBox="1">
            <a:spLocks noChangeArrowheads="1"/>
          </p:cNvSpPr>
          <p:nvPr/>
        </p:nvSpPr>
        <p:spPr bwMode="auto">
          <a:xfrm>
            <a:off x="4806950" y="1652588"/>
            <a:ext cx="5094288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Hábitat  Natural de los Mayangna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Cultura Milenaria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Posesión ancestral 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Demanda de la titulación por territorio MAYANGNA </a:t>
            </a:r>
            <a:r>
              <a:rPr lang="es-ES" altLang="es-US">
                <a:solidFill>
                  <a:srgbClr val="FFFF00"/>
                </a:solidFill>
              </a:rPr>
              <a:t>(técnica y jurídicamente)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CRAAN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Auto demarcación de los territorios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Normas de manejo Mayangna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Apoyo mínimo 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Dos pueblos indígenas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Federación WAULA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Consulta de la Ley 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CONADETI  CIDTs</a:t>
            </a:r>
          </a:p>
          <a:p>
            <a:pPr eaLnBrk="1" hangingPunct="1"/>
            <a:r>
              <a:rPr lang="es-ES" altLang="es-US" sz="2400">
                <a:solidFill>
                  <a:srgbClr val="FFFF00"/>
                </a:solidFill>
              </a:rPr>
              <a:t>   </a:t>
            </a:r>
          </a:p>
        </p:txBody>
      </p:sp>
      <p:sp>
        <p:nvSpPr>
          <p:cNvPr id="6151" name="8 CuadroTexto"/>
          <p:cNvSpPr txBox="1">
            <a:spLocks noChangeArrowheads="1"/>
          </p:cNvSpPr>
          <p:nvPr/>
        </p:nvSpPr>
        <p:spPr bwMode="auto">
          <a:xfrm>
            <a:off x="806450" y="866775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800">
                <a:solidFill>
                  <a:schemeClr val="bg1"/>
                </a:solidFill>
              </a:rPr>
              <a:t>ESTADO </a:t>
            </a:r>
          </a:p>
        </p:txBody>
      </p:sp>
      <p:sp>
        <p:nvSpPr>
          <p:cNvPr id="6152" name="9 CuadroTexto"/>
          <p:cNvSpPr txBox="1">
            <a:spLocks noChangeArrowheads="1"/>
          </p:cNvSpPr>
          <p:nvPr/>
        </p:nvSpPr>
        <p:spPr bwMode="auto">
          <a:xfrm>
            <a:off x="5308600" y="866775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 sz="2400">
                <a:solidFill>
                  <a:schemeClr val="bg1"/>
                </a:solidFill>
              </a:rPr>
              <a:t>NACION  MAYANGNA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PIM21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3297" y="5796772"/>
            <a:ext cx="1857388" cy="122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581025"/>
          <a:ext cx="9901238" cy="51069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8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5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Territorios Indígenas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Comunidades Sede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Organización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</a:rPr>
                        <a:t>Municipio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Situación de propiedad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Musawas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MASAKU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Bonanza 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Titulado  2007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Bu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/>
                        <a:t>Amak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/>
                        <a:t>MAKALAHNA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/>
                        <a:t>San José de Bocay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Titulado  2007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Bas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Sikilta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SIMSKULT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Siuna 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Titulado  2009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4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Arungka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Ispayul Ilna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MATUNBAK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Bonanza 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Titulado 2010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Tuahka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Wasakin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Gobierno territorial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Rosita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Titulado 2010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Awastingni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Awastingni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AMASAU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Waspan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Titulado  2008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7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Umra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Umra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UMRAWAS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Waspan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Sin titular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 8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Mayangna Sauni Walakwas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Walakwas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WALAKWAS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San José de Bocay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Sin titular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9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/>
                        <a:t>Mayangan</a:t>
                      </a:r>
                      <a:r>
                        <a:rPr lang="es-ES" sz="1600" dirty="0"/>
                        <a:t> Sauni </a:t>
                      </a:r>
                      <a:r>
                        <a:rPr lang="es-ES" sz="1600" dirty="0" err="1"/>
                        <a:t>Karawala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/>
                        <a:t>Karawala 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Gobierno territorial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err="1"/>
                        <a:t>Karawala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/>
                        <a:t>Titulado 2008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50" name="6 CuadroTexto"/>
          <p:cNvSpPr txBox="1">
            <a:spLocks noChangeArrowheads="1"/>
          </p:cNvSpPr>
          <p:nvPr/>
        </p:nvSpPr>
        <p:spPr bwMode="auto">
          <a:xfrm>
            <a:off x="1878013" y="0"/>
            <a:ext cx="4859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/>
              <a:t>TERRITORIOS MAYANGNA TITULADOS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4 CuadroTexto"/>
          <p:cNvSpPr txBox="1">
            <a:spLocks noChangeArrowheads="1"/>
          </p:cNvSpPr>
          <p:nvPr/>
        </p:nvSpPr>
        <p:spPr bwMode="auto">
          <a:xfrm>
            <a:off x="1306513" y="366713"/>
            <a:ext cx="771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OTRAS ACCIONES  DE LA CONADETI Y CIDTs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34950" y="1509713"/>
          <a:ext cx="9429750" cy="3714750"/>
        </p:xfrm>
        <a:graphic>
          <a:graphicData uri="http://schemas.openxmlformats.org/drawingml/2006/table">
            <a:tbl>
              <a:tblPr/>
              <a:tblGrid>
                <a:gridCol w="1449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7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7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Calibri"/>
                          <a:cs typeface="Times New Roman"/>
                        </a:rPr>
                        <a:t>Municipio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Calibri"/>
                          <a:cs typeface="Times New Roman"/>
                        </a:rPr>
                        <a:t>Territorio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Calibri"/>
                          <a:cs typeface="Times New Roman"/>
                        </a:rPr>
                        <a:t>Comunidades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Narrow"/>
                          <a:ea typeface="Calibri"/>
                          <a:cs typeface="Times New Roman"/>
                        </a:rPr>
                        <a:t>Acciones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90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San José de Bocay 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Mayangna Sauni Bu 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16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Etapa de saneamiento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Estudio de factibilidad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9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Mayangna Sauni Bu 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Área complementaria 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Elaboración de Diagnósticos </a:t>
                      </a:r>
                      <a:endParaRPr lang="es-E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53" marR="58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CuadroTexto"/>
          <p:cNvSpPr txBox="1">
            <a:spLocks noChangeArrowheads="1"/>
          </p:cNvSpPr>
          <p:nvPr/>
        </p:nvSpPr>
        <p:spPr bwMode="auto">
          <a:xfrm rot="5400000">
            <a:off x="-1366838" y="2897188"/>
            <a:ext cx="4144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US"/>
              <a:t>Formas de Gobernanza Territorial </a:t>
            </a:r>
          </a:p>
        </p:txBody>
      </p:sp>
      <p:grpSp>
        <p:nvGrpSpPr>
          <p:cNvPr id="9219" name="Group 2"/>
          <p:cNvGrpSpPr>
            <a:grpSpLocks noChangeAspect="1"/>
          </p:cNvGrpSpPr>
          <p:nvPr/>
        </p:nvGrpSpPr>
        <p:grpSpPr bwMode="auto">
          <a:xfrm>
            <a:off x="1449388" y="436563"/>
            <a:ext cx="6292850" cy="6584950"/>
            <a:chOff x="1886" y="217"/>
            <a:chExt cx="7626" cy="7980"/>
          </a:xfrm>
        </p:grpSpPr>
        <p:sp>
          <p:nvSpPr>
            <p:cNvPr id="9225" name="AutoShape 3"/>
            <p:cNvSpPr>
              <a:spLocks noChangeAspect="1" noChangeArrowheads="1"/>
            </p:cNvSpPr>
            <p:nvPr/>
          </p:nvSpPr>
          <p:spPr bwMode="auto">
            <a:xfrm>
              <a:off x="1886" y="217"/>
              <a:ext cx="7626" cy="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altLang="es-US"/>
            </a:p>
          </p:txBody>
        </p:sp>
        <p:sp>
          <p:nvSpPr>
            <p:cNvPr id="9226" name="Oval 4"/>
            <p:cNvSpPr>
              <a:spLocks noChangeArrowheads="1"/>
            </p:cNvSpPr>
            <p:nvPr/>
          </p:nvSpPr>
          <p:spPr bwMode="auto">
            <a:xfrm>
              <a:off x="2492" y="1432"/>
              <a:ext cx="6801" cy="55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r>
                <a:rPr lang="es-ES" altLang="es-US">
                  <a:latin typeface="Calibri" panose="020F0502020204030204" pitchFamily="34" charset="0"/>
                </a:rPr>
                <a:t>             </a:t>
              </a:r>
            </a:p>
            <a:p>
              <a:pPr eaLnBrk="1" hangingPunct="1">
                <a:spcAft>
                  <a:spcPts val="1000"/>
                </a:spcAft>
              </a:pPr>
              <a:r>
                <a:rPr lang="es-ES" altLang="es-US">
                  <a:latin typeface="Calibri" panose="020F0502020204030204" pitchFamily="34" charset="0"/>
                </a:rPr>
                <a:t>                     Gobernanza  Mayangna</a:t>
              </a:r>
              <a:endParaRPr lang="es-ES" altLang="es-US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>
                <a:spcAft>
                  <a:spcPts val="1000"/>
                </a:spcAft>
              </a:pPr>
              <a:endParaRPr lang="es-ES" altLang="es-US" sz="1100">
                <a:latin typeface="Times New Roman" panose="02020603050405020304" pitchFamily="18" charset="0"/>
              </a:endParaRPr>
            </a:p>
            <a:p>
              <a:pPr eaLnBrk="1" hangingPunct="1"/>
              <a:endParaRPr lang="es-ES" altLang="es-US"/>
            </a:p>
          </p:txBody>
        </p:sp>
        <p:sp>
          <p:nvSpPr>
            <p:cNvPr id="9227" name="Oval 5"/>
            <p:cNvSpPr>
              <a:spLocks noChangeArrowheads="1"/>
            </p:cNvSpPr>
            <p:nvPr/>
          </p:nvSpPr>
          <p:spPr bwMode="auto">
            <a:xfrm>
              <a:off x="4192" y="1592"/>
              <a:ext cx="3200" cy="190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US" sz="1100">
                  <a:latin typeface="Calibri" panose="020F0502020204030204" pitchFamily="34" charset="0"/>
                </a:rPr>
                <a:t>Junta Directiva</a:t>
              </a:r>
            </a:p>
            <a:p>
              <a:pPr algn="ctr" eaLnBrk="1" hangingPunct="1"/>
              <a:r>
                <a:rPr lang="es-ES" altLang="es-US" sz="1100">
                  <a:latin typeface="Calibri" panose="020F0502020204030204" pitchFamily="34" charset="0"/>
                </a:rPr>
                <a:t>Derechos y Obligaciones</a:t>
              </a:r>
              <a:endParaRPr lang="es-ES" altLang="es-US" sz="1100"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s-ES" altLang="es-US" sz="1100">
                  <a:solidFill>
                    <a:srgbClr val="FFFF00"/>
                  </a:solidFill>
                  <a:latin typeface="Calibri" panose="020F0502020204030204" pitchFamily="34" charset="0"/>
                </a:rPr>
                <a:t>GOBIERNOS TERRITORIALES</a:t>
              </a:r>
              <a:endParaRPr lang="es-ES" altLang="es-US" sz="11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s-ES" altLang="es-US" sz="1100">
                  <a:latin typeface="Calibri" panose="020F0502020204030204" pitchFamily="34" charset="0"/>
                </a:rPr>
                <a:t>Asamblea Territorial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s-ES" altLang="es-US" sz="1000" b="1">
                  <a:latin typeface="Calibri" panose="020F0502020204030204" pitchFamily="34" charset="0"/>
                </a:rPr>
                <a:t>TERRITORIO  </a:t>
              </a:r>
              <a:r>
                <a:rPr lang="es-ES" altLang="es-US" sz="1000">
                  <a:latin typeface="Calibri" panose="020F0502020204030204" pitchFamily="34" charset="0"/>
                </a:rPr>
                <a:t>Normas, Lineamientos Administración</a:t>
              </a:r>
              <a:endParaRPr lang="es-ES" altLang="es-US"/>
            </a:p>
          </p:txBody>
        </p:sp>
        <p:sp>
          <p:nvSpPr>
            <p:cNvPr id="9228" name="Oval 6"/>
            <p:cNvSpPr>
              <a:spLocks noChangeArrowheads="1"/>
            </p:cNvSpPr>
            <p:nvPr/>
          </p:nvSpPr>
          <p:spPr bwMode="auto">
            <a:xfrm>
              <a:off x="3133" y="5757"/>
              <a:ext cx="1697" cy="86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US" sz="1100">
                  <a:latin typeface="Calibri" panose="020F0502020204030204" pitchFamily="34" charset="0"/>
                </a:rPr>
                <a:t>Autoridades Tradicionales </a:t>
              </a:r>
              <a:endParaRPr lang="es-ES" altLang="es-US"/>
            </a:p>
          </p:txBody>
        </p:sp>
        <p:sp>
          <p:nvSpPr>
            <p:cNvPr id="9229" name="Oval 7"/>
            <p:cNvSpPr>
              <a:spLocks noChangeArrowheads="1"/>
            </p:cNvSpPr>
            <p:nvPr/>
          </p:nvSpPr>
          <p:spPr bwMode="auto">
            <a:xfrm>
              <a:off x="4483" y="4116"/>
              <a:ext cx="2976" cy="1730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US" sz="1100">
                  <a:latin typeface="Calibri" panose="020F0502020204030204" pitchFamily="34" charset="0"/>
                </a:rPr>
                <a:t>Asamblea Comunitaria</a:t>
              </a:r>
            </a:p>
            <a:p>
              <a:pPr algn="ctr" eaLnBrk="1" hangingPunct="1"/>
              <a:r>
                <a:rPr lang="es-ES" altLang="es-US" sz="1100" b="1">
                  <a:solidFill>
                    <a:srgbClr val="FFFF00"/>
                  </a:solidFill>
                  <a:latin typeface="Calibri" panose="020F0502020204030204" pitchFamily="34" charset="0"/>
                </a:rPr>
                <a:t>GOBIERNOS COMUNALES</a:t>
              </a:r>
              <a:endParaRPr lang="es-ES" altLang="es-US" sz="1100" b="1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s-ES" altLang="es-US" sz="1100">
                  <a:latin typeface="Calibri" panose="020F0502020204030204" pitchFamily="34" charset="0"/>
                </a:rPr>
                <a:t>Normas, Lineamientos, Administración</a:t>
              </a:r>
              <a:endParaRPr lang="es-ES" altLang="es-US"/>
            </a:p>
          </p:txBody>
        </p:sp>
        <p:sp>
          <p:nvSpPr>
            <p:cNvPr id="9230" name="AutoShape 10"/>
            <p:cNvSpPr>
              <a:spLocks noChangeArrowheads="1"/>
            </p:cNvSpPr>
            <p:nvPr/>
          </p:nvSpPr>
          <p:spPr bwMode="auto">
            <a:xfrm>
              <a:off x="7340" y="1172"/>
              <a:ext cx="1055" cy="2319"/>
            </a:xfrm>
            <a:prstGeom prst="upArrow">
              <a:avLst>
                <a:gd name="adj1" fmla="val 65130"/>
                <a:gd name="adj2" fmla="val 39149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US" sz="1100">
                  <a:latin typeface="Calibri" panose="020F0502020204030204" pitchFamily="34" charset="0"/>
                </a:rPr>
                <a:t>Gestión Incidencia</a:t>
              </a:r>
            </a:p>
            <a:p>
              <a:pPr eaLnBrk="1" hangingPunct="1"/>
              <a:endParaRPr lang="es-ES" altLang="es-US"/>
            </a:p>
          </p:txBody>
        </p:sp>
        <p:sp>
          <p:nvSpPr>
            <p:cNvPr id="9231" name="AutoShape 11"/>
            <p:cNvSpPr>
              <a:spLocks noChangeArrowheads="1"/>
            </p:cNvSpPr>
            <p:nvPr/>
          </p:nvSpPr>
          <p:spPr bwMode="auto">
            <a:xfrm>
              <a:off x="2838" y="2481"/>
              <a:ext cx="1548" cy="2500"/>
            </a:xfrm>
            <a:prstGeom prst="downArrow">
              <a:avLst>
                <a:gd name="adj1" fmla="val 50000"/>
                <a:gd name="adj2" fmla="val 27006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US" sz="1100">
                  <a:latin typeface="Calibri" panose="020F0502020204030204" pitchFamily="34" charset="0"/>
                </a:rPr>
                <a:t>Control</a:t>
              </a:r>
            </a:p>
            <a:p>
              <a:pPr eaLnBrk="1" hangingPunct="1">
                <a:spcAft>
                  <a:spcPts val="1000"/>
                </a:spcAft>
              </a:pPr>
              <a:r>
                <a:rPr lang="es-ES" altLang="es-US" sz="1100">
                  <a:latin typeface="Calibri" panose="020F0502020204030204" pitchFamily="34" charset="0"/>
                </a:rPr>
                <a:t>Administración</a:t>
              </a:r>
            </a:p>
            <a:p>
              <a:pPr eaLnBrk="1" hangingPunct="1"/>
              <a:endParaRPr lang="es-ES" altLang="es-US"/>
            </a:p>
          </p:txBody>
        </p:sp>
        <p:sp>
          <p:nvSpPr>
            <p:cNvPr id="9232" name="Oval 12"/>
            <p:cNvSpPr>
              <a:spLocks noChangeArrowheads="1"/>
            </p:cNvSpPr>
            <p:nvPr/>
          </p:nvSpPr>
          <p:spPr bwMode="auto">
            <a:xfrm>
              <a:off x="7184" y="5757"/>
              <a:ext cx="1581" cy="887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s-ES" altLang="es-US" sz="1100">
                  <a:latin typeface="Calibri" panose="020F0502020204030204" pitchFamily="34" charset="0"/>
                </a:rPr>
                <a:t>Estructuras Sociales </a:t>
              </a:r>
              <a:endParaRPr lang="es-ES" altLang="es-US"/>
            </a:p>
          </p:txBody>
        </p:sp>
        <p:sp>
          <p:nvSpPr>
            <p:cNvPr id="9233" name="Line 13"/>
            <p:cNvSpPr>
              <a:spLocks noChangeShapeType="1"/>
            </p:cNvSpPr>
            <p:nvPr/>
          </p:nvSpPr>
          <p:spPr bwMode="auto">
            <a:xfrm flipH="1">
              <a:off x="4091" y="5278"/>
              <a:ext cx="577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9234" name="Line 14"/>
            <p:cNvSpPr>
              <a:spLocks noChangeShapeType="1"/>
            </p:cNvSpPr>
            <p:nvPr/>
          </p:nvSpPr>
          <p:spPr bwMode="auto">
            <a:xfrm>
              <a:off x="7081" y="5336"/>
              <a:ext cx="692" cy="7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9235" name="Oval 18"/>
            <p:cNvSpPr>
              <a:spLocks noChangeArrowheads="1"/>
            </p:cNvSpPr>
            <p:nvPr/>
          </p:nvSpPr>
          <p:spPr bwMode="auto">
            <a:xfrm>
              <a:off x="7708" y="320"/>
              <a:ext cx="1627" cy="102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s-ES" altLang="es-US" sz="1000">
                  <a:latin typeface="Calibri" panose="020F0502020204030204" pitchFamily="34" charset="0"/>
                </a:rPr>
                <a:t>Empresas Privada</a:t>
              </a:r>
              <a:endParaRPr lang="es-ES" altLang="es-US"/>
            </a:p>
          </p:txBody>
        </p:sp>
        <p:sp>
          <p:nvSpPr>
            <p:cNvPr id="9236" name="Oval 19"/>
            <p:cNvSpPr>
              <a:spLocks noChangeArrowheads="1"/>
            </p:cNvSpPr>
            <p:nvPr/>
          </p:nvSpPr>
          <p:spPr bwMode="auto">
            <a:xfrm>
              <a:off x="2051" y="320"/>
              <a:ext cx="1988" cy="127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s-ES" altLang="es-US" sz="1000">
                  <a:latin typeface="Calibri" panose="020F0502020204030204" pitchFamily="34" charset="0"/>
                </a:rPr>
                <a:t>Organismos</a:t>
              </a:r>
              <a:r>
                <a:rPr lang="es-ES" altLang="es-US" sz="1000">
                  <a:latin typeface="Times New Roman" panose="02020603050405020304" pitchFamily="18" charset="0"/>
                </a:rPr>
                <a:t>.</a:t>
              </a:r>
            </a:p>
            <a:p>
              <a:pPr algn="ctr" eaLnBrk="1" hangingPunct="1">
                <a:spcAft>
                  <a:spcPts val="1000"/>
                </a:spcAft>
              </a:pPr>
              <a:r>
                <a:rPr lang="es-ES" altLang="es-US" sz="1000">
                  <a:latin typeface="Calibri" panose="020F0502020204030204" pitchFamily="34" charset="0"/>
                </a:rPr>
                <a:t>Nacionales  e internacionales</a:t>
              </a:r>
            </a:p>
            <a:p>
              <a:pPr eaLnBrk="1" hangingPunct="1"/>
              <a:endParaRPr lang="es-ES" altLang="es-US"/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3186" y="6644"/>
              <a:ext cx="1697" cy="145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100">
                  <a:latin typeface="Calibri" pitchFamily="34" charset="0"/>
                </a:rPr>
                <a:t>Muihbarak </a:t>
              </a:r>
            </a:p>
            <a:p>
              <a:pPr>
                <a:defRPr/>
              </a:pPr>
              <a:r>
                <a:rPr lang="en-US" sz="1100">
                  <a:latin typeface="Calibri" pitchFamily="34" charset="0"/>
                </a:rPr>
                <a:t>Wisyang</a:t>
              </a:r>
            </a:p>
            <a:p>
              <a:pPr>
                <a:defRPr/>
              </a:pPr>
              <a:r>
                <a:rPr lang="en-US" sz="1100">
                  <a:latin typeface="Calibri" pitchFamily="34" charset="0"/>
                </a:rPr>
                <a:t>Ditalyang</a:t>
              </a:r>
            </a:p>
            <a:p>
              <a:pPr>
                <a:defRPr/>
              </a:pPr>
              <a:r>
                <a:rPr lang="en-US" sz="1100">
                  <a:latin typeface="Calibri" pitchFamily="34" charset="0"/>
                </a:rPr>
                <a:t>Muihbinlaihyang</a:t>
              </a:r>
            </a:p>
            <a:p>
              <a:pPr>
                <a:defRPr/>
              </a:pPr>
              <a:r>
                <a:rPr lang="en-US" sz="1100">
                  <a:latin typeface="Calibri" pitchFamily="34" charset="0"/>
                </a:rPr>
                <a:t>Sautatuna </a:t>
              </a:r>
            </a:p>
            <a:p>
              <a:pPr>
                <a:defRPr/>
              </a:pPr>
              <a:endParaRPr lang="en-US" sz="1100">
                <a:latin typeface="Calibri" pitchFamily="34" charset="0"/>
              </a:endParaRPr>
            </a:p>
            <a:p>
              <a:pPr>
                <a:defRPr/>
              </a:pPr>
              <a:r>
                <a:rPr lang="en-US" sz="1100">
                  <a:latin typeface="Calibri" pitchFamily="34" charset="0"/>
                </a:rPr>
                <a:t> </a:t>
              </a:r>
              <a:endParaRPr lang="es-ES"/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7646" y="6644"/>
              <a:ext cx="1293" cy="145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s-ES" sz="1100">
                  <a:latin typeface="Calibri" pitchFamily="34" charset="0"/>
                </a:rPr>
                <a:t>Coordinador </a:t>
              </a:r>
            </a:p>
            <a:p>
              <a:pPr>
                <a:defRPr/>
              </a:pPr>
              <a:r>
                <a:rPr lang="es-ES" sz="1100">
                  <a:latin typeface="Calibri" pitchFamily="34" charset="0"/>
                </a:rPr>
                <a:t>Presidente </a:t>
              </a:r>
            </a:p>
            <a:p>
              <a:pPr>
                <a:defRPr/>
              </a:pPr>
              <a:r>
                <a:rPr lang="es-ES" sz="1100">
                  <a:latin typeface="Calibri" pitchFamily="34" charset="0"/>
                </a:rPr>
                <a:t>Maestro</a:t>
              </a:r>
            </a:p>
            <a:p>
              <a:pPr>
                <a:defRPr/>
              </a:pPr>
              <a:r>
                <a:rPr lang="es-ES" sz="1100">
                  <a:latin typeface="Calibri" pitchFamily="34" charset="0"/>
                </a:rPr>
                <a:t>Pastor</a:t>
              </a:r>
            </a:p>
            <a:p>
              <a:pPr>
                <a:defRPr/>
              </a:pPr>
              <a:r>
                <a:rPr lang="es-ES" sz="1100">
                  <a:latin typeface="Calibri" pitchFamily="34" charset="0"/>
                </a:rPr>
                <a:t>Enfermera</a:t>
              </a:r>
            </a:p>
            <a:p>
              <a:pPr>
                <a:defRPr/>
              </a:pPr>
              <a:r>
                <a:rPr lang="es-ES" sz="1100">
                  <a:latin typeface="Calibri" pitchFamily="34" charset="0"/>
                </a:rPr>
                <a:t>Guardabosque  </a:t>
              </a:r>
            </a:p>
            <a:p>
              <a:pPr>
                <a:defRPr/>
              </a:pPr>
              <a:endParaRPr lang="es-ES"/>
            </a:p>
          </p:txBody>
        </p:sp>
      </p:grpSp>
      <p:sp>
        <p:nvSpPr>
          <p:cNvPr id="9220" name="Oval 22"/>
          <p:cNvSpPr>
            <a:spLocks noChangeArrowheads="1"/>
          </p:cNvSpPr>
          <p:nvPr/>
        </p:nvSpPr>
        <p:spPr bwMode="auto">
          <a:xfrm>
            <a:off x="3878263" y="0"/>
            <a:ext cx="1895475" cy="1047750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s-ES" altLang="es-US" sz="900">
                <a:latin typeface="Calibri" panose="020F0502020204030204" pitchFamily="34" charset="0"/>
              </a:rPr>
              <a:t>Gobierno: Municipal, Regional,  Nacional.</a:t>
            </a:r>
            <a:r>
              <a:rPr lang="es-ES" altLang="es-US" sz="1000">
                <a:latin typeface="Calibri" panose="020F0502020204030204" pitchFamily="34" charset="0"/>
              </a:rPr>
              <a:t> Instituciones</a:t>
            </a:r>
            <a:r>
              <a:rPr lang="es-ES" altLang="es-US" sz="1100">
                <a:latin typeface="Calibri" panose="020F0502020204030204" pitchFamily="34" charset="0"/>
              </a:rPr>
              <a:t> </a:t>
            </a:r>
            <a:r>
              <a:rPr lang="es-ES" altLang="es-US" sz="1000">
                <a:latin typeface="Calibri" panose="020F0502020204030204" pitchFamily="34" charset="0"/>
              </a:rPr>
              <a:t>Públicas </a:t>
            </a:r>
            <a:endParaRPr lang="es-ES" altLang="es-US"/>
          </a:p>
        </p:txBody>
      </p:sp>
      <p:cxnSp>
        <p:nvCxnSpPr>
          <p:cNvPr id="25" name="24 Conector recto de flecha"/>
          <p:cNvCxnSpPr/>
          <p:nvPr/>
        </p:nvCxnSpPr>
        <p:spPr>
          <a:xfrm rot="5400000">
            <a:off x="4520407" y="3367881"/>
            <a:ext cx="439738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9227" idx="0"/>
          </p:cNvCxnSpPr>
          <p:nvPr/>
        </p:nvCxnSpPr>
        <p:spPr>
          <a:xfrm rot="16200000" flipV="1">
            <a:off x="4387850" y="1285875"/>
            <a:ext cx="5619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5451475" y="1152525"/>
            <a:ext cx="92868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9227" idx="1"/>
          </p:cNvCxnSpPr>
          <p:nvPr/>
        </p:nvCxnSpPr>
        <p:spPr>
          <a:xfrm rot="16200000" flipV="1">
            <a:off x="3198812" y="1260476"/>
            <a:ext cx="506413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735138" y="0"/>
            <a:ext cx="6859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GOBIERNO NACION SUMU-MAYANGNA</a:t>
            </a:r>
            <a:endParaRPr lang="es-NI" sz="4500" dirty="0">
              <a:latin typeface="+mj-lt"/>
              <a:ea typeface="+mj-ea"/>
              <a:cs typeface="+mj-cs"/>
            </a:endParaRPr>
          </a:p>
        </p:txBody>
      </p:sp>
      <p:grpSp>
        <p:nvGrpSpPr>
          <p:cNvPr id="10243" name="Group 4"/>
          <p:cNvGrpSpPr>
            <a:grpSpLocks noChangeAspect="1"/>
          </p:cNvGrpSpPr>
          <p:nvPr/>
        </p:nvGrpSpPr>
        <p:grpSpPr bwMode="auto">
          <a:xfrm>
            <a:off x="0" y="723900"/>
            <a:ext cx="9088438" cy="5654675"/>
            <a:chOff x="2451" y="6570"/>
            <a:chExt cx="11221" cy="4954"/>
          </a:xfrm>
        </p:grpSpPr>
        <p:sp>
          <p:nvSpPr>
            <p:cNvPr id="10244" name="3 Rectángulo"/>
            <p:cNvSpPr>
              <a:spLocks noChangeArrowheads="1"/>
            </p:cNvSpPr>
            <p:nvPr/>
          </p:nvSpPr>
          <p:spPr bwMode="auto">
            <a:xfrm>
              <a:off x="6058" y="6570"/>
              <a:ext cx="4379" cy="664"/>
            </a:xfrm>
            <a:prstGeom prst="rect">
              <a:avLst/>
            </a:prstGeom>
            <a:solidFill>
              <a:srgbClr val="6666FF"/>
            </a:solidFill>
            <a:ln w="25400">
              <a:solidFill>
                <a:srgbClr val="B0761F"/>
              </a:solidFill>
              <a:miter lim="800000"/>
              <a:headEnd/>
              <a:tailEnd/>
            </a:ln>
          </p:spPr>
          <p:txBody>
            <a:bodyPr lIns="58522" tIns="29261" rIns="58522" bIns="29261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US" sz="2000" b="1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ASANGLAWANA</a:t>
              </a:r>
              <a:endParaRPr lang="es-NI" altLang="es-US" sz="2000">
                <a:latin typeface="Calibri" panose="020F0502020204030204" pitchFamily="34" charset="0"/>
                <a:ea typeface="Times New Roman" panose="02020603050405020304" pitchFamily="18" charset="0"/>
                <a:cs typeface="Gill Sans MT" panose="020B0502020104020203" pitchFamily="34" charset="0"/>
              </a:endParaRPr>
            </a:p>
            <a:p>
              <a:pPr algn="ctr"/>
              <a:r>
                <a:rPr lang="es-ES" altLang="es-US" sz="2000" b="1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(Asamblea General</a:t>
              </a:r>
              <a:r>
                <a:rPr lang="es-ES" altLang="es-US" sz="1100" b="1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)</a:t>
              </a:r>
              <a:endParaRPr lang="es-ES" altLang="es-US">
                <a:latin typeface="Calibri" panose="020F0502020204030204" pitchFamily="34" charset="0"/>
                <a:ea typeface="Times New Roman" panose="02020603050405020304" pitchFamily="18" charset="0"/>
                <a:cs typeface="Gill Sans MT" panose="020B0502020104020203" pitchFamily="34" charset="0"/>
              </a:endParaRPr>
            </a:p>
          </p:txBody>
        </p:sp>
        <p:sp>
          <p:nvSpPr>
            <p:cNvPr id="10245" name="4 Rectángulo"/>
            <p:cNvSpPr>
              <a:spLocks noChangeArrowheads="1"/>
            </p:cNvSpPr>
            <p:nvPr/>
          </p:nvSpPr>
          <p:spPr bwMode="auto">
            <a:xfrm>
              <a:off x="2943" y="8219"/>
              <a:ext cx="3853" cy="1279"/>
            </a:xfrm>
            <a:prstGeom prst="rect">
              <a:avLst/>
            </a:prstGeom>
            <a:solidFill>
              <a:srgbClr val="6666FF"/>
            </a:solidFill>
            <a:ln w="25400">
              <a:solidFill>
                <a:srgbClr val="B0761F"/>
              </a:solidFill>
              <a:miter lim="800000"/>
              <a:headEnd/>
              <a:tailEnd/>
            </a:ln>
          </p:spPr>
          <p:txBody>
            <a:bodyPr lIns="58522" tIns="29261" rIns="58522" bIns="29261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US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DITALYANG</a:t>
              </a:r>
            </a:p>
            <a:p>
              <a:pPr algn="ctr" eaLnBrk="1" hangingPunct="1"/>
              <a:r>
                <a:rPr lang="es-ES" altLang="es-US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 (Congresista)</a:t>
              </a:r>
              <a:endParaRPr lang="es-NI" altLang="es-US">
                <a:latin typeface="Calibri" panose="020F0502020204030204" pitchFamily="34" charset="0"/>
                <a:ea typeface="Times New Roman" panose="02020603050405020304" pitchFamily="18" charset="0"/>
                <a:cs typeface="Gill Sans MT" panose="020B0502020104020203" pitchFamily="34" charset="0"/>
              </a:endParaRPr>
            </a:p>
            <a:p>
              <a:pPr algn="ctr"/>
              <a:r>
                <a:rPr lang="es-ES" altLang="es-US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Presidente de los territorios, Miembros Honorarios )</a:t>
              </a:r>
              <a:endParaRPr lang="es-ES" altLang="es-US">
                <a:latin typeface="Calibri" panose="020F0502020204030204" pitchFamily="34" charset="0"/>
                <a:ea typeface="Times New Roman" panose="02020603050405020304" pitchFamily="18" charset="0"/>
                <a:cs typeface="Gill Sans MT" panose="020B0502020104020203" pitchFamily="34" charset="0"/>
              </a:endParaRPr>
            </a:p>
          </p:txBody>
        </p:sp>
        <p:sp>
          <p:nvSpPr>
            <p:cNvPr id="10246" name="5 Rectángulo"/>
            <p:cNvSpPr>
              <a:spLocks noChangeArrowheads="1"/>
            </p:cNvSpPr>
            <p:nvPr/>
          </p:nvSpPr>
          <p:spPr bwMode="auto">
            <a:xfrm>
              <a:off x="9582" y="8219"/>
              <a:ext cx="3114" cy="990"/>
            </a:xfrm>
            <a:prstGeom prst="rect">
              <a:avLst/>
            </a:prstGeom>
            <a:solidFill>
              <a:srgbClr val="6666FF"/>
            </a:solidFill>
            <a:ln w="25400">
              <a:solidFill>
                <a:srgbClr val="B0761F"/>
              </a:solidFill>
              <a:miter lim="800000"/>
              <a:headEnd/>
              <a:tailEnd/>
            </a:ln>
          </p:spPr>
          <p:txBody>
            <a:bodyPr lIns="58522" tIns="29261" rIns="58522" bIns="29261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US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TATUNA  NUHNI</a:t>
              </a:r>
              <a:endParaRPr lang="es-NI" altLang="es-US">
                <a:latin typeface="Calibri" panose="020F0502020204030204" pitchFamily="34" charset="0"/>
                <a:ea typeface="Times New Roman" panose="02020603050405020304" pitchFamily="18" charset="0"/>
                <a:cs typeface="Gill Sans MT" panose="020B0502020104020203" pitchFamily="34" charset="0"/>
              </a:endParaRPr>
            </a:p>
            <a:p>
              <a:pPr algn="ctr"/>
              <a:r>
                <a:rPr lang="es-ES" altLang="es-US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Gill Sans MT" panose="020B0502020104020203" pitchFamily="34" charset="0"/>
                </a:rPr>
                <a:t>Órgano  Gobierno</a:t>
              </a:r>
              <a:endParaRPr lang="es-ES" altLang="es-US">
                <a:latin typeface="Calibri" panose="020F0502020204030204" pitchFamily="34" charset="0"/>
                <a:ea typeface="Times New Roman" panose="02020603050405020304" pitchFamily="18" charset="0"/>
                <a:cs typeface="Gill Sans MT" panose="020B0502020104020203" pitchFamily="34" charset="0"/>
              </a:endParaRPr>
            </a:p>
          </p:txBody>
        </p:sp>
        <p:sp>
          <p:nvSpPr>
            <p:cNvPr id="9" name="58 Conector"/>
            <p:cNvSpPr>
              <a:spLocks noChangeArrowheads="1"/>
            </p:cNvSpPr>
            <p:nvPr/>
          </p:nvSpPr>
          <p:spPr bwMode="auto">
            <a:xfrm>
              <a:off x="12533" y="10530"/>
              <a:ext cx="1139" cy="898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Ulwa Sauni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0" name="41 Conector"/>
            <p:cNvSpPr>
              <a:spLocks noChangeArrowheads="1"/>
            </p:cNvSpPr>
            <p:nvPr/>
          </p:nvSpPr>
          <p:spPr bwMode="auto">
            <a:xfrm>
              <a:off x="2451" y="10363"/>
              <a:ext cx="1284" cy="1078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Mayangna Sauni As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1" name="50 Conector"/>
            <p:cNvSpPr>
              <a:spLocks noChangeArrowheads="1"/>
            </p:cNvSpPr>
            <p:nvPr/>
          </p:nvSpPr>
          <p:spPr bwMode="auto">
            <a:xfrm>
              <a:off x="3680" y="10445"/>
              <a:ext cx="1286" cy="996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Mayangna Sauni Bu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2" name="52 Conector"/>
            <p:cNvSpPr>
              <a:spLocks noChangeArrowheads="1"/>
            </p:cNvSpPr>
            <p:nvPr/>
          </p:nvSpPr>
          <p:spPr bwMode="auto">
            <a:xfrm>
              <a:off x="4911" y="10445"/>
              <a:ext cx="1282" cy="996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Mayangna Sauni Bas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3" name="53 Conector"/>
            <p:cNvSpPr>
              <a:spLocks noChangeArrowheads="1"/>
            </p:cNvSpPr>
            <p:nvPr/>
          </p:nvSpPr>
          <p:spPr bwMode="auto">
            <a:xfrm>
              <a:off x="6140" y="10445"/>
              <a:ext cx="1307" cy="996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Mayangna Sauni Arungka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4" name="54 Conector"/>
            <p:cNvSpPr>
              <a:spLocks noChangeArrowheads="1"/>
            </p:cNvSpPr>
            <p:nvPr/>
          </p:nvSpPr>
          <p:spPr bwMode="auto">
            <a:xfrm>
              <a:off x="7453" y="10445"/>
              <a:ext cx="1198" cy="996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Tuahka Sauni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5" name="55 Conector"/>
            <p:cNvSpPr>
              <a:spLocks noChangeArrowheads="1"/>
            </p:cNvSpPr>
            <p:nvPr/>
          </p:nvSpPr>
          <p:spPr bwMode="auto">
            <a:xfrm>
              <a:off x="8600" y="10445"/>
              <a:ext cx="1282" cy="996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Mayangna Sauni Awastingni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6" name="56 Conector"/>
            <p:cNvSpPr>
              <a:spLocks noChangeArrowheads="1"/>
            </p:cNvSpPr>
            <p:nvPr/>
          </p:nvSpPr>
          <p:spPr bwMode="auto">
            <a:xfrm>
              <a:off x="9911" y="10530"/>
              <a:ext cx="1370" cy="994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Mayangna Sauni  Umrawas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7" name="57 Conector"/>
            <p:cNvSpPr>
              <a:spLocks noChangeArrowheads="1"/>
            </p:cNvSpPr>
            <p:nvPr/>
          </p:nvSpPr>
          <p:spPr bwMode="auto">
            <a:xfrm>
              <a:off x="11224" y="10530"/>
              <a:ext cx="1284" cy="911"/>
            </a:xfrm>
            <a:prstGeom prst="flowChartConnector">
              <a:avLst/>
            </a:prstGeom>
            <a:solidFill>
              <a:srgbClr val="AD1F1F"/>
            </a:solidFill>
            <a:ln w="25400">
              <a:solidFill>
                <a:srgbClr val="B0761F"/>
              </a:solidFill>
              <a:round/>
              <a:headEnd/>
              <a:tailEnd/>
            </a:ln>
          </p:spPr>
          <p:txBody>
            <a:bodyPr lIns="58522" tIns="29261" rIns="58522" bIns="29261" anchor="ctr"/>
            <a:lstStyle/>
            <a:p>
              <a:pPr algn="ctr">
                <a:defRPr/>
              </a:pPr>
              <a:r>
                <a:rPr lang="es-ES" sz="1050" dirty="0">
                  <a:solidFill>
                    <a:srgbClr val="FFFFFF"/>
                  </a:solidFill>
                  <a:latin typeface="Calibri" pitchFamily="34" charset="0"/>
                  <a:ea typeface="Times New Roman" pitchFamily="18" charset="0"/>
                  <a:cs typeface="Gill Sans MT" pitchFamily="34" charset="0"/>
                </a:rPr>
                <a:t>Mayangna Walakwas</a:t>
              </a:r>
              <a:endParaRPr lang="es-ES" sz="1050" dirty="0">
                <a:latin typeface="Calibri" pitchFamily="34" charset="0"/>
                <a:ea typeface="Times New Roman" pitchFamily="18" charset="0"/>
                <a:cs typeface="Gill Sans MT" pitchFamily="34" charset="0"/>
              </a:endParaRPr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>
              <a:off x="8272" y="7229"/>
              <a:ext cx="0" cy="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57" name="Line 13"/>
            <p:cNvSpPr>
              <a:spLocks noChangeShapeType="1"/>
            </p:cNvSpPr>
            <p:nvPr/>
          </p:nvSpPr>
          <p:spPr bwMode="auto">
            <a:xfrm>
              <a:off x="5484" y="7641"/>
              <a:ext cx="53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58" name="Line 12"/>
            <p:cNvSpPr>
              <a:spLocks noChangeShapeType="1"/>
            </p:cNvSpPr>
            <p:nvPr/>
          </p:nvSpPr>
          <p:spPr bwMode="auto">
            <a:xfrm>
              <a:off x="5484" y="7641"/>
              <a:ext cx="0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10813" y="7641"/>
              <a:ext cx="0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60" name="Line 10"/>
            <p:cNvSpPr>
              <a:spLocks noChangeShapeType="1"/>
            </p:cNvSpPr>
            <p:nvPr/>
          </p:nvSpPr>
          <p:spPr bwMode="auto">
            <a:xfrm flipH="1">
              <a:off x="11140" y="9209"/>
              <a:ext cx="0" cy="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>
              <a:off x="2861" y="9622"/>
              <a:ext cx="0" cy="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62" name="Line 8"/>
            <p:cNvSpPr>
              <a:spLocks noChangeShapeType="1"/>
            </p:cNvSpPr>
            <p:nvPr/>
          </p:nvSpPr>
          <p:spPr bwMode="auto">
            <a:xfrm>
              <a:off x="13436" y="1011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63" name="Line 7"/>
            <p:cNvSpPr>
              <a:spLocks noChangeShapeType="1"/>
            </p:cNvSpPr>
            <p:nvPr/>
          </p:nvSpPr>
          <p:spPr bwMode="auto">
            <a:xfrm flipH="1">
              <a:off x="13436" y="9622"/>
              <a:ext cx="0" cy="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  <p:sp>
          <p:nvSpPr>
            <p:cNvPr id="10264" name="Line 6"/>
            <p:cNvSpPr>
              <a:spLocks noChangeShapeType="1"/>
            </p:cNvSpPr>
            <p:nvPr/>
          </p:nvSpPr>
          <p:spPr bwMode="auto">
            <a:xfrm>
              <a:off x="2861" y="9622"/>
              <a:ext cx="10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1516</Words>
  <Application>Microsoft Office PowerPoint</Application>
  <PresentationFormat>Personalizado</PresentationFormat>
  <Paragraphs>424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Bookman Old Style</vt:lpstr>
      <vt:lpstr>Arial Narrow</vt:lpstr>
      <vt:lpstr>Gill Sans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TINGKI  YADAKANAMANA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XxxxX</dc:creator>
  <cp:lastModifiedBy>LGonzalez</cp:lastModifiedBy>
  <cp:revision>90</cp:revision>
  <dcterms:created xsi:type="dcterms:W3CDTF">2010-05-28T20:36:13Z</dcterms:created>
  <dcterms:modified xsi:type="dcterms:W3CDTF">2020-02-27T17:26:59Z</dcterms:modified>
</cp:coreProperties>
</file>