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78" r:id="rId21"/>
    <p:sldId id="279" r:id="rId22"/>
    <p:sldId id="280" r:id="rId23"/>
    <p:sldId id="281" r:id="rId24"/>
    <p:sldId id="282" r:id="rId25"/>
    <p:sldId id="287" r:id="rId26"/>
    <p:sldId id="289" r:id="rId27"/>
    <p:sldId id="293" r:id="rId28"/>
    <p:sldId id="291" r:id="rId29"/>
    <p:sldId id="264" r:id="rId3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70" d="100"/>
          <a:sy n="70" d="100"/>
        </p:scale>
        <p:origin x="-1398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9EA7-855C-4BCD-AA1A-43C574D92566}" type="datetimeFigureOut">
              <a:rPr lang="es-MX" smtClean="0"/>
              <a:t>15/10/2013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AAAC-8D23-4D5F-9B8E-3A05CB950B08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9EA7-855C-4BCD-AA1A-43C574D92566}" type="datetimeFigureOut">
              <a:rPr lang="es-MX" smtClean="0"/>
              <a:t>15/10/2013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AAAC-8D23-4D5F-9B8E-3A05CB950B0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9EA7-855C-4BCD-AA1A-43C574D92566}" type="datetimeFigureOut">
              <a:rPr lang="es-MX" smtClean="0"/>
              <a:t>15/10/2013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AAAC-8D23-4D5F-9B8E-3A05CB950B0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9EA7-855C-4BCD-AA1A-43C574D92566}" type="datetimeFigureOut">
              <a:rPr lang="es-MX" smtClean="0"/>
              <a:t>15/10/2013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AAAC-8D23-4D5F-9B8E-3A05CB950B0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9EA7-855C-4BCD-AA1A-43C574D92566}" type="datetimeFigureOut">
              <a:rPr lang="es-MX" smtClean="0"/>
              <a:t>15/10/2013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AAAC-8D23-4D5F-9B8E-3A05CB950B08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9EA7-855C-4BCD-AA1A-43C574D92566}" type="datetimeFigureOut">
              <a:rPr lang="es-MX" smtClean="0"/>
              <a:t>15/10/2013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AAAC-8D23-4D5F-9B8E-3A05CB950B0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9EA7-855C-4BCD-AA1A-43C574D92566}" type="datetimeFigureOut">
              <a:rPr lang="es-MX" smtClean="0"/>
              <a:t>15/10/2013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AAAC-8D23-4D5F-9B8E-3A05CB950B0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9EA7-855C-4BCD-AA1A-43C574D92566}" type="datetimeFigureOut">
              <a:rPr lang="es-MX" smtClean="0"/>
              <a:t>15/10/2013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AAAC-8D23-4D5F-9B8E-3A05CB950B0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9EA7-855C-4BCD-AA1A-43C574D92566}" type="datetimeFigureOut">
              <a:rPr lang="es-MX" smtClean="0"/>
              <a:t>15/10/2013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AAAC-8D23-4D5F-9B8E-3A05CB950B0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9EA7-855C-4BCD-AA1A-43C574D92566}" type="datetimeFigureOut">
              <a:rPr lang="es-MX" smtClean="0"/>
              <a:t>15/10/2013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AAAC-8D23-4D5F-9B8E-3A05CB950B08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C359EA7-855C-4BCD-AA1A-43C574D92566}" type="datetimeFigureOut">
              <a:rPr lang="es-MX" smtClean="0"/>
              <a:t>15/10/2013</a:t>
            </a:fld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FB1AAAC-8D23-4D5F-9B8E-3A05CB950B08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C359EA7-855C-4BCD-AA1A-43C574D92566}" type="datetimeFigureOut">
              <a:rPr lang="es-MX" smtClean="0"/>
              <a:t>15/10/2013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FB1AAAC-8D23-4D5F-9B8E-3A05CB950B08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772816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Instituto Agroecológico Latinoamericano (IALA) Mesoamérica: </a:t>
            </a:r>
            <a:r>
              <a:rPr lang="es-MX" dirty="0"/>
              <a:t>p</a:t>
            </a:r>
            <a:r>
              <a:rPr lang="es-MX" dirty="0" smtClean="0"/>
              <a:t>edagogía de esperanza para la soberanía alimentaria  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5157192"/>
            <a:ext cx="8077200" cy="1499616"/>
          </a:xfrm>
        </p:spPr>
        <p:txBody>
          <a:bodyPr>
            <a:normAutofit/>
          </a:bodyPr>
          <a:lstStyle/>
          <a:p>
            <a:r>
              <a:rPr lang="es-MX" sz="3200" dirty="0"/>
              <a:t>Dialogo Regional Cambio Climático, Agricultura y Seguridad Alimentaria en el Corredor Seco </a:t>
            </a:r>
            <a:r>
              <a:rPr lang="es-MX" sz="3200" dirty="0" smtClean="0"/>
              <a:t>de Mesoamérica</a:t>
            </a:r>
            <a:endParaRPr lang="es-MX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68760"/>
            <a:ext cx="2304256" cy="153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814" y="3173536"/>
            <a:ext cx="10096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33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s-MX" altLang="es-MX" sz="3600" b="1" u="sng" dirty="0" smtClean="0">
                <a:solidFill>
                  <a:schemeClr val="tx1"/>
                </a:solidFill>
              </a:rPr>
              <a:t>Metodología “</a:t>
            </a:r>
            <a:r>
              <a:rPr lang="es-MX" altLang="es-MX" sz="3600" b="1" u="sng" dirty="0" err="1" smtClean="0">
                <a:solidFill>
                  <a:schemeClr val="tx1"/>
                </a:solidFill>
              </a:rPr>
              <a:t>Campesin</a:t>
            </a:r>
            <a:r>
              <a:rPr lang="es-MX" altLang="es-MX" sz="3600" b="1" u="sng" dirty="0" smtClean="0">
                <a:solidFill>
                  <a:schemeClr val="tx1"/>
                </a:solidFill>
              </a:rPr>
              <a:t>@ a </a:t>
            </a:r>
            <a:r>
              <a:rPr lang="es-MX" altLang="es-MX" sz="3600" b="1" u="sng" dirty="0" err="1" smtClean="0">
                <a:solidFill>
                  <a:schemeClr val="tx1"/>
                </a:solidFill>
              </a:rPr>
              <a:t>Campesin</a:t>
            </a:r>
            <a:r>
              <a:rPr lang="es-MX" altLang="es-MX" sz="3600" b="1" u="sng" dirty="0" smtClean="0">
                <a:solidFill>
                  <a:schemeClr val="tx1"/>
                </a:solidFill>
              </a:rPr>
              <a:t>@”</a:t>
            </a:r>
            <a:br>
              <a:rPr lang="es-MX" altLang="es-MX" sz="3600" b="1" u="sng" dirty="0" smtClean="0">
                <a:solidFill>
                  <a:schemeClr val="tx1"/>
                </a:solidFill>
              </a:rPr>
            </a:br>
            <a:r>
              <a:rPr lang="es-MX" altLang="es-MX" sz="3600" b="1" u="sng" dirty="0" smtClean="0">
                <a:solidFill>
                  <a:schemeClr val="tx1"/>
                </a:solidFill>
              </a:rPr>
              <a:t>Educación Popular en el Campo</a:t>
            </a:r>
          </a:p>
        </p:txBody>
      </p:sp>
      <p:sp>
        <p:nvSpPr>
          <p:cNvPr id="13315" name="2 Marcador de contenido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876800"/>
          </a:xfrm>
        </p:spPr>
        <p:txBody>
          <a:bodyPr/>
          <a:lstStyle/>
          <a:p>
            <a:r>
              <a:rPr lang="es-MX" altLang="es-MX" dirty="0" smtClean="0"/>
              <a:t>Nació en Guatemala en los 1970</a:t>
            </a:r>
          </a:p>
          <a:p>
            <a:endParaRPr lang="es-MX" altLang="es-MX" dirty="0" smtClean="0"/>
          </a:p>
          <a:p>
            <a:r>
              <a:rPr lang="es-MX" altLang="es-MX" dirty="0" smtClean="0"/>
              <a:t>Llegó a Honduras, México y Nicaragua</a:t>
            </a:r>
          </a:p>
          <a:p>
            <a:endParaRPr lang="es-MX" altLang="es-MX" dirty="0" smtClean="0"/>
          </a:p>
          <a:p>
            <a:r>
              <a:rPr lang="es-MX" altLang="es-MX" dirty="0" smtClean="0"/>
              <a:t>Llegó a Cuba en 1998 y se convirtió en tarea orgánica de cada militante en cada nivel de la Asociación Nacional de Agricultores Pequeños (ANAP), ahora la producción campesina constituye el 75% de los alimentos con el 25% de la tierra</a:t>
            </a:r>
          </a:p>
          <a:p>
            <a:endParaRPr lang="es-MX" altLang="es-MX" dirty="0" smtClean="0"/>
          </a:p>
        </p:txBody>
      </p:sp>
    </p:spTree>
    <p:extLst>
      <p:ext uri="{BB962C8B-B14F-4D97-AF65-F5344CB8AC3E}">
        <p14:creationId xmlns:p14="http://schemas.microsoft.com/office/powerpoint/2010/main" val="297255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s-AR" altLang="es-MX" b="1" u="sng" smtClean="0"/>
              <a:t>MACAC-ANAP en Cuba:</a:t>
            </a:r>
            <a:endParaRPr lang="es-VE" altLang="es-MX" b="1" u="sng" smtClean="0"/>
          </a:p>
        </p:txBody>
      </p:sp>
      <p:sp>
        <p:nvSpPr>
          <p:cNvPr id="33795" name="1 Marcador de contenido"/>
          <p:cNvSpPr>
            <a:spLocks noGrp="1"/>
          </p:cNvSpPr>
          <p:nvPr>
            <p:ph sz="half" idx="1"/>
          </p:nvPr>
        </p:nvSpPr>
        <p:spPr>
          <a:xfrm>
            <a:off x="0" y="1752600"/>
            <a:ext cx="9144000" cy="5105400"/>
          </a:xfrm>
          <a:solidFill>
            <a:srgbClr val="FFFF00"/>
          </a:solidFill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s-MX" altLang="es-MX" sz="2400" b="1" dirty="0" smtClean="0"/>
              <a:t>CAC Metodología para construir Agroecología </a:t>
            </a:r>
            <a:endParaRPr lang="es-MX" altLang="es-MX" sz="2400" b="1" dirty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s-MX" altLang="es-MX" sz="2400" b="1" dirty="0"/>
              <a:t>Se basa en las cooperativas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s-MX" altLang="es-MX" sz="2400" b="1" dirty="0"/>
              <a:t>Las acciones principales son </a:t>
            </a:r>
            <a:r>
              <a:rPr lang="es-MX" altLang="es-MX" sz="2400" b="1" dirty="0" smtClean="0"/>
              <a:t>asambleas, talleres, intercambios </a:t>
            </a:r>
            <a:r>
              <a:rPr lang="es-MX" altLang="es-MX" sz="2400" b="1" dirty="0"/>
              <a:t>de experiencias, ferias de </a:t>
            </a:r>
            <a:r>
              <a:rPr lang="es-MX" altLang="es-MX" sz="2400" b="1" dirty="0" err="1"/>
              <a:t>agrobiodiversidad</a:t>
            </a:r>
            <a:r>
              <a:rPr lang="es-MX" altLang="es-MX" sz="2400" b="1" dirty="0"/>
              <a:t> y la formación de tres niveles de actores: promotor, facilitador y </a:t>
            </a:r>
            <a:r>
              <a:rPr lang="es-MX" altLang="es-MX" sz="2400" b="1" dirty="0" smtClean="0"/>
              <a:t>coordinador</a:t>
            </a:r>
            <a:endParaRPr lang="es-MX" altLang="es-MX" sz="2400" b="1" dirty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s-MX" altLang="es-MX" sz="2400" b="1" u="sng" dirty="0" smtClean="0"/>
              <a:t>Nada fuera de este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s-MX" altLang="es-MX" sz="2400" b="1" dirty="0" smtClean="0"/>
              <a:t>     </a:t>
            </a:r>
            <a:r>
              <a:rPr lang="es-MX" altLang="es-MX" sz="2400" b="1" u="sng" dirty="0" smtClean="0"/>
              <a:t>mundo, la diferencia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s-MX" altLang="es-MX" sz="2400" b="1" dirty="0" smtClean="0"/>
              <a:t>     </a:t>
            </a:r>
            <a:r>
              <a:rPr lang="es-MX" altLang="es-MX" sz="2400" b="1" u="sng" dirty="0" smtClean="0"/>
              <a:t>está en la forma de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s-MX" altLang="es-MX" sz="2400" b="1" dirty="0"/>
              <a:t> </a:t>
            </a:r>
            <a:r>
              <a:rPr lang="es-MX" altLang="es-MX" sz="2400" b="1" dirty="0" smtClean="0"/>
              <a:t>    </a:t>
            </a:r>
            <a:r>
              <a:rPr lang="es-MX" altLang="es-MX" sz="2400" b="1" u="sng" dirty="0" smtClean="0"/>
              <a:t>organizar el trabajo</a:t>
            </a:r>
          </a:p>
        </p:txBody>
      </p:sp>
      <p:pic>
        <p:nvPicPr>
          <p:cNvPr id="1434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211638"/>
            <a:ext cx="4151313" cy="25320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41" name="4 Imagen" descr="logo%20viacampes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"/>
            <a:ext cx="1752600" cy="12446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1570"/>
            <a:ext cx="1821768" cy="12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04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s-MX" altLang="es-MX" dirty="0" smtClean="0">
                <a:solidFill>
                  <a:schemeClr val="tx1"/>
                </a:solidFill>
              </a:rPr>
              <a:t>Metodología de la ANAP- Cuba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42037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356100" y="1836738"/>
            <a:ext cx="4611688" cy="4175125"/>
          </a:xfrm>
          <a:solidFill>
            <a:schemeClr val="bg2">
              <a:lumMod val="75000"/>
            </a:schemeClr>
          </a:solidFill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717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solidFill>
            <a:srgbClr val="FFFF00"/>
          </a:solidFill>
        </p:spPr>
        <p:txBody>
          <a:bodyPr anchor="ctr"/>
          <a:lstStyle/>
          <a:p>
            <a:r>
              <a:rPr lang="es-MX" altLang="es-MX" sz="2400" dirty="0" smtClean="0">
                <a:solidFill>
                  <a:schemeClr val="tx1"/>
                </a:solidFill>
              </a:rPr>
              <a:t>La extensión convencional depende del número de técnicos que se pueden contratar, pero la metodología ‘de campesino a campesino’ depende de estos principios: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267200"/>
          </a:xfrm>
        </p:spPr>
        <p:txBody>
          <a:bodyPr>
            <a:normAutofit lnSpcReduction="10000"/>
          </a:bodyPr>
          <a:lstStyle/>
          <a:p>
            <a:pPr marL="502920" indent="-457200">
              <a:buClrTx/>
              <a:buFont typeface="+mj-lt"/>
              <a:buAutoNum type="arabicParenR"/>
              <a:defRPr/>
            </a:pPr>
            <a:r>
              <a:rPr lang="es-MX" sz="2400" b="1" dirty="0" smtClean="0"/>
              <a:t>Empezar despacio y en pequeño</a:t>
            </a:r>
          </a:p>
          <a:p>
            <a:pPr marL="502920" indent="-457200">
              <a:buClrTx/>
              <a:buFont typeface="+mj-lt"/>
              <a:buAutoNum type="arabicParenR"/>
              <a:defRPr/>
            </a:pPr>
            <a:endParaRPr lang="es-MX" sz="2400" b="1" dirty="0" smtClean="0"/>
          </a:p>
          <a:p>
            <a:pPr marL="502920" indent="-457200">
              <a:buClrTx/>
              <a:buFont typeface="+mj-lt"/>
              <a:buAutoNum type="arabicParenR"/>
              <a:defRPr/>
            </a:pPr>
            <a:r>
              <a:rPr lang="es-MX" sz="2400" b="1" dirty="0" smtClean="0"/>
              <a:t>Limitar la introducción de tecnologías</a:t>
            </a:r>
          </a:p>
          <a:p>
            <a:pPr marL="502920" indent="-457200">
              <a:buClrTx/>
              <a:buFont typeface="+mj-lt"/>
              <a:buAutoNum type="arabicParenR"/>
              <a:defRPr/>
            </a:pPr>
            <a:endParaRPr lang="es-MX" sz="2400" b="1" dirty="0" smtClean="0"/>
          </a:p>
          <a:p>
            <a:pPr marL="502920" indent="-457200">
              <a:buClrTx/>
              <a:buFont typeface="+mj-lt"/>
              <a:buAutoNum type="arabicParenR"/>
              <a:defRPr/>
            </a:pPr>
            <a:r>
              <a:rPr lang="es-MX" sz="2400" b="1" dirty="0" smtClean="0"/>
              <a:t>Obtener éxito rápido y reconocible</a:t>
            </a:r>
          </a:p>
          <a:p>
            <a:pPr marL="502920" indent="-457200">
              <a:buClrTx/>
              <a:buFont typeface="+mj-lt"/>
              <a:buAutoNum type="arabicParenR"/>
              <a:defRPr/>
            </a:pPr>
            <a:endParaRPr lang="es-MX" sz="2400" b="1" dirty="0" smtClean="0"/>
          </a:p>
          <a:p>
            <a:pPr marL="502920" indent="-457200">
              <a:buClrTx/>
              <a:buFont typeface="+mj-lt"/>
              <a:buAutoNum type="arabicParenR"/>
              <a:defRPr/>
            </a:pPr>
            <a:r>
              <a:rPr lang="es-MX" sz="2400" b="1" dirty="0" smtClean="0"/>
              <a:t>Experimentar en pequeña escala</a:t>
            </a:r>
          </a:p>
          <a:p>
            <a:pPr marL="502920" indent="-457200">
              <a:buClrTx/>
              <a:buFont typeface="+mj-lt"/>
              <a:buAutoNum type="arabicParenR"/>
              <a:defRPr/>
            </a:pPr>
            <a:endParaRPr lang="es-MX" sz="2400" b="1" dirty="0" smtClean="0"/>
          </a:p>
          <a:p>
            <a:pPr marL="502920" indent="-457200">
              <a:buClrTx/>
              <a:buFont typeface="+mj-lt"/>
              <a:buAutoNum type="arabicParenR"/>
              <a:defRPr/>
            </a:pPr>
            <a:r>
              <a:rPr lang="es-MX" sz="2400" b="1" dirty="0" smtClean="0"/>
              <a:t>Desarrollar un efecto multiplicador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s-MX" sz="2000" dirty="0" smtClean="0"/>
              <a:t>	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s-MX" sz="2000" dirty="0" smtClean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s-MX" sz="2000" dirty="0" smtClean="0"/>
              <a:t>	</a:t>
            </a:r>
            <a:r>
              <a:rPr lang="es-MX" sz="2000" b="1" dirty="0" smtClean="0"/>
              <a:t>“</a:t>
            </a:r>
            <a:r>
              <a:rPr lang="es-MX" sz="2000" b="1" i="1" dirty="0" smtClean="0"/>
              <a:t>Cuando el campesino ve, hace fe.”</a:t>
            </a:r>
          </a:p>
        </p:txBody>
      </p:sp>
      <p:pic>
        <p:nvPicPr>
          <p:cNvPr id="16388" name="4 Imagen" descr="logo%20viacampes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800600"/>
            <a:ext cx="1752600" cy="12446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8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s-AR" altLang="es-MX" b="1" u="sng" smtClean="0"/>
              <a:t>Actores del MACAC-ANAP:</a:t>
            </a:r>
            <a:endParaRPr lang="es-VE" altLang="es-MX" b="1" u="sng" smtClean="0"/>
          </a:p>
        </p:txBody>
      </p:sp>
      <p:sp>
        <p:nvSpPr>
          <p:cNvPr id="33795" name="1 Marcador de contenido"/>
          <p:cNvSpPr>
            <a:spLocks noGrp="1"/>
          </p:cNvSpPr>
          <p:nvPr>
            <p:ph sz="half" idx="1"/>
          </p:nvPr>
        </p:nvSpPr>
        <p:spPr>
          <a:xfrm>
            <a:off x="0" y="1752600"/>
            <a:ext cx="9144000" cy="5105400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>
              <a:defRPr/>
            </a:pPr>
            <a:r>
              <a:rPr lang="es-MX" sz="2400" b="1" dirty="0"/>
              <a:t>Campesinos y campesinas </a:t>
            </a:r>
            <a:r>
              <a:rPr lang="es-MX" sz="2400" dirty="0"/>
              <a:t>– constituyen juntos el grupo meta del movimiento.</a:t>
            </a:r>
          </a:p>
          <a:p>
            <a:pPr>
              <a:defRPr/>
            </a:pPr>
            <a:r>
              <a:rPr lang="es-MX" sz="2400" b="1" dirty="0"/>
              <a:t>Promotora</a:t>
            </a:r>
            <a:r>
              <a:rPr lang="es-MX" sz="2400" dirty="0"/>
              <a:t> – el actor básico. Un/a campesino/a con buenos resultados en base a prácticas agroecológicas y una vocación de servicio a la comunidad.</a:t>
            </a:r>
          </a:p>
          <a:p>
            <a:pPr>
              <a:defRPr/>
            </a:pPr>
            <a:r>
              <a:rPr lang="es-MX" sz="2400" b="1" dirty="0"/>
              <a:t>Facilitadora</a:t>
            </a:r>
            <a:r>
              <a:rPr lang="es-MX" sz="2400" dirty="0"/>
              <a:t> – es una persona de la cooperativa, comunidad o localidad que tenga la vocación, la capacidad de comunicación y el tiempo disponible para facilitar el proceso de promoción y multiplicación de prácticas agroecológicas.</a:t>
            </a:r>
          </a:p>
          <a:p>
            <a:pPr>
              <a:defRPr/>
            </a:pPr>
            <a:r>
              <a:rPr lang="es-MX" sz="2400" b="1" dirty="0"/>
              <a:t>Coordinadora</a:t>
            </a:r>
            <a:r>
              <a:rPr lang="es-MX" sz="2400" dirty="0"/>
              <a:t> – es una persona de la organización campesina, capacitada para coordinar a los grupos de trabajo del movimiento</a:t>
            </a:r>
            <a:r>
              <a:rPr lang="es-MX" sz="2400" dirty="0" smtClean="0"/>
              <a:t>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s-MX" alt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18125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50"/>
          </a:solidFill>
        </p:spPr>
        <p:txBody>
          <a:bodyPr/>
          <a:lstStyle/>
          <a:p>
            <a:pPr eaLnBrk="1" hangingPunct="1"/>
            <a:r>
              <a:rPr lang="es-AR" altLang="es-MX" b="1" smtClean="0"/>
              <a:t>	</a:t>
            </a:r>
            <a:r>
              <a:rPr lang="es-AR" altLang="es-MX" b="1" u="sng" smtClean="0"/>
              <a:t>MACAC-ANAP en Cuba:</a:t>
            </a:r>
            <a:endParaRPr lang="es-VE" altLang="es-MX" b="1" u="sng" smtClean="0"/>
          </a:p>
        </p:txBody>
      </p:sp>
      <p:sp>
        <p:nvSpPr>
          <p:cNvPr id="18435" name="1 Marcador de contenido"/>
          <p:cNvSpPr>
            <a:spLocks noGrp="1"/>
          </p:cNvSpPr>
          <p:nvPr>
            <p:ph sz="half" idx="1"/>
          </p:nvPr>
        </p:nvSpPr>
        <p:spPr>
          <a:xfrm>
            <a:off x="0" y="1600200"/>
            <a:ext cx="8991600" cy="4495800"/>
          </a:xfrm>
        </p:spPr>
        <p:txBody>
          <a:bodyPr/>
          <a:lstStyle/>
          <a:p>
            <a:pPr eaLnBrk="1" hangingPunct="1"/>
            <a:r>
              <a:rPr lang="es-MX" altLang="es-MX" sz="2400" dirty="0" smtClean="0"/>
              <a:t>A los 10 años del movimiento agroecológico, hay más de 200,000 productores y sus familias involucradas.</a:t>
            </a:r>
          </a:p>
          <a:p>
            <a:pPr eaLnBrk="1" hangingPunct="1"/>
            <a:r>
              <a:rPr lang="es-MX" altLang="es-MX" sz="2400" b="1" dirty="0" smtClean="0"/>
              <a:t>Conclusión: CAC más el compromiso de una organización campesina es la metodología para transformar la máxima cantidad de sistemas productivos hacia la agroecología</a:t>
            </a:r>
          </a:p>
        </p:txBody>
      </p:sp>
      <p:pic>
        <p:nvPicPr>
          <p:cNvPr id="18436" name="Picture 8" descr="G:\Articulacion Agroecológica\Artículo AA para Revista\Taller inicio Bejucal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3733800"/>
            <a:ext cx="3840163" cy="27432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4 Imagen" descr="logo%20viacampes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22688"/>
            <a:ext cx="3878263" cy="2754312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52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rgbClr val="00B0F0"/>
          </a:solidFill>
        </p:spPr>
        <p:txBody>
          <a:bodyPr anchor="ctr"/>
          <a:lstStyle/>
          <a:p>
            <a:pPr algn="ctr" eaLnBrk="1" hangingPunct="1"/>
            <a:r>
              <a:rPr lang="es-MX" altLang="es-MX" sz="3600" b="1" u="sng" dirty="0" smtClean="0">
                <a:solidFill>
                  <a:schemeClr val="tx1"/>
                </a:solidFill>
              </a:rPr>
              <a:t>¿Cuáles fueron las claves del éxito de la Agroecología en Cuba?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5105400"/>
          </a:xfrm>
        </p:spPr>
        <p:txBody>
          <a:bodyPr/>
          <a:lstStyle/>
          <a:p>
            <a:pPr marL="0" indent="0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es-ES" altLang="es-MX" sz="2800" b="1" dirty="0">
              <a:latin typeface="Times New Roman" pitchFamily="18" charset="0"/>
            </a:endParaRPr>
          </a:p>
          <a:p>
            <a:pPr eaLnBrk="1" hangingPunct="1">
              <a:buClr>
                <a:schemeClr val="tx1"/>
              </a:buClr>
              <a:defRPr/>
            </a:pPr>
            <a:r>
              <a:rPr lang="es-ES" altLang="es-MX" sz="2800" b="1" dirty="0" smtClean="0"/>
              <a:t>Campesinos son los mejores profesores de campesinos</a:t>
            </a:r>
          </a:p>
          <a:p>
            <a:pPr eaLnBrk="1" hangingPunct="1">
              <a:buClr>
                <a:schemeClr val="tx1"/>
              </a:buClr>
              <a:defRPr/>
            </a:pPr>
            <a:endParaRPr lang="es-ES" altLang="es-MX" sz="2800" b="1" dirty="0"/>
          </a:p>
          <a:p>
            <a:pPr eaLnBrk="1" hangingPunct="1">
              <a:buClr>
                <a:schemeClr val="tx1"/>
              </a:buClr>
              <a:defRPr/>
            </a:pPr>
            <a:r>
              <a:rPr lang="es-ES" altLang="es-MX" sz="2800" b="1" dirty="0" smtClean="0"/>
              <a:t>Construir </a:t>
            </a:r>
            <a:r>
              <a:rPr lang="es-ES" altLang="es-MX" sz="2800" b="1" dirty="0"/>
              <a:t>a</a:t>
            </a:r>
            <a:r>
              <a:rPr lang="es-ES" altLang="es-MX" sz="2800" b="1" dirty="0" smtClean="0"/>
              <a:t>groecología en la forma de un movimiento social</a:t>
            </a:r>
          </a:p>
          <a:p>
            <a:pPr eaLnBrk="1" hangingPunct="1">
              <a:buClr>
                <a:schemeClr val="tx1"/>
              </a:buClr>
              <a:defRPr/>
            </a:pPr>
            <a:endParaRPr lang="es-ES" altLang="es-MX" sz="2800" b="1" dirty="0"/>
          </a:p>
          <a:p>
            <a:pPr eaLnBrk="1" hangingPunct="1">
              <a:buClr>
                <a:schemeClr val="tx1"/>
              </a:buClr>
              <a:defRPr/>
            </a:pPr>
            <a:r>
              <a:rPr lang="es-ES" altLang="es-MX" sz="2800" b="1" dirty="0" smtClean="0"/>
              <a:t>La ANAP se apropió de la agroecología y la urgencia de llevarla a escala </a:t>
            </a:r>
          </a:p>
          <a:p>
            <a:pPr eaLnBrk="1" hangingPunct="1">
              <a:buClr>
                <a:schemeClr val="tx1"/>
              </a:buClr>
              <a:defRPr/>
            </a:pPr>
            <a:endParaRPr lang="es-ES" altLang="es-MX" sz="2400" b="1" dirty="0" smtClean="0">
              <a:latin typeface="Times New Roman" pitchFamily="18" charset="0"/>
            </a:endParaRPr>
          </a:p>
          <a:p>
            <a:pPr marL="0" indent="0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s-ES" altLang="es-MX" sz="2400" b="1" dirty="0" smtClean="0">
                <a:latin typeface="Times New Roman" pitchFamily="18" charset="0"/>
              </a:rPr>
              <a:t>	</a:t>
            </a:r>
            <a:endParaRPr lang="es-ES" altLang="es-MX" sz="2800" b="1" i="1" dirty="0" smtClean="0">
              <a:latin typeface="Times New Roman" pitchFamily="18" charset="0"/>
            </a:endParaRPr>
          </a:p>
          <a:p>
            <a:pPr lvl="1" eaLnBrk="1" hangingPunct="1">
              <a:buClr>
                <a:schemeClr val="tx1"/>
              </a:buClr>
              <a:defRPr/>
            </a:pPr>
            <a:endParaRPr lang="es-ES" altLang="es-MX" sz="2400" b="1" dirty="0">
              <a:latin typeface="Times New Roman" pitchFamily="18" charset="0"/>
            </a:endParaRPr>
          </a:p>
          <a:p>
            <a:pPr lvl="1" eaLnBrk="1" hangingPunct="1">
              <a:buClr>
                <a:schemeClr val="tx1"/>
              </a:buClr>
              <a:defRPr/>
            </a:pPr>
            <a:endParaRPr lang="es-ES" altLang="es-MX" sz="2400" b="1" dirty="0" smtClean="0">
              <a:latin typeface="Times New Roman" pitchFamily="18" charset="0"/>
            </a:endParaRPr>
          </a:p>
          <a:p>
            <a:pPr lvl="1" eaLnBrk="1" hangingPunct="1">
              <a:buClr>
                <a:schemeClr val="tx1"/>
              </a:buClr>
              <a:defRPr/>
            </a:pPr>
            <a:endParaRPr lang="es-ES" altLang="es-MX" sz="2400" b="1" dirty="0" smtClean="0">
              <a:latin typeface="Times New Roman" pitchFamily="18" charset="0"/>
            </a:endParaRPr>
          </a:p>
          <a:p>
            <a:pPr marL="0" indent="0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es-VE" altLang="es-MX" sz="2000" b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36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rgbClr val="00B0F0"/>
          </a:solidFill>
        </p:spPr>
        <p:txBody>
          <a:bodyPr anchor="ctr"/>
          <a:lstStyle/>
          <a:p>
            <a:pPr algn="ctr" eaLnBrk="1" hangingPunct="1"/>
            <a:r>
              <a:rPr lang="es-MX" altLang="es-MX" sz="3600" b="1" u="sng" dirty="0" smtClean="0">
                <a:solidFill>
                  <a:schemeClr val="tx1"/>
                </a:solidFill>
              </a:rPr>
              <a:t>¿Qué podemos hacer con la Agroecología en Nicaragua?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51054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s-ES" altLang="es-MX" sz="2800" b="1" dirty="0" smtClean="0"/>
              <a:t>Construir agroecología como movimiento </a:t>
            </a:r>
            <a:r>
              <a:rPr lang="es-ES" altLang="es-MX" sz="2800" b="1" dirty="0"/>
              <a:t>s</a:t>
            </a:r>
            <a:r>
              <a:rPr lang="es-ES" altLang="es-MX" sz="2800" b="1" dirty="0" smtClean="0"/>
              <a:t>ocial, también como diálogo entre generaciones</a:t>
            </a:r>
          </a:p>
          <a:p>
            <a:pPr eaLnBrk="1" hangingPunct="1">
              <a:buClr>
                <a:schemeClr val="tx1"/>
              </a:buClr>
              <a:defRPr/>
            </a:pPr>
            <a:endParaRPr lang="es-ES" altLang="es-MX" sz="2800" b="1" dirty="0" smtClean="0"/>
          </a:p>
          <a:p>
            <a:pPr eaLnBrk="1" hangingPunct="1">
              <a:buClr>
                <a:schemeClr val="tx1"/>
              </a:buClr>
              <a:defRPr/>
            </a:pPr>
            <a:r>
              <a:rPr lang="es-ES" altLang="es-MX" sz="2800" b="1" dirty="0" smtClean="0"/>
              <a:t>El campesinado y la juventud como </a:t>
            </a:r>
            <a:r>
              <a:rPr lang="es-ES" altLang="es-MX" sz="2800" b="1" dirty="0"/>
              <a:t>a</a:t>
            </a:r>
            <a:r>
              <a:rPr lang="es-ES" altLang="es-MX" sz="2800" b="1" dirty="0" smtClean="0"/>
              <a:t>ctores clave</a:t>
            </a:r>
          </a:p>
          <a:p>
            <a:pPr eaLnBrk="1" hangingPunct="1">
              <a:buClr>
                <a:schemeClr val="tx1"/>
              </a:buClr>
              <a:defRPr/>
            </a:pPr>
            <a:endParaRPr lang="es-ES" altLang="es-MX" sz="2800" b="1" dirty="0"/>
          </a:p>
          <a:p>
            <a:pPr eaLnBrk="1" hangingPunct="1">
              <a:buClr>
                <a:schemeClr val="tx1"/>
              </a:buClr>
              <a:defRPr/>
            </a:pPr>
            <a:r>
              <a:rPr lang="es-ES" altLang="es-MX" sz="2800" b="1" dirty="0" smtClean="0"/>
              <a:t>La Vía Campesina en alianza con las organizaciones nacionales y fuerzas progresistas para organizar y formar la juventud rural para ser educadores populares en agroecología</a:t>
            </a:r>
          </a:p>
          <a:p>
            <a:pPr eaLnBrk="1" hangingPunct="1">
              <a:buClr>
                <a:schemeClr val="tx1"/>
              </a:buClr>
              <a:defRPr/>
            </a:pPr>
            <a:endParaRPr lang="es-ES" altLang="es-MX" sz="2400" b="1" dirty="0" smtClean="0">
              <a:latin typeface="Times New Roman" pitchFamily="18" charset="0"/>
            </a:endParaRPr>
          </a:p>
          <a:p>
            <a:pPr marL="0" indent="0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s-ES" altLang="es-MX" sz="2400" b="1" dirty="0" smtClean="0">
                <a:latin typeface="Times New Roman" pitchFamily="18" charset="0"/>
              </a:rPr>
              <a:t>	</a:t>
            </a:r>
            <a:endParaRPr lang="es-ES" altLang="es-MX" sz="2800" b="1" i="1" dirty="0" smtClean="0">
              <a:latin typeface="Times New Roman" pitchFamily="18" charset="0"/>
            </a:endParaRPr>
          </a:p>
          <a:p>
            <a:pPr lvl="1" eaLnBrk="1" hangingPunct="1">
              <a:buClr>
                <a:schemeClr val="tx1"/>
              </a:buClr>
              <a:defRPr/>
            </a:pPr>
            <a:endParaRPr lang="es-ES" altLang="es-MX" sz="2400" b="1" dirty="0">
              <a:latin typeface="Times New Roman" pitchFamily="18" charset="0"/>
            </a:endParaRPr>
          </a:p>
          <a:p>
            <a:pPr lvl="1" eaLnBrk="1" hangingPunct="1">
              <a:buClr>
                <a:schemeClr val="tx1"/>
              </a:buClr>
              <a:defRPr/>
            </a:pPr>
            <a:endParaRPr lang="es-ES" altLang="es-MX" sz="2400" b="1" dirty="0" smtClean="0">
              <a:latin typeface="Times New Roman" pitchFamily="18" charset="0"/>
            </a:endParaRPr>
          </a:p>
          <a:p>
            <a:pPr lvl="1" eaLnBrk="1" hangingPunct="1">
              <a:buClr>
                <a:schemeClr val="tx1"/>
              </a:buClr>
              <a:defRPr/>
            </a:pPr>
            <a:endParaRPr lang="es-ES" altLang="es-MX" sz="2400" b="1" dirty="0" smtClean="0">
              <a:latin typeface="Times New Roman" pitchFamily="18" charset="0"/>
            </a:endParaRPr>
          </a:p>
          <a:p>
            <a:pPr marL="0" indent="0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es-VE" altLang="es-MX" sz="2000" b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43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295400"/>
          </a:xfrm>
          <a:solidFill>
            <a:srgbClr val="00B050"/>
          </a:solidFill>
          <a:ln>
            <a:solidFill>
              <a:schemeClr val="accent6"/>
            </a:solidFill>
          </a:ln>
        </p:spPr>
        <p:txBody>
          <a:bodyPr/>
          <a:lstStyle/>
          <a:p>
            <a:pPr algn="ctr" eaLnBrk="1" hangingPunct="1"/>
            <a:r>
              <a:rPr lang="es-AR" altLang="es-MX" sz="3200" b="1" u="sng" dirty="0" smtClean="0">
                <a:solidFill>
                  <a:schemeClr val="tx1"/>
                </a:solidFill>
              </a:rPr>
              <a:t>La Agroecología Campesina </a:t>
            </a:r>
            <a:br>
              <a:rPr lang="es-AR" altLang="es-MX" sz="3200" b="1" u="sng" dirty="0" smtClean="0">
                <a:solidFill>
                  <a:schemeClr val="tx1"/>
                </a:solidFill>
              </a:rPr>
            </a:br>
            <a:r>
              <a:rPr lang="es-AR" altLang="es-MX" sz="3200" b="1" dirty="0" smtClean="0">
                <a:solidFill>
                  <a:schemeClr val="tx1"/>
                </a:solidFill>
              </a:rPr>
              <a:t>Propuesta y Proyecto Nacional</a:t>
            </a:r>
            <a:endParaRPr lang="es-VE" altLang="es-MX" sz="3200" b="1" dirty="0" smtClean="0">
              <a:solidFill>
                <a:schemeClr val="tx1"/>
              </a:solidFill>
            </a:endParaRPr>
          </a:p>
        </p:txBody>
      </p:sp>
      <p:sp>
        <p:nvSpPr>
          <p:cNvPr id="21507" name="1 Marcador de contenido"/>
          <p:cNvSpPr>
            <a:spLocks noGrp="1"/>
          </p:cNvSpPr>
          <p:nvPr>
            <p:ph idx="1"/>
          </p:nvPr>
        </p:nvSpPr>
        <p:spPr>
          <a:xfrm>
            <a:off x="1284287" y="1628800"/>
            <a:ext cx="5640388" cy="1584176"/>
          </a:xfrm>
        </p:spPr>
        <p:txBody>
          <a:bodyPr>
            <a:normAutofit fontScale="85000" lnSpcReduction="20000"/>
          </a:bodyPr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s-MX" altLang="es-MX" dirty="0" smtClean="0"/>
              <a:t>Soberanía política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es-MX" altLang="es-MX" dirty="0" smtClean="0"/>
          </a:p>
          <a:p>
            <a:pPr marL="0" indent="0" algn="ctr" eaLnBrk="1" hangingPunct="1">
              <a:buFont typeface="Wingdings" pitchFamily="2" charset="2"/>
              <a:buNone/>
            </a:pPr>
            <a:endParaRPr lang="es-MX" altLang="es-MX" dirty="0" smtClean="0"/>
          </a:p>
          <a:p>
            <a:pPr marL="0" indent="0" algn="ctr" eaLnBrk="1" hangingPunct="1">
              <a:buFont typeface="Wingdings" pitchFamily="2" charset="2"/>
              <a:buNone/>
            </a:pPr>
            <a:endParaRPr lang="es-MX" altLang="es-MX" sz="800" dirty="0" smtClean="0"/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s-MX" altLang="es-MX" dirty="0" smtClean="0"/>
              <a:t>Independencia económica 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3" y="3505200"/>
            <a:ext cx="4800600" cy="319087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2 Flecha curvada hacia la derecha"/>
          <p:cNvSpPr/>
          <p:nvPr/>
        </p:nvSpPr>
        <p:spPr>
          <a:xfrm>
            <a:off x="1219200" y="2209800"/>
            <a:ext cx="381000" cy="609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</a:endParaRPr>
          </a:p>
        </p:txBody>
      </p:sp>
      <p:sp>
        <p:nvSpPr>
          <p:cNvPr id="4" name="3 Flecha curvada hacia la izquierda"/>
          <p:cNvSpPr/>
          <p:nvPr/>
        </p:nvSpPr>
        <p:spPr>
          <a:xfrm>
            <a:off x="6132513" y="2217738"/>
            <a:ext cx="457200" cy="609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</a:endParaRPr>
          </a:p>
        </p:txBody>
      </p:sp>
      <p:sp>
        <p:nvSpPr>
          <p:cNvPr id="5" name="4 Flecha arriba y abajo"/>
          <p:cNvSpPr/>
          <p:nvPr/>
        </p:nvSpPr>
        <p:spPr>
          <a:xfrm>
            <a:off x="3825875" y="2036618"/>
            <a:ext cx="485775" cy="76993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581799" y="1981200"/>
            <a:ext cx="553998" cy="26670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s-MX" sz="2400" b="1" dirty="0"/>
              <a:t>LARGO PLAZO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924675" y="2209800"/>
            <a:ext cx="923925" cy="2917825"/>
          </a:xfrm>
          <a:prstGeom prst="rect">
            <a:avLst/>
          </a:prstGeom>
          <a:noFill/>
        </p:spPr>
        <p:txBody>
          <a:bodyPr vert="vert">
            <a:spAutoFit/>
          </a:bodyPr>
          <a:lstStyle/>
          <a:p>
            <a:pPr>
              <a:defRPr/>
            </a:pPr>
            <a:r>
              <a:rPr lang="es-MX" sz="2400" b="1" dirty="0"/>
              <a:t>BASE ESTRATÉGICO</a:t>
            </a:r>
          </a:p>
        </p:txBody>
      </p:sp>
    </p:spTree>
    <p:extLst>
      <p:ext uri="{BB962C8B-B14F-4D97-AF65-F5344CB8AC3E}">
        <p14:creationId xmlns:p14="http://schemas.microsoft.com/office/powerpoint/2010/main" val="373933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solidFill>
            <a:srgbClr val="00B0F0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es-MX" altLang="es-MX" b="1" dirty="0" smtClean="0">
                <a:solidFill>
                  <a:schemeClr val="tx1"/>
                </a:solidFill>
              </a:rPr>
              <a:t>Movimiento de Agroecología Campesina</a:t>
            </a:r>
            <a:br>
              <a:rPr lang="es-MX" altLang="es-MX" b="1" dirty="0" smtClean="0">
                <a:solidFill>
                  <a:schemeClr val="tx1"/>
                </a:solidFill>
              </a:rPr>
            </a:br>
            <a:r>
              <a:rPr lang="es-MX" altLang="es-MX" b="1" dirty="0" smtClean="0">
                <a:solidFill>
                  <a:schemeClr val="tx1"/>
                </a:solidFill>
              </a:rPr>
              <a:t>“MAC”</a:t>
            </a:r>
          </a:p>
        </p:txBody>
      </p:sp>
      <p:sp>
        <p:nvSpPr>
          <p:cNvPr id="28675" name="2 Marcador de contenido"/>
          <p:cNvSpPr>
            <a:spLocks noGrp="1"/>
          </p:cNvSpPr>
          <p:nvPr>
            <p:ph idx="1"/>
          </p:nvPr>
        </p:nvSpPr>
        <p:spPr>
          <a:xfrm>
            <a:off x="76200" y="1752600"/>
            <a:ext cx="8991600" cy="5029200"/>
          </a:xfrm>
          <a:solidFill>
            <a:schemeClr val="bg1">
              <a:lumMod val="85000"/>
            </a:schemeClr>
          </a:solidFill>
          <a:ln w="25400"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MX" altLang="es-MX" b="1" u="sng" dirty="0" smtClean="0"/>
              <a:t>Movimiento Agroecológico</a:t>
            </a:r>
            <a:r>
              <a:rPr lang="es-MX" altLang="es-MX" b="1" dirty="0" smtClean="0"/>
              <a:t>: intercambios de experiencias entre </a:t>
            </a:r>
            <a:r>
              <a:rPr lang="es-MX" altLang="es-MX" b="1" dirty="0" err="1" smtClean="0"/>
              <a:t>campesin@s</a:t>
            </a:r>
            <a:r>
              <a:rPr lang="es-MX" altLang="es-MX" b="1" dirty="0" smtClean="0"/>
              <a:t>, facilitados por jóvenes militantes </a:t>
            </a:r>
            <a:r>
              <a:rPr lang="es-MX" altLang="es-MX" b="1" dirty="0" err="1" smtClean="0"/>
              <a:t>formad@s</a:t>
            </a:r>
            <a:r>
              <a:rPr lang="es-MX" altLang="es-MX" b="1" dirty="0" smtClean="0"/>
              <a:t> por la ATC</a:t>
            </a:r>
          </a:p>
          <a:p>
            <a:pPr eaLnBrk="1" hangingPunct="1">
              <a:defRPr/>
            </a:pPr>
            <a:endParaRPr lang="es-MX" altLang="es-MX" b="1" u="sng" dirty="0" smtClean="0"/>
          </a:p>
          <a:p>
            <a:pPr eaLnBrk="1" hangingPunct="1">
              <a:defRPr/>
            </a:pPr>
            <a:r>
              <a:rPr lang="es-MX" altLang="es-MX" b="1" u="sng" dirty="0" smtClean="0"/>
              <a:t>Centro de Capacitación Cooperativista</a:t>
            </a:r>
          </a:p>
          <a:p>
            <a:pPr eaLnBrk="1" hangingPunct="1">
              <a:defRPr/>
            </a:pPr>
            <a:endParaRPr lang="es-MX" altLang="es-MX" sz="2400" b="1" u="sng" dirty="0" smtClean="0"/>
          </a:p>
          <a:p>
            <a:pPr eaLnBrk="1" hangingPunct="1">
              <a:defRPr/>
            </a:pPr>
            <a:r>
              <a:rPr lang="es-MX" altLang="es-MX" b="1" u="sng" dirty="0" smtClean="0"/>
              <a:t>Sistematización de </a:t>
            </a:r>
            <a:r>
              <a:rPr lang="es-MX" altLang="es-MX" b="1" u="sng" dirty="0"/>
              <a:t>las Experiencias en Agroecología de la ATC-UNAPA</a:t>
            </a:r>
          </a:p>
          <a:p>
            <a:pPr eaLnBrk="1" hangingPunct="1">
              <a:defRPr/>
            </a:pPr>
            <a:endParaRPr lang="es-MX" altLang="es-MX" b="1" u="sng" dirty="0" smtClean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s-MX" altLang="es-MX" b="1" dirty="0" smtClean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0" y="1752600"/>
            <a:ext cx="9144000" cy="51054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buFont typeface="Wingdings" pitchFamily="2" charset="2"/>
              <a:buNone/>
              <a:defRPr/>
            </a:pPr>
            <a:endParaRPr lang="es-MX" altLang="es-MX" b="1" kern="0" dirty="0" smtClean="0"/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es-MX" altLang="es-MX" b="1" kern="0" dirty="0" smtClean="0"/>
              <a:t>El Movimiento Agroecológico </a:t>
            </a:r>
            <a:r>
              <a:rPr lang="es-MX" altLang="es-MX" kern="0" dirty="0" smtClean="0"/>
              <a:t>construido como </a:t>
            </a:r>
            <a:r>
              <a:rPr lang="es-MX" altLang="es-MX" b="1" kern="0" dirty="0" smtClean="0"/>
              <a:t>proceso social</a:t>
            </a:r>
            <a:r>
              <a:rPr lang="es-MX" altLang="es-MX" kern="0" dirty="0" smtClean="0"/>
              <a:t>, aplicando la metodología CAC con una </a:t>
            </a:r>
            <a:r>
              <a:rPr lang="es-MX" altLang="es-MX" b="1" kern="0" dirty="0" smtClean="0"/>
              <a:t>escuela de formación de cuadros jóvenes </a:t>
            </a:r>
            <a:r>
              <a:rPr lang="es-MX" altLang="es-MX" kern="0" dirty="0" smtClean="0"/>
              <a:t>en agroecología, educación popular y gestión cooperativa.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s-MX" altLang="es-MX" kern="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s-MX" altLang="es-MX" b="1" kern="0" dirty="0" smtClean="0"/>
              <a:t>Compromiso militante </a:t>
            </a:r>
            <a:r>
              <a:rPr lang="es-MX" altLang="es-MX" kern="0" dirty="0" smtClean="0"/>
              <a:t>de La Vía Campesina en Nicaragua, en alianza con otras organizaciones, la Juventud Sandinista, las Alcaldías y las Universidades</a:t>
            </a:r>
            <a:endParaRPr lang="es-MX" altLang="es-MX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96369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Marcos conceptuales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600" b="1" dirty="0" smtClean="0"/>
              <a:t>La Soberanía Alimentaria</a:t>
            </a:r>
          </a:p>
          <a:p>
            <a:endParaRPr lang="es-MX" sz="3600" b="1" dirty="0"/>
          </a:p>
          <a:p>
            <a:r>
              <a:rPr lang="es-MX" sz="3600" b="1" dirty="0" smtClean="0"/>
              <a:t>La Agroecología</a:t>
            </a:r>
          </a:p>
          <a:p>
            <a:endParaRPr lang="es-MX" sz="3600" b="1" dirty="0"/>
          </a:p>
          <a:p>
            <a:r>
              <a:rPr lang="es-MX" sz="3600" b="1" dirty="0" smtClean="0"/>
              <a:t>La Reforma Agraria</a:t>
            </a:r>
          </a:p>
          <a:p>
            <a:endParaRPr lang="es-MX" sz="3600" b="1" dirty="0"/>
          </a:p>
          <a:p>
            <a:r>
              <a:rPr lang="es-MX" sz="3600" b="1" dirty="0" smtClean="0"/>
              <a:t>La Educación Popular</a:t>
            </a:r>
            <a:endParaRPr lang="es-MX" sz="3600" b="1" dirty="0"/>
          </a:p>
        </p:txBody>
      </p:sp>
    </p:spTree>
    <p:extLst>
      <p:ext uri="{BB962C8B-B14F-4D97-AF65-F5344CB8AC3E}">
        <p14:creationId xmlns:p14="http://schemas.microsoft.com/office/powerpoint/2010/main" val="163253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rgbClr val="00B0F0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MX" altLang="es-MX" b="1" dirty="0" smtClean="0">
                <a:solidFill>
                  <a:schemeClr val="tx1"/>
                </a:solidFill>
              </a:rPr>
              <a:t>ALIADOS POR LA AGROECOLOGÍA CAMPESINA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0" y="1676400"/>
            <a:ext cx="9144000" cy="5181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  <a:effectLst/>
        </p:spPr>
        <p:txBody>
          <a:bodyPr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s-MX" altLang="es-MX" b="1" u="sng" kern="0" dirty="0" smtClean="0"/>
              <a:t>LA VÍA CAMPESINA</a:t>
            </a:r>
          </a:p>
          <a:p>
            <a:pPr eaLnBrk="1" hangingPunct="1">
              <a:defRPr/>
            </a:pPr>
            <a:r>
              <a:rPr lang="es-MX" altLang="es-MX" b="1" u="sng" kern="0" dirty="0" smtClean="0"/>
              <a:t>ATC-UNAPA</a:t>
            </a:r>
          </a:p>
          <a:p>
            <a:pPr eaLnBrk="1" hangingPunct="1">
              <a:defRPr/>
            </a:pPr>
            <a:r>
              <a:rPr lang="es-MX" altLang="es-MX" b="1" u="sng" kern="0" dirty="0" smtClean="0"/>
              <a:t>PCAC-UNAG</a:t>
            </a:r>
          </a:p>
          <a:p>
            <a:pPr eaLnBrk="1" hangingPunct="1">
              <a:defRPr/>
            </a:pPr>
            <a:r>
              <a:rPr lang="es-MX" altLang="es-MX" b="1" u="sng" kern="0" dirty="0" smtClean="0"/>
              <a:t>UNAN-FAREM</a:t>
            </a:r>
          </a:p>
          <a:p>
            <a:pPr eaLnBrk="1" hangingPunct="1">
              <a:defRPr/>
            </a:pPr>
            <a:r>
              <a:rPr lang="es-MX" altLang="es-MX" b="1" u="sng" kern="0" dirty="0" smtClean="0"/>
              <a:t>Universidad Nacional Agraria</a:t>
            </a:r>
          </a:p>
          <a:p>
            <a:pPr eaLnBrk="1" hangingPunct="1">
              <a:defRPr/>
            </a:pPr>
            <a:r>
              <a:rPr lang="es-MX" altLang="es-MX" b="1" u="sng" kern="0" dirty="0" smtClean="0"/>
              <a:t>MAONIC</a:t>
            </a:r>
          </a:p>
          <a:p>
            <a:pPr eaLnBrk="1" hangingPunct="1">
              <a:defRPr/>
            </a:pPr>
            <a:r>
              <a:rPr lang="es-MX" altLang="es-MX" b="1" u="sng" kern="0" dirty="0" smtClean="0"/>
              <a:t>Juventud Sandinista</a:t>
            </a:r>
          </a:p>
          <a:p>
            <a:pPr eaLnBrk="1" hangingPunct="1">
              <a:defRPr/>
            </a:pPr>
            <a:r>
              <a:rPr lang="es-MX" altLang="es-MX" b="1" u="sng" kern="0" dirty="0" smtClean="0"/>
              <a:t>Movimiento Guardabarranco</a:t>
            </a:r>
          </a:p>
          <a:p>
            <a:pPr eaLnBrk="1" hangingPunct="1">
              <a:defRPr/>
            </a:pPr>
            <a:r>
              <a:rPr lang="es-MX" altLang="es-MX" b="1" u="sng" kern="0" dirty="0" smtClean="0"/>
              <a:t>Alcaldías</a:t>
            </a:r>
          </a:p>
          <a:p>
            <a:pPr eaLnBrk="1" hangingPunct="1">
              <a:defRPr/>
            </a:pPr>
            <a:endParaRPr lang="es-MX" altLang="es-MX" b="1" u="sng" kern="0" dirty="0" smtClean="0"/>
          </a:p>
          <a:p>
            <a:pPr eaLnBrk="1" hangingPunct="1">
              <a:defRPr/>
            </a:pPr>
            <a:endParaRPr lang="es-MX" altLang="es-MX" b="1" u="sng" kern="0" dirty="0" smtClean="0"/>
          </a:p>
          <a:p>
            <a:pPr eaLnBrk="1" hangingPunct="1">
              <a:defRPr/>
            </a:pPr>
            <a:endParaRPr lang="es-MX" altLang="es-MX" b="1" u="sng" kern="0" dirty="0" smtClean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s-MX" altLang="es-MX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395604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216025"/>
          </a:xfrm>
          <a:solidFill>
            <a:srgbClr val="99FF33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s-MX" altLang="es-MX" b="1" dirty="0" smtClean="0">
                <a:solidFill>
                  <a:schemeClr val="tx1"/>
                </a:solidFill>
              </a:rPr>
              <a:t>Visualicemos el MAC: </a:t>
            </a:r>
            <a:br>
              <a:rPr lang="es-MX" altLang="es-MX" b="1" dirty="0" smtClean="0">
                <a:solidFill>
                  <a:schemeClr val="tx1"/>
                </a:solidFill>
              </a:rPr>
            </a:br>
            <a:r>
              <a:rPr lang="es-MX" altLang="es-MX" b="1" dirty="0" smtClean="0">
                <a:solidFill>
                  <a:schemeClr val="tx1"/>
                </a:solidFill>
              </a:rPr>
              <a:t>formación de la base</a:t>
            </a:r>
          </a:p>
        </p:txBody>
      </p:sp>
      <p:sp>
        <p:nvSpPr>
          <p:cNvPr id="2662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MX" altLang="es-MX" smtClean="0"/>
          </a:p>
        </p:txBody>
      </p:sp>
      <p:pic>
        <p:nvPicPr>
          <p:cNvPr id="26628" name="Picture 2" descr="C:\Users\Nils\Pictures\2013-09-08 sept 2013\sept 2013 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28800"/>
            <a:ext cx="4300538" cy="24177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3" descr="C:\Users\Nils\Pictures\2013-09-08 sept 2013\sept 2013 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828800"/>
            <a:ext cx="4029075" cy="22653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4" descr="C:\Users\Nils\Pictures\2013-09-08 sept 2013\sept 2013 1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4217988"/>
            <a:ext cx="4017963" cy="22590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6" descr="C:\Users\Nils\Pictures\2013-09-08 sept 2013\sept 2013 1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0"/>
            <a:ext cx="3810000" cy="2857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5" descr="C:\Users\Nils\Pictures\2013-09-08 sept 2013\sept 2013 11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3581400"/>
            <a:ext cx="2743200" cy="15414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8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Nils\Pictures\2013-09-08 sept 2013\sept 2013 0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1828800"/>
            <a:ext cx="7689850" cy="432276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1 Título"/>
          <p:cNvSpPr>
            <a:spLocks noGrp="1"/>
          </p:cNvSpPr>
          <p:nvPr>
            <p:ph type="title"/>
          </p:nvPr>
        </p:nvSpPr>
        <p:spPr>
          <a:xfrm>
            <a:off x="0" y="304800"/>
            <a:ext cx="8575675" cy="1219200"/>
          </a:xfrm>
          <a:solidFill>
            <a:srgbClr val="FF33CC"/>
          </a:solidFill>
        </p:spPr>
        <p:txBody>
          <a:bodyPr/>
          <a:lstStyle/>
          <a:p>
            <a:pPr eaLnBrk="1" hangingPunct="1"/>
            <a:r>
              <a:rPr lang="es-MX" altLang="es-MX" u="sng" dirty="0" err="1" smtClean="0">
                <a:solidFill>
                  <a:schemeClr val="tx1"/>
                </a:solidFill>
              </a:rPr>
              <a:t>Promotor@s</a:t>
            </a:r>
            <a:r>
              <a:rPr lang="es-MX" altLang="es-MX" u="sng" dirty="0" smtClean="0">
                <a:solidFill>
                  <a:schemeClr val="tx1"/>
                </a:solidFill>
              </a:rPr>
              <a:t> </a:t>
            </a:r>
            <a:r>
              <a:rPr lang="es-MX" altLang="es-MX" u="sng" dirty="0" err="1" smtClean="0">
                <a:solidFill>
                  <a:schemeClr val="tx1"/>
                </a:solidFill>
              </a:rPr>
              <a:t>Agroecólog@s</a:t>
            </a:r>
            <a:r>
              <a:rPr lang="es-MX" altLang="es-MX" dirty="0" smtClean="0">
                <a:solidFill>
                  <a:schemeClr val="tx1"/>
                </a:solidFill>
              </a:rPr>
              <a:t/>
            </a:r>
            <a:br>
              <a:rPr lang="es-MX" altLang="es-MX" dirty="0" smtClean="0">
                <a:solidFill>
                  <a:schemeClr val="tx1"/>
                </a:solidFill>
              </a:rPr>
            </a:br>
            <a:r>
              <a:rPr lang="es-MX" altLang="es-MX" sz="2800" dirty="0" smtClean="0">
                <a:solidFill>
                  <a:schemeClr val="tx1"/>
                </a:solidFill>
              </a:rPr>
              <a:t>Ejemplo: Doña Lola de El Crucero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6738" y="1676400"/>
            <a:ext cx="3319462" cy="49530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s-MX" dirty="0" smtClean="0"/>
              <a:t>Cualidades:</a:t>
            </a:r>
          </a:p>
          <a:p>
            <a:pPr eaLnBrk="1" hangingPunct="1">
              <a:defRPr/>
            </a:pPr>
            <a:r>
              <a:rPr lang="es-MX" dirty="0" smtClean="0"/>
              <a:t>Capacidad de liderazgo</a:t>
            </a:r>
          </a:p>
          <a:p>
            <a:pPr eaLnBrk="1" hangingPunct="1">
              <a:defRPr/>
            </a:pPr>
            <a:r>
              <a:rPr lang="es-MX" dirty="0" smtClean="0"/>
              <a:t>Experiencia</a:t>
            </a:r>
          </a:p>
          <a:p>
            <a:pPr eaLnBrk="1" hangingPunct="1">
              <a:defRPr/>
            </a:pPr>
            <a:r>
              <a:rPr lang="es-MX" dirty="0" smtClean="0"/>
              <a:t>Vocación de servicio</a:t>
            </a:r>
          </a:p>
          <a:p>
            <a:pPr eaLnBrk="1" hangingPunct="1">
              <a:defRPr/>
            </a:pPr>
            <a:r>
              <a:rPr lang="es-MX" dirty="0" smtClean="0"/>
              <a:t>Resultados creíbles</a:t>
            </a:r>
          </a:p>
          <a:p>
            <a:pPr eaLnBrk="1" hangingPunct="1">
              <a:defRPr/>
            </a:pPr>
            <a:r>
              <a:rPr lang="es-MX" dirty="0" smtClean="0"/>
              <a:t>Auto-gestora</a:t>
            </a:r>
          </a:p>
        </p:txBody>
      </p:sp>
    </p:spTree>
    <p:extLst>
      <p:ext uri="{BB962C8B-B14F-4D97-AF65-F5344CB8AC3E}">
        <p14:creationId xmlns:p14="http://schemas.microsoft.com/office/powerpoint/2010/main" val="271162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C:\Users\Nils\Pictures\2013-09-08 sept 2013\sept 2013 0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8077200" cy="491013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1 Título"/>
          <p:cNvSpPr>
            <a:spLocks noGrp="1"/>
          </p:cNvSpPr>
          <p:nvPr>
            <p:ph type="title"/>
          </p:nvPr>
        </p:nvSpPr>
        <p:spPr>
          <a:xfrm>
            <a:off x="0" y="304800"/>
            <a:ext cx="8575675" cy="1219200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s-MX" altLang="es-MX" u="sng" dirty="0" err="1" smtClean="0">
                <a:solidFill>
                  <a:schemeClr val="tx1"/>
                </a:solidFill>
              </a:rPr>
              <a:t>Facilitador@s</a:t>
            </a:r>
            <a:r>
              <a:rPr lang="es-MX" altLang="es-MX" u="sng" dirty="0" smtClean="0">
                <a:solidFill>
                  <a:schemeClr val="tx1"/>
                </a:solidFill>
              </a:rPr>
              <a:t> </a:t>
            </a:r>
            <a:r>
              <a:rPr lang="es-MX" altLang="es-MX" u="sng" dirty="0" err="1" smtClean="0">
                <a:solidFill>
                  <a:schemeClr val="tx1"/>
                </a:solidFill>
              </a:rPr>
              <a:t>Agroecólog@s</a:t>
            </a:r>
            <a:r>
              <a:rPr lang="es-MX" altLang="es-MX" dirty="0" smtClean="0">
                <a:solidFill>
                  <a:schemeClr val="tx1"/>
                </a:solidFill>
              </a:rPr>
              <a:t/>
            </a:r>
            <a:br>
              <a:rPr lang="es-MX" altLang="es-MX" dirty="0" smtClean="0">
                <a:solidFill>
                  <a:schemeClr val="tx1"/>
                </a:solidFill>
              </a:rPr>
            </a:br>
            <a:r>
              <a:rPr lang="es-MX" altLang="es-MX" sz="2800" dirty="0" smtClean="0">
                <a:solidFill>
                  <a:schemeClr val="tx1"/>
                </a:solidFill>
              </a:rPr>
              <a:t>Ejemplo: </a:t>
            </a:r>
            <a:r>
              <a:rPr lang="es-MX" altLang="es-MX" sz="2800" dirty="0" err="1" smtClean="0">
                <a:solidFill>
                  <a:schemeClr val="tx1"/>
                </a:solidFill>
              </a:rPr>
              <a:t>Hólman</a:t>
            </a:r>
            <a:r>
              <a:rPr lang="es-MX" altLang="es-MX" sz="2800" dirty="0" smtClean="0">
                <a:solidFill>
                  <a:schemeClr val="tx1"/>
                </a:solidFill>
              </a:rPr>
              <a:t> de Matagalpa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6738" y="1676400"/>
            <a:ext cx="4614862" cy="4986338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s-MX" dirty="0" smtClean="0"/>
              <a:t>Cualidades:</a:t>
            </a:r>
          </a:p>
          <a:p>
            <a:pPr eaLnBrk="1" hangingPunct="1">
              <a:defRPr/>
            </a:pPr>
            <a:r>
              <a:rPr lang="es-MX" dirty="0" smtClean="0"/>
              <a:t>MJC-ATC militante</a:t>
            </a:r>
          </a:p>
          <a:p>
            <a:pPr eaLnBrk="1" hangingPunct="1">
              <a:defRPr/>
            </a:pPr>
            <a:r>
              <a:rPr lang="es-MX" dirty="0" smtClean="0"/>
              <a:t>Vocación de servicio</a:t>
            </a:r>
          </a:p>
          <a:p>
            <a:pPr eaLnBrk="1" hangingPunct="1">
              <a:defRPr/>
            </a:pPr>
            <a:r>
              <a:rPr lang="es-MX" dirty="0" smtClean="0"/>
              <a:t>Conocedor del área:   “el </a:t>
            </a:r>
            <a:r>
              <a:rPr lang="es-MX" dirty="0" err="1" smtClean="0"/>
              <a:t>vaqueano</a:t>
            </a:r>
            <a:r>
              <a:rPr lang="es-MX" dirty="0" smtClean="0"/>
              <a:t>”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331784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title"/>
          </p:nvPr>
        </p:nvSpPr>
        <p:spPr>
          <a:xfrm>
            <a:off x="0" y="304800"/>
            <a:ext cx="8575675" cy="1219200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s-MX" altLang="es-MX" u="sng" dirty="0" err="1" smtClean="0">
                <a:solidFill>
                  <a:schemeClr val="tx1"/>
                </a:solidFill>
              </a:rPr>
              <a:t>Coordinador@s</a:t>
            </a:r>
            <a:r>
              <a:rPr lang="es-MX" altLang="es-MX" u="sng" dirty="0" smtClean="0">
                <a:solidFill>
                  <a:schemeClr val="tx1"/>
                </a:solidFill>
              </a:rPr>
              <a:t> </a:t>
            </a:r>
            <a:r>
              <a:rPr lang="es-MX" altLang="es-MX" u="sng" dirty="0" err="1" smtClean="0">
                <a:solidFill>
                  <a:schemeClr val="tx1"/>
                </a:solidFill>
              </a:rPr>
              <a:t>Agroecólog@s</a:t>
            </a:r>
            <a:r>
              <a:rPr lang="es-MX" altLang="es-MX" dirty="0" smtClean="0">
                <a:solidFill>
                  <a:schemeClr val="tx1"/>
                </a:solidFill>
              </a:rPr>
              <a:t/>
            </a:r>
            <a:br>
              <a:rPr lang="es-MX" altLang="es-MX" dirty="0" smtClean="0">
                <a:solidFill>
                  <a:schemeClr val="tx1"/>
                </a:solidFill>
              </a:rPr>
            </a:br>
            <a:r>
              <a:rPr lang="es-MX" altLang="es-MX" sz="2800" dirty="0" smtClean="0">
                <a:solidFill>
                  <a:schemeClr val="tx1"/>
                </a:solidFill>
              </a:rPr>
              <a:t>Ejemplo: Don Freddy de Carazo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6738" y="1676400"/>
            <a:ext cx="4614862" cy="4986338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s-MX" dirty="0" smtClean="0"/>
              <a:t>Cualidades:</a:t>
            </a:r>
          </a:p>
          <a:p>
            <a:pPr eaLnBrk="1" hangingPunct="1">
              <a:defRPr/>
            </a:pPr>
            <a:r>
              <a:rPr lang="es-MX" dirty="0" smtClean="0"/>
              <a:t>Formación técnica</a:t>
            </a:r>
          </a:p>
          <a:p>
            <a:pPr eaLnBrk="1" hangingPunct="1">
              <a:defRPr/>
            </a:pPr>
            <a:r>
              <a:rPr lang="es-MX" dirty="0" smtClean="0"/>
              <a:t>Gran compromiso con el campo</a:t>
            </a:r>
          </a:p>
          <a:p>
            <a:pPr eaLnBrk="1" hangingPunct="1">
              <a:defRPr/>
            </a:pPr>
            <a:r>
              <a:rPr lang="es-MX" dirty="0" smtClean="0"/>
              <a:t>Ética de trabajo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s-MX" dirty="0" smtClean="0"/>
          </a:p>
        </p:txBody>
      </p:sp>
      <p:pic>
        <p:nvPicPr>
          <p:cNvPr id="29700" name="Picture 5" descr="C:\Users\Nils\Pictures\2013-09-08 sept 2013\sept 2013 0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2841625" cy="505618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14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Título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solidFill>
            <a:srgbClr val="FFC000"/>
          </a:solidFill>
        </p:spPr>
        <p:txBody>
          <a:bodyPr/>
          <a:lstStyle/>
          <a:p>
            <a:pPr algn="ctr" eaLnBrk="1" hangingPunct="1"/>
            <a:r>
              <a:rPr lang="es-MX" altLang="es-MX" sz="3600" u="sng" dirty="0" smtClean="0">
                <a:solidFill>
                  <a:schemeClr val="tx1"/>
                </a:solidFill>
              </a:rPr>
              <a:t>Relación clave del MAC-LVC</a:t>
            </a:r>
            <a:endParaRPr lang="es-MX" altLang="es-MX" sz="3600" b="1" dirty="0" smtClean="0">
              <a:solidFill>
                <a:schemeClr val="tx1"/>
              </a:solidFill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5105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es-MX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s-MX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s-MX" dirty="0"/>
          </a:p>
        </p:txBody>
      </p:sp>
      <p:sp>
        <p:nvSpPr>
          <p:cNvPr id="3" name="2 Flecha izquierda y derecha"/>
          <p:cNvSpPr/>
          <p:nvPr/>
        </p:nvSpPr>
        <p:spPr>
          <a:xfrm>
            <a:off x="3714750" y="3924300"/>
            <a:ext cx="1295400" cy="838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4821" name="3 CuadroTexto"/>
          <p:cNvSpPr txBox="1">
            <a:spLocks noChangeArrowheads="1"/>
          </p:cNvSpPr>
          <p:nvPr/>
        </p:nvSpPr>
        <p:spPr bwMode="auto">
          <a:xfrm>
            <a:off x="152400" y="2451100"/>
            <a:ext cx="3429000" cy="34163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s-MX" sz="2400" dirty="0"/>
              <a:t>Jóvenes militantes del </a:t>
            </a:r>
            <a:r>
              <a:rPr lang="es-MX" altLang="es-MX" sz="2400" dirty="0" smtClean="0"/>
              <a:t>MAC </a:t>
            </a:r>
            <a:r>
              <a:rPr lang="es-MX" altLang="es-MX" sz="2400" dirty="0"/>
              <a:t>llegan a ver a las familias campesinas, diagnosticar sus sistemas productivos y organizar intercambios entre ellas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105400" y="2265363"/>
            <a:ext cx="3962400" cy="34163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MX" sz="2400" dirty="0"/>
              <a:t>Las familias campesinas reciben a </a:t>
            </a:r>
            <a:r>
              <a:rPr lang="es-MX" sz="2400" dirty="0" err="1"/>
              <a:t>l@s</a:t>
            </a:r>
            <a:r>
              <a:rPr lang="es-MX" sz="2400" dirty="0"/>
              <a:t> jóvenes del </a:t>
            </a:r>
            <a:r>
              <a:rPr lang="es-MX" sz="2400" dirty="0" smtClean="0"/>
              <a:t>MAC, </a:t>
            </a:r>
            <a:r>
              <a:rPr lang="es-MX" sz="2400" dirty="0"/>
              <a:t>participan en el diagnóstico de su unidad de producción, empiezan a participar en intercambios con </a:t>
            </a:r>
            <a:r>
              <a:rPr lang="es-MX" sz="2400" dirty="0" err="1"/>
              <a:t>otr@s</a:t>
            </a:r>
            <a:r>
              <a:rPr lang="es-MX" sz="2400" dirty="0"/>
              <a:t> </a:t>
            </a:r>
            <a:r>
              <a:rPr lang="es-MX" sz="2400" dirty="0" err="1"/>
              <a:t>campesin@s</a:t>
            </a:r>
            <a:r>
              <a:rPr lang="es-MX" sz="2400" dirty="0"/>
              <a:t> del movimiento y se hacen </a:t>
            </a:r>
            <a:r>
              <a:rPr lang="es-MX" sz="2400" dirty="0" err="1"/>
              <a:t>promotor@s</a:t>
            </a:r>
            <a:endParaRPr lang="es-MX" sz="2400" dirty="0"/>
          </a:p>
        </p:txBody>
      </p:sp>
      <p:sp>
        <p:nvSpPr>
          <p:cNvPr id="34823" name="5 CuadroTexto"/>
          <p:cNvSpPr txBox="1">
            <a:spLocks noChangeArrowheads="1"/>
          </p:cNvSpPr>
          <p:nvPr/>
        </p:nvSpPr>
        <p:spPr bwMode="auto">
          <a:xfrm>
            <a:off x="2209800" y="6281738"/>
            <a:ext cx="7086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s-MX" sz="2400" b="1"/>
              <a:t>EFECTO MULTIPLICADOR</a:t>
            </a:r>
          </a:p>
        </p:txBody>
      </p:sp>
    </p:spTree>
    <p:extLst>
      <p:ext uri="{BB962C8B-B14F-4D97-AF65-F5344CB8AC3E}">
        <p14:creationId xmlns:p14="http://schemas.microsoft.com/office/powerpoint/2010/main" val="379455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Título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524000"/>
          </a:xfrm>
          <a:solidFill>
            <a:srgbClr val="FE0000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s-MX" altLang="es-MX" sz="3200" b="1" dirty="0" smtClean="0">
                <a:solidFill>
                  <a:schemeClr val="tx1"/>
                </a:solidFill>
              </a:rPr>
              <a:t>UNIVERSIDAD CAMPESINA LATINOAMERICANA (UCLA)</a:t>
            </a:r>
            <a:r>
              <a:rPr lang="es-MX" altLang="es-MX" sz="3200" dirty="0" smtClean="0">
                <a:solidFill>
                  <a:schemeClr val="tx1"/>
                </a:solidFill>
              </a:rPr>
              <a:t/>
            </a:r>
            <a:br>
              <a:rPr lang="es-MX" altLang="es-MX" sz="3200" dirty="0" smtClean="0">
                <a:solidFill>
                  <a:schemeClr val="tx1"/>
                </a:solidFill>
              </a:rPr>
            </a:br>
            <a:r>
              <a:rPr lang="es-MX" altLang="es-MX" sz="3200" dirty="0" smtClean="0">
                <a:solidFill>
                  <a:schemeClr val="tx1"/>
                </a:solidFill>
              </a:rPr>
              <a:t>Hugo Chávez Frías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895600" y="1676400"/>
          <a:ext cx="6248400" cy="5181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48400"/>
              </a:tblGrid>
              <a:tr h="798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u="sng" dirty="0">
                          <a:effectLst/>
                        </a:rPr>
                        <a:t>Escuela de Formación </a:t>
                      </a:r>
                      <a:endParaRPr lang="es-MX" sz="2000" u="sng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u="sng" dirty="0" smtClean="0">
                          <a:effectLst/>
                        </a:rPr>
                        <a:t>IALA </a:t>
                      </a:r>
                      <a:r>
                        <a:rPr lang="es-MX" sz="2000" u="sng" dirty="0">
                          <a:effectLst/>
                        </a:rPr>
                        <a:t>Mesoamericano</a:t>
                      </a:r>
                      <a:endParaRPr lang="es-MX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632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r>
                        <a:rPr lang="es-MX" sz="2000" dirty="0" smtClean="0">
                          <a:effectLst/>
                        </a:rPr>
                        <a:t>Metodología</a:t>
                      </a:r>
                      <a:r>
                        <a:rPr lang="es-MX" sz="2000" dirty="0">
                          <a:effectLst/>
                        </a:rPr>
                        <a:t>:</a:t>
                      </a:r>
                      <a:endParaRPr lang="es-MX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4151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2000" dirty="0">
                          <a:effectLst/>
                        </a:rPr>
                        <a:t>escuela de cuadros</a:t>
                      </a:r>
                      <a:endParaRPr lang="es-MX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459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r>
                        <a:rPr lang="es-MX" sz="2000" dirty="0" smtClean="0">
                          <a:effectLst/>
                        </a:rPr>
                        <a:t>Actividades</a:t>
                      </a:r>
                      <a:r>
                        <a:rPr lang="es-MX" sz="2000" dirty="0">
                          <a:effectLst/>
                        </a:rPr>
                        <a:t>:</a:t>
                      </a:r>
                      <a:endParaRPr lang="es-MX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18037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2000" dirty="0">
                          <a:effectLst/>
                        </a:rPr>
                        <a:t>cursos en pensamiento </a:t>
                      </a:r>
                      <a:r>
                        <a:rPr lang="es-MX" sz="2000" dirty="0" smtClean="0">
                          <a:effectLst/>
                        </a:rPr>
                        <a:t>latinoamericano, </a:t>
                      </a:r>
                      <a:r>
                        <a:rPr lang="es-MX" sz="2000" dirty="0">
                          <a:effectLst/>
                        </a:rPr>
                        <a:t>filosofía, economía política, pedagogía, organización, </a:t>
                      </a:r>
                      <a:r>
                        <a:rPr lang="es-MX" sz="2000" dirty="0" smtClean="0">
                          <a:effectLst/>
                        </a:rPr>
                        <a:t>género, </a:t>
                      </a:r>
                      <a:r>
                        <a:rPr lang="es-MX" sz="2000" dirty="0">
                          <a:effectLst/>
                        </a:rPr>
                        <a:t>comunicación, dentro del paradigma agroecológica</a:t>
                      </a:r>
                      <a:endParaRPr lang="es-MX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107241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2000" dirty="0">
                          <a:effectLst/>
                        </a:rPr>
                        <a:t>aplicaciones prácticas en la dirección de un movimiento agroecológico en Centroamérica</a:t>
                      </a:r>
                      <a:endParaRPr lang="es-MX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3688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2838450" cy="2262188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 descr="G:\everything from Toshiba july 2013\documents\doctorado ecosur\campesinado\formacion\chave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56" y="1794202"/>
            <a:ext cx="2610194" cy="202394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25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solidFill>
            <a:schemeClr val="accent4">
              <a:lumMod val="50000"/>
            </a:schemeClr>
          </a:solidFill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es-MX" altLang="es-MX" b="1" dirty="0" smtClean="0"/>
              <a:t>Santa Emilia, Matagalpa:</a:t>
            </a:r>
            <a:br>
              <a:rPr lang="es-MX" altLang="es-MX" b="1" dirty="0" smtClean="0"/>
            </a:br>
            <a:r>
              <a:rPr lang="es-MX" altLang="es-MX" dirty="0" smtClean="0"/>
              <a:t>Futuro Sitio de la UCLA Hugo Chávez</a:t>
            </a:r>
            <a:endParaRPr lang="es-MX" altLang="es-MX" b="1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08520" y="1752600"/>
            <a:ext cx="3537520" cy="4628728"/>
          </a:xfrm>
        </p:spPr>
        <p:txBody>
          <a:bodyPr>
            <a:normAutofit/>
          </a:bodyPr>
          <a:lstStyle/>
          <a:p>
            <a:pPr marL="118872" indent="0" eaLnBrk="1" hangingPunct="1">
              <a:buNone/>
              <a:defRPr/>
            </a:pPr>
            <a:endParaRPr lang="es-MX" sz="18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s-MX" sz="2400" b="1" dirty="0" smtClean="0"/>
              <a:t>  Escuelas de formación   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s-MX" sz="2400" b="1" dirty="0"/>
              <a:t> </a:t>
            </a:r>
            <a:r>
              <a:rPr lang="es-MX" sz="2400" b="1" dirty="0" smtClean="0"/>
              <a:t> agroecológica y política:</a:t>
            </a:r>
          </a:p>
          <a:p>
            <a:pPr eaLnBrk="1" hangingPunct="1">
              <a:defRPr/>
            </a:pPr>
            <a:endParaRPr lang="es-MX" sz="2400" b="1" dirty="0" smtClean="0"/>
          </a:p>
          <a:p>
            <a:pPr marL="118872" indent="0" eaLnBrk="1" hangingPunct="1">
              <a:buNone/>
              <a:defRPr/>
            </a:pPr>
            <a:r>
              <a:rPr lang="es-MX" sz="2400" b="1" dirty="0" smtClean="0"/>
              <a:t>Instituto Agroecológico Latinoamericano (IALA) Mesoamérica</a:t>
            </a:r>
          </a:p>
          <a:p>
            <a:pPr eaLnBrk="1" hangingPunct="1">
              <a:defRPr/>
            </a:pPr>
            <a:endParaRPr lang="es-MX" sz="2400" b="1" dirty="0" smtClean="0"/>
          </a:p>
          <a:p>
            <a:pPr marL="118872" indent="0" eaLnBrk="1" hangingPunct="1">
              <a:buNone/>
              <a:defRPr/>
            </a:pPr>
            <a:r>
              <a:rPr lang="es-MX" sz="2400" b="1" dirty="0" smtClean="0"/>
              <a:t>Universidad Campesina Latinoamericana (UCLA) Hugo Chávez Frías</a:t>
            </a:r>
          </a:p>
        </p:txBody>
      </p:sp>
      <p:pic>
        <p:nvPicPr>
          <p:cNvPr id="31748" name="Picture 2" descr="C:\Users\Nils\Pictures\2013-09-08 sept 2013\sept 2013 1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24050"/>
            <a:ext cx="55626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6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Título"/>
          <p:cNvSpPr>
            <a:spLocks noGrp="1"/>
          </p:cNvSpPr>
          <p:nvPr>
            <p:ph type="title"/>
          </p:nvPr>
        </p:nvSpPr>
        <p:spPr>
          <a:xfrm>
            <a:off x="0" y="304800"/>
            <a:ext cx="4114800" cy="6172200"/>
          </a:xfrm>
          <a:solidFill>
            <a:srgbClr val="FF0000"/>
          </a:solidFill>
        </p:spPr>
        <p:txBody>
          <a:bodyPr anchor="ctr"/>
          <a:lstStyle/>
          <a:p>
            <a:pPr algn="ctr"/>
            <a:r>
              <a:rPr lang="es-MX" altLang="es-MX" dirty="0" smtClean="0">
                <a:solidFill>
                  <a:schemeClr val="tx1"/>
                </a:solidFill>
              </a:rPr>
              <a:t>¡</a:t>
            </a:r>
            <a:r>
              <a:rPr lang="es-MX" altLang="es-MX" b="1" dirty="0" smtClean="0">
                <a:solidFill>
                  <a:schemeClr val="tx1"/>
                </a:solidFill>
              </a:rPr>
              <a:t>Si se puede!</a:t>
            </a:r>
            <a:br>
              <a:rPr lang="es-MX" altLang="es-MX" b="1" dirty="0" smtClean="0">
                <a:solidFill>
                  <a:schemeClr val="tx1"/>
                </a:solidFill>
              </a:rPr>
            </a:br>
            <a:endParaRPr lang="es-MX" altLang="es-MX" b="1" dirty="0" smtClean="0">
              <a:solidFill>
                <a:schemeClr val="tx1"/>
              </a:solidFill>
            </a:endParaRPr>
          </a:p>
        </p:txBody>
      </p:sp>
      <p:sp>
        <p:nvSpPr>
          <p:cNvPr id="38915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 altLang="es-MX" smtClean="0"/>
          </a:p>
        </p:txBody>
      </p:sp>
      <p:pic>
        <p:nvPicPr>
          <p:cNvPr id="38916" name="Picture 2" descr="C:\Users\Nils\Desktop\Imagenes Socializados\sept 2013 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133389"/>
            <a:ext cx="5029201" cy="6705601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 descr="logo%20viacampes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6691"/>
            <a:ext cx="4114800" cy="2922299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61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Gracias!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pPr lvl="1"/>
            <a:endParaRPr lang="es-MX" dirty="0" smtClean="0"/>
          </a:p>
          <a:p>
            <a:pPr lvl="1"/>
            <a:r>
              <a:rPr lang="es-MX" dirty="0" err="1" smtClean="0"/>
              <a:t>Marlen</a:t>
            </a:r>
            <a:r>
              <a:rPr lang="es-MX" dirty="0" smtClean="0"/>
              <a:t> Sánchez, ATC-Equipo UCLA</a:t>
            </a:r>
          </a:p>
          <a:p>
            <a:pPr lvl="1"/>
            <a:r>
              <a:rPr lang="es-MX" dirty="0" err="1" smtClean="0"/>
              <a:t>Nils</a:t>
            </a:r>
            <a:r>
              <a:rPr lang="es-MX" dirty="0" smtClean="0"/>
              <a:t> </a:t>
            </a:r>
            <a:r>
              <a:rPr lang="es-MX" dirty="0" err="1" smtClean="0"/>
              <a:t>McCune</a:t>
            </a:r>
            <a:r>
              <a:rPr lang="es-MX" dirty="0" smtClean="0"/>
              <a:t>, ATC-Equipo UCLA</a:t>
            </a:r>
            <a:endParaRPr lang="es-MX" dirty="0"/>
          </a:p>
        </p:txBody>
      </p:sp>
      <p:pic>
        <p:nvPicPr>
          <p:cNvPr id="2050" name="Picture 2" descr="C:\Users\Nils\Pictures\trabajando_f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6829911" cy="3421092"/>
          </a:xfrm>
          <a:prstGeom prst="rect">
            <a:avLst/>
          </a:prstGeom>
          <a:noFill/>
          <a:ln w="222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53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Contexto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5191"/>
            <a:ext cx="8435280" cy="4750153"/>
          </a:xfrm>
        </p:spPr>
        <p:txBody>
          <a:bodyPr/>
          <a:lstStyle/>
          <a:p>
            <a:r>
              <a:rPr lang="es-MX" b="1" dirty="0" smtClean="0"/>
              <a:t>Respuesta a la crisis del acceso a los alimentos, las crisis energética </a:t>
            </a:r>
            <a:r>
              <a:rPr lang="es-MX" b="1" dirty="0" smtClean="0"/>
              <a:t>e </a:t>
            </a:r>
            <a:r>
              <a:rPr lang="es-MX" b="1" dirty="0" smtClean="0"/>
              <a:t>hídrica, además del cambio climático </a:t>
            </a:r>
          </a:p>
          <a:p>
            <a:endParaRPr lang="es-MX" b="1" dirty="0" smtClean="0"/>
          </a:p>
          <a:p>
            <a:r>
              <a:rPr lang="es-MX" b="1" dirty="0" smtClean="0"/>
              <a:t>Nuevos actores: los movimientos del campo</a:t>
            </a:r>
          </a:p>
          <a:p>
            <a:pPr lvl="1"/>
            <a:r>
              <a:rPr lang="es-MX" b="1" dirty="0" smtClean="0"/>
              <a:t>La Vía Campesina (LVC) Internacional</a:t>
            </a:r>
          </a:p>
          <a:p>
            <a:pPr lvl="1"/>
            <a:r>
              <a:rPr lang="es-MX" b="1" dirty="0" smtClean="0"/>
              <a:t>La Coordinadora Latinoamericana de Organizaciones del Campo (CLOC)</a:t>
            </a:r>
          </a:p>
          <a:p>
            <a:pPr lvl="1"/>
            <a:r>
              <a:rPr lang="es-MX" b="1" dirty="0" smtClean="0"/>
              <a:t>Movimiento de Agroecología Campesina (MAC)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71926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Soberanía Alimentaria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5191"/>
            <a:ext cx="8435280" cy="4894169"/>
          </a:xfrm>
        </p:spPr>
        <p:txBody>
          <a:bodyPr>
            <a:normAutofit lnSpcReduction="10000"/>
          </a:bodyPr>
          <a:lstStyle/>
          <a:p>
            <a:r>
              <a:rPr lang="es-MX" b="1" dirty="0" smtClean="0"/>
              <a:t>Ante la crisis global, hace falta una transición del modelo agro-exportador hacia la soberanía alimentaria</a:t>
            </a:r>
          </a:p>
          <a:p>
            <a:endParaRPr lang="es-MX" b="1" dirty="0" smtClean="0"/>
          </a:p>
          <a:p>
            <a:r>
              <a:rPr lang="es-MX" b="1" dirty="0" smtClean="0"/>
              <a:t>La misma requiere de nuevas relaciones sociales y socio-ambientales basadas en la tierra, el territorio, el acceso y el manejo</a:t>
            </a:r>
          </a:p>
          <a:p>
            <a:endParaRPr lang="es-MX" b="1" dirty="0" smtClean="0"/>
          </a:p>
          <a:p>
            <a:r>
              <a:rPr lang="es-MX" b="1" dirty="0" smtClean="0"/>
              <a:t>Las acciones colectivas constituyen la única opción para impulsar los necesarios cambios 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48281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Agroecología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496944" cy="5112568"/>
          </a:xfrm>
        </p:spPr>
        <p:txBody>
          <a:bodyPr/>
          <a:lstStyle/>
          <a:p>
            <a:r>
              <a:rPr lang="es-MX" b="1" dirty="0" smtClean="0"/>
              <a:t>Como ciencia, estudia los procesos ecológicos dentro de la agricultura</a:t>
            </a:r>
          </a:p>
          <a:p>
            <a:endParaRPr lang="es-MX" sz="1000" b="1" dirty="0" smtClean="0"/>
          </a:p>
          <a:p>
            <a:endParaRPr lang="es-MX" sz="1000" b="1" dirty="0"/>
          </a:p>
          <a:p>
            <a:r>
              <a:rPr lang="es-MX" b="1" dirty="0" smtClean="0"/>
              <a:t>Como prácticas productivas, se refiere a las técnicas de la agricultura sostenible</a:t>
            </a:r>
          </a:p>
          <a:p>
            <a:endParaRPr lang="es-MX" sz="1000" b="1" dirty="0" smtClean="0"/>
          </a:p>
          <a:p>
            <a:endParaRPr lang="es-MX" sz="1000" b="1" dirty="0"/>
          </a:p>
          <a:p>
            <a:r>
              <a:rPr lang="es-MX" b="1" dirty="0" smtClean="0"/>
              <a:t>Como movimiento social, se refiere a las acciones colectivas para recuperar a los sistemas alimentarios del agro-negocio</a:t>
            </a:r>
          </a:p>
          <a:p>
            <a:endParaRPr lang="es-MX" sz="2000" b="1" dirty="0" smtClean="0"/>
          </a:p>
          <a:p>
            <a:pPr lvl="1"/>
            <a:r>
              <a:rPr lang="es-MX" b="1" i="1" dirty="0" smtClean="0"/>
              <a:t>Es la síntesis de todas estas cosas</a:t>
            </a:r>
            <a:endParaRPr lang="es-MX" b="1" i="1" dirty="0"/>
          </a:p>
        </p:txBody>
      </p:sp>
    </p:spTree>
    <p:extLst>
      <p:ext uri="{BB962C8B-B14F-4D97-AF65-F5344CB8AC3E}">
        <p14:creationId xmlns:p14="http://schemas.microsoft.com/office/powerpoint/2010/main" val="152612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Reforma Agraria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775191"/>
            <a:ext cx="8784976" cy="4894169"/>
          </a:xfrm>
        </p:spPr>
        <p:txBody>
          <a:bodyPr/>
          <a:lstStyle/>
          <a:p>
            <a:r>
              <a:rPr lang="es-MX" b="1" u="sng" dirty="0" smtClean="0"/>
              <a:t>Integral</a:t>
            </a:r>
            <a:r>
              <a:rPr lang="es-MX" b="1" dirty="0" smtClean="0"/>
              <a:t>: no es una cuestión de simplemente repartir tierras, sino cambiar las estructuras económicas y la relación cuidad-campo</a:t>
            </a:r>
          </a:p>
          <a:p>
            <a:endParaRPr lang="es-MX" b="1" dirty="0"/>
          </a:p>
          <a:p>
            <a:r>
              <a:rPr lang="es-MX" b="1" u="sng" dirty="0" smtClean="0"/>
              <a:t>Redistributiva</a:t>
            </a:r>
            <a:r>
              <a:rPr lang="es-MX" b="1" dirty="0" smtClean="0"/>
              <a:t>: democratización de los recursos productivos</a:t>
            </a:r>
          </a:p>
          <a:p>
            <a:endParaRPr lang="es-MX" b="1" dirty="0"/>
          </a:p>
          <a:p>
            <a:r>
              <a:rPr lang="es-MX" b="1" u="sng" dirty="0" smtClean="0"/>
              <a:t>Ni estatal ni mercantil</a:t>
            </a:r>
            <a:r>
              <a:rPr lang="es-MX" b="1" dirty="0" smtClean="0"/>
              <a:t>: reconoce los actores populares y el concepto de territorio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53184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Educación Popular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err="1" smtClean="0"/>
              <a:t>L@s</a:t>
            </a:r>
            <a:r>
              <a:rPr lang="es-MX" b="1" dirty="0" smtClean="0"/>
              <a:t> protagonistas de esta transición tienen que superar las categorías de consumidor y productor, hacia una nueva categoría de ciudadano productivo y responsable</a:t>
            </a:r>
          </a:p>
          <a:p>
            <a:endParaRPr lang="es-MX" b="1" dirty="0"/>
          </a:p>
          <a:p>
            <a:r>
              <a:rPr lang="es-MX" b="1" dirty="0" smtClean="0"/>
              <a:t>La construcción del nuevo sujeto rural es tarea de la educación 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0941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Formación Agroecológica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smtClean="0"/>
              <a:t>Un </a:t>
            </a:r>
            <a:r>
              <a:rPr lang="es-MX" b="1" dirty="0"/>
              <a:t>proceso realizado por los movimientos sociales para su propia juventud, con el objetivo de multiplicar y profundizar la conciencia agroecológica entre las bases del campesinado </a:t>
            </a:r>
            <a:r>
              <a:rPr lang="es-MX" b="1" dirty="0" err="1" smtClean="0"/>
              <a:t>afromesoamericano</a:t>
            </a:r>
            <a:r>
              <a:rPr lang="es-MX" b="1" dirty="0"/>
              <a:t>. </a:t>
            </a:r>
            <a:endParaRPr lang="es-MX" b="1" dirty="0" smtClean="0"/>
          </a:p>
          <a:p>
            <a:endParaRPr lang="es-MX" b="1" dirty="0"/>
          </a:p>
          <a:p>
            <a:r>
              <a:rPr lang="es-MX" b="1" dirty="0" smtClean="0"/>
              <a:t>Una estrategia de </a:t>
            </a:r>
            <a:r>
              <a:rPr lang="es-MX" b="1" dirty="0" err="1" smtClean="0"/>
              <a:t>resiliencia</a:t>
            </a:r>
            <a:r>
              <a:rPr lang="es-MX" b="1" dirty="0" smtClean="0"/>
              <a:t> y construcción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6225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altLang="es-MX" b="1" u="sng" smtClean="0"/>
              <a:t>MÉTODOS</a:t>
            </a:r>
          </a:p>
        </p:txBody>
      </p:sp>
      <p:pic>
        <p:nvPicPr>
          <p:cNvPr id="1229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905000"/>
            <a:ext cx="6781800" cy="4043363"/>
          </a:xfr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92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117</TotalTime>
  <Words>1057</Words>
  <Application>Microsoft Office PowerPoint</Application>
  <PresentationFormat>Presentación en pantalla (4:3)</PresentationFormat>
  <Paragraphs>185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Módulo</vt:lpstr>
      <vt:lpstr>Instituto Agroecológico Latinoamericano (IALA) Mesoamérica: pedagogía de esperanza para la soberanía alimentaria  </vt:lpstr>
      <vt:lpstr>Marcos conceptuales</vt:lpstr>
      <vt:lpstr>Contexto</vt:lpstr>
      <vt:lpstr>Soberanía Alimentaria</vt:lpstr>
      <vt:lpstr>Agroecología</vt:lpstr>
      <vt:lpstr>Reforma Agraria</vt:lpstr>
      <vt:lpstr>Educación Popular</vt:lpstr>
      <vt:lpstr>Formación Agroecológica</vt:lpstr>
      <vt:lpstr>MÉTODOS</vt:lpstr>
      <vt:lpstr>Metodología “Campesin@ a Campesin@” Educación Popular en el Campo</vt:lpstr>
      <vt:lpstr>MACAC-ANAP en Cuba:</vt:lpstr>
      <vt:lpstr>Metodología de la ANAP- Cuba</vt:lpstr>
      <vt:lpstr>La extensión convencional depende del número de técnicos que se pueden contratar, pero la metodología ‘de campesino a campesino’ depende de estos principios:</vt:lpstr>
      <vt:lpstr>Actores del MACAC-ANAP:</vt:lpstr>
      <vt:lpstr> MACAC-ANAP en Cuba:</vt:lpstr>
      <vt:lpstr>¿Cuáles fueron las claves del éxito de la Agroecología en Cuba? </vt:lpstr>
      <vt:lpstr>¿Qué podemos hacer con la Agroecología en Nicaragua? </vt:lpstr>
      <vt:lpstr>La Agroecología Campesina  Propuesta y Proyecto Nacional</vt:lpstr>
      <vt:lpstr>Movimiento de Agroecología Campesina “MAC”</vt:lpstr>
      <vt:lpstr>ALIADOS POR LA AGROECOLOGÍA CAMPESINA</vt:lpstr>
      <vt:lpstr>Visualicemos el MAC:  formación de la base</vt:lpstr>
      <vt:lpstr>Promotor@s Agroecólog@s Ejemplo: Doña Lola de El Crucero</vt:lpstr>
      <vt:lpstr>Facilitador@s Agroecólog@s Ejemplo: Hólman de Matagalpa</vt:lpstr>
      <vt:lpstr>Coordinador@s Agroecólog@s Ejemplo: Don Freddy de Carazo</vt:lpstr>
      <vt:lpstr>Relación clave del MAC-LVC</vt:lpstr>
      <vt:lpstr>UNIVERSIDAD CAMPESINA LATINOAMERICANA (UCLA) Hugo Chávez Frías</vt:lpstr>
      <vt:lpstr>Santa Emilia, Matagalpa: Futuro Sitio de la UCLA Hugo Chávez</vt:lpstr>
      <vt:lpstr>¡Si se puede! </vt:lpstr>
      <vt:lpstr>Gracias!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Instituto Agroecológico Latinoamericano (IALA) Mesoamérica: pedagogía de esperanza para la soberanía alimentaria  </dc:title>
  <dc:creator>Nils</dc:creator>
  <cp:lastModifiedBy>Nils</cp:lastModifiedBy>
  <cp:revision>17</cp:revision>
  <dcterms:created xsi:type="dcterms:W3CDTF">2013-10-15T03:53:12Z</dcterms:created>
  <dcterms:modified xsi:type="dcterms:W3CDTF">2013-10-15T14:30:17Z</dcterms:modified>
</cp:coreProperties>
</file>