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6" r:id="rId3"/>
    <p:sldId id="278" r:id="rId4"/>
    <p:sldId id="333" r:id="rId5"/>
    <p:sldId id="330" r:id="rId6"/>
    <p:sldId id="287" r:id="rId7"/>
    <p:sldId id="340" r:id="rId8"/>
    <p:sldId id="326" r:id="rId9"/>
    <p:sldId id="332" r:id="rId10"/>
    <p:sldId id="329" r:id="rId11"/>
    <p:sldId id="309" r:id="rId12"/>
    <p:sldId id="310" r:id="rId13"/>
    <p:sldId id="331" r:id="rId14"/>
    <p:sldId id="320" r:id="rId15"/>
    <p:sldId id="305" r:id="rId16"/>
    <p:sldId id="328" r:id="rId17"/>
    <p:sldId id="293" r:id="rId18"/>
    <p:sldId id="334" r:id="rId19"/>
    <p:sldId id="339" r:id="rId20"/>
    <p:sldId id="336" r:id="rId21"/>
    <p:sldId id="341" r:id="rId22"/>
    <p:sldId id="335" r:id="rId23"/>
    <p:sldId id="338" r:id="rId24"/>
    <p:sldId id="317" r:id="rId25"/>
    <p:sldId id="324" r:id="rId26"/>
    <p:sldId id="337" r:id="rId27"/>
    <p:sldId id="319" r:id="rId28"/>
    <p:sldId id="327" r:id="rId29"/>
    <p:sldId id="342" r:id="rId30"/>
    <p:sldId id="344" r:id="rId31"/>
    <p:sldId id="343" r:id="rId3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CC99"/>
    <a:srgbClr val="FF00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68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9D110936-0FE9-4899-9040-08939E837C1C}" type="slidenum">
              <a:rPr lang="es-ES" altLang="es-US"/>
              <a:pPr/>
              <a:t>‹Nº›</a:t>
            </a:fld>
            <a:endParaRPr lang="es-ES" altLang="es-US"/>
          </a:p>
        </p:txBody>
      </p:sp>
    </p:spTree>
    <p:extLst>
      <p:ext uri="{BB962C8B-B14F-4D97-AF65-F5344CB8AC3E}">
        <p14:creationId xmlns:p14="http://schemas.microsoft.com/office/powerpoint/2010/main" val="745777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2F7483DF-2B6A-40BA-947B-8E73005555D1}" type="slidenum">
              <a:rPr lang="es-ES" altLang="es-US"/>
              <a:pPr/>
              <a:t>‹Nº›</a:t>
            </a:fld>
            <a:endParaRPr lang="es-ES" altLang="es-US"/>
          </a:p>
        </p:txBody>
      </p:sp>
    </p:spTree>
    <p:extLst>
      <p:ext uri="{BB962C8B-B14F-4D97-AF65-F5344CB8AC3E}">
        <p14:creationId xmlns:p14="http://schemas.microsoft.com/office/powerpoint/2010/main" val="259261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640F6E44-ED3B-41B3-ABD1-CFCFFF0FD3DF}" type="slidenum">
              <a:rPr lang="es-ES" altLang="es-US"/>
              <a:pPr/>
              <a:t>‹Nº›</a:t>
            </a:fld>
            <a:endParaRPr lang="es-ES" altLang="es-US"/>
          </a:p>
        </p:txBody>
      </p:sp>
    </p:spTree>
    <p:extLst>
      <p:ext uri="{BB962C8B-B14F-4D97-AF65-F5344CB8AC3E}">
        <p14:creationId xmlns:p14="http://schemas.microsoft.com/office/powerpoint/2010/main" val="2114293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457200" y="1600200"/>
            <a:ext cx="8229600" cy="4525963"/>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BDB7486F-F782-4745-8752-E6CD99C405D3}" type="slidenum">
              <a:rPr lang="es-ES" altLang="es-US"/>
              <a:pPr/>
              <a:t>‹Nº›</a:t>
            </a:fld>
            <a:endParaRPr lang="es-ES" altLang="es-US"/>
          </a:p>
        </p:txBody>
      </p:sp>
    </p:spTree>
    <p:extLst>
      <p:ext uri="{BB962C8B-B14F-4D97-AF65-F5344CB8AC3E}">
        <p14:creationId xmlns:p14="http://schemas.microsoft.com/office/powerpoint/2010/main" val="2351983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3C5A354C-8A1D-4568-9804-20D3E4AF7988}" type="slidenum">
              <a:rPr lang="es-ES" altLang="es-US"/>
              <a:pPr/>
              <a:t>‹Nº›</a:t>
            </a:fld>
            <a:endParaRPr lang="es-ES" altLang="es-US"/>
          </a:p>
        </p:txBody>
      </p:sp>
    </p:spTree>
    <p:extLst>
      <p:ext uri="{BB962C8B-B14F-4D97-AF65-F5344CB8AC3E}">
        <p14:creationId xmlns:p14="http://schemas.microsoft.com/office/powerpoint/2010/main" val="37688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4F0A2F94-EB0D-46F9-A4D7-2C33F70E2B69}" type="slidenum">
              <a:rPr lang="es-ES" altLang="es-US"/>
              <a:pPr/>
              <a:t>‹Nº›</a:t>
            </a:fld>
            <a:endParaRPr lang="es-ES" altLang="es-US"/>
          </a:p>
        </p:txBody>
      </p:sp>
    </p:spTree>
    <p:extLst>
      <p:ext uri="{BB962C8B-B14F-4D97-AF65-F5344CB8AC3E}">
        <p14:creationId xmlns:p14="http://schemas.microsoft.com/office/powerpoint/2010/main" val="942902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C683CFA7-73DD-400F-9679-115AA5B5195D}" type="slidenum">
              <a:rPr lang="es-ES" altLang="es-US"/>
              <a:pPr/>
              <a:t>‹Nº›</a:t>
            </a:fld>
            <a:endParaRPr lang="es-ES" altLang="es-US"/>
          </a:p>
        </p:txBody>
      </p:sp>
    </p:spTree>
    <p:extLst>
      <p:ext uri="{BB962C8B-B14F-4D97-AF65-F5344CB8AC3E}">
        <p14:creationId xmlns:p14="http://schemas.microsoft.com/office/powerpoint/2010/main" val="228985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fld id="{C12345D9-4850-410F-A69C-CC10C92DB9EF}" type="slidenum">
              <a:rPr lang="es-ES" altLang="es-US"/>
              <a:pPr/>
              <a:t>‹Nº›</a:t>
            </a:fld>
            <a:endParaRPr lang="es-ES" altLang="es-US"/>
          </a:p>
        </p:txBody>
      </p:sp>
    </p:spTree>
    <p:extLst>
      <p:ext uri="{BB962C8B-B14F-4D97-AF65-F5344CB8AC3E}">
        <p14:creationId xmlns:p14="http://schemas.microsoft.com/office/powerpoint/2010/main" val="237431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fld id="{72D83BD7-32EB-4A51-9903-D01ADF4C5AF0}" type="slidenum">
              <a:rPr lang="es-ES" altLang="es-US"/>
              <a:pPr/>
              <a:t>‹Nº›</a:t>
            </a:fld>
            <a:endParaRPr lang="es-ES" altLang="es-US"/>
          </a:p>
        </p:txBody>
      </p:sp>
    </p:spTree>
    <p:extLst>
      <p:ext uri="{BB962C8B-B14F-4D97-AF65-F5344CB8AC3E}">
        <p14:creationId xmlns:p14="http://schemas.microsoft.com/office/powerpoint/2010/main" val="142203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fld id="{408A3ADD-A514-4166-85BA-25EDF9FF5954}" type="slidenum">
              <a:rPr lang="es-ES" altLang="es-US"/>
              <a:pPr/>
              <a:t>‹Nº›</a:t>
            </a:fld>
            <a:endParaRPr lang="es-ES" altLang="es-US"/>
          </a:p>
        </p:txBody>
      </p:sp>
    </p:spTree>
    <p:extLst>
      <p:ext uri="{BB962C8B-B14F-4D97-AF65-F5344CB8AC3E}">
        <p14:creationId xmlns:p14="http://schemas.microsoft.com/office/powerpoint/2010/main" val="257007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D53A4401-465D-49A9-90FA-9E587D7CF547}" type="slidenum">
              <a:rPr lang="es-ES" altLang="es-US"/>
              <a:pPr/>
              <a:t>‹Nº›</a:t>
            </a:fld>
            <a:endParaRPr lang="es-ES" altLang="es-US"/>
          </a:p>
        </p:txBody>
      </p:sp>
    </p:spTree>
    <p:extLst>
      <p:ext uri="{BB962C8B-B14F-4D97-AF65-F5344CB8AC3E}">
        <p14:creationId xmlns:p14="http://schemas.microsoft.com/office/powerpoint/2010/main" val="867052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2ECBC97F-219B-49EA-8E7A-E8D042B5F03C}" type="slidenum">
              <a:rPr lang="es-ES" altLang="es-US"/>
              <a:pPr/>
              <a:t>‹Nº›</a:t>
            </a:fld>
            <a:endParaRPr lang="es-ES" altLang="es-US"/>
          </a:p>
        </p:txBody>
      </p:sp>
    </p:spTree>
    <p:extLst>
      <p:ext uri="{BB962C8B-B14F-4D97-AF65-F5344CB8AC3E}">
        <p14:creationId xmlns:p14="http://schemas.microsoft.com/office/powerpoint/2010/main" val="395119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US" smtClean="0"/>
              <a:t>Haga clic para cambiar el estilo de título	</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US" smtClean="0"/>
              <a:t>Haga clic para modificar el estilo de texto del patrón</a:t>
            </a:r>
          </a:p>
          <a:p>
            <a:pPr lvl="1"/>
            <a:r>
              <a:rPr lang="es-ES" altLang="es-US" smtClean="0"/>
              <a:t>Segundo nivel</a:t>
            </a:r>
          </a:p>
          <a:p>
            <a:pPr lvl="2"/>
            <a:r>
              <a:rPr lang="es-ES" altLang="es-US" smtClean="0"/>
              <a:t>Tercer nivel</a:t>
            </a:r>
          </a:p>
          <a:p>
            <a:pPr lvl="3"/>
            <a:r>
              <a:rPr lang="es-ES" altLang="es-US" smtClean="0"/>
              <a:t>Cuarto nivel</a:t>
            </a:r>
          </a:p>
          <a:p>
            <a:pPr lvl="4"/>
            <a:r>
              <a:rPr lang="es-ES" altLang="es-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A941A4B-2730-4F0A-8110-F4ED1C81BB7F}" type="slidenum">
              <a:rPr lang="es-ES" altLang="es-US"/>
              <a:pPr/>
              <a:t>‹Nº›</a:t>
            </a:fld>
            <a:endParaRPr lang="es-ES" altLang="es-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elpais.co.cr/NACIONALES/1008070.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hyperlink" Target="http://images.google.co.cr/imgres?imgurl=http://webalia.com/imgs/pen_platanos.jpg&amp;imgrefurl=http://jugosdefruta.blogspot.com/2007_05_01_archive.html&amp;h=304&amp;w=425&amp;sz=9&amp;hl=es&amp;start=14&amp;tbnid=h9L1U1yVNYwYmM:&amp;tbnh=90&amp;tbnw=126&amp;prev=/images%3Fq%3DBANANO%2BCULTIVO%26gbv%3D2%26svnum%3D10%26hl%3D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3000375" y="2214563"/>
            <a:ext cx="6407150" cy="3165475"/>
          </a:xfrm>
        </p:spPr>
        <p:txBody>
          <a:bodyPr/>
          <a:lstStyle/>
          <a:p>
            <a:pPr eaLnBrk="1" hangingPunct="1"/>
            <a:r>
              <a:rPr lang="es-ES_tradnl" altLang="es-US" sz="5400" b="1" i="1" smtClean="0">
                <a:solidFill>
                  <a:srgbClr val="009900"/>
                </a:solidFill>
              </a:rPr>
              <a:t/>
            </a:r>
            <a:br>
              <a:rPr lang="es-ES_tradnl" altLang="es-US" sz="5400" b="1" i="1" smtClean="0">
                <a:solidFill>
                  <a:srgbClr val="009900"/>
                </a:solidFill>
              </a:rPr>
            </a:br>
            <a:r>
              <a:rPr lang="es-ES_tradnl" altLang="es-US" sz="5400" b="1" i="1" smtClean="0">
                <a:solidFill>
                  <a:srgbClr val="009900"/>
                </a:solidFill>
              </a:rPr>
              <a:t/>
            </a:r>
            <a:br>
              <a:rPr lang="es-ES_tradnl" altLang="es-US" sz="5400" b="1" i="1" smtClean="0">
                <a:solidFill>
                  <a:srgbClr val="009900"/>
                </a:solidFill>
              </a:rPr>
            </a:br>
            <a:r>
              <a:rPr lang="es-ES_tradnl" altLang="es-US" sz="5400" b="1" i="1" smtClean="0">
                <a:solidFill>
                  <a:srgbClr val="009900"/>
                </a:solidFill>
              </a:rPr>
              <a:t>¿QUO VADIS </a:t>
            </a:r>
            <a:br>
              <a:rPr lang="es-ES_tradnl" altLang="es-US" sz="5400" b="1" i="1" smtClean="0">
                <a:solidFill>
                  <a:srgbClr val="009900"/>
                </a:solidFill>
              </a:rPr>
            </a:br>
            <a:r>
              <a:rPr lang="es-ES_tradnl" altLang="es-US" sz="5400" b="1" i="1" smtClean="0">
                <a:solidFill>
                  <a:srgbClr val="009900"/>
                </a:solidFill>
              </a:rPr>
              <a:t> GUANACASTE?</a:t>
            </a:r>
            <a:r>
              <a:rPr lang="es-ES_tradnl" altLang="es-US" sz="5400" b="1" smtClean="0">
                <a:solidFill>
                  <a:srgbClr val="009900"/>
                </a:solidFill>
              </a:rPr>
              <a:t/>
            </a:r>
            <a:br>
              <a:rPr lang="es-ES_tradnl" altLang="es-US" sz="5400" b="1" smtClean="0">
                <a:solidFill>
                  <a:srgbClr val="009900"/>
                </a:solidFill>
              </a:rPr>
            </a:br>
            <a:r>
              <a:rPr lang="es-ES_tradnl" altLang="es-US" sz="5400" b="1" smtClean="0"/>
              <a:t/>
            </a:r>
            <a:br>
              <a:rPr lang="es-ES_tradnl" altLang="es-US" sz="5400" b="1" smtClean="0"/>
            </a:br>
            <a:endParaRPr lang="es-ES" altLang="es-US" sz="5400" b="1" smtClean="0">
              <a:solidFill>
                <a:schemeClr val="accent2"/>
              </a:solidFill>
            </a:endParaRPr>
          </a:p>
        </p:txBody>
      </p:sp>
      <p:pic>
        <p:nvPicPr>
          <p:cNvPr id="4099" name="Picture 3" descr="choroteg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38"/>
            <a:ext cx="3535363"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4286250" y="571500"/>
            <a:ext cx="4214813" cy="2281238"/>
          </a:xfrm>
          <a:prstGeom prst="rect">
            <a:avLst/>
          </a:prstGeom>
          <a:noFill/>
          <a:ln w="9525">
            <a:noFill/>
            <a:miter lim="800000"/>
            <a:headEnd/>
            <a:tailEnd/>
          </a:ln>
          <a:effectLst/>
        </p:spPr>
        <p:txBody>
          <a:bodyPr anchor="ctr"/>
          <a:lstStyle/>
          <a:p>
            <a:pPr algn="ctr">
              <a:defRPr/>
            </a:pPr>
            <a:r>
              <a:rPr lang="es-ES" sz="3600" b="1" kern="0" dirty="0">
                <a:solidFill>
                  <a:schemeClr val="tx2"/>
                </a:solidFill>
                <a:latin typeface="+mj-lt"/>
                <a:ea typeface="+mj-ea"/>
                <a:cs typeface="+mj-cs"/>
              </a:rPr>
              <a:t> </a:t>
            </a:r>
            <a:r>
              <a:rPr lang="es-ES" sz="3600" b="1" kern="0" dirty="0">
                <a:solidFill>
                  <a:schemeClr val="tx2"/>
                </a:solidFill>
                <a:latin typeface="+mj-lt"/>
                <a:ea typeface="+mj-ea"/>
                <a:cs typeface="+mj-cs"/>
              </a:rPr>
              <a:t>AUMENTAN LA MIGRACIÓN </a:t>
            </a:r>
            <a:r>
              <a:rPr lang="es-ES" sz="3600" b="1" kern="0" dirty="0">
                <a:solidFill>
                  <a:schemeClr val="tx2"/>
                </a:solidFill>
                <a:latin typeface="+mj-lt"/>
                <a:ea typeface="+mj-ea"/>
                <a:cs typeface="+mj-cs"/>
              </a:rPr>
              <a:t>Y  </a:t>
            </a:r>
            <a:r>
              <a:rPr lang="es-ES" sz="3600" b="1" kern="0" dirty="0">
                <a:solidFill>
                  <a:schemeClr val="tx2"/>
                </a:solidFill>
                <a:latin typeface="+mj-lt"/>
                <a:ea typeface="+mj-ea"/>
                <a:cs typeface="+mj-cs"/>
              </a:rPr>
              <a:t>EL TURISMO</a:t>
            </a:r>
            <a:endParaRPr lang="es-ES" sz="3600" b="1" kern="0" dirty="0">
              <a:solidFill>
                <a:schemeClr val="tx2"/>
              </a:solidFill>
              <a:latin typeface="+mj-lt"/>
              <a:ea typeface="+mj-ea"/>
              <a:cs typeface="+mj-cs"/>
            </a:endParaRPr>
          </a:p>
        </p:txBody>
      </p:sp>
      <p:sp>
        <p:nvSpPr>
          <p:cNvPr id="7" name="Rectangle 2"/>
          <p:cNvSpPr txBox="1">
            <a:spLocks noChangeArrowheads="1"/>
          </p:cNvSpPr>
          <p:nvPr/>
        </p:nvSpPr>
        <p:spPr bwMode="auto">
          <a:xfrm>
            <a:off x="2857500" y="5286375"/>
            <a:ext cx="5857875" cy="1371600"/>
          </a:xfrm>
          <a:prstGeom prst="rect">
            <a:avLst/>
          </a:prstGeom>
          <a:noFill/>
          <a:ln w="9525">
            <a:noFill/>
            <a:miter lim="800000"/>
            <a:headEnd/>
            <a:tailEnd/>
          </a:ln>
          <a:effectLst/>
        </p:spPr>
        <p:txBody>
          <a:bodyPr anchor="ctr"/>
          <a:lstStyle/>
          <a:p>
            <a:pPr algn="ctr">
              <a:defRPr/>
            </a:pPr>
            <a:r>
              <a:rPr lang="es-ES" sz="2800" b="1" kern="0" dirty="0">
                <a:solidFill>
                  <a:schemeClr val="tx2"/>
                </a:solidFill>
                <a:latin typeface="+mj-lt"/>
                <a:ea typeface="+mj-ea"/>
                <a:cs typeface="+mj-cs"/>
              </a:rPr>
              <a:t>RONAL VARGAS ARAYA</a:t>
            </a:r>
          </a:p>
          <a:p>
            <a:pPr algn="ctr">
              <a:defRPr/>
            </a:pPr>
            <a:r>
              <a:rPr lang="es-ES" sz="2800" b="1" kern="0" dirty="0">
                <a:solidFill>
                  <a:schemeClr val="tx2"/>
                </a:solidFill>
                <a:latin typeface="+mj-lt"/>
                <a:ea typeface="+mj-ea"/>
                <a:cs typeface="+mj-cs"/>
              </a:rPr>
              <a:t>Director CARITAS, Liberia, 2010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dissolve">
                                      <p:cBhvr>
                                        <p:cTn id="7" dur="5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3850" y="2852738"/>
            <a:ext cx="8820150" cy="2290762"/>
          </a:xfrm>
        </p:spPr>
        <p:txBody>
          <a:bodyPr/>
          <a:lstStyle/>
          <a:p>
            <a:pPr algn="l" eaLnBrk="1" hangingPunct="1"/>
            <a:r>
              <a:rPr lang="es-ES" altLang="es-US" sz="2400" b="1" smtClean="0"/>
              <a:t>“</a:t>
            </a:r>
            <a:r>
              <a:rPr lang="es-ES" altLang="es-US" sz="2400" smtClean="0"/>
              <a:t>En cuanto a viviendas en mal estado, de tener el mayor porcentaje nacional en 1973 (alrededor de un 18%), continuamos en el 2007 con el mayor porcentaje nacional; hoy somos la región de Costa Rica de menor cobertura eléctrica y la que tiene mayor cantidad de viviendas hacinadas, porcentaje mantenido desde 1973 (42%) hasta el 2007 (8%) y también la región con mayor cantidad de hogares en extrema pobreza desde 1990 (23%) alternando con la Región Brunca en los años siguientes, pero superándole de nuevo en el 2006. No es verdad el afirmar que hoy hay más y mejor empleo en Guanacaste… La realidad es que aumenta el desempleo y la proporción de la población no asegurada, pasando esta última de ser la segunda mayor en 1973 (un 75%) a ser la mayor del país en el 2007 (un 23%)… </a:t>
            </a:r>
            <a:r>
              <a:rPr lang="es-ES" altLang="es-US" sz="2400" u="sng" smtClean="0"/>
              <a:t>Es aquí en donde se afianza nuestra duda: ¿estamos mejor con el turismo? ¿Quiénes son los que en verdad se benefician directa e indirectamente con la actividad turística?” (CP n. 37).</a:t>
            </a:r>
            <a:r>
              <a:rPr lang="es-ES" altLang="es-US" sz="2800" smtClean="0"/>
              <a:t/>
            </a:r>
            <a:br>
              <a:rPr lang="es-ES" altLang="es-US" sz="2800" smtClean="0"/>
            </a:br>
            <a:r>
              <a:rPr lang="es-ES" altLang="es-US" sz="2800" b="1" smtClean="0"/>
              <a:t/>
            </a:r>
            <a:br>
              <a:rPr lang="es-ES" altLang="es-US" sz="2800" b="1" smtClean="0"/>
            </a:br>
            <a:r>
              <a:rPr lang="es-ES" altLang="es-US" sz="3600" smtClean="0"/>
              <a:t/>
            </a:r>
            <a:br>
              <a:rPr lang="es-ES" altLang="es-US" sz="3600" smtClean="0"/>
            </a:br>
            <a:endParaRPr lang="es-ES" altLang="es-US" sz="3600" b="1" smtClean="0">
              <a:solidFill>
                <a:srgbClr val="CC66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ull-Nicoya-Peninsula-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91356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title"/>
          </p:nvPr>
        </p:nvSpPr>
        <p:spPr>
          <a:xfrm>
            <a:off x="1258888" y="765175"/>
            <a:ext cx="6913562" cy="633413"/>
          </a:xfrm>
          <a:noFill/>
        </p:spPr>
        <p:txBody>
          <a:bodyPr/>
          <a:lstStyle/>
          <a:p>
            <a:pPr eaLnBrk="1" hangingPunct="1"/>
            <a:r>
              <a:rPr lang="es-ES" altLang="es-US" sz="4000" b="1" smtClean="0">
                <a:solidFill>
                  <a:srgbClr val="009900"/>
                </a:solidFill>
              </a:rPr>
              <a:t>Guanacaste se ufana de su rico patrimonio Natural…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s-ES" altLang="es-US" b="1" smtClean="0">
                <a:solidFill>
                  <a:srgbClr val="FF9900"/>
                </a:solidFill>
              </a:rPr>
              <a:t>…de sus tradiciones, sus comidas y su alegre folclore</a:t>
            </a:r>
          </a:p>
        </p:txBody>
      </p:sp>
      <p:pic>
        <p:nvPicPr>
          <p:cNvPr id="1028" name="Picture 3" descr="indexIDX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557338"/>
            <a:ext cx="4776787"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4" descr="g-guait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876675"/>
            <a:ext cx="39719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557338"/>
            <a:ext cx="3960812" cy="26225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additive="base">
                                        <p:cTn id="7" dur="500" fill="hold"/>
                                        <p:tgtEl>
                                          <p:spTgt spid="60420"/>
                                        </p:tgtEl>
                                        <p:attrNameLst>
                                          <p:attrName>ppt_x</p:attrName>
                                        </p:attrNameLst>
                                      </p:cBhvr>
                                      <p:tavLst>
                                        <p:tav tm="0">
                                          <p:val>
                                            <p:strVal val="#ppt_x"/>
                                          </p:val>
                                        </p:tav>
                                        <p:tav tm="100000">
                                          <p:val>
                                            <p:strVal val="#ppt_x"/>
                                          </p:val>
                                        </p:tav>
                                      </p:tavLst>
                                    </p:anim>
                                    <p:anim calcmode="lin" valueType="num">
                                      <p:cBhvr additive="base">
                                        <p:cTn id="8" dur="500" fill="hold"/>
                                        <p:tgtEl>
                                          <p:spTgt spid="604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8197"/>
                                        </p:tgtEl>
                                        <p:attrNameLst>
                                          <p:attrName>style.visibility</p:attrName>
                                        </p:attrNameLst>
                                      </p:cBhvr>
                                      <p:to>
                                        <p:strVal val="visible"/>
                                      </p:to>
                                    </p:set>
                                    <p:animEffect transition="in" filter="diamond(in)">
                                      <p:cBhvr>
                                        <p:cTn id="13" dur="2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557338"/>
            <a:ext cx="324008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Grp="1" noChangeArrowheads="1"/>
          </p:cNvSpPr>
          <p:nvPr>
            <p:ph type="title"/>
          </p:nvPr>
        </p:nvSpPr>
        <p:spPr>
          <a:xfrm>
            <a:off x="323850" y="131763"/>
            <a:ext cx="8280400" cy="1136650"/>
          </a:xfrm>
          <a:noFill/>
        </p:spPr>
        <p:txBody>
          <a:bodyPr/>
          <a:lstStyle/>
          <a:p>
            <a:pPr eaLnBrk="1" hangingPunct="1"/>
            <a:r>
              <a:rPr lang="es-ES" altLang="es-US" sz="3600" b="1" smtClean="0">
                <a:solidFill>
                  <a:srgbClr val="FF3300"/>
                </a:solidFill>
              </a:rPr>
              <a:t>Pero el turismo ha puesto en crisis la misma identidad regional</a:t>
            </a:r>
          </a:p>
        </p:txBody>
      </p:sp>
      <p:sp>
        <p:nvSpPr>
          <p:cNvPr id="15364" name="Text Box 8"/>
          <p:cNvSpPr txBox="1">
            <a:spLocks noChangeArrowheads="1"/>
          </p:cNvSpPr>
          <p:nvPr/>
        </p:nvSpPr>
        <p:spPr bwMode="auto">
          <a:xfrm>
            <a:off x="2627313" y="1685925"/>
            <a:ext cx="10096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s-US" sz="9600" b="1">
                <a:cs typeface="Arial" panose="020B0604020202020204" pitchFamily="34" charset="0"/>
              </a:rPr>
              <a:t>$</a:t>
            </a:r>
          </a:p>
        </p:txBody>
      </p:sp>
      <p:sp>
        <p:nvSpPr>
          <p:cNvPr id="15365" name="Rectangle 8"/>
          <p:cNvSpPr>
            <a:spLocks noChangeArrowheads="1"/>
          </p:cNvSpPr>
          <p:nvPr/>
        </p:nvSpPr>
        <p:spPr bwMode="auto">
          <a:xfrm>
            <a:off x="3563938" y="1341438"/>
            <a:ext cx="540067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US" sz="2400"/>
              <a:t>“Las grandes promesas de que la actividad turística traería mayores y mejores empleos a nuestra población, que abandonó las fincas, la ganadería, la pesca y la producción de granos básicos para dedicarse a la construcción y otras actividades ligadas con el turismo, también </a:t>
            </a:r>
            <a:r>
              <a:rPr lang="es-ES" altLang="es-US" sz="2400" u="sng"/>
              <a:t>aseguran las estadísticas oficiales que no corresponde a la verdad…” </a:t>
            </a:r>
          </a:p>
          <a:p>
            <a:pPr eaLnBrk="1" hangingPunct="1"/>
            <a:r>
              <a:rPr lang="es-ES" altLang="es-US" sz="2400"/>
              <a:t>                                           (CP. N. 38)  </a:t>
            </a:r>
          </a:p>
        </p:txBody>
      </p:sp>
      <p:pic>
        <p:nvPicPr>
          <p:cNvPr id="15366" name="Picture 8" descr="27x90 Cultura Esp P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084763"/>
            <a:ext cx="6324600"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s-ES" altLang="es-US" sz="4000" b="1" smtClean="0"/>
              <a:t>ESO INDICA QUE NO HAY EQUIDAD!!</a:t>
            </a:r>
          </a:p>
        </p:txBody>
      </p:sp>
      <p:pic>
        <p:nvPicPr>
          <p:cNvPr id="16387" name="Picture 4" descr="RELIGIOSO-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604963"/>
            <a:ext cx="6786562"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s-ES_tradnl" altLang="es-US" sz="2800" smtClean="0">
                <a:solidFill>
                  <a:srgbClr val="0066FF"/>
                </a:solidFill>
              </a:rPr>
              <a:t>LA LUCHA POR EL AGUA POTABLE SE ESTÁ CONVIRTIENDO EN LA PEOR ENFERMEDAD COMO CONSECUENCIA DEL AUGE TURÍSTICO</a:t>
            </a:r>
            <a:endParaRPr lang="es-ES" altLang="es-US" sz="2800" smtClean="0">
              <a:solidFill>
                <a:srgbClr val="0066FF"/>
              </a:solidFill>
            </a:endParaRPr>
          </a:p>
        </p:txBody>
      </p:sp>
      <p:pic>
        <p:nvPicPr>
          <p:cNvPr id="17411" name="Picture 3" descr="TAMA-1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00213"/>
            <a:ext cx="4321175"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E:\Documents\DIBUJOS y fotos\AGUA\agu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773238"/>
            <a:ext cx="3455988"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0825" y="2349500"/>
            <a:ext cx="8374063" cy="1143000"/>
          </a:xfrm>
        </p:spPr>
        <p:txBody>
          <a:bodyPr/>
          <a:lstStyle/>
          <a:p>
            <a:pPr eaLnBrk="1" hangingPunct="1"/>
            <a:r>
              <a:rPr lang="es-ES_tradnl" altLang="es-US" sz="2400" smtClean="0"/>
              <a:t>“Hacemos nuestro el grito de las comunidades costeras: “Si nos roban también el agua, entonces nos habrán arrebatado todo”. </a:t>
            </a:r>
            <a:r>
              <a:rPr lang="es-ES_tradnl" altLang="es-US" sz="2400" u="sng" smtClean="0"/>
              <a:t>Protestamos frente a  las políticas serviles con que se privilegian en el suministro del agua potable de nuestra zona a los proyectos turísticos, a costa de la sed de nuestras comunidades guanacastecas. </a:t>
            </a:r>
            <a:r>
              <a:rPr lang="es-ES_tradnl" altLang="es-US" sz="2400" smtClean="0"/>
              <a:t>Tales son los casos que se han dado en El Jobo (Colonia Gil Tablada) de La Cruz, comunidades aledañas al Proyecto Papagayo (por la sobreexplotación del acuífero del Tempisque) y con algunas  comunidades costeras de Santa Cruz, Nicoya y Liberia. Pedimos a las autoridades respectivas que se haga una seria investigación de estos casos”. (CP n. 23) </a:t>
            </a:r>
            <a:r>
              <a:rPr lang="es-ES" altLang="es-US" smtClean="0"/>
              <a:t/>
            </a:r>
            <a:br>
              <a:rPr lang="es-ES" altLang="es-US" smtClean="0"/>
            </a:br>
            <a:endParaRPr lang="es-ES" altLang="es-US" smtClean="0">
              <a:solidFill>
                <a:srgbClr val="0066FF"/>
              </a:solidFill>
            </a:endParaRPr>
          </a:p>
        </p:txBody>
      </p:sp>
      <p:pic>
        <p:nvPicPr>
          <p:cNvPr id="18435" name="Picture 2" descr="E:\Documents\DIBUJOS y fotos\AGUA\Agua niñ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4868863"/>
            <a:ext cx="4729162"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AMA-1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333375"/>
            <a:ext cx="43942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title"/>
          </p:nvPr>
        </p:nvSpPr>
        <p:spPr>
          <a:xfrm>
            <a:off x="468313" y="5084763"/>
            <a:ext cx="8229600" cy="1143000"/>
          </a:xfrm>
        </p:spPr>
        <p:txBody>
          <a:bodyPr/>
          <a:lstStyle/>
          <a:p>
            <a:pPr eaLnBrk="1" hangingPunct="1"/>
            <a:r>
              <a:rPr lang="es-ES" altLang="es-US" sz="4000" b="1" smtClean="0">
                <a:solidFill>
                  <a:srgbClr val="FF3300"/>
                </a:solidFill>
              </a:rPr>
              <a:t>…si  NO replanteamos el tipo de turismo que nos conviene, el destino se nos puede estrellar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284538"/>
            <a:ext cx="6011863" cy="1143000"/>
          </a:xfrm>
        </p:spPr>
        <p:txBody>
          <a:bodyPr/>
          <a:lstStyle/>
          <a:p>
            <a:pPr eaLnBrk="1" hangingPunct="1"/>
            <a:r>
              <a:rPr lang="es-ES_tradnl" altLang="es-US" sz="2400" smtClean="0"/>
              <a:t>“La riqueza producida en las actividades turísticas e inmobiliarias no sólo no se ha redistribuido, sino que ha acelerado el empobrecimiento de la población autóctona. </a:t>
            </a:r>
            <a:r>
              <a:rPr lang="es-ES" altLang="es-US" sz="2400" smtClean="0"/>
              <a:t>Por eso </a:t>
            </a:r>
            <a:r>
              <a:rPr lang="es-ES" altLang="es-US" sz="2400" u="sng" smtClean="0"/>
              <a:t>desde la Iglesia apostamos no por un turismo valorado sólo en su aspecto económico sino por un desarrollo turístico solidario</a:t>
            </a:r>
            <a:r>
              <a:rPr lang="es-ES" altLang="es-US" sz="2400" smtClean="0"/>
              <a:t>, respetuoso con las comunidades y culturas locales y favorecedor de la conservación de los recursos naturales y la biodiversidad en general. </a:t>
            </a:r>
            <a:r>
              <a:rPr lang="es-ES" altLang="es-US" sz="2400" u="sng" smtClean="0"/>
              <a:t>Creemos necesario estimular el turismo de “bajo impacto”, </a:t>
            </a:r>
            <a:r>
              <a:rPr lang="es-ES" altLang="es-US" sz="2400" smtClean="0"/>
              <a:t>promovido como complemento y no como sustitución de la cultura, valores y medios de subsistencia locales</a:t>
            </a:r>
            <a:r>
              <a:rPr lang="es-ES_tradnl" altLang="es-US" sz="2400" smtClean="0"/>
              <a:t>”. (CP n. 40) </a:t>
            </a:r>
            <a:r>
              <a:rPr lang="es-ES" altLang="es-US" smtClean="0"/>
              <a:t/>
            </a:r>
            <a:br>
              <a:rPr lang="es-ES" altLang="es-US" smtClean="0"/>
            </a:br>
            <a:endParaRPr lang="es-ES" altLang="es-US" smtClean="0">
              <a:solidFill>
                <a:srgbClr val="0066FF"/>
              </a:solidFill>
            </a:endParaRPr>
          </a:p>
        </p:txBody>
      </p:sp>
      <p:pic>
        <p:nvPicPr>
          <p:cNvPr id="3" name="Picture 3" descr="c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260350"/>
            <a:ext cx="2362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E:\Documents\DIBUJOS y fotos\Ética y Homosexualismo\ét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4149725"/>
            <a:ext cx="2297112"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2578100"/>
          </a:xfrm>
        </p:spPr>
        <p:txBody>
          <a:bodyPr/>
          <a:lstStyle/>
          <a:p>
            <a:pPr eaLnBrk="1" hangingPunct="1"/>
            <a:r>
              <a:rPr lang="es-ES_tradnl" altLang="es-US" sz="3600" b="1" smtClean="0">
                <a:solidFill>
                  <a:srgbClr val="CC6600"/>
                </a:solidFill>
              </a:rPr>
              <a:t>Con un modelo de turismo agresivo, de alto impacto e irrespetuoso del ambiente y de la cultura, ESTAMOS MATANDO LA GALLINA DE LOS HUEVOS DE ORO</a:t>
            </a:r>
            <a:endParaRPr lang="es-ES" altLang="es-US" sz="3600" b="1" smtClean="0">
              <a:solidFill>
                <a:srgbClr val="CC6600"/>
              </a:solidFill>
            </a:endParaRPr>
          </a:p>
        </p:txBody>
      </p:sp>
      <p:pic>
        <p:nvPicPr>
          <p:cNvPr id="21507" name="Picture 3" descr="TAMA-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213100"/>
            <a:ext cx="4408487"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thousand_dollars_bills_y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213100"/>
            <a:ext cx="280828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4797425"/>
            <a:ext cx="8280400" cy="1728788"/>
          </a:xfrm>
        </p:spPr>
        <p:txBody>
          <a:bodyPr/>
          <a:lstStyle/>
          <a:p>
            <a:pPr eaLnBrk="1" hangingPunct="1"/>
            <a:r>
              <a:rPr lang="es-ES" altLang="es-US" sz="2800" b="1" smtClean="0"/>
              <a:t>LA HUMANIDAD SIEMPRE HA SIDO MIGRANTE Y NO HAY MIGRACIONES NI TURISMO MALO “PER SE”, SINO “MODELOS” INADECUADOS PARA UN DESARROLLO ARMÓNICO.</a:t>
            </a:r>
          </a:p>
        </p:txBody>
      </p:sp>
      <p:pic>
        <p:nvPicPr>
          <p:cNvPr id="5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765175"/>
            <a:ext cx="4000500"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E:\Documents\GUANACASTE y Upala\TURISMO en Guanacaste\HOTEL RIU Sardinal\RIU Matapalo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92150"/>
            <a:ext cx="4319588"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0825" y="3213100"/>
            <a:ext cx="6013450" cy="1143000"/>
          </a:xfrm>
        </p:spPr>
        <p:txBody>
          <a:bodyPr/>
          <a:lstStyle/>
          <a:p>
            <a:pPr eaLnBrk="1" hangingPunct="1"/>
            <a:r>
              <a:rPr lang="es-ES_tradnl" altLang="es-US" sz="2400" smtClean="0"/>
              <a:t>“</a:t>
            </a:r>
            <a:r>
              <a:rPr lang="es-ES" altLang="es-US" sz="2400" smtClean="0"/>
              <a:t>El “modelo entreguista” de turismo actual cede nuestro patrimonio natural a corporaciones nacionales e internacionales a través de concesiones y/o privatizaciones turísticas. </a:t>
            </a:r>
            <a:r>
              <a:rPr lang="es-ES_tradnl" altLang="es-US" sz="2400" smtClean="0"/>
              <a:t>Menos personas trabajan la agricultura en la actualidad. Es lamentable el éxodo del campo a los hoteles que se construyen en la zona costera. Muchas fincas dedicadas tradicionalmente a la agricultura, la ganadería o la conservación han sido vendidas en estos últimos años a consorcios nacionales  o a inversionistas extranjeros interesados en desarrollar otro tipo de proyectos”. (CP n. 56) </a:t>
            </a:r>
            <a:r>
              <a:rPr lang="es-ES" altLang="es-US" smtClean="0"/>
              <a:t/>
            </a:r>
            <a:br>
              <a:rPr lang="es-ES" altLang="es-US" smtClean="0"/>
            </a:br>
            <a:endParaRPr lang="es-ES" altLang="es-US" smtClean="0">
              <a:solidFill>
                <a:srgbClr val="0066FF"/>
              </a:solidFill>
            </a:endParaRPr>
          </a:p>
        </p:txBody>
      </p:sp>
      <p:pic>
        <p:nvPicPr>
          <p:cNvPr id="22531" name="Picture 2" descr="E:\Documents\DIBUJOS y fotos\SOCIALES\Vaca mundial.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484313"/>
            <a:ext cx="291623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288" y="3141663"/>
            <a:ext cx="5113337" cy="1143000"/>
          </a:xfrm>
        </p:spPr>
        <p:txBody>
          <a:bodyPr/>
          <a:lstStyle/>
          <a:p>
            <a:r>
              <a:rPr lang="es-ES" altLang="es-US" sz="2400" u="sng" smtClean="0">
                <a:hlinkClick r:id="rId2"/>
              </a:rPr>
              <a:t>http://www.elpais.co.cr/NACIONALES/1008070.html</a:t>
            </a:r>
            <a:r>
              <a:rPr lang="es-ES" altLang="es-US" sz="2400" smtClean="0"/>
              <a:t/>
            </a:r>
            <a:br>
              <a:rPr lang="es-ES" altLang="es-US" sz="2400" smtClean="0"/>
            </a:br>
            <a:r>
              <a:rPr lang="es-ES" altLang="es-US" sz="2400" smtClean="0"/>
              <a:t> </a:t>
            </a:r>
            <a:br>
              <a:rPr lang="es-ES" altLang="es-US" sz="2400" smtClean="0"/>
            </a:br>
            <a:r>
              <a:rPr lang="es-ES" altLang="es-US" sz="2400" smtClean="0"/>
              <a:t>03 de Octubre de 2008 Carlos Salazar (csalazar@elpais.co.cr)</a:t>
            </a:r>
            <a:br>
              <a:rPr lang="es-ES" altLang="es-US" sz="2400" smtClean="0"/>
            </a:br>
            <a:r>
              <a:rPr lang="es-ES" altLang="es-US" sz="2400" smtClean="0"/>
              <a:t/>
            </a:r>
            <a:br>
              <a:rPr lang="es-ES" altLang="es-US" sz="2400" smtClean="0"/>
            </a:br>
            <a:r>
              <a:rPr lang="es-ES" altLang="es-US" sz="2400" smtClean="0"/>
              <a:t>Liberia, Guanacaste, (NP) - La crisis financiera, originada en Estados Unidos, la lucha permanente de las comunidades por el agua y las violaciones a las leyes ambientales impacta en Costa Rica a las </a:t>
            </a:r>
            <a:br>
              <a:rPr lang="es-ES" altLang="es-US" sz="2400" smtClean="0"/>
            </a:br>
            <a:r>
              <a:rPr lang="es-ES" altLang="es-US" sz="2400" smtClean="0"/>
              <a:t>inversiones destinadas al turismo, principalmente en la provincia de Guanacaste….</a:t>
            </a:r>
            <a:r>
              <a:rPr lang="es-ES" altLang="es-US" smtClean="0"/>
              <a:t/>
            </a:r>
            <a:br>
              <a:rPr lang="es-ES" altLang="es-US" smtClean="0"/>
            </a:br>
            <a:endParaRPr lang="es-ES" altLang="es-US" smtClean="0">
              <a:solidFill>
                <a:srgbClr val="0066FF"/>
              </a:solidFill>
            </a:endParaRPr>
          </a:p>
        </p:txBody>
      </p:sp>
      <p:pic>
        <p:nvPicPr>
          <p:cNvPr id="23555" name="Picture 2" descr="E:\Documents\DIBUJOS y fotos\SOCIALES\Turism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2349500"/>
            <a:ext cx="36353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50825" y="3357563"/>
            <a:ext cx="8101013" cy="1143000"/>
          </a:xfrm>
        </p:spPr>
        <p:txBody>
          <a:bodyPr/>
          <a:lstStyle/>
          <a:p>
            <a:pPr algn="l" eaLnBrk="1" hangingPunct="1"/>
            <a:r>
              <a:rPr lang="es-ES_tradnl" altLang="es-US" sz="2400" smtClean="0"/>
              <a:t>“</a:t>
            </a:r>
            <a:r>
              <a:rPr lang="es-ES" altLang="es-US" sz="2400" smtClean="0"/>
              <a:t>Desde el jueves 13 de noviembre de 2008           Nicaragua tiene una viuda y cuatro huérfanos        más, más, nos referimos a Teresa y los cuatro hijos de               de Rafael Antonio Pérez Sánchez, asesinado                     por la negligencia en aplicar la legislación                  nacional, contando  tan sólo con 26 años, después de soportar cuatro días de dolores estomacales, vómitos y deshidratación, sin probar alimentos, muriendo en la peor soledad, sin nadie que le atendiera, encontrándose sus compañeros con el cadáver al regresar de sus labores en el hotel RIU de Playa Matapalo en Sardinal. Esta polémica muerte reaviva la condición inhumana (y que no pocos se atreven a calificar como nuevo esclavismo) en la que sobreviven muchos obreros de la construcción, en particular migrantes nicaragüenses, en el sector inmobiliario y del turismo, con la cómplice inacción de las instituciones responsables</a:t>
            </a:r>
            <a:r>
              <a:rPr lang="es-ES_tradnl" altLang="es-US" sz="2400" smtClean="0"/>
              <a:t>”. (CP n. 52) </a:t>
            </a:r>
            <a:r>
              <a:rPr lang="es-ES" altLang="es-US" smtClean="0"/>
              <a:t/>
            </a:r>
            <a:br>
              <a:rPr lang="es-ES" altLang="es-US" smtClean="0"/>
            </a:br>
            <a:endParaRPr lang="es-ES" altLang="es-US" smtClean="0">
              <a:solidFill>
                <a:srgbClr val="0066FF"/>
              </a:solidFill>
            </a:endParaRPr>
          </a:p>
        </p:txBody>
      </p:sp>
      <p:pic>
        <p:nvPicPr>
          <p:cNvPr id="24579" name="Picture 5" descr="E:\Documents\GUANACASTE y Upala\TURISMO en Guanacaste\HOTEL RIU Sardinal\Riu Matapalo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188913"/>
            <a:ext cx="2555875"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997200"/>
            <a:ext cx="6337300" cy="1143000"/>
          </a:xfrm>
        </p:spPr>
        <p:txBody>
          <a:bodyPr/>
          <a:lstStyle/>
          <a:p>
            <a:r>
              <a:rPr lang="es-ES_tradnl" altLang="es-US" sz="2400" smtClean="0"/>
              <a:t>“</a:t>
            </a:r>
            <a:r>
              <a:rPr lang="es-ES" altLang="es-US" sz="2400" smtClean="0"/>
              <a:t>Como hace poco tiempo manifestábamos sobre las personas que migran, hoy también “son preocupantes ante todo la clandestinidad en que viven los niños; el maltrato y la explotación de las empleadas domésticas migrantes, la situación crítica de los que laboran en zonas cañeras, haciendas y en otras actividades y servicios (sin seguridad ni garantías sociales), las condiciones inhumanas e insalubres en que permanecen los que son detenidos en las fronteras y su aceptación dentro de la comunidad que los recibe” </a:t>
            </a:r>
            <a:r>
              <a:rPr lang="es-ES_tradnl" altLang="es-US" sz="2400" smtClean="0"/>
              <a:t>(CP n. 61). </a:t>
            </a:r>
            <a:r>
              <a:rPr lang="es-ES" altLang="es-US" smtClean="0"/>
              <a:t/>
            </a:r>
            <a:br>
              <a:rPr lang="es-ES" altLang="es-US" smtClean="0"/>
            </a:br>
            <a:endParaRPr lang="es-ES" altLang="es-US" smtClean="0">
              <a:solidFill>
                <a:srgbClr val="0066FF"/>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3284538"/>
            <a:ext cx="24130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5604" name="Picture 2" descr="E:\Documents\DIBUJOS y fotos\SOCIALES\Migran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404813"/>
            <a:ext cx="2484437"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s-ES" altLang="es-US" b="1" smtClean="0"/>
              <a:t>Cuál será él o los sustitutos?</a:t>
            </a:r>
          </a:p>
        </p:txBody>
      </p:sp>
      <p:pic>
        <p:nvPicPr>
          <p:cNvPr id="67588" name="Picture 4" descr="CRW155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12875"/>
            <a:ext cx="320357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descr="11_76_2108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557338"/>
            <a:ext cx="3598862"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8" descr="pen_platano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2924175"/>
            <a:ext cx="2303462"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viajes solidari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5013325"/>
            <a:ext cx="784860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dissolve">
                                      <p:cBhvr>
                                        <p:cTn id="7" dur="500"/>
                                        <p:tgtEl>
                                          <p:spTgt spid="675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7590"/>
                                        </p:tgtEl>
                                        <p:attrNameLst>
                                          <p:attrName>style.visibility</p:attrName>
                                        </p:attrNameLst>
                                      </p:cBhvr>
                                      <p:to>
                                        <p:strVal val="visible"/>
                                      </p:to>
                                    </p:set>
                                    <p:anim calcmode="lin" valueType="num">
                                      <p:cBhvr additive="base">
                                        <p:cTn id="12" dur="500" fill="hold"/>
                                        <p:tgtEl>
                                          <p:spTgt spid="67590"/>
                                        </p:tgtEl>
                                        <p:attrNameLst>
                                          <p:attrName>ppt_x</p:attrName>
                                        </p:attrNameLst>
                                      </p:cBhvr>
                                      <p:tavLst>
                                        <p:tav tm="0">
                                          <p:val>
                                            <p:strVal val="#ppt_x"/>
                                          </p:val>
                                        </p:tav>
                                        <p:tav tm="100000">
                                          <p:val>
                                            <p:strVal val="#ppt_x"/>
                                          </p:val>
                                        </p:tav>
                                      </p:tavLst>
                                    </p:anim>
                                    <p:anim calcmode="lin" valueType="num">
                                      <p:cBhvr additive="base">
                                        <p:cTn id="13" dur="500" fill="hold"/>
                                        <p:tgtEl>
                                          <p:spTgt spid="6759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67592"/>
                                        </p:tgtEl>
                                        <p:attrNameLst>
                                          <p:attrName>style.visibility</p:attrName>
                                        </p:attrNameLst>
                                      </p:cBhvr>
                                      <p:to>
                                        <p:strVal val="visible"/>
                                      </p:to>
                                    </p:set>
                                    <p:anim calcmode="lin" valueType="num">
                                      <p:cBhvr additive="base">
                                        <p:cTn id="18" dur="500" fill="hold"/>
                                        <p:tgtEl>
                                          <p:spTgt spid="67592"/>
                                        </p:tgtEl>
                                        <p:attrNameLst>
                                          <p:attrName>ppt_x</p:attrName>
                                        </p:attrNameLst>
                                      </p:cBhvr>
                                      <p:tavLst>
                                        <p:tav tm="0">
                                          <p:val>
                                            <p:strVal val="#ppt_x"/>
                                          </p:val>
                                        </p:tav>
                                        <p:tav tm="100000">
                                          <p:val>
                                            <p:strVal val="#ppt_x"/>
                                          </p:val>
                                        </p:tav>
                                      </p:tavLst>
                                    </p:anim>
                                    <p:anim calcmode="lin" valueType="num">
                                      <p:cBhvr additive="base">
                                        <p:cTn id="19" dur="500" fill="hold"/>
                                        <p:tgtEl>
                                          <p:spTgt spid="6759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noChangeAspect="1"/>
          </p:cNvGrpSpPr>
          <p:nvPr/>
        </p:nvGrpSpPr>
        <p:grpSpPr bwMode="auto">
          <a:xfrm>
            <a:off x="468313" y="1196975"/>
            <a:ext cx="8207375" cy="4724400"/>
            <a:chOff x="23" y="846"/>
            <a:chExt cx="5697" cy="3279"/>
          </a:xfrm>
        </p:grpSpPr>
        <p:sp>
          <p:nvSpPr>
            <p:cNvPr id="3" name="_s2052"/>
            <p:cNvSpPr>
              <a:spLocks noChangeArrowheads="1" noTextEdit="1"/>
            </p:cNvSpPr>
            <p:nvPr/>
          </p:nvSpPr>
          <p:spPr bwMode="auto">
            <a:xfrm>
              <a:off x="2338" y="1544"/>
              <a:ext cx="1069" cy="1069"/>
            </a:xfrm>
            <a:prstGeom prst="ellipse">
              <a:avLst/>
            </a:prstGeom>
            <a:solidFill>
              <a:schemeClr val="accent2">
                <a:alpha val="50000"/>
              </a:schemeClr>
            </a:solidFill>
            <a:ln w="4670">
              <a:solidFill>
                <a:schemeClr val="accent2"/>
              </a:solidFill>
              <a:round/>
              <a:headEnd/>
              <a:tailEnd/>
            </a:ln>
          </p:spPr>
          <p:txBody>
            <a:bodyPr vert="horz" wrap="square" lIns="0" tIns="0" rIns="0" bIns="0" numCol="1" anchor="ctr" anchorCtr="0" compatLnSpc="1">
              <a:prstTxWarp prst="textNoShape">
                <a:avLst/>
              </a:prstTxWarp>
            </a:bodyPr>
            <a:lstStyle/>
            <a:p>
              <a:endParaRPr lang="es-US"/>
            </a:p>
          </p:txBody>
        </p:sp>
        <p:sp>
          <p:nvSpPr>
            <p:cNvPr id="4" name="_s2053"/>
            <p:cNvSpPr>
              <a:spLocks noChangeArrowheads="1"/>
            </p:cNvSpPr>
            <p:nvPr/>
          </p:nvSpPr>
          <p:spPr bwMode="auto">
            <a:xfrm>
              <a:off x="2338" y="1170"/>
              <a:ext cx="1069"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US" sz="2800" b="1" i="0" u="none" strike="noStrike" cap="none" normalizeH="0" baseline="0" smtClean="0">
                  <a:ln>
                    <a:noFill/>
                  </a:ln>
                  <a:solidFill>
                    <a:schemeClr val="tx1"/>
                  </a:solidFill>
                  <a:effectLst/>
                  <a:latin typeface="Arial" panose="020B0604020202020204" pitchFamily="34" charset="0"/>
                </a:rPr>
                <a:t>ECONOMICA</a:t>
              </a:r>
            </a:p>
          </p:txBody>
        </p:sp>
        <p:sp>
          <p:nvSpPr>
            <p:cNvPr id="5" name="_s2054"/>
            <p:cNvSpPr>
              <a:spLocks noChangeArrowheads="1" noTextEdit="1"/>
            </p:cNvSpPr>
            <p:nvPr/>
          </p:nvSpPr>
          <p:spPr bwMode="auto">
            <a:xfrm>
              <a:off x="2690" y="2154"/>
              <a:ext cx="1069" cy="1069"/>
            </a:xfrm>
            <a:prstGeom prst="ellipse">
              <a:avLst/>
            </a:prstGeom>
            <a:solidFill>
              <a:schemeClr val="hlink">
                <a:alpha val="50000"/>
              </a:schemeClr>
            </a:solidFill>
            <a:ln w="4670">
              <a:solidFill>
                <a:schemeClr val="hlink"/>
              </a:solidFill>
              <a:round/>
              <a:headEnd/>
              <a:tailEnd/>
            </a:ln>
          </p:spPr>
          <p:txBody>
            <a:bodyPr vert="horz" wrap="square" lIns="0" tIns="0" rIns="0" bIns="0" numCol="1" anchor="ctr" anchorCtr="0" compatLnSpc="1">
              <a:prstTxWarp prst="textNoShape">
                <a:avLst/>
              </a:prstTxWarp>
            </a:bodyPr>
            <a:lstStyle/>
            <a:p>
              <a:endParaRPr lang="es-US"/>
            </a:p>
          </p:txBody>
        </p:sp>
        <p:sp>
          <p:nvSpPr>
            <p:cNvPr id="6" name="_s2055"/>
            <p:cNvSpPr>
              <a:spLocks noChangeArrowheads="1"/>
            </p:cNvSpPr>
            <p:nvPr/>
          </p:nvSpPr>
          <p:spPr bwMode="auto">
            <a:xfrm>
              <a:off x="3779" y="3009"/>
              <a:ext cx="1069"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US" sz="2800" b="1" i="0" u="none" strike="noStrike" cap="none" normalizeH="0" baseline="0" smtClean="0">
                  <a:ln>
                    <a:noFill/>
                  </a:ln>
                  <a:solidFill>
                    <a:schemeClr val="tx1"/>
                  </a:solidFill>
                  <a:effectLst/>
                  <a:latin typeface="Arial" panose="020B0604020202020204" pitchFamily="34" charset="0"/>
                </a:rPr>
                <a:t>AMBIENTAL</a:t>
              </a:r>
            </a:p>
          </p:txBody>
        </p:sp>
        <p:sp>
          <p:nvSpPr>
            <p:cNvPr id="7" name="_s2056"/>
            <p:cNvSpPr>
              <a:spLocks noChangeArrowheads="1" noTextEdit="1"/>
            </p:cNvSpPr>
            <p:nvPr/>
          </p:nvSpPr>
          <p:spPr bwMode="auto">
            <a:xfrm>
              <a:off x="1986" y="2154"/>
              <a:ext cx="1069" cy="1069"/>
            </a:xfrm>
            <a:prstGeom prst="ellipse">
              <a:avLst/>
            </a:prstGeom>
            <a:solidFill>
              <a:schemeClr val="folHlink">
                <a:alpha val="50000"/>
              </a:schemeClr>
            </a:solidFill>
            <a:ln w="4670">
              <a:solidFill>
                <a:schemeClr val="folHlink"/>
              </a:solidFill>
              <a:round/>
              <a:headEnd/>
              <a:tailEnd/>
            </a:ln>
          </p:spPr>
          <p:txBody>
            <a:bodyPr vert="horz" wrap="square" lIns="0" tIns="0" rIns="0" bIns="0" numCol="1" anchor="ctr" anchorCtr="0" compatLnSpc="1">
              <a:prstTxWarp prst="textNoShape">
                <a:avLst/>
              </a:prstTxWarp>
            </a:bodyPr>
            <a:lstStyle/>
            <a:p>
              <a:endParaRPr lang="es-US"/>
            </a:p>
          </p:txBody>
        </p:sp>
        <p:sp>
          <p:nvSpPr>
            <p:cNvPr id="8" name="_s2057"/>
            <p:cNvSpPr>
              <a:spLocks noChangeArrowheads="1"/>
            </p:cNvSpPr>
            <p:nvPr/>
          </p:nvSpPr>
          <p:spPr bwMode="auto">
            <a:xfrm>
              <a:off x="895" y="3008"/>
              <a:ext cx="1069"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US" sz="2800" b="1" i="0" u="none" strike="noStrike" cap="none" normalizeH="0" baseline="0" smtClean="0">
                  <a:ln>
                    <a:noFill/>
                  </a:ln>
                  <a:solidFill>
                    <a:schemeClr val="tx1"/>
                  </a:solidFill>
                  <a:effectLst/>
                  <a:latin typeface="Arial" panose="020B0604020202020204" pitchFamily="34" charset="0"/>
                </a:rPr>
                <a:t>SOCIAL</a:t>
              </a:r>
            </a:p>
          </p:txBody>
        </p:sp>
      </p:grpSp>
      <p:sp>
        <p:nvSpPr>
          <p:cNvPr id="2058" name="Text Box 10"/>
          <p:cNvSpPr>
            <a:spLocks noChangeArrowheads="1"/>
          </p:cNvSpPr>
          <p:nvPr>
            <p:ph type="title"/>
          </p:nvPr>
        </p:nvSpPr>
        <p:spPr>
          <a:xfrm>
            <a:off x="457200" y="115888"/>
            <a:ext cx="8229600" cy="1282700"/>
          </a:xfrm>
          <a:solidFill>
            <a:srgbClr val="CCCC00"/>
          </a:solidFill>
        </p:spPr>
        <p:txBody>
          <a:bodyPr/>
          <a:lstStyle/>
          <a:p>
            <a:pPr eaLnBrk="1" hangingPunct="1">
              <a:spcBef>
                <a:spcPct val="50000"/>
              </a:spcBef>
            </a:pPr>
            <a:r>
              <a:rPr lang="es-ES" altLang="es-US" sz="2800" b="1" smtClean="0"/>
              <a:t>DEBEMOS TRABAJAR CON UNA VISION INTEGRAL  DEL  DESTINO…AQUÍ ESTÁ EL VERDADERO DESARROLLO</a:t>
            </a:r>
          </a:p>
        </p:txBody>
      </p:sp>
      <p:sp>
        <p:nvSpPr>
          <p:cNvPr id="76811" name="Text Box 11"/>
          <p:cNvSpPr txBox="1">
            <a:spLocks noChangeArrowheads="1"/>
          </p:cNvSpPr>
          <p:nvPr/>
        </p:nvSpPr>
        <p:spPr bwMode="auto">
          <a:xfrm>
            <a:off x="5580063" y="5435600"/>
            <a:ext cx="2176462" cy="946150"/>
          </a:xfrm>
          <a:prstGeom prst="rect">
            <a:avLst/>
          </a:prstGeom>
          <a:noFill/>
          <a:ln w="9525">
            <a:noFill/>
            <a:miter lim="800000"/>
            <a:headEnd/>
            <a:tailEnd/>
          </a:ln>
          <a:effectLst/>
        </p:spPr>
        <p:txBody>
          <a:bodyPr>
            <a:spAutoFit/>
          </a:bodyPr>
          <a:lstStyle/>
          <a:p>
            <a:pPr algn="ctr">
              <a:spcBef>
                <a:spcPct val="50000"/>
              </a:spcBef>
              <a:defRPr/>
            </a:pPr>
            <a:r>
              <a:rPr lang="es-ES" sz="2800" b="1">
                <a:solidFill>
                  <a:srgbClr val="009900"/>
                </a:solidFill>
                <a:effectLst>
                  <a:outerShdw blurRad="38100" dist="38100" dir="2700000" algn="tl">
                    <a:srgbClr val="000000"/>
                  </a:outerShdw>
                </a:effectLst>
                <a:latin typeface="Arial" charset="0"/>
              </a:rPr>
              <a:t>Turismo Sostenible</a:t>
            </a:r>
          </a:p>
        </p:txBody>
      </p:sp>
      <p:sp>
        <p:nvSpPr>
          <p:cNvPr id="76812" name="Text Box 12"/>
          <p:cNvSpPr txBox="1">
            <a:spLocks noChangeArrowheads="1"/>
          </p:cNvSpPr>
          <p:nvPr/>
        </p:nvSpPr>
        <p:spPr bwMode="auto">
          <a:xfrm>
            <a:off x="1169988" y="5445125"/>
            <a:ext cx="2465387" cy="946150"/>
          </a:xfrm>
          <a:prstGeom prst="rect">
            <a:avLst/>
          </a:prstGeom>
          <a:noFill/>
          <a:ln w="9525">
            <a:noFill/>
            <a:miter lim="800000"/>
            <a:headEnd/>
            <a:tailEnd/>
          </a:ln>
          <a:effectLst/>
        </p:spPr>
        <p:txBody>
          <a:bodyPr>
            <a:spAutoFit/>
          </a:bodyPr>
          <a:lstStyle/>
          <a:p>
            <a:pPr algn="ctr">
              <a:spcBef>
                <a:spcPct val="50000"/>
              </a:spcBef>
              <a:defRPr/>
            </a:pPr>
            <a:r>
              <a:rPr lang="es-ES" sz="2800" b="1">
                <a:solidFill>
                  <a:srgbClr val="FF6600"/>
                </a:solidFill>
                <a:effectLst>
                  <a:outerShdw blurRad="38100" dist="38100" dir="2700000" algn="tl">
                    <a:srgbClr val="000000"/>
                  </a:outerShdw>
                </a:effectLst>
                <a:latin typeface="Arial" charset="0"/>
              </a:rPr>
              <a:t>Turismo Responsable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6812"/>
                                        </p:tgtEl>
                                        <p:attrNameLst>
                                          <p:attrName>style.visibility</p:attrName>
                                        </p:attrNameLst>
                                      </p:cBhvr>
                                      <p:to>
                                        <p:strVal val="visible"/>
                                      </p:to>
                                    </p:set>
                                    <p:anim calcmode="lin" valueType="num">
                                      <p:cBhvr additive="base">
                                        <p:cTn id="12" dur="500" fill="hold"/>
                                        <p:tgtEl>
                                          <p:spTgt spid="76812"/>
                                        </p:tgtEl>
                                        <p:attrNameLst>
                                          <p:attrName>ppt_x</p:attrName>
                                        </p:attrNameLst>
                                      </p:cBhvr>
                                      <p:tavLst>
                                        <p:tav tm="0">
                                          <p:val>
                                            <p:strVal val="#ppt_x"/>
                                          </p:val>
                                        </p:tav>
                                        <p:tav tm="100000">
                                          <p:val>
                                            <p:strVal val="#ppt_x"/>
                                          </p:val>
                                        </p:tav>
                                      </p:tavLst>
                                    </p:anim>
                                    <p:anim calcmode="lin" valueType="num">
                                      <p:cBhvr additive="base">
                                        <p:cTn id="13" dur="500" fill="hold"/>
                                        <p:tgtEl>
                                          <p:spTgt spid="7681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6811"/>
                                        </p:tgtEl>
                                        <p:attrNameLst>
                                          <p:attrName>style.visibility</p:attrName>
                                        </p:attrNameLst>
                                      </p:cBhvr>
                                      <p:to>
                                        <p:strVal val="visible"/>
                                      </p:to>
                                    </p:set>
                                    <p:anim calcmode="lin" valueType="num">
                                      <p:cBhvr additive="base">
                                        <p:cTn id="18" dur="500" fill="hold"/>
                                        <p:tgtEl>
                                          <p:spTgt spid="76811"/>
                                        </p:tgtEl>
                                        <p:attrNameLst>
                                          <p:attrName>ppt_x</p:attrName>
                                        </p:attrNameLst>
                                      </p:cBhvr>
                                      <p:tavLst>
                                        <p:tav tm="0">
                                          <p:val>
                                            <p:strVal val="#ppt_x"/>
                                          </p:val>
                                        </p:tav>
                                        <p:tav tm="100000">
                                          <p:val>
                                            <p:strVal val="#ppt_x"/>
                                          </p:val>
                                        </p:tav>
                                      </p:tavLst>
                                    </p:anim>
                                    <p:anim calcmode="lin" valueType="num">
                                      <p:cBhvr additive="base">
                                        <p:cTn id="19" dur="500" fill="hold"/>
                                        <p:tgtEl>
                                          <p:spTgt spid="768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1" grpId="0"/>
      <p:bldP spid="768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404813"/>
            <a:ext cx="8229600" cy="1930400"/>
          </a:xfrm>
        </p:spPr>
        <p:txBody>
          <a:bodyPr/>
          <a:lstStyle/>
          <a:p>
            <a:pPr eaLnBrk="1" hangingPunct="1"/>
            <a:r>
              <a:rPr lang="es-ES_tradnl" altLang="es-US" sz="3200" b="1" smtClean="0">
                <a:solidFill>
                  <a:schemeClr val="accent2"/>
                </a:solidFill>
              </a:rPr>
              <a:t>DEBEMOS TRABAJAR MÁS EN EQUIPO, COORDINANDO ENTRE INSTITUCIONES DEL ESTADO, IGLESIAS, UNIVERSIDADES, ONGS… Y CON BASE A UNA ESTRATEGIA</a:t>
            </a:r>
            <a:endParaRPr lang="es-ES" altLang="es-US" sz="3200" b="1" smtClean="0">
              <a:solidFill>
                <a:schemeClr val="accent2"/>
              </a:solidFill>
            </a:endParaRPr>
          </a:p>
        </p:txBody>
      </p:sp>
      <p:pic>
        <p:nvPicPr>
          <p:cNvPr id="27651" name="Picture 3" descr="EQUIPO-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2643188"/>
            <a:ext cx="3598862"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Ciclo-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636838"/>
            <a:ext cx="3744913"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23850" y="692150"/>
            <a:ext cx="8229600" cy="1143000"/>
          </a:xfrm>
        </p:spPr>
        <p:txBody>
          <a:bodyPr/>
          <a:lstStyle/>
          <a:p>
            <a:pPr eaLnBrk="1" hangingPunct="1"/>
            <a:r>
              <a:rPr lang="es-ES" altLang="es-US" sz="2800" b="1" smtClean="0">
                <a:solidFill>
                  <a:srgbClr val="00CC99"/>
                </a:solidFill>
              </a:rPr>
              <a:t>EN ESTE SENTIDO LAS IGLESIAS TIENE UN GRAN ROL QUE JUGAR, NO LIMITÁNDOSE  A SER SÓLO MENDIGAS Y SERVILES DE UN TURISMO EXCLUYENTE….</a:t>
            </a:r>
          </a:p>
        </p:txBody>
      </p:sp>
      <p:pic>
        <p:nvPicPr>
          <p:cNvPr id="71684" name="Picture 4" descr="RELIGIOSO-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2276475"/>
            <a:ext cx="511175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descr="E:\Documents\DIBUJOS y fotos\SOCIALES\Amo el mun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205038"/>
            <a:ext cx="2968625"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dissolve">
                                      <p:cBhvr>
                                        <p:cTn id="7" dur="500"/>
                                        <p:tgtEl>
                                          <p:spTgt spid="71682"/>
                                        </p:tgtEl>
                                      </p:cBhvr>
                                    </p:animEffect>
                                  </p:childTnLst>
                                </p:cTn>
                              </p:par>
                              <p:par>
                                <p:cTn id="8" presetID="9" presetClass="entr" presetSubtype="0" fill="hold" nodeType="withEffect">
                                  <p:stCondLst>
                                    <p:cond delay="0"/>
                                  </p:stCondLst>
                                  <p:childTnLst>
                                    <p:set>
                                      <p:cBhvr>
                                        <p:cTn id="9" dur="1" fill="hold">
                                          <p:stCondLst>
                                            <p:cond delay="0"/>
                                          </p:stCondLst>
                                        </p:cTn>
                                        <p:tgtEl>
                                          <p:spTgt spid="71684"/>
                                        </p:tgtEl>
                                        <p:attrNameLst>
                                          <p:attrName>style.visibility</p:attrName>
                                        </p:attrNameLst>
                                      </p:cBhvr>
                                      <p:to>
                                        <p:strVal val="visible"/>
                                      </p:to>
                                    </p:set>
                                    <p:animEffect transition="in" filter="dissolve">
                                      <p:cBhvr>
                                        <p:cTn id="10"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23850" y="2205038"/>
            <a:ext cx="8229600" cy="1143000"/>
          </a:xfrm>
        </p:spPr>
        <p:txBody>
          <a:bodyPr/>
          <a:lstStyle/>
          <a:p>
            <a:pPr algn="l"/>
            <a:r>
              <a:rPr lang="es-ES_tradnl" altLang="es-US" sz="2400" smtClean="0"/>
              <a:t>“Como Iglesia daremos atención particular a la pastoral ambiental y al profetismo que conlleva la denuncia por los delitos ecológicos que continúan quedando impunes, no pocas veces en complicidad con funcionarios estatales, al mismo tiempo que animamos a nuestros agentes de pastoral y personas cristianas de cualquier agrupación, a que asumamos con valentía la defensa del ambiente, de nuestra madre Tierra y de nuestra casta, limpia y generosa hermana AGUA. El escenario ambiental                             se va convirtiendo cada vez más en una              oportunidad de celebración ecuménica”                        (C.P. n. 20)</a:t>
            </a:r>
            <a:endParaRPr lang="es-ES" altLang="es-US" sz="2400" smtClean="0"/>
          </a:p>
        </p:txBody>
      </p:sp>
      <p:pic>
        <p:nvPicPr>
          <p:cNvPr id="29699" name="Picture 17" descr="C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084763"/>
            <a:ext cx="7097712"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descr="E:\Documents\DIBUJOS y fotos\AGUA\agua privada 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3500438"/>
            <a:ext cx="2555875"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dissolve">
                                      <p:cBhvr>
                                        <p:cTn id="7" dur="5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95288" y="260350"/>
            <a:ext cx="8229600" cy="1143000"/>
          </a:xfrm>
        </p:spPr>
        <p:txBody>
          <a:bodyPr/>
          <a:lstStyle/>
          <a:p>
            <a:pPr eaLnBrk="1" hangingPunct="1"/>
            <a:r>
              <a:rPr lang="es-ES" altLang="es-US" sz="2800" b="1" smtClean="0">
                <a:solidFill>
                  <a:srgbClr val="00CC99"/>
                </a:solidFill>
              </a:rPr>
              <a:t>OTRO TIPO DE TURISMO ES POSIBLE</a:t>
            </a:r>
          </a:p>
        </p:txBody>
      </p:sp>
      <p:pic>
        <p:nvPicPr>
          <p:cNvPr id="30723" name="Picture 7"/>
          <p:cNvPicPr>
            <a:picLocks noChangeAspect="1" noChangeArrowheads="1"/>
          </p:cNvPicPr>
          <p:nvPr/>
        </p:nvPicPr>
        <p:blipFill>
          <a:blip r:embed="rId2">
            <a:clrChange>
              <a:clrFrom>
                <a:srgbClr val="E7EAF7"/>
              </a:clrFrom>
              <a:clrTo>
                <a:srgbClr val="E7EAF7">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971550" y="1052513"/>
            <a:ext cx="6985000" cy="561657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dissolve">
                                      <p:cBhvr>
                                        <p:cTn id="7" dur="5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Turismo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57563"/>
            <a:ext cx="4535488"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9" descr="15scai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33375"/>
            <a:ext cx="396081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4" descr="cancun_aerial-b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60350"/>
            <a:ext cx="4535488"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7" descr="TAMA-125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3502025"/>
            <a:ext cx="396081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23850" y="2924175"/>
            <a:ext cx="8229600" cy="1143000"/>
          </a:xfrm>
        </p:spPr>
        <p:txBody>
          <a:bodyPr/>
          <a:lstStyle/>
          <a:p>
            <a:pPr marL="457200" indent="-457200" algn="l"/>
            <a:r>
              <a:rPr lang="es-ES_tradnl" altLang="es-US" sz="2400" b="1" smtClean="0"/>
              <a:t>ALGO SE HA HECHO, MUCHO QUEDA POR HACER…</a:t>
            </a:r>
            <a:r>
              <a:rPr lang="es-ES_tradnl" altLang="es-US" sz="2400" smtClean="0"/>
              <a:t/>
            </a:r>
            <a:br>
              <a:rPr lang="es-ES_tradnl" altLang="es-US" sz="2400" smtClean="0"/>
            </a:br>
            <a:r>
              <a:rPr lang="es-ES_tradnl" altLang="es-US" sz="2400" smtClean="0"/>
              <a:t>1. Hay muchos protagonismos que han resultado nefastos para salir adelante en las luchas sociales</a:t>
            </a:r>
            <a:br>
              <a:rPr lang="es-ES_tradnl" altLang="es-US" sz="2400" smtClean="0"/>
            </a:br>
            <a:r>
              <a:rPr lang="es-ES_tradnl" altLang="es-US" sz="2400" smtClean="0"/>
              <a:t>2. Por eso ha sido muy difícil la coordinación y el trabajo en conjunto en algunas ocasiones </a:t>
            </a:r>
            <a:br>
              <a:rPr lang="es-ES_tradnl" altLang="es-US" sz="2400" smtClean="0"/>
            </a:br>
            <a:r>
              <a:rPr lang="es-ES_tradnl" altLang="es-US" sz="2400" smtClean="0"/>
              <a:t>3. Los pocos grupos ambientalistas y con consciencia ecológica presentes en la región trabajan con mucho carisma pero con pocos recursos</a:t>
            </a:r>
            <a:br>
              <a:rPr lang="es-ES_tradnl" altLang="es-US" sz="2400" smtClean="0"/>
            </a:br>
            <a:r>
              <a:rPr lang="es-ES_tradnl" altLang="es-US" sz="2400" smtClean="0"/>
              <a:t>4. El ESTADO en algunas instituciones defensoras del ambiente y la ecología, se ha vuelto nuestro peor enemigo… (MINAET, SENARA, AyA, INCOPESCA…)</a:t>
            </a:r>
            <a:br>
              <a:rPr lang="es-ES_tradnl" altLang="es-US" sz="2400" smtClean="0"/>
            </a:br>
            <a:r>
              <a:rPr lang="es-ES_tradnl" altLang="es-US" sz="2400" smtClean="0"/>
              <a:t>5. La Pastoral Social de la iglesia Católica ha sido una de las principales aliadas de grupos comunales y defensores del ambiente, pero aún dentro de la misma iglesia no se le da el apoyo necesario y su trabajo lo realiza rascando con las uñas…</a:t>
            </a:r>
            <a:br>
              <a:rPr lang="es-ES_tradnl" altLang="es-US" sz="2400" smtClean="0"/>
            </a:br>
            <a:endParaRPr lang="es-ES" altLang="es-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dissolve">
                                      <p:cBhvr>
                                        <p:cTn id="7" dur="5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OS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771" name="WordArt 3"/>
          <p:cNvSpPr>
            <a:spLocks noChangeArrowheads="1" noChangeShapeType="1" noTextEdit="1"/>
          </p:cNvSpPr>
          <p:nvPr/>
        </p:nvSpPr>
        <p:spPr bwMode="auto">
          <a:xfrm rot="-1685861">
            <a:off x="2771775" y="5300663"/>
            <a:ext cx="3124200" cy="831850"/>
          </a:xfrm>
          <a:prstGeom prst="rect">
            <a:avLst/>
          </a:prstGeom>
        </p:spPr>
        <p:txBody>
          <a:bodyPr wrap="none" fromWordArt="1">
            <a:prstTxWarp prst="textDeflateBottom">
              <a:avLst>
                <a:gd name="adj" fmla="val 76472"/>
              </a:avLst>
            </a:prstTxWarp>
            <a:scene3d>
              <a:camera prst="legacyPerspectiveFront">
                <a:rot lat="19799998" lon="19439996" rev="0"/>
              </a:camera>
              <a:lightRig rig="legacyNormal2" dir="t"/>
            </a:scene3d>
            <a:sp3d extrusionH="354000" prstMaterial="legacyMatte">
              <a:extrusionClr>
                <a:srgbClr val="939676"/>
              </a:extrusionClr>
              <a:contourClr>
                <a:srgbClr val="707070"/>
              </a:contourClr>
            </a:sp3d>
          </a:bodyPr>
          <a:lstStyle/>
          <a:p>
            <a:pPr algn="ctr"/>
            <a:r>
              <a:rPr lang="es-US" sz="3600" kern="10">
                <a:ln w="9525">
                  <a:round/>
                  <a:headEnd/>
                  <a:tailEnd/>
                </a:ln>
                <a:gradFill rotWithShape="1">
                  <a:gsLst>
                    <a:gs pos="0">
                      <a:srgbClr val="707070"/>
                    </a:gs>
                    <a:gs pos="50000">
                      <a:srgbClr val="FFFFFF"/>
                    </a:gs>
                    <a:gs pos="100000">
                      <a:srgbClr val="707070"/>
                    </a:gs>
                  </a:gsLst>
                  <a:lin ang="4380000" scaled="1"/>
                </a:gradFill>
                <a:latin typeface="Impact" panose="020B0806030902050204" pitchFamily="34" charset="0"/>
              </a:rPr>
              <a:t>Gracias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TAMARINDO-downt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413"/>
            <a:ext cx="4519613"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phpxzqfx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49725"/>
            <a:ext cx="91440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p:cNvSpPr>
            <a:spLocks noGrp="1" noChangeArrowheads="1"/>
          </p:cNvSpPr>
          <p:nvPr>
            <p:ph type="title"/>
          </p:nvPr>
        </p:nvSpPr>
        <p:spPr>
          <a:xfrm>
            <a:off x="539750" y="188913"/>
            <a:ext cx="8229600" cy="1143000"/>
          </a:xfrm>
        </p:spPr>
        <p:txBody>
          <a:bodyPr/>
          <a:lstStyle/>
          <a:p>
            <a:pPr eaLnBrk="1" hangingPunct="1"/>
            <a:r>
              <a:rPr lang="es-ES_tradnl" altLang="es-US" sz="3600" b="1" smtClean="0">
                <a:solidFill>
                  <a:srgbClr val="FF3300"/>
                </a:solidFill>
              </a:rPr>
              <a:t> NO POCOS MALES AMBIENTALES AUMENTAN CON EL TURISMO</a:t>
            </a:r>
            <a:endParaRPr lang="es-ES" altLang="es-US" sz="3600" b="1" smtClean="0">
              <a:solidFill>
                <a:srgbClr val="FF3300"/>
              </a:solidFill>
            </a:endParaRPr>
          </a:p>
        </p:txBody>
      </p:sp>
      <p:pic>
        <p:nvPicPr>
          <p:cNvPr id="7173" name="Picture 2" descr="E:\Documents\GUANACASTE y Upala\TURISMO en Guanacaste\Turismo en G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268413"/>
            <a:ext cx="4643437"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Logo ICT"/>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3492500" y="2565400"/>
            <a:ext cx="1584325" cy="2447925"/>
          </a:xfrm>
          <a:gradFill rotWithShape="1">
            <a:gsLst>
              <a:gs pos="0">
                <a:schemeClr val="bg2">
                  <a:alpha val="15999"/>
                </a:schemeClr>
              </a:gs>
              <a:gs pos="100000">
                <a:srgbClr val="3B3B3B">
                  <a:alpha val="67000"/>
                </a:srgbClr>
              </a:gs>
            </a:gsLst>
            <a:lin ang="5400000" scaled="1"/>
          </a:gradFill>
          <a:ln w="76200">
            <a:solidFill>
              <a:srgbClr val="000099"/>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additive="base">
                                        <p:cTn id="7" dur="500" fill="hold"/>
                                        <p:tgtEl>
                                          <p:spTgt spid="51204"/>
                                        </p:tgtEl>
                                        <p:attrNameLst>
                                          <p:attrName>ppt_x</p:attrName>
                                        </p:attrNameLst>
                                      </p:cBhvr>
                                      <p:tavLst>
                                        <p:tav tm="0">
                                          <p:val>
                                            <p:strVal val="#ppt_x"/>
                                          </p:val>
                                        </p:tav>
                                        <p:tav tm="100000">
                                          <p:val>
                                            <p:strVal val="#ppt_x"/>
                                          </p:val>
                                        </p:tav>
                                      </p:tavLst>
                                    </p:anim>
                                    <p:anim calcmode="lin" valueType="num">
                                      <p:cBhvr additive="base">
                                        <p:cTn id="8" dur="500" fill="hold"/>
                                        <p:tgtEl>
                                          <p:spTgt spid="51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404813"/>
            <a:ext cx="8229600" cy="1143000"/>
          </a:xfrm>
        </p:spPr>
        <p:txBody>
          <a:bodyPr/>
          <a:lstStyle/>
          <a:p>
            <a:pPr eaLnBrk="1" hangingPunct="1"/>
            <a:r>
              <a:rPr lang="es-ES_tradnl" altLang="es-US" sz="3600" b="1" smtClean="0">
                <a:solidFill>
                  <a:srgbClr val="FF3300"/>
                </a:solidFill>
              </a:rPr>
              <a:t> NO POCOS MALES SOCIALES AUMENTAN CON EL TURISMO</a:t>
            </a:r>
            <a:endParaRPr lang="es-ES" altLang="es-US" sz="3600" b="1" smtClean="0">
              <a:solidFill>
                <a:srgbClr val="FF3300"/>
              </a:solidFill>
            </a:endParaRPr>
          </a:p>
        </p:txBody>
      </p:sp>
      <p:pic>
        <p:nvPicPr>
          <p:cNvPr id="57347" name="Picture 3" descr="TAMA-1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4005263"/>
            <a:ext cx="19050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TAMA-1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557338"/>
            <a:ext cx="1930400"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5" descr="TAMA-1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3429000"/>
            <a:ext cx="2009775"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6" descr="TAMA-1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2133600"/>
            <a:ext cx="21717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7"/>
          <p:cNvSpPr txBox="1">
            <a:spLocks noChangeArrowheads="1"/>
          </p:cNvSpPr>
          <p:nvPr/>
        </p:nvSpPr>
        <p:spPr bwMode="auto">
          <a:xfrm>
            <a:off x="395288" y="1989138"/>
            <a:ext cx="172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US" b="1">
                <a:solidFill>
                  <a:srgbClr val="0066FF"/>
                </a:solidFill>
              </a:rPr>
              <a:t>Alcoholismo?</a:t>
            </a:r>
          </a:p>
        </p:txBody>
      </p:sp>
      <p:sp>
        <p:nvSpPr>
          <p:cNvPr id="57352" name="Text Box 8"/>
          <p:cNvSpPr txBox="1">
            <a:spLocks noChangeArrowheads="1"/>
          </p:cNvSpPr>
          <p:nvPr/>
        </p:nvSpPr>
        <p:spPr bwMode="auto">
          <a:xfrm>
            <a:off x="2627313" y="4365625"/>
            <a:ext cx="172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US" b="1">
                <a:solidFill>
                  <a:srgbClr val="FFCC00"/>
                </a:solidFill>
              </a:rPr>
              <a:t>Prostitución?</a:t>
            </a:r>
          </a:p>
        </p:txBody>
      </p:sp>
      <p:sp>
        <p:nvSpPr>
          <p:cNvPr id="57353" name="Text Box 9"/>
          <p:cNvSpPr txBox="1">
            <a:spLocks noChangeArrowheads="1"/>
          </p:cNvSpPr>
          <p:nvPr/>
        </p:nvSpPr>
        <p:spPr bwMode="auto">
          <a:xfrm>
            <a:off x="4716463" y="3500438"/>
            <a:ext cx="1223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US" b="1">
                <a:solidFill>
                  <a:srgbClr val="FF6600"/>
                </a:solidFill>
              </a:rPr>
              <a:t>Drogas?</a:t>
            </a:r>
          </a:p>
        </p:txBody>
      </p:sp>
      <p:sp>
        <p:nvSpPr>
          <p:cNvPr id="57354" name="Text Box 10"/>
          <p:cNvSpPr txBox="1">
            <a:spLocks noChangeArrowheads="1"/>
          </p:cNvSpPr>
          <p:nvPr/>
        </p:nvSpPr>
        <p:spPr bwMode="auto">
          <a:xfrm>
            <a:off x="7019925" y="6237288"/>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US" b="1">
                <a:solidFill>
                  <a:srgbClr val="FF6600"/>
                </a:solidFill>
              </a:rPr>
              <a:t>Delincuencia?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5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3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3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7347"/>
                                        </p:tgtEl>
                                        <p:attrNameLst>
                                          <p:attrName>style.visibility</p:attrName>
                                        </p:attrNameLst>
                                      </p:cBhvr>
                                      <p:to>
                                        <p:strVal val="visible"/>
                                      </p:to>
                                    </p:set>
                                    <p:anim calcmode="lin" valueType="num">
                                      <p:cBhvr additive="base">
                                        <p:cTn id="19" dur="500" fill="hold"/>
                                        <p:tgtEl>
                                          <p:spTgt spid="57347"/>
                                        </p:tgtEl>
                                        <p:attrNameLst>
                                          <p:attrName>ppt_x</p:attrName>
                                        </p:attrNameLst>
                                      </p:cBhvr>
                                      <p:tavLst>
                                        <p:tav tm="0">
                                          <p:val>
                                            <p:strVal val="#ppt_x"/>
                                          </p:val>
                                        </p:tav>
                                        <p:tav tm="100000">
                                          <p:val>
                                            <p:strVal val="#ppt_x"/>
                                          </p:val>
                                        </p:tav>
                                      </p:tavLst>
                                    </p:anim>
                                    <p:anim calcmode="lin" valueType="num">
                                      <p:cBhvr additive="base">
                                        <p:cTn id="20" dur="500" fill="hold"/>
                                        <p:tgtEl>
                                          <p:spTgt spid="573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7354"/>
                                        </p:tgtEl>
                                        <p:attrNameLst>
                                          <p:attrName>style.visibility</p:attrName>
                                        </p:attrNameLst>
                                      </p:cBhvr>
                                      <p:to>
                                        <p:strVal val="visible"/>
                                      </p:to>
                                    </p:set>
                                    <p:anim calcmode="lin" valueType="num">
                                      <p:cBhvr additive="base">
                                        <p:cTn id="23" dur="500" fill="hold"/>
                                        <p:tgtEl>
                                          <p:spTgt spid="57354"/>
                                        </p:tgtEl>
                                        <p:attrNameLst>
                                          <p:attrName>ppt_x</p:attrName>
                                        </p:attrNameLst>
                                      </p:cBhvr>
                                      <p:tavLst>
                                        <p:tav tm="0">
                                          <p:val>
                                            <p:strVal val="#ppt_x"/>
                                          </p:val>
                                        </p:tav>
                                        <p:tav tm="100000">
                                          <p:val>
                                            <p:strVal val="#ppt_x"/>
                                          </p:val>
                                        </p:tav>
                                      </p:tavLst>
                                    </p:anim>
                                    <p:anim calcmode="lin" valueType="num">
                                      <p:cBhvr additive="base">
                                        <p:cTn id="24" dur="500" fill="hold"/>
                                        <p:tgtEl>
                                          <p:spTgt spid="573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p:bldP spid="57353" grpId="0"/>
      <p:bldP spid="573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57188" y="1357313"/>
            <a:ext cx="8572500" cy="2290762"/>
          </a:xfrm>
        </p:spPr>
        <p:txBody>
          <a:bodyPr/>
          <a:lstStyle/>
          <a:p>
            <a:pPr algn="l" eaLnBrk="1" hangingPunct="1"/>
            <a:r>
              <a:rPr lang="es-ES" altLang="es-US" sz="2800" b="1" smtClean="0"/>
              <a:t>“El turismo ha hecho que en Guanacaste disminuyera drásticamente la pobreza, el desempleo, la desigualdad social, el déficit de vivienda y la deforestación”</a:t>
            </a:r>
            <a:r>
              <a:rPr lang="es-ES" altLang="es-US" sz="2400" b="1" i="1" smtClean="0"/>
              <a:t>(Ana Saborío, Presidenta CARTUGUA, auditorio del ICE, Liberia 30-09-2009)    </a:t>
            </a:r>
            <a:br>
              <a:rPr lang="es-ES" altLang="es-US" sz="2400" b="1" i="1" smtClean="0"/>
            </a:br>
            <a:r>
              <a:rPr lang="es-ES" altLang="es-US" sz="2400" b="1" i="1" smtClean="0"/>
              <a:t>                                                                                                “</a:t>
            </a:r>
            <a:r>
              <a:rPr lang="es-ES" altLang="es-US" sz="2800" b="1" smtClean="0"/>
              <a:t>Es cuestionable el optimismo de Ana Saborío con el turismo…Dios no es superfluo, en medio de este mundo económico…”. Mons. V. Girardi</a:t>
            </a:r>
            <a:br>
              <a:rPr lang="es-ES" altLang="es-US" sz="2800" b="1" smtClean="0"/>
            </a:br>
            <a:r>
              <a:rPr lang="es-ES" altLang="es-US" sz="3600" smtClean="0"/>
              <a:t/>
            </a:r>
            <a:br>
              <a:rPr lang="es-ES" altLang="es-US" sz="3600" smtClean="0"/>
            </a:br>
            <a:endParaRPr lang="es-ES" altLang="es-US" sz="3600" b="1" smtClean="0">
              <a:solidFill>
                <a:srgbClr val="CC6600"/>
              </a:solidFill>
            </a:endParaRPr>
          </a:p>
        </p:txBody>
      </p:sp>
      <p:pic>
        <p:nvPicPr>
          <p:cNvPr id="9219" name="Picture 3" descr="RELIGIOS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3857625"/>
            <a:ext cx="7820025"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565400"/>
            <a:ext cx="5976938" cy="2290763"/>
          </a:xfrm>
        </p:spPr>
        <p:txBody>
          <a:bodyPr/>
          <a:lstStyle/>
          <a:p>
            <a:r>
              <a:rPr lang="es-ES_tradnl" altLang="es-US" sz="2800" b="1" smtClean="0"/>
              <a:t>CARTA PASTORAL</a:t>
            </a:r>
            <a:r>
              <a:rPr lang="es-ES" altLang="es-US" sz="2800" smtClean="0"/>
              <a:t/>
            </a:r>
            <a:br>
              <a:rPr lang="es-ES" altLang="es-US" sz="2800" smtClean="0"/>
            </a:br>
            <a:r>
              <a:rPr lang="es-ES_tradnl" altLang="es-US" sz="2800" b="1" smtClean="0"/>
              <a:t> </a:t>
            </a:r>
            <a:r>
              <a:rPr lang="es-ES" altLang="es-US" sz="2800" smtClean="0"/>
              <a:t/>
            </a:r>
            <a:br>
              <a:rPr lang="es-ES" altLang="es-US" sz="2800" smtClean="0"/>
            </a:br>
            <a:r>
              <a:rPr lang="es-ES_tradnl" altLang="es-US" sz="2400" b="1" smtClean="0"/>
              <a:t>“DISCÍPULOS, TRAS LAS HUELLAS DE CRISTO, PROMOVIENDO LA VIDA EN ÉL, AL NORTE DE COSTA RICA”</a:t>
            </a:r>
            <a:r>
              <a:rPr lang="es-ES" altLang="es-US" sz="2800" smtClean="0"/>
              <a:t/>
            </a:r>
            <a:br>
              <a:rPr lang="es-ES" altLang="es-US" sz="2800" smtClean="0"/>
            </a:br>
            <a:r>
              <a:rPr lang="es-ES_tradnl" altLang="es-US" sz="2400" b="1" smtClean="0"/>
              <a:t> </a:t>
            </a:r>
            <a:r>
              <a:rPr lang="es-ES" altLang="es-US" sz="2400" smtClean="0"/>
              <a:t/>
            </a:r>
            <a:br>
              <a:rPr lang="es-ES" altLang="es-US" sz="2400" smtClean="0"/>
            </a:br>
            <a:r>
              <a:rPr lang="es-ES_tradnl" altLang="es-US" sz="2400" b="1" smtClean="0"/>
              <a:t>Mons. Victorino Girardi Stellin m.c.c.j.</a:t>
            </a:r>
            <a:r>
              <a:rPr lang="es-ES" altLang="es-US" sz="2800" smtClean="0"/>
              <a:t/>
            </a:r>
            <a:br>
              <a:rPr lang="es-ES" altLang="es-US" sz="2800" smtClean="0"/>
            </a:br>
            <a:r>
              <a:rPr lang="es-ES_tradnl" altLang="es-US" sz="2800" b="1" smtClean="0"/>
              <a:t> DIÓCESIS DE TILARÁN-LIBERIA  </a:t>
            </a:r>
            <a:r>
              <a:rPr lang="es-ES" altLang="es-US" sz="2800" smtClean="0"/>
              <a:t/>
            </a:r>
            <a:br>
              <a:rPr lang="es-ES" altLang="es-US" sz="2800" smtClean="0"/>
            </a:br>
            <a:r>
              <a:rPr lang="es-ES" altLang="es-US" sz="2800" smtClean="0"/>
              <a:t/>
            </a:r>
            <a:br>
              <a:rPr lang="es-ES" altLang="es-US" sz="2800" smtClean="0"/>
            </a:br>
            <a:r>
              <a:rPr lang="es-ES_tradnl" altLang="es-US" sz="2800" b="1" smtClean="0"/>
              <a:t>19 de Junio de 2009</a:t>
            </a:r>
            <a:r>
              <a:rPr lang="es-ES" altLang="es-US" sz="2800" smtClean="0"/>
              <a:t/>
            </a:r>
            <a:br>
              <a:rPr lang="es-ES" altLang="es-US" sz="2800" smtClean="0"/>
            </a:br>
            <a:r>
              <a:rPr lang="es-ES_tradnl" altLang="es-US" sz="2000" b="1" smtClean="0"/>
              <a:t>Festividad del Sagrado Corazón de Jesús</a:t>
            </a:r>
            <a:r>
              <a:rPr lang="es-ES" altLang="es-US" sz="2800" b="1" smtClean="0"/>
              <a:t/>
            </a:r>
            <a:br>
              <a:rPr lang="es-ES" altLang="es-US" sz="2800" b="1" smtClean="0"/>
            </a:br>
            <a:r>
              <a:rPr lang="es-ES" altLang="es-US" sz="3600" smtClean="0"/>
              <a:t/>
            </a:r>
            <a:br>
              <a:rPr lang="es-ES" altLang="es-US" sz="3600" smtClean="0"/>
            </a:br>
            <a:endParaRPr lang="es-ES" altLang="es-US" sz="3600" b="1" smtClean="0">
              <a:solidFill>
                <a:srgbClr val="CC6600"/>
              </a:solidFill>
            </a:endParaRPr>
          </a:p>
        </p:txBody>
      </p:sp>
      <p:pic>
        <p:nvPicPr>
          <p:cNvPr id="10243" name="Picture 2" descr="DSC017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692150"/>
            <a:ext cx="285115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57188" y="1357313"/>
            <a:ext cx="8572500" cy="2290762"/>
          </a:xfrm>
        </p:spPr>
        <p:txBody>
          <a:bodyPr/>
          <a:lstStyle/>
          <a:p>
            <a:pPr algn="l" eaLnBrk="1" hangingPunct="1"/>
            <a:r>
              <a:rPr lang="es-ES" altLang="es-US" sz="2800" b="1" smtClean="0"/>
              <a:t>“</a:t>
            </a:r>
            <a:r>
              <a:rPr lang="es-ES_tradnl" altLang="es-US" sz="2800" b="1" smtClean="0"/>
              <a:t>Guanacaste ha sufrido en los últimos 10 años un cambio estructural intenso y acelerado, pasando de una economía esencialmente agrícola a una cada vez más concentrada en el sector terciario. </a:t>
            </a:r>
            <a:r>
              <a:rPr lang="es-ES" altLang="es-US" sz="2800" b="1" smtClean="0"/>
              <a:t>Es una realidad que el turismo crece constantemente. Se nos informa que $1,7 millones por semana genera el turismo en esta provincia…” (CP. n. 35) </a:t>
            </a:r>
            <a:br>
              <a:rPr lang="es-ES" altLang="es-US" sz="2800" b="1" smtClean="0"/>
            </a:br>
            <a:r>
              <a:rPr lang="es-ES" altLang="es-US" sz="3600" smtClean="0"/>
              <a:t/>
            </a:r>
            <a:br>
              <a:rPr lang="es-ES" altLang="es-US" sz="3600" smtClean="0"/>
            </a:br>
            <a:endParaRPr lang="es-ES" altLang="es-US" sz="3600" b="1" smtClean="0">
              <a:solidFill>
                <a:srgbClr val="CC6600"/>
              </a:solidFill>
            </a:endParaRPr>
          </a:p>
        </p:txBody>
      </p:sp>
      <p:pic>
        <p:nvPicPr>
          <p:cNvPr id="4" name="Picture 3" descr="playaconchal1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860800"/>
            <a:ext cx="259238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TAMA-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860800"/>
            <a:ext cx="25908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MARIDNO FISH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3933825"/>
            <a:ext cx="27368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s-ES" altLang="es-US" sz="4000" b="1" smtClean="0">
                <a:solidFill>
                  <a:srgbClr val="FF0000"/>
                </a:solidFill>
              </a:rPr>
              <a:t>A PESAR DEL BOOM TURISTICO</a:t>
            </a:r>
            <a:br>
              <a:rPr lang="es-ES" altLang="es-US" sz="4000" b="1" smtClean="0">
                <a:solidFill>
                  <a:srgbClr val="FF0000"/>
                </a:solidFill>
              </a:rPr>
            </a:br>
            <a:r>
              <a:rPr lang="es-ES" altLang="es-US" sz="4000" b="1" smtClean="0">
                <a:solidFill>
                  <a:srgbClr val="FF0000"/>
                </a:solidFill>
              </a:rPr>
              <a:t>SIGUE LA POBREZA</a:t>
            </a:r>
          </a:p>
        </p:txBody>
      </p:sp>
      <p:pic>
        <p:nvPicPr>
          <p:cNvPr id="64517" name="Picture 5" descr="bowles_money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428750"/>
            <a:ext cx="3929062"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7" descr="E:\Documents\RONAL\Fotos Ronal\Martina Bustos\DSC044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1500188"/>
            <a:ext cx="40005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8" descr="E:\Documents\RONAL\Fotos Ronal\PIANGUAS\Chira 09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360863"/>
            <a:ext cx="4614863"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dissolve">
                                      <p:cBhvr>
                                        <p:cTn id="7" dur="500"/>
                                        <p:tgtEl>
                                          <p:spTgt spid="645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4514"/>
                                        </p:tgtEl>
                                        <p:attrNameLst>
                                          <p:attrName>style.visibility</p:attrName>
                                        </p:attrNameLst>
                                      </p:cBhvr>
                                      <p:to>
                                        <p:strVal val="visible"/>
                                      </p:to>
                                    </p:set>
                                    <p:animEffect transition="in" filter="dissolve">
                                      <p:cBhvr>
                                        <p:cTn id="10" dur="5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481</TotalTime>
  <Words>1327</Words>
  <Application>Microsoft Office PowerPoint</Application>
  <PresentationFormat>Presentación en pantalla (4:3)</PresentationFormat>
  <Paragraphs>45</Paragraphs>
  <Slides>31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31</vt:i4>
      </vt:variant>
    </vt:vector>
  </HeadingPairs>
  <TitlesOfParts>
    <vt:vector size="34" baseType="lpstr">
      <vt:lpstr>Arial</vt:lpstr>
      <vt:lpstr>Calibri</vt:lpstr>
      <vt:lpstr>Diseño predeterminado</vt:lpstr>
      <vt:lpstr>  ¿QUO VADIS   GUANACASTE?  </vt:lpstr>
      <vt:lpstr>LA HUMANIDAD SIEMPRE HA SIDO MIGRANTE Y NO HAY MIGRACIONES NI TURISMO MALO “PER SE”, SINO “MODELOS” INADECUADOS PARA UN DESARROLLO ARMÓNICO.</vt:lpstr>
      <vt:lpstr>Presentación de PowerPoint</vt:lpstr>
      <vt:lpstr> NO POCOS MALES AMBIENTALES AUMENTAN CON EL TURISMO</vt:lpstr>
      <vt:lpstr> NO POCOS MALES SOCIALES AUMENTAN CON EL TURISMO</vt:lpstr>
      <vt:lpstr>“El turismo ha hecho que en Guanacaste disminuyera drásticamente la pobreza, el desempleo, la desigualdad social, el déficit de vivienda y la deforestación”(Ana Saborío, Presidenta CARTUGUA, auditorio del ICE, Liberia 30-09-2009)                                                                                                     “Es cuestionable el optimismo de Ana Saborío con el turismo…Dios no es superfluo, en medio de este mundo económico…”. Mons. V. Girardi  </vt:lpstr>
      <vt:lpstr>CARTA PASTORAL   “DISCÍPULOS, TRAS LAS HUELLAS DE CRISTO, PROMOVIENDO LA VIDA EN ÉL, AL NORTE DE COSTA RICA”   Mons. Victorino Girardi Stellin m.c.c.j.  DIÓCESIS DE TILARÁN-LIBERIA    19 de Junio de 2009 Festividad del Sagrado Corazón de Jesús  </vt:lpstr>
      <vt:lpstr>“Guanacaste ha sufrido en los últimos 10 años un cambio estructural intenso y acelerado, pasando de una economía esencialmente agrícola a una cada vez más concentrada en el sector terciario. Es una realidad que el turismo crece constantemente. Se nos informa que $1,7 millones por semana genera el turismo en esta provincia…” (CP. n. 35)   </vt:lpstr>
      <vt:lpstr>A PESAR DEL BOOM TURISTICO SIGUE LA POBREZA</vt:lpstr>
      <vt:lpstr>“En cuanto a viviendas en mal estado, de tener el mayor porcentaje nacional en 1973 (alrededor de un 18%), continuamos en el 2007 con el mayor porcentaje nacional; hoy somos la región de Costa Rica de menor cobertura eléctrica y la que tiene mayor cantidad de viviendas hacinadas, porcentaje mantenido desde 1973 (42%) hasta el 2007 (8%) y también la región con mayor cantidad de hogares en extrema pobreza desde 1990 (23%) alternando con la Región Brunca en los años siguientes, pero superándole de nuevo en el 2006. No es verdad el afirmar que hoy hay más y mejor empleo en Guanacaste… La realidad es que aumenta el desempleo y la proporción de la población no asegurada, pasando esta última de ser la segunda mayor en 1973 (un 75%) a ser la mayor del país en el 2007 (un 23%)… Es aquí en donde se afianza nuestra duda: ¿estamos mejor con el turismo? ¿Quiénes son los que en verdad se benefician directa e indirectamente con la actividad turística?” (CP n. 37).   </vt:lpstr>
      <vt:lpstr>Guanacaste se ufana de su rico patrimonio Natural…</vt:lpstr>
      <vt:lpstr>…de sus tradiciones, sus comidas y su alegre folclore</vt:lpstr>
      <vt:lpstr>Pero el turismo ha puesto en crisis la misma identidad regional</vt:lpstr>
      <vt:lpstr>ESO INDICA QUE NO HAY EQUIDAD!!</vt:lpstr>
      <vt:lpstr>LA LUCHA POR EL AGUA POTABLE SE ESTÁ CONVIRTIENDO EN LA PEOR ENFERMEDAD COMO CONSECUENCIA DEL AUGE TURÍSTICO</vt:lpstr>
      <vt:lpstr>“Hacemos nuestro el grito de las comunidades costeras: “Si nos roban también el agua, entonces nos habrán arrebatado todo”. Protestamos frente a  las políticas serviles con que se privilegian en el suministro del agua potable de nuestra zona a los proyectos turísticos, a costa de la sed de nuestras comunidades guanacastecas. Tales son los casos que se han dado en El Jobo (Colonia Gil Tablada) de La Cruz, comunidades aledañas al Proyecto Papagayo (por la sobreexplotación del acuífero del Tempisque) y con algunas  comunidades costeras de Santa Cruz, Nicoya y Liberia. Pedimos a las autoridades respectivas que se haga una seria investigación de estos casos”. (CP n. 23)  </vt:lpstr>
      <vt:lpstr>…si  NO replanteamos el tipo de turismo que nos conviene, el destino se nos puede estrellar</vt:lpstr>
      <vt:lpstr>“La riqueza producida en las actividades turísticas e inmobiliarias no sólo no se ha redistribuido, sino que ha acelerado el empobrecimiento de la población autóctona. Por eso desde la Iglesia apostamos no por un turismo valorado sólo en su aspecto económico sino por un desarrollo turístico solidario, respetuoso con las comunidades y culturas locales y favorecedor de la conservación de los recursos naturales y la biodiversidad en general. Creemos necesario estimular el turismo de “bajo impacto”, promovido como complemento y no como sustitución de la cultura, valores y medios de subsistencia locales”. (CP n. 40)  </vt:lpstr>
      <vt:lpstr>Con un modelo de turismo agresivo, de alto impacto e irrespetuoso del ambiente y de la cultura, ESTAMOS MATANDO LA GALLINA DE LOS HUEVOS DE ORO</vt:lpstr>
      <vt:lpstr>“El “modelo entreguista” de turismo actual cede nuestro patrimonio natural a corporaciones nacionales e internacionales a través de concesiones y/o privatizaciones turísticas. Menos personas trabajan la agricultura en la actualidad. Es lamentable el éxodo del campo a los hoteles que se construyen en la zona costera. Muchas fincas dedicadas tradicionalmente a la agricultura, la ganadería o la conservación han sido vendidas en estos últimos años a consorcios nacionales  o a inversionistas extranjeros interesados en desarrollar otro tipo de proyectos”. (CP n. 56)  </vt:lpstr>
      <vt:lpstr>http://www.elpais.co.cr/NACIONALES/1008070.html   03 de Octubre de 2008 Carlos Salazar (csalazar@elpais.co.cr)  Liberia, Guanacaste, (NP) - La crisis financiera, originada en Estados Unidos, la lucha permanente de las comunidades por el agua y las violaciones a las leyes ambientales impacta en Costa Rica a las  inversiones destinadas al turismo, principalmente en la provincia de Guanacaste…. </vt:lpstr>
      <vt:lpstr>“Desde el jueves 13 de noviembre de 2008           Nicaragua tiene una viuda y cuatro huérfanos        más, más, nos referimos a Teresa y los cuatro hijos de               de Rafael Antonio Pérez Sánchez, asesinado                     por la negligencia en aplicar la legislación                  nacional, contando  tan sólo con 26 años, después de soportar cuatro días de dolores estomacales, vómitos y deshidratación, sin probar alimentos, muriendo en la peor soledad, sin nadie que le atendiera, encontrándose sus compañeros con el cadáver al regresar de sus labores en el hotel RIU de Playa Matapalo en Sardinal. Esta polémica muerte reaviva la condición inhumana (y que no pocos se atreven a calificar como nuevo esclavismo) en la que sobreviven muchos obreros de la construcción, en particular migrantes nicaragüenses, en el sector inmobiliario y del turismo, con la cómplice inacción de las instituciones responsables”. (CP n. 52)  </vt:lpstr>
      <vt:lpstr>“Como hace poco tiempo manifestábamos sobre las personas que migran, hoy también “son preocupantes ante todo la clandestinidad en que viven los niños; el maltrato y la explotación de las empleadas domésticas migrantes, la situación crítica de los que laboran en zonas cañeras, haciendas y en otras actividades y servicios (sin seguridad ni garantías sociales), las condiciones inhumanas e insalubres en que permanecen los que son detenidos en las fronteras y su aceptación dentro de la comunidad que los recibe” (CP n. 61).  </vt:lpstr>
      <vt:lpstr>Cuál será él o los sustitutos?</vt:lpstr>
      <vt:lpstr>DEBEMOS TRABAJAR CON UNA VISION INTEGRAL  DEL  DESTINO…AQUÍ ESTÁ EL VERDADERO DESARROLLO</vt:lpstr>
      <vt:lpstr>DEBEMOS TRABAJAR MÁS EN EQUIPO, COORDINANDO ENTRE INSTITUCIONES DEL ESTADO, IGLESIAS, UNIVERSIDADES, ONGS… Y CON BASE A UNA ESTRATEGIA</vt:lpstr>
      <vt:lpstr>EN ESTE SENTIDO LAS IGLESIAS TIENE UN GRAN ROL QUE JUGAR, NO LIMITÁNDOSE  A SER SÓLO MENDIGAS Y SERVILES DE UN TURISMO EXCLUYENTE….</vt:lpstr>
      <vt:lpstr>“Como Iglesia daremos atención particular a la pastoral ambiental y al profetismo que conlleva la denuncia por los delitos ecológicos que continúan quedando impunes, no pocas veces en complicidad con funcionarios estatales, al mismo tiempo que animamos a nuestros agentes de pastoral y personas cristianas de cualquier agrupación, a que asumamos con valentía la defensa del ambiente, de nuestra madre Tierra y de nuestra casta, limpia y generosa hermana AGUA. El escenario ambiental                             se va convirtiendo cada vez más en una              oportunidad de celebración ecuménica”                        (C.P. n. 20)</vt:lpstr>
      <vt:lpstr>OTRO TIPO DE TURISMO ES POSIBLE</vt:lpstr>
      <vt:lpstr>ALGO SE HA HECHO, MUCHO QUEDA POR HACER… 1. Hay muchos protagonismos que han resultado nefastos para salir adelante en las luchas sociales 2. Por eso ha sido muy difícil la coordinación y el trabajo en conjunto en algunas ocasiones  3. Los pocos grupos ambientalistas y con consciencia ecológica presentes en la región trabajan con mucho carisma pero con pocos recursos 4. El ESTADO en algunas instituciones defensoras del ambiente y la ecología, se ha vuelto nuestro peor enemigo… (MINAET, SENARA, AyA, INCOPESCA…) 5. La Pastoral Social de la iglesia Católica ha sido una de las principales aliadas de grupos comunales y defensores del ambiente, pero aún dentro de la misma iglesia no se le da el apoyo necesario y su trabajo lo realiza rascando con las uñas…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HAY TURISMO MALO “PER SE”, SINO MODELOS INAPROPIADOS PARA SU DESARROLLO</dc:title>
  <dc:creator>MVG</dc:creator>
  <cp:lastModifiedBy>LGonzalez</cp:lastModifiedBy>
  <cp:revision>64</cp:revision>
  <dcterms:created xsi:type="dcterms:W3CDTF">2007-07-12T04:47:59Z</dcterms:created>
  <dcterms:modified xsi:type="dcterms:W3CDTF">2020-02-25T15:34:56Z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000800e015000000000001024100</vt:lpwstr>
  </property>
</Properties>
</file>