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5" r:id="rId2"/>
    <p:sldId id="287" r:id="rId3"/>
    <p:sldId id="288" r:id="rId4"/>
    <p:sldId id="293" r:id="rId5"/>
    <p:sldId id="294" r:id="rId6"/>
    <p:sldId id="282" r:id="rId7"/>
    <p:sldId id="289" r:id="rId8"/>
    <p:sldId id="295" r:id="rId9"/>
    <p:sldId id="290" r:id="rId10"/>
    <p:sldId id="291" r:id="rId11"/>
    <p:sldId id="297" r:id="rId12"/>
    <p:sldId id="301" r:id="rId13"/>
    <p:sldId id="299" r:id="rId14"/>
    <p:sldId id="300" r:id="rId15"/>
    <p:sldId id="305" r:id="rId16"/>
    <p:sldId id="302" r:id="rId17"/>
    <p:sldId id="304" r:id="rId18"/>
    <p:sldId id="306" r:id="rId19"/>
    <p:sldId id="303" r:id="rId20"/>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737" autoAdjust="0"/>
  </p:normalViewPr>
  <p:slideViewPr>
    <p:cSldViewPr>
      <p:cViewPr varScale="1">
        <p:scale>
          <a:sx n="36" d="100"/>
          <a:sy n="36" d="100"/>
        </p:scale>
        <p:origin x="1344" y="48"/>
      </p:cViewPr>
      <p:guideLst>
        <p:guide orient="horz" pos="2160"/>
        <p:guide pos="2880"/>
      </p:guideLst>
    </p:cSldViewPr>
  </p:slideViewPr>
  <p:outlineViewPr>
    <p:cViewPr>
      <p:scale>
        <a:sx n="33" d="100"/>
        <a:sy n="33" d="100"/>
      </p:scale>
      <p:origin x="0" y="11490"/>
    </p:cViewPr>
  </p:outlineViewPr>
  <p:notesTextViewPr>
    <p:cViewPr>
      <p:scale>
        <a:sx n="100" d="100"/>
        <a:sy n="100" d="100"/>
      </p:scale>
      <p:origin x="0" y="0"/>
    </p:cViewPr>
  </p:notesTextViewPr>
  <p:sorterViewPr>
    <p:cViewPr>
      <p:scale>
        <a:sx n="86" d="100"/>
        <a:sy n="86" d="100"/>
      </p:scale>
      <p:origin x="0" y="23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C0656E7E-0ABF-40FB-A8FD-FC61E7F6B6F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a:extLst>
              <a:ext uri="{FF2B5EF4-FFF2-40B4-BE49-F238E27FC236}">
                <a16:creationId xmlns:a16="http://schemas.microsoft.com/office/drawing/2014/main" id="{A5E84118-FCBE-4753-A176-432E5F3E207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3E2FC2C-C084-4203-A9C9-0E6FD15C8702}" type="datetimeFigureOut">
              <a:rPr lang="es-MX"/>
              <a:pPr>
                <a:defRPr/>
              </a:pPr>
              <a:t>26/02/2020</a:t>
            </a:fld>
            <a:endParaRPr lang="es-MX"/>
          </a:p>
        </p:txBody>
      </p:sp>
      <p:sp>
        <p:nvSpPr>
          <p:cNvPr id="4" name="3 Marcador de imagen de diapositiva">
            <a:extLst>
              <a:ext uri="{FF2B5EF4-FFF2-40B4-BE49-F238E27FC236}">
                <a16:creationId xmlns:a16="http://schemas.microsoft.com/office/drawing/2014/main" id="{09703DA5-2C6C-4961-9695-0C475C0AE30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a:extLst>
              <a:ext uri="{FF2B5EF4-FFF2-40B4-BE49-F238E27FC236}">
                <a16:creationId xmlns:a16="http://schemas.microsoft.com/office/drawing/2014/main" id="{18CCD529-924F-4BBE-87B0-FF9F29C919E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MX" noProof="0"/>
          </a:p>
        </p:txBody>
      </p:sp>
      <p:sp>
        <p:nvSpPr>
          <p:cNvPr id="6" name="5 Marcador de pie de página">
            <a:extLst>
              <a:ext uri="{FF2B5EF4-FFF2-40B4-BE49-F238E27FC236}">
                <a16:creationId xmlns:a16="http://schemas.microsoft.com/office/drawing/2014/main" id="{2C726B59-D466-47E0-BA61-EBD21AEBB95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a:extLst>
              <a:ext uri="{FF2B5EF4-FFF2-40B4-BE49-F238E27FC236}">
                <a16:creationId xmlns:a16="http://schemas.microsoft.com/office/drawing/2014/main" id="{8CC1FCFA-3A6B-425C-A2C0-AF4CC2669B5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2761707-76E9-40E7-8B60-141C6A9B25CE}" type="slidenum">
              <a:rPr lang="es-MX" altLang="es-SV"/>
              <a:pPr/>
              <a:t>‹Nº›</a:t>
            </a:fld>
            <a:endParaRPr lang="es-MX" altLang="es-SV"/>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a:extLst>
              <a:ext uri="{FF2B5EF4-FFF2-40B4-BE49-F238E27FC236}">
                <a16:creationId xmlns:a16="http://schemas.microsoft.com/office/drawing/2014/main" id="{9EA40BEB-788F-4B35-BAAA-A5D51BE69A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a:extLst>
              <a:ext uri="{FF2B5EF4-FFF2-40B4-BE49-F238E27FC236}">
                <a16:creationId xmlns:a16="http://schemas.microsoft.com/office/drawing/2014/main" id="{29C53BFB-FFCA-4323-B892-094011B7E9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2532" name="3 Marcador de número de diapositiva">
            <a:extLst>
              <a:ext uri="{FF2B5EF4-FFF2-40B4-BE49-F238E27FC236}">
                <a16:creationId xmlns:a16="http://schemas.microsoft.com/office/drawing/2014/main" id="{ADD68B60-7C71-4D17-83F1-7557CF5B61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735C142-5578-4272-BF27-2D876195C2F7}" type="slidenum">
              <a:rPr lang="es-MX" altLang="es-SV"/>
              <a:pPr/>
              <a:t>1</a:t>
            </a:fld>
            <a:endParaRPr lang="es-MX" altLang="es-S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a:extLst>
              <a:ext uri="{FF2B5EF4-FFF2-40B4-BE49-F238E27FC236}">
                <a16:creationId xmlns:a16="http://schemas.microsoft.com/office/drawing/2014/main" id="{D22BB2B4-CE6C-496F-B0CB-CE48A84357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a:extLst>
              <a:ext uri="{FF2B5EF4-FFF2-40B4-BE49-F238E27FC236}">
                <a16:creationId xmlns:a16="http://schemas.microsoft.com/office/drawing/2014/main" id="{2536C888-3A9A-4091-A9CB-C3AAA77BF9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1748" name="3 Marcador de número de diapositiva">
            <a:extLst>
              <a:ext uri="{FF2B5EF4-FFF2-40B4-BE49-F238E27FC236}">
                <a16:creationId xmlns:a16="http://schemas.microsoft.com/office/drawing/2014/main" id="{C87C824A-2461-445D-8488-8FED62084E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2476B16-CFAC-46DB-B02E-75716ED10A35}" type="slidenum">
              <a:rPr lang="es-MX" altLang="es-SV"/>
              <a:pPr/>
              <a:t>10</a:t>
            </a:fld>
            <a:endParaRPr lang="es-MX" altLang="es-S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a:extLst>
              <a:ext uri="{FF2B5EF4-FFF2-40B4-BE49-F238E27FC236}">
                <a16:creationId xmlns:a16="http://schemas.microsoft.com/office/drawing/2014/main" id="{D694761D-D54B-4806-A04B-598A54D323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2 Marcador de notas">
            <a:extLst>
              <a:ext uri="{FF2B5EF4-FFF2-40B4-BE49-F238E27FC236}">
                <a16:creationId xmlns:a16="http://schemas.microsoft.com/office/drawing/2014/main" id="{A904476B-9A94-4781-981D-4DD9AE97E0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2772" name="3 Marcador de número de diapositiva">
            <a:extLst>
              <a:ext uri="{FF2B5EF4-FFF2-40B4-BE49-F238E27FC236}">
                <a16:creationId xmlns:a16="http://schemas.microsoft.com/office/drawing/2014/main" id="{A481FFF5-E72E-4AA5-91A8-6A3247D6F7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FBCD91-4744-4C00-8390-0666B798726F}" type="slidenum">
              <a:rPr lang="es-MX" altLang="es-SV"/>
              <a:pPr/>
              <a:t>11</a:t>
            </a:fld>
            <a:endParaRPr lang="es-MX" altLang="es-S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a:extLst>
              <a:ext uri="{FF2B5EF4-FFF2-40B4-BE49-F238E27FC236}">
                <a16:creationId xmlns:a16="http://schemas.microsoft.com/office/drawing/2014/main" id="{C20CCF80-80CC-49AB-A66E-FDB59E45E1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2 Marcador de notas">
            <a:extLst>
              <a:ext uri="{FF2B5EF4-FFF2-40B4-BE49-F238E27FC236}">
                <a16:creationId xmlns:a16="http://schemas.microsoft.com/office/drawing/2014/main" id="{EF47A8C6-E5DA-418F-A2BC-28BA4A99AB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3796" name="3 Marcador de número de diapositiva">
            <a:extLst>
              <a:ext uri="{FF2B5EF4-FFF2-40B4-BE49-F238E27FC236}">
                <a16:creationId xmlns:a16="http://schemas.microsoft.com/office/drawing/2014/main" id="{3F8E3055-F673-4832-A8F9-1B8C137454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2B74EBF-ECA2-4BF5-904C-4D91E4E61711}" type="slidenum">
              <a:rPr lang="es-MX" altLang="es-SV"/>
              <a:pPr/>
              <a:t>12</a:t>
            </a:fld>
            <a:endParaRPr lang="es-MX" altLang="es-S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a:extLst>
              <a:ext uri="{FF2B5EF4-FFF2-40B4-BE49-F238E27FC236}">
                <a16:creationId xmlns:a16="http://schemas.microsoft.com/office/drawing/2014/main" id="{5AD7AE97-C1BF-4BDF-BFA1-66990100EA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Marcador de notas">
            <a:extLst>
              <a:ext uri="{FF2B5EF4-FFF2-40B4-BE49-F238E27FC236}">
                <a16:creationId xmlns:a16="http://schemas.microsoft.com/office/drawing/2014/main" id="{6956AB1E-8ADA-4CAC-8276-7F7EF03FA6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4820" name="3 Marcador de número de diapositiva">
            <a:extLst>
              <a:ext uri="{FF2B5EF4-FFF2-40B4-BE49-F238E27FC236}">
                <a16:creationId xmlns:a16="http://schemas.microsoft.com/office/drawing/2014/main" id="{3407D245-4FDF-4A8B-8192-21227FF08E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17E02F5-5F12-42BF-9E98-9F52FE100ABA}" type="slidenum">
              <a:rPr lang="es-MX" altLang="es-SV"/>
              <a:pPr/>
              <a:t>13</a:t>
            </a:fld>
            <a:endParaRPr lang="es-MX" altLang="es-S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a:extLst>
              <a:ext uri="{FF2B5EF4-FFF2-40B4-BE49-F238E27FC236}">
                <a16:creationId xmlns:a16="http://schemas.microsoft.com/office/drawing/2014/main" id="{264534F0-AB0A-4024-9068-14597C48D3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a:extLst>
              <a:ext uri="{FF2B5EF4-FFF2-40B4-BE49-F238E27FC236}">
                <a16:creationId xmlns:a16="http://schemas.microsoft.com/office/drawing/2014/main" id="{26E22CA0-F590-417C-8A09-668593FE9C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5844" name="3 Marcador de número de diapositiva">
            <a:extLst>
              <a:ext uri="{FF2B5EF4-FFF2-40B4-BE49-F238E27FC236}">
                <a16:creationId xmlns:a16="http://schemas.microsoft.com/office/drawing/2014/main" id="{68696B84-E70E-493F-A4DC-EB82E15597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782405A-4EBF-452C-94E7-5BFA35E109CE}" type="slidenum">
              <a:rPr lang="es-MX" altLang="es-SV"/>
              <a:pPr/>
              <a:t>14</a:t>
            </a:fld>
            <a:endParaRPr lang="es-MX" altLang="es-S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a:extLst>
              <a:ext uri="{FF2B5EF4-FFF2-40B4-BE49-F238E27FC236}">
                <a16:creationId xmlns:a16="http://schemas.microsoft.com/office/drawing/2014/main" id="{A3A0F377-3B91-4EBC-A75E-00736E4FC2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a:extLst>
              <a:ext uri="{FF2B5EF4-FFF2-40B4-BE49-F238E27FC236}">
                <a16:creationId xmlns:a16="http://schemas.microsoft.com/office/drawing/2014/main" id="{B4413B9B-3C29-4D42-B82D-3DCBF07581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6868" name="3 Marcador de número de diapositiva">
            <a:extLst>
              <a:ext uri="{FF2B5EF4-FFF2-40B4-BE49-F238E27FC236}">
                <a16:creationId xmlns:a16="http://schemas.microsoft.com/office/drawing/2014/main" id="{DA0E06D7-8369-4A50-8B7C-A10E753FB4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6E782E9-76AB-4EEE-8583-B7D2FC6A9FB0}" type="slidenum">
              <a:rPr lang="es-MX" altLang="es-SV"/>
              <a:pPr/>
              <a:t>15</a:t>
            </a:fld>
            <a:endParaRPr lang="es-MX" altLang="es-SV"/>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a:extLst>
              <a:ext uri="{FF2B5EF4-FFF2-40B4-BE49-F238E27FC236}">
                <a16:creationId xmlns:a16="http://schemas.microsoft.com/office/drawing/2014/main" id="{22BC2203-1F43-4088-8DB2-AE615A3D7D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a:extLst>
              <a:ext uri="{FF2B5EF4-FFF2-40B4-BE49-F238E27FC236}">
                <a16:creationId xmlns:a16="http://schemas.microsoft.com/office/drawing/2014/main" id="{6B00C2D8-4F38-4E8B-8517-A3EDC1CCD0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7892" name="3 Marcador de número de diapositiva">
            <a:extLst>
              <a:ext uri="{FF2B5EF4-FFF2-40B4-BE49-F238E27FC236}">
                <a16:creationId xmlns:a16="http://schemas.microsoft.com/office/drawing/2014/main" id="{C9F4594A-CC5B-4A13-9E31-0020D47B8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4313548-D87D-4082-89E6-1A6478A80571}" type="slidenum">
              <a:rPr lang="es-MX" altLang="es-SV"/>
              <a:pPr/>
              <a:t>16</a:t>
            </a:fld>
            <a:endParaRPr lang="es-MX" altLang="es-SV"/>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a:extLst>
              <a:ext uri="{FF2B5EF4-FFF2-40B4-BE49-F238E27FC236}">
                <a16:creationId xmlns:a16="http://schemas.microsoft.com/office/drawing/2014/main" id="{87A450B6-1647-4036-887B-95FA4AEC0D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Marcador de notas">
            <a:extLst>
              <a:ext uri="{FF2B5EF4-FFF2-40B4-BE49-F238E27FC236}">
                <a16:creationId xmlns:a16="http://schemas.microsoft.com/office/drawing/2014/main" id="{64482A22-6DE1-46F6-9F43-7C5AB20FA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8916" name="3 Marcador de número de diapositiva">
            <a:extLst>
              <a:ext uri="{FF2B5EF4-FFF2-40B4-BE49-F238E27FC236}">
                <a16:creationId xmlns:a16="http://schemas.microsoft.com/office/drawing/2014/main" id="{F9575847-C76A-4C0E-B560-D67B515881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6FC2D32-F03E-4607-B048-7EF28A8C8F5D}" type="slidenum">
              <a:rPr lang="es-MX" altLang="es-SV"/>
              <a:pPr/>
              <a:t>17</a:t>
            </a:fld>
            <a:endParaRPr lang="es-MX" altLang="es-SV"/>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a:extLst>
              <a:ext uri="{FF2B5EF4-FFF2-40B4-BE49-F238E27FC236}">
                <a16:creationId xmlns:a16="http://schemas.microsoft.com/office/drawing/2014/main" id="{F95C64A2-2AC2-433C-BD90-5FB2F30307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Marcador de notas">
            <a:extLst>
              <a:ext uri="{FF2B5EF4-FFF2-40B4-BE49-F238E27FC236}">
                <a16:creationId xmlns:a16="http://schemas.microsoft.com/office/drawing/2014/main" id="{29CBF7C9-7953-4878-8EC6-421D8575FA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9940" name="3 Marcador de número de diapositiva">
            <a:extLst>
              <a:ext uri="{FF2B5EF4-FFF2-40B4-BE49-F238E27FC236}">
                <a16:creationId xmlns:a16="http://schemas.microsoft.com/office/drawing/2014/main" id="{E66A065E-3914-4382-BBFC-77D9E386AC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AF6E708-A6D9-4466-8F65-606E7BD74D02}" type="slidenum">
              <a:rPr lang="es-MX" altLang="es-SV"/>
              <a:pPr/>
              <a:t>18</a:t>
            </a:fld>
            <a:endParaRPr lang="es-MX" altLang="es-SV"/>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a:extLst>
              <a:ext uri="{FF2B5EF4-FFF2-40B4-BE49-F238E27FC236}">
                <a16:creationId xmlns:a16="http://schemas.microsoft.com/office/drawing/2014/main" id="{208F0558-6D97-49E2-B132-5B6801FBAE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a:extLst>
              <a:ext uri="{FF2B5EF4-FFF2-40B4-BE49-F238E27FC236}">
                <a16:creationId xmlns:a16="http://schemas.microsoft.com/office/drawing/2014/main" id="{B74273A3-0547-4685-8D0F-B0C5F569E0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40964" name="3 Marcador de número de diapositiva">
            <a:extLst>
              <a:ext uri="{FF2B5EF4-FFF2-40B4-BE49-F238E27FC236}">
                <a16:creationId xmlns:a16="http://schemas.microsoft.com/office/drawing/2014/main" id="{623CD9AA-E252-41F5-BBB8-E798D674B0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1D8133D-40E0-4645-A446-8BB962CDFBDA}" type="slidenum">
              <a:rPr lang="es-MX" altLang="es-SV"/>
              <a:pPr/>
              <a:t>19</a:t>
            </a:fld>
            <a:endParaRPr lang="es-MX" altLang="es-S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a:extLst>
              <a:ext uri="{FF2B5EF4-FFF2-40B4-BE49-F238E27FC236}">
                <a16:creationId xmlns:a16="http://schemas.microsoft.com/office/drawing/2014/main" id="{7376D700-BC64-4E76-8E9F-D622E608C2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2 Marcador de notas">
            <a:extLst>
              <a:ext uri="{FF2B5EF4-FFF2-40B4-BE49-F238E27FC236}">
                <a16:creationId xmlns:a16="http://schemas.microsoft.com/office/drawing/2014/main" id="{9C98DDB3-84E8-49D7-BDB0-F10D4B6B27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3556" name="3 Marcador de número de diapositiva">
            <a:extLst>
              <a:ext uri="{FF2B5EF4-FFF2-40B4-BE49-F238E27FC236}">
                <a16:creationId xmlns:a16="http://schemas.microsoft.com/office/drawing/2014/main" id="{A03B8D91-D2E0-4246-8D8E-E6202DFDC4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BD8D9EE-07E1-4915-B6F6-2C6BA975D45B}" type="slidenum">
              <a:rPr lang="es-MX" altLang="es-SV"/>
              <a:pPr/>
              <a:t>2</a:t>
            </a:fld>
            <a:endParaRPr lang="es-MX" altLang="es-S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a:extLst>
              <a:ext uri="{FF2B5EF4-FFF2-40B4-BE49-F238E27FC236}">
                <a16:creationId xmlns:a16="http://schemas.microsoft.com/office/drawing/2014/main" id="{62F0AB89-F0F2-4D24-AF2E-F5316D330E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a:extLst>
              <a:ext uri="{FF2B5EF4-FFF2-40B4-BE49-F238E27FC236}">
                <a16:creationId xmlns:a16="http://schemas.microsoft.com/office/drawing/2014/main" id="{B00AAA01-4F6A-4004-98B9-DA48408FE7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4580" name="3 Marcador de número de diapositiva">
            <a:extLst>
              <a:ext uri="{FF2B5EF4-FFF2-40B4-BE49-F238E27FC236}">
                <a16:creationId xmlns:a16="http://schemas.microsoft.com/office/drawing/2014/main" id="{C0B1D3DF-CA54-4D3D-8390-1FCD729B58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40799A7-CBFB-4381-A9BE-D20CF432A4D5}" type="slidenum">
              <a:rPr lang="es-MX" altLang="es-SV"/>
              <a:pPr/>
              <a:t>3</a:t>
            </a:fld>
            <a:endParaRPr lang="es-MX" altLang="es-S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a:extLst>
              <a:ext uri="{FF2B5EF4-FFF2-40B4-BE49-F238E27FC236}">
                <a16:creationId xmlns:a16="http://schemas.microsoft.com/office/drawing/2014/main" id="{72A17A0C-581E-41DE-9EC5-27E724D42A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2 Marcador de notas">
            <a:extLst>
              <a:ext uri="{FF2B5EF4-FFF2-40B4-BE49-F238E27FC236}">
                <a16:creationId xmlns:a16="http://schemas.microsoft.com/office/drawing/2014/main" id="{C20CB783-A3CF-49E8-BD7F-A2CC788516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5604" name="3 Marcador de número de diapositiva">
            <a:extLst>
              <a:ext uri="{FF2B5EF4-FFF2-40B4-BE49-F238E27FC236}">
                <a16:creationId xmlns:a16="http://schemas.microsoft.com/office/drawing/2014/main" id="{FD5C035A-9176-421C-8B5E-85129BCCA9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24079E2-099E-4BCA-AC7C-F22DCF774D80}" type="slidenum">
              <a:rPr lang="es-MX" altLang="es-SV"/>
              <a:pPr/>
              <a:t>4</a:t>
            </a:fld>
            <a:endParaRPr lang="es-MX" altLang="es-S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a:extLst>
              <a:ext uri="{FF2B5EF4-FFF2-40B4-BE49-F238E27FC236}">
                <a16:creationId xmlns:a16="http://schemas.microsoft.com/office/drawing/2014/main" id="{0027BBD4-001E-475F-9645-E49470DE28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Marcador de notas">
            <a:extLst>
              <a:ext uri="{FF2B5EF4-FFF2-40B4-BE49-F238E27FC236}">
                <a16:creationId xmlns:a16="http://schemas.microsoft.com/office/drawing/2014/main" id="{619B8B03-C666-427D-B5BB-FB968A1E13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6628" name="3 Marcador de número de diapositiva">
            <a:extLst>
              <a:ext uri="{FF2B5EF4-FFF2-40B4-BE49-F238E27FC236}">
                <a16:creationId xmlns:a16="http://schemas.microsoft.com/office/drawing/2014/main" id="{F73975B4-19B9-4A92-84F9-535930E3CA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5452C85-6CB0-4BE6-816D-601865AB2FFF}" type="slidenum">
              <a:rPr lang="es-MX" altLang="es-SV"/>
              <a:pPr/>
              <a:t>5</a:t>
            </a:fld>
            <a:endParaRPr lang="es-MX" altLang="es-S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a:extLst>
              <a:ext uri="{FF2B5EF4-FFF2-40B4-BE49-F238E27FC236}">
                <a16:creationId xmlns:a16="http://schemas.microsoft.com/office/drawing/2014/main" id="{349C5AFC-365C-4946-8E7A-E710EE84C9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Marcador de notas">
            <a:extLst>
              <a:ext uri="{FF2B5EF4-FFF2-40B4-BE49-F238E27FC236}">
                <a16:creationId xmlns:a16="http://schemas.microsoft.com/office/drawing/2014/main" id="{F4C820BF-34F2-479B-AC52-718A868FCA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7652" name="3 Marcador de número de diapositiva">
            <a:extLst>
              <a:ext uri="{FF2B5EF4-FFF2-40B4-BE49-F238E27FC236}">
                <a16:creationId xmlns:a16="http://schemas.microsoft.com/office/drawing/2014/main" id="{15437772-4DAE-43E5-9ED4-3EAD7D9773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C33E8F1-1F46-4059-A21E-3150A03DFB55}" type="slidenum">
              <a:rPr lang="es-ES" altLang="es-SV"/>
              <a:pPr/>
              <a:t>6</a:t>
            </a:fld>
            <a:endParaRPr lang="es-ES" altLang="es-S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a:extLst>
              <a:ext uri="{FF2B5EF4-FFF2-40B4-BE49-F238E27FC236}">
                <a16:creationId xmlns:a16="http://schemas.microsoft.com/office/drawing/2014/main" id="{08B64901-3370-44B9-8EFB-001BDEC84D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Marcador de notas">
            <a:extLst>
              <a:ext uri="{FF2B5EF4-FFF2-40B4-BE49-F238E27FC236}">
                <a16:creationId xmlns:a16="http://schemas.microsoft.com/office/drawing/2014/main" id="{4B81C187-9C00-493E-B0EA-454EC2F584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8676" name="3 Marcador de número de diapositiva">
            <a:extLst>
              <a:ext uri="{FF2B5EF4-FFF2-40B4-BE49-F238E27FC236}">
                <a16:creationId xmlns:a16="http://schemas.microsoft.com/office/drawing/2014/main" id="{E776720B-7941-4822-A9E6-B1B46668CF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7B3FE65-889A-4DBA-ADB3-7F6D1493F825}" type="slidenum">
              <a:rPr lang="es-MX" altLang="es-SV"/>
              <a:pPr/>
              <a:t>7</a:t>
            </a:fld>
            <a:endParaRPr lang="es-MX" altLang="es-S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a:extLst>
              <a:ext uri="{FF2B5EF4-FFF2-40B4-BE49-F238E27FC236}">
                <a16:creationId xmlns:a16="http://schemas.microsoft.com/office/drawing/2014/main" id="{C14BD775-609B-4758-818F-3473FEA36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Marcador de notas">
            <a:extLst>
              <a:ext uri="{FF2B5EF4-FFF2-40B4-BE49-F238E27FC236}">
                <a16:creationId xmlns:a16="http://schemas.microsoft.com/office/drawing/2014/main" id="{A8999F3C-4E37-4DAA-A364-AD7442D703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29700" name="3 Marcador de número de diapositiva">
            <a:extLst>
              <a:ext uri="{FF2B5EF4-FFF2-40B4-BE49-F238E27FC236}">
                <a16:creationId xmlns:a16="http://schemas.microsoft.com/office/drawing/2014/main" id="{124F269C-BDB1-40C3-9879-831191E255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7F9A120-4BF3-446D-9807-1EE4FD097844}" type="slidenum">
              <a:rPr lang="es-MX" altLang="es-SV"/>
              <a:pPr/>
              <a:t>8</a:t>
            </a:fld>
            <a:endParaRPr lang="es-MX" altLang="es-S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a:extLst>
              <a:ext uri="{FF2B5EF4-FFF2-40B4-BE49-F238E27FC236}">
                <a16:creationId xmlns:a16="http://schemas.microsoft.com/office/drawing/2014/main" id="{7EA39CEA-36BD-40DD-8474-C45185005B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Marcador de notas">
            <a:extLst>
              <a:ext uri="{FF2B5EF4-FFF2-40B4-BE49-F238E27FC236}">
                <a16:creationId xmlns:a16="http://schemas.microsoft.com/office/drawing/2014/main" id="{AF0F23A5-5397-4B43-B648-D2092BC370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SV"/>
          </a:p>
        </p:txBody>
      </p:sp>
      <p:sp>
        <p:nvSpPr>
          <p:cNvPr id="30724" name="3 Marcador de número de diapositiva">
            <a:extLst>
              <a:ext uri="{FF2B5EF4-FFF2-40B4-BE49-F238E27FC236}">
                <a16:creationId xmlns:a16="http://schemas.microsoft.com/office/drawing/2014/main" id="{695339FA-827F-4542-87C7-74C260B970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32E2D74-7A64-4FE1-8AEC-A0C15186605B}" type="slidenum">
              <a:rPr lang="es-MX" altLang="es-SV"/>
              <a:pPr/>
              <a:t>9</a:t>
            </a:fld>
            <a:endParaRPr lang="es-MX" altLang="es-S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a:extLst>
              <a:ext uri="{FF2B5EF4-FFF2-40B4-BE49-F238E27FC236}">
                <a16:creationId xmlns:a16="http://schemas.microsoft.com/office/drawing/2014/main" id="{C055CC7C-75D9-41A3-9F2A-2335FBFA284B}"/>
              </a:ext>
            </a:extLst>
          </p:cNvPr>
          <p:cNvSpPr>
            <a:spLocks noGrp="1"/>
          </p:cNvSpPr>
          <p:nvPr>
            <p:ph type="dt" sz="half" idx="10"/>
          </p:nvPr>
        </p:nvSpPr>
        <p:spPr/>
        <p:txBody>
          <a:bodyPr/>
          <a:lstStyle>
            <a:lvl1pPr>
              <a:defRPr/>
            </a:lvl1pPr>
          </a:lstStyle>
          <a:p>
            <a:pPr>
              <a:defRPr/>
            </a:pPr>
            <a:fld id="{4A38020E-10CD-4477-BB43-F21AC1A5356A}" type="datetimeFigureOut">
              <a:rPr lang="es-MX"/>
              <a:pPr>
                <a:defRPr/>
              </a:pPr>
              <a:t>26/02/2020</a:t>
            </a:fld>
            <a:endParaRPr lang="es-MX"/>
          </a:p>
        </p:txBody>
      </p:sp>
      <p:sp>
        <p:nvSpPr>
          <p:cNvPr id="5" name="4 Marcador de pie de página">
            <a:extLst>
              <a:ext uri="{FF2B5EF4-FFF2-40B4-BE49-F238E27FC236}">
                <a16:creationId xmlns:a16="http://schemas.microsoft.com/office/drawing/2014/main" id="{56BD2C00-19E9-4B4B-BE58-BEBB5AE2C575}"/>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EF41B299-9FA4-4E43-B465-A62E678E3845}"/>
              </a:ext>
            </a:extLst>
          </p:cNvPr>
          <p:cNvSpPr>
            <a:spLocks noGrp="1"/>
          </p:cNvSpPr>
          <p:nvPr>
            <p:ph type="sldNum" sz="quarter" idx="12"/>
          </p:nvPr>
        </p:nvSpPr>
        <p:spPr/>
        <p:txBody>
          <a:bodyPr/>
          <a:lstStyle>
            <a:lvl1pPr>
              <a:defRPr/>
            </a:lvl1pPr>
          </a:lstStyle>
          <a:p>
            <a:fld id="{7A899BCE-77AB-4461-BE2F-62ACEAC38335}" type="slidenum">
              <a:rPr lang="es-MX" altLang="es-SV"/>
              <a:pPr/>
              <a:t>‹Nº›</a:t>
            </a:fld>
            <a:endParaRPr lang="es-MX" altLang="es-SV"/>
          </a:p>
        </p:txBody>
      </p:sp>
    </p:spTree>
    <p:extLst>
      <p:ext uri="{BB962C8B-B14F-4D97-AF65-F5344CB8AC3E}">
        <p14:creationId xmlns:p14="http://schemas.microsoft.com/office/powerpoint/2010/main" val="3675154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a:extLst>
              <a:ext uri="{FF2B5EF4-FFF2-40B4-BE49-F238E27FC236}">
                <a16:creationId xmlns:a16="http://schemas.microsoft.com/office/drawing/2014/main" id="{1E777286-0BA6-4E1E-93DF-13C7F22FB280}"/>
              </a:ext>
            </a:extLst>
          </p:cNvPr>
          <p:cNvSpPr>
            <a:spLocks noGrp="1"/>
          </p:cNvSpPr>
          <p:nvPr>
            <p:ph type="dt" sz="half" idx="10"/>
          </p:nvPr>
        </p:nvSpPr>
        <p:spPr/>
        <p:txBody>
          <a:bodyPr/>
          <a:lstStyle>
            <a:lvl1pPr>
              <a:defRPr/>
            </a:lvl1pPr>
          </a:lstStyle>
          <a:p>
            <a:pPr>
              <a:defRPr/>
            </a:pPr>
            <a:fld id="{28760055-AF13-4CA0-A7C1-2446DF6FD721}" type="datetimeFigureOut">
              <a:rPr lang="es-MX"/>
              <a:pPr>
                <a:defRPr/>
              </a:pPr>
              <a:t>26/02/2020</a:t>
            </a:fld>
            <a:endParaRPr lang="es-MX"/>
          </a:p>
        </p:txBody>
      </p:sp>
      <p:sp>
        <p:nvSpPr>
          <p:cNvPr id="5" name="4 Marcador de pie de página">
            <a:extLst>
              <a:ext uri="{FF2B5EF4-FFF2-40B4-BE49-F238E27FC236}">
                <a16:creationId xmlns:a16="http://schemas.microsoft.com/office/drawing/2014/main" id="{68935A5F-868E-4887-87D3-E1F089A6C027}"/>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44C619F5-117B-4647-87CF-A4224A512C76}"/>
              </a:ext>
            </a:extLst>
          </p:cNvPr>
          <p:cNvSpPr>
            <a:spLocks noGrp="1"/>
          </p:cNvSpPr>
          <p:nvPr>
            <p:ph type="sldNum" sz="quarter" idx="12"/>
          </p:nvPr>
        </p:nvSpPr>
        <p:spPr/>
        <p:txBody>
          <a:bodyPr/>
          <a:lstStyle>
            <a:lvl1pPr>
              <a:defRPr/>
            </a:lvl1pPr>
          </a:lstStyle>
          <a:p>
            <a:fld id="{44990FF2-383B-4440-85E9-BE1C38A64933}" type="slidenum">
              <a:rPr lang="es-MX" altLang="es-SV"/>
              <a:pPr/>
              <a:t>‹Nº›</a:t>
            </a:fld>
            <a:endParaRPr lang="es-MX" altLang="es-SV"/>
          </a:p>
        </p:txBody>
      </p:sp>
    </p:spTree>
    <p:extLst>
      <p:ext uri="{BB962C8B-B14F-4D97-AF65-F5344CB8AC3E}">
        <p14:creationId xmlns:p14="http://schemas.microsoft.com/office/powerpoint/2010/main" val="351943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a:extLst>
              <a:ext uri="{FF2B5EF4-FFF2-40B4-BE49-F238E27FC236}">
                <a16:creationId xmlns:a16="http://schemas.microsoft.com/office/drawing/2014/main" id="{4C3D18EA-D2DE-42AF-B0A8-74BFB5AD0F86}"/>
              </a:ext>
            </a:extLst>
          </p:cNvPr>
          <p:cNvSpPr>
            <a:spLocks noGrp="1"/>
          </p:cNvSpPr>
          <p:nvPr>
            <p:ph type="dt" sz="half" idx="10"/>
          </p:nvPr>
        </p:nvSpPr>
        <p:spPr/>
        <p:txBody>
          <a:bodyPr/>
          <a:lstStyle>
            <a:lvl1pPr>
              <a:defRPr/>
            </a:lvl1pPr>
          </a:lstStyle>
          <a:p>
            <a:pPr>
              <a:defRPr/>
            </a:pPr>
            <a:fld id="{C7BD466E-2433-4E3C-954E-F9623AD6F373}" type="datetimeFigureOut">
              <a:rPr lang="es-MX"/>
              <a:pPr>
                <a:defRPr/>
              </a:pPr>
              <a:t>26/02/2020</a:t>
            </a:fld>
            <a:endParaRPr lang="es-MX"/>
          </a:p>
        </p:txBody>
      </p:sp>
      <p:sp>
        <p:nvSpPr>
          <p:cNvPr id="5" name="4 Marcador de pie de página">
            <a:extLst>
              <a:ext uri="{FF2B5EF4-FFF2-40B4-BE49-F238E27FC236}">
                <a16:creationId xmlns:a16="http://schemas.microsoft.com/office/drawing/2014/main" id="{3F3AB551-6DBE-41F6-AB4E-0D215BF9A7EE}"/>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46D2DFF6-69FC-499A-9991-B1BF431C5A6E}"/>
              </a:ext>
            </a:extLst>
          </p:cNvPr>
          <p:cNvSpPr>
            <a:spLocks noGrp="1"/>
          </p:cNvSpPr>
          <p:nvPr>
            <p:ph type="sldNum" sz="quarter" idx="12"/>
          </p:nvPr>
        </p:nvSpPr>
        <p:spPr/>
        <p:txBody>
          <a:bodyPr/>
          <a:lstStyle>
            <a:lvl1pPr>
              <a:defRPr/>
            </a:lvl1pPr>
          </a:lstStyle>
          <a:p>
            <a:fld id="{901CF819-B15D-428F-9E19-9A81033E5202}" type="slidenum">
              <a:rPr lang="es-MX" altLang="es-SV"/>
              <a:pPr/>
              <a:t>‹Nº›</a:t>
            </a:fld>
            <a:endParaRPr lang="es-MX" altLang="es-SV"/>
          </a:p>
        </p:txBody>
      </p:sp>
    </p:spTree>
    <p:extLst>
      <p:ext uri="{BB962C8B-B14F-4D97-AF65-F5344CB8AC3E}">
        <p14:creationId xmlns:p14="http://schemas.microsoft.com/office/powerpoint/2010/main" val="135190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a:extLst>
              <a:ext uri="{FF2B5EF4-FFF2-40B4-BE49-F238E27FC236}">
                <a16:creationId xmlns:a16="http://schemas.microsoft.com/office/drawing/2014/main" id="{8F29CF8D-6E2A-4F18-90AE-98DB99CAAF5B}"/>
              </a:ext>
            </a:extLst>
          </p:cNvPr>
          <p:cNvSpPr>
            <a:spLocks noGrp="1"/>
          </p:cNvSpPr>
          <p:nvPr>
            <p:ph type="dt" sz="half" idx="10"/>
          </p:nvPr>
        </p:nvSpPr>
        <p:spPr/>
        <p:txBody>
          <a:bodyPr/>
          <a:lstStyle>
            <a:lvl1pPr>
              <a:defRPr/>
            </a:lvl1pPr>
          </a:lstStyle>
          <a:p>
            <a:pPr>
              <a:defRPr/>
            </a:pPr>
            <a:fld id="{8EDBD202-2D63-4404-8391-C845E95001C6}" type="datetimeFigureOut">
              <a:rPr lang="es-MX"/>
              <a:pPr>
                <a:defRPr/>
              </a:pPr>
              <a:t>26/02/2020</a:t>
            </a:fld>
            <a:endParaRPr lang="es-MX"/>
          </a:p>
        </p:txBody>
      </p:sp>
      <p:sp>
        <p:nvSpPr>
          <p:cNvPr id="5" name="4 Marcador de pie de página">
            <a:extLst>
              <a:ext uri="{FF2B5EF4-FFF2-40B4-BE49-F238E27FC236}">
                <a16:creationId xmlns:a16="http://schemas.microsoft.com/office/drawing/2014/main" id="{9D7EF230-ED98-4AE0-8EF8-99630C735EA4}"/>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1C1669DD-1952-455E-84B1-72CB42A8359D}"/>
              </a:ext>
            </a:extLst>
          </p:cNvPr>
          <p:cNvSpPr>
            <a:spLocks noGrp="1"/>
          </p:cNvSpPr>
          <p:nvPr>
            <p:ph type="sldNum" sz="quarter" idx="12"/>
          </p:nvPr>
        </p:nvSpPr>
        <p:spPr/>
        <p:txBody>
          <a:bodyPr/>
          <a:lstStyle>
            <a:lvl1pPr>
              <a:defRPr/>
            </a:lvl1pPr>
          </a:lstStyle>
          <a:p>
            <a:fld id="{9AEF5437-39B6-4F71-B8B3-16A445CDE1AE}" type="slidenum">
              <a:rPr lang="es-MX" altLang="es-SV"/>
              <a:pPr/>
              <a:t>‹Nº›</a:t>
            </a:fld>
            <a:endParaRPr lang="es-MX" altLang="es-SV"/>
          </a:p>
        </p:txBody>
      </p:sp>
    </p:spTree>
    <p:extLst>
      <p:ext uri="{BB962C8B-B14F-4D97-AF65-F5344CB8AC3E}">
        <p14:creationId xmlns:p14="http://schemas.microsoft.com/office/powerpoint/2010/main" val="242250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6BCE83EC-EA17-4B31-AA77-F741B60FAD7A}"/>
              </a:ext>
            </a:extLst>
          </p:cNvPr>
          <p:cNvSpPr>
            <a:spLocks noGrp="1"/>
          </p:cNvSpPr>
          <p:nvPr>
            <p:ph type="dt" sz="half" idx="10"/>
          </p:nvPr>
        </p:nvSpPr>
        <p:spPr/>
        <p:txBody>
          <a:bodyPr/>
          <a:lstStyle>
            <a:lvl1pPr>
              <a:defRPr/>
            </a:lvl1pPr>
          </a:lstStyle>
          <a:p>
            <a:pPr>
              <a:defRPr/>
            </a:pPr>
            <a:fld id="{CE1A9E56-0DA8-43F3-B7BA-82E9F787C2C3}" type="datetimeFigureOut">
              <a:rPr lang="es-MX"/>
              <a:pPr>
                <a:defRPr/>
              </a:pPr>
              <a:t>26/02/2020</a:t>
            </a:fld>
            <a:endParaRPr lang="es-MX"/>
          </a:p>
        </p:txBody>
      </p:sp>
      <p:sp>
        <p:nvSpPr>
          <p:cNvPr id="5" name="4 Marcador de pie de página">
            <a:extLst>
              <a:ext uri="{FF2B5EF4-FFF2-40B4-BE49-F238E27FC236}">
                <a16:creationId xmlns:a16="http://schemas.microsoft.com/office/drawing/2014/main" id="{AF7B2787-E5AC-4FD7-9DD9-586284975BB8}"/>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C7950AFD-B1CD-40C2-923A-EB3338850EA7}"/>
              </a:ext>
            </a:extLst>
          </p:cNvPr>
          <p:cNvSpPr>
            <a:spLocks noGrp="1"/>
          </p:cNvSpPr>
          <p:nvPr>
            <p:ph type="sldNum" sz="quarter" idx="12"/>
          </p:nvPr>
        </p:nvSpPr>
        <p:spPr/>
        <p:txBody>
          <a:bodyPr/>
          <a:lstStyle>
            <a:lvl1pPr>
              <a:defRPr/>
            </a:lvl1pPr>
          </a:lstStyle>
          <a:p>
            <a:fld id="{B60D80E2-72A7-45A5-92C0-6B99E38372DA}" type="slidenum">
              <a:rPr lang="es-MX" altLang="es-SV"/>
              <a:pPr/>
              <a:t>‹Nº›</a:t>
            </a:fld>
            <a:endParaRPr lang="es-MX" altLang="es-SV"/>
          </a:p>
        </p:txBody>
      </p:sp>
    </p:spTree>
    <p:extLst>
      <p:ext uri="{BB962C8B-B14F-4D97-AF65-F5344CB8AC3E}">
        <p14:creationId xmlns:p14="http://schemas.microsoft.com/office/powerpoint/2010/main" val="291831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a:extLst>
              <a:ext uri="{FF2B5EF4-FFF2-40B4-BE49-F238E27FC236}">
                <a16:creationId xmlns:a16="http://schemas.microsoft.com/office/drawing/2014/main" id="{0E88F11B-3C50-4A96-A4C5-FA63D9ED5E5A}"/>
              </a:ext>
            </a:extLst>
          </p:cNvPr>
          <p:cNvSpPr>
            <a:spLocks noGrp="1"/>
          </p:cNvSpPr>
          <p:nvPr>
            <p:ph type="dt" sz="half" idx="10"/>
          </p:nvPr>
        </p:nvSpPr>
        <p:spPr/>
        <p:txBody>
          <a:bodyPr/>
          <a:lstStyle>
            <a:lvl1pPr>
              <a:defRPr/>
            </a:lvl1pPr>
          </a:lstStyle>
          <a:p>
            <a:pPr>
              <a:defRPr/>
            </a:pPr>
            <a:fld id="{8F61B2A8-D30A-44FF-BD4C-760BAB55C182}" type="datetimeFigureOut">
              <a:rPr lang="es-MX"/>
              <a:pPr>
                <a:defRPr/>
              </a:pPr>
              <a:t>26/02/2020</a:t>
            </a:fld>
            <a:endParaRPr lang="es-MX"/>
          </a:p>
        </p:txBody>
      </p:sp>
      <p:sp>
        <p:nvSpPr>
          <p:cNvPr id="6" name="4 Marcador de pie de página">
            <a:extLst>
              <a:ext uri="{FF2B5EF4-FFF2-40B4-BE49-F238E27FC236}">
                <a16:creationId xmlns:a16="http://schemas.microsoft.com/office/drawing/2014/main" id="{E3B9AA5B-BBAB-4F67-B8AF-927667D8ADBC}"/>
              </a:ext>
            </a:extLst>
          </p:cNvPr>
          <p:cNvSpPr>
            <a:spLocks noGrp="1"/>
          </p:cNvSpPr>
          <p:nvPr>
            <p:ph type="ftr" sz="quarter" idx="11"/>
          </p:nvPr>
        </p:nvSpPr>
        <p:spPr/>
        <p:txBody>
          <a:bodyPr/>
          <a:lstStyle>
            <a:lvl1pPr>
              <a:defRPr/>
            </a:lvl1pPr>
          </a:lstStyle>
          <a:p>
            <a:pPr>
              <a:defRPr/>
            </a:pPr>
            <a:endParaRPr lang="es-MX"/>
          </a:p>
        </p:txBody>
      </p:sp>
      <p:sp>
        <p:nvSpPr>
          <p:cNvPr id="7" name="5 Marcador de número de diapositiva">
            <a:extLst>
              <a:ext uri="{FF2B5EF4-FFF2-40B4-BE49-F238E27FC236}">
                <a16:creationId xmlns:a16="http://schemas.microsoft.com/office/drawing/2014/main" id="{6C70DC65-AEC1-4C13-8639-70BA6CD42378}"/>
              </a:ext>
            </a:extLst>
          </p:cNvPr>
          <p:cNvSpPr>
            <a:spLocks noGrp="1"/>
          </p:cNvSpPr>
          <p:nvPr>
            <p:ph type="sldNum" sz="quarter" idx="12"/>
          </p:nvPr>
        </p:nvSpPr>
        <p:spPr/>
        <p:txBody>
          <a:bodyPr/>
          <a:lstStyle>
            <a:lvl1pPr>
              <a:defRPr/>
            </a:lvl1pPr>
          </a:lstStyle>
          <a:p>
            <a:fld id="{D2180EBD-81E6-45AB-8556-A7932278325B}" type="slidenum">
              <a:rPr lang="es-MX" altLang="es-SV"/>
              <a:pPr/>
              <a:t>‹Nº›</a:t>
            </a:fld>
            <a:endParaRPr lang="es-MX" altLang="es-SV"/>
          </a:p>
        </p:txBody>
      </p:sp>
    </p:spTree>
    <p:extLst>
      <p:ext uri="{BB962C8B-B14F-4D97-AF65-F5344CB8AC3E}">
        <p14:creationId xmlns:p14="http://schemas.microsoft.com/office/powerpoint/2010/main" val="326091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a:extLst>
              <a:ext uri="{FF2B5EF4-FFF2-40B4-BE49-F238E27FC236}">
                <a16:creationId xmlns:a16="http://schemas.microsoft.com/office/drawing/2014/main" id="{3EB07A13-17CC-40E9-82CF-CF0108FDCE4C}"/>
              </a:ext>
            </a:extLst>
          </p:cNvPr>
          <p:cNvSpPr>
            <a:spLocks noGrp="1"/>
          </p:cNvSpPr>
          <p:nvPr>
            <p:ph type="dt" sz="half" idx="10"/>
          </p:nvPr>
        </p:nvSpPr>
        <p:spPr/>
        <p:txBody>
          <a:bodyPr/>
          <a:lstStyle>
            <a:lvl1pPr>
              <a:defRPr/>
            </a:lvl1pPr>
          </a:lstStyle>
          <a:p>
            <a:pPr>
              <a:defRPr/>
            </a:pPr>
            <a:fld id="{0479C37A-E7C3-42C2-A029-9B1B6790519D}" type="datetimeFigureOut">
              <a:rPr lang="es-MX"/>
              <a:pPr>
                <a:defRPr/>
              </a:pPr>
              <a:t>26/02/2020</a:t>
            </a:fld>
            <a:endParaRPr lang="es-MX"/>
          </a:p>
        </p:txBody>
      </p:sp>
      <p:sp>
        <p:nvSpPr>
          <p:cNvPr id="8" name="4 Marcador de pie de página">
            <a:extLst>
              <a:ext uri="{FF2B5EF4-FFF2-40B4-BE49-F238E27FC236}">
                <a16:creationId xmlns:a16="http://schemas.microsoft.com/office/drawing/2014/main" id="{76B7003B-3A80-4339-A41E-C58D622BA0DD}"/>
              </a:ext>
            </a:extLst>
          </p:cNvPr>
          <p:cNvSpPr>
            <a:spLocks noGrp="1"/>
          </p:cNvSpPr>
          <p:nvPr>
            <p:ph type="ftr" sz="quarter" idx="11"/>
          </p:nvPr>
        </p:nvSpPr>
        <p:spPr/>
        <p:txBody>
          <a:bodyPr/>
          <a:lstStyle>
            <a:lvl1pPr>
              <a:defRPr/>
            </a:lvl1pPr>
          </a:lstStyle>
          <a:p>
            <a:pPr>
              <a:defRPr/>
            </a:pPr>
            <a:endParaRPr lang="es-MX"/>
          </a:p>
        </p:txBody>
      </p:sp>
      <p:sp>
        <p:nvSpPr>
          <p:cNvPr id="9" name="5 Marcador de número de diapositiva">
            <a:extLst>
              <a:ext uri="{FF2B5EF4-FFF2-40B4-BE49-F238E27FC236}">
                <a16:creationId xmlns:a16="http://schemas.microsoft.com/office/drawing/2014/main" id="{BBA6DD64-E28F-497E-AFF8-29A62817D857}"/>
              </a:ext>
            </a:extLst>
          </p:cNvPr>
          <p:cNvSpPr>
            <a:spLocks noGrp="1"/>
          </p:cNvSpPr>
          <p:nvPr>
            <p:ph type="sldNum" sz="quarter" idx="12"/>
          </p:nvPr>
        </p:nvSpPr>
        <p:spPr/>
        <p:txBody>
          <a:bodyPr/>
          <a:lstStyle>
            <a:lvl1pPr>
              <a:defRPr/>
            </a:lvl1pPr>
          </a:lstStyle>
          <a:p>
            <a:fld id="{1A8C8DDA-F1C4-4942-A50E-2B4823B6AA58}" type="slidenum">
              <a:rPr lang="es-MX" altLang="es-SV"/>
              <a:pPr/>
              <a:t>‹Nº›</a:t>
            </a:fld>
            <a:endParaRPr lang="es-MX" altLang="es-SV"/>
          </a:p>
        </p:txBody>
      </p:sp>
    </p:spTree>
    <p:extLst>
      <p:ext uri="{BB962C8B-B14F-4D97-AF65-F5344CB8AC3E}">
        <p14:creationId xmlns:p14="http://schemas.microsoft.com/office/powerpoint/2010/main" val="202348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a:extLst>
              <a:ext uri="{FF2B5EF4-FFF2-40B4-BE49-F238E27FC236}">
                <a16:creationId xmlns:a16="http://schemas.microsoft.com/office/drawing/2014/main" id="{999F2FED-A4C1-48AA-BDA0-1347CDBDC96E}"/>
              </a:ext>
            </a:extLst>
          </p:cNvPr>
          <p:cNvSpPr>
            <a:spLocks noGrp="1"/>
          </p:cNvSpPr>
          <p:nvPr>
            <p:ph type="dt" sz="half" idx="10"/>
          </p:nvPr>
        </p:nvSpPr>
        <p:spPr/>
        <p:txBody>
          <a:bodyPr/>
          <a:lstStyle>
            <a:lvl1pPr>
              <a:defRPr/>
            </a:lvl1pPr>
          </a:lstStyle>
          <a:p>
            <a:pPr>
              <a:defRPr/>
            </a:pPr>
            <a:fld id="{45E61C47-81F2-4847-A160-E06137C9D514}" type="datetimeFigureOut">
              <a:rPr lang="es-MX"/>
              <a:pPr>
                <a:defRPr/>
              </a:pPr>
              <a:t>26/02/2020</a:t>
            </a:fld>
            <a:endParaRPr lang="es-MX"/>
          </a:p>
        </p:txBody>
      </p:sp>
      <p:sp>
        <p:nvSpPr>
          <p:cNvPr id="4" name="4 Marcador de pie de página">
            <a:extLst>
              <a:ext uri="{FF2B5EF4-FFF2-40B4-BE49-F238E27FC236}">
                <a16:creationId xmlns:a16="http://schemas.microsoft.com/office/drawing/2014/main" id="{A310B826-430A-4D02-B84A-15726DE07022}"/>
              </a:ext>
            </a:extLst>
          </p:cNvPr>
          <p:cNvSpPr>
            <a:spLocks noGrp="1"/>
          </p:cNvSpPr>
          <p:nvPr>
            <p:ph type="ftr" sz="quarter" idx="11"/>
          </p:nvPr>
        </p:nvSpPr>
        <p:spPr/>
        <p:txBody>
          <a:bodyPr/>
          <a:lstStyle>
            <a:lvl1pPr>
              <a:defRPr/>
            </a:lvl1pPr>
          </a:lstStyle>
          <a:p>
            <a:pPr>
              <a:defRPr/>
            </a:pPr>
            <a:endParaRPr lang="es-MX"/>
          </a:p>
        </p:txBody>
      </p:sp>
      <p:sp>
        <p:nvSpPr>
          <p:cNvPr id="5" name="5 Marcador de número de diapositiva">
            <a:extLst>
              <a:ext uri="{FF2B5EF4-FFF2-40B4-BE49-F238E27FC236}">
                <a16:creationId xmlns:a16="http://schemas.microsoft.com/office/drawing/2014/main" id="{9A879BE2-9291-4085-B4F5-DDB7338D6BDB}"/>
              </a:ext>
            </a:extLst>
          </p:cNvPr>
          <p:cNvSpPr>
            <a:spLocks noGrp="1"/>
          </p:cNvSpPr>
          <p:nvPr>
            <p:ph type="sldNum" sz="quarter" idx="12"/>
          </p:nvPr>
        </p:nvSpPr>
        <p:spPr/>
        <p:txBody>
          <a:bodyPr/>
          <a:lstStyle>
            <a:lvl1pPr>
              <a:defRPr/>
            </a:lvl1pPr>
          </a:lstStyle>
          <a:p>
            <a:fld id="{FA2F4AF1-6D97-4F1F-A2FA-A4EC477DE653}" type="slidenum">
              <a:rPr lang="es-MX" altLang="es-SV"/>
              <a:pPr/>
              <a:t>‹Nº›</a:t>
            </a:fld>
            <a:endParaRPr lang="es-MX" altLang="es-SV"/>
          </a:p>
        </p:txBody>
      </p:sp>
    </p:spTree>
    <p:extLst>
      <p:ext uri="{BB962C8B-B14F-4D97-AF65-F5344CB8AC3E}">
        <p14:creationId xmlns:p14="http://schemas.microsoft.com/office/powerpoint/2010/main" val="135193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D088DE3A-453E-4A05-9B51-75FC781D5D38}"/>
              </a:ext>
            </a:extLst>
          </p:cNvPr>
          <p:cNvSpPr>
            <a:spLocks noGrp="1"/>
          </p:cNvSpPr>
          <p:nvPr>
            <p:ph type="dt" sz="half" idx="10"/>
          </p:nvPr>
        </p:nvSpPr>
        <p:spPr/>
        <p:txBody>
          <a:bodyPr/>
          <a:lstStyle>
            <a:lvl1pPr>
              <a:defRPr/>
            </a:lvl1pPr>
          </a:lstStyle>
          <a:p>
            <a:pPr>
              <a:defRPr/>
            </a:pPr>
            <a:fld id="{376C8B5F-237E-40D4-BAAA-09F4DA3E02CE}" type="datetimeFigureOut">
              <a:rPr lang="es-MX"/>
              <a:pPr>
                <a:defRPr/>
              </a:pPr>
              <a:t>26/02/2020</a:t>
            </a:fld>
            <a:endParaRPr lang="es-MX"/>
          </a:p>
        </p:txBody>
      </p:sp>
      <p:sp>
        <p:nvSpPr>
          <p:cNvPr id="3" name="4 Marcador de pie de página">
            <a:extLst>
              <a:ext uri="{FF2B5EF4-FFF2-40B4-BE49-F238E27FC236}">
                <a16:creationId xmlns:a16="http://schemas.microsoft.com/office/drawing/2014/main" id="{0FC38880-7557-44AF-A171-A5CE11A01B28}"/>
              </a:ext>
            </a:extLst>
          </p:cNvPr>
          <p:cNvSpPr>
            <a:spLocks noGrp="1"/>
          </p:cNvSpPr>
          <p:nvPr>
            <p:ph type="ftr" sz="quarter" idx="11"/>
          </p:nvPr>
        </p:nvSpPr>
        <p:spPr/>
        <p:txBody>
          <a:bodyPr/>
          <a:lstStyle>
            <a:lvl1pPr>
              <a:defRPr/>
            </a:lvl1pPr>
          </a:lstStyle>
          <a:p>
            <a:pPr>
              <a:defRPr/>
            </a:pPr>
            <a:endParaRPr lang="es-MX"/>
          </a:p>
        </p:txBody>
      </p:sp>
      <p:sp>
        <p:nvSpPr>
          <p:cNvPr id="4" name="5 Marcador de número de diapositiva">
            <a:extLst>
              <a:ext uri="{FF2B5EF4-FFF2-40B4-BE49-F238E27FC236}">
                <a16:creationId xmlns:a16="http://schemas.microsoft.com/office/drawing/2014/main" id="{20FDF693-D38E-495E-A3D5-B5C5A54243CC}"/>
              </a:ext>
            </a:extLst>
          </p:cNvPr>
          <p:cNvSpPr>
            <a:spLocks noGrp="1"/>
          </p:cNvSpPr>
          <p:nvPr>
            <p:ph type="sldNum" sz="quarter" idx="12"/>
          </p:nvPr>
        </p:nvSpPr>
        <p:spPr/>
        <p:txBody>
          <a:bodyPr/>
          <a:lstStyle>
            <a:lvl1pPr>
              <a:defRPr/>
            </a:lvl1pPr>
          </a:lstStyle>
          <a:p>
            <a:fld id="{3758B5FA-005F-49DD-A353-F7F8683C1DED}" type="slidenum">
              <a:rPr lang="es-MX" altLang="es-SV"/>
              <a:pPr/>
              <a:t>‹Nº›</a:t>
            </a:fld>
            <a:endParaRPr lang="es-MX" altLang="es-SV"/>
          </a:p>
        </p:txBody>
      </p:sp>
    </p:spTree>
    <p:extLst>
      <p:ext uri="{BB962C8B-B14F-4D97-AF65-F5344CB8AC3E}">
        <p14:creationId xmlns:p14="http://schemas.microsoft.com/office/powerpoint/2010/main" val="189600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5BE25073-FC64-44C4-9BDB-7AD24795FD32}"/>
              </a:ext>
            </a:extLst>
          </p:cNvPr>
          <p:cNvSpPr>
            <a:spLocks noGrp="1"/>
          </p:cNvSpPr>
          <p:nvPr>
            <p:ph type="dt" sz="half" idx="10"/>
          </p:nvPr>
        </p:nvSpPr>
        <p:spPr/>
        <p:txBody>
          <a:bodyPr/>
          <a:lstStyle>
            <a:lvl1pPr>
              <a:defRPr/>
            </a:lvl1pPr>
          </a:lstStyle>
          <a:p>
            <a:pPr>
              <a:defRPr/>
            </a:pPr>
            <a:fld id="{269EAA30-BA5D-4A26-B997-FC4CE8A0C2FB}" type="datetimeFigureOut">
              <a:rPr lang="es-MX"/>
              <a:pPr>
                <a:defRPr/>
              </a:pPr>
              <a:t>26/02/2020</a:t>
            </a:fld>
            <a:endParaRPr lang="es-MX"/>
          </a:p>
        </p:txBody>
      </p:sp>
      <p:sp>
        <p:nvSpPr>
          <p:cNvPr id="6" name="4 Marcador de pie de página">
            <a:extLst>
              <a:ext uri="{FF2B5EF4-FFF2-40B4-BE49-F238E27FC236}">
                <a16:creationId xmlns:a16="http://schemas.microsoft.com/office/drawing/2014/main" id="{5482EB81-904B-41B7-A590-7CE80C69D191}"/>
              </a:ext>
            </a:extLst>
          </p:cNvPr>
          <p:cNvSpPr>
            <a:spLocks noGrp="1"/>
          </p:cNvSpPr>
          <p:nvPr>
            <p:ph type="ftr" sz="quarter" idx="11"/>
          </p:nvPr>
        </p:nvSpPr>
        <p:spPr/>
        <p:txBody>
          <a:bodyPr/>
          <a:lstStyle>
            <a:lvl1pPr>
              <a:defRPr/>
            </a:lvl1pPr>
          </a:lstStyle>
          <a:p>
            <a:pPr>
              <a:defRPr/>
            </a:pPr>
            <a:endParaRPr lang="es-MX"/>
          </a:p>
        </p:txBody>
      </p:sp>
      <p:sp>
        <p:nvSpPr>
          <p:cNvPr id="7" name="5 Marcador de número de diapositiva">
            <a:extLst>
              <a:ext uri="{FF2B5EF4-FFF2-40B4-BE49-F238E27FC236}">
                <a16:creationId xmlns:a16="http://schemas.microsoft.com/office/drawing/2014/main" id="{83DC9AD6-E452-425B-BC83-D0C4C3C1264C}"/>
              </a:ext>
            </a:extLst>
          </p:cNvPr>
          <p:cNvSpPr>
            <a:spLocks noGrp="1"/>
          </p:cNvSpPr>
          <p:nvPr>
            <p:ph type="sldNum" sz="quarter" idx="12"/>
          </p:nvPr>
        </p:nvSpPr>
        <p:spPr/>
        <p:txBody>
          <a:bodyPr/>
          <a:lstStyle>
            <a:lvl1pPr>
              <a:defRPr/>
            </a:lvl1pPr>
          </a:lstStyle>
          <a:p>
            <a:fld id="{8CE4FC9A-3D34-4A3B-B60B-C9C5FDA634D4}" type="slidenum">
              <a:rPr lang="es-MX" altLang="es-SV"/>
              <a:pPr/>
              <a:t>‹Nº›</a:t>
            </a:fld>
            <a:endParaRPr lang="es-MX" altLang="es-SV"/>
          </a:p>
        </p:txBody>
      </p:sp>
    </p:spTree>
    <p:extLst>
      <p:ext uri="{BB962C8B-B14F-4D97-AF65-F5344CB8AC3E}">
        <p14:creationId xmlns:p14="http://schemas.microsoft.com/office/powerpoint/2010/main" val="30269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DD9E0CED-6B19-49E9-8407-7D4BB82B8CAB}"/>
              </a:ext>
            </a:extLst>
          </p:cNvPr>
          <p:cNvSpPr>
            <a:spLocks noGrp="1"/>
          </p:cNvSpPr>
          <p:nvPr>
            <p:ph type="dt" sz="half" idx="10"/>
          </p:nvPr>
        </p:nvSpPr>
        <p:spPr/>
        <p:txBody>
          <a:bodyPr/>
          <a:lstStyle>
            <a:lvl1pPr>
              <a:defRPr/>
            </a:lvl1pPr>
          </a:lstStyle>
          <a:p>
            <a:pPr>
              <a:defRPr/>
            </a:pPr>
            <a:fld id="{C7E18A03-56E3-433A-A629-E5E781CCD4E6}" type="datetimeFigureOut">
              <a:rPr lang="es-MX"/>
              <a:pPr>
                <a:defRPr/>
              </a:pPr>
              <a:t>26/02/2020</a:t>
            </a:fld>
            <a:endParaRPr lang="es-MX"/>
          </a:p>
        </p:txBody>
      </p:sp>
      <p:sp>
        <p:nvSpPr>
          <p:cNvPr id="6" name="4 Marcador de pie de página">
            <a:extLst>
              <a:ext uri="{FF2B5EF4-FFF2-40B4-BE49-F238E27FC236}">
                <a16:creationId xmlns:a16="http://schemas.microsoft.com/office/drawing/2014/main" id="{5EBEE721-2724-4CEC-8774-23EF7253134A}"/>
              </a:ext>
            </a:extLst>
          </p:cNvPr>
          <p:cNvSpPr>
            <a:spLocks noGrp="1"/>
          </p:cNvSpPr>
          <p:nvPr>
            <p:ph type="ftr" sz="quarter" idx="11"/>
          </p:nvPr>
        </p:nvSpPr>
        <p:spPr/>
        <p:txBody>
          <a:bodyPr/>
          <a:lstStyle>
            <a:lvl1pPr>
              <a:defRPr/>
            </a:lvl1pPr>
          </a:lstStyle>
          <a:p>
            <a:pPr>
              <a:defRPr/>
            </a:pPr>
            <a:endParaRPr lang="es-MX"/>
          </a:p>
        </p:txBody>
      </p:sp>
      <p:sp>
        <p:nvSpPr>
          <p:cNvPr id="7" name="5 Marcador de número de diapositiva">
            <a:extLst>
              <a:ext uri="{FF2B5EF4-FFF2-40B4-BE49-F238E27FC236}">
                <a16:creationId xmlns:a16="http://schemas.microsoft.com/office/drawing/2014/main" id="{F203A734-6272-4B91-A92B-24BB29ED3A49}"/>
              </a:ext>
            </a:extLst>
          </p:cNvPr>
          <p:cNvSpPr>
            <a:spLocks noGrp="1"/>
          </p:cNvSpPr>
          <p:nvPr>
            <p:ph type="sldNum" sz="quarter" idx="12"/>
          </p:nvPr>
        </p:nvSpPr>
        <p:spPr/>
        <p:txBody>
          <a:bodyPr/>
          <a:lstStyle>
            <a:lvl1pPr>
              <a:defRPr/>
            </a:lvl1pPr>
          </a:lstStyle>
          <a:p>
            <a:fld id="{9079F09B-057D-4263-9E54-87F5031FF5A2}" type="slidenum">
              <a:rPr lang="es-MX" altLang="es-SV"/>
              <a:pPr/>
              <a:t>‹Nº›</a:t>
            </a:fld>
            <a:endParaRPr lang="es-MX" altLang="es-SV"/>
          </a:p>
        </p:txBody>
      </p:sp>
    </p:spTree>
    <p:extLst>
      <p:ext uri="{BB962C8B-B14F-4D97-AF65-F5344CB8AC3E}">
        <p14:creationId xmlns:p14="http://schemas.microsoft.com/office/powerpoint/2010/main" val="56892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62A0439B-F294-4B65-8048-917FE389A9D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MX" altLang="es-SV"/>
          </a:p>
        </p:txBody>
      </p:sp>
      <p:sp>
        <p:nvSpPr>
          <p:cNvPr id="1027" name="2 Marcador de texto">
            <a:extLst>
              <a:ext uri="{FF2B5EF4-FFF2-40B4-BE49-F238E27FC236}">
                <a16:creationId xmlns:a16="http://schemas.microsoft.com/office/drawing/2014/main" id="{82C70F53-C325-4E0B-856D-54150661139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MX" altLang="es-SV"/>
          </a:p>
        </p:txBody>
      </p:sp>
      <p:sp>
        <p:nvSpPr>
          <p:cNvPr id="4" name="3 Marcador de fecha">
            <a:extLst>
              <a:ext uri="{FF2B5EF4-FFF2-40B4-BE49-F238E27FC236}">
                <a16:creationId xmlns:a16="http://schemas.microsoft.com/office/drawing/2014/main" id="{125E9221-2276-4AA4-AAFB-D8F0153B5D9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EBDEECC-3186-4ACD-8292-9588BBB04DD6}" type="datetimeFigureOut">
              <a:rPr lang="es-MX"/>
              <a:pPr>
                <a:defRPr/>
              </a:pPr>
              <a:t>26/02/2020</a:t>
            </a:fld>
            <a:endParaRPr lang="es-MX"/>
          </a:p>
        </p:txBody>
      </p:sp>
      <p:sp>
        <p:nvSpPr>
          <p:cNvPr id="5" name="4 Marcador de pie de página">
            <a:extLst>
              <a:ext uri="{FF2B5EF4-FFF2-40B4-BE49-F238E27FC236}">
                <a16:creationId xmlns:a16="http://schemas.microsoft.com/office/drawing/2014/main" id="{5BA39D78-3FAE-4DA5-8C53-F41EA37D137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a:extLst>
              <a:ext uri="{FF2B5EF4-FFF2-40B4-BE49-F238E27FC236}">
                <a16:creationId xmlns:a16="http://schemas.microsoft.com/office/drawing/2014/main" id="{52E2F065-A3A8-4F86-9BB1-6AD9CD3F2D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583A52C-8AFB-4889-A51D-E18168A26B67}" type="slidenum">
              <a:rPr lang="es-MX" altLang="es-SV"/>
              <a:pPr/>
              <a:t>‹Nº›</a:t>
            </a:fld>
            <a:endParaRPr lang="es-MX" alt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nvl.noaa.gov/members/images/111996.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Presione Aquí Para Enlargar">
            <a:hlinkClick r:id="rId3"/>
            <a:extLst>
              <a:ext uri="{FF2B5EF4-FFF2-40B4-BE49-F238E27FC236}">
                <a16:creationId xmlns:a16="http://schemas.microsoft.com/office/drawing/2014/main" id="{2E5EB57E-AAE2-4726-BEBF-B3B8581E53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0"/>
            <a:ext cx="95011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a:extLst>
              <a:ext uri="{FF2B5EF4-FFF2-40B4-BE49-F238E27FC236}">
                <a16:creationId xmlns:a16="http://schemas.microsoft.com/office/drawing/2014/main" id="{6D821F35-482E-4307-B673-675BE7FE4BFB}"/>
              </a:ext>
            </a:extLst>
          </p:cNvPr>
          <p:cNvSpPr>
            <a:spLocks noGrp="1"/>
          </p:cNvSpPr>
          <p:nvPr>
            <p:ph type="title"/>
          </p:nvPr>
        </p:nvSpPr>
        <p:spPr/>
        <p:txBody>
          <a:bodyPr/>
          <a:lstStyle/>
          <a:p>
            <a:r>
              <a:rPr lang="es-MX" altLang="es-SV"/>
              <a:t>Ganadería y Migración</a:t>
            </a:r>
          </a:p>
        </p:txBody>
      </p:sp>
      <p:sp>
        <p:nvSpPr>
          <p:cNvPr id="3" name="2 Marcador de contenido">
            <a:extLst>
              <a:ext uri="{FF2B5EF4-FFF2-40B4-BE49-F238E27FC236}">
                <a16:creationId xmlns:a16="http://schemas.microsoft.com/office/drawing/2014/main" id="{3DD72D60-51AD-43EB-BEDB-FF873BB82C01}"/>
              </a:ext>
            </a:extLst>
          </p:cNvPr>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None/>
              <a:defRPr/>
            </a:pPr>
            <a:r>
              <a:rPr lang="es-MX" dirty="0"/>
              <a:t>Ganadería:</a:t>
            </a:r>
          </a:p>
          <a:p>
            <a:pPr fontAlgn="auto">
              <a:spcAft>
                <a:spcPts val="0"/>
              </a:spcAft>
              <a:defRPr/>
            </a:pPr>
            <a:r>
              <a:rPr lang="es-MX" dirty="0"/>
              <a:t>35% hato ganadero – Mestiza</a:t>
            </a:r>
          </a:p>
          <a:p>
            <a:pPr fontAlgn="auto">
              <a:spcAft>
                <a:spcPts val="0"/>
              </a:spcAft>
              <a:defRPr/>
            </a:pPr>
            <a:r>
              <a:rPr lang="es-MX" dirty="0"/>
              <a:t>Siuna censo 2001: 4 municipio a nivel nacional en dominio de vacas paridas. </a:t>
            </a:r>
          </a:p>
          <a:p>
            <a:pPr fontAlgn="auto">
              <a:spcAft>
                <a:spcPts val="0"/>
              </a:spcAft>
              <a:defRPr/>
            </a:pPr>
            <a:endParaRPr lang="es-MX" dirty="0"/>
          </a:p>
          <a:p>
            <a:pPr fontAlgn="auto">
              <a:spcAft>
                <a:spcPts val="0"/>
              </a:spcAft>
              <a:buFont typeface="Arial" panose="020B0604020202020204" pitchFamily="34" charset="0"/>
              <a:buNone/>
              <a:defRPr/>
            </a:pPr>
            <a:r>
              <a:rPr lang="es-MX" dirty="0"/>
              <a:t>Migración: </a:t>
            </a:r>
          </a:p>
          <a:p>
            <a:pPr fontAlgn="auto">
              <a:spcAft>
                <a:spcPts val="0"/>
              </a:spcAft>
              <a:defRPr/>
            </a:pPr>
            <a:r>
              <a:rPr lang="es-MX" dirty="0"/>
              <a:t>Siuna 23 años densidad poblacional pasó de 2.13 a 12.5 hab. Km2. </a:t>
            </a:r>
          </a:p>
          <a:p>
            <a:pPr fontAlgn="auto">
              <a:spcAft>
                <a:spcPts val="0"/>
              </a:spcAft>
              <a:defRPr/>
            </a:pPr>
            <a:r>
              <a:rPr lang="es-MX" dirty="0"/>
              <a:t>1977 población 10 mil 714 habitantes en 14 años se triplico 36 mil en 1991. </a:t>
            </a:r>
          </a:p>
          <a:p>
            <a:pPr fontAlgn="auto">
              <a:spcAft>
                <a:spcPts val="0"/>
              </a:spcAft>
              <a:defRPr/>
            </a:pPr>
            <a:r>
              <a:rPr lang="es-MX" dirty="0"/>
              <a:t>En 1995 según INEC: 53 mil 218 habitantes. </a:t>
            </a:r>
          </a:p>
          <a:p>
            <a:pPr fontAlgn="auto">
              <a:spcAft>
                <a:spcPts val="0"/>
              </a:spcAft>
              <a:defRPr/>
            </a:pPr>
            <a:r>
              <a:rPr lang="es-MX" dirty="0"/>
              <a:t>Consejo Supremo Electoral 2000: 63 mil 92. </a:t>
            </a:r>
          </a:p>
          <a:p>
            <a:pPr fontAlgn="auto">
              <a:spcAft>
                <a:spcPts val="0"/>
              </a:spcAft>
              <a:defRPr/>
            </a:pPr>
            <a:r>
              <a:rPr lang="es-MX" dirty="0"/>
              <a:t>98% mestiza, 1% </a:t>
            </a:r>
            <a:r>
              <a:rPr lang="es-MX" dirty="0" err="1"/>
              <a:t>mískita</a:t>
            </a:r>
            <a:r>
              <a:rPr lang="es-MX" dirty="0"/>
              <a:t> y 1%  </a:t>
            </a:r>
            <a:r>
              <a:rPr lang="es-MX" dirty="0" err="1"/>
              <a:t>mayagna</a:t>
            </a:r>
            <a:r>
              <a:rPr lang="es-MX"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D6B63DD-7B2C-4283-AA3F-471686328955}"/>
              </a:ext>
            </a:extLst>
          </p:cNvPr>
          <p:cNvSpPr>
            <a:spLocks noGrp="1"/>
          </p:cNvSpPr>
          <p:nvPr>
            <p:ph type="title"/>
          </p:nvPr>
        </p:nvSpPr>
        <p:spPr/>
        <p:txBody>
          <a:bodyPr rtlCol="0">
            <a:normAutofit fontScale="90000"/>
          </a:bodyPr>
          <a:lstStyle/>
          <a:p>
            <a:pPr fontAlgn="auto">
              <a:spcAft>
                <a:spcPts val="0"/>
              </a:spcAft>
              <a:defRPr/>
            </a:pPr>
            <a:r>
              <a:rPr lang="es-MX" dirty="0"/>
              <a:t>Palma africana</a:t>
            </a:r>
            <a:br>
              <a:rPr lang="es-MX" dirty="0"/>
            </a:br>
            <a:endParaRPr lang="es-MX" dirty="0"/>
          </a:p>
        </p:txBody>
      </p:sp>
      <p:sp>
        <p:nvSpPr>
          <p:cNvPr id="3" name="2 Marcador de contenido">
            <a:extLst>
              <a:ext uri="{FF2B5EF4-FFF2-40B4-BE49-F238E27FC236}">
                <a16:creationId xmlns:a16="http://schemas.microsoft.com/office/drawing/2014/main" id="{38964FD8-E572-4A2C-9344-1790D7925A75}"/>
              </a:ext>
            </a:extLst>
          </p:cNvPr>
          <p:cNvSpPr>
            <a:spLocks noGrp="1"/>
          </p:cNvSpPr>
          <p:nvPr>
            <p:ph idx="1"/>
          </p:nvPr>
        </p:nvSpPr>
        <p:spPr/>
        <p:txBody>
          <a:bodyPr rtlCol="0">
            <a:normAutofit fontScale="47500" lnSpcReduction="20000"/>
          </a:bodyPr>
          <a:lstStyle/>
          <a:p>
            <a:pPr algn="just" fontAlgn="auto">
              <a:spcAft>
                <a:spcPts val="0"/>
              </a:spcAft>
              <a:defRPr/>
            </a:pPr>
            <a:r>
              <a:rPr lang="es-MX" sz="4500" b="1" dirty="0"/>
              <a:t>Plan NICARIBE 20-20</a:t>
            </a:r>
          </a:p>
          <a:p>
            <a:pPr algn="just" fontAlgn="auto">
              <a:spcAft>
                <a:spcPts val="0"/>
              </a:spcAft>
              <a:defRPr/>
            </a:pPr>
            <a:endParaRPr lang="es-ES" sz="4500" b="1" dirty="0"/>
          </a:p>
          <a:p>
            <a:pPr algn="just" fontAlgn="auto">
              <a:spcAft>
                <a:spcPts val="0"/>
              </a:spcAft>
              <a:defRPr/>
            </a:pPr>
            <a:r>
              <a:rPr lang="es-MX" sz="4500" b="1" dirty="0"/>
              <a:t>Ejes Desarrollo COSEP</a:t>
            </a:r>
          </a:p>
          <a:p>
            <a:pPr algn="just" fontAlgn="auto">
              <a:spcAft>
                <a:spcPts val="0"/>
              </a:spcAft>
              <a:defRPr/>
            </a:pPr>
            <a:endParaRPr lang="es-MX" sz="4500" b="1" dirty="0"/>
          </a:p>
          <a:p>
            <a:pPr algn="just" fontAlgn="auto">
              <a:spcAft>
                <a:spcPts val="0"/>
              </a:spcAft>
              <a:defRPr/>
            </a:pPr>
            <a:r>
              <a:rPr lang="es-MX" sz="4500" b="1" dirty="0"/>
              <a:t>2 millones de hectáreas aptas RAAN y RAAS plana pero bien drenadas, y clima y suelos apropiados.</a:t>
            </a:r>
          </a:p>
          <a:p>
            <a:pPr algn="just" fontAlgn="auto">
              <a:spcAft>
                <a:spcPts val="0"/>
              </a:spcAft>
              <a:buFont typeface="Arial" panose="020B0604020202020204" pitchFamily="34" charset="0"/>
              <a:buNone/>
              <a:defRPr/>
            </a:pPr>
            <a:br>
              <a:rPr lang="es-MX" sz="4500" b="1" dirty="0"/>
            </a:br>
            <a:r>
              <a:rPr lang="es-MX" sz="4500" b="1" dirty="0"/>
              <a:t>Mayoría tierras desforestadas (palma como reforestación = bonos de carbono)</a:t>
            </a:r>
          </a:p>
          <a:p>
            <a:pPr algn="just" fontAlgn="auto">
              <a:spcAft>
                <a:spcPts val="0"/>
              </a:spcAft>
              <a:defRPr/>
            </a:pPr>
            <a:endParaRPr lang="es-MX" sz="4500" b="1" dirty="0"/>
          </a:p>
          <a:p>
            <a:pPr algn="just" fontAlgn="auto">
              <a:spcAft>
                <a:spcPts val="0"/>
              </a:spcAft>
              <a:defRPr/>
            </a:pPr>
            <a:r>
              <a:rPr lang="es-MX" sz="4500" b="1" dirty="0"/>
              <a:t>De acuerdo consumo nacional diesel 2005, se necesitarían cultivar 167.000 hectáreas. El proyecto propone 200 mil ha.</a:t>
            </a:r>
          </a:p>
          <a:p>
            <a:pPr algn="just" fontAlgn="auto">
              <a:spcAft>
                <a:spcPts val="0"/>
              </a:spcAft>
              <a:defRPr/>
            </a:pPr>
            <a:endParaRPr lang="es-MX" sz="4500" b="1" dirty="0"/>
          </a:p>
          <a:p>
            <a:pPr algn="just" fontAlgn="auto">
              <a:spcAft>
                <a:spcPts val="0"/>
              </a:spcAft>
              <a:defRPr/>
            </a:pPr>
            <a:r>
              <a:rPr lang="es-MX" sz="4500" b="1" dirty="0"/>
              <a:t>Rondón: Ofrecía 10 años 128 mil empleos directos e indirectos +  excedentes exportables $400 millones.</a:t>
            </a:r>
            <a:endParaRPr lang="es-ES" sz="4500" b="1" dirty="0"/>
          </a:p>
          <a:p>
            <a:pPr algn="just" fontAlgn="auto">
              <a:spcAft>
                <a:spcPts val="0"/>
              </a:spcAft>
              <a:defRPr/>
            </a:pP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C96B76B0-9B02-46D7-BA43-01E2436B1576}"/>
              </a:ext>
            </a:extLst>
          </p:cNvPr>
          <p:cNvSpPr>
            <a:spLocks noGrp="1"/>
          </p:cNvSpPr>
          <p:nvPr>
            <p:ph type="title"/>
          </p:nvPr>
        </p:nvSpPr>
        <p:spPr/>
        <p:txBody>
          <a:bodyPr/>
          <a:lstStyle/>
          <a:p>
            <a:r>
              <a:rPr lang="es-ES" altLang="es-SV" sz="3200" b="1"/>
              <a:t>Lo forestal  2007</a:t>
            </a:r>
          </a:p>
        </p:txBody>
      </p:sp>
      <p:sp>
        <p:nvSpPr>
          <p:cNvPr id="13315" name="2 Marcador de contenido">
            <a:extLst>
              <a:ext uri="{FF2B5EF4-FFF2-40B4-BE49-F238E27FC236}">
                <a16:creationId xmlns:a16="http://schemas.microsoft.com/office/drawing/2014/main" id="{4803065A-2CC9-44B5-A6B5-E555FC2D741C}"/>
              </a:ext>
            </a:extLst>
          </p:cNvPr>
          <p:cNvSpPr>
            <a:spLocks noGrp="1"/>
          </p:cNvSpPr>
          <p:nvPr>
            <p:ph idx="1"/>
          </p:nvPr>
        </p:nvSpPr>
        <p:spPr/>
        <p:txBody>
          <a:bodyPr/>
          <a:lstStyle/>
          <a:p>
            <a:pPr algn="just"/>
            <a:r>
              <a:rPr lang="es-MX" altLang="es-SV" sz="2800"/>
              <a:t>Antes H. Félix áreas  en proceso de manejo y bajo manejo  forestal  151,000 ha. </a:t>
            </a:r>
          </a:p>
          <a:p>
            <a:pPr algn="just"/>
            <a:endParaRPr lang="es-MX" altLang="es-SV" sz="2800"/>
          </a:p>
          <a:p>
            <a:pPr algn="just"/>
            <a:r>
              <a:rPr lang="es-MX" altLang="es-SV" sz="2800"/>
              <a:t>Gobierno Regional: Proceso consulta y validación  potencial FC 80 comunidades (272 mil ha.).  Área Félix abren oportunidad (Después H. Félix, identificaron nuevas áreas boscosas, 290 mil ha.) plan aprovechamiento  madera caída bajo esquema de forestería. En total 562 mil ha.  POTENCIAL FC.</a:t>
            </a:r>
            <a:endParaRPr lang="es-ES" altLang="es-SV"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a:extLst>
              <a:ext uri="{FF2B5EF4-FFF2-40B4-BE49-F238E27FC236}">
                <a16:creationId xmlns:a16="http://schemas.microsoft.com/office/drawing/2014/main" id="{3DEFE61F-C9DE-4A0D-BC46-428CFC388247}"/>
              </a:ext>
            </a:extLst>
          </p:cNvPr>
          <p:cNvSpPr>
            <a:spLocks noGrp="1"/>
          </p:cNvSpPr>
          <p:nvPr>
            <p:ph type="title"/>
          </p:nvPr>
        </p:nvSpPr>
        <p:spPr/>
        <p:txBody>
          <a:bodyPr/>
          <a:lstStyle/>
          <a:p>
            <a:r>
              <a:rPr lang="es-ES" altLang="es-SV"/>
              <a:t>Contexto</a:t>
            </a:r>
          </a:p>
        </p:txBody>
      </p:sp>
      <p:sp>
        <p:nvSpPr>
          <p:cNvPr id="3" name="2 Marcador de contenido">
            <a:extLst>
              <a:ext uri="{FF2B5EF4-FFF2-40B4-BE49-F238E27FC236}">
                <a16:creationId xmlns:a16="http://schemas.microsoft.com/office/drawing/2014/main" id="{B3E3E48F-B205-4635-81E3-2F6235402721}"/>
              </a:ext>
            </a:extLst>
          </p:cNvPr>
          <p:cNvSpPr>
            <a:spLocks noGrp="1"/>
          </p:cNvSpPr>
          <p:nvPr>
            <p:ph idx="1"/>
          </p:nvPr>
        </p:nvSpPr>
        <p:spPr/>
        <p:txBody>
          <a:bodyPr rtlCol="0">
            <a:normAutofit fontScale="92500" lnSpcReduction="10000"/>
          </a:bodyPr>
          <a:lstStyle/>
          <a:p>
            <a:pPr fontAlgn="auto">
              <a:spcAft>
                <a:spcPts val="0"/>
              </a:spcAft>
              <a:defRPr/>
            </a:pPr>
            <a:r>
              <a:rPr lang="es-MX" dirty="0"/>
              <a:t>La Ley Forestal; (No. 462), no logró alcanzar la plenitud de su concepto.</a:t>
            </a:r>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Ley de veda forestal afecta todos los procesos de manejo y construcción de alternativas.</a:t>
            </a:r>
            <a:endParaRPr lang="es-ES" dirty="0"/>
          </a:p>
          <a:p>
            <a:pPr fontAlgn="auto">
              <a:spcAft>
                <a:spcPts val="0"/>
              </a:spcAft>
              <a:defRPr/>
            </a:pPr>
            <a:endParaRPr lang="es-ES" dirty="0"/>
          </a:p>
          <a:p>
            <a:pPr fontAlgn="auto">
              <a:spcAft>
                <a:spcPts val="0"/>
              </a:spcAft>
              <a:defRPr/>
            </a:pPr>
            <a:r>
              <a:rPr lang="es-MX" dirty="0"/>
              <a:t>Después  H. Félix plan emergencia: 17 empresas forestales comunitarias (aserríos portátiles, </a:t>
            </a:r>
            <a:r>
              <a:rPr lang="es-MX" dirty="0" err="1"/>
              <a:t>canteadoras</a:t>
            </a:r>
            <a:r>
              <a:rPr lang="es-MX" dirty="0"/>
              <a:t>, cinco talleres de ebanistería).</a:t>
            </a:r>
            <a:endParaRPr lang="es-ES" dirty="0"/>
          </a:p>
          <a:p>
            <a:pPr fontAlgn="auto">
              <a:spcAft>
                <a:spcPts val="0"/>
              </a:spcAft>
              <a:defRPr/>
            </a:pP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a:extLst>
              <a:ext uri="{FF2B5EF4-FFF2-40B4-BE49-F238E27FC236}">
                <a16:creationId xmlns:a16="http://schemas.microsoft.com/office/drawing/2014/main" id="{A5DE9AB4-C9DB-41D0-B660-1BB3CBA13ED9}"/>
              </a:ext>
            </a:extLst>
          </p:cNvPr>
          <p:cNvSpPr>
            <a:spLocks noGrp="1"/>
          </p:cNvSpPr>
          <p:nvPr>
            <p:ph type="title"/>
          </p:nvPr>
        </p:nvSpPr>
        <p:spPr/>
        <p:txBody>
          <a:bodyPr/>
          <a:lstStyle/>
          <a:p>
            <a:r>
              <a:rPr lang="es-ES" altLang="es-SV"/>
              <a:t>Contexto</a:t>
            </a:r>
          </a:p>
        </p:txBody>
      </p:sp>
      <p:sp>
        <p:nvSpPr>
          <p:cNvPr id="3" name="2 Marcador de contenido">
            <a:extLst>
              <a:ext uri="{FF2B5EF4-FFF2-40B4-BE49-F238E27FC236}">
                <a16:creationId xmlns:a16="http://schemas.microsoft.com/office/drawing/2014/main" id="{5477CBD0-F4A6-4E28-B7BD-6B7DA2F4AFB7}"/>
              </a:ext>
            </a:extLst>
          </p:cNvPr>
          <p:cNvSpPr>
            <a:spLocks noGrp="1"/>
          </p:cNvSpPr>
          <p:nvPr>
            <p:ph idx="1"/>
          </p:nvPr>
        </p:nvSpPr>
        <p:spPr/>
        <p:txBody>
          <a:bodyPr rtlCol="0">
            <a:normAutofit fontScale="70000" lnSpcReduction="20000"/>
          </a:bodyPr>
          <a:lstStyle/>
          <a:p>
            <a:pPr fontAlgn="auto">
              <a:spcAft>
                <a:spcPts val="0"/>
              </a:spcAft>
              <a:defRPr/>
            </a:pPr>
            <a:r>
              <a:rPr lang="es-MX" dirty="0"/>
              <a:t>Hay voluntad política –</a:t>
            </a:r>
            <a:r>
              <a:rPr lang="es-MX" dirty="0" err="1"/>
              <a:t>vrs</a:t>
            </a:r>
            <a:r>
              <a:rPr lang="es-MX" dirty="0"/>
              <a:t>- capacidad operativa real territorios (sin experiencia y Norte claro).</a:t>
            </a:r>
            <a:endParaRPr lang="es-ES" dirty="0"/>
          </a:p>
          <a:p>
            <a:pPr fontAlgn="auto">
              <a:spcAft>
                <a:spcPts val="0"/>
              </a:spcAft>
              <a:buFont typeface="Arial" panose="020B0604020202020204" pitchFamily="34" charset="0"/>
              <a:buNone/>
              <a:defRPr/>
            </a:pPr>
            <a:endParaRPr lang="es-ES" dirty="0"/>
          </a:p>
          <a:p>
            <a:pPr fontAlgn="auto">
              <a:spcAft>
                <a:spcPts val="0"/>
              </a:spcAft>
              <a:defRPr/>
            </a:pPr>
            <a:r>
              <a:rPr lang="es-MX" dirty="0"/>
              <a:t>Mucho dialogo y articulación entre proyectos y poca articulación real entre actores sociales forestales (comunidades y cooperativas).</a:t>
            </a:r>
            <a:endParaRPr lang="es-ES" dirty="0"/>
          </a:p>
          <a:p>
            <a:pPr fontAlgn="auto">
              <a:spcAft>
                <a:spcPts val="0"/>
              </a:spcAft>
              <a:defRPr/>
            </a:pPr>
            <a:endParaRPr lang="es-ES" dirty="0"/>
          </a:p>
          <a:p>
            <a:pPr fontAlgn="auto">
              <a:spcAft>
                <a:spcPts val="0"/>
              </a:spcAft>
              <a:defRPr/>
            </a:pPr>
            <a:r>
              <a:rPr lang="es-MX" dirty="0"/>
              <a:t>Estrategia forestal de la época de PROFOR, totalmente desactualizada.</a:t>
            </a:r>
            <a:endParaRPr lang="es-ES" dirty="0"/>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Huracán Félix = Test oportunidad/Amenaza (entre </a:t>
            </a:r>
            <a:r>
              <a:rPr lang="es-MX" dirty="0" err="1"/>
              <a:t>foresteria</a:t>
            </a:r>
            <a:r>
              <a:rPr lang="es-MX" dirty="0"/>
              <a:t> comunitaria/Raya </a:t>
            </a:r>
            <a:r>
              <a:rPr lang="es-MX" dirty="0" err="1"/>
              <a:t>Ka</a:t>
            </a:r>
            <a:r>
              <a:rPr lang="es-MX" dirty="0"/>
              <a:t> Raya S.A.)</a:t>
            </a:r>
            <a:endParaRPr lang="es-ES" dirty="0"/>
          </a:p>
          <a:p>
            <a:pPr fontAlgn="auto">
              <a:spcAft>
                <a:spcPts val="0"/>
              </a:spcAft>
              <a:defRPr/>
            </a:pPr>
            <a:endParaRPr lang="es-ES" dirty="0"/>
          </a:p>
          <a:p>
            <a:pPr fontAlgn="auto">
              <a:spcAft>
                <a:spcPts val="0"/>
              </a:spcAft>
              <a:defRPr/>
            </a:pPr>
            <a:endParaRPr lang="es-ES" dirty="0"/>
          </a:p>
          <a:p>
            <a:pPr fontAlgn="auto">
              <a:spcAft>
                <a:spcPts val="0"/>
              </a:spcAft>
              <a:defRPr/>
            </a:pPr>
            <a:r>
              <a:rPr lang="es-MX" dirty="0" err="1"/>
              <a:t>Prioriedad</a:t>
            </a:r>
            <a:r>
              <a:rPr lang="es-MX" dirty="0"/>
              <a:t> INAFOR 2009: Implementación FC Costa Caribe.</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23160E20-7EE0-4FA2-BE13-F4862F114F0A}"/>
              </a:ext>
            </a:extLst>
          </p:cNvPr>
          <p:cNvSpPr>
            <a:spLocks noGrp="1"/>
          </p:cNvSpPr>
          <p:nvPr>
            <p:ph type="title"/>
          </p:nvPr>
        </p:nvSpPr>
        <p:spPr/>
        <p:txBody>
          <a:bodyPr rtlCol="0">
            <a:normAutofit fontScale="90000"/>
          </a:bodyPr>
          <a:lstStyle/>
          <a:p>
            <a:pPr fontAlgn="auto">
              <a:spcAft>
                <a:spcPts val="0"/>
              </a:spcAft>
              <a:defRPr/>
            </a:pPr>
            <a:r>
              <a:rPr lang="es-ES" dirty="0"/>
              <a:t>Manejo Forestal estrategia de gobernanza territorial</a:t>
            </a:r>
          </a:p>
        </p:txBody>
      </p:sp>
      <p:sp>
        <p:nvSpPr>
          <p:cNvPr id="3" name="2 Marcador de contenido">
            <a:extLst>
              <a:ext uri="{FF2B5EF4-FFF2-40B4-BE49-F238E27FC236}">
                <a16:creationId xmlns:a16="http://schemas.microsoft.com/office/drawing/2014/main" id="{EE0CD0CB-F4BC-4F4A-8174-BC4208547BD1}"/>
              </a:ext>
            </a:extLst>
          </p:cNvPr>
          <p:cNvSpPr>
            <a:spLocks noGrp="1"/>
          </p:cNvSpPr>
          <p:nvPr>
            <p:ph idx="1"/>
          </p:nvPr>
        </p:nvSpPr>
        <p:spPr/>
        <p:txBody>
          <a:bodyPr rtlCol="0">
            <a:normAutofit fontScale="92500" lnSpcReduction="20000"/>
          </a:bodyPr>
          <a:lstStyle/>
          <a:p>
            <a:pPr fontAlgn="auto">
              <a:spcAft>
                <a:spcPts val="0"/>
              </a:spcAft>
              <a:defRPr/>
            </a:pPr>
            <a:r>
              <a:rPr lang="es-MX" dirty="0"/>
              <a:t>Relación demarcación territorial manejo forestal comunitario (experiencia de </a:t>
            </a:r>
            <a:r>
              <a:rPr lang="es-MX" dirty="0" err="1"/>
              <a:t>Layasiksa</a:t>
            </a:r>
            <a:r>
              <a:rPr lang="es-MX" dirty="0"/>
              <a:t>) potencial Multiplicación. </a:t>
            </a:r>
          </a:p>
          <a:p>
            <a:pPr fontAlgn="auto">
              <a:spcAft>
                <a:spcPts val="0"/>
              </a:spcAft>
              <a:defRPr/>
            </a:pPr>
            <a:endParaRPr lang="es-MX" dirty="0"/>
          </a:p>
          <a:p>
            <a:pPr fontAlgn="auto">
              <a:spcAft>
                <a:spcPts val="0"/>
              </a:spcAft>
              <a:defRPr/>
            </a:pPr>
            <a:r>
              <a:rPr lang="es-MX" dirty="0"/>
              <a:t>Experiencias importantes monitoreo forestal independiente (ACICAFOC/Testigo Global)  potencial ser integradas gestión gobiernos territoriales indígenas (Gobernanza). </a:t>
            </a:r>
          </a:p>
          <a:p>
            <a:pPr fontAlgn="auto">
              <a:spcAft>
                <a:spcPts val="0"/>
              </a:spcAft>
              <a:defRPr/>
            </a:pPr>
            <a:endParaRPr lang="es-MX" dirty="0"/>
          </a:p>
          <a:p>
            <a:pPr fontAlgn="auto">
              <a:spcAft>
                <a:spcPts val="0"/>
              </a:spcAft>
              <a:defRPr/>
            </a:pPr>
            <a:r>
              <a:rPr lang="es-MX" dirty="0"/>
              <a:t>Avances demarcación territorial = Potencial incentivo forestal. Ratificación 169/OIT</a:t>
            </a:r>
          </a:p>
          <a:p>
            <a:pPr fontAlgn="auto">
              <a:spcAft>
                <a:spcPts val="0"/>
              </a:spcAft>
              <a:defRPr/>
            </a:pPr>
            <a:endParaRPr lang="es-MX" dirty="0"/>
          </a:p>
          <a:p>
            <a:pPr fontAlgn="auto">
              <a:spcAft>
                <a:spcPts val="0"/>
              </a:spcAft>
              <a:defRPr/>
            </a:pP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a:extLst>
              <a:ext uri="{FF2B5EF4-FFF2-40B4-BE49-F238E27FC236}">
                <a16:creationId xmlns:a16="http://schemas.microsoft.com/office/drawing/2014/main" id="{BB3648D0-A69E-4C34-A1E4-5DF775B67DFF}"/>
              </a:ext>
            </a:extLst>
          </p:cNvPr>
          <p:cNvSpPr>
            <a:spLocks noGrp="1"/>
          </p:cNvSpPr>
          <p:nvPr>
            <p:ph type="title"/>
          </p:nvPr>
        </p:nvSpPr>
        <p:spPr/>
        <p:txBody>
          <a:bodyPr/>
          <a:lstStyle/>
          <a:p>
            <a:r>
              <a:rPr lang="es-ES" altLang="es-SV"/>
              <a:t>Asistencia Técnica</a:t>
            </a:r>
          </a:p>
        </p:txBody>
      </p:sp>
      <p:sp>
        <p:nvSpPr>
          <p:cNvPr id="3" name="2 Marcador de contenido">
            <a:extLst>
              <a:ext uri="{FF2B5EF4-FFF2-40B4-BE49-F238E27FC236}">
                <a16:creationId xmlns:a16="http://schemas.microsoft.com/office/drawing/2014/main" id="{C6FEE8B3-2DF9-4131-BED3-81177B3CBA35}"/>
              </a:ext>
            </a:extLst>
          </p:cNvPr>
          <p:cNvSpPr>
            <a:spLocks noGrp="1"/>
          </p:cNvSpPr>
          <p:nvPr>
            <p:ph idx="1"/>
          </p:nvPr>
        </p:nvSpPr>
        <p:spPr/>
        <p:txBody>
          <a:bodyPr rtlCol="0">
            <a:normAutofit fontScale="40000" lnSpcReduction="20000"/>
          </a:bodyPr>
          <a:lstStyle/>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GTZ /MASRENACE:  Fortalecimiento  Comité Consultivo Forestal (CCF) + apoyo Cadena forestal.</a:t>
            </a:r>
          </a:p>
          <a:p>
            <a:pPr fontAlgn="auto">
              <a:spcAft>
                <a:spcPts val="0"/>
              </a:spcAft>
              <a:defRPr/>
            </a:pPr>
            <a:endParaRPr lang="es-MX" dirty="0"/>
          </a:p>
          <a:p>
            <a:pPr fontAlgn="auto">
              <a:spcAft>
                <a:spcPts val="0"/>
              </a:spcAft>
              <a:defRPr/>
            </a:pPr>
            <a:r>
              <a:rPr lang="es-MX" dirty="0" err="1"/>
              <a:t>Rainforest</a:t>
            </a:r>
            <a:r>
              <a:rPr lang="es-MX" dirty="0"/>
              <a:t> Alliance  apoyando </a:t>
            </a:r>
            <a:r>
              <a:rPr lang="es-MX" dirty="0" err="1"/>
              <a:t>certificacion</a:t>
            </a:r>
            <a:endParaRPr lang="es-MX" dirty="0"/>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PROPEMCE : Cadenas productivas en el Caribe. En particular la cadena madera muebles y cacao.</a:t>
            </a:r>
            <a:endParaRPr lang="es-ES" dirty="0"/>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Proyecto “bosques y manejo forestal en Centroamérica” (FINFOR).</a:t>
            </a:r>
          </a:p>
          <a:p>
            <a:pPr fontAlgn="auto">
              <a:spcAft>
                <a:spcPts val="0"/>
              </a:spcAft>
              <a:defRPr/>
            </a:pPr>
            <a:endParaRPr lang="es-MX" dirty="0"/>
          </a:p>
          <a:p>
            <a:pPr fontAlgn="auto">
              <a:spcAft>
                <a:spcPts val="0"/>
              </a:spcAft>
              <a:defRPr/>
            </a:pPr>
            <a:r>
              <a:rPr lang="es-MX" dirty="0"/>
              <a:t>MAGFOR: Desarrollo Rural de la Costa Atlántica Norte (NICAROBE NORTE) Financiado por el FIDA con intervenciones previstas en territorios indígenas (Municipio de Rosita: </a:t>
            </a:r>
            <a:r>
              <a:rPr lang="es-MX" dirty="0" err="1"/>
              <a:t>Matumbak</a:t>
            </a:r>
            <a:r>
              <a:rPr lang="es-MX" dirty="0"/>
              <a:t>, </a:t>
            </a:r>
            <a:r>
              <a:rPr lang="es-MX" dirty="0" err="1"/>
              <a:t>Tuahka</a:t>
            </a:r>
            <a:r>
              <a:rPr lang="es-MX" dirty="0"/>
              <a:t>.  Municipio de Bonanza: </a:t>
            </a:r>
            <a:r>
              <a:rPr lang="es-MX" dirty="0" err="1"/>
              <a:t>Mayangna</a:t>
            </a:r>
            <a:r>
              <a:rPr lang="es-MX" dirty="0"/>
              <a:t> </a:t>
            </a:r>
            <a:r>
              <a:rPr lang="es-MX" dirty="0" err="1"/>
              <a:t>Sauni</a:t>
            </a:r>
            <a:r>
              <a:rPr lang="es-MX" dirty="0"/>
              <a:t> As; Vesubio.  Municipio de </a:t>
            </a:r>
            <a:r>
              <a:rPr lang="es-MX" dirty="0" err="1"/>
              <a:t>Siuna</a:t>
            </a:r>
            <a:r>
              <a:rPr lang="es-MX" dirty="0"/>
              <a:t>: </a:t>
            </a:r>
            <a:r>
              <a:rPr lang="es-MX" dirty="0" err="1"/>
              <a:t>Mayangna</a:t>
            </a:r>
            <a:r>
              <a:rPr lang="es-MX" dirty="0"/>
              <a:t> </a:t>
            </a:r>
            <a:r>
              <a:rPr lang="es-MX" dirty="0" err="1"/>
              <a:t>Sauni</a:t>
            </a:r>
            <a:r>
              <a:rPr lang="es-MX" dirty="0"/>
              <a:t> </a:t>
            </a:r>
            <a:r>
              <a:rPr lang="es-MX" dirty="0" err="1"/>
              <a:t>Bas</a:t>
            </a:r>
            <a:r>
              <a:rPr lang="es-MX" dirty="0"/>
              <a:t> (</a:t>
            </a:r>
            <a:r>
              <a:rPr lang="es-MX" dirty="0" err="1"/>
              <a:t>Sikilta</a:t>
            </a:r>
            <a:r>
              <a:rPr lang="es-MX" dirty="0"/>
              <a:t>).</a:t>
            </a:r>
            <a:endParaRPr lang="es-ES" dirty="0"/>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NITLAPAN: Fortalecimiento  Empresas Forestales, apoyo  SERENA, construcción  Plan Fortalecimiento empresas forestales comunitarias (Sistematización de la Extracción de Madera Post – huracán Félix  SIPBAA).</a:t>
            </a:r>
            <a:endParaRPr lang="es-ES" dirty="0"/>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CONCAR  Rosita Proyecto de Cacao ACICAFOC-Fondo </a:t>
            </a:r>
            <a:r>
              <a:rPr lang="es-MX" dirty="0" err="1"/>
              <a:t>Japones</a:t>
            </a:r>
            <a:r>
              <a:rPr lang="es-MX" dirty="0"/>
              <a:t> B. Mundial.</a:t>
            </a:r>
            <a:endParaRPr lang="es-ES" dirty="0"/>
          </a:p>
          <a:p>
            <a:pPr fontAlgn="auto">
              <a:spcAft>
                <a:spcPts val="0"/>
              </a:spcAft>
              <a:defRPr/>
            </a:pPr>
            <a:endParaRPr lang="es-ES" dirty="0"/>
          </a:p>
          <a:p>
            <a:pPr fontAlgn="auto">
              <a:spcAft>
                <a:spcPts val="0"/>
              </a:spcAft>
              <a:defRPr/>
            </a:pPr>
            <a:r>
              <a:rPr lang="es-MX" dirty="0"/>
              <a:t>URRACAN ha desarrollado sus áreas de formación e investigación en temas de gestión de recursos naturales.</a:t>
            </a:r>
            <a:endParaRPr lang="es-ES" dirty="0"/>
          </a:p>
          <a:p>
            <a:pPr fontAlgn="auto">
              <a:spcAft>
                <a:spcPts val="0"/>
              </a:spcAft>
              <a:buFont typeface="Arial" panose="020B0604020202020204" pitchFamily="34" charset="0"/>
              <a:buNone/>
              <a:defRPr/>
            </a:pPr>
            <a:r>
              <a:rPr lang="es-MX" dirty="0"/>
              <a:t> </a:t>
            </a:r>
            <a:endParaRPr lang="es-ES" dirty="0"/>
          </a:p>
          <a:p>
            <a:pPr fontAlgn="auto">
              <a:spcAft>
                <a:spcPts val="0"/>
              </a:spcAft>
              <a:defRPr/>
            </a:pPr>
            <a:r>
              <a:rPr lang="es-MX" dirty="0"/>
              <a:t>KFW en inversión directa en 17 territorios indígenas 6 millones de Euros. </a:t>
            </a:r>
          </a:p>
          <a:p>
            <a:pPr fontAlgn="auto">
              <a:spcAft>
                <a:spcPts val="0"/>
              </a:spcAft>
              <a:defRPr/>
            </a:pPr>
            <a:endParaRPr lang="es-MX" dirty="0"/>
          </a:p>
          <a:p>
            <a:pPr fontAlgn="auto">
              <a:spcAft>
                <a:spcPts val="0"/>
              </a:spcAft>
              <a:defRPr/>
            </a:pPr>
            <a:r>
              <a:rPr lang="es-MX" dirty="0"/>
              <a:t>MASANGNI: organización graduada acompañamiento técnico y social. En proceso de “</a:t>
            </a:r>
            <a:r>
              <a:rPr lang="es-MX" dirty="0" err="1"/>
              <a:t>ONGización</a:t>
            </a:r>
            <a:r>
              <a:rPr lang="es-MX" dirty="0"/>
              <a:t>”. </a:t>
            </a:r>
            <a:endParaRPr lang="es-ES" dirty="0"/>
          </a:p>
          <a:p>
            <a:pPr fontAlgn="auto">
              <a:spcAft>
                <a:spcPts val="0"/>
              </a:spcAft>
              <a:defRPr/>
            </a:pPr>
            <a:endParaRPr lang="es-ES" dirty="0"/>
          </a:p>
          <a:p>
            <a:pPr fontAlgn="auto">
              <a:spcAft>
                <a:spcPts val="0"/>
              </a:spcAft>
              <a:defRPr/>
            </a:pP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73E6ED3-1B5D-4D60-93B5-0CA180B2CA51}"/>
              </a:ext>
            </a:extLst>
          </p:cNvPr>
          <p:cNvSpPr>
            <a:spLocks noGrp="1"/>
          </p:cNvSpPr>
          <p:nvPr>
            <p:ph type="title"/>
          </p:nvPr>
        </p:nvSpPr>
        <p:spPr/>
        <p:txBody>
          <a:bodyPr rtlCol="0">
            <a:normAutofit fontScale="90000"/>
          </a:bodyPr>
          <a:lstStyle/>
          <a:p>
            <a:pPr fontAlgn="auto">
              <a:spcAft>
                <a:spcPts val="0"/>
              </a:spcAft>
              <a:defRPr/>
            </a:pPr>
            <a:r>
              <a:rPr lang="es-MX" dirty="0"/>
              <a:t>Jardinería Comunitaria</a:t>
            </a:r>
            <a:br>
              <a:rPr lang="es-ES" dirty="0"/>
            </a:br>
            <a:endParaRPr lang="es-ES" dirty="0"/>
          </a:p>
        </p:txBody>
      </p:sp>
      <p:sp>
        <p:nvSpPr>
          <p:cNvPr id="3" name="2 Marcador de contenido">
            <a:extLst>
              <a:ext uri="{FF2B5EF4-FFF2-40B4-BE49-F238E27FC236}">
                <a16:creationId xmlns:a16="http://schemas.microsoft.com/office/drawing/2014/main" id="{C3F02061-A226-415A-889C-97AEED02ECBB}"/>
              </a:ext>
            </a:extLst>
          </p:cNvPr>
          <p:cNvSpPr>
            <a:spLocks noGrp="1"/>
          </p:cNvSpPr>
          <p:nvPr>
            <p:ph idx="1"/>
          </p:nvPr>
        </p:nvSpPr>
        <p:spPr/>
        <p:txBody>
          <a:bodyPr rtlCol="0">
            <a:normAutofit fontScale="32500" lnSpcReduction="20000"/>
          </a:bodyPr>
          <a:lstStyle/>
          <a:p>
            <a:pPr algn="just" fontAlgn="auto">
              <a:spcAft>
                <a:spcPts val="0"/>
              </a:spcAft>
              <a:buFont typeface="Arial" panose="020B0604020202020204" pitchFamily="34" charset="0"/>
              <a:buNone/>
              <a:defRPr/>
            </a:pPr>
            <a:r>
              <a:rPr lang="es-MX" sz="5900" dirty="0"/>
              <a:t> </a:t>
            </a:r>
            <a:endParaRPr lang="es-ES" sz="5900" dirty="0"/>
          </a:p>
          <a:p>
            <a:pPr algn="just" fontAlgn="auto">
              <a:spcAft>
                <a:spcPts val="0"/>
              </a:spcAft>
              <a:defRPr/>
            </a:pPr>
            <a:r>
              <a:rPr lang="es-MX" sz="6400" dirty="0"/>
              <a:t>En proceso constitución Empresa Integradora Forestal Industrial S.A (IFISA) aprovechar madera caída (3 comunidades: </a:t>
            </a:r>
            <a:r>
              <a:rPr lang="es-MX" sz="6400" dirty="0" err="1"/>
              <a:t>Wasakin</a:t>
            </a:r>
            <a:r>
              <a:rPr lang="es-MX" sz="6400" dirty="0"/>
              <a:t>,  </a:t>
            </a:r>
            <a:r>
              <a:rPr lang="es-MX" sz="6400" dirty="0" err="1"/>
              <a:t>Bambana</a:t>
            </a:r>
            <a:r>
              <a:rPr lang="es-MX" sz="6400" dirty="0"/>
              <a:t> y el Naranjal.  Actualmente 3 zonas operación: </a:t>
            </a:r>
            <a:r>
              <a:rPr lang="es-MX" sz="6400" dirty="0" err="1"/>
              <a:t>Layasiksa</a:t>
            </a:r>
            <a:r>
              <a:rPr lang="es-MX" sz="6400" dirty="0"/>
              <a:t> (1000 ha. </a:t>
            </a:r>
            <a:r>
              <a:rPr lang="es-MX" sz="6400" dirty="0" err="1"/>
              <a:t>latifoliado</a:t>
            </a:r>
            <a:r>
              <a:rPr lang="es-MX" sz="6400" dirty="0"/>
              <a:t> con 35 m3); Risco de Oro, </a:t>
            </a:r>
            <a:r>
              <a:rPr lang="es-MX" sz="6400" dirty="0" err="1"/>
              <a:t>Kukalaya</a:t>
            </a:r>
            <a:r>
              <a:rPr lang="es-MX" sz="6400" dirty="0"/>
              <a:t> (600 ha. 14 m3); y </a:t>
            </a:r>
            <a:r>
              <a:rPr lang="es-MX" sz="6400" dirty="0" err="1"/>
              <a:t>Wasaking</a:t>
            </a:r>
            <a:r>
              <a:rPr lang="es-MX" sz="6400" dirty="0"/>
              <a:t> (22 000 ha. de bosque </a:t>
            </a:r>
            <a:r>
              <a:rPr lang="es-MX" sz="6400" dirty="0" err="1"/>
              <a:t>latifoliado</a:t>
            </a:r>
            <a:r>
              <a:rPr lang="es-MX" sz="6400" dirty="0"/>
              <a:t> en pie).</a:t>
            </a:r>
            <a:endParaRPr lang="es-ES" sz="6400" dirty="0"/>
          </a:p>
          <a:p>
            <a:pPr algn="just" fontAlgn="auto">
              <a:spcAft>
                <a:spcPts val="0"/>
              </a:spcAft>
              <a:defRPr/>
            </a:pPr>
            <a:endParaRPr lang="es-ES" sz="6400" dirty="0"/>
          </a:p>
          <a:p>
            <a:pPr algn="just" fontAlgn="auto">
              <a:spcAft>
                <a:spcPts val="0"/>
              </a:spcAft>
              <a:defRPr/>
            </a:pPr>
            <a:r>
              <a:rPr lang="es-MX" sz="6400" dirty="0" err="1"/>
              <a:t>Jadwoond</a:t>
            </a:r>
            <a:r>
              <a:rPr lang="es-MX" sz="6400" dirty="0"/>
              <a:t>+:  Mayo 2010  Banco madera manejada y/o certificada FSC, proveniente de las empresas comunitarias RAAN (Maderas </a:t>
            </a:r>
            <a:r>
              <a:rPr lang="es-MX" sz="6400" dirty="0" err="1"/>
              <a:t>Tasbaik</a:t>
            </a:r>
            <a:r>
              <a:rPr lang="es-MX" sz="6400" dirty="0"/>
              <a:t>) -consorcio promotor GTZ/DED/ </a:t>
            </a:r>
            <a:r>
              <a:rPr lang="es-MX" sz="6400" dirty="0" err="1"/>
              <a:t>Jadwood</a:t>
            </a:r>
            <a:r>
              <a:rPr lang="es-MX" sz="6400" dirty="0"/>
              <a:t>/Embajada Holanda.</a:t>
            </a:r>
          </a:p>
          <a:p>
            <a:pPr algn="just" fontAlgn="auto">
              <a:spcAft>
                <a:spcPts val="0"/>
              </a:spcAft>
              <a:defRPr/>
            </a:pPr>
            <a:endParaRPr lang="es-MX" sz="6400" dirty="0"/>
          </a:p>
          <a:p>
            <a:pPr algn="just" fontAlgn="auto">
              <a:spcAft>
                <a:spcPts val="0"/>
              </a:spcAft>
              <a:defRPr/>
            </a:pPr>
            <a:r>
              <a:rPr lang="es-MX" sz="6400" dirty="0"/>
              <a:t>La escala actividad forestal no guarda proporción con el potencial y el contexto político favorable.</a:t>
            </a:r>
          </a:p>
          <a:p>
            <a:pPr fontAlgn="auto">
              <a:spcAft>
                <a:spcPts val="0"/>
              </a:spcAft>
              <a:defRPr/>
            </a:pPr>
            <a:endParaRPr lang="es-ES" sz="1600" dirty="0"/>
          </a:p>
          <a:p>
            <a:pPr fontAlgn="auto">
              <a:spcAft>
                <a:spcPts val="0"/>
              </a:spcAft>
              <a:defRPr/>
            </a:pPr>
            <a:endParaRPr lang="es-E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a:extLst>
              <a:ext uri="{FF2B5EF4-FFF2-40B4-BE49-F238E27FC236}">
                <a16:creationId xmlns:a16="http://schemas.microsoft.com/office/drawing/2014/main" id="{772F4CDF-494D-4B6B-ADF5-7200E01F1EC7}"/>
              </a:ext>
            </a:extLst>
          </p:cNvPr>
          <p:cNvSpPr>
            <a:spLocks noGrp="1"/>
          </p:cNvSpPr>
          <p:nvPr>
            <p:ph type="title"/>
          </p:nvPr>
        </p:nvSpPr>
        <p:spPr/>
        <p:txBody>
          <a:bodyPr/>
          <a:lstStyle/>
          <a:p>
            <a:r>
              <a:rPr lang="es-ES" altLang="es-SV"/>
              <a:t>Conclusión</a:t>
            </a:r>
          </a:p>
        </p:txBody>
      </p:sp>
      <p:sp>
        <p:nvSpPr>
          <p:cNvPr id="3" name="2 Marcador de contenido">
            <a:extLst>
              <a:ext uri="{FF2B5EF4-FFF2-40B4-BE49-F238E27FC236}">
                <a16:creationId xmlns:a16="http://schemas.microsoft.com/office/drawing/2014/main" id="{43C6EFF9-CF75-4CCF-97D9-813AFE48273C}"/>
              </a:ext>
            </a:extLst>
          </p:cNvPr>
          <p:cNvSpPr>
            <a:spLocks noGrp="1"/>
          </p:cNvSpPr>
          <p:nvPr>
            <p:ph idx="1"/>
          </p:nvPr>
        </p:nvSpPr>
        <p:spPr/>
        <p:txBody>
          <a:bodyPr rtlCol="0">
            <a:normAutofit fontScale="70000" lnSpcReduction="20000"/>
          </a:bodyPr>
          <a:lstStyle/>
          <a:p>
            <a:pPr algn="just" fontAlgn="auto">
              <a:spcAft>
                <a:spcPts val="0"/>
              </a:spcAft>
              <a:defRPr/>
            </a:pPr>
            <a:endParaRPr lang="es-MX" dirty="0"/>
          </a:p>
          <a:p>
            <a:pPr algn="just" fontAlgn="auto">
              <a:spcAft>
                <a:spcPts val="0"/>
              </a:spcAft>
              <a:defRPr/>
            </a:pPr>
            <a:r>
              <a:rPr lang="es-MX" dirty="0"/>
              <a:t>Proyectos de cooperación = “La cadena forestal” ($40 millones) URGE: AA</a:t>
            </a:r>
          </a:p>
          <a:p>
            <a:pPr algn="just" fontAlgn="auto">
              <a:spcAft>
                <a:spcPts val="0"/>
              </a:spcAft>
              <a:defRPr/>
            </a:pPr>
            <a:endParaRPr lang="es-MX" dirty="0"/>
          </a:p>
          <a:p>
            <a:pPr algn="just" fontAlgn="auto">
              <a:spcAft>
                <a:spcPts val="0"/>
              </a:spcAft>
              <a:defRPr/>
            </a:pPr>
            <a:r>
              <a:rPr lang="es-MX" dirty="0"/>
              <a:t>Modelo  FC reducido Subsistencia (Pensado Pequeño).</a:t>
            </a:r>
          </a:p>
          <a:p>
            <a:pPr algn="just" fontAlgn="auto">
              <a:spcAft>
                <a:spcPts val="0"/>
              </a:spcAft>
              <a:defRPr/>
            </a:pPr>
            <a:endParaRPr lang="es-MX" dirty="0"/>
          </a:p>
          <a:p>
            <a:pPr algn="just" fontAlgn="auto">
              <a:spcAft>
                <a:spcPts val="0"/>
              </a:spcAft>
              <a:defRPr/>
            </a:pPr>
            <a:r>
              <a:rPr lang="es-MX" dirty="0"/>
              <a:t>Modelo acompañamiento: </a:t>
            </a:r>
            <a:r>
              <a:rPr lang="es-MX" dirty="0" err="1"/>
              <a:t>Discapacitante</a:t>
            </a:r>
            <a:r>
              <a:rPr lang="es-MX" dirty="0"/>
              <a:t> (crisis experiencias emblemáticas).</a:t>
            </a:r>
          </a:p>
          <a:p>
            <a:pPr algn="just" fontAlgn="auto">
              <a:spcAft>
                <a:spcPts val="0"/>
              </a:spcAft>
              <a:defRPr/>
            </a:pPr>
            <a:endParaRPr lang="es-MX" dirty="0"/>
          </a:p>
          <a:p>
            <a:pPr algn="just" fontAlgn="auto">
              <a:spcAft>
                <a:spcPts val="0"/>
              </a:spcAft>
              <a:defRPr/>
            </a:pPr>
            <a:r>
              <a:rPr lang="es-MX" dirty="0"/>
              <a:t>Conclusión: Lo forestal sin potencial de fortalecer la autonomía ni los nuevos territorios</a:t>
            </a:r>
            <a:endParaRPr lang="es-ES" dirty="0"/>
          </a:p>
          <a:p>
            <a:pPr algn="just" fontAlgn="auto">
              <a:spcAft>
                <a:spcPts val="0"/>
              </a:spcAft>
              <a:buFont typeface="Arial" panose="020B0604020202020204" pitchFamily="34" charset="0"/>
              <a:buNone/>
              <a:defRPr/>
            </a:pPr>
            <a:r>
              <a:rPr lang="es-MX" dirty="0"/>
              <a:t> </a:t>
            </a:r>
            <a:endParaRPr lang="es-ES" dirty="0"/>
          </a:p>
          <a:p>
            <a:pPr fontAlgn="auto">
              <a:spcAft>
                <a:spcPts val="0"/>
              </a:spcAft>
              <a:defRPr/>
            </a:pPr>
            <a:r>
              <a:rPr lang="es-ES" dirty="0"/>
              <a:t>La Veda = Bala de </a:t>
            </a:r>
            <a:r>
              <a:rPr lang="es-ES" dirty="0" err="1"/>
              <a:t>cañon</a:t>
            </a:r>
            <a:r>
              <a:rPr lang="es-ES" dirty="0"/>
              <a:t> y ariete de la FC de la RAAN</a:t>
            </a:r>
          </a:p>
          <a:p>
            <a:pPr fontAlgn="auto">
              <a:spcAft>
                <a:spcPts val="0"/>
              </a:spcAft>
              <a:defRPr/>
            </a:pP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a:extLst>
              <a:ext uri="{FF2B5EF4-FFF2-40B4-BE49-F238E27FC236}">
                <a16:creationId xmlns:a16="http://schemas.microsoft.com/office/drawing/2014/main" id="{A418E03A-C034-4725-9A64-C9CC01E21B37}"/>
              </a:ext>
            </a:extLst>
          </p:cNvPr>
          <p:cNvSpPr>
            <a:spLocks noGrp="1"/>
          </p:cNvSpPr>
          <p:nvPr>
            <p:ph type="title"/>
          </p:nvPr>
        </p:nvSpPr>
        <p:spPr>
          <a:xfrm>
            <a:off x="428625" y="274638"/>
            <a:ext cx="8229600" cy="1143000"/>
          </a:xfrm>
        </p:spPr>
        <p:txBody>
          <a:bodyPr/>
          <a:lstStyle/>
          <a:p>
            <a:r>
              <a:rPr lang="es-ES" altLang="es-SV"/>
              <a:t>Conclusión</a:t>
            </a:r>
          </a:p>
        </p:txBody>
      </p:sp>
      <p:sp>
        <p:nvSpPr>
          <p:cNvPr id="20483" name="2 Marcador de contenido">
            <a:extLst>
              <a:ext uri="{FF2B5EF4-FFF2-40B4-BE49-F238E27FC236}">
                <a16:creationId xmlns:a16="http://schemas.microsoft.com/office/drawing/2014/main" id="{D73F9DC3-7D9C-4AAB-9C8A-CE79BA87ACC2}"/>
              </a:ext>
            </a:extLst>
          </p:cNvPr>
          <p:cNvSpPr>
            <a:spLocks noGrp="1"/>
          </p:cNvSpPr>
          <p:nvPr>
            <p:ph idx="1"/>
          </p:nvPr>
        </p:nvSpPr>
        <p:spPr/>
        <p:txBody>
          <a:bodyPr/>
          <a:lstStyle/>
          <a:p>
            <a:pPr algn="just"/>
            <a:r>
              <a:rPr lang="es-MX" altLang="es-SV"/>
              <a:t>Fortalecer capacidad gestión gobiernos territoriales indígenas: Oportunidad relanzar foresteria comunitaria.</a:t>
            </a:r>
          </a:p>
          <a:p>
            <a:pPr algn="just"/>
            <a:endParaRPr lang="es-MX" altLang="es-SV"/>
          </a:p>
          <a:p>
            <a:pPr algn="just">
              <a:buFont typeface="Arial" panose="020B0604020202020204" pitchFamily="34" charset="0"/>
              <a:buNone/>
            </a:pPr>
            <a:r>
              <a:rPr lang="es-MX" altLang="es-SV"/>
              <a:t> </a:t>
            </a:r>
            <a:endParaRPr lang="es-ES" altLang="es-SV"/>
          </a:p>
          <a:p>
            <a:pPr algn="just"/>
            <a:endParaRPr lang="es-ES" altLang="es-SV"/>
          </a:p>
          <a:p>
            <a:endParaRPr lang="es-ES" altLang="es-SV"/>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7CD32C69-906B-4424-BA88-5C7F8229A859}"/>
              </a:ext>
            </a:extLst>
          </p:cNvPr>
          <p:cNvSpPr>
            <a:spLocks noGrp="1"/>
          </p:cNvSpPr>
          <p:nvPr>
            <p:ph type="title"/>
          </p:nvPr>
        </p:nvSpPr>
        <p:spPr/>
        <p:txBody>
          <a:bodyPr rtlCol="0">
            <a:normAutofit fontScale="90000"/>
          </a:bodyPr>
          <a:lstStyle/>
          <a:p>
            <a:pPr fontAlgn="auto">
              <a:spcAft>
                <a:spcPts val="0"/>
              </a:spcAft>
              <a:defRPr/>
            </a:pPr>
            <a:r>
              <a:rPr lang="es-MX" dirty="0"/>
              <a:t>Plan de Desarrollo: Costa Caribe - Alto </a:t>
            </a:r>
            <a:r>
              <a:rPr lang="es-MX" dirty="0" err="1"/>
              <a:t>Wangki-Bocay</a:t>
            </a:r>
            <a:br>
              <a:rPr lang="es-MX" dirty="0"/>
            </a:br>
            <a:endParaRPr lang="es-MX" dirty="0"/>
          </a:p>
        </p:txBody>
      </p:sp>
      <p:sp>
        <p:nvSpPr>
          <p:cNvPr id="3" name="2 Marcador de contenido">
            <a:extLst>
              <a:ext uri="{FF2B5EF4-FFF2-40B4-BE49-F238E27FC236}">
                <a16:creationId xmlns:a16="http://schemas.microsoft.com/office/drawing/2014/main" id="{1C90B4DE-D0DB-4DAE-A4D8-B18DF833E0E3}"/>
              </a:ext>
            </a:extLst>
          </p:cNvPr>
          <p:cNvSpPr>
            <a:spLocks noGrp="1"/>
          </p:cNvSpPr>
          <p:nvPr>
            <p:ph idx="1"/>
          </p:nvPr>
        </p:nvSpPr>
        <p:spPr/>
        <p:txBody>
          <a:bodyPr rtlCol="0">
            <a:normAutofit lnSpcReduction="10000"/>
          </a:bodyPr>
          <a:lstStyle/>
          <a:p>
            <a:pPr fontAlgn="auto">
              <a:spcAft>
                <a:spcPts val="0"/>
              </a:spcAft>
              <a:buFont typeface="Arial" panose="020B0604020202020204" pitchFamily="34" charset="0"/>
              <a:buNone/>
              <a:defRPr/>
            </a:pPr>
            <a:r>
              <a:rPr lang="es-MX" dirty="0"/>
              <a:t> </a:t>
            </a:r>
          </a:p>
          <a:p>
            <a:pPr fontAlgn="auto">
              <a:spcAft>
                <a:spcPts val="0"/>
              </a:spcAft>
              <a:defRPr/>
            </a:pPr>
            <a:r>
              <a:rPr lang="es-MX" dirty="0"/>
              <a:t>46% territorio nacional.</a:t>
            </a:r>
          </a:p>
          <a:p>
            <a:pPr fontAlgn="auto">
              <a:spcAft>
                <a:spcPts val="0"/>
              </a:spcAft>
              <a:defRPr/>
            </a:pPr>
            <a:r>
              <a:rPr lang="es-MX" dirty="0"/>
              <a:t>35% hato ganadero</a:t>
            </a:r>
          </a:p>
          <a:p>
            <a:pPr fontAlgn="auto">
              <a:spcAft>
                <a:spcPts val="0"/>
              </a:spcAft>
              <a:defRPr/>
            </a:pPr>
            <a:r>
              <a:rPr lang="es-MX" dirty="0"/>
              <a:t>80% área forestal</a:t>
            </a:r>
          </a:p>
          <a:p>
            <a:pPr fontAlgn="auto">
              <a:spcAft>
                <a:spcPts val="0"/>
              </a:spcAft>
              <a:defRPr/>
            </a:pPr>
            <a:r>
              <a:rPr lang="es-MX" dirty="0"/>
              <a:t>70% Pesca</a:t>
            </a:r>
          </a:p>
          <a:p>
            <a:pPr fontAlgn="auto">
              <a:spcAft>
                <a:spcPts val="0"/>
              </a:spcAft>
              <a:defRPr/>
            </a:pPr>
            <a:r>
              <a:rPr lang="es-MX" dirty="0"/>
              <a:t>60% </a:t>
            </a:r>
            <a:r>
              <a:rPr lang="es-MX" dirty="0" err="1"/>
              <a:t>Mineria</a:t>
            </a:r>
            <a:endParaRPr lang="es-MX" dirty="0"/>
          </a:p>
          <a:p>
            <a:pPr fontAlgn="auto">
              <a:spcAft>
                <a:spcPts val="0"/>
              </a:spcAft>
              <a:defRPr/>
            </a:pPr>
            <a:r>
              <a:rPr lang="es-MX" dirty="0"/>
              <a:t>45 mil Km2 potencial hidrocarburos</a:t>
            </a:r>
          </a:p>
          <a:p>
            <a:pPr fontAlgn="auto">
              <a:spcAft>
                <a:spcPts val="0"/>
              </a:spcAft>
              <a:defRPr/>
            </a:pPr>
            <a:r>
              <a:rPr lang="es-MX" dirty="0"/>
              <a:t>450 litoral turístico</a:t>
            </a:r>
          </a:p>
          <a:p>
            <a:pPr fontAlgn="auto">
              <a:spcAft>
                <a:spcPts val="0"/>
              </a:spcAft>
              <a:defRPr/>
            </a:pP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246B00AD-B079-47CF-8F83-BC66771C69C6}"/>
              </a:ext>
            </a:extLst>
          </p:cNvPr>
          <p:cNvSpPr>
            <a:spLocks noGrp="1"/>
          </p:cNvSpPr>
          <p:nvPr>
            <p:ph type="title"/>
          </p:nvPr>
        </p:nvSpPr>
        <p:spPr/>
        <p:txBody>
          <a:bodyPr rtlCol="0">
            <a:normAutofit fontScale="90000"/>
          </a:bodyPr>
          <a:lstStyle/>
          <a:p>
            <a:pPr fontAlgn="auto">
              <a:spcAft>
                <a:spcPts val="0"/>
              </a:spcAft>
              <a:defRPr/>
            </a:pPr>
            <a:r>
              <a:rPr lang="es-MX" dirty="0"/>
              <a:t>Primera Fase 2009-2012 </a:t>
            </a:r>
            <a:br>
              <a:rPr lang="es-MX" dirty="0"/>
            </a:br>
            <a:endParaRPr lang="es-MX" dirty="0"/>
          </a:p>
        </p:txBody>
      </p:sp>
      <p:sp>
        <p:nvSpPr>
          <p:cNvPr id="4099" name="2 Marcador de contenido">
            <a:extLst>
              <a:ext uri="{FF2B5EF4-FFF2-40B4-BE49-F238E27FC236}">
                <a16:creationId xmlns:a16="http://schemas.microsoft.com/office/drawing/2014/main" id="{0D7472AE-A2A0-447D-BA93-818ECD9E70C7}"/>
              </a:ext>
            </a:extLst>
          </p:cNvPr>
          <p:cNvSpPr>
            <a:spLocks noGrp="1"/>
          </p:cNvSpPr>
          <p:nvPr>
            <p:ph idx="1"/>
          </p:nvPr>
        </p:nvSpPr>
        <p:spPr/>
        <p:txBody>
          <a:bodyPr/>
          <a:lstStyle/>
          <a:p>
            <a:pPr algn="just"/>
            <a:r>
              <a:rPr lang="es-MX" altLang="es-SV" b="1"/>
              <a:t>Objetivo: </a:t>
            </a:r>
            <a:r>
              <a:rPr lang="es-MX" altLang="es-SV"/>
              <a:t>Establecer las bases del modelo de desarrollo humano sostenible y equitativo, con beneficios concretos, servicios humanos básicos de calidad y oportunidades productivas y justas, apoyadas por un fortalecimiento institucional y participación ciudadana autonómica, dinámica y articuladora.</a:t>
            </a:r>
          </a:p>
          <a:p>
            <a:endParaRPr lang="es-MX" altLang="es-SV"/>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a:extLst>
              <a:ext uri="{FF2B5EF4-FFF2-40B4-BE49-F238E27FC236}">
                <a16:creationId xmlns:a16="http://schemas.microsoft.com/office/drawing/2014/main" id="{3517BBCE-5F2C-4B7B-A9D0-03690B4F7148}"/>
              </a:ext>
            </a:extLst>
          </p:cNvPr>
          <p:cNvSpPr>
            <a:spLocks noGrp="1"/>
          </p:cNvSpPr>
          <p:nvPr>
            <p:ph type="title"/>
          </p:nvPr>
        </p:nvSpPr>
        <p:spPr/>
        <p:txBody>
          <a:bodyPr/>
          <a:lstStyle/>
          <a:p>
            <a:r>
              <a:rPr lang="es-MX" altLang="es-SV"/>
              <a:t>La primera CONADETI</a:t>
            </a:r>
          </a:p>
        </p:txBody>
      </p:sp>
      <p:sp>
        <p:nvSpPr>
          <p:cNvPr id="5123" name="2 Marcador de contenido">
            <a:extLst>
              <a:ext uri="{FF2B5EF4-FFF2-40B4-BE49-F238E27FC236}">
                <a16:creationId xmlns:a16="http://schemas.microsoft.com/office/drawing/2014/main" id="{99024419-5B02-41D2-829B-90C20CF7A678}"/>
              </a:ext>
            </a:extLst>
          </p:cNvPr>
          <p:cNvSpPr>
            <a:spLocks noGrp="1"/>
          </p:cNvSpPr>
          <p:nvPr>
            <p:ph idx="1"/>
          </p:nvPr>
        </p:nvSpPr>
        <p:spPr/>
        <p:txBody>
          <a:bodyPr/>
          <a:lstStyle/>
          <a:p>
            <a:pPr algn="just"/>
            <a:r>
              <a:rPr lang="es-MX" altLang="es-SV"/>
              <a:t>Madre Tierra: Tratado Harrison-Altamirano  1905 (Inglaterra/Nicaragua) Comisión Tituladora de la Mosquitia. De 500 comunidades logró titular 22 (100,000 ha).</a:t>
            </a:r>
          </a:p>
          <a:p>
            <a:pPr algn="just">
              <a:buFont typeface="Arial" panose="020B0604020202020204" pitchFamily="34" charset="0"/>
              <a:buNone/>
            </a:pPr>
            <a:endParaRPr lang="es-MX" altLang="es-SV"/>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a:extLst>
              <a:ext uri="{FF2B5EF4-FFF2-40B4-BE49-F238E27FC236}">
                <a16:creationId xmlns:a16="http://schemas.microsoft.com/office/drawing/2014/main" id="{6A33E15A-F936-495F-90A1-56E749C9A887}"/>
              </a:ext>
            </a:extLst>
          </p:cNvPr>
          <p:cNvSpPr>
            <a:spLocks noGrp="1"/>
          </p:cNvSpPr>
          <p:nvPr>
            <p:ph type="title"/>
          </p:nvPr>
        </p:nvSpPr>
        <p:spPr/>
        <p:txBody>
          <a:bodyPr/>
          <a:lstStyle/>
          <a:p>
            <a:r>
              <a:rPr lang="es-MX" altLang="es-SV"/>
              <a:t>Madre Tierra</a:t>
            </a:r>
          </a:p>
        </p:txBody>
      </p:sp>
      <p:sp>
        <p:nvSpPr>
          <p:cNvPr id="3" name="2 Marcador de contenido">
            <a:extLst>
              <a:ext uri="{FF2B5EF4-FFF2-40B4-BE49-F238E27FC236}">
                <a16:creationId xmlns:a16="http://schemas.microsoft.com/office/drawing/2014/main" id="{56F20599-7950-4F61-9B78-19C03B4113AC}"/>
              </a:ext>
            </a:extLst>
          </p:cNvPr>
          <p:cNvSpPr>
            <a:spLocks noGrp="1"/>
          </p:cNvSpPr>
          <p:nvPr>
            <p:ph idx="1"/>
          </p:nvPr>
        </p:nvSpPr>
        <p:spPr/>
        <p:txBody>
          <a:bodyPr rtlCol="0">
            <a:normAutofit fontScale="92500" lnSpcReduction="10000"/>
          </a:bodyPr>
          <a:lstStyle/>
          <a:p>
            <a:pPr fontAlgn="auto">
              <a:spcAft>
                <a:spcPts val="0"/>
              </a:spcAft>
              <a:defRPr/>
            </a:pPr>
            <a:r>
              <a:rPr lang="es-MX" dirty="0"/>
              <a:t>Objetivo: Asegurar a las poblaciones indígenas y afro descendientes de la Costa Caribe y el Alto </a:t>
            </a:r>
            <a:r>
              <a:rPr lang="es-MX" dirty="0" err="1"/>
              <a:t>Wangki-Bocay</a:t>
            </a:r>
            <a:r>
              <a:rPr lang="es-MX" dirty="0"/>
              <a:t> la propiedad de sus tierras comunales ancestrales, mediante la demarcación, titulación y registro de las mismas.</a:t>
            </a:r>
          </a:p>
          <a:p>
            <a:pPr fontAlgn="auto">
              <a:spcAft>
                <a:spcPts val="0"/>
              </a:spcAft>
              <a:defRPr/>
            </a:pPr>
            <a:endParaRPr lang="es-MX" dirty="0"/>
          </a:p>
          <a:p>
            <a:pPr fontAlgn="auto">
              <a:spcAft>
                <a:spcPts val="0"/>
              </a:spcAft>
              <a:defRPr/>
            </a:pPr>
            <a:r>
              <a:rPr lang="es-MX" dirty="0"/>
              <a:t>Finalizado el proceso de demarcación y titulación de 20 territorios indígenas y afro descendientes y dos áreas complementarias al 2009. (PI)</a:t>
            </a:r>
          </a:p>
          <a:p>
            <a:pPr fontAlgn="auto">
              <a:spcAft>
                <a:spcPts val="0"/>
              </a:spcAft>
              <a:buFont typeface="Arial" panose="020B0604020202020204" pitchFamily="34" charset="0"/>
              <a:buNone/>
              <a:defRPr/>
            </a:pPr>
            <a:r>
              <a:rPr lang="es-MX" dirty="0"/>
              <a:t> </a:t>
            </a:r>
          </a:p>
          <a:p>
            <a:pPr fontAlgn="auto">
              <a:spcAft>
                <a:spcPts val="0"/>
              </a:spcAft>
              <a:defRPr/>
            </a:pP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4 Imagen" descr="Diapositiva2.JPG">
            <a:extLst>
              <a:ext uri="{FF2B5EF4-FFF2-40B4-BE49-F238E27FC236}">
                <a16:creationId xmlns:a16="http://schemas.microsoft.com/office/drawing/2014/main" id="{3654D1F1-7C03-4860-937E-1587D9D841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27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5BE0CBB-88E1-40D6-A323-E9585BE41FE3}"/>
              </a:ext>
            </a:extLst>
          </p:cNvPr>
          <p:cNvSpPr>
            <a:spLocks noGrp="1"/>
          </p:cNvSpPr>
          <p:nvPr>
            <p:ph type="title"/>
          </p:nvPr>
        </p:nvSpPr>
        <p:spPr/>
        <p:txBody>
          <a:bodyPr rtlCol="0">
            <a:normAutofit fontScale="90000"/>
          </a:bodyPr>
          <a:lstStyle/>
          <a:p>
            <a:pPr fontAlgn="auto">
              <a:spcAft>
                <a:spcPts val="0"/>
              </a:spcAft>
              <a:defRPr/>
            </a:pPr>
            <a:br>
              <a:rPr lang="es-MX" sz="2200" b="1" dirty="0"/>
            </a:br>
            <a:br>
              <a:rPr lang="es-MX" sz="2200" b="1" dirty="0"/>
            </a:br>
            <a:br>
              <a:rPr lang="es-MX" sz="2200" b="1" dirty="0"/>
            </a:br>
            <a:r>
              <a:rPr lang="es-MX" sz="2200" b="1" dirty="0"/>
              <a:t>EJE 2: TRANSFORMACION ECONOMICA EQUITATIVA, SOSTENIBLE Y ARMONICA ENTRE LOS SERES HUMANOS Y LA NATURALEZA – COSTO TOTAL $776.6M</a:t>
            </a:r>
            <a:br>
              <a:rPr lang="es-MX" sz="2200" dirty="0"/>
            </a:br>
            <a:r>
              <a:rPr lang="es-MX" sz="2200" b="1" dirty="0"/>
              <a:t> </a:t>
            </a:r>
            <a:br>
              <a:rPr lang="es-MX" sz="2200" dirty="0"/>
            </a:br>
            <a:endParaRPr lang="es-MX" dirty="0"/>
          </a:p>
        </p:txBody>
      </p:sp>
      <p:sp>
        <p:nvSpPr>
          <p:cNvPr id="3" name="2 Marcador de contenido">
            <a:extLst>
              <a:ext uri="{FF2B5EF4-FFF2-40B4-BE49-F238E27FC236}">
                <a16:creationId xmlns:a16="http://schemas.microsoft.com/office/drawing/2014/main" id="{02C1A91D-8907-48B6-A629-D00DB52064C0}"/>
              </a:ext>
            </a:extLst>
          </p:cNvPr>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None/>
              <a:defRPr/>
            </a:pPr>
            <a:r>
              <a:rPr lang="es-MX" dirty="0"/>
              <a:t>Seis programas:</a:t>
            </a:r>
          </a:p>
          <a:p>
            <a:pPr fontAlgn="auto">
              <a:spcAft>
                <a:spcPts val="0"/>
              </a:spcAft>
              <a:buFont typeface="Arial" panose="020B0604020202020204" pitchFamily="34" charset="0"/>
              <a:buNone/>
              <a:defRPr/>
            </a:pPr>
            <a:endParaRPr lang="es-MX" dirty="0"/>
          </a:p>
          <a:p>
            <a:pPr fontAlgn="auto">
              <a:spcAft>
                <a:spcPts val="0"/>
              </a:spcAft>
              <a:buFont typeface="Arial" panose="020B0604020202020204" pitchFamily="34" charset="0"/>
              <a:buNone/>
              <a:defRPr/>
            </a:pPr>
            <a:r>
              <a:rPr lang="es-MX" dirty="0"/>
              <a:t>Responsables desencadenar el dinamismo económico en el Caribe y Alto </a:t>
            </a:r>
            <a:r>
              <a:rPr lang="es-MX" dirty="0" err="1"/>
              <a:t>Wangki-Bocay</a:t>
            </a:r>
            <a:r>
              <a:rPr lang="es-MX" dirty="0"/>
              <a:t>: </a:t>
            </a:r>
          </a:p>
          <a:p>
            <a:pPr fontAlgn="auto">
              <a:spcAft>
                <a:spcPts val="0"/>
              </a:spcAft>
              <a:buFont typeface="Arial" panose="020B0604020202020204" pitchFamily="34" charset="0"/>
              <a:buNone/>
              <a:defRPr/>
            </a:pPr>
            <a:r>
              <a:rPr lang="es-MX" dirty="0"/>
              <a:t> </a:t>
            </a:r>
          </a:p>
          <a:p>
            <a:pPr fontAlgn="auto">
              <a:spcAft>
                <a:spcPts val="0"/>
              </a:spcAft>
              <a:buFont typeface="Arial" panose="020B0604020202020204" pitchFamily="34" charset="0"/>
              <a:buNone/>
              <a:defRPr/>
            </a:pPr>
            <a:r>
              <a:rPr lang="es-MX" dirty="0"/>
              <a:t>(i) Defensa y Protección del Medio Ambiente, cambio climático y gestión del riesgo; </a:t>
            </a:r>
          </a:p>
          <a:p>
            <a:pPr fontAlgn="auto">
              <a:spcAft>
                <a:spcPts val="0"/>
              </a:spcAft>
              <a:buFont typeface="Arial" panose="020B0604020202020204" pitchFamily="34" charset="0"/>
              <a:buNone/>
              <a:defRPr/>
            </a:pPr>
            <a:r>
              <a:rPr lang="es-MX" dirty="0"/>
              <a:t>(</a:t>
            </a:r>
            <a:r>
              <a:rPr lang="es-MX" dirty="0" err="1"/>
              <a:t>ii</a:t>
            </a:r>
            <a:r>
              <a:rPr lang="es-MX" dirty="0"/>
              <a:t>) Infraestructura Económica; </a:t>
            </a:r>
          </a:p>
          <a:p>
            <a:pPr fontAlgn="auto">
              <a:spcAft>
                <a:spcPts val="0"/>
              </a:spcAft>
              <a:buFont typeface="Arial" panose="020B0604020202020204" pitchFamily="34" charset="0"/>
              <a:buNone/>
              <a:defRPr/>
            </a:pPr>
            <a:r>
              <a:rPr lang="es-MX" dirty="0"/>
              <a:t>(</a:t>
            </a:r>
            <a:r>
              <a:rPr lang="es-MX" dirty="0" err="1"/>
              <a:t>iii</a:t>
            </a:r>
            <a:r>
              <a:rPr lang="es-MX" dirty="0"/>
              <a:t>) Desarrollo de la Agroindustria; </a:t>
            </a:r>
          </a:p>
          <a:p>
            <a:pPr fontAlgn="auto">
              <a:spcAft>
                <a:spcPts val="0"/>
              </a:spcAft>
              <a:buFont typeface="Arial" panose="020B0604020202020204" pitchFamily="34" charset="0"/>
              <a:buNone/>
              <a:defRPr/>
            </a:pPr>
            <a:r>
              <a:rPr lang="es-MX" dirty="0"/>
              <a:t>(</a:t>
            </a:r>
            <a:r>
              <a:rPr lang="es-MX" dirty="0" err="1"/>
              <a:t>iv</a:t>
            </a:r>
            <a:r>
              <a:rPr lang="es-MX" dirty="0"/>
              <a:t>) Pesca; </a:t>
            </a:r>
          </a:p>
          <a:p>
            <a:pPr fontAlgn="auto">
              <a:spcAft>
                <a:spcPts val="0"/>
              </a:spcAft>
              <a:buFont typeface="Arial" panose="020B0604020202020204" pitchFamily="34" charset="0"/>
              <a:buNone/>
              <a:defRPr/>
            </a:pPr>
            <a:r>
              <a:rPr lang="es-MX" dirty="0"/>
              <a:t>(v) </a:t>
            </a:r>
            <a:r>
              <a:rPr lang="es-MX" dirty="0">
                <a:solidFill>
                  <a:srgbClr val="FF0000"/>
                </a:solidFill>
              </a:rPr>
              <a:t>Forestal; </a:t>
            </a:r>
          </a:p>
          <a:p>
            <a:pPr fontAlgn="auto">
              <a:spcAft>
                <a:spcPts val="0"/>
              </a:spcAft>
              <a:buFont typeface="Arial" panose="020B0604020202020204" pitchFamily="34" charset="0"/>
              <a:buNone/>
              <a:defRPr/>
            </a:pPr>
            <a:r>
              <a:rPr lang="es-MX" dirty="0"/>
              <a:t>(vi) Turismo.</a:t>
            </a:r>
          </a:p>
          <a:p>
            <a:pPr fontAlgn="auto">
              <a:spcAft>
                <a:spcPts val="0"/>
              </a:spcAft>
              <a:defRPr/>
            </a:pPr>
            <a:endParaRPr lang="es-MX" dirty="0"/>
          </a:p>
          <a:p>
            <a:pPr fontAlgn="auto">
              <a:spcAft>
                <a:spcPts val="0"/>
              </a:spcAft>
              <a:defRPr/>
            </a:pP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a:extLst>
              <a:ext uri="{FF2B5EF4-FFF2-40B4-BE49-F238E27FC236}">
                <a16:creationId xmlns:a16="http://schemas.microsoft.com/office/drawing/2014/main" id="{822E75BE-B00F-4D7A-A81D-B90A402652B5}"/>
              </a:ext>
            </a:extLst>
          </p:cNvPr>
          <p:cNvSpPr>
            <a:spLocks noGrp="1"/>
          </p:cNvSpPr>
          <p:nvPr>
            <p:ph type="title"/>
          </p:nvPr>
        </p:nvSpPr>
        <p:spPr/>
        <p:txBody>
          <a:bodyPr/>
          <a:lstStyle/>
          <a:p>
            <a:r>
              <a:rPr lang="es-MX" altLang="es-SV" b="1"/>
              <a:t>Plan de la Costa Caribe</a:t>
            </a:r>
            <a:endParaRPr lang="es-MX" altLang="es-SV"/>
          </a:p>
        </p:txBody>
      </p:sp>
      <p:sp>
        <p:nvSpPr>
          <p:cNvPr id="3" name="2 Marcador de contenido">
            <a:extLst>
              <a:ext uri="{FF2B5EF4-FFF2-40B4-BE49-F238E27FC236}">
                <a16:creationId xmlns:a16="http://schemas.microsoft.com/office/drawing/2014/main" id="{25C630B4-295F-4814-B1E7-9228CC353D01}"/>
              </a:ext>
            </a:extLst>
          </p:cNvPr>
          <p:cNvSpPr>
            <a:spLocks noGrp="1"/>
          </p:cNvSpPr>
          <p:nvPr>
            <p:ph idx="1"/>
          </p:nvPr>
        </p:nvSpPr>
        <p:spPr/>
        <p:txBody>
          <a:bodyPr rtlCol="0">
            <a:normAutofit fontScale="92500" lnSpcReduction="20000"/>
          </a:bodyPr>
          <a:lstStyle/>
          <a:p>
            <a:pPr fontAlgn="auto">
              <a:spcAft>
                <a:spcPts val="0"/>
              </a:spcAft>
              <a:defRPr/>
            </a:pPr>
            <a:r>
              <a:rPr lang="es-MX" dirty="0"/>
              <a:t>La Pesca es un programa de perfil indígena y afro descendiente. Los mestizos no son pescadores. </a:t>
            </a:r>
            <a:r>
              <a:rPr lang="es-MX" u="sng" dirty="0"/>
              <a:t>La producción forestal se encuentra en las zonas de predominio de la población </a:t>
            </a:r>
            <a:r>
              <a:rPr lang="es-MX" u="sng" dirty="0" err="1"/>
              <a:t>Miskitu</a:t>
            </a:r>
            <a:r>
              <a:rPr lang="es-MX" u="sng" dirty="0"/>
              <a:t> y </a:t>
            </a:r>
            <a:r>
              <a:rPr lang="es-MX" u="sng" dirty="0" err="1"/>
              <a:t>Mayagna</a:t>
            </a:r>
            <a:r>
              <a:rPr lang="es-MX" dirty="0"/>
              <a:t>, así como las principales áreas con potencialidad para el desarrollo turístico.</a:t>
            </a:r>
          </a:p>
          <a:p>
            <a:pPr fontAlgn="auto">
              <a:spcAft>
                <a:spcPts val="0"/>
              </a:spcAft>
              <a:defRPr/>
            </a:pPr>
            <a:endParaRPr lang="es-MX" dirty="0"/>
          </a:p>
          <a:p>
            <a:pPr fontAlgn="auto">
              <a:spcAft>
                <a:spcPts val="0"/>
              </a:spcAft>
              <a:defRPr/>
            </a:pPr>
            <a:r>
              <a:rPr lang="es-MX" dirty="0"/>
              <a:t>Recurso Forestal: Contenido económico territorial.</a:t>
            </a:r>
          </a:p>
          <a:p>
            <a:pPr fontAlgn="auto">
              <a:spcAft>
                <a:spcPts val="0"/>
              </a:spcAft>
              <a:defRPr/>
            </a:pPr>
            <a:endParaRPr lang="es-MX" dirty="0"/>
          </a:p>
          <a:p>
            <a:pPr fontAlgn="auto">
              <a:spcAft>
                <a:spcPts val="0"/>
              </a:spcAft>
              <a:defRPr/>
            </a:pPr>
            <a:r>
              <a:rPr lang="es-MX" dirty="0"/>
              <a:t> Plan de inversión DESARROLLO FORESTAL 45.6</a:t>
            </a:r>
          </a:p>
          <a:p>
            <a:pPr fontAlgn="auto">
              <a:spcAft>
                <a:spcPts val="0"/>
              </a:spcAft>
              <a:defRPr/>
            </a:pP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a:extLst>
              <a:ext uri="{FF2B5EF4-FFF2-40B4-BE49-F238E27FC236}">
                <a16:creationId xmlns:a16="http://schemas.microsoft.com/office/drawing/2014/main" id="{B19D5A48-D532-4186-9852-762ACA404246}"/>
              </a:ext>
            </a:extLst>
          </p:cNvPr>
          <p:cNvSpPr>
            <a:spLocks noGrp="1"/>
          </p:cNvSpPr>
          <p:nvPr>
            <p:ph type="title"/>
          </p:nvPr>
        </p:nvSpPr>
        <p:spPr/>
        <p:txBody>
          <a:bodyPr/>
          <a:lstStyle/>
          <a:p>
            <a:r>
              <a:rPr lang="es-MX" altLang="es-SV"/>
              <a:t>Realidades</a:t>
            </a:r>
          </a:p>
        </p:txBody>
      </p:sp>
      <p:sp>
        <p:nvSpPr>
          <p:cNvPr id="3" name="2 Marcador de contenido">
            <a:extLst>
              <a:ext uri="{FF2B5EF4-FFF2-40B4-BE49-F238E27FC236}">
                <a16:creationId xmlns:a16="http://schemas.microsoft.com/office/drawing/2014/main" id="{434F856B-CF67-4306-84EE-A73844EB3FE8}"/>
              </a:ext>
            </a:extLst>
          </p:cNvPr>
          <p:cNvSpPr>
            <a:spLocks noGrp="1"/>
          </p:cNvSpPr>
          <p:nvPr>
            <p:ph idx="1"/>
          </p:nvPr>
        </p:nvSpPr>
        <p:spPr/>
        <p:txBody>
          <a:bodyPr rtlCol="0">
            <a:normAutofit fontScale="92500"/>
          </a:bodyPr>
          <a:lstStyle/>
          <a:p>
            <a:pPr fontAlgn="auto">
              <a:spcAft>
                <a:spcPts val="0"/>
              </a:spcAft>
              <a:defRPr/>
            </a:pPr>
            <a:r>
              <a:rPr lang="es-MX" dirty="0"/>
              <a:t>Energía: Falta acceso 62 % </a:t>
            </a:r>
            <a:r>
              <a:rPr lang="es-MX" dirty="0" err="1"/>
              <a:t>Miskitos</a:t>
            </a:r>
            <a:r>
              <a:rPr lang="es-MX" dirty="0"/>
              <a:t>, 90.4 % </a:t>
            </a:r>
            <a:r>
              <a:rPr lang="es-MX" dirty="0" err="1"/>
              <a:t>Mayagnas</a:t>
            </a:r>
            <a:r>
              <a:rPr lang="es-MX" dirty="0"/>
              <a:t> y 100 % Ramas. (84.1 % promedio vs. 27.8 %  resto de país). </a:t>
            </a:r>
          </a:p>
          <a:p>
            <a:pPr fontAlgn="auto">
              <a:spcAft>
                <a:spcPts val="0"/>
              </a:spcAft>
              <a:defRPr/>
            </a:pPr>
            <a:r>
              <a:rPr lang="es-MX" dirty="0"/>
              <a:t>Pesca: Potencial $600 M. - Genera $60 M en exportaciones, especialmente a partir de langostas y camarones.</a:t>
            </a:r>
            <a:r>
              <a:rPr lang="es-ES" dirty="0"/>
              <a:t> </a:t>
            </a:r>
          </a:p>
          <a:p>
            <a:pPr fontAlgn="auto">
              <a:spcAft>
                <a:spcPts val="0"/>
              </a:spcAft>
              <a:defRPr/>
            </a:pPr>
            <a:r>
              <a:rPr lang="es-ES" dirty="0" err="1"/>
              <a:t>Mineria</a:t>
            </a:r>
            <a:r>
              <a:rPr lang="es-ES" dirty="0"/>
              <a:t>: </a:t>
            </a:r>
            <a:r>
              <a:rPr lang="es-ES" dirty="0" err="1"/>
              <a:t>Hemco</a:t>
            </a:r>
            <a:r>
              <a:rPr lang="es-ES" dirty="0"/>
              <a:t>, explotación 12 12,412.85 ha. Genera 532 empleos. CRAAN </a:t>
            </a:r>
            <a:r>
              <a:rPr lang="es-MX" dirty="0"/>
              <a:t>niega 29 concesiones mineras (falta fianzas x 200 mil ha.)</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757</TotalTime>
  <Words>1250</Words>
  <Application>Microsoft Office PowerPoint</Application>
  <PresentationFormat>Presentación en pantalla (4:3)</PresentationFormat>
  <Paragraphs>150</Paragraphs>
  <Slides>19</Slides>
  <Notes>19</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Calibri</vt:lpstr>
      <vt:lpstr>Arial</vt:lpstr>
      <vt:lpstr>Tema de Office</vt:lpstr>
      <vt:lpstr>Presentación de PowerPoint</vt:lpstr>
      <vt:lpstr>Plan de Desarrollo: Costa Caribe - Alto Wangki-Bocay </vt:lpstr>
      <vt:lpstr>Primera Fase 2009-2012  </vt:lpstr>
      <vt:lpstr>La primera CONADETI</vt:lpstr>
      <vt:lpstr>Madre Tierra</vt:lpstr>
      <vt:lpstr>Presentación de PowerPoint</vt:lpstr>
      <vt:lpstr>   EJE 2: TRANSFORMACION ECONOMICA EQUITATIVA, SOSTENIBLE Y ARMONICA ENTRE LOS SERES HUMANOS Y LA NATURALEZA – COSTO TOTAL $776.6M   </vt:lpstr>
      <vt:lpstr>Plan de la Costa Caribe</vt:lpstr>
      <vt:lpstr>Realidades</vt:lpstr>
      <vt:lpstr>Ganadería y Migración</vt:lpstr>
      <vt:lpstr>Palma africana </vt:lpstr>
      <vt:lpstr>Lo forestal  2007</vt:lpstr>
      <vt:lpstr>Contexto</vt:lpstr>
      <vt:lpstr>Contexto</vt:lpstr>
      <vt:lpstr>Manejo Forestal estrategia de gobernanza territorial</vt:lpstr>
      <vt:lpstr>Asistencia Técnica</vt:lpstr>
      <vt:lpstr>Jardinería Comunitaria </vt:lpstr>
      <vt:lpstr>Conclusión</vt:lpstr>
      <vt:lpstr>Conclusión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REDD ADOS</dc:title>
  <dc:subject>Discusión sobre derechos indígenas y REDD</dc:subject>
  <dc:creator>Rubén Pasos Cedeño</dc:creator>
  <cp:keywords>Derecho Indígena, REDD</cp:keywords>
  <dc:description>Presentación II FILCC</dc:description>
  <cp:lastModifiedBy>FPRISMA</cp:lastModifiedBy>
  <cp:revision>138</cp:revision>
  <dcterms:created xsi:type="dcterms:W3CDTF">2010-05-22T15:22:26Z</dcterms:created>
  <dcterms:modified xsi:type="dcterms:W3CDTF">2020-02-26T22:07:10Z</dcterms:modified>
  <cp:category>Debate</cp:category>
</cp:coreProperties>
</file>