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6" r:id="rId2"/>
    <p:sldId id="256" r:id="rId3"/>
    <p:sldId id="257" r:id="rId4"/>
    <p:sldId id="258" r:id="rId5"/>
    <p:sldId id="274" r:id="rId6"/>
    <p:sldId id="275" r:id="rId7"/>
    <p:sldId id="277" r:id="rId8"/>
    <p:sldId id="269" r:id="rId9"/>
    <p:sldId id="259" r:id="rId10"/>
    <p:sldId id="260" r:id="rId11"/>
    <p:sldId id="261" r:id="rId12"/>
    <p:sldId id="262" r:id="rId13"/>
    <p:sldId id="263" r:id="rId14"/>
    <p:sldId id="264" r:id="rId15"/>
    <p:sldId id="270" r:id="rId16"/>
    <p:sldId id="265" r:id="rId17"/>
    <p:sldId id="266" r:id="rId18"/>
    <p:sldId id="279" r:id="rId19"/>
    <p:sldId id="278" r:id="rId20"/>
    <p:sldId id="282" r:id="rId21"/>
    <p:sldId id="280" r:id="rId22"/>
    <p:sldId id="281" r:id="rId23"/>
    <p:sldId id="271" r:id="rId24"/>
    <p:sldId id="272" r:id="rId25"/>
    <p:sldId id="267" r:id="rId26"/>
    <p:sldId id="273" r:id="rId27"/>
    <p:sldId id="268" r:id="rId28"/>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34" autoAdjust="0"/>
    <p:restoredTop sz="86491" autoAdjust="0"/>
  </p:normalViewPr>
  <p:slideViewPr>
    <p:cSldViewPr>
      <p:cViewPr varScale="1">
        <p:scale>
          <a:sx n="74" d="100"/>
          <a:sy n="74" d="100"/>
        </p:scale>
        <p:origin x="17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s-E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s-ES"/>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s-E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E08C10-C463-4C5D-9DF3-E6300B629729}" type="slidenum">
              <a:rPr lang="es-ES" altLang="es-US"/>
              <a:pPr/>
              <a:t>‹Nº›</a:t>
            </a:fld>
            <a:endParaRPr lang="es-ES" altLang="es-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07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8AD8142-3761-455F-919C-EDE72CB7A9A0}" type="slidenum">
              <a:rPr lang="es-ES" altLang="es-US" sz="1200"/>
              <a:pPr eaLnBrk="1" hangingPunct="1"/>
              <a:t>1</a:t>
            </a:fld>
            <a:endParaRPr lang="es-ES" altLang="es-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71B6166-7641-4291-BF08-C1BA53C21349}" type="slidenum">
              <a:rPr lang="es-ES" altLang="es-US" sz="1200"/>
              <a:pPr eaLnBrk="1" hangingPunct="1"/>
              <a:t>10</a:t>
            </a:fld>
            <a:endParaRPr lang="es-ES" altLang="es-US" sz="120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NI" altLang="es-US" smtClean="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D3EE1AF-6DF0-4722-A901-EB6EBFCDA6EA}" type="slidenum">
              <a:rPr lang="es-ES" altLang="es-US" sz="1200"/>
              <a:pPr eaLnBrk="1" hangingPunct="1"/>
              <a:t>11</a:t>
            </a:fld>
            <a:endParaRPr lang="es-ES" altLang="es-US" sz="120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NI" altLang="es-US" smtClean="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D13E556-112D-453E-9441-8D316927BACA}" type="slidenum">
              <a:rPr lang="es-ES" altLang="es-US" sz="1200"/>
              <a:pPr eaLnBrk="1" hangingPunct="1"/>
              <a:t>12</a:t>
            </a:fld>
            <a:endParaRPr lang="es-ES" altLang="es-US" sz="12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NI" altLang="es-US" smtClean="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430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3E3EA30-F1A4-4C5F-A25B-1E7C41A9F3B1}" type="slidenum">
              <a:rPr lang="es-ES" altLang="es-US" sz="1200"/>
              <a:pPr eaLnBrk="1" hangingPunct="1"/>
              <a:t>13</a:t>
            </a:fld>
            <a:endParaRPr lang="es-ES" altLang="es-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440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6BEF5D8-87F5-404F-8D80-C8593DD38298}" type="slidenum">
              <a:rPr lang="es-ES" altLang="es-US" sz="1200"/>
              <a:pPr eaLnBrk="1" hangingPunct="1"/>
              <a:t>14</a:t>
            </a:fld>
            <a:endParaRPr lang="es-ES" altLang="es-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ln/>
        </p:spPr>
      </p:sp>
      <p:sp>
        <p:nvSpPr>
          <p:cNvPr id="45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450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E0D16DA-A5F0-49F6-9347-D6AF9867AE98}" type="slidenum">
              <a:rPr lang="es-ES" altLang="es-US" sz="1200"/>
              <a:pPr eaLnBrk="1" hangingPunct="1"/>
              <a:t>15</a:t>
            </a:fld>
            <a:endParaRPr lang="es-ES" altLang="es-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a:ln/>
        </p:spPr>
      </p:sp>
      <p:sp>
        <p:nvSpPr>
          <p:cNvPr id="460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460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78F130A-F632-4713-A310-A46C468DE369}" type="slidenum">
              <a:rPr lang="es-ES" altLang="es-US" sz="1200"/>
              <a:pPr eaLnBrk="1" hangingPunct="1"/>
              <a:t>16</a:t>
            </a:fld>
            <a:endParaRPr lang="es-ES" altLang="es-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a:ln/>
        </p:spPr>
      </p:sp>
      <p:sp>
        <p:nvSpPr>
          <p:cNvPr id="471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471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ABE3936-742E-4227-9009-DC3ED1A24EB5}" type="slidenum">
              <a:rPr lang="es-ES" altLang="es-US" sz="1200"/>
              <a:pPr eaLnBrk="1" hangingPunct="1"/>
              <a:t>17</a:t>
            </a:fld>
            <a:endParaRPr lang="es-ES" altLang="es-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ln/>
        </p:spPr>
      </p:sp>
      <p:sp>
        <p:nvSpPr>
          <p:cNvPr id="481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481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58A49A3-5E01-49E0-9296-00C31A7D32B8}" type="slidenum">
              <a:rPr lang="es-ES" altLang="es-US" sz="1200"/>
              <a:pPr eaLnBrk="1" hangingPunct="1"/>
              <a:t>18</a:t>
            </a:fld>
            <a:endParaRPr lang="es-ES" altLang="es-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ln/>
        </p:spPr>
      </p:sp>
      <p:sp>
        <p:nvSpPr>
          <p:cNvPr id="491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491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74B4319-B158-4AF6-8A2C-2BB0371EA338}" type="slidenum">
              <a:rPr lang="es-ES" altLang="es-US" sz="1200"/>
              <a:pPr eaLnBrk="1" hangingPunct="1"/>
              <a:t>19</a:t>
            </a:fld>
            <a:endParaRPr lang="es-ES" altLang="es-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17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DD113FD-2FE8-4AEB-9F73-916E1075F10A}" type="slidenum">
              <a:rPr lang="es-ES" altLang="es-US" sz="1200"/>
              <a:pPr eaLnBrk="1" hangingPunct="1"/>
              <a:t>2</a:t>
            </a:fld>
            <a:endParaRPr lang="es-ES" altLang="es-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01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F90A4BA-2766-4540-AE05-3B361CD6107D}" type="slidenum">
              <a:rPr lang="es-ES" altLang="es-US" sz="1200"/>
              <a:pPr eaLnBrk="1" hangingPunct="1"/>
              <a:t>20</a:t>
            </a:fld>
            <a:endParaRPr lang="es-ES" altLang="es-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12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E2C5061-E48E-41E1-965D-BF348B4F8346}" type="slidenum">
              <a:rPr lang="es-ES" altLang="es-US" sz="1200"/>
              <a:pPr eaLnBrk="1" hangingPunct="1"/>
              <a:t>21</a:t>
            </a:fld>
            <a:endParaRPr lang="es-ES" altLang="es-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22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8C92E26-C3DC-4B40-9D8C-08F32C2BEC23}" type="slidenum">
              <a:rPr lang="es-ES" altLang="es-US" sz="1200"/>
              <a:pPr eaLnBrk="1" hangingPunct="1"/>
              <a:t>22</a:t>
            </a:fld>
            <a:endParaRPr lang="es-ES" altLang="es-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32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C529F22-2F57-4AEB-98E4-76C4DB627EE8}" type="slidenum">
              <a:rPr lang="es-ES" altLang="es-US" sz="1200"/>
              <a:pPr eaLnBrk="1" hangingPunct="1"/>
              <a:t>23</a:t>
            </a:fld>
            <a:endParaRPr lang="es-ES" altLang="es-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42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5ECA441-1FC7-4952-BF72-0E0B65B779A3}" type="slidenum">
              <a:rPr lang="es-ES" altLang="es-US" sz="1200"/>
              <a:pPr eaLnBrk="1" hangingPunct="1"/>
              <a:t>24</a:t>
            </a:fld>
            <a:endParaRPr lang="es-ES" altLang="es-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ln/>
        </p:spPr>
      </p:sp>
      <p:sp>
        <p:nvSpPr>
          <p:cNvPr id="552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53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F0BA0EE-FF88-40DC-82EA-6F19172D6A54}" type="slidenum">
              <a:rPr lang="es-ES" altLang="es-US" sz="1200"/>
              <a:pPr eaLnBrk="1" hangingPunct="1"/>
              <a:t>25</a:t>
            </a:fld>
            <a:endParaRPr lang="es-ES" altLang="es-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63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9D1F94E-9781-4B73-97FE-2374192BDFE8}" type="slidenum">
              <a:rPr lang="es-ES" altLang="es-US" sz="1200"/>
              <a:pPr eaLnBrk="1" hangingPunct="1"/>
              <a:t>26</a:t>
            </a:fld>
            <a:endParaRPr lang="es-ES" altLang="es-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ln/>
        </p:spPr>
      </p:sp>
      <p:sp>
        <p:nvSpPr>
          <p:cNvPr id="573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573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9FE026F-5FAD-4B09-833D-DE9E010BCD7E}" type="slidenum">
              <a:rPr lang="es-ES" altLang="es-US" sz="1200"/>
              <a:pPr eaLnBrk="1" hangingPunct="1"/>
              <a:t>27</a:t>
            </a:fld>
            <a:endParaRPr lang="es-ES" altLang="es-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27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5A00656-E973-4AF6-8E4E-1628C75E4FBF}" type="slidenum">
              <a:rPr lang="es-ES" altLang="es-US" sz="1200"/>
              <a:pPr eaLnBrk="1" hangingPunct="1"/>
              <a:t>3</a:t>
            </a:fld>
            <a:endParaRPr lang="es-ES" altLang="es-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37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AE966BC-32A4-4E0E-B3D0-76A328E80BB9}" type="slidenum">
              <a:rPr lang="es-ES" altLang="es-US" sz="1200"/>
              <a:pPr eaLnBrk="1" hangingPunct="1"/>
              <a:t>4</a:t>
            </a:fld>
            <a:endParaRPr lang="es-ES" altLang="es-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48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6411932-6BD8-4EAE-B90C-F05767946FB9}" type="slidenum">
              <a:rPr lang="es-ES" altLang="es-US" sz="1200"/>
              <a:pPr eaLnBrk="1" hangingPunct="1"/>
              <a:t>5</a:t>
            </a:fld>
            <a:endParaRPr lang="es-ES" altLang="es-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58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44C3C31-C11E-44D6-A650-905D3017F87E}" type="slidenum">
              <a:rPr lang="es-ES" altLang="es-US" sz="1200"/>
              <a:pPr eaLnBrk="1" hangingPunct="1"/>
              <a:t>6</a:t>
            </a:fld>
            <a:endParaRPr lang="es-ES" altLang="es-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68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3E9B5B6-63A3-4F60-BAB9-5BB0969A1635}" type="slidenum">
              <a:rPr lang="es-ES" altLang="es-US" sz="1200"/>
              <a:pPr eaLnBrk="1" hangingPunct="1"/>
              <a:t>7</a:t>
            </a:fld>
            <a:endParaRPr lang="es-ES" altLang="es-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78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1A81168-D583-4D9F-AED8-CF4AD020FDA0}" type="slidenum">
              <a:rPr lang="es-ES" altLang="es-US" sz="1200"/>
              <a:pPr eaLnBrk="1" hangingPunct="1"/>
              <a:t>8</a:t>
            </a:fld>
            <a:endParaRPr lang="es-ES" altLang="es-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cs typeface="Arial" panose="020B0604020202020204" pitchFamily="34" charset="0"/>
            </a:endParaRPr>
          </a:p>
        </p:txBody>
      </p:sp>
      <p:sp>
        <p:nvSpPr>
          <p:cNvPr id="389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F968BBB-2BB9-4DE7-855B-0A52096663A8}" type="slidenum">
              <a:rPr lang="es-ES" altLang="es-US" sz="1200"/>
              <a:pPr eaLnBrk="1" hangingPunct="1"/>
              <a:t>9</a:t>
            </a:fld>
            <a:endParaRPr lang="es-ES" altLang="es-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NI"/>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08D8F193-E33C-47CE-837D-788EAF336FAC}" type="slidenum">
              <a:rPr lang="es-ES" altLang="es-US"/>
              <a:pPr/>
              <a:t>‹Nº›</a:t>
            </a:fld>
            <a:endParaRPr lang="es-ES" altLang="es-US"/>
          </a:p>
        </p:txBody>
      </p:sp>
    </p:spTree>
    <p:extLst>
      <p:ext uri="{BB962C8B-B14F-4D97-AF65-F5344CB8AC3E}">
        <p14:creationId xmlns:p14="http://schemas.microsoft.com/office/powerpoint/2010/main" val="217480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95CF4DDA-19BD-4013-BEAB-8C8C9E669149}" type="slidenum">
              <a:rPr lang="es-ES" altLang="es-US"/>
              <a:pPr/>
              <a:t>‹Nº›</a:t>
            </a:fld>
            <a:endParaRPr lang="es-ES" altLang="es-US"/>
          </a:p>
        </p:txBody>
      </p:sp>
    </p:spTree>
    <p:extLst>
      <p:ext uri="{BB962C8B-B14F-4D97-AF65-F5344CB8AC3E}">
        <p14:creationId xmlns:p14="http://schemas.microsoft.com/office/powerpoint/2010/main" val="395909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DF379D2B-FED5-4F6D-B13D-03399F362C59}" type="slidenum">
              <a:rPr lang="es-ES" altLang="es-US"/>
              <a:pPr/>
              <a:t>‹Nº›</a:t>
            </a:fld>
            <a:endParaRPr lang="es-ES" altLang="es-US"/>
          </a:p>
        </p:txBody>
      </p:sp>
    </p:spTree>
    <p:extLst>
      <p:ext uri="{BB962C8B-B14F-4D97-AF65-F5344CB8AC3E}">
        <p14:creationId xmlns:p14="http://schemas.microsoft.com/office/powerpoint/2010/main" val="209152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31C0A4B0-9FE6-41E5-9435-75D9862DBBAF}" type="slidenum">
              <a:rPr lang="es-ES" altLang="es-US"/>
              <a:pPr/>
              <a:t>‹Nº›</a:t>
            </a:fld>
            <a:endParaRPr lang="es-ES" altLang="es-US"/>
          </a:p>
        </p:txBody>
      </p:sp>
    </p:spTree>
    <p:extLst>
      <p:ext uri="{BB962C8B-B14F-4D97-AF65-F5344CB8AC3E}">
        <p14:creationId xmlns:p14="http://schemas.microsoft.com/office/powerpoint/2010/main" val="395230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5C611CC8-468E-43FD-A9F7-A11E2C6B9790}" type="slidenum">
              <a:rPr lang="es-ES" altLang="es-US"/>
              <a:pPr/>
              <a:t>‹Nº›</a:t>
            </a:fld>
            <a:endParaRPr lang="es-ES" altLang="es-US"/>
          </a:p>
        </p:txBody>
      </p:sp>
    </p:spTree>
    <p:extLst>
      <p:ext uri="{BB962C8B-B14F-4D97-AF65-F5344CB8AC3E}">
        <p14:creationId xmlns:p14="http://schemas.microsoft.com/office/powerpoint/2010/main" val="212151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762F30E6-A8FF-45C2-B366-44A63F47CCC1}" type="slidenum">
              <a:rPr lang="es-ES" altLang="es-US"/>
              <a:pPr/>
              <a:t>‹Nº›</a:t>
            </a:fld>
            <a:endParaRPr lang="es-ES" altLang="es-US"/>
          </a:p>
        </p:txBody>
      </p:sp>
    </p:spTree>
    <p:extLst>
      <p:ext uri="{BB962C8B-B14F-4D97-AF65-F5344CB8AC3E}">
        <p14:creationId xmlns:p14="http://schemas.microsoft.com/office/powerpoint/2010/main" val="411777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FB2B8CE9-B4BA-41B8-9F75-732C5F7027B2}" type="slidenum">
              <a:rPr lang="es-ES" altLang="es-US"/>
              <a:pPr/>
              <a:t>‹Nº›</a:t>
            </a:fld>
            <a:endParaRPr lang="es-ES" altLang="es-US"/>
          </a:p>
        </p:txBody>
      </p:sp>
    </p:spTree>
    <p:extLst>
      <p:ext uri="{BB962C8B-B14F-4D97-AF65-F5344CB8AC3E}">
        <p14:creationId xmlns:p14="http://schemas.microsoft.com/office/powerpoint/2010/main" val="119172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6C9D8BC9-30D1-4EBD-8120-0E2ACB9672E5}" type="slidenum">
              <a:rPr lang="es-ES" altLang="es-US"/>
              <a:pPr/>
              <a:t>‹Nº›</a:t>
            </a:fld>
            <a:endParaRPr lang="es-ES" altLang="es-US"/>
          </a:p>
        </p:txBody>
      </p:sp>
    </p:spTree>
    <p:extLst>
      <p:ext uri="{BB962C8B-B14F-4D97-AF65-F5344CB8AC3E}">
        <p14:creationId xmlns:p14="http://schemas.microsoft.com/office/powerpoint/2010/main" val="37756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C838A62E-0765-4997-A69D-FC777218A352}" type="slidenum">
              <a:rPr lang="es-ES" altLang="es-US"/>
              <a:pPr/>
              <a:t>‹Nº›</a:t>
            </a:fld>
            <a:endParaRPr lang="es-ES" altLang="es-US"/>
          </a:p>
        </p:txBody>
      </p:sp>
    </p:spTree>
    <p:extLst>
      <p:ext uri="{BB962C8B-B14F-4D97-AF65-F5344CB8AC3E}">
        <p14:creationId xmlns:p14="http://schemas.microsoft.com/office/powerpoint/2010/main" val="253521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8CF7F7BC-D658-4C7C-9CE3-F78C2B8B6682}" type="slidenum">
              <a:rPr lang="es-ES" altLang="es-US"/>
              <a:pPr/>
              <a:t>‹Nº›</a:t>
            </a:fld>
            <a:endParaRPr lang="es-ES" altLang="es-US"/>
          </a:p>
        </p:txBody>
      </p:sp>
    </p:spTree>
    <p:extLst>
      <p:ext uri="{BB962C8B-B14F-4D97-AF65-F5344CB8AC3E}">
        <p14:creationId xmlns:p14="http://schemas.microsoft.com/office/powerpoint/2010/main" val="339411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NI"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7B9005FE-8333-48CB-9BB0-716BCAD248B7}" type="slidenum">
              <a:rPr lang="es-ES" altLang="es-US"/>
              <a:pPr/>
              <a:t>‹Nº›</a:t>
            </a:fld>
            <a:endParaRPr lang="es-ES" altLang="es-US"/>
          </a:p>
        </p:txBody>
      </p:sp>
    </p:spTree>
    <p:extLst>
      <p:ext uri="{BB962C8B-B14F-4D97-AF65-F5344CB8AC3E}">
        <p14:creationId xmlns:p14="http://schemas.microsoft.com/office/powerpoint/2010/main" val="392282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US" smtClean="0"/>
              <a:t>Haga clic para modificar el estilo de texto del patrón</a:t>
            </a:r>
          </a:p>
          <a:p>
            <a:pPr lvl="1"/>
            <a:r>
              <a:rPr lang="es-ES" altLang="es-US" smtClean="0"/>
              <a:t>Segundo nivel</a:t>
            </a:r>
          </a:p>
          <a:p>
            <a:pPr lvl="2"/>
            <a:r>
              <a:rPr lang="es-ES" altLang="es-US" smtClean="0"/>
              <a:t>Tercer nivel</a:t>
            </a:r>
          </a:p>
          <a:p>
            <a:pPr lvl="3"/>
            <a:r>
              <a:rPr lang="es-ES" altLang="es-US" smtClean="0"/>
              <a:t>Cuarto nivel</a:t>
            </a:r>
          </a:p>
          <a:p>
            <a:pPr lvl="4"/>
            <a:r>
              <a:rPr lang="es-ES" altLang="es-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2C908A-BC04-4F7D-B376-4EA830794F0D}" type="slidenum">
              <a:rPr lang="es-ES" altLang="es-US"/>
              <a:pPr/>
              <a:t>‹Nº›</a:t>
            </a:fld>
            <a:endParaRPr lang="es-ES" altLang="es-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0.jpeg"/><Relationship Id="rId7" Type="http://schemas.openxmlformats.org/officeDocument/2006/relationships/slide" Target="slide1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2.jpeg"/><Relationship Id="rId10" Type="http://schemas.openxmlformats.org/officeDocument/2006/relationships/slide" Target="slide9.xml"/><Relationship Id="rId4" Type="http://schemas.openxmlformats.org/officeDocument/2006/relationships/image" Target="../media/image31.jpeg"/><Relationship Id="rId9" Type="http://schemas.openxmlformats.org/officeDocument/2006/relationships/slide" Target="slid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2859088"/>
            <a:ext cx="3378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Oval 30"/>
          <p:cNvSpPr>
            <a:spLocks noChangeArrowheads="1"/>
          </p:cNvSpPr>
          <p:nvPr/>
        </p:nvSpPr>
        <p:spPr bwMode="auto">
          <a:xfrm>
            <a:off x="1782763" y="2343150"/>
            <a:ext cx="5822950" cy="3425825"/>
          </a:xfrm>
          <a:prstGeom prst="ellipse">
            <a:avLst/>
          </a:prstGeom>
          <a:noFill/>
          <a:ln w="57150">
            <a:solidFill>
              <a:srgbClr val="0000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s-NI" altLang="es-US">
              <a:latin typeface="Calibri" panose="020F0502020204030204" pitchFamily="34" charset="0"/>
            </a:endParaRPr>
          </a:p>
        </p:txBody>
      </p:sp>
      <p:sp>
        <p:nvSpPr>
          <p:cNvPr id="2052" name="Line 31"/>
          <p:cNvSpPr>
            <a:spLocks noChangeShapeType="1"/>
          </p:cNvSpPr>
          <p:nvPr/>
        </p:nvSpPr>
        <p:spPr bwMode="auto">
          <a:xfrm flipV="1">
            <a:off x="4678363" y="1444625"/>
            <a:ext cx="0" cy="850900"/>
          </a:xfrm>
          <a:prstGeom prst="line">
            <a:avLst/>
          </a:prstGeom>
          <a:noFill/>
          <a:ln w="57150">
            <a:solidFill>
              <a:srgbClr val="000099"/>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s-US"/>
          </a:p>
        </p:txBody>
      </p:sp>
      <p:sp>
        <p:nvSpPr>
          <p:cNvPr id="9" name="16 Cinta curvada hacia abajo"/>
          <p:cNvSpPr>
            <a:spLocks noChangeArrowheads="1"/>
          </p:cNvSpPr>
          <p:nvPr/>
        </p:nvSpPr>
        <p:spPr bwMode="auto">
          <a:xfrm>
            <a:off x="1295400" y="785813"/>
            <a:ext cx="6781800" cy="666750"/>
          </a:xfrm>
          <a:prstGeom prst="roundRect">
            <a:avLst>
              <a:gd name="adj" fmla="val 16667"/>
            </a:avLst>
          </a:prstGeom>
          <a:gradFill rotWithShape="1">
            <a:gsLst>
              <a:gs pos="0">
                <a:srgbClr val="BCBCBC"/>
              </a:gs>
              <a:gs pos="17501">
                <a:srgbClr val="D0D0D0"/>
              </a:gs>
              <a:gs pos="50000">
                <a:srgbClr val="EDEDED"/>
              </a:gs>
              <a:gs pos="82500">
                <a:srgbClr val="D0D0D0"/>
              </a:gs>
              <a:gs pos="100000">
                <a:srgbClr val="BCBCBC"/>
              </a:gs>
            </a:gsLst>
            <a:lin ang="5400000" scaled="1"/>
          </a:gradFill>
          <a:ln w="9525" algn="ctr">
            <a:noFill/>
            <a:round/>
            <a:headEnd type="none" w="sm" len="sm"/>
            <a:tailEnd type="none" w="sm" len="sm"/>
          </a:ln>
          <a:effectLst>
            <a:outerShdw dist="20000" dir="5400000" rotWithShape="0">
              <a:srgbClr val="000000">
                <a:alpha val="37999"/>
              </a:srgbClr>
            </a:outerShdw>
          </a:effectLst>
        </p:spPr>
        <p:txBody>
          <a:bodyPr/>
          <a:lstStyle/>
          <a:p>
            <a:pPr algn="ctr">
              <a:defRPr/>
            </a:pPr>
            <a:r>
              <a:rPr lang="es-NI" sz="800" dirty="0">
                <a:solidFill>
                  <a:srgbClr val="000099"/>
                </a:solidFill>
                <a:latin typeface="Calibri" pitchFamily="34" charset="0"/>
                <a:cs typeface="Arial" charset="0"/>
              </a:rPr>
              <a:t/>
            </a:r>
            <a:br>
              <a:rPr lang="es-NI" sz="800" dirty="0">
                <a:solidFill>
                  <a:srgbClr val="000099"/>
                </a:solidFill>
                <a:latin typeface="Calibri" pitchFamily="34" charset="0"/>
                <a:cs typeface="Arial" charset="0"/>
              </a:rPr>
            </a:br>
            <a:r>
              <a:rPr lang="es-NI" sz="1800" dirty="0">
                <a:solidFill>
                  <a:srgbClr val="000099"/>
                </a:solidFill>
                <a:latin typeface="Calibri" pitchFamily="34" charset="0"/>
                <a:cs typeface="Arial" charset="0"/>
              </a:rPr>
              <a:t>C:2 Elaboración de Planes de OT y de Desarrollo</a:t>
            </a:r>
            <a:endParaRPr lang="de-DE" sz="1800" dirty="0">
              <a:solidFill>
                <a:srgbClr val="000099"/>
              </a:solidFill>
              <a:latin typeface="Calibri" pitchFamily="34" charset="0"/>
              <a:cs typeface="Arial" charset="0"/>
            </a:endParaRPr>
          </a:p>
        </p:txBody>
      </p:sp>
      <p:sp>
        <p:nvSpPr>
          <p:cNvPr id="10" name="AutoShape 21"/>
          <p:cNvSpPr>
            <a:spLocks noChangeArrowheads="1"/>
          </p:cNvSpPr>
          <p:nvPr/>
        </p:nvSpPr>
        <p:spPr bwMode="auto">
          <a:xfrm>
            <a:off x="80963" y="1747838"/>
            <a:ext cx="2643187" cy="1863725"/>
          </a:xfrm>
          <a:prstGeom prst="roundRect">
            <a:avLst>
              <a:gd name="adj" fmla="val 16667"/>
            </a:avLst>
          </a:prstGeom>
          <a:solidFill>
            <a:schemeClr val="accent1"/>
          </a:solidFill>
          <a:ln w="9525">
            <a:solidFill>
              <a:srgbClr val="000099"/>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s-NI" altLang="es-US" sz="1400">
                <a:solidFill>
                  <a:srgbClr val="000099"/>
                </a:solidFill>
              </a:rPr>
              <a:t>P1: Ley e Instrumentos </a:t>
            </a:r>
          </a:p>
          <a:p>
            <a:pPr algn="ctr"/>
            <a:r>
              <a:rPr lang="es-NI" altLang="es-US" sz="1400">
                <a:solidFill>
                  <a:srgbClr val="000099"/>
                </a:solidFill>
              </a:rPr>
              <a:t>de OT aplicados en la </a:t>
            </a:r>
          </a:p>
          <a:p>
            <a:pPr algn="ctr"/>
            <a:r>
              <a:rPr lang="es-NI" altLang="es-US" sz="1400">
                <a:solidFill>
                  <a:srgbClr val="000099"/>
                </a:solidFill>
              </a:rPr>
              <a:t>formulación PDODT</a:t>
            </a:r>
          </a:p>
          <a:p>
            <a:pPr algn="ctr"/>
            <a:r>
              <a:rPr lang="es-NI" altLang="es-US" sz="1400">
                <a:solidFill>
                  <a:srgbClr val="000099"/>
                </a:solidFill>
              </a:rPr>
              <a:t>PMODT  y Planes </a:t>
            </a:r>
          </a:p>
          <a:p>
            <a:pPr algn="ctr"/>
            <a:r>
              <a:rPr lang="es-NI" altLang="es-US" sz="1400">
                <a:solidFill>
                  <a:srgbClr val="000099"/>
                </a:solidFill>
              </a:rPr>
              <a:t>de conservación y </a:t>
            </a:r>
          </a:p>
          <a:p>
            <a:pPr algn="ctr"/>
            <a:r>
              <a:rPr lang="es-NI" altLang="es-US" sz="1400">
                <a:solidFill>
                  <a:srgbClr val="000099"/>
                </a:solidFill>
              </a:rPr>
              <a:t>Desarrollo de territorios</a:t>
            </a:r>
          </a:p>
          <a:p>
            <a:pPr algn="ctr"/>
            <a:r>
              <a:rPr lang="es-NI" altLang="es-US" sz="1400">
                <a:solidFill>
                  <a:srgbClr val="000099"/>
                </a:solidFill>
              </a:rPr>
              <a:t> indígenas</a:t>
            </a:r>
            <a:endParaRPr lang="es-ES" altLang="es-US" sz="1400">
              <a:solidFill>
                <a:srgbClr val="000099"/>
              </a:solidFill>
            </a:endParaRPr>
          </a:p>
        </p:txBody>
      </p:sp>
      <p:sp>
        <p:nvSpPr>
          <p:cNvPr id="11" name="AutoShape 21"/>
          <p:cNvSpPr>
            <a:spLocks noChangeArrowheads="1"/>
          </p:cNvSpPr>
          <p:nvPr/>
        </p:nvSpPr>
        <p:spPr bwMode="auto">
          <a:xfrm>
            <a:off x="6521450" y="1757363"/>
            <a:ext cx="2455863" cy="1760537"/>
          </a:xfrm>
          <a:prstGeom prst="roundRect">
            <a:avLst>
              <a:gd name="adj" fmla="val 16667"/>
            </a:avLst>
          </a:prstGeom>
          <a:solidFill>
            <a:schemeClr val="accent1"/>
          </a:solidFill>
          <a:ln w="9525">
            <a:solidFill>
              <a:srgbClr val="000099"/>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s-NI" altLang="es-US" sz="1400">
                <a:solidFill>
                  <a:srgbClr val="000099"/>
                </a:solidFill>
              </a:rPr>
              <a:t>P2:Sistema nacional </a:t>
            </a:r>
          </a:p>
          <a:p>
            <a:pPr algn="ctr"/>
            <a:r>
              <a:rPr lang="es-NI" altLang="es-US" sz="1400">
                <a:solidFill>
                  <a:srgbClr val="000099"/>
                </a:solidFill>
              </a:rPr>
              <a:t>de información territorial </a:t>
            </a:r>
          </a:p>
          <a:p>
            <a:pPr algn="ctr"/>
            <a:r>
              <a:rPr lang="es-NI" altLang="es-US" sz="1400">
                <a:solidFill>
                  <a:srgbClr val="000099"/>
                </a:solidFill>
              </a:rPr>
              <a:t>concertado entre</a:t>
            </a:r>
          </a:p>
          <a:p>
            <a:pPr algn="ctr"/>
            <a:r>
              <a:rPr lang="es-NI" altLang="es-US" sz="1400">
                <a:solidFill>
                  <a:srgbClr val="000099"/>
                </a:solidFill>
              </a:rPr>
              <a:t> instituciones y</a:t>
            </a:r>
          </a:p>
          <a:p>
            <a:pPr algn="ctr"/>
            <a:r>
              <a:rPr lang="es-NI" altLang="es-US" sz="1400">
                <a:solidFill>
                  <a:srgbClr val="000099"/>
                </a:solidFill>
              </a:rPr>
              <a:t> descentralizados en </a:t>
            </a:r>
          </a:p>
          <a:p>
            <a:pPr algn="ctr"/>
            <a:r>
              <a:rPr lang="es-NI" altLang="es-US" sz="1400">
                <a:solidFill>
                  <a:srgbClr val="000099"/>
                </a:solidFill>
              </a:rPr>
              <a:t>territorios priorizados</a:t>
            </a:r>
            <a:endParaRPr lang="es-ES" altLang="es-US" sz="1400">
              <a:solidFill>
                <a:srgbClr val="000099"/>
              </a:solidFill>
            </a:endParaRPr>
          </a:p>
        </p:txBody>
      </p:sp>
      <p:sp>
        <p:nvSpPr>
          <p:cNvPr id="12" name="AutoShape 21"/>
          <p:cNvSpPr>
            <a:spLocks noChangeArrowheads="1"/>
          </p:cNvSpPr>
          <p:nvPr/>
        </p:nvSpPr>
        <p:spPr bwMode="auto">
          <a:xfrm>
            <a:off x="290513" y="4416425"/>
            <a:ext cx="2711450" cy="1760538"/>
          </a:xfrm>
          <a:prstGeom prst="roundRect">
            <a:avLst>
              <a:gd name="adj" fmla="val 16667"/>
            </a:avLst>
          </a:prstGeom>
          <a:solidFill>
            <a:schemeClr val="accent1"/>
          </a:solidFill>
          <a:ln w="9525">
            <a:solidFill>
              <a:srgbClr val="000099"/>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s-NI" altLang="es-US" sz="1400">
                <a:solidFill>
                  <a:srgbClr val="000099"/>
                </a:solidFill>
              </a:rPr>
              <a:t>P3:Asesoría Técnica en </a:t>
            </a:r>
          </a:p>
          <a:p>
            <a:pPr algn="ctr"/>
            <a:r>
              <a:rPr lang="es-NI" altLang="es-US" sz="1400">
                <a:solidFill>
                  <a:srgbClr val="000099"/>
                </a:solidFill>
              </a:rPr>
              <a:t>Procesos de Titulación </a:t>
            </a:r>
          </a:p>
          <a:p>
            <a:pPr algn="ctr"/>
            <a:r>
              <a:rPr lang="es-NI" altLang="es-US" sz="1400">
                <a:solidFill>
                  <a:srgbClr val="000099"/>
                </a:solidFill>
              </a:rPr>
              <a:t>y Saneamiento de los Territorios</a:t>
            </a:r>
          </a:p>
          <a:p>
            <a:pPr algn="ctr"/>
            <a:r>
              <a:rPr lang="es-NI" altLang="es-US" sz="1400">
                <a:solidFill>
                  <a:srgbClr val="000099"/>
                </a:solidFill>
              </a:rPr>
              <a:t> Indígenas Priorizados y </a:t>
            </a:r>
          </a:p>
          <a:p>
            <a:pPr algn="ctr"/>
            <a:r>
              <a:rPr lang="es-NI" altLang="es-US" sz="1400">
                <a:solidFill>
                  <a:srgbClr val="000099"/>
                </a:solidFill>
              </a:rPr>
              <a:t>Establecido un Mecanismo</a:t>
            </a:r>
          </a:p>
          <a:p>
            <a:pPr algn="ctr"/>
            <a:r>
              <a:rPr lang="es-NI" altLang="es-US" sz="1400">
                <a:solidFill>
                  <a:srgbClr val="000099"/>
                </a:solidFill>
              </a:rPr>
              <a:t> de Control y Vigilancia</a:t>
            </a:r>
          </a:p>
          <a:p>
            <a:pPr algn="ctr"/>
            <a:r>
              <a:rPr lang="es-NI" altLang="es-US" sz="1400">
                <a:solidFill>
                  <a:srgbClr val="000099"/>
                </a:solidFill>
              </a:rPr>
              <a:t> Comunal Institucionalizo.</a:t>
            </a:r>
            <a:endParaRPr lang="es-ES" altLang="es-US" sz="1400">
              <a:solidFill>
                <a:srgbClr val="000099"/>
              </a:solidFill>
            </a:endParaRPr>
          </a:p>
        </p:txBody>
      </p:sp>
      <p:sp>
        <p:nvSpPr>
          <p:cNvPr id="13" name="AutoShape 21"/>
          <p:cNvSpPr>
            <a:spLocks noChangeArrowheads="1"/>
          </p:cNvSpPr>
          <p:nvPr/>
        </p:nvSpPr>
        <p:spPr bwMode="auto">
          <a:xfrm>
            <a:off x="6361113" y="4446588"/>
            <a:ext cx="2711450" cy="1822450"/>
          </a:xfrm>
          <a:prstGeom prst="roundRect">
            <a:avLst>
              <a:gd name="adj" fmla="val 16667"/>
            </a:avLst>
          </a:prstGeom>
          <a:solidFill>
            <a:schemeClr val="accent1"/>
          </a:solidFill>
          <a:ln w="9525">
            <a:solidFill>
              <a:srgbClr val="000099"/>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s-NI" altLang="es-US" sz="1400">
                <a:solidFill>
                  <a:srgbClr val="000099"/>
                </a:solidFill>
              </a:rPr>
              <a:t> P4: Sistema de catastro </a:t>
            </a:r>
          </a:p>
          <a:p>
            <a:pPr algn="ctr"/>
            <a:r>
              <a:rPr lang="es-NI" altLang="es-US" sz="1400">
                <a:solidFill>
                  <a:srgbClr val="000099"/>
                </a:solidFill>
              </a:rPr>
              <a:t>rural actualizado en </a:t>
            </a:r>
          </a:p>
          <a:p>
            <a:pPr algn="ctr"/>
            <a:r>
              <a:rPr lang="es-NI" altLang="es-US" sz="1400">
                <a:solidFill>
                  <a:srgbClr val="000099"/>
                </a:solidFill>
              </a:rPr>
              <a:t>municipios del Suroeste </a:t>
            </a:r>
          </a:p>
          <a:p>
            <a:pPr algn="ctr"/>
            <a:r>
              <a:rPr lang="es-NI" altLang="es-US" sz="1400">
                <a:solidFill>
                  <a:srgbClr val="000099"/>
                </a:solidFill>
              </a:rPr>
              <a:t>y Establecido un sistema </a:t>
            </a:r>
          </a:p>
          <a:p>
            <a:pPr algn="ctr"/>
            <a:r>
              <a:rPr lang="es-NI" altLang="es-US" sz="1400">
                <a:solidFill>
                  <a:srgbClr val="000099"/>
                </a:solidFill>
              </a:rPr>
              <a:t>de Manejo de Tierras </a:t>
            </a:r>
          </a:p>
          <a:p>
            <a:pPr algn="ctr"/>
            <a:r>
              <a:rPr lang="es-NI" altLang="es-US" sz="1400">
                <a:solidFill>
                  <a:srgbClr val="000099"/>
                </a:solidFill>
              </a:rPr>
              <a:t>Comunales en dos Territorios</a:t>
            </a:r>
          </a:p>
          <a:p>
            <a:pPr algn="ctr"/>
            <a:r>
              <a:rPr lang="es-NI" altLang="es-US" sz="1400">
                <a:solidFill>
                  <a:srgbClr val="000099"/>
                </a:solidFill>
              </a:rPr>
              <a:t> Indígenas priorizados </a:t>
            </a:r>
          </a:p>
          <a:p>
            <a:pPr algn="ctr"/>
            <a:r>
              <a:rPr lang="es-NI" altLang="es-US" sz="1400">
                <a:solidFill>
                  <a:srgbClr val="000099"/>
                </a:solidFill>
              </a:rPr>
              <a:t>en Bosawas.</a:t>
            </a:r>
            <a:endParaRPr lang="es-ES" altLang="es-US" sz="14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9 Rectáng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5876925"/>
            <a:ext cx="1776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6 Imagen" descr="ingtelsig cop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88" y="6392863"/>
            <a:ext cx="1133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Imagen 6" descr="03_USO_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noChangeArrowheads="1"/>
          </p:cNvPicPr>
          <p:nvPr/>
        </p:nvPicPr>
        <p:blipFill>
          <a:blip r:embed="rId6">
            <a:extLst>
              <a:ext uri="{28A0092B-C50C-407E-A947-70E740481C1C}">
                <a14:useLocalDpi xmlns:a14="http://schemas.microsoft.com/office/drawing/2010/main" val="0"/>
              </a:ext>
            </a:extLst>
          </a:blip>
          <a:srcRect l="7813" t="8621" r="6248" b="5173"/>
          <a:stretch>
            <a:fillRect/>
          </a:stretch>
        </p:blipFill>
        <p:spPr bwMode="auto">
          <a:xfrm>
            <a:off x="468313" y="712788"/>
            <a:ext cx="20161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450" y="2493963"/>
            <a:ext cx="18796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15 Rectángul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9888" y="5805488"/>
            <a:ext cx="4156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38241" y="5867950"/>
            <a:ext cx="1535469" cy="862359"/>
          </a:xfrm>
          <a:prstGeom prst="rect">
            <a:avLst/>
          </a:prstGeom>
          <a:noFill/>
        </p:spPr>
        <p:txBody>
          <a:bodyPr>
            <a:spAutoFit/>
          </a:bodyPr>
          <a:lstStyle/>
          <a:p>
            <a:pPr algn="ctr" fontAlgn="auto">
              <a:spcBef>
                <a:spcPts val="0"/>
              </a:spcBef>
              <a:spcAft>
                <a:spcPts val="0"/>
              </a:spcAft>
              <a:defRPr/>
            </a:pPr>
            <a:r>
              <a:rPr lang="es-ES" sz="5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mn-lt"/>
                <a:cs typeface="+mn-cs"/>
              </a:rPr>
              <a:t>1999</a:t>
            </a:r>
          </a:p>
        </p:txBody>
      </p:sp>
      <p:pic>
        <p:nvPicPr>
          <p:cNvPr id="12291" name="6 Imagen" descr="ingtelsig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6392863"/>
            <a:ext cx="1133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Imagen 9" descr="03_USO 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20638"/>
            <a:ext cx="9144000"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l="7813" t="8621" r="6248" b="5173"/>
          <a:stretch>
            <a:fillRect/>
          </a:stretch>
        </p:blipFill>
        <p:spPr bwMode="auto">
          <a:xfrm>
            <a:off x="468313" y="692150"/>
            <a:ext cx="20161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n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825" y="2420938"/>
            <a:ext cx="167163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6 Rectángul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876925"/>
            <a:ext cx="35385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7 Rectángul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5876925"/>
            <a:ext cx="35988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4 Rectáng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5661025"/>
            <a:ext cx="22971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4">
            <a:extLst>
              <a:ext uri="{28A0092B-C50C-407E-A947-70E740481C1C}">
                <a14:useLocalDpi xmlns:a14="http://schemas.microsoft.com/office/drawing/2010/main" val="0"/>
              </a:ext>
            </a:extLst>
          </a:blip>
          <a:srcRect l="7813" t="8621" r="6248" b="5173"/>
          <a:stretch>
            <a:fillRect/>
          </a:stretch>
        </p:blipFill>
        <p:spPr bwMode="auto">
          <a:xfrm>
            <a:off x="468313" y="620713"/>
            <a:ext cx="187166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6 Imagen" descr="ingtelsig cop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88" y="6392863"/>
            <a:ext cx="1133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agen 12" descr="03_USO 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0"/>
            <a:ext cx="9144000"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n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6463" y="2411413"/>
            <a:ext cx="1644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6 Rectángul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5876925"/>
            <a:ext cx="3311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7 Rectángulo"/>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9838" y="5805488"/>
            <a:ext cx="33845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2 Imagen" descr="FELIX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225"/>
            <a:ext cx="8429625"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00188"/>
            <a:ext cx="9144000" cy="3857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GT" sz="1800"/>
          </a:p>
        </p:txBody>
      </p:sp>
      <p:sp>
        <p:nvSpPr>
          <p:cNvPr id="5" name="4 Rectángulo"/>
          <p:cNvSpPr/>
          <p:nvPr/>
        </p:nvSpPr>
        <p:spPr>
          <a:xfrm>
            <a:off x="1142976" y="0"/>
            <a:ext cx="6929486" cy="1200329"/>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lnSpc>
                <a:spcPct val="150000"/>
              </a:lnSpc>
              <a:spcBef>
                <a:spcPts val="0"/>
              </a:spcBef>
              <a:spcAft>
                <a:spcPts val="0"/>
              </a:spcAft>
              <a:defRPr/>
            </a:pPr>
            <a:r>
              <a:rPr lang="es-HN" u="sng" dirty="0">
                <a:ln/>
                <a:solidFill>
                  <a:schemeClr val="accent3"/>
                </a:solidFill>
                <a:latin typeface="Arial Narrow" pitchFamily="34" charset="0"/>
                <a:cs typeface="+mn-cs"/>
              </a:rPr>
              <a:t>ESTIMACION DE DAÑOS DEL HURACAN FELIX SOBRE LA COBERTURA FORESTAL</a:t>
            </a:r>
            <a:endParaRPr lang="es-ES" b="1" u="sng" dirty="0">
              <a:ln/>
              <a:solidFill>
                <a:schemeClr val="accent3"/>
              </a:solidFill>
              <a:latin typeface="Arial Narrow" pitchFamily="34" charset="0"/>
              <a:cs typeface="+mn-cs"/>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b="65910"/>
          <a:stretch>
            <a:fillRect/>
          </a:stretch>
        </p:blipFill>
        <p:spPr bwMode="auto">
          <a:xfrm>
            <a:off x="357188" y="1928813"/>
            <a:ext cx="833596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1 Imagen" descr="Uso 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IMG_26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idx="1"/>
          </p:nvPr>
        </p:nvSpPr>
        <p:spPr>
          <a:xfrm>
            <a:off x="857250" y="928688"/>
            <a:ext cx="8286750" cy="5721350"/>
          </a:xfrm>
        </p:spPr>
        <p:txBody>
          <a:bodyPr/>
          <a:lstStyle/>
          <a:p>
            <a:pPr eaLnBrk="1" hangingPunct="1">
              <a:lnSpc>
                <a:spcPct val="80000"/>
              </a:lnSpc>
            </a:pPr>
            <a:r>
              <a:rPr lang="es-NI" altLang="es-US" sz="1600" b="1" smtClean="0">
                <a:solidFill>
                  <a:srgbClr val="FFFF00"/>
                </a:solidFill>
              </a:rPr>
              <a:t>Realizado diagnostico en Ocho Alcaldías de la RAAN sobre las Capacidades Técnicas Instaladas y avances de Planificación y Ordenamiento Territorial Municipal.</a:t>
            </a:r>
          </a:p>
          <a:p>
            <a:pPr eaLnBrk="1" hangingPunct="1">
              <a:lnSpc>
                <a:spcPct val="80000"/>
              </a:lnSpc>
            </a:pPr>
            <a:r>
              <a:rPr lang="es-NI" altLang="es-US" sz="1600" b="1" smtClean="0">
                <a:solidFill>
                  <a:srgbClr val="FFFF00"/>
                </a:solidFill>
              </a:rPr>
              <a:t>Este diagnostico se ejecuto en el 2006 en coordinación con el GRAAN, encontrándose los siguientes resultados:</a:t>
            </a:r>
          </a:p>
          <a:p>
            <a:pPr eaLnBrk="1" hangingPunct="1">
              <a:lnSpc>
                <a:spcPct val="80000"/>
              </a:lnSpc>
            </a:pPr>
            <a:r>
              <a:rPr lang="es-NI" altLang="es-US" sz="1600" b="1" smtClean="0">
                <a:solidFill>
                  <a:srgbClr val="FFFF00"/>
                </a:solidFill>
              </a:rPr>
              <a:t>Municipio Puerto Cabezas: Capacidad Técnica Instalada Buena, Cuenta con PDM, PIM, PIA, no cuenta con POTEM.</a:t>
            </a:r>
          </a:p>
          <a:p>
            <a:pPr eaLnBrk="1" hangingPunct="1">
              <a:lnSpc>
                <a:spcPct val="80000"/>
              </a:lnSpc>
            </a:pPr>
            <a:r>
              <a:rPr lang="es-NI" altLang="es-US" sz="1600" b="1" smtClean="0">
                <a:solidFill>
                  <a:srgbClr val="FFFF00"/>
                </a:solidFill>
              </a:rPr>
              <a:t>Waspam: Capacidad técnica Instalada Regular, Cuenta con PDM, PIM, PIA, cuenta con POTEM elaborado en el 2005 con el  apoyo del proyecto corredor Biológico del Atlántico Norte.</a:t>
            </a:r>
          </a:p>
          <a:p>
            <a:pPr eaLnBrk="1" hangingPunct="1">
              <a:lnSpc>
                <a:spcPct val="80000"/>
              </a:lnSpc>
            </a:pPr>
            <a:r>
              <a:rPr lang="es-NI" altLang="es-US" sz="1600" b="1" smtClean="0">
                <a:solidFill>
                  <a:srgbClr val="FFFF00"/>
                </a:solidFill>
              </a:rPr>
              <a:t>Prinzapolka: Capacidad instalada Regular, PDM , PIM, PIA en proceso de elaboración, no cuenta con POTEM. </a:t>
            </a:r>
          </a:p>
          <a:p>
            <a:pPr eaLnBrk="1" hangingPunct="1">
              <a:lnSpc>
                <a:spcPct val="80000"/>
              </a:lnSpc>
            </a:pPr>
            <a:r>
              <a:rPr lang="es-NI" altLang="es-US" sz="1600" b="1" smtClean="0">
                <a:solidFill>
                  <a:srgbClr val="FFFF00"/>
                </a:solidFill>
              </a:rPr>
              <a:t>Rosita: Capacidad instalada regular,cuenta con PDM, PIM PIA, no cuenta con POTEM.</a:t>
            </a:r>
          </a:p>
          <a:p>
            <a:pPr eaLnBrk="1" hangingPunct="1">
              <a:lnSpc>
                <a:spcPct val="80000"/>
              </a:lnSpc>
            </a:pPr>
            <a:r>
              <a:rPr lang="es-NI" altLang="es-US" sz="1600" b="1" smtClean="0">
                <a:solidFill>
                  <a:srgbClr val="FFFF00"/>
                </a:solidFill>
              </a:rPr>
              <a:t>Bonanza: Capacidad Instalada Buena, Cuenta con PDM, PIM, PIA, cuenta con POTEM.</a:t>
            </a:r>
          </a:p>
          <a:p>
            <a:pPr eaLnBrk="1" hangingPunct="1">
              <a:lnSpc>
                <a:spcPct val="80000"/>
              </a:lnSpc>
            </a:pPr>
            <a:r>
              <a:rPr lang="es-NI" altLang="es-US" sz="1600" b="1" smtClean="0">
                <a:solidFill>
                  <a:srgbClr val="FFFF00"/>
                </a:solidFill>
              </a:rPr>
              <a:t>Siuna: Capacidad instalada buena, Cuenta con PDM, PIM, PIA, propuesta de elaboracion del POTEM.</a:t>
            </a:r>
          </a:p>
          <a:p>
            <a:pPr eaLnBrk="1" hangingPunct="1">
              <a:lnSpc>
                <a:spcPct val="80000"/>
              </a:lnSpc>
            </a:pPr>
            <a:r>
              <a:rPr lang="es-NI" altLang="es-US" sz="1600" b="1" smtClean="0">
                <a:solidFill>
                  <a:srgbClr val="FFFF00"/>
                </a:solidFill>
              </a:rPr>
              <a:t>Mulukuku: Capacidad instalada baja, no cuenta con PDM, PIM, PIA, tampoco POTEM</a:t>
            </a:r>
          </a:p>
          <a:p>
            <a:pPr eaLnBrk="1" hangingPunct="1">
              <a:lnSpc>
                <a:spcPct val="80000"/>
              </a:lnSpc>
            </a:pPr>
            <a:r>
              <a:rPr lang="es-NI" altLang="es-US" sz="1600" b="1" smtClean="0">
                <a:solidFill>
                  <a:srgbClr val="FFFF00"/>
                </a:solidFill>
              </a:rPr>
              <a:t>Waslala: Capacidad instalada Regular, Cuenta con PDM, PIM, PIA, el POTEM en proceso de elaboracion.</a:t>
            </a:r>
          </a:p>
          <a:p>
            <a:pPr eaLnBrk="1" hangingPunct="1">
              <a:lnSpc>
                <a:spcPct val="80000"/>
              </a:lnSpc>
            </a:pPr>
            <a:r>
              <a:rPr lang="es-NI" altLang="es-US" sz="1600" b="1" smtClean="0">
                <a:solidFill>
                  <a:srgbClr val="FFFF00"/>
                </a:solidFill>
              </a:rPr>
              <a:t>Otro resultado importante es que las inversiones municipales no toman en cuenta el PDM ni el POTEM, se basan en demandas políticas y criterios del FISE. </a:t>
            </a:r>
            <a:endParaRPr lang="es-ES" altLang="es-US" sz="1600" b="1" smtClean="0">
              <a:solidFill>
                <a:srgbClr val="FFFF00"/>
              </a:solidFill>
            </a:endParaRPr>
          </a:p>
        </p:txBody>
      </p:sp>
      <p:sp>
        <p:nvSpPr>
          <p:cNvPr id="17412" name="1 Título"/>
          <p:cNvSpPr>
            <a:spLocks noGrp="1"/>
          </p:cNvSpPr>
          <p:nvPr>
            <p:ph type="title"/>
          </p:nvPr>
        </p:nvSpPr>
        <p:spPr>
          <a:xfrm>
            <a:off x="500063" y="0"/>
            <a:ext cx="8229600" cy="725488"/>
          </a:xfrm>
        </p:spPr>
        <p:txBody>
          <a:bodyPr/>
          <a:lstStyle/>
          <a:p>
            <a:r>
              <a:rPr lang="es-NI" altLang="es-US" sz="2800" b="1" smtClean="0">
                <a:solidFill>
                  <a:srgbClr val="FFFF00"/>
                </a:solidFill>
              </a:rPr>
              <a:t>Aporte del Programa MASRENACE-C2 a los procesos de odt.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IMG_2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914400" y="1500188"/>
            <a:ext cx="8229600" cy="5072062"/>
          </a:xfrm>
        </p:spPr>
        <p:txBody>
          <a:bodyPr/>
          <a:lstStyle/>
          <a:p>
            <a:pPr eaLnBrk="1" hangingPunct="1">
              <a:lnSpc>
                <a:spcPct val="80000"/>
              </a:lnSpc>
            </a:pPr>
            <a:r>
              <a:rPr lang="es-NI" altLang="es-US" sz="1800" b="1" smtClean="0">
                <a:solidFill>
                  <a:srgbClr val="FFFF00"/>
                </a:solidFill>
              </a:rPr>
              <a:t>Capacitación a las Alcaldías de la RAAN en las cartillas metodológicas del PMODT.</a:t>
            </a:r>
          </a:p>
          <a:p>
            <a:pPr eaLnBrk="1" hangingPunct="1">
              <a:lnSpc>
                <a:spcPct val="80000"/>
              </a:lnSpc>
            </a:pPr>
            <a:r>
              <a:rPr lang="es-NI" altLang="es-US" sz="1800" b="1" smtClean="0">
                <a:solidFill>
                  <a:srgbClr val="FFFF00"/>
                </a:solidFill>
              </a:rPr>
              <a:t>Apoyo puntual a la Alcaldía de Bonanza y Siuna en la elaboración del Plan Municipal de Ordenamiento y Desarrollo Territorial.</a:t>
            </a:r>
          </a:p>
          <a:p>
            <a:pPr eaLnBrk="1" hangingPunct="1">
              <a:lnSpc>
                <a:spcPct val="80000"/>
              </a:lnSpc>
            </a:pPr>
            <a:r>
              <a:rPr lang="es-NI" altLang="es-US" sz="1800" b="1" smtClean="0">
                <a:solidFill>
                  <a:srgbClr val="FFFF00"/>
                </a:solidFill>
              </a:rPr>
              <a:t>Intercambio con los municipios de Rivas, Siuna y Bonanza sobre catastro rural.</a:t>
            </a:r>
          </a:p>
          <a:p>
            <a:pPr eaLnBrk="1" hangingPunct="1">
              <a:lnSpc>
                <a:spcPct val="80000"/>
              </a:lnSpc>
            </a:pPr>
            <a:r>
              <a:rPr lang="es-NI" altLang="es-US" sz="1800" b="1" smtClean="0">
                <a:solidFill>
                  <a:srgbClr val="FFFF00"/>
                </a:solidFill>
              </a:rPr>
              <a:t>Formulado y aprobado la metodología de los Planes Ordenamiento y Desarrollo Estratégico de los 17 Territorios Indígenas de la RAAN.</a:t>
            </a:r>
          </a:p>
          <a:p>
            <a:pPr eaLnBrk="1" hangingPunct="1">
              <a:lnSpc>
                <a:spcPct val="80000"/>
              </a:lnSpc>
            </a:pPr>
            <a:r>
              <a:rPr lang="es-NI" altLang="es-US" sz="1800" b="1" smtClean="0">
                <a:solidFill>
                  <a:srgbClr val="FFFF00"/>
                </a:solidFill>
              </a:rPr>
              <a:t>Capacitación a los técnicos indígenas de Mayangna Sauni Bas y As en Access y GPS.</a:t>
            </a:r>
          </a:p>
          <a:p>
            <a:pPr eaLnBrk="1" hangingPunct="1">
              <a:lnSpc>
                <a:spcPct val="80000"/>
              </a:lnSpc>
            </a:pPr>
            <a:r>
              <a:rPr lang="es-NI" altLang="es-US" sz="1800" b="1" smtClean="0">
                <a:solidFill>
                  <a:srgbClr val="FFFF00"/>
                </a:solidFill>
              </a:rPr>
              <a:t>En proceso de elaboración (80%) los Planes de Manejo Conservación y Desarrollo de los Territorios Indígenas (PMCDI) de Mayangna Sauni Bas y As. Actualizado las zonificaciones territoriales con sus normas de uso.</a:t>
            </a:r>
          </a:p>
          <a:p>
            <a:pPr eaLnBrk="1" hangingPunct="1">
              <a:lnSpc>
                <a:spcPct val="80000"/>
              </a:lnSpc>
            </a:pPr>
            <a:r>
              <a:rPr lang="es-NI" altLang="es-US" sz="1800" b="1" smtClean="0">
                <a:solidFill>
                  <a:srgbClr val="FFFF00"/>
                </a:solidFill>
              </a:rPr>
              <a:t>Firma de convenio con el programa FISE – KFW para asistir técnicamente al equipo técnico del FISE – RAAN y los técnicos de los territorios indígenas en la elaboración de los Planes Estratégicos de Desarrollo Territorial.</a:t>
            </a:r>
            <a:endParaRPr lang="es-ES" altLang="es-US" sz="1800" b="1" smtClean="0">
              <a:solidFill>
                <a:srgbClr val="FFFF00"/>
              </a:solidFill>
            </a:endParaRPr>
          </a:p>
        </p:txBody>
      </p:sp>
      <p:sp>
        <p:nvSpPr>
          <p:cNvPr id="18436" name="1 Título"/>
          <p:cNvSpPr>
            <a:spLocks noGrp="1"/>
          </p:cNvSpPr>
          <p:nvPr>
            <p:ph type="title"/>
          </p:nvPr>
        </p:nvSpPr>
        <p:spPr>
          <a:xfrm>
            <a:off x="714375" y="714375"/>
            <a:ext cx="8229600" cy="725488"/>
          </a:xfrm>
        </p:spPr>
        <p:txBody>
          <a:bodyPr/>
          <a:lstStyle/>
          <a:p>
            <a:r>
              <a:rPr lang="es-NI" altLang="es-US" sz="2800" b="1" smtClean="0">
                <a:solidFill>
                  <a:srgbClr val="FFFF00"/>
                </a:solidFill>
              </a:rPr>
              <a:t>Aporte del Programa MASRENACE-C2 a los procesos de odt</a:t>
            </a:r>
            <a:r>
              <a:rPr lang="es-NI" altLang="es-US" sz="280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785813"/>
          <a:ext cx="9144000" cy="4965700"/>
        </p:xfrm>
        <a:graphic>
          <a:graphicData uri="http://schemas.openxmlformats.org/drawingml/2006/table">
            <a:tbl>
              <a:tblPr/>
              <a:tblGrid>
                <a:gridCol w="431913">
                  <a:extLst>
                    <a:ext uri="{9D8B030D-6E8A-4147-A177-3AD203B41FA5}">
                      <a16:colId xmlns:a16="http://schemas.microsoft.com/office/drawing/2014/main" val="20000"/>
                    </a:ext>
                  </a:extLst>
                </a:gridCol>
                <a:gridCol w="1211129">
                  <a:extLst>
                    <a:ext uri="{9D8B030D-6E8A-4147-A177-3AD203B41FA5}">
                      <a16:colId xmlns:a16="http://schemas.microsoft.com/office/drawing/2014/main" val="20001"/>
                    </a:ext>
                  </a:extLst>
                </a:gridCol>
                <a:gridCol w="1285884">
                  <a:extLst>
                    <a:ext uri="{9D8B030D-6E8A-4147-A177-3AD203B41FA5}">
                      <a16:colId xmlns:a16="http://schemas.microsoft.com/office/drawing/2014/main" val="20002"/>
                    </a:ext>
                  </a:extLst>
                </a:gridCol>
                <a:gridCol w="1143008">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3857621">
                  <a:extLst>
                    <a:ext uri="{9D8B030D-6E8A-4147-A177-3AD203B41FA5}">
                      <a16:colId xmlns:a16="http://schemas.microsoft.com/office/drawing/2014/main" val="20005"/>
                    </a:ext>
                  </a:extLst>
                </a:gridCol>
              </a:tblGrid>
              <a:tr h="639989">
                <a:tc>
                  <a:txBody>
                    <a:bodyPr/>
                    <a:lstStyle/>
                    <a:p>
                      <a:pPr algn="ctr">
                        <a:spcAft>
                          <a:spcPts val="0"/>
                        </a:spcAft>
                      </a:pPr>
                      <a:endParaRPr lang="es-NI" sz="14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n-lt"/>
                          <a:ea typeface="Times New Roman"/>
                        </a:rPr>
                        <a:t>Nombre del Territorio</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Etnia Predominante</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Monto Asignado en Córdobas</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Capacidad Gestión del GTI (1 – 5)</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Observación: Información de los DRP y técnicos del FISE RAAN</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6649">
                <a:tc>
                  <a:txBody>
                    <a:bodyPr/>
                    <a:lstStyle/>
                    <a:p>
                      <a:pPr algn="ctr">
                        <a:spcAft>
                          <a:spcPts val="0"/>
                        </a:spcAft>
                      </a:pPr>
                      <a:r>
                        <a:rPr lang="es-NI" sz="1400">
                          <a:latin typeface="+mn-lt"/>
                          <a:ea typeface="Times New Roman"/>
                        </a:rPr>
                        <a:t>1</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err="1">
                          <a:latin typeface="+mn-lt"/>
                          <a:ea typeface="Times New Roman"/>
                        </a:rPr>
                        <a:t>Tawira</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err="1">
                          <a:latin typeface="+mn-lt"/>
                          <a:ea typeface="Times New Roman"/>
                        </a:rPr>
                        <a:t>Miskito</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mn-lt"/>
                          <a:ea typeface="Times New Roman"/>
                        </a:rPr>
                        <a:t>11,284,476.06</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4</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Estructura Organizativa, Oficina, Equipo técnico Administrativo, Plan Estratégico, Diagnostico Territorial, Titulo, Reglamento Interno, Cuenta Bancaria, Libros Contables, Certificación del CRAAN</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9989">
                <a:tc>
                  <a:txBody>
                    <a:bodyPr/>
                    <a:lstStyle/>
                    <a:p>
                      <a:pPr algn="ctr">
                        <a:spcAft>
                          <a:spcPts val="0"/>
                        </a:spcAft>
                      </a:pPr>
                      <a:r>
                        <a:rPr lang="es-NI" sz="1400">
                          <a:latin typeface="+mn-lt"/>
                          <a:ea typeface="Times New Roman"/>
                        </a:rPr>
                        <a:t>2</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Prinzu Auhya Un</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err="1">
                          <a:latin typeface="+mn-lt"/>
                          <a:ea typeface="Times New Roman"/>
                        </a:rPr>
                        <a:t>Miskito</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mn-lt"/>
                          <a:ea typeface="Times New Roman"/>
                        </a:rPr>
                        <a:t>4,379,118.82</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3</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Estructura Organizativa, Oficina, Asesor Externo, Diagnostico Territorial, Certificación del CRAAN, Plan de Desarrollo</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9989">
                <a:tc>
                  <a:txBody>
                    <a:bodyPr/>
                    <a:lstStyle/>
                    <a:p>
                      <a:pPr algn="ctr">
                        <a:spcAft>
                          <a:spcPts val="0"/>
                        </a:spcAft>
                      </a:pPr>
                      <a:r>
                        <a:rPr lang="es-NI" sz="1400">
                          <a:latin typeface="+mn-lt"/>
                          <a:ea typeface="Times New Roman"/>
                        </a:rPr>
                        <a:t>3</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Prinzu Awala</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Miskito</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mn-lt"/>
                          <a:ea typeface="Times New Roman"/>
                        </a:rPr>
                        <a:t>6,054,120.96</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n-lt"/>
                          <a:ea typeface="Times New Roman"/>
                        </a:rPr>
                        <a:t>3</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Estructura Organizativa, Oficina, Equipo Técnico, Diagnostico Territorial, Certificación del CRAAN</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2434">
                <a:tc>
                  <a:txBody>
                    <a:bodyPr/>
                    <a:lstStyle/>
                    <a:p>
                      <a:pPr algn="ctr">
                        <a:spcAft>
                          <a:spcPts val="0"/>
                        </a:spcAft>
                      </a:pPr>
                      <a:r>
                        <a:rPr lang="es-NI" sz="1400">
                          <a:latin typeface="+mn-lt"/>
                          <a:ea typeface="Times New Roman"/>
                        </a:rPr>
                        <a:t>4</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Karata</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Miskito</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n-lt"/>
                          <a:ea typeface="Times New Roman"/>
                        </a:rPr>
                        <a:t>5,595,681.26</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n-lt"/>
                          <a:ea typeface="Times New Roman"/>
                        </a:rPr>
                        <a:t>3.5</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n-lt"/>
                          <a:ea typeface="Times New Roman"/>
                        </a:rPr>
                        <a:t>Estructura Organizativa, Oficina, Equipo técnico Administrativo, Plan Estratégico, Titulo, Reglamento Interno, Cuenta Bancaria, Libros Contables, Certificación del CRAAN</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66649">
                <a:tc>
                  <a:txBody>
                    <a:bodyPr/>
                    <a:lstStyle/>
                    <a:p>
                      <a:pPr algn="ctr">
                        <a:spcAft>
                          <a:spcPts val="0"/>
                        </a:spcAft>
                      </a:pPr>
                      <a:r>
                        <a:rPr lang="es-NI" sz="1400">
                          <a:latin typeface="+mn-lt"/>
                          <a:ea typeface="Times New Roman"/>
                        </a:rPr>
                        <a:t>5</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Diez Comunidades</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n-lt"/>
                          <a:ea typeface="Times New Roman"/>
                        </a:rPr>
                        <a:t>Miskito</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n-lt"/>
                          <a:ea typeface="Times New Roman"/>
                        </a:rPr>
                        <a:t>8,995,617.23</a:t>
                      </a:r>
                      <a:endParaRPr lang="es-NI" sz="160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n-lt"/>
                          <a:ea typeface="Times New Roman"/>
                        </a:rPr>
                        <a:t>4</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n-lt"/>
                          <a:ea typeface="Times New Roman"/>
                        </a:rPr>
                        <a:t>Estructura Organizativa, Oficina, Equipo técnico Administrativo, Plan Estratégico, Diagnostico Territorial, Titulo, Reglamento Interno, Cuenta Bancaria, Libros Contables, Certificación del CRAAN</a:t>
                      </a:r>
                      <a:endParaRPr lang="es-NI" sz="1600" dirty="0">
                        <a:latin typeface="+mn-lt"/>
                        <a:ea typeface="Times New Roman"/>
                      </a:endParaRPr>
                    </a:p>
                  </a:txBody>
                  <a:tcPr marL="58994" marR="5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785813"/>
          <a:ext cx="9144000" cy="5389562"/>
        </p:xfrm>
        <a:graphic>
          <a:graphicData uri="http://schemas.openxmlformats.org/drawingml/2006/table">
            <a:tbl>
              <a:tblPr/>
              <a:tblGrid>
                <a:gridCol w="431913">
                  <a:extLst>
                    <a:ext uri="{9D8B030D-6E8A-4147-A177-3AD203B41FA5}">
                      <a16:colId xmlns:a16="http://schemas.microsoft.com/office/drawing/2014/main" val="20000"/>
                    </a:ext>
                  </a:extLst>
                </a:gridCol>
                <a:gridCol w="1211129">
                  <a:extLst>
                    <a:ext uri="{9D8B030D-6E8A-4147-A177-3AD203B41FA5}">
                      <a16:colId xmlns:a16="http://schemas.microsoft.com/office/drawing/2014/main" val="20001"/>
                    </a:ext>
                  </a:extLst>
                </a:gridCol>
                <a:gridCol w="1285884">
                  <a:extLst>
                    <a:ext uri="{9D8B030D-6E8A-4147-A177-3AD203B41FA5}">
                      <a16:colId xmlns:a16="http://schemas.microsoft.com/office/drawing/2014/main" val="20002"/>
                    </a:ext>
                  </a:extLst>
                </a:gridCol>
                <a:gridCol w="1143008">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3857621">
                  <a:extLst>
                    <a:ext uri="{9D8B030D-6E8A-4147-A177-3AD203B41FA5}">
                      <a16:colId xmlns:a16="http://schemas.microsoft.com/office/drawing/2014/main" val="20005"/>
                    </a:ext>
                  </a:extLst>
                </a:gridCol>
              </a:tblGrid>
              <a:tr h="640166">
                <a:tc>
                  <a:txBody>
                    <a:bodyPr/>
                    <a:lstStyle/>
                    <a:p>
                      <a:pPr algn="ctr">
                        <a:spcAft>
                          <a:spcPts val="0"/>
                        </a:spcAft>
                      </a:pPr>
                      <a:endParaRPr lang="es-NI" sz="14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Nombre del Territorio</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Etnia Predominante</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Monto Asignado en Córdobas</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Capacidad Gestión del GTI (1 – 5)</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Observación: Información de los DRP y técnicos del FISE RAAN</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4800">
                <a:tc>
                  <a:txBody>
                    <a:bodyPr/>
                    <a:lstStyle/>
                    <a:p>
                      <a:pPr algn="ctr">
                        <a:spcAft>
                          <a:spcPts val="0"/>
                        </a:spcAft>
                      </a:pPr>
                      <a:r>
                        <a:rPr lang="es-NI" sz="1400">
                          <a:latin typeface="+mj-lt"/>
                          <a:ea typeface="Times New Roman"/>
                        </a:rPr>
                        <a:t>6</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Twi Waupasa</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Miskito</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8,466,877.09</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2</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CRAAN,Diagnostico Territorial</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66944">
                <a:tc>
                  <a:txBody>
                    <a:bodyPr/>
                    <a:lstStyle/>
                    <a:p>
                      <a:pPr algn="ctr">
                        <a:spcAft>
                          <a:spcPts val="0"/>
                        </a:spcAft>
                      </a:pPr>
                      <a:r>
                        <a:rPr lang="es-NI" sz="1400">
                          <a:latin typeface="+mj-lt"/>
                          <a:ea typeface="Times New Roman"/>
                        </a:rPr>
                        <a:t>7</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Tasba Pri</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Miskito</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6,432,802.82</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4</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 Diagnostico Territorial, Plan de Desarrollo, Oficina, Computadora, Cuenta Bancaria, Libro Contables, Radio Comunicación, Asesor Externo</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166">
                <a:tc>
                  <a:txBody>
                    <a:bodyPr/>
                    <a:lstStyle/>
                    <a:p>
                      <a:pPr algn="ctr">
                        <a:spcAft>
                          <a:spcPts val="0"/>
                        </a:spcAft>
                      </a:pPr>
                      <a:r>
                        <a:rPr lang="es-NI" sz="1400">
                          <a:latin typeface="+mj-lt"/>
                          <a:ea typeface="Times New Roman"/>
                        </a:rPr>
                        <a:t>8</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Wanki Twi – Tasba Raya</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Miskito</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13,317,391.77</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2.5</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 Diagnostico Territorial, Plan de Desarrollo, Titulo</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2686">
                <a:tc>
                  <a:txBody>
                    <a:bodyPr/>
                    <a:lstStyle/>
                    <a:p>
                      <a:pPr algn="ctr">
                        <a:spcAft>
                          <a:spcPts val="0"/>
                        </a:spcAft>
                      </a:pPr>
                      <a:r>
                        <a:rPr lang="es-NI" sz="1400">
                          <a:latin typeface="+mj-lt"/>
                          <a:ea typeface="Times New Roman"/>
                        </a:rPr>
                        <a:t>9</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Amasau</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Mayangna</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1,566,698.51</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4.5</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 Diagnostico Territorial, Cuenta Bancaria, Libro Contable, Oficinas Varios, Titulo, Computadora, Reglamento Interno</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64800">
                <a:tc>
                  <a:txBody>
                    <a:bodyPr/>
                    <a:lstStyle/>
                    <a:p>
                      <a:pPr algn="ctr">
                        <a:spcAft>
                          <a:spcPts val="0"/>
                        </a:spcAft>
                      </a:pPr>
                      <a:r>
                        <a:rPr lang="es-NI" sz="1400">
                          <a:latin typeface="+mj-lt"/>
                          <a:ea typeface="Times New Roman"/>
                        </a:rPr>
                        <a:t>10</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Kipla Sait Tasbaika Kum</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Mayangna</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3,323,276.39</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3</a:t>
                      </a:r>
                      <a:endParaRPr lang="es-NI" sz="20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j-lt"/>
                          <a:ea typeface="Times New Roman"/>
                        </a:rPr>
                        <a:t>Estructura Organizativa, Certificado CRAAN, Diagnostico Territorial, Radio Comunicación, Cuenta Bancaria, Titulo</a:t>
                      </a:r>
                      <a:endParaRPr lang="es-NI"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MG_2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471488"/>
            <a:ext cx="10404476"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0" y="836613"/>
            <a:ext cx="9144000" cy="431800"/>
          </a:xfrm>
        </p:spPr>
        <p:txBody>
          <a:bodyPr/>
          <a:lstStyle/>
          <a:p>
            <a:pPr eaLnBrk="1" hangingPunct="1"/>
            <a:r>
              <a:rPr lang="es-SV" altLang="es-US" sz="2000" b="1" smtClean="0">
                <a:solidFill>
                  <a:srgbClr val="FFFF00"/>
                </a:solidFill>
              </a:rPr>
              <a:t>El proceso de ordenamiento territorial de la RAAN, una visión desde organismos de cooperación – MASRENACE C2 - GTZ</a:t>
            </a:r>
            <a:r>
              <a:rPr lang="es-ES" altLang="es-US" sz="4000" smtClean="0"/>
              <a:t> </a:t>
            </a:r>
          </a:p>
        </p:txBody>
      </p:sp>
      <p:sp>
        <p:nvSpPr>
          <p:cNvPr id="3076" name="Rectangle 3"/>
          <p:cNvSpPr>
            <a:spLocks noGrp="1" noChangeArrowheads="1"/>
          </p:cNvSpPr>
          <p:nvPr>
            <p:ph type="subTitle" idx="1"/>
          </p:nvPr>
        </p:nvSpPr>
        <p:spPr>
          <a:xfrm>
            <a:off x="647700" y="1557338"/>
            <a:ext cx="8496300" cy="4895850"/>
          </a:xfrm>
        </p:spPr>
        <p:txBody>
          <a:bodyPr/>
          <a:lstStyle/>
          <a:p>
            <a:pPr marL="609600" indent="-609600" eaLnBrk="1" hangingPunct="1"/>
            <a:r>
              <a:rPr lang="es-NI" altLang="es-US" sz="1800" smtClean="0">
                <a:solidFill>
                  <a:srgbClr val="FFFF00"/>
                </a:solidFill>
              </a:rPr>
              <a:t>EN PROCESO DE FORMACION DE LA LEY DE OT</a:t>
            </a:r>
          </a:p>
          <a:p>
            <a:pPr marL="609600" indent="-609600" algn="l" eaLnBrk="1" hangingPunct="1">
              <a:buFontTx/>
              <a:buChar char="•"/>
            </a:pPr>
            <a:r>
              <a:rPr lang="es-NI" altLang="es-US" sz="1800" smtClean="0">
                <a:solidFill>
                  <a:srgbClr val="FFFF00"/>
                </a:solidFill>
              </a:rPr>
              <a:t>Ejecutado proceso de consulta amplia con todos los sectores, Autoridades Regionales, Municipales y Gobiernos territoriales Indígenas (GTI) en la RAAN.</a:t>
            </a:r>
          </a:p>
          <a:p>
            <a:pPr marL="609600" indent="-609600" algn="l" eaLnBrk="1" hangingPunct="1">
              <a:buFontTx/>
              <a:buChar char="•"/>
            </a:pPr>
            <a:r>
              <a:rPr lang="es-NI" altLang="es-US" sz="1800" smtClean="0">
                <a:solidFill>
                  <a:srgbClr val="FFFF00"/>
                </a:solidFill>
              </a:rPr>
              <a:t>La Ley de Ordenamiento Territorial esta dictaminada por la Asamblea Nacional y se encuentra en el proceso de aprobación.</a:t>
            </a:r>
          </a:p>
          <a:p>
            <a:pPr marL="609600" indent="-609600" algn="l" eaLnBrk="1" hangingPunct="1">
              <a:buFontTx/>
              <a:buChar char="•"/>
            </a:pPr>
            <a:r>
              <a:rPr lang="es-NI" altLang="es-US" sz="1800" smtClean="0">
                <a:solidFill>
                  <a:srgbClr val="FFFF00"/>
                </a:solidFill>
              </a:rPr>
              <a:t>Capítulos y Artículos entre otros concernientes al OT en la RAAN:</a:t>
            </a:r>
          </a:p>
          <a:p>
            <a:pPr marL="609600" indent="-609600" algn="l" eaLnBrk="1" hangingPunct="1"/>
            <a:r>
              <a:rPr lang="es-NI" altLang="es-US" sz="1800" smtClean="0">
                <a:solidFill>
                  <a:srgbClr val="FFFF00"/>
                </a:solidFill>
              </a:rPr>
              <a:t>Arto:14 </a:t>
            </a:r>
          </a:p>
          <a:p>
            <a:pPr marL="609600" indent="-609600" algn="l" eaLnBrk="1" hangingPunct="1"/>
            <a:r>
              <a:rPr lang="es-NI" altLang="es-US" sz="1800" smtClean="0">
                <a:solidFill>
                  <a:srgbClr val="FFFF00"/>
                </a:solidFill>
              </a:rPr>
              <a:t>Inciso 11:En el nivel Regional Autónomo, la Unidad Técnica Regional en coordinación con la Dirección General de Ordenamiento Territorial del INETER, previa consulta con las instancias públicas, privadas y Autoridades Territoriales, debe elaborar y presentar ante el Consejo Regional para su aprobación una propuesta del método para el funcionamiento del Sistema Regional de Planificación del  Ordenamiento y Desarrollo Territorial SRPODT, debidamente concertada y armonizada con las tradiciones y costumbres de los Pueblos Indígenas y Comunidades Étnicas.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90500" y="504825"/>
            <a:ext cx="7772400" cy="1143000"/>
          </a:xfrm>
        </p:spPr>
        <p:txBody>
          <a:bodyPr/>
          <a:lstStyle/>
          <a:p>
            <a:endParaRPr lang="es-NI" altLang="es-US" smtClean="0"/>
          </a:p>
        </p:txBody>
      </p:sp>
      <p:pic>
        <p:nvPicPr>
          <p:cNvPr id="21507" name="5 Imagen" descr="waspam.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647700"/>
            <a:ext cx="67945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62 Grupo"/>
          <p:cNvGrpSpPr>
            <a:grpSpLocks/>
          </p:cNvGrpSpPr>
          <p:nvPr/>
        </p:nvGrpSpPr>
        <p:grpSpPr bwMode="auto">
          <a:xfrm>
            <a:off x="347663" y="-500063"/>
            <a:ext cx="8682037" cy="7896226"/>
            <a:chOff x="390039" y="-253034"/>
            <a:chExt cx="9768859" cy="7896828"/>
          </a:xfrm>
        </p:grpSpPr>
        <p:pic>
          <p:nvPicPr>
            <p:cNvPr id="21555" name="6 Imagen" descr="terr ind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908" y="-253034"/>
              <a:ext cx="9347990" cy="720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6" name="4 Imagen" descr="rama.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039" y="1000108"/>
              <a:ext cx="8896865" cy="664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9" name="7 CuadroTexto"/>
          <p:cNvSpPr txBox="1">
            <a:spLocks noChangeArrowheads="1"/>
          </p:cNvSpPr>
          <p:nvPr/>
        </p:nvSpPr>
        <p:spPr bwMode="auto">
          <a:xfrm>
            <a:off x="254000" y="-169863"/>
            <a:ext cx="8602663" cy="3397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NI" altLang="es-US" sz="1600" b="1">
              <a:latin typeface="Times New Roman" panose="02020603050405020304" pitchFamily="18" charset="0"/>
              <a:ea typeface="ＭＳ Ｐゴシック" panose="020B0600070205080204" pitchFamily="34" charset="-128"/>
            </a:endParaRPr>
          </a:p>
        </p:txBody>
      </p:sp>
      <p:sp>
        <p:nvSpPr>
          <p:cNvPr id="21510" name="9 Forma libre"/>
          <p:cNvSpPr>
            <a:spLocks noChangeArrowheads="1"/>
          </p:cNvSpPr>
          <p:nvPr/>
        </p:nvSpPr>
        <p:spPr bwMode="auto">
          <a:xfrm>
            <a:off x="3429000" y="1109663"/>
            <a:ext cx="2095500" cy="4968875"/>
          </a:xfrm>
          <a:custGeom>
            <a:avLst/>
            <a:gdLst>
              <a:gd name="T0" fmla="*/ 595710 w 2356945"/>
              <a:gd name="T1" fmla="*/ 0 h 4968766"/>
              <a:gd name="T2" fmla="*/ 622168 w 2356945"/>
              <a:gd name="T3" fmla="*/ 121309 h 4968766"/>
              <a:gd name="T4" fmla="*/ 651777 w 2356945"/>
              <a:gd name="T5" fmla="*/ 394147 h 4968766"/>
              <a:gd name="T6" fmla="*/ 819979 w 2356945"/>
              <a:gd name="T7" fmla="*/ 457210 h 4968766"/>
              <a:gd name="T8" fmla="*/ 763911 w 2356945"/>
              <a:gd name="T9" fmla="*/ 819825 h 4968766"/>
              <a:gd name="T10" fmla="*/ 707844 w 2356945"/>
              <a:gd name="T11" fmla="*/ 1040548 h 4968766"/>
              <a:gd name="T12" fmla="*/ 567271 w 2356945"/>
              <a:gd name="T13" fmla="*/ 1210831 h 4968766"/>
              <a:gd name="T14" fmla="*/ 595710 w 2356945"/>
              <a:gd name="T15" fmla="*/ 1277036 h 4968766"/>
              <a:gd name="T16" fmla="*/ 587574 w 2356945"/>
              <a:gd name="T17" fmla="*/ 1274062 h 4968766"/>
              <a:gd name="T18" fmla="*/ 441527 w 2356945"/>
              <a:gd name="T19" fmla="*/ 1229738 h 4968766"/>
              <a:gd name="T20" fmla="*/ 315376 w 2356945"/>
              <a:gd name="T21" fmla="*/ 1308567 h 4968766"/>
              <a:gd name="T22" fmla="*/ 175209 w 2356945"/>
              <a:gd name="T23" fmla="*/ 1340099 h 4968766"/>
              <a:gd name="T24" fmla="*/ 119142 w 2356945"/>
              <a:gd name="T25" fmla="*/ 1434694 h 4968766"/>
              <a:gd name="T26" fmla="*/ 161192 w 2356945"/>
              <a:gd name="T27" fmla="*/ 1529290 h 4968766"/>
              <a:gd name="T28" fmla="*/ 21025 w 2356945"/>
              <a:gd name="T29" fmla="*/ 1734246 h 4968766"/>
              <a:gd name="T30" fmla="*/ 287343 w 2356945"/>
              <a:gd name="T31" fmla="*/ 2033797 h 4968766"/>
              <a:gd name="T32" fmla="*/ 547059 w 2356945"/>
              <a:gd name="T33" fmla="*/ 2002217 h 4968766"/>
              <a:gd name="T34" fmla="*/ 511610 w 2356945"/>
              <a:gd name="T35" fmla="*/ 2159924 h 4968766"/>
              <a:gd name="T36" fmla="*/ 413494 w 2356945"/>
              <a:gd name="T37" fmla="*/ 2301817 h 4968766"/>
              <a:gd name="T38" fmla="*/ 392980 w 2356945"/>
              <a:gd name="T39" fmla="*/ 2387903 h 4968766"/>
              <a:gd name="T40" fmla="*/ 385460 w 2356945"/>
              <a:gd name="T41" fmla="*/ 2459475 h 4968766"/>
              <a:gd name="T42" fmla="*/ 388656 w 2356945"/>
              <a:gd name="T43" fmla="*/ 2460863 h 4968766"/>
              <a:gd name="T44" fmla="*/ 453520 w 2356945"/>
              <a:gd name="T45" fmla="*/ 2580918 h 4968766"/>
              <a:gd name="T46" fmla="*/ 547059 w 2356945"/>
              <a:gd name="T47" fmla="*/ 2578190 h 4968766"/>
              <a:gd name="T48" fmla="*/ 637761 w 2356945"/>
              <a:gd name="T49" fmla="*/ 2617134 h 4968766"/>
              <a:gd name="T50" fmla="*/ 651777 w 2356945"/>
              <a:gd name="T51" fmla="*/ 2680198 h 4968766"/>
              <a:gd name="T52" fmla="*/ 805961 w 2356945"/>
              <a:gd name="T53" fmla="*/ 2932451 h 4968766"/>
              <a:gd name="T54" fmla="*/ 819979 w 2356945"/>
              <a:gd name="T55" fmla="*/ 2979748 h 4968766"/>
              <a:gd name="T56" fmla="*/ 805961 w 2356945"/>
              <a:gd name="T57" fmla="*/ 3027047 h 4968766"/>
              <a:gd name="T58" fmla="*/ 848012 w 2356945"/>
              <a:gd name="T59" fmla="*/ 3137408 h 4968766"/>
              <a:gd name="T60" fmla="*/ 904079 w 2356945"/>
              <a:gd name="T61" fmla="*/ 3232002 h 4968766"/>
              <a:gd name="T62" fmla="*/ 974162 w 2356945"/>
              <a:gd name="T63" fmla="*/ 3610384 h 4968766"/>
              <a:gd name="T64" fmla="*/ 1114329 w 2356945"/>
              <a:gd name="T65" fmla="*/ 3744863 h 4968766"/>
              <a:gd name="T66" fmla="*/ 1156380 w 2356945"/>
              <a:gd name="T67" fmla="*/ 3736511 h 4968766"/>
              <a:gd name="T68" fmla="*/ 1205844 w 2356945"/>
              <a:gd name="T69" fmla="*/ 3783808 h 4968766"/>
              <a:gd name="T70" fmla="*/ 1156380 w 2356945"/>
              <a:gd name="T71" fmla="*/ 3941467 h 4968766"/>
              <a:gd name="T72" fmla="*/ 1212447 w 2356945"/>
              <a:gd name="T73" fmla="*/ 4051828 h 4968766"/>
              <a:gd name="T74" fmla="*/ 1230513 w 2356945"/>
              <a:gd name="T75" fmla="*/ 4215198 h 4968766"/>
              <a:gd name="T76" fmla="*/ 1156380 w 2356945"/>
              <a:gd name="T77" fmla="*/ 4320809 h 4968766"/>
              <a:gd name="T78" fmla="*/ 1192977 w 2356945"/>
              <a:gd name="T79" fmla="*/ 4375710 h 4968766"/>
              <a:gd name="T80" fmla="*/ 1534831 w 2356945"/>
              <a:gd name="T81" fmla="*/ 4682461 h 4968766"/>
              <a:gd name="T82" fmla="*/ 1731065 w 2356945"/>
              <a:gd name="T83" fmla="*/ 4729762 h 4968766"/>
              <a:gd name="T84" fmla="*/ 1913282 w 2356945"/>
              <a:gd name="T85" fmla="*/ 4808587 h 4968766"/>
              <a:gd name="T86" fmla="*/ 1955332 w 2356945"/>
              <a:gd name="T87" fmla="*/ 4950483 h 4968766"/>
              <a:gd name="T88" fmla="*/ 2095500 w 2356945"/>
              <a:gd name="T89" fmla="*/ 4918950 h 49687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56945"/>
              <a:gd name="T136" fmla="*/ 0 h 4968766"/>
              <a:gd name="T137" fmla="*/ 2356945 w 2356945"/>
              <a:gd name="T138" fmla="*/ 4968766 h 49687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56945" h="4968766">
                <a:moveTo>
                  <a:pt x="670034" y="0"/>
                </a:moveTo>
                <a:cubicBezTo>
                  <a:pt x="674994" y="20218"/>
                  <a:pt x="689283" y="55616"/>
                  <a:pt x="699793" y="121306"/>
                </a:cubicBezTo>
                <a:cubicBezTo>
                  <a:pt x="744354" y="210720"/>
                  <a:pt x="696014" y="338156"/>
                  <a:pt x="733096" y="394138"/>
                </a:cubicBezTo>
                <a:cubicBezTo>
                  <a:pt x="775138" y="470338"/>
                  <a:pt x="901262" y="386255"/>
                  <a:pt x="922283" y="457200"/>
                </a:cubicBezTo>
                <a:cubicBezTo>
                  <a:pt x="943304" y="528145"/>
                  <a:pt x="880241" y="722586"/>
                  <a:pt x="859220" y="819807"/>
                </a:cubicBezTo>
                <a:cubicBezTo>
                  <a:pt x="838199" y="917028"/>
                  <a:pt x="833020" y="975359"/>
                  <a:pt x="796158" y="1040525"/>
                </a:cubicBezTo>
                <a:cubicBezTo>
                  <a:pt x="759296" y="1105691"/>
                  <a:pt x="659067" y="1171390"/>
                  <a:pt x="638046" y="1210804"/>
                </a:cubicBezTo>
                <a:cubicBezTo>
                  <a:pt x="617025" y="1250218"/>
                  <a:pt x="666228" y="1266469"/>
                  <a:pt x="670034" y="1277007"/>
                </a:cubicBezTo>
                <a:cubicBezTo>
                  <a:pt x="673840" y="1287545"/>
                  <a:pt x="689785" y="1281917"/>
                  <a:pt x="660882" y="1274034"/>
                </a:cubicBezTo>
                <a:cubicBezTo>
                  <a:pt x="631979" y="1266151"/>
                  <a:pt x="547640" y="1223960"/>
                  <a:pt x="496614" y="1229711"/>
                </a:cubicBezTo>
                <a:cubicBezTo>
                  <a:pt x="445588" y="1235462"/>
                  <a:pt x="404648" y="1290145"/>
                  <a:pt x="354724" y="1308538"/>
                </a:cubicBezTo>
                <a:cubicBezTo>
                  <a:pt x="304800" y="1326931"/>
                  <a:pt x="233855" y="1319048"/>
                  <a:pt x="197069" y="1340069"/>
                </a:cubicBezTo>
                <a:cubicBezTo>
                  <a:pt x="160283" y="1361090"/>
                  <a:pt x="136635" y="1403131"/>
                  <a:pt x="134007" y="1434662"/>
                </a:cubicBezTo>
                <a:cubicBezTo>
                  <a:pt x="131379" y="1466193"/>
                  <a:pt x="199696" y="1479332"/>
                  <a:pt x="181303" y="1529256"/>
                </a:cubicBezTo>
                <a:cubicBezTo>
                  <a:pt x="162910" y="1579180"/>
                  <a:pt x="0" y="1650124"/>
                  <a:pt x="23648" y="1734207"/>
                </a:cubicBezTo>
                <a:cubicBezTo>
                  <a:pt x="47296" y="1818290"/>
                  <a:pt x="224582" y="1989091"/>
                  <a:pt x="323193" y="2033752"/>
                </a:cubicBezTo>
                <a:cubicBezTo>
                  <a:pt x="421804" y="2078413"/>
                  <a:pt x="573271" y="1981152"/>
                  <a:pt x="615312" y="2002173"/>
                </a:cubicBezTo>
                <a:cubicBezTo>
                  <a:pt x="657353" y="2023194"/>
                  <a:pt x="600479" y="2109944"/>
                  <a:pt x="575441" y="2159876"/>
                </a:cubicBezTo>
                <a:cubicBezTo>
                  <a:pt x="550403" y="2209808"/>
                  <a:pt x="487322" y="2263770"/>
                  <a:pt x="465083" y="2301766"/>
                </a:cubicBezTo>
                <a:cubicBezTo>
                  <a:pt x="442844" y="2339762"/>
                  <a:pt x="447265" y="2361575"/>
                  <a:pt x="442010" y="2387851"/>
                </a:cubicBezTo>
                <a:cubicBezTo>
                  <a:pt x="436755" y="2414127"/>
                  <a:pt x="434363" y="2447262"/>
                  <a:pt x="433552" y="2459421"/>
                </a:cubicBezTo>
                <a:cubicBezTo>
                  <a:pt x="432741" y="2471580"/>
                  <a:pt x="424388" y="2440568"/>
                  <a:pt x="437146" y="2460808"/>
                </a:cubicBezTo>
                <a:cubicBezTo>
                  <a:pt x="449904" y="2481048"/>
                  <a:pt x="480409" y="2561307"/>
                  <a:pt x="510103" y="2580861"/>
                </a:cubicBezTo>
                <a:cubicBezTo>
                  <a:pt x="539797" y="2600415"/>
                  <a:pt x="580774" y="2572096"/>
                  <a:pt x="615312" y="2578132"/>
                </a:cubicBezTo>
                <a:cubicBezTo>
                  <a:pt x="649850" y="2584168"/>
                  <a:pt x="697700" y="2600075"/>
                  <a:pt x="717331" y="2617076"/>
                </a:cubicBezTo>
                <a:cubicBezTo>
                  <a:pt x="736962" y="2634077"/>
                  <a:pt x="701565" y="2627586"/>
                  <a:pt x="733096" y="2680138"/>
                </a:cubicBezTo>
                <a:cubicBezTo>
                  <a:pt x="764627" y="2732690"/>
                  <a:pt x="874986" y="2882463"/>
                  <a:pt x="906517" y="2932387"/>
                </a:cubicBezTo>
                <a:cubicBezTo>
                  <a:pt x="938048" y="2982311"/>
                  <a:pt x="922283" y="2963918"/>
                  <a:pt x="922283" y="2979683"/>
                </a:cubicBezTo>
                <a:cubicBezTo>
                  <a:pt x="922283" y="2995448"/>
                  <a:pt x="901262" y="3000704"/>
                  <a:pt x="906517" y="3026980"/>
                </a:cubicBezTo>
                <a:cubicBezTo>
                  <a:pt x="911772" y="3053256"/>
                  <a:pt x="935421" y="3103180"/>
                  <a:pt x="953814" y="3137338"/>
                </a:cubicBezTo>
                <a:cubicBezTo>
                  <a:pt x="972207" y="3171497"/>
                  <a:pt x="993228" y="3153104"/>
                  <a:pt x="1016876" y="3231931"/>
                </a:cubicBezTo>
                <a:cubicBezTo>
                  <a:pt x="1040524" y="3310758"/>
                  <a:pt x="1056289" y="3524829"/>
                  <a:pt x="1095703" y="3610304"/>
                </a:cubicBezTo>
                <a:cubicBezTo>
                  <a:pt x="1135117" y="3695779"/>
                  <a:pt x="1219199" y="3723759"/>
                  <a:pt x="1253358" y="3744780"/>
                </a:cubicBezTo>
                <a:cubicBezTo>
                  <a:pt x="1287517" y="3765801"/>
                  <a:pt x="1283500" y="3729937"/>
                  <a:pt x="1300655" y="3736428"/>
                </a:cubicBezTo>
                <a:cubicBezTo>
                  <a:pt x="1317810" y="3742919"/>
                  <a:pt x="1356291" y="3749566"/>
                  <a:pt x="1356291" y="3783725"/>
                </a:cubicBezTo>
                <a:cubicBezTo>
                  <a:pt x="1356291" y="3817884"/>
                  <a:pt x="1299417" y="3896711"/>
                  <a:pt x="1300655" y="3941380"/>
                </a:cubicBezTo>
                <a:cubicBezTo>
                  <a:pt x="1301893" y="3986049"/>
                  <a:pt x="1349820" y="4006117"/>
                  <a:pt x="1363717" y="4051738"/>
                </a:cubicBezTo>
                <a:cubicBezTo>
                  <a:pt x="1377614" y="4097359"/>
                  <a:pt x="1394547" y="4170278"/>
                  <a:pt x="1384037" y="4215107"/>
                </a:cubicBezTo>
                <a:cubicBezTo>
                  <a:pt x="1373527" y="4259936"/>
                  <a:pt x="1307692" y="4293963"/>
                  <a:pt x="1300655" y="4320714"/>
                </a:cubicBezTo>
                <a:cubicBezTo>
                  <a:pt x="1293618" y="4347465"/>
                  <a:pt x="1270873" y="4315340"/>
                  <a:pt x="1341818" y="4375614"/>
                </a:cubicBezTo>
                <a:cubicBezTo>
                  <a:pt x="1412763" y="4435888"/>
                  <a:pt x="1625454" y="4623352"/>
                  <a:pt x="1726324" y="4682359"/>
                </a:cubicBezTo>
                <a:cubicBezTo>
                  <a:pt x="1827194" y="4741366"/>
                  <a:pt x="1876096" y="4708635"/>
                  <a:pt x="1947041" y="4729656"/>
                </a:cubicBezTo>
                <a:cubicBezTo>
                  <a:pt x="2017986" y="4750677"/>
                  <a:pt x="2109952" y="4771697"/>
                  <a:pt x="2151993" y="4808483"/>
                </a:cubicBezTo>
                <a:cubicBezTo>
                  <a:pt x="2194034" y="4845269"/>
                  <a:pt x="2165130" y="4931980"/>
                  <a:pt x="2199289" y="4950373"/>
                </a:cubicBezTo>
                <a:cubicBezTo>
                  <a:pt x="2233448" y="4968766"/>
                  <a:pt x="2295196" y="4943804"/>
                  <a:pt x="2356945" y="4918842"/>
                </a:cubicBezTo>
              </a:path>
            </a:pathLst>
          </a:custGeom>
          <a:noFill/>
          <a:ln w="2540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US"/>
          </a:p>
        </p:txBody>
      </p:sp>
      <p:sp>
        <p:nvSpPr>
          <p:cNvPr id="21511" name="11 Forma libre"/>
          <p:cNvSpPr>
            <a:spLocks noChangeArrowheads="1"/>
          </p:cNvSpPr>
          <p:nvPr/>
        </p:nvSpPr>
        <p:spPr bwMode="auto">
          <a:xfrm>
            <a:off x="1944688" y="2352675"/>
            <a:ext cx="696912" cy="757238"/>
          </a:xfrm>
          <a:custGeom>
            <a:avLst/>
            <a:gdLst>
              <a:gd name="T0" fmla="*/ 3491346 w 3948546"/>
              <a:gd name="T1" fmla="*/ 908541 h 3849528"/>
              <a:gd name="T2" fmla="*/ 3214255 w 3948546"/>
              <a:gd name="T3" fmla="*/ 991668 h 3849528"/>
              <a:gd name="T4" fmla="*/ 2909455 w 3948546"/>
              <a:gd name="T5" fmla="*/ 1144068 h 3849528"/>
              <a:gd name="T6" fmla="*/ 2784764 w 3948546"/>
              <a:gd name="T7" fmla="*/ 1088650 h 3849528"/>
              <a:gd name="T8" fmla="*/ 2687782 w 3948546"/>
              <a:gd name="T9" fmla="*/ 922395 h 3849528"/>
              <a:gd name="T10" fmla="*/ 2507673 w 3948546"/>
              <a:gd name="T11" fmla="*/ 853122 h 3849528"/>
              <a:gd name="T12" fmla="*/ 2424546 w 3948546"/>
              <a:gd name="T13" fmla="*/ 659159 h 3849528"/>
              <a:gd name="T14" fmla="*/ 2369128 w 3948546"/>
              <a:gd name="T15" fmla="*/ 160395 h 3849528"/>
              <a:gd name="T16" fmla="*/ 2216728 w 3948546"/>
              <a:gd name="T17" fmla="*/ 63413 h 3849528"/>
              <a:gd name="T18" fmla="*/ 2050473 w 3948546"/>
              <a:gd name="T19" fmla="*/ 7995 h 3849528"/>
              <a:gd name="T20" fmla="*/ 1842655 w 3948546"/>
              <a:gd name="T21" fmla="*/ 160395 h 3849528"/>
              <a:gd name="T22" fmla="*/ 1939637 w 3948546"/>
              <a:gd name="T23" fmla="*/ 312795 h 3849528"/>
              <a:gd name="T24" fmla="*/ 1967346 w 3948546"/>
              <a:gd name="T25" fmla="*/ 603741 h 3849528"/>
              <a:gd name="T26" fmla="*/ 1842655 w 3948546"/>
              <a:gd name="T27" fmla="*/ 783850 h 3849528"/>
              <a:gd name="T28" fmla="*/ 1607128 w 3948546"/>
              <a:gd name="T29" fmla="*/ 1185632 h 3849528"/>
              <a:gd name="T30" fmla="*/ 1579419 w 3948546"/>
              <a:gd name="T31" fmla="*/ 1518141 h 3849528"/>
              <a:gd name="T32" fmla="*/ 1648691 w 3948546"/>
              <a:gd name="T33" fmla="*/ 1684395 h 3849528"/>
              <a:gd name="T34" fmla="*/ 1399310 w 3948546"/>
              <a:gd name="T35" fmla="*/ 1906068 h 3849528"/>
              <a:gd name="T36" fmla="*/ 1233055 w 3948546"/>
              <a:gd name="T37" fmla="*/ 2030759 h 3849528"/>
              <a:gd name="T38" fmla="*/ 1163782 w 3948546"/>
              <a:gd name="T39" fmla="*/ 2141595 h 3849528"/>
              <a:gd name="T40" fmla="*/ 1039091 w 3948546"/>
              <a:gd name="T41" fmla="*/ 2155450 h 3849528"/>
              <a:gd name="T42" fmla="*/ 928255 w 3948546"/>
              <a:gd name="T43" fmla="*/ 2086177 h 3849528"/>
              <a:gd name="T44" fmla="*/ 678873 w 3948546"/>
              <a:gd name="T45" fmla="*/ 2100032 h 3849528"/>
              <a:gd name="T46" fmla="*/ 304800 w 3948546"/>
              <a:gd name="T47" fmla="*/ 2072322 h 3849528"/>
              <a:gd name="T48" fmla="*/ 166255 w 3948546"/>
              <a:gd name="T49" fmla="*/ 2210868 h 3849528"/>
              <a:gd name="T50" fmla="*/ 69273 w 3948546"/>
              <a:gd name="T51" fmla="*/ 2404832 h 3849528"/>
              <a:gd name="T52" fmla="*/ 235528 w 3948546"/>
              <a:gd name="T53" fmla="*/ 2557232 h 3849528"/>
              <a:gd name="T54" fmla="*/ 304800 w 3948546"/>
              <a:gd name="T55" fmla="*/ 2765050 h 3849528"/>
              <a:gd name="T56" fmla="*/ 332510 w 3948546"/>
              <a:gd name="T57" fmla="*/ 3014432 h 3849528"/>
              <a:gd name="T58" fmla="*/ 166255 w 3948546"/>
              <a:gd name="T59" fmla="*/ 3208395 h 3849528"/>
              <a:gd name="T60" fmla="*/ 41564 w 3948546"/>
              <a:gd name="T61" fmla="*/ 3291522 h 3849528"/>
              <a:gd name="T62" fmla="*/ 27710 w 3948546"/>
              <a:gd name="T63" fmla="*/ 3402359 h 3849528"/>
              <a:gd name="T64" fmla="*/ 235528 w 3948546"/>
              <a:gd name="T65" fmla="*/ 3554759 h 3849528"/>
              <a:gd name="T66" fmla="*/ 332510 w 3948546"/>
              <a:gd name="T67" fmla="*/ 3790286 h 3849528"/>
              <a:gd name="T68" fmla="*/ 540328 w 3948546"/>
              <a:gd name="T69" fmla="*/ 3790286 h 3849528"/>
              <a:gd name="T70" fmla="*/ 803564 w 3948546"/>
              <a:gd name="T71" fmla="*/ 3817995 h 3849528"/>
              <a:gd name="T72" fmla="*/ 886691 w 3948546"/>
              <a:gd name="T73" fmla="*/ 3624032 h 3849528"/>
              <a:gd name="T74" fmla="*/ 886691 w 3948546"/>
              <a:gd name="T75" fmla="*/ 3568613 h 3849528"/>
              <a:gd name="T76" fmla="*/ 1039091 w 3948546"/>
              <a:gd name="T77" fmla="*/ 3291522 h 3849528"/>
              <a:gd name="T78" fmla="*/ 983673 w 3948546"/>
              <a:gd name="T79" fmla="*/ 3000577 h 3849528"/>
              <a:gd name="T80" fmla="*/ 997528 w 3948546"/>
              <a:gd name="T81" fmla="*/ 2875886 h 3849528"/>
              <a:gd name="T82" fmla="*/ 1205346 w 3948546"/>
              <a:gd name="T83" fmla="*/ 2806613 h 3849528"/>
              <a:gd name="T84" fmla="*/ 1260764 w 3948546"/>
              <a:gd name="T85" fmla="*/ 2363268 h 3849528"/>
              <a:gd name="T86" fmla="*/ 1385455 w 3948546"/>
              <a:gd name="T87" fmla="*/ 2266286 h 3849528"/>
              <a:gd name="T88" fmla="*/ 1676400 w 3948546"/>
              <a:gd name="T89" fmla="*/ 2293995 h 3849528"/>
              <a:gd name="T90" fmla="*/ 1856510 w 3948546"/>
              <a:gd name="T91" fmla="*/ 2183159 h 3849528"/>
              <a:gd name="T92" fmla="*/ 2092037 w 3948546"/>
              <a:gd name="T93" fmla="*/ 2335559 h 3849528"/>
              <a:gd name="T94" fmla="*/ 2327564 w 3948546"/>
              <a:gd name="T95" fmla="*/ 2183159 h 3849528"/>
              <a:gd name="T96" fmla="*/ 2743200 w 3948546"/>
              <a:gd name="T97" fmla="*/ 2113886 h 3849528"/>
              <a:gd name="T98" fmla="*/ 2978728 w 3948546"/>
              <a:gd name="T99" fmla="*/ 2127741 h 3849528"/>
              <a:gd name="T100" fmla="*/ 3048000 w 3948546"/>
              <a:gd name="T101" fmla="*/ 2266286 h 3849528"/>
              <a:gd name="T102" fmla="*/ 3352800 w 3948546"/>
              <a:gd name="T103" fmla="*/ 2224722 h 3849528"/>
              <a:gd name="T104" fmla="*/ 3616037 w 3948546"/>
              <a:gd name="T105" fmla="*/ 2197013 h 3849528"/>
              <a:gd name="T106" fmla="*/ 3768437 w 3948546"/>
              <a:gd name="T107" fmla="*/ 1933777 h 3849528"/>
              <a:gd name="T108" fmla="*/ 3920837 w 3948546"/>
              <a:gd name="T109" fmla="*/ 1795232 h 3849528"/>
              <a:gd name="T110" fmla="*/ 3851564 w 3948546"/>
              <a:gd name="T111" fmla="*/ 1615122 h 3849528"/>
              <a:gd name="T112" fmla="*/ 3740728 w 3948546"/>
              <a:gd name="T113" fmla="*/ 1282613 h 3849528"/>
              <a:gd name="T114" fmla="*/ 3796146 w 3948546"/>
              <a:gd name="T115" fmla="*/ 1047086 h 3849528"/>
              <a:gd name="T116" fmla="*/ 3768437 w 3948546"/>
              <a:gd name="T117" fmla="*/ 894686 h 3849528"/>
              <a:gd name="T118" fmla="*/ 0 w 3948546"/>
              <a:gd name="T119" fmla="*/ 0 h 3849528"/>
              <a:gd name="T120" fmla="*/ 3948546 w 3948546"/>
              <a:gd name="T121" fmla="*/ 3849528 h 3849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3948546" h="3849528">
                <a:moveTo>
                  <a:pt x="3726873" y="880832"/>
                </a:moveTo>
                <a:cubicBezTo>
                  <a:pt x="3696855" y="885450"/>
                  <a:pt x="3606565" y="887651"/>
                  <a:pt x="3546764" y="894686"/>
                </a:cubicBezTo>
                <a:cubicBezTo>
                  <a:pt x="3527853" y="896911"/>
                  <a:pt x="3509655" y="903310"/>
                  <a:pt x="3491346" y="908541"/>
                </a:cubicBezTo>
                <a:cubicBezTo>
                  <a:pt x="3477304" y="912553"/>
                  <a:pt x="3464258" y="920465"/>
                  <a:pt x="3449782" y="922395"/>
                </a:cubicBezTo>
                <a:cubicBezTo>
                  <a:pt x="3394660" y="929745"/>
                  <a:pt x="3338946" y="931632"/>
                  <a:pt x="3283528" y="936250"/>
                </a:cubicBezTo>
                <a:cubicBezTo>
                  <a:pt x="3243833" y="949481"/>
                  <a:pt x="3229922" y="944667"/>
                  <a:pt x="3214255" y="991668"/>
                </a:cubicBezTo>
                <a:cubicBezTo>
                  <a:pt x="3205372" y="1018318"/>
                  <a:pt x="3218898" y="1053654"/>
                  <a:pt x="3200400" y="1074795"/>
                </a:cubicBezTo>
                <a:cubicBezTo>
                  <a:pt x="3173951" y="1105022"/>
                  <a:pt x="3008348" y="1114607"/>
                  <a:pt x="2992582" y="1116359"/>
                </a:cubicBezTo>
                <a:lnTo>
                  <a:pt x="2909455" y="1144068"/>
                </a:lnTo>
                <a:lnTo>
                  <a:pt x="2867891" y="1157922"/>
                </a:lnTo>
                <a:cubicBezTo>
                  <a:pt x="2849418" y="1148686"/>
                  <a:pt x="2828339" y="1143435"/>
                  <a:pt x="2812473" y="1130213"/>
                </a:cubicBezTo>
                <a:cubicBezTo>
                  <a:pt x="2799681" y="1119553"/>
                  <a:pt x="2795424" y="1101442"/>
                  <a:pt x="2784764" y="1088650"/>
                </a:cubicBezTo>
                <a:cubicBezTo>
                  <a:pt x="2772221" y="1073598"/>
                  <a:pt x="2757055" y="1060941"/>
                  <a:pt x="2743200" y="1047086"/>
                </a:cubicBezTo>
                <a:cubicBezTo>
                  <a:pt x="2708380" y="942620"/>
                  <a:pt x="2755349" y="1071381"/>
                  <a:pt x="2701637" y="963959"/>
                </a:cubicBezTo>
                <a:cubicBezTo>
                  <a:pt x="2695106" y="950897"/>
                  <a:pt x="2699186" y="931518"/>
                  <a:pt x="2687782" y="922395"/>
                </a:cubicBezTo>
                <a:cubicBezTo>
                  <a:pt x="2672913" y="910500"/>
                  <a:pt x="2650602" y="914012"/>
                  <a:pt x="2632364" y="908541"/>
                </a:cubicBezTo>
                <a:cubicBezTo>
                  <a:pt x="2604388" y="900148"/>
                  <a:pt x="2549237" y="880832"/>
                  <a:pt x="2549237" y="880832"/>
                </a:cubicBezTo>
                <a:cubicBezTo>
                  <a:pt x="2535382" y="871595"/>
                  <a:pt x="2522566" y="860569"/>
                  <a:pt x="2507673" y="853122"/>
                </a:cubicBezTo>
                <a:cubicBezTo>
                  <a:pt x="2494611" y="846591"/>
                  <a:pt x="2472641" y="852330"/>
                  <a:pt x="2466110" y="839268"/>
                </a:cubicBezTo>
                <a:cubicBezTo>
                  <a:pt x="2451506" y="810060"/>
                  <a:pt x="2459598" y="774105"/>
                  <a:pt x="2452255" y="742286"/>
                </a:cubicBezTo>
                <a:cubicBezTo>
                  <a:pt x="2445687" y="713826"/>
                  <a:pt x="2429348" y="687969"/>
                  <a:pt x="2424546" y="659159"/>
                </a:cubicBezTo>
                <a:cubicBezTo>
                  <a:pt x="2419226" y="627237"/>
                  <a:pt x="2413889" y="568572"/>
                  <a:pt x="2396837" y="534468"/>
                </a:cubicBezTo>
                <a:cubicBezTo>
                  <a:pt x="2389391" y="519575"/>
                  <a:pt x="2378364" y="506759"/>
                  <a:pt x="2369128" y="492904"/>
                </a:cubicBezTo>
                <a:cubicBezTo>
                  <a:pt x="2378724" y="368147"/>
                  <a:pt x="2395354" y="282786"/>
                  <a:pt x="2369128" y="160395"/>
                </a:cubicBezTo>
                <a:cubicBezTo>
                  <a:pt x="2365639" y="144114"/>
                  <a:pt x="2354421" y="129234"/>
                  <a:pt x="2341419" y="118832"/>
                </a:cubicBezTo>
                <a:cubicBezTo>
                  <a:pt x="2330015" y="109709"/>
                  <a:pt x="2312917" y="111508"/>
                  <a:pt x="2299855" y="104977"/>
                </a:cubicBezTo>
                <a:cubicBezTo>
                  <a:pt x="2192422" y="51261"/>
                  <a:pt x="2321200" y="98239"/>
                  <a:pt x="2216728" y="63413"/>
                </a:cubicBezTo>
                <a:cubicBezTo>
                  <a:pt x="2198255" y="68031"/>
                  <a:pt x="2180257" y="79163"/>
                  <a:pt x="2161310" y="77268"/>
                </a:cubicBezTo>
                <a:cubicBezTo>
                  <a:pt x="2132247" y="74362"/>
                  <a:pt x="2078182" y="49559"/>
                  <a:pt x="2078182" y="49559"/>
                </a:cubicBezTo>
                <a:cubicBezTo>
                  <a:pt x="2068946" y="35704"/>
                  <a:pt x="2066627" y="12034"/>
                  <a:pt x="2050473" y="7995"/>
                </a:cubicBezTo>
                <a:cubicBezTo>
                  <a:pt x="2018492" y="0"/>
                  <a:pt x="1910861" y="40678"/>
                  <a:pt x="1884219" y="49559"/>
                </a:cubicBezTo>
                <a:lnTo>
                  <a:pt x="1842655" y="63413"/>
                </a:lnTo>
                <a:cubicBezTo>
                  <a:pt x="1823805" y="119962"/>
                  <a:pt x="1823920" y="94823"/>
                  <a:pt x="1842655" y="160395"/>
                </a:cubicBezTo>
                <a:cubicBezTo>
                  <a:pt x="1846667" y="174437"/>
                  <a:pt x="1847387" y="190555"/>
                  <a:pt x="1856510" y="201959"/>
                </a:cubicBezTo>
                <a:cubicBezTo>
                  <a:pt x="1866912" y="214961"/>
                  <a:pt x="1884219" y="220432"/>
                  <a:pt x="1898073" y="229668"/>
                </a:cubicBezTo>
                <a:cubicBezTo>
                  <a:pt x="1932900" y="334148"/>
                  <a:pt x="1885919" y="205357"/>
                  <a:pt x="1939637" y="312795"/>
                </a:cubicBezTo>
                <a:cubicBezTo>
                  <a:pt x="1946168" y="325857"/>
                  <a:pt x="1946960" y="341297"/>
                  <a:pt x="1953491" y="354359"/>
                </a:cubicBezTo>
                <a:cubicBezTo>
                  <a:pt x="2007209" y="461797"/>
                  <a:pt x="1960228" y="333006"/>
                  <a:pt x="1995055" y="437486"/>
                </a:cubicBezTo>
                <a:cubicBezTo>
                  <a:pt x="1990666" y="476985"/>
                  <a:pt x="1990555" y="557322"/>
                  <a:pt x="1967346" y="603741"/>
                </a:cubicBezTo>
                <a:cubicBezTo>
                  <a:pt x="1959900" y="618634"/>
                  <a:pt x="1951411" y="633530"/>
                  <a:pt x="1939637" y="645304"/>
                </a:cubicBezTo>
                <a:cubicBezTo>
                  <a:pt x="1927863" y="657078"/>
                  <a:pt x="1911928" y="663777"/>
                  <a:pt x="1898073" y="673013"/>
                </a:cubicBezTo>
                <a:cubicBezTo>
                  <a:pt x="1857576" y="727010"/>
                  <a:pt x="1851810" y="719764"/>
                  <a:pt x="1842655" y="783850"/>
                </a:cubicBezTo>
                <a:cubicBezTo>
                  <a:pt x="1836973" y="823624"/>
                  <a:pt x="1830241" y="989507"/>
                  <a:pt x="1801091" y="1033232"/>
                </a:cubicBezTo>
                <a:cubicBezTo>
                  <a:pt x="1782618" y="1060941"/>
                  <a:pt x="1745673" y="1070177"/>
                  <a:pt x="1717964" y="1088650"/>
                </a:cubicBezTo>
                <a:cubicBezTo>
                  <a:pt x="1674023" y="1117944"/>
                  <a:pt x="1639550" y="1137000"/>
                  <a:pt x="1607128" y="1185632"/>
                </a:cubicBezTo>
                <a:cubicBezTo>
                  <a:pt x="1578026" y="1229284"/>
                  <a:pt x="1578801" y="1220224"/>
                  <a:pt x="1565564" y="1268759"/>
                </a:cubicBezTo>
                <a:cubicBezTo>
                  <a:pt x="1555544" y="1305499"/>
                  <a:pt x="1537855" y="1379595"/>
                  <a:pt x="1537855" y="1379595"/>
                </a:cubicBezTo>
                <a:cubicBezTo>
                  <a:pt x="1545600" y="1410572"/>
                  <a:pt x="1565929" y="1497906"/>
                  <a:pt x="1579419" y="1518141"/>
                </a:cubicBezTo>
                <a:lnTo>
                  <a:pt x="1607128" y="1559704"/>
                </a:lnTo>
                <a:lnTo>
                  <a:pt x="1634837" y="1642832"/>
                </a:lnTo>
                <a:lnTo>
                  <a:pt x="1648691" y="1684395"/>
                </a:lnTo>
                <a:cubicBezTo>
                  <a:pt x="1644073" y="1698250"/>
                  <a:pt x="1642938" y="1713808"/>
                  <a:pt x="1634837" y="1725959"/>
                </a:cubicBezTo>
                <a:cubicBezTo>
                  <a:pt x="1605187" y="1770435"/>
                  <a:pt x="1595284" y="1766852"/>
                  <a:pt x="1551710" y="1781377"/>
                </a:cubicBezTo>
                <a:cubicBezTo>
                  <a:pt x="1526487" y="1806600"/>
                  <a:pt x="1440672" y="1901472"/>
                  <a:pt x="1399310" y="1906068"/>
                </a:cubicBezTo>
                <a:lnTo>
                  <a:pt x="1274619" y="1919922"/>
                </a:lnTo>
                <a:cubicBezTo>
                  <a:pt x="1207627" y="1986916"/>
                  <a:pt x="1275153" y="1902865"/>
                  <a:pt x="1260764" y="1989195"/>
                </a:cubicBezTo>
                <a:cubicBezTo>
                  <a:pt x="1258026" y="2005620"/>
                  <a:pt x="1240502" y="2015866"/>
                  <a:pt x="1233055" y="2030759"/>
                </a:cubicBezTo>
                <a:cubicBezTo>
                  <a:pt x="1226524" y="2043821"/>
                  <a:pt x="1226714" y="2059799"/>
                  <a:pt x="1219200" y="2072322"/>
                </a:cubicBezTo>
                <a:cubicBezTo>
                  <a:pt x="1212479" y="2083523"/>
                  <a:pt x="1199651" y="2089832"/>
                  <a:pt x="1191491" y="2100032"/>
                </a:cubicBezTo>
                <a:cubicBezTo>
                  <a:pt x="1181089" y="2113034"/>
                  <a:pt x="1176784" y="2131193"/>
                  <a:pt x="1163782" y="2141595"/>
                </a:cubicBezTo>
                <a:cubicBezTo>
                  <a:pt x="1152378" y="2150718"/>
                  <a:pt x="1135281" y="2148919"/>
                  <a:pt x="1122219" y="2155450"/>
                </a:cubicBezTo>
                <a:cubicBezTo>
                  <a:pt x="1107326" y="2162897"/>
                  <a:pt x="1094510" y="2173923"/>
                  <a:pt x="1080655" y="2183159"/>
                </a:cubicBezTo>
                <a:cubicBezTo>
                  <a:pt x="1066800" y="2173923"/>
                  <a:pt x="1053984" y="2162897"/>
                  <a:pt x="1039091" y="2155450"/>
                </a:cubicBezTo>
                <a:cubicBezTo>
                  <a:pt x="1026029" y="2148919"/>
                  <a:pt x="1008932" y="2150718"/>
                  <a:pt x="997528" y="2141595"/>
                </a:cubicBezTo>
                <a:cubicBezTo>
                  <a:pt x="984526" y="2131193"/>
                  <a:pt x="982821" y="2110434"/>
                  <a:pt x="969819" y="2100032"/>
                </a:cubicBezTo>
                <a:cubicBezTo>
                  <a:pt x="958415" y="2090909"/>
                  <a:pt x="941317" y="2092708"/>
                  <a:pt x="928255" y="2086177"/>
                </a:cubicBezTo>
                <a:cubicBezTo>
                  <a:pt x="913362" y="2078730"/>
                  <a:pt x="900546" y="2067704"/>
                  <a:pt x="886691" y="2058468"/>
                </a:cubicBezTo>
                <a:cubicBezTo>
                  <a:pt x="831273" y="2063086"/>
                  <a:pt x="774967" y="2061416"/>
                  <a:pt x="720437" y="2072322"/>
                </a:cubicBezTo>
                <a:cubicBezTo>
                  <a:pt x="704109" y="2075588"/>
                  <a:pt x="693766" y="2092585"/>
                  <a:pt x="678873" y="2100032"/>
                </a:cubicBezTo>
                <a:cubicBezTo>
                  <a:pt x="665811" y="2106563"/>
                  <a:pt x="651164" y="2109268"/>
                  <a:pt x="637310" y="2113886"/>
                </a:cubicBezTo>
                <a:cubicBezTo>
                  <a:pt x="623455" y="2109268"/>
                  <a:pt x="609914" y="2103574"/>
                  <a:pt x="595746" y="2100032"/>
                </a:cubicBezTo>
                <a:cubicBezTo>
                  <a:pt x="491702" y="2074021"/>
                  <a:pt x="431049" y="2080213"/>
                  <a:pt x="304800" y="2072322"/>
                </a:cubicBezTo>
                <a:cubicBezTo>
                  <a:pt x="281709" y="2076940"/>
                  <a:pt x="252179" y="2069526"/>
                  <a:pt x="235528" y="2086177"/>
                </a:cubicBezTo>
                <a:cubicBezTo>
                  <a:pt x="214875" y="2106830"/>
                  <a:pt x="228472" y="2148651"/>
                  <a:pt x="207819" y="2169304"/>
                </a:cubicBezTo>
                <a:cubicBezTo>
                  <a:pt x="193964" y="2183159"/>
                  <a:pt x="178284" y="2195402"/>
                  <a:pt x="166255" y="2210868"/>
                </a:cubicBezTo>
                <a:cubicBezTo>
                  <a:pt x="145809" y="2237155"/>
                  <a:pt x="110837" y="2293995"/>
                  <a:pt x="110837" y="2293995"/>
                </a:cubicBezTo>
                <a:cubicBezTo>
                  <a:pt x="106219" y="2312468"/>
                  <a:pt x="103668" y="2331584"/>
                  <a:pt x="96982" y="2349413"/>
                </a:cubicBezTo>
                <a:cubicBezTo>
                  <a:pt x="89730" y="2368751"/>
                  <a:pt x="71835" y="2384338"/>
                  <a:pt x="69273" y="2404832"/>
                </a:cubicBezTo>
                <a:cubicBezTo>
                  <a:pt x="65740" y="2433095"/>
                  <a:pt x="91302" y="2482278"/>
                  <a:pt x="110837" y="2501813"/>
                </a:cubicBezTo>
                <a:cubicBezTo>
                  <a:pt x="122611" y="2513587"/>
                  <a:pt x="137184" y="2522759"/>
                  <a:pt x="152400" y="2529522"/>
                </a:cubicBezTo>
                <a:cubicBezTo>
                  <a:pt x="179091" y="2541385"/>
                  <a:pt x="235528" y="2557232"/>
                  <a:pt x="235528" y="2557232"/>
                </a:cubicBezTo>
                <a:cubicBezTo>
                  <a:pt x="230910" y="2571086"/>
                  <a:pt x="217055" y="2584941"/>
                  <a:pt x="221673" y="2598795"/>
                </a:cubicBezTo>
                <a:cubicBezTo>
                  <a:pt x="232204" y="2630388"/>
                  <a:pt x="266560" y="2650329"/>
                  <a:pt x="277091" y="2681922"/>
                </a:cubicBezTo>
                <a:lnTo>
                  <a:pt x="304800" y="2765050"/>
                </a:lnTo>
                <a:lnTo>
                  <a:pt x="332510" y="2848177"/>
                </a:lnTo>
                <a:lnTo>
                  <a:pt x="346364" y="2889741"/>
                </a:lnTo>
                <a:cubicBezTo>
                  <a:pt x="341746" y="2931305"/>
                  <a:pt x="348983" y="2975994"/>
                  <a:pt x="332510" y="3014432"/>
                </a:cubicBezTo>
                <a:cubicBezTo>
                  <a:pt x="319646" y="3044447"/>
                  <a:pt x="286328" y="3060613"/>
                  <a:pt x="263237" y="3083704"/>
                </a:cubicBezTo>
                <a:cubicBezTo>
                  <a:pt x="249382" y="3097559"/>
                  <a:pt x="232541" y="3108965"/>
                  <a:pt x="221673" y="3125268"/>
                </a:cubicBezTo>
                <a:cubicBezTo>
                  <a:pt x="203200" y="3152977"/>
                  <a:pt x="193964" y="3189922"/>
                  <a:pt x="166255" y="3208395"/>
                </a:cubicBezTo>
                <a:lnTo>
                  <a:pt x="124691" y="3236104"/>
                </a:lnTo>
                <a:cubicBezTo>
                  <a:pt x="115455" y="3249959"/>
                  <a:pt x="87918" y="3176636"/>
                  <a:pt x="96982" y="3277668"/>
                </a:cubicBezTo>
                <a:cubicBezTo>
                  <a:pt x="81139" y="3288230"/>
                  <a:pt x="59873" y="3286291"/>
                  <a:pt x="41564" y="3291522"/>
                </a:cubicBezTo>
                <a:cubicBezTo>
                  <a:pt x="27522" y="3295534"/>
                  <a:pt x="13855" y="3300759"/>
                  <a:pt x="0" y="3305377"/>
                </a:cubicBezTo>
                <a:cubicBezTo>
                  <a:pt x="4618" y="3319232"/>
                  <a:pt x="9843" y="3332899"/>
                  <a:pt x="13855" y="3346941"/>
                </a:cubicBezTo>
                <a:cubicBezTo>
                  <a:pt x="19086" y="3365250"/>
                  <a:pt x="13253" y="3389967"/>
                  <a:pt x="27710" y="3402359"/>
                </a:cubicBezTo>
                <a:cubicBezTo>
                  <a:pt x="41600" y="3414265"/>
                  <a:pt x="139414" y="3437212"/>
                  <a:pt x="166255" y="3443922"/>
                </a:cubicBezTo>
                <a:cubicBezTo>
                  <a:pt x="180110" y="3453159"/>
                  <a:pt x="198994" y="3457512"/>
                  <a:pt x="207819" y="3471632"/>
                </a:cubicBezTo>
                <a:cubicBezTo>
                  <a:pt x="223299" y="3496400"/>
                  <a:pt x="235528" y="3554759"/>
                  <a:pt x="235528" y="3554759"/>
                </a:cubicBezTo>
                <a:cubicBezTo>
                  <a:pt x="230910" y="3568613"/>
                  <a:pt x="229187" y="3583799"/>
                  <a:pt x="221673" y="3596322"/>
                </a:cubicBezTo>
                <a:cubicBezTo>
                  <a:pt x="185891" y="3655959"/>
                  <a:pt x="83459" y="3627201"/>
                  <a:pt x="207819" y="3776432"/>
                </a:cubicBezTo>
                <a:cubicBezTo>
                  <a:pt x="234591" y="3808558"/>
                  <a:pt x="290946" y="3785668"/>
                  <a:pt x="332510" y="3790286"/>
                </a:cubicBezTo>
                <a:cubicBezTo>
                  <a:pt x="350983" y="3785668"/>
                  <a:pt x="369619" y="3781663"/>
                  <a:pt x="387928" y="3776432"/>
                </a:cubicBezTo>
                <a:cubicBezTo>
                  <a:pt x="401970" y="3772420"/>
                  <a:pt x="414887" y="3762577"/>
                  <a:pt x="429491" y="3762577"/>
                </a:cubicBezTo>
                <a:cubicBezTo>
                  <a:pt x="524615" y="3762577"/>
                  <a:pt x="469273" y="3779354"/>
                  <a:pt x="540328" y="3790286"/>
                </a:cubicBezTo>
                <a:cubicBezTo>
                  <a:pt x="586200" y="3797343"/>
                  <a:pt x="632691" y="3799523"/>
                  <a:pt x="678873" y="3804141"/>
                </a:cubicBezTo>
                <a:cubicBezTo>
                  <a:pt x="693347" y="3813790"/>
                  <a:pt x="739056" y="3849528"/>
                  <a:pt x="762000" y="3845704"/>
                </a:cubicBezTo>
                <a:cubicBezTo>
                  <a:pt x="778425" y="3842966"/>
                  <a:pt x="788671" y="3825441"/>
                  <a:pt x="803564" y="3817995"/>
                </a:cubicBezTo>
                <a:cubicBezTo>
                  <a:pt x="816626" y="3811464"/>
                  <a:pt x="831273" y="3808759"/>
                  <a:pt x="845128" y="3804141"/>
                </a:cubicBezTo>
                <a:cubicBezTo>
                  <a:pt x="858982" y="3794905"/>
                  <a:pt x="876289" y="3789434"/>
                  <a:pt x="886691" y="3776432"/>
                </a:cubicBezTo>
                <a:cubicBezTo>
                  <a:pt x="913737" y="3742624"/>
                  <a:pt x="898746" y="3639532"/>
                  <a:pt x="886691" y="3624032"/>
                </a:cubicBezTo>
                <a:cubicBezTo>
                  <a:pt x="869445" y="3601858"/>
                  <a:pt x="830986" y="3616271"/>
                  <a:pt x="803564" y="3610177"/>
                </a:cubicBezTo>
                <a:cubicBezTo>
                  <a:pt x="789308" y="3607009"/>
                  <a:pt x="775855" y="3600940"/>
                  <a:pt x="762000" y="3596322"/>
                </a:cubicBezTo>
                <a:cubicBezTo>
                  <a:pt x="970930" y="3554538"/>
                  <a:pt x="710598" y="3607745"/>
                  <a:pt x="886691" y="3568613"/>
                </a:cubicBezTo>
                <a:cubicBezTo>
                  <a:pt x="909679" y="3563505"/>
                  <a:pt x="932873" y="3559377"/>
                  <a:pt x="955964" y="3554759"/>
                </a:cubicBezTo>
                <a:cubicBezTo>
                  <a:pt x="969819" y="3545523"/>
                  <a:pt x="986868" y="3539842"/>
                  <a:pt x="997528" y="3527050"/>
                </a:cubicBezTo>
                <a:cubicBezTo>
                  <a:pt x="1049442" y="3464753"/>
                  <a:pt x="1031593" y="3355259"/>
                  <a:pt x="1039091" y="3291522"/>
                </a:cubicBezTo>
                <a:cubicBezTo>
                  <a:pt x="1041316" y="3272611"/>
                  <a:pt x="1048328" y="3254577"/>
                  <a:pt x="1052946" y="3236104"/>
                </a:cubicBezTo>
                <a:cubicBezTo>
                  <a:pt x="1047083" y="3189205"/>
                  <a:pt x="1041753" y="3087698"/>
                  <a:pt x="1011382" y="3042141"/>
                </a:cubicBezTo>
                <a:cubicBezTo>
                  <a:pt x="1002146" y="3028286"/>
                  <a:pt x="995447" y="3012351"/>
                  <a:pt x="983673" y="3000577"/>
                </a:cubicBezTo>
                <a:cubicBezTo>
                  <a:pt x="971899" y="2988803"/>
                  <a:pt x="955964" y="2982104"/>
                  <a:pt x="942110" y="2972868"/>
                </a:cubicBezTo>
                <a:cubicBezTo>
                  <a:pt x="937492" y="2959013"/>
                  <a:pt x="925854" y="2945709"/>
                  <a:pt x="928255" y="2931304"/>
                </a:cubicBezTo>
                <a:cubicBezTo>
                  <a:pt x="935319" y="2888918"/>
                  <a:pt x="965380" y="2885071"/>
                  <a:pt x="997528" y="2875886"/>
                </a:cubicBezTo>
                <a:cubicBezTo>
                  <a:pt x="1043172" y="2862845"/>
                  <a:pt x="1074615" y="2857698"/>
                  <a:pt x="1122219" y="2848177"/>
                </a:cubicBezTo>
                <a:cubicBezTo>
                  <a:pt x="1136073" y="2838941"/>
                  <a:pt x="1148889" y="2827915"/>
                  <a:pt x="1163782" y="2820468"/>
                </a:cubicBezTo>
                <a:cubicBezTo>
                  <a:pt x="1176844" y="2813937"/>
                  <a:pt x="1195019" y="2816940"/>
                  <a:pt x="1205346" y="2806613"/>
                </a:cubicBezTo>
                <a:cubicBezTo>
                  <a:pt x="1215672" y="2796287"/>
                  <a:pt x="1211686" y="2777573"/>
                  <a:pt x="1219200" y="2765050"/>
                </a:cubicBezTo>
                <a:cubicBezTo>
                  <a:pt x="1225921" y="2753849"/>
                  <a:pt x="1237673" y="2746577"/>
                  <a:pt x="1246910" y="2737341"/>
                </a:cubicBezTo>
                <a:cubicBezTo>
                  <a:pt x="1251528" y="2612650"/>
                  <a:pt x="1248348" y="2487425"/>
                  <a:pt x="1260764" y="2363268"/>
                </a:cubicBezTo>
                <a:cubicBezTo>
                  <a:pt x="1262421" y="2346699"/>
                  <a:pt x="1275681" y="2332364"/>
                  <a:pt x="1288473" y="2321704"/>
                </a:cubicBezTo>
                <a:cubicBezTo>
                  <a:pt x="1304339" y="2308482"/>
                  <a:pt x="1325959" y="2304242"/>
                  <a:pt x="1343891" y="2293995"/>
                </a:cubicBezTo>
                <a:cubicBezTo>
                  <a:pt x="1358348" y="2285734"/>
                  <a:pt x="1371600" y="2275522"/>
                  <a:pt x="1385455" y="2266286"/>
                </a:cubicBezTo>
                <a:cubicBezTo>
                  <a:pt x="1532055" y="2302937"/>
                  <a:pt x="1359420" y="2253176"/>
                  <a:pt x="1482437" y="2307850"/>
                </a:cubicBezTo>
                <a:cubicBezTo>
                  <a:pt x="1509127" y="2319712"/>
                  <a:pt x="1565564" y="2335559"/>
                  <a:pt x="1565564" y="2335559"/>
                </a:cubicBezTo>
                <a:cubicBezTo>
                  <a:pt x="1603116" y="2328048"/>
                  <a:pt x="1649219" y="2327971"/>
                  <a:pt x="1676400" y="2293995"/>
                </a:cubicBezTo>
                <a:cubicBezTo>
                  <a:pt x="1750291" y="2201632"/>
                  <a:pt x="1620982" y="2293996"/>
                  <a:pt x="1731819" y="2238577"/>
                </a:cubicBezTo>
                <a:cubicBezTo>
                  <a:pt x="1746712" y="2231130"/>
                  <a:pt x="1758166" y="2217631"/>
                  <a:pt x="1773382" y="2210868"/>
                </a:cubicBezTo>
                <a:cubicBezTo>
                  <a:pt x="1800073" y="2199005"/>
                  <a:pt x="1856510" y="2183159"/>
                  <a:pt x="1856510" y="2183159"/>
                </a:cubicBezTo>
                <a:cubicBezTo>
                  <a:pt x="1884219" y="2201632"/>
                  <a:pt x="1921164" y="2210868"/>
                  <a:pt x="1939637" y="2238577"/>
                </a:cubicBezTo>
                <a:cubicBezTo>
                  <a:pt x="1964916" y="2276496"/>
                  <a:pt x="1965158" y="2288405"/>
                  <a:pt x="2008910" y="2307850"/>
                </a:cubicBezTo>
                <a:cubicBezTo>
                  <a:pt x="2035600" y="2319712"/>
                  <a:pt x="2092037" y="2335559"/>
                  <a:pt x="2092037" y="2335559"/>
                </a:cubicBezTo>
                <a:cubicBezTo>
                  <a:pt x="2151709" y="2320640"/>
                  <a:pt x="2149172" y="2331372"/>
                  <a:pt x="2189019" y="2280141"/>
                </a:cubicBezTo>
                <a:cubicBezTo>
                  <a:pt x="2209465" y="2253854"/>
                  <a:pt x="2211588" y="2202488"/>
                  <a:pt x="2244437" y="2197013"/>
                </a:cubicBezTo>
                <a:cubicBezTo>
                  <a:pt x="2272146" y="2192395"/>
                  <a:pt x="2300018" y="2188668"/>
                  <a:pt x="2327564" y="2183159"/>
                </a:cubicBezTo>
                <a:cubicBezTo>
                  <a:pt x="2346235" y="2179425"/>
                  <a:pt x="2364007" y="2170885"/>
                  <a:pt x="2382982" y="2169304"/>
                </a:cubicBezTo>
                <a:cubicBezTo>
                  <a:pt x="2475142" y="2161624"/>
                  <a:pt x="2567709" y="2160068"/>
                  <a:pt x="2660073" y="2155450"/>
                </a:cubicBezTo>
                <a:cubicBezTo>
                  <a:pt x="2764553" y="2120623"/>
                  <a:pt x="2635762" y="2167604"/>
                  <a:pt x="2743200" y="2113886"/>
                </a:cubicBezTo>
                <a:cubicBezTo>
                  <a:pt x="2756262" y="2107355"/>
                  <a:pt x="2770909" y="2104650"/>
                  <a:pt x="2784764" y="2100032"/>
                </a:cubicBezTo>
                <a:cubicBezTo>
                  <a:pt x="2826328" y="2104650"/>
                  <a:pt x="2868056" y="2107972"/>
                  <a:pt x="2909455" y="2113886"/>
                </a:cubicBezTo>
                <a:cubicBezTo>
                  <a:pt x="2932767" y="2117216"/>
                  <a:pt x="2960638" y="2112666"/>
                  <a:pt x="2978728" y="2127741"/>
                </a:cubicBezTo>
                <a:cubicBezTo>
                  <a:pt x="2993356" y="2139931"/>
                  <a:pt x="2988451" y="2164571"/>
                  <a:pt x="2992582" y="2183159"/>
                </a:cubicBezTo>
                <a:cubicBezTo>
                  <a:pt x="2997690" y="2206147"/>
                  <a:pt x="2993375" y="2232839"/>
                  <a:pt x="3006437" y="2252432"/>
                </a:cubicBezTo>
                <a:cubicBezTo>
                  <a:pt x="3014538" y="2264583"/>
                  <a:pt x="3033832" y="2262744"/>
                  <a:pt x="3048000" y="2266286"/>
                </a:cubicBezTo>
                <a:lnTo>
                  <a:pt x="3158837" y="2293995"/>
                </a:lnTo>
                <a:cubicBezTo>
                  <a:pt x="3177310" y="2280141"/>
                  <a:pt x="3193602" y="2262758"/>
                  <a:pt x="3214255" y="2252432"/>
                </a:cubicBezTo>
                <a:cubicBezTo>
                  <a:pt x="3234924" y="2242098"/>
                  <a:pt x="3342361" y="2226462"/>
                  <a:pt x="3352800" y="2224722"/>
                </a:cubicBezTo>
                <a:cubicBezTo>
                  <a:pt x="3385127" y="2229340"/>
                  <a:pt x="3419462" y="2226449"/>
                  <a:pt x="3449782" y="2238577"/>
                </a:cubicBezTo>
                <a:cubicBezTo>
                  <a:pt x="3555604" y="2280906"/>
                  <a:pt x="3422975" y="2297234"/>
                  <a:pt x="3546764" y="2266286"/>
                </a:cubicBezTo>
                <a:cubicBezTo>
                  <a:pt x="3629893" y="2210867"/>
                  <a:pt x="3551381" y="2270905"/>
                  <a:pt x="3616037" y="2197013"/>
                </a:cubicBezTo>
                <a:cubicBezTo>
                  <a:pt x="3637541" y="2172437"/>
                  <a:pt x="3685310" y="2127741"/>
                  <a:pt x="3685310" y="2127741"/>
                </a:cubicBezTo>
                <a:cubicBezTo>
                  <a:pt x="3717797" y="2030275"/>
                  <a:pt x="3675518" y="2150587"/>
                  <a:pt x="3726873" y="2030759"/>
                </a:cubicBezTo>
                <a:cubicBezTo>
                  <a:pt x="3760180" y="1953043"/>
                  <a:pt x="3715924" y="2025675"/>
                  <a:pt x="3768437" y="1933777"/>
                </a:cubicBezTo>
                <a:cubicBezTo>
                  <a:pt x="3776698" y="1919320"/>
                  <a:pt x="3782291" y="1901449"/>
                  <a:pt x="3796146" y="1892213"/>
                </a:cubicBezTo>
                <a:cubicBezTo>
                  <a:pt x="3811989" y="1881651"/>
                  <a:pt x="3833091" y="1882977"/>
                  <a:pt x="3851564" y="1878359"/>
                </a:cubicBezTo>
                <a:cubicBezTo>
                  <a:pt x="3877664" y="1852259"/>
                  <a:pt x="3905407" y="1829950"/>
                  <a:pt x="3920837" y="1795232"/>
                </a:cubicBezTo>
                <a:cubicBezTo>
                  <a:pt x="3932700" y="1768541"/>
                  <a:pt x="3948546" y="1712104"/>
                  <a:pt x="3948546" y="1712104"/>
                </a:cubicBezTo>
                <a:cubicBezTo>
                  <a:pt x="3939310" y="1698250"/>
                  <a:pt x="3932611" y="1682315"/>
                  <a:pt x="3920837" y="1670541"/>
                </a:cubicBezTo>
                <a:cubicBezTo>
                  <a:pt x="3848823" y="1598528"/>
                  <a:pt x="3906408" y="1683678"/>
                  <a:pt x="3851564" y="1615122"/>
                </a:cubicBezTo>
                <a:cubicBezTo>
                  <a:pt x="3841162" y="1602120"/>
                  <a:pt x="3833091" y="1587413"/>
                  <a:pt x="3823855" y="1573559"/>
                </a:cubicBezTo>
                <a:cubicBezTo>
                  <a:pt x="3814895" y="1439158"/>
                  <a:pt x="3847071" y="1401914"/>
                  <a:pt x="3782291" y="1324177"/>
                </a:cubicBezTo>
                <a:cubicBezTo>
                  <a:pt x="3769748" y="1309125"/>
                  <a:pt x="3754582" y="1296468"/>
                  <a:pt x="3740728" y="1282613"/>
                </a:cubicBezTo>
                <a:cubicBezTo>
                  <a:pt x="3736110" y="1268759"/>
                  <a:pt x="3726873" y="1255654"/>
                  <a:pt x="3726873" y="1241050"/>
                </a:cubicBezTo>
                <a:cubicBezTo>
                  <a:pt x="3726873" y="1181130"/>
                  <a:pt x="3739772" y="1173211"/>
                  <a:pt x="3768437" y="1130213"/>
                </a:cubicBezTo>
                <a:lnTo>
                  <a:pt x="3796146" y="1047086"/>
                </a:lnTo>
                <a:lnTo>
                  <a:pt x="3810000" y="1005522"/>
                </a:lnTo>
                <a:cubicBezTo>
                  <a:pt x="3800764" y="991668"/>
                  <a:pt x="3788137" y="979550"/>
                  <a:pt x="3782291" y="963959"/>
                </a:cubicBezTo>
                <a:cubicBezTo>
                  <a:pt x="3774023" y="941910"/>
                  <a:pt x="3780120" y="915132"/>
                  <a:pt x="3768437" y="894686"/>
                </a:cubicBezTo>
                <a:cubicBezTo>
                  <a:pt x="3760176" y="880229"/>
                  <a:pt x="3741766" y="874424"/>
                  <a:pt x="3726873" y="866977"/>
                </a:cubicBezTo>
                <a:cubicBezTo>
                  <a:pt x="3713811" y="860446"/>
                  <a:pt x="3756891" y="876214"/>
                  <a:pt x="3726873" y="880832"/>
                </a:cubicBezTo>
                <a:close/>
              </a:path>
            </a:pathLst>
          </a:custGeom>
          <a:solidFill>
            <a:srgbClr val="7030A0"/>
          </a:solidFill>
          <a:ln w="9525">
            <a:solidFill>
              <a:schemeClr val="tx1"/>
            </a:solidFill>
            <a:round/>
            <a:headEnd/>
            <a:tailEnd/>
          </a:ln>
        </p:spPr>
        <p:txBody>
          <a:bodyPr wrap="none" anchor="ctr"/>
          <a:lstStyle/>
          <a:p>
            <a:endParaRPr lang="es-US"/>
          </a:p>
        </p:txBody>
      </p:sp>
      <p:sp>
        <p:nvSpPr>
          <p:cNvPr id="21512" name="12 Forma libre"/>
          <p:cNvSpPr>
            <a:spLocks noChangeArrowheads="1"/>
          </p:cNvSpPr>
          <p:nvPr/>
        </p:nvSpPr>
        <p:spPr bwMode="auto">
          <a:xfrm>
            <a:off x="2871788" y="2863850"/>
            <a:ext cx="103187" cy="95250"/>
          </a:xfrm>
          <a:custGeom>
            <a:avLst/>
            <a:gdLst>
              <a:gd name="T0" fmla="*/ 14179 w 580191"/>
              <a:gd name="T1" fmla="*/ 504 h 501040"/>
              <a:gd name="T2" fmla="*/ 8801 w 580191"/>
              <a:gd name="T3" fmla="*/ 1007 h 501040"/>
              <a:gd name="T4" fmla="*/ 6845 w 580191"/>
              <a:gd name="T5" fmla="*/ 504 h 501040"/>
              <a:gd name="T6" fmla="*/ 3911 w 580191"/>
              <a:gd name="T7" fmla="*/ 0 h 501040"/>
              <a:gd name="T8" fmla="*/ 1467 w 580191"/>
              <a:gd name="T9" fmla="*/ 504 h 501040"/>
              <a:gd name="T10" fmla="*/ 0 w 580191"/>
              <a:gd name="T11" fmla="*/ 3525 h 501040"/>
              <a:gd name="T12" fmla="*/ 489 w 580191"/>
              <a:gd name="T13" fmla="*/ 9063 h 501040"/>
              <a:gd name="T14" fmla="*/ 3423 w 580191"/>
              <a:gd name="T15" fmla="*/ 15105 h 501040"/>
              <a:gd name="T16" fmla="*/ 7823 w 580191"/>
              <a:gd name="T17" fmla="*/ 17623 h 501040"/>
              <a:gd name="T18" fmla="*/ 9290 w 580191"/>
              <a:gd name="T19" fmla="*/ 18126 h 501040"/>
              <a:gd name="T20" fmla="*/ 14668 w 580191"/>
              <a:gd name="T21" fmla="*/ 17623 h 501040"/>
              <a:gd name="T22" fmla="*/ 15157 w 580191"/>
              <a:gd name="T23" fmla="*/ 16112 h 501040"/>
              <a:gd name="T24" fmla="*/ 18091 w 580191"/>
              <a:gd name="T25" fmla="*/ 14098 h 501040"/>
              <a:gd name="T26" fmla="*/ 18579 w 580191"/>
              <a:gd name="T27" fmla="*/ 12588 h 501040"/>
              <a:gd name="T28" fmla="*/ 20046 w 580191"/>
              <a:gd name="T29" fmla="*/ 9567 h 501040"/>
              <a:gd name="T30" fmla="*/ 19557 w 580191"/>
              <a:gd name="T31" fmla="*/ 8056 h 501040"/>
              <a:gd name="T32" fmla="*/ 18579 w 580191"/>
              <a:gd name="T33" fmla="*/ 6545 h 501040"/>
              <a:gd name="T34" fmla="*/ 17602 w 580191"/>
              <a:gd name="T35" fmla="*/ 3525 h 501040"/>
              <a:gd name="T36" fmla="*/ 16624 w 580191"/>
              <a:gd name="T37" fmla="*/ 504 h 501040"/>
              <a:gd name="T38" fmla="*/ 14179 w 580191"/>
              <a:gd name="T39" fmla="*/ 504 h 501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0191"/>
              <a:gd name="T61" fmla="*/ 0 h 501040"/>
              <a:gd name="T62" fmla="*/ 580191 w 580191"/>
              <a:gd name="T63" fmla="*/ 501040 h 5010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0191" h="501040">
                <a:moveTo>
                  <a:pt x="401782" y="13855"/>
                </a:moveTo>
                <a:cubicBezTo>
                  <a:pt x="350982" y="18473"/>
                  <a:pt x="300391" y="27709"/>
                  <a:pt x="249382" y="27709"/>
                </a:cubicBezTo>
                <a:cubicBezTo>
                  <a:pt x="230341" y="27709"/>
                  <a:pt x="212635" y="17589"/>
                  <a:pt x="193964" y="13855"/>
                </a:cubicBezTo>
                <a:cubicBezTo>
                  <a:pt x="166418" y="8346"/>
                  <a:pt x="138546" y="4618"/>
                  <a:pt x="110837" y="0"/>
                </a:cubicBezTo>
                <a:cubicBezTo>
                  <a:pt x="87746" y="4618"/>
                  <a:pt x="62010" y="2172"/>
                  <a:pt x="41564" y="13855"/>
                </a:cubicBezTo>
                <a:cubicBezTo>
                  <a:pt x="19446" y="26494"/>
                  <a:pt x="7111" y="75648"/>
                  <a:pt x="0" y="96982"/>
                </a:cubicBezTo>
                <a:cubicBezTo>
                  <a:pt x="4618" y="147782"/>
                  <a:pt x="4990" y="199149"/>
                  <a:pt x="13855" y="249382"/>
                </a:cubicBezTo>
                <a:cubicBezTo>
                  <a:pt x="23513" y="304112"/>
                  <a:pt x="57951" y="376607"/>
                  <a:pt x="96982" y="415637"/>
                </a:cubicBezTo>
                <a:cubicBezTo>
                  <a:pt x="159200" y="477853"/>
                  <a:pt x="119958" y="451004"/>
                  <a:pt x="221673" y="484909"/>
                </a:cubicBezTo>
                <a:lnTo>
                  <a:pt x="263237" y="498764"/>
                </a:lnTo>
                <a:cubicBezTo>
                  <a:pt x="314037" y="494146"/>
                  <a:pt x="367245" y="501040"/>
                  <a:pt x="415637" y="484909"/>
                </a:cubicBezTo>
                <a:cubicBezTo>
                  <a:pt x="429491" y="480291"/>
                  <a:pt x="419165" y="453672"/>
                  <a:pt x="429491" y="443346"/>
                </a:cubicBezTo>
                <a:cubicBezTo>
                  <a:pt x="453039" y="419798"/>
                  <a:pt x="512619" y="387927"/>
                  <a:pt x="512619" y="387927"/>
                </a:cubicBezTo>
                <a:cubicBezTo>
                  <a:pt x="517237" y="374073"/>
                  <a:pt x="519942" y="359426"/>
                  <a:pt x="526473" y="346364"/>
                </a:cubicBezTo>
                <a:cubicBezTo>
                  <a:pt x="580191" y="238927"/>
                  <a:pt x="533210" y="367713"/>
                  <a:pt x="568037" y="263237"/>
                </a:cubicBezTo>
                <a:cubicBezTo>
                  <a:pt x="563419" y="249382"/>
                  <a:pt x="560713" y="234735"/>
                  <a:pt x="554182" y="221673"/>
                </a:cubicBezTo>
                <a:cubicBezTo>
                  <a:pt x="546735" y="206780"/>
                  <a:pt x="533236" y="195325"/>
                  <a:pt x="526473" y="180109"/>
                </a:cubicBezTo>
                <a:cubicBezTo>
                  <a:pt x="514611" y="153419"/>
                  <a:pt x="508000" y="124691"/>
                  <a:pt x="498764" y="96982"/>
                </a:cubicBezTo>
                <a:cubicBezTo>
                  <a:pt x="498764" y="96981"/>
                  <a:pt x="471057" y="13856"/>
                  <a:pt x="471055" y="13855"/>
                </a:cubicBezTo>
                <a:lnTo>
                  <a:pt x="401782" y="13855"/>
                </a:lnTo>
                <a:close/>
              </a:path>
            </a:pathLst>
          </a:custGeom>
          <a:solidFill>
            <a:srgbClr val="7030A0"/>
          </a:solidFill>
          <a:ln w="9525">
            <a:solidFill>
              <a:schemeClr val="tx1"/>
            </a:solidFill>
            <a:round/>
            <a:headEnd/>
            <a:tailEnd/>
          </a:ln>
        </p:spPr>
        <p:txBody>
          <a:bodyPr wrap="none" anchor="ctr"/>
          <a:lstStyle/>
          <a:p>
            <a:endParaRPr lang="es-US"/>
          </a:p>
        </p:txBody>
      </p:sp>
      <p:sp>
        <p:nvSpPr>
          <p:cNvPr id="21513" name="13 Forma libre"/>
          <p:cNvSpPr>
            <a:spLocks noChangeArrowheads="1"/>
          </p:cNvSpPr>
          <p:nvPr/>
        </p:nvSpPr>
        <p:spPr bwMode="auto">
          <a:xfrm>
            <a:off x="2787650" y="3062288"/>
            <a:ext cx="196850" cy="150812"/>
          </a:xfrm>
          <a:custGeom>
            <a:avLst/>
            <a:gdLst>
              <a:gd name="T0" fmla="*/ 28670 w 1113692"/>
              <a:gd name="T1" fmla="*/ 1006 h 793962"/>
              <a:gd name="T2" fmla="*/ 23810 w 1113692"/>
              <a:gd name="T3" fmla="*/ 503 h 793962"/>
              <a:gd name="T4" fmla="*/ 22353 w 1113692"/>
              <a:gd name="T5" fmla="*/ 0 h 793962"/>
              <a:gd name="T6" fmla="*/ 17979 w 1113692"/>
              <a:gd name="T7" fmla="*/ 0 h 793962"/>
              <a:gd name="T8" fmla="*/ 13120 w 1113692"/>
              <a:gd name="T9" fmla="*/ 503 h 793962"/>
              <a:gd name="T10" fmla="*/ 11662 w 1113692"/>
              <a:gd name="T11" fmla="*/ 1006 h 793962"/>
              <a:gd name="T12" fmla="*/ 10204 w 1113692"/>
              <a:gd name="T13" fmla="*/ 2012 h 793962"/>
              <a:gd name="T14" fmla="*/ 8261 w 1113692"/>
              <a:gd name="T15" fmla="*/ 2515 h 793962"/>
              <a:gd name="T16" fmla="*/ 6803 w 1113692"/>
              <a:gd name="T17" fmla="*/ 3018 h 793962"/>
              <a:gd name="T18" fmla="*/ 4859 w 1113692"/>
              <a:gd name="T19" fmla="*/ 5031 h 793962"/>
              <a:gd name="T20" fmla="*/ 3887 w 1113692"/>
              <a:gd name="T21" fmla="*/ 8049 h 793962"/>
              <a:gd name="T22" fmla="*/ 3887 w 1113692"/>
              <a:gd name="T23" fmla="*/ 11571 h 793962"/>
              <a:gd name="T24" fmla="*/ 2430 w 1113692"/>
              <a:gd name="T25" fmla="*/ 12577 h 793962"/>
              <a:gd name="T26" fmla="*/ 1458 w 1113692"/>
              <a:gd name="T27" fmla="*/ 17105 h 793962"/>
              <a:gd name="T28" fmla="*/ 486 w 1113692"/>
              <a:gd name="T29" fmla="*/ 20124 h 793962"/>
              <a:gd name="T30" fmla="*/ 0 w 1113692"/>
              <a:gd name="T31" fmla="*/ 22136 h 793962"/>
              <a:gd name="T32" fmla="*/ 486 w 1113692"/>
              <a:gd name="T33" fmla="*/ 23645 h 793962"/>
              <a:gd name="T34" fmla="*/ 13120 w 1113692"/>
              <a:gd name="T35" fmla="*/ 25154 h 793962"/>
              <a:gd name="T36" fmla="*/ 14578 w 1113692"/>
              <a:gd name="T37" fmla="*/ 26664 h 793962"/>
              <a:gd name="T38" fmla="*/ 17007 w 1113692"/>
              <a:gd name="T39" fmla="*/ 27670 h 793962"/>
              <a:gd name="T40" fmla="*/ 18951 w 1113692"/>
              <a:gd name="T41" fmla="*/ 28676 h 793962"/>
              <a:gd name="T42" fmla="*/ 24782 w 1113692"/>
              <a:gd name="T43" fmla="*/ 27167 h 793962"/>
              <a:gd name="T44" fmla="*/ 25268 w 1113692"/>
              <a:gd name="T45" fmla="*/ 25154 h 793962"/>
              <a:gd name="T46" fmla="*/ 26726 w 1113692"/>
              <a:gd name="T47" fmla="*/ 25658 h 793962"/>
              <a:gd name="T48" fmla="*/ 27698 w 1113692"/>
              <a:gd name="T49" fmla="*/ 27167 h 793962"/>
              <a:gd name="T50" fmla="*/ 30613 w 1113692"/>
              <a:gd name="T51" fmla="*/ 28173 h 793962"/>
              <a:gd name="T52" fmla="*/ 33529 w 1113692"/>
              <a:gd name="T53" fmla="*/ 24148 h 793962"/>
              <a:gd name="T54" fmla="*/ 34501 w 1113692"/>
              <a:gd name="T55" fmla="*/ 21130 h 793962"/>
              <a:gd name="T56" fmla="*/ 35472 w 1113692"/>
              <a:gd name="T57" fmla="*/ 19620 h 793962"/>
              <a:gd name="T58" fmla="*/ 37902 w 1113692"/>
              <a:gd name="T59" fmla="*/ 16602 h 793962"/>
              <a:gd name="T60" fmla="*/ 38388 w 1113692"/>
              <a:gd name="T61" fmla="*/ 15093 h 793962"/>
              <a:gd name="T62" fmla="*/ 36444 w 1113692"/>
              <a:gd name="T63" fmla="*/ 10062 h 793962"/>
              <a:gd name="T64" fmla="*/ 35472 w 1113692"/>
              <a:gd name="T65" fmla="*/ 7043 h 793962"/>
              <a:gd name="T66" fmla="*/ 33529 w 1113692"/>
              <a:gd name="T67" fmla="*/ 6037 h 793962"/>
              <a:gd name="T68" fmla="*/ 31585 w 1113692"/>
              <a:gd name="T69" fmla="*/ 4025 h 793962"/>
              <a:gd name="T70" fmla="*/ 30127 w 1113692"/>
              <a:gd name="T71" fmla="*/ 2515 h 793962"/>
              <a:gd name="T72" fmla="*/ 28670 w 1113692"/>
              <a:gd name="T73" fmla="*/ 1006 h 7939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3692"/>
              <a:gd name="T112" fmla="*/ 0 h 793962"/>
              <a:gd name="T113" fmla="*/ 1113692 w 1113692"/>
              <a:gd name="T114" fmla="*/ 793962 h 7939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3692" h="793962">
                <a:moveTo>
                  <a:pt x="817418" y="27709"/>
                </a:moveTo>
                <a:cubicBezTo>
                  <a:pt x="733665" y="48648"/>
                  <a:pt x="780064" y="47585"/>
                  <a:pt x="678873" y="13855"/>
                </a:cubicBezTo>
                <a:lnTo>
                  <a:pt x="637309" y="0"/>
                </a:lnTo>
                <a:cubicBezTo>
                  <a:pt x="428378" y="41787"/>
                  <a:pt x="688711" y="0"/>
                  <a:pt x="512618" y="0"/>
                </a:cubicBezTo>
                <a:cubicBezTo>
                  <a:pt x="466206" y="0"/>
                  <a:pt x="420255" y="9237"/>
                  <a:pt x="374073" y="13855"/>
                </a:cubicBezTo>
                <a:cubicBezTo>
                  <a:pt x="360218" y="18473"/>
                  <a:pt x="345571" y="21178"/>
                  <a:pt x="332509" y="27709"/>
                </a:cubicBezTo>
                <a:cubicBezTo>
                  <a:pt x="317616" y="35155"/>
                  <a:pt x="306250" y="48859"/>
                  <a:pt x="290945" y="55418"/>
                </a:cubicBezTo>
                <a:cubicBezTo>
                  <a:pt x="273443" y="62919"/>
                  <a:pt x="253836" y="64042"/>
                  <a:pt x="235527" y="69273"/>
                </a:cubicBezTo>
                <a:cubicBezTo>
                  <a:pt x="221485" y="73285"/>
                  <a:pt x="207818" y="78509"/>
                  <a:pt x="193964" y="83127"/>
                </a:cubicBezTo>
                <a:cubicBezTo>
                  <a:pt x="175491" y="101600"/>
                  <a:pt x="146806" y="113762"/>
                  <a:pt x="138545" y="138546"/>
                </a:cubicBezTo>
                <a:lnTo>
                  <a:pt x="110836" y="221673"/>
                </a:lnTo>
                <a:cubicBezTo>
                  <a:pt x="119595" y="256707"/>
                  <a:pt x="137338" y="285527"/>
                  <a:pt x="110836" y="318655"/>
                </a:cubicBezTo>
                <a:cubicBezTo>
                  <a:pt x="100434" y="331657"/>
                  <a:pt x="83127" y="337128"/>
                  <a:pt x="69273" y="346364"/>
                </a:cubicBezTo>
                <a:cubicBezTo>
                  <a:pt x="29633" y="465278"/>
                  <a:pt x="90329" y="275995"/>
                  <a:pt x="41564" y="471055"/>
                </a:cubicBezTo>
                <a:cubicBezTo>
                  <a:pt x="34480" y="499391"/>
                  <a:pt x="20938" y="525846"/>
                  <a:pt x="13854" y="554182"/>
                </a:cubicBezTo>
                <a:lnTo>
                  <a:pt x="0" y="609600"/>
                </a:lnTo>
                <a:cubicBezTo>
                  <a:pt x="4618" y="623455"/>
                  <a:pt x="223" y="645921"/>
                  <a:pt x="13854" y="651164"/>
                </a:cubicBezTo>
                <a:cubicBezTo>
                  <a:pt x="83854" y="678087"/>
                  <a:pt x="308886" y="688071"/>
                  <a:pt x="374073" y="692727"/>
                </a:cubicBezTo>
                <a:cubicBezTo>
                  <a:pt x="387927" y="706582"/>
                  <a:pt x="399021" y="723907"/>
                  <a:pt x="415636" y="734291"/>
                </a:cubicBezTo>
                <a:cubicBezTo>
                  <a:pt x="436725" y="747472"/>
                  <a:pt x="462183" y="751899"/>
                  <a:pt x="484909" y="762000"/>
                </a:cubicBezTo>
                <a:cubicBezTo>
                  <a:pt x="503782" y="770388"/>
                  <a:pt x="521854" y="780473"/>
                  <a:pt x="540327" y="789709"/>
                </a:cubicBezTo>
                <a:cubicBezTo>
                  <a:pt x="566499" y="786801"/>
                  <a:pt x="676039" y="793962"/>
                  <a:pt x="706582" y="748146"/>
                </a:cubicBezTo>
                <a:cubicBezTo>
                  <a:pt x="717144" y="732302"/>
                  <a:pt x="715818" y="711200"/>
                  <a:pt x="720436" y="692727"/>
                </a:cubicBezTo>
                <a:cubicBezTo>
                  <a:pt x="734291" y="697345"/>
                  <a:pt x="750596" y="697459"/>
                  <a:pt x="762000" y="706582"/>
                </a:cubicBezTo>
                <a:cubicBezTo>
                  <a:pt x="775002" y="716984"/>
                  <a:pt x="775589" y="739321"/>
                  <a:pt x="789709" y="748146"/>
                </a:cubicBezTo>
                <a:cubicBezTo>
                  <a:pt x="814477" y="763626"/>
                  <a:pt x="872836" y="775855"/>
                  <a:pt x="872836" y="775855"/>
                </a:cubicBezTo>
                <a:cubicBezTo>
                  <a:pt x="935500" y="681858"/>
                  <a:pt x="904705" y="716275"/>
                  <a:pt x="955964" y="665018"/>
                </a:cubicBezTo>
                <a:cubicBezTo>
                  <a:pt x="965200" y="637309"/>
                  <a:pt x="967472" y="606193"/>
                  <a:pt x="983673" y="581891"/>
                </a:cubicBezTo>
                <a:cubicBezTo>
                  <a:pt x="992909" y="568036"/>
                  <a:pt x="1000722" y="553119"/>
                  <a:pt x="1011382" y="540327"/>
                </a:cubicBezTo>
                <a:cubicBezTo>
                  <a:pt x="1049684" y="494364"/>
                  <a:pt x="1054854" y="508800"/>
                  <a:pt x="1080654" y="457200"/>
                </a:cubicBezTo>
                <a:cubicBezTo>
                  <a:pt x="1087185" y="444138"/>
                  <a:pt x="1089891" y="429491"/>
                  <a:pt x="1094509" y="415636"/>
                </a:cubicBezTo>
                <a:cubicBezTo>
                  <a:pt x="1061304" y="183213"/>
                  <a:pt x="1113692" y="411374"/>
                  <a:pt x="1039091" y="277091"/>
                </a:cubicBezTo>
                <a:cubicBezTo>
                  <a:pt x="1024907" y="251559"/>
                  <a:pt x="1037506" y="207026"/>
                  <a:pt x="1011382" y="193964"/>
                </a:cubicBezTo>
                <a:cubicBezTo>
                  <a:pt x="992909" y="184728"/>
                  <a:pt x="972486" y="178647"/>
                  <a:pt x="955964" y="166255"/>
                </a:cubicBezTo>
                <a:cubicBezTo>
                  <a:pt x="935064" y="150580"/>
                  <a:pt x="919018" y="129309"/>
                  <a:pt x="900545" y="110836"/>
                </a:cubicBezTo>
                <a:cubicBezTo>
                  <a:pt x="886691" y="96982"/>
                  <a:pt x="869850" y="85575"/>
                  <a:pt x="858982" y="69273"/>
                </a:cubicBezTo>
                <a:cubicBezTo>
                  <a:pt x="824027" y="16841"/>
                  <a:pt x="843047" y="39483"/>
                  <a:pt x="817418" y="27709"/>
                </a:cubicBezTo>
                <a:close/>
              </a:path>
            </a:pathLst>
          </a:custGeom>
          <a:solidFill>
            <a:srgbClr val="7030A0"/>
          </a:solidFill>
          <a:ln w="9525">
            <a:solidFill>
              <a:schemeClr val="tx1"/>
            </a:solidFill>
            <a:round/>
            <a:headEnd/>
            <a:tailEnd/>
          </a:ln>
        </p:spPr>
        <p:txBody>
          <a:bodyPr wrap="none" anchor="ctr"/>
          <a:lstStyle/>
          <a:p>
            <a:endParaRPr lang="es-US"/>
          </a:p>
        </p:txBody>
      </p:sp>
      <p:sp>
        <p:nvSpPr>
          <p:cNvPr id="21514" name="14 Forma libre"/>
          <p:cNvSpPr>
            <a:spLocks noChangeArrowheads="1"/>
          </p:cNvSpPr>
          <p:nvPr/>
        </p:nvSpPr>
        <p:spPr bwMode="auto">
          <a:xfrm>
            <a:off x="2609850" y="3371850"/>
            <a:ext cx="195263" cy="334963"/>
          </a:xfrm>
          <a:custGeom>
            <a:avLst/>
            <a:gdLst>
              <a:gd name="T0" fmla="*/ 22242 w 1105860"/>
              <a:gd name="T1" fmla="*/ 1521 h 1749712"/>
              <a:gd name="T2" fmla="*/ 18844 w 1105860"/>
              <a:gd name="T3" fmla="*/ 507 h 1749712"/>
              <a:gd name="T4" fmla="*/ 16902 w 1105860"/>
              <a:gd name="T5" fmla="*/ 0 h 1749712"/>
              <a:gd name="T6" fmla="*/ 10106 w 1105860"/>
              <a:gd name="T7" fmla="*/ 507 h 1749712"/>
              <a:gd name="T8" fmla="*/ 9135 w 1105860"/>
              <a:gd name="T9" fmla="*/ 1521 h 1749712"/>
              <a:gd name="T10" fmla="*/ 7679 w 1105860"/>
              <a:gd name="T11" fmla="*/ 2028 h 1749712"/>
              <a:gd name="T12" fmla="*/ 5737 w 1105860"/>
              <a:gd name="T13" fmla="*/ 3042 h 1749712"/>
              <a:gd name="T14" fmla="*/ 2825 w 1105860"/>
              <a:gd name="T15" fmla="*/ 5070 h 1749712"/>
              <a:gd name="T16" fmla="*/ 1369 w 1105860"/>
              <a:gd name="T17" fmla="*/ 6084 h 1749712"/>
              <a:gd name="T18" fmla="*/ 398 w 1105860"/>
              <a:gd name="T19" fmla="*/ 9127 h 1749712"/>
              <a:gd name="T20" fmla="*/ 2339 w 1105860"/>
              <a:gd name="T21" fmla="*/ 13690 h 1749712"/>
              <a:gd name="T22" fmla="*/ 3310 w 1105860"/>
              <a:gd name="T23" fmla="*/ 16732 h 1749712"/>
              <a:gd name="T24" fmla="*/ 1854 w 1105860"/>
              <a:gd name="T25" fmla="*/ 22310 h 1749712"/>
              <a:gd name="T26" fmla="*/ 883 w 1105860"/>
              <a:gd name="T27" fmla="*/ 23831 h 1749712"/>
              <a:gd name="T28" fmla="*/ 883 w 1105860"/>
              <a:gd name="T29" fmla="*/ 32450 h 1749712"/>
              <a:gd name="T30" fmla="*/ 1854 w 1105860"/>
              <a:gd name="T31" fmla="*/ 35492 h 1749712"/>
              <a:gd name="T32" fmla="*/ 2339 w 1105860"/>
              <a:gd name="T33" fmla="*/ 39549 h 1749712"/>
              <a:gd name="T34" fmla="*/ 2825 w 1105860"/>
              <a:gd name="T35" fmla="*/ 42084 h 1749712"/>
              <a:gd name="T36" fmla="*/ 2339 w 1105860"/>
              <a:gd name="T37" fmla="*/ 46647 h 1749712"/>
              <a:gd name="T38" fmla="*/ 1854 w 1105860"/>
              <a:gd name="T39" fmla="*/ 48168 h 1749712"/>
              <a:gd name="T40" fmla="*/ 1369 w 1105860"/>
              <a:gd name="T41" fmla="*/ 50196 h 1749712"/>
              <a:gd name="T42" fmla="*/ 398 w 1105860"/>
              <a:gd name="T43" fmla="*/ 54253 h 1749712"/>
              <a:gd name="T44" fmla="*/ 1369 w 1105860"/>
              <a:gd name="T45" fmla="*/ 60844 h 1749712"/>
              <a:gd name="T46" fmla="*/ 2339 w 1105860"/>
              <a:gd name="T47" fmla="*/ 62365 h 1749712"/>
              <a:gd name="T48" fmla="*/ 2825 w 1105860"/>
              <a:gd name="T49" fmla="*/ 63886 h 1749712"/>
              <a:gd name="T50" fmla="*/ 4281 w 1105860"/>
              <a:gd name="T51" fmla="*/ 62872 h 1749712"/>
              <a:gd name="T52" fmla="*/ 5737 w 1105860"/>
              <a:gd name="T53" fmla="*/ 62365 h 1749712"/>
              <a:gd name="T54" fmla="*/ 8650 w 1105860"/>
              <a:gd name="T55" fmla="*/ 59830 h 1749712"/>
              <a:gd name="T56" fmla="*/ 9135 w 1105860"/>
              <a:gd name="T57" fmla="*/ 58309 h 1749712"/>
              <a:gd name="T58" fmla="*/ 10106 w 1105860"/>
              <a:gd name="T59" fmla="*/ 57295 h 1749712"/>
              <a:gd name="T60" fmla="*/ 11562 w 1105860"/>
              <a:gd name="T61" fmla="*/ 52225 h 1749712"/>
              <a:gd name="T62" fmla="*/ 12533 w 1105860"/>
              <a:gd name="T63" fmla="*/ 50704 h 1749712"/>
              <a:gd name="T64" fmla="*/ 13019 w 1105860"/>
              <a:gd name="T65" fmla="*/ 49182 h 1749712"/>
              <a:gd name="T66" fmla="*/ 15931 w 1105860"/>
              <a:gd name="T67" fmla="*/ 47661 h 1749712"/>
              <a:gd name="T68" fmla="*/ 17387 w 1105860"/>
              <a:gd name="T69" fmla="*/ 46647 h 1749712"/>
              <a:gd name="T70" fmla="*/ 19329 w 1105860"/>
              <a:gd name="T71" fmla="*/ 45126 h 1749712"/>
              <a:gd name="T72" fmla="*/ 21756 w 1105860"/>
              <a:gd name="T73" fmla="*/ 41577 h 1749712"/>
              <a:gd name="T74" fmla="*/ 22242 w 1105860"/>
              <a:gd name="T75" fmla="*/ 40056 h 1749712"/>
              <a:gd name="T76" fmla="*/ 23212 w 1105860"/>
              <a:gd name="T77" fmla="*/ 33971 h 1749712"/>
              <a:gd name="T78" fmla="*/ 23698 w 1105860"/>
              <a:gd name="T79" fmla="*/ 31436 h 1749712"/>
              <a:gd name="T80" fmla="*/ 25154 w 1105860"/>
              <a:gd name="T81" fmla="*/ 29915 h 1749712"/>
              <a:gd name="T82" fmla="*/ 30008 w 1105860"/>
              <a:gd name="T83" fmla="*/ 29408 h 1749712"/>
              <a:gd name="T84" fmla="*/ 32435 w 1105860"/>
              <a:gd name="T85" fmla="*/ 27380 h 1749712"/>
              <a:gd name="T86" fmla="*/ 32921 w 1105860"/>
              <a:gd name="T87" fmla="*/ 25859 h 1749712"/>
              <a:gd name="T88" fmla="*/ 36319 w 1105860"/>
              <a:gd name="T89" fmla="*/ 25352 h 1749712"/>
              <a:gd name="T90" fmla="*/ 37775 w 1105860"/>
              <a:gd name="T91" fmla="*/ 24338 h 1749712"/>
              <a:gd name="T92" fmla="*/ 38260 w 1105860"/>
              <a:gd name="T93" fmla="*/ 22310 h 1749712"/>
              <a:gd name="T94" fmla="*/ 38746 w 1105860"/>
              <a:gd name="T95" fmla="*/ 20788 h 1749712"/>
              <a:gd name="T96" fmla="*/ 35833 w 1105860"/>
              <a:gd name="T97" fmla="*/ 16732 h 1749712"/>
              <a:gd name="T98" fmla="*/ 34377 w 1105860"/>
              <a:gd name="T99" fmla="*/ 15718 h 1749712"/>
              <a:gd name="T100" fmla="*/ 32435 w 1105860"/>
              <a:gd name="T101" fmla="*/ 15211 h 1749712"/>
              <a:gd name="T102" fmla="*/ 29037 w 1105860"/>
              <a:gd name="T103" fmla="*/ 12676 h 1749712"/>
              <a:gd name="T104" fmla="*/ 26125 w 1105860"/>
              <a:gd name="T105" fmla="*/ 11662 h 1749712"/>
              <a:gd name="T106" fmla="*/ 24669 w 1105860"/>
              <a:gd name="T107" fmla="*/ 11155 h 1749712"/>
              <a:gd name="T108" fmla="*/ 22242 w 1105860"/>
              <a:gd name="T109" fmla="*/ 8113 h 1749712"/>
              <a:gd name="T110" fmla="*/ 22727 w 1105860"/>
              <a:gd name="T111" fmla="*/ 4563 h 1749712"/>
              <a:gd name="T112" fmla="*/ 22242 w 1105860"/>
              <a:gd name="T113" fmla="*/ 1521 h 17497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5860"/>
              <a:gd name="T172" fmla="*/ 0 h 1749712"/>
              <a:gd name="T173" fmla="*/ 1105860 w 1105860"/>
              <a:gd name="T174" fmla="*/ 1749712 h 17497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5860" h="1749712">
                <a:moveTo>
                  <a:pt x="634805" y="41564"/>
                </a:moveTo>
                <a:cubicBezTo>
                  <a:pt x="616332" y="23091"/>
                  <a:pt x="676994" y="53617"/>
                  <a:pt x="537823" y="13854"/>
                </a:cubicBezTo>
                <a:cubicBezTo>
                  <a:pt x="519514" y="8623"/>
                  <a:pt x="500878" y="4618"/>
                  <a:pt x="482405" y="0"/>
                </a:cubicBezTo>
                <a:cubicBezTo>
                  <a:pt x="417751" y="4618"/>
                  <a:pt x="352151" y="1909"/>
                  <a:pt x="288442" y="13854"/>
                </a:cubicBezTo>
                <a:cubicBezTo>
                  <a:pt x="275603" y="16261"/>
                  <a:pt x="271933" y="34843"/>
                  <a:pt x="260732" y="41564"/>
                </a:cubicBezTo>
                <a:cubicBezTo>
                  <a:pt x="248209" y="49078"/>
                  <a:pt x="232592" y="49665"/>
                  <a:pt x="219169" y="55418"/>
                </a:cubicBezTo>
                <a:cubicBezTo>
                  <a:pt x="200186" y="63554"/>
                  <a:pt x="181461" y="72501"/>
                  <a:pt x="163751" y="83127"/>
                </a:cubicBezTo>
                <a:cubicBezTo>
                  <a:pt x="135194" y="100261"/>
                  <a:pt x="108332" y="120072"/>
                  <a:pt x="80623" y="138545"/>
                </a:cubicBezTo>
                <a:lnTo>
                  <a:pt x="39060" y="166254"/>
                </a:lnTo>
                <a:cubicBezTo>
                  <a:pt x="29824" y="193963"/>
                  <a:pt x="2115" y="221673"/>
                  <a:pt x="11351" y="249382"/>
                </a:cubicBezTo>
                <a:cubicBezTo>
                  <a:pt x="44326" y="348306"/>
                  <a:pt x="22859" y="308207"/>
                  <a:pt x="66769" y="374073"/>
                </a:cubicBezTo>
                <a:cubicBezTo>
                  <a:pt x="76005" y="401782"/>
                  <a:pt x="100206" y="428559"/>
                  <a:pt x="94478" y="457200"/>
                </a:cubicBezTo>
                <a:cubicBezTo>
                  <a:pt x="87042" y="494377"/>
                  <a:pt x="73002" y="579467"/>
                  <a:pt x="52914" y="609600"/>
                </a:cubicBezTo>
                <a:lnTo>
                  <a:pt x="25205" y="651164"/>
                </a:lnTo>
                <a:cubicBezTo>
                  <a:pt x="14193" y="772305"/>
                  <a:pt x="0" y="785870"/>
                  <a:pt x="25205" y="886691"/>
                </a:cubicBezTo>
                <a:cubicBezTo>
                  <a:pt x="32289" y="915027"/>
                  <a:pt x="52914" y="969818"/>
                  <a:pt x="52914" y="969818"/>
                </a:cubicBezTo>
                <a:cubicBezTo>
                  <a:pt x="57532" y="1006763"/>
                  <a:pt x="61107" y="1043854"/>
                  <a:pt x="66769" y="1080654"/>
                </a:cubicBezTo>
                <a:cubicBezTo>
                  <a:pt x="70350" y="1103928"/>
                  <a:pt x="80623" y="1126379"/>
                  <a:pt x="80623" y="1149927"/>
                </a:cubicBezTo>
                <a:cubicBezTo>
                  <a:pt x="80623" y="1191746"/>
                  <a:pt x="73644" y="1233368"/>
                  <a:pt x="66769" y="1274618"/>
                </a:cubicBezTo>
                <a:cubicBezTo>
                  <a:pt x="64368" y="1289023"/>
                  <a:pt x="56926" y="1302140"/>
                  <a:pt x="52914" y="1316182"/>
                </a:cubicBezTo>
                <a:cubicBezTo>
                  <a:pt x="47683" y="1334491"/>
                  <a:pt x="43191" y="1353012"/>
                  <a:pt x="39060" y="1371600"/>
                </a:cubicBezTo>
                <a:cubicBezTo>
                  <a:pt x="16769" y="1471908"/>
                  <a:pt x="36107" y="1408167"/>
                  <a:pt x="11351" y="1482436"/>
                </a:cubicBezTo>
                <a:cubicBezTo>
                  <a:pt x="15325" y="1522180"/>
                  <a:pt x="14093" y="1612612"/>
                  <a:pt x="39060" y="1662545"/>
                </a:cubicBezTo>
                <a:cubicBezTo>
                  <a:pt x="46507" y="1677438"/>
                  <a:pt x="57533" y="1690254"/>
                  <a:pt x="66769" y="1704109"/>
                </a:cubicBezTo>
                <a:cubicBezTo>
                  <a:pt x="71387" y="1717964"/>
                  <a:pt x="66455" y="1742131"/>
                  <a:pt x="80623" y="1745673"/>
                </a:cubicBezTo>
                <a:cubicBezTo>
                  <a:pt x="96777" y="1749712"/>
                  <a:pt x="107294" y="1725411"/>
                  <a:pt x="122187" y="1717964"/>
                </a:cubicBezTo>
                <a:cubicBezTo>
                  <a:pt x="135249" y="1711433"/>
                  <a:pt x="150689" y="1710640"/>
                  <a:pt x="163751" y="1704109"/>
                </a:cubicBezTo>
                <a:cubicBezTo>
                  <a:pt x="202328" y="1684820"/>
                  <a:pt x="216238" y="1665476"/>
                  <a:pt x="246878" y="1634836"/>
                </a:cubicBezTo>
                <a:cubicBezTo>
                  <a:pt x="251496" y="1620982"/>
                  <a:pt x="253218" y="1605796"/>
                  <a:pt x="260732" y="1593273"/>
                </a:cubicBezTo>
                <a:cubicBezTo>
                  <a:pt x="267453" y="1582072"/>
                  <a:pt x="282600" y="1577247"/>
                  <a:pt x="288442" y="1565564"/>
                </a:cubicBezTo>
                <a:cubicBezTo>
                  <a:pt x="327171" y="1488106"/>
                  <a:pt x="268985" y="1518550"/>
                  <a:pt x="330005" y="1427018"/>
                </a:cubicBezTo>
                <a:cubicBezTo>
                  <a:pt x="339241" y="1413163"/>
                  <a:pt x="350267" y="1400347"/>
                  <a:pt x="357714" y="1385454"/>
                </a:cubicBezTo>
                <a:cubicBezTo>
                  <a:pt x="364245" y="1372392"/>
                  <a:pt x="362446" y="1355295"/>
                  <a:pt x="371569" y="1343891"/>
                </a:cubicBezTo>
                <a:cubicBezTo>
                  <a:pt x="398039" y="1310804"/>
                  <a:pt x="421231" y="1319059"/>
                  <a:pt x="454696" y="1302327"/>
                </a:cubicBezTo>
                <a:cubicBezTo>
                  <a:pt x="469589" y="1294880"/>
                  <a:pt x="482710" y="1284296"/>
                  <a:pt x="496260" y="1274618"/>
                </a:cubicBezTo>
                <a:cubicBezTo>
                  <a:pt x="515050" y="1261197"/>
                  <a:pt x="535350" y="1249382"/>
                  <a:pt x="551678" y="1233054"/>
                </a:cubicBezTo>
                <a:cubicBezTo>
                  <a:pt x="568863" y="1215869"/>
                  <a:pt x="605217" y="1159674"/>
                  <a:pt x="620951" y="1136073"/>
                </a:cubicBezTo>
                <a:cubicBezTo>
                  <a:pt x="625569" y="1122218"/>
                  <a:pt x="631941" y="1108829"/>
                  <a:pt x="634805" y="1094509"/>
                </a:cubicBezTo>
                <a:cubicBezTo>
                  <a:pt x="645823" y="1039417"/>
                  <a:pt x="651495" y="983346"/>
                  <a:pt x="662514" y="928254"/>
                </a:cubicBezTo>
                <a:cubicBezTo>
                  <a:pt x="667132" y="905163"/>
                  <a:pt x="665838" y="880044"/>
                  <a:pt x="676369" y="858982"/>
                </a:cubicBezTo>
                <a:cubicBezTo>
                  <a:pt x="685131" y="841457"/>
                  <a:pt x="699205" y="823180"/>
                  <a:pt x="717932" y="817418"/>
                </a:cubicBezTo>
                <a:cubicBezTo>
                  <a:pt x="762292" y="803769"/>
                  <a:pt x="810296" y="808182"/>
                  <a:pt x="856478" y="803564"/>
                </a:cubicBezTo>
                <a:cubicBezTo>
                  <a:pt x="904416" y="787584"/>
                  <a:pt x="900684" y="798279"/>
                  <a:pt x="925751" y="748145"/>
                </a:cubicBezTo>
                <a:cubicBezTo>
                  <a:pt x="932282" y="735083"/>
                  <a:pt x="926543" y="713113"/>
                  <a:pt x="939605" y="706582"/>
                </a:cubicBezTo>
                <a:cubicBezTo>
                  <a:pt x="968813" y="691978"/>
                  <a:pt x="1004260" y="697345"/>
                  <a:pt x="1036587" y="692727"/>
                </a:cubicBezTo>
                <a:cubicBezTo>
                  <a:pt x="1050442" y="683491"/>
                  <a:pt x="1068915" y="678873"/>
                  <a:pt x="1078151" y="665018"/>
                </a:cubicBezTo>
                <a:cubicBezTo>
                  <a:pt x="1088713" y="649175"/>
                  <a:pt x="1086774" y="627909"/>
                  <a:pt x="1092005" y="609600"/>
                </a:cubicBezTo>
                <a:cubicBezTo>
                  <a:pt x="1096017" y="595558"/>
                  <a:pt x="1101242" y="581891"/>
                  <a:pt x="1105860" y="568036"/>
                </a:cubicBezTo>
                <a:cubicBezTo>
                  <a:pt x="1080528" y="530038"/>
                  <a:pt x="1059348" y="486492"/>
                  <a:pt x="1022732" y="457200"/>
                </a:cubicBezTo>
                <a:cubicBezTo>
                  <a:pt x="1009730" y="446798"/>
                  <a:pt x="996474" y="436050"/>
                  <a:pt x="981169" y="429491"/>
                </a:cubicBezTo>
                <a:cubicBezTo>
                  <a:pt x="963667" y="421990"/>
                  <a:pt x="944224" y="420254"/>
                  <a:pt x="925751" y="415636"/>
                </a:cubicBezTo>
                <a:cubicBezTo>
                  <a:pt x="918313" y="410058"/>
                  <a:pt x="845340" y="353729"/>
                  <a:pt x="828769" y="346364"/>
                </a:cubicBezTo>
                <a:cubicBezTo>
                  <a:pt x="802079" y="334501"/>
                  <a:pt x="773351" y="327890"/>
                  <a:pt x="745642" y="318654"/>
                </a:cubicBezTo>
                <a:lnTo>
                  <a:pt x="704078" y="304800"/>
                </a:lnTo>
                <a:cubicBezTo>
                  <a:pt x="693613" y="294335"/>
                  <a:pt x="636948" y="243104"/>
                  <a:pt x="634805" y="221673"/>
                </a:cubicBezTo>
                <a:cubicBezTo>
                  <a:pt x="631556" y="189179"/>
                  <a:pt x="644042" y="157018"/>
                  <a:pt x="648660" y="124691"/>
                </a:cubicBezTo>
                <a:cubicBezTo>
                  <a:pt x="633345" y="78746"/>
                  <a:pt x="653278" y="60037"/>
                  <a:pt x="634805" y="41564"/>
                </a:cubicBezTo>
                <a:close/>
              </a:path>
            </a:pathLst>
          </a:custGeom>
          <a:solidFill>
            <a:srgbClr val="7030A0"/>
          </a:solidFill>
          <a:ln w="9525">
            <a:solidFill>
              <a:schemeClr val="tx1"/>
            </a:solidFill>
            <a:round/>
            <a:headEnd/>
            <a:tailEnd/>
          </a:ln>
        </p:spPr>
        <p:txBody>
          <a:bodyPr wrap="none" anchor="ctr"/>
          <a:lstStyle/>
          <a:p>
            <a:endParaRPr lang="es-US"/>
          </a:p>
        </p:txBody>
      </p:sp>
      <p:sp>
        <p:nvSpPr>
          <p:cNvPr id="21515" name="15 Forma libre"/>
          <p:cNvSpPr>
            <a:spLocks noChangeArrowheads="1"/>
          </p:cNvSpPr>
          <p:nvPr/>
        </p:nvSpPr>
        <p:spPr bwMode="auto">
          <a:xfrm>
            <a:off x="3195638" y="3432175"/>
            <a:ext cx="296862" cy="341313"/>
          </a:xfrm>
          <a:custGeom>
            <a:avLst/>
            <a:gdLst>
              <a:gd name="T0" fmla="*/ 23869 w 1677226"/>
              <a:gd name="T1" fmla="*/ 84 h 1789543"/>
              <a:gd name="T2" fmla="*/ 20950 w 1677226"/>
              <a:gd name="T3" fmla="*/ 1094 h 1789543"/>
              <a:gd name="T4" fmla="*/ 19490 w 1677226"/>
              <a:gd name="T5" fmla="*/ 1600 h 1789543"/>
              <a:gd name="T6" fmla="*/ 17543 w 1677226"/>
              <a:gd name="T7" fmla="*/ 6651 h 1789543"/>
              <a:gd name="T8" fmla="*/ 16570 w 1677226"/>
              <a:gd name="T9" fmla="*/ 9177 h 1789543"/>
              <a:gd name="T10" fmla="*/ 15110 w 1677226"/>
              <a:gd name="T11" fmla="*/ 13723 h 1789543"/>
              <a:gd name="T12" fmla="*/ 14624 w 1677226"/>
              <a:gd name="T13" fmla="*/ 15238 h 1789543"/>
              <a:gd name="T14" fmla="*/ 13651 w 1677226"/>
              <a:gd name="T15" fmla="*/ 16754 h 1789543"/>
              <a:gd name="T16" fmla="*/ 12678 w 1677226"/>
              <a:gd name="T17" fmla="*/ 19785 h 1789543"/>
              <a:gd name="T18" fmla="*/ 12191 w 1677226"/>
              <a:gd name="T19" fmla="*/ 21300 h 1789543"/>
              <a:gd name="T20" fmla="*/ 11218 w 1677226"/>
              <a:gd name="T21" fmla="*/ 25341 h 1789543"/>
              <a:gd name="T22" fmla="*/ 10731 w 1677226"/>
              <a:gd name="T23" fmla="*/ 27362 h 1789543"/>
              <a:gd name="T24" fmla="*/ 9758 w 1677226"/>
              <a:gd name="T25" fmla="*/ 30898 h 1789543"/>
              <a:gd name="T26" fmla="*/ 8298 w 1677226"/>
              <a:gd name="T27" fmla="*/ 36960 h 1789543"/>
              <a:gd name="T28" fmla="*/ 7325 w 1677226"/>
              <a:gd name="T29" fmla="*/ 38475 h 1789543"/>
              <a:gd name="T30" fmla="*/ 6839 w 1677226"/>
              <a:gd name="T31" fmla="*/ 40496 h 1789543"/>
              <a:gd name="T32" fmla="*/ 5865 w 1677226"/>
              <a:gd name="T33" fmla="*/ 43527 h 1789543"/>
              <a:gd name="T34" fmla="*/ 5379 w 1677226"/>
              <a:gd name="T35" fmla="*/ 45547 h 1789543"/>
              <a:gd name="T36" fmla="*/ 3432 w 1677226"/>
              <a:gd name="T37" fmla="*/ 48578 h 1789543"/>
              <a:gd name="T38" fmla="*/ 2459 w 1677226"/>
              <a:gd name="T39" fmla="*/ 50094 h 1789543"/>
              <a:gd name="T40" fmla="*/ 999 w 1677226"/>
              <a:gd name="T41" fmla="*/ 56155 h 1789543"/>
              <a:gd name="T42" fmla="*/ 513 w 1677226"/>
              <a:gd name="T43" fmla="*/ 57671 h 1789543"/>
              <a:gd name="T44" fmla="*/ 26 w 1677226"/>
              <a:gd name="T45" fmla="*/ 60702 h 1789543"/>
              <a:gd name="T46" fmla="*/ 513 w 1677226"/>
              <a:gd name="T47" fmla="*/ 64238 h 1789543"/>
              <a:gd name="T48" fmla="*/ 1973 w 1677226"/>
              <a:gd name="T49" fmla="*/ 64743 h 1789543"/>
              <a:gd name="T50" fmla="*/ 4892 w 1677226"/>
              <a:gd name="T51" fmla="*/ 64238 h 1789543"/>
              <a:gd name="T52" fmla="*/ 6352 w 1677226"/>
              <a:gd name="T53" fmla="*/ 63732 h 1789543"/>
              <a:gd name="T54" fmla="*/ 13164 w 1677226"/>
              <a:gd name="T55" fmla="*/ 64743 h 1789543"/>
              <a:gd name="T56" fmla="*/ 16084 w 1677226"/>
              <a:gd name="T57" fmla="*/ 65248 h 1789543"/>
              <a:gd name="T58" fmla="*/ 19003 w 1677226"/>
              <a:gd name="T59" fmla="*/ 64743 h 1789543"/>
              <a:gd name="T60" fmla="*/ 20463 w 1677226"/>
              <a:gd name="T61" fmla="*/ 64238 h 1789543"/>
              <a:gd name="T62" fmla="*/ 22409 w 1677226"/>
              <a:gd name="T63" fmla="*/ 63732 h 1789543"/>
              <a:gd name="T64" fmla="*/ 24842 w 1677226"/>
              <a:gd name="T65" fmla="*/ 63227 h 1789543"/>
              <a:gd name="T66" fmla="*/ 26302 w 1677226"/>
              <a:gd name="T67" fmla="*/ 62722 h 1789543"/>
              <a:gd name="T68" fmla="*/ 28248 w 1677226"/>
              <a:gd name="T69" fmla="*/ 62217 h 1789543"/>
              <a:gd name="T70" fmla="*/ 37980 w 1677226"/>
              <a:gd name="T71" fmla="*/ 62217 h 1789543"/>
              <a:gd name="T72" fmla="*/ 40900 w 1677226"/>
              <a:gd name="T73" fmla="*/ 61207 h 1789543"/>
              <a:gd name="T74" fmla="*/ 43819 w 1677226"/>
              <a:gd name="T75" fmla="*/ 60196 h 1789543"/>
              <a:gd name="T76" fmla="*/ 45279 w 1677226"/>
              <a:gd name="T77" fmla="*/ 59691 h 1789543"/>
              <a:gd name="T78" fmla="*/ 53551 w 1677226"/>
              <a:gd name="T79" fmla="*/ 59186 h 1789543"/>
              <a:gd name="T80" fmla="*/ 54524 w 1677226"/>
              <a:gd name="T81" fmla="*/ 57165 h 1789543"/>
              <a:gd name="T82" fmla="*/ 55497 w 1677226"/>
              <a:gd name="T83" fmla="*/ 54135 h 1789543"/>
              <a:gd name="T84" fmla="*/ 55984 w 1677226"/>
              <a:gd name="T85" fmla="*/ 52619 h 1789543"/>
              <a:gd name="T86" fmla="*/ 56470 w 1677226"/>
              <a:gd name="T87" fmla="*/ 51104 h 1789543"/>
              <a:gd name="T88" fmla="*/ 56957 w 1677226"/>
              <a:gd name="T89" fmla="*/ 49588 h 1789543"/>
              <a:gd name="T90" fmla="*/ 57443 w 1677226"/>
              <a:gd name="T91" fmla="*/ 46052 h 1789543"/>
              <a:gd name="T92" fmla="*/ 58417 w 1677226"/>
              <a:gd name="T93" fmla="*/ 43021 h 1789543"/>
              <a:gd name="T94" fmla="*/ 56957 w 1677226"/>
              <a:gd name="T95" fmla="*/ 30393 h 1789543"/>
              <a:gd name="T96" fmla="*/ 55984 w 1677226"/>
              <a:gd name="T97" fmla="*/ 27362 h 1789543"/>
              <a:gd name="T98" fmla="*/ 55497 w 1677226"/>
              <a:gd name="T99" fmla="*/ 25846 h 1789543"/>
              <a:gd name="T100" fmla="*/ 55984 w 1677226"/>
              <a:gd name="T101" fmla="*/ 16249 h 1789543"/>
              <a:gd name="T102" fmla="*/ 54037 w 1677226"/>
              <a:gd name="T103" fmla="*/ 13218 h 1789543"/>
              <a:gd name="T104" fmla="*/ 53064 w 1677226"/>
              <a:gd name="T105" fmla="*/ 10187 h 1789543"/>
              <a:gd name="T106" fmla="*/ 52578 w 1677226"/>
              <a:gd name="T107" fmla="*/ 8166 h 1789543"/>
              <a:gd name="T108" fmla="*/ 48198 w 1677226"/>
              <a:gd name="T109" fmla="*/ 6651 h 1789543"/>
              <a:gd name="T110" fmla="*/ 46739 w 1677226"/>
              <a:gd name="T111" fmla="*/ 6146 h 1789543"/>
              <a:gd name="T112" fmla="*/ 43332 w 1677226"/>
              <a:gd name="T113" fmla="*/ 1600 h 1789543"/>
              <a:gd name="T114" fmla="*/ 41873 w 1677226"/>
              <a:gd name="T115" fmla="*/ 1094 h 1789543"/>
              <a:gd name="T116" fmla="*/ 37007 w 1677226"/>
              <a:gd name="T117" fmla="*/ 589 h 1789543"/>
              <a:gd name="T118" fmla="*/ 23869 w 1677226"/>
              <a:gd name="T119" fmla="*/ 84 h 17895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7226"/>
              <a:gd name="T181" fmla="*/ 0 h 1789543"/>
              <a:gd name="T182" fmla="*/ 1677226 w 1677226"/>
              <a:gd name="T183" fmla="*/ 1789543 h 17895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7226" h="1789543">
                <a:moveTo>
                  <a:pt x="679622" y="2306"/>
                </a:moveTo>
                <a:lnTo>
                  <a:pt x="596494" y="30016"/>
                </a:lnTo>
                <a:lnTo>
                  <a:pt x="554931" y="43870"/>
                </a:lnTo>
                <a:cubicBezTo>
                  <a:pt x="489945" y="173842"/>
                  <a:pt x="567998" y="11205"/>
                  <a:pt x="499513" y="182416"/>
                </a:cubicBezTo>
                <a:cubicBezTo>
                  <a:pt x="490277" y="205507"/>
                  <a:pt x="480303" y="228316"/>
                  <a:pt x="471804" y="251688"/>
                </a:cubicBezTo>
                <a:cubicBezTo>
                  <a:pt x="471781" y="251750"/>
                  <a:pt x="437178" y="355565"/>
                  <a:pt x="430240" y="376379"/>
                </a:cubicBezTo>
                <a:cubicBezTo>
                  <a:pt x="425622" y="390234"/>
                  <a:pt x="424486" y="405792"/>
                  <a:pt x="416385" y="417943"/>
                </a:cubicBezTo>
                <a:lnTo>
                  <a:pt x="388676" y="459506"/>
                </a:lnTo>
                <a:lnTo>
                  <a:pt x="360967" y="542634"/>
                </a:lnTo>
                <a:cubicBezTo>
                  <a:pt x="356349" y="556488"/>
                  <a:pt x="350655" y="570029"/>
                  <a:pt x="347113" y="584197"/>
                </a:cubicBezTo>
                <a:lnTo>
                  <a:pt x="319404" y="695034"/>
                </a:lnTo>
                <a:cubicBezTo>
                  <a:pt x="314786" y="713507"/>
                  <a:pt x="311570" y="732388"/>
                  <a:pt x="305549" y="750452"/>
                </a:cubicBezTo>
                <a:cubicBezTo>
                  <a:pt x="292342" y="790071"/>
                  <a:pt x="286540" y="803936"/>
                  <a:pt x="277840" y="847434"/>
                </a:cubicBezTo>
                <a:cubicBezTo>
                  <a:pt x="268936" y="891952"/>
                  <a:pt x="262727" y="974011"/>
                  <a:pt x="236276" y="1013688"/>
                </a:cubicBezTo>
                <a:lnTo>
                  <a:pt x="208567" y="1055252"/>
                </a:lnTo>
                <a:cubicBezTo>
                  <a:pt x="203949" y="1073725"/>
                  <a:pt x="200184" y="1092432"/>
                  <a:pt x="194713" y="1110670"/>
                </a:cubicBezTo>
                <a:cubicBezTo>
                  <a:pt x="186320" y="1138646"/>
                  <a:pt x="174088" y="1165461"/>
                  <a:pt x="167004" y="1193797"/>
                </a:cubicBezTo>
                <a:cubicBezTo>
                  <a:pt x="162386" y="1212270"/>
                  <a:pt x="161665" y="1232185"/>
                  <a:pt x="153149" y="1249216"/>
                </a:cubicBezTo>
                <a:cubicBezTo>
                  <a:pt x="138256" y="1279002"/>
                  <a:pt x="116204" y="1304634"/>
                  <a:pt x="97731" y="1332343"/>
                </a:cubicBezTo>
                <a:cubicBezTo>
                  <a:pt x="88495" y="1346197"/>
                  <a:pt x="75287" y="1358110"/>
                  <a:pt x="70022" y="1373906"/>
                </a:cubicBezTo>
                <a:cubicBezTo>
                  <a:pt x="14034" y="1541872"/>
                  <a:pt x="65769" y="1372260"/>
                  <a:pt x="28458" y="1540161"/>
                </a:cubicBezTo>
                <a:cubicBezTo>
                  <a:pt x="25290" y="1554417"/>
                  <a:pt x="17772" y="1567469"/>
                  <a:pt x="14604" y="1581725"/>
                </a:cubicBezTo>
                <a:cubicBezTo>
                  <a:pt x="8510" y="1609147"/>
                  <a:pt x="5367" y="1637143"/>
                  <a:pt x="749" y="1664852"/>
                </a:cubicBezTo>
                <a:cubicBezTo>
                  <a:pt x="5367" y="1697179"/>
                  <a:pt x="0" y="1732626"/>
                  <a:pt x="14604" y="1761834"/>
                </a:cubicBezTo>
                <a:cubicBezTo>
                  <a:pt x="21135" y="1774896"/>
                  <a:pt x="41563" y="1775688"/>
                  <a:pt x="56167" y="1775688"/>
                </a:cubicBezTo>
                <a:cubicBezTo>
                  <a:pt x="84258" y="1775688"/>
                  <a:pt x="111585" y="1766452"/>
                  <a:pt x="139294" y="1761834"/>
                </a:cubicBezTo>
                <a:cubicBezTo>
                  <a:pt x="153149" y="1757216"/>
                  <a:pt x="166254" y="1747979"/>
                  <a:pt x="180858" y="1747979"/>
                </a:cubicBezTo>
                <a:cubicBezTo>
                  <a:pt x="258024" y="1747979"/>
                  <a:pt x="304482" y="1762899"/>
                  <a:pt x="374822" y="1775688"/>
                </a:cubicBezTo>
                <a:cubicBezTo>
                  <a:pt x="402460" y="1780713"/>
                  <a:pt x="430240" y="1784925"/>
                  <a:pt x="457949" y="1789543"/>
                </a:cubicBezTo>
                <a:cubicBezTo>
                  <a:pt x="485658" y="1784925"/>
                  <a:pt x="513654" y="1781782"/>
                  <a:pt x="541076" y="1775688"/>
                </a:cubicBezTo>
                <a:cubicBezTo>
                  <a:pt x="555332" y="1772520"/>
                  <a:pt x="568598" y="1765846"/>
                  <a:pt x="582640" y="1761834"/>
                </a:cubicBezTo>
                <a:cubicBezTo>
                  <a:pt x="600949" y="1756603"/>
                  <a:pt x="619470" y="1752110"/>
                  <a:pt x="638058" y="1747979"/>
                </a:cubicBezTo>
                <a:cubicBezTo>
                  <a:pt x="661046" y="1742871"/>
                  <a:pt x="684486" y="1739836"/>
                  <a:pt x="707331" y="1734125"/>
                </a:cubicBezTo>
                <a:cubicBezTo>
                  <a:pt x="721499" y="1730583"/>
                  <a:pt x="734852" y="1724282"/>
                  <a:pt x="748894" y="1720270"/>
                </a:cubicBezTo>
                <a:cubicBezTo>
                  <a:pt x="767203" y="1715039"/>
                  <a:pt x="785840" y="1711034"/>
                  <a:pt x="804313" y="1706416"/>
                </a:cubicBezTo>
                <a:cubicBezTo>
                  <a:pt x="929849" y="1724349"/>
                  <a:pt x="925996" y="1730954"/>
                  <a:pt x="1081404" y="1706416"/>
                </a:cubicBezTo>
                <a:cubicBezTo>
                  <a:pt x="1110255" y="1701861"/>
                  <a:pt x="1136822" y="1687943"/>
                  <a:pt x="1164531" y="1678706"/>
                </a:cubicBezTo>
                <a:lnTo>
                  <a:pt x="1247658" y="1650997"/>
                </a:lnTo>
                <a:lnTo>
                  <a:pt x="1289222" y="1637143"/>
                </a:lnTo>
                <a:cubicBezTo>
                  <a:pt x="1343854" y="1641045"/>
                  <a:pt x="1469311" y="1689813"/>
                  <a:pt x="1524749" y="1623288"/>
                </a:cubicBezTo>
                <a:cubicBezTo>
                  <a:pt x="1537971" y="1607422"/>
                  <a:pt x="1544788" y="1587046"/>
                  <a:pt x="1552458" y="1567870"/>
                </a:cubicBezTo>
                <a:cubicBezTo>
                  <a:pt x="1563306" y="1540751"/>
                  <a:pt x="1570931" y="1512452"/>
                  <a:pt x="1580167" y="1484743"/>
                </a:cubicBezTo>
                <a:lnTo>
                  <a:pt x="1594022" y="1443179"/>
                </a:lnTo>
                <a:lnTo>
                  <a:pt x="1607876" y="1401616"/>
                </a:lnTo>
                <a:lnTo>
                  <a:pt x="1621731" y="1360052"/>
                </a:lnTo>
                <a:cubicBezTo>
                  <a:pt x="1626349" y="1327725"/>
                  <a:pt x="1628242" y="1294889"/>
                  <a:pt x="1635585" y="1263070"/>
                </a:cubicBezTo>
                <a:cubicBezTo>
                  <a:pt x="1642153" y="1234610"/>
                  <a:pt x="1663294" y="1179943"/>
                  <a:pt x="1663294" y="1179943"/>
                </a:cubicBezTo>
                <a:cubicBezTo>
                  <a:pt x="1647905" y="887548"/>
                  <a:pt x="1677226" y="1000061"/>
                  <a:pt x="1621731" y="833579"/>
                </a:cubicBezTo>
                <a:lnTo>
                  <a:pt x="1594022" y="750452"/>
                </a:lnTo>
                <a:lnTo>
                  <a:pt x="1580167" y="708888"/>
                </a:lnTo>
                <a:cubicBezTo>
                  <a:pt x="1584785" y="621143"/>
                  <a:pt x="1604491" y="532893"/>
                  <a:pt x="1594022" y="445652"/>
                </a:cubicBezTo>
                <a:cubicBezTo>
                  <a:pt x="1590054" y="412587"/>
                  <a:pt x="1549135" y="394118"/>
                  <a:pt x="1538604" y="362525"/>
                </a:cubicBezTo>
                <a:cubicBezTo>
                  <a:pt x="1529367" y="334816"/>
                  <a:pt x="1517978" y="307733"/>
                  <a:pt x="1510894" y="279397"/>
                </a:cubicBezTo>
                <a:cubicBezTo>
                  <a:pt x="1506276" y="260924"/>
                  <a:pt x="1511497" y="236371"/>
                  <a:pt x="1497040" y="223979"/>
                </a:cubicBezTo>
                <a:cubicBezTo>
                  <a:pt x="1497036" y="223976"/>
                  <a:pt x="1393133" y="189344"/>
                  <a:pt x="1372349" y="182416"/>
                </a:cubicBezTo>
                <a:lnTo>
                  <a:pt x="1330785" y="168561"/>
                </a:lnTo>
                <a:cubicBezTo>
                  <a:pt x="1308769" y="135537"/>
                  <a:pt x="1272869" y="69913"/>
                  <a:pt x="1233804" y="43870"/>
                </a:cubicBezTo>
                <a:cubicBezTo>
                  <a:pt x="1221653" y="35769"/>
                  <a:pt x="1206674" y="32237"/>
                  <a:pt x="1192240" y="30016"/>
                </a:cubicBezTo>
                <a:cubicBezTo>
                  <a:pt x="1146367" y="22959"/>
                  <a:pt x="1099988" y="19468"/>
                  <a:pt x="1053694" y="16161"/>
                </a:cubicBezTo>
                <a:cubicBezTo>
                  <a:pt x="827453" y="0"/>
                  <a:pt x="855298" y="2306"/>
                  <a:pt x="679622" y="2306"/>
                </a:cubicBezTo>
                <a:close/>
              </a:path>
            </a:pathLst>
          </a:custGeom>
          <a:solidFill>
            <a:srgbClr val="7030A0"/>
          </a:solidFill>
          <a:ln w="9525">
            <a:solidFill>
              <a:schemeClr val="tx1"/>
            </a:solidFill>
            <a:round/>
            <a:headEnd/>
            <a:tailEnd/>
          </a:ln>
        </p:spPr>
        <p:txBody>
          <a:bodyPr wrap="none" anchor="ctr"/>
          <a:lstStyle/>
          <a:p>
            <a:endParaRPr lang="es-US"/>
          </a:p>
        </p:txBody>
      </p:sp>
      <p:sp>
        <p:nvSpPr>
          <p:cNvPr id="21516" name="19 Forma libre"/>
          <p:cNvSpPr>
            <a:spLocks noChangeArrowheads="1"/>
          </p:cNvSpPr>
          <p:nvPr/>
        </p:nvSpPr>
        <p:spPr bwMode="auto">
          <a:xfrm>
            <a:off x="2798763" y="3035300"/>
            <a:ext cx="625475" cy="784225"/>
          </a:xfrm>
          <a:custGeom>
            <a:avLst/>
            <a:gdLst>
              <a:gd name="T0" fmla="*/ 75184 w 3546517"/>
              <a:gd name="T1" fmla="*/ 2556934 h 4105293"/>
              <a:gd name="T2" fmla="*/ 83651 w 3546517"/>
              <a:gd name="T3" fmla="*/ 2328334 h 4105293"/>
              <a:gd name="T4" fmla="*/ 261451 w 3546517"/>
              <a:gd name="T5" fmla="*/ 2159000 h 4105293"/>
              <a:gd name="T6" fmla="*/ 388451 w 3546517"/>
              <a:gd name="T7" fmla="*/ 1947334 h 4105293"/>
              <a:gd name="T8" fmla="*/ 608584 w 3546517"/>
              <a:gd name="T9" fmla="*/ 1811867 h 4105293"/>
              <a:gd name="T10" fmla="*/ 871051 w 3546517"/>
              <a:gd name="T11" fmla="*/ 1761067 h 4105293"/>
              <a:gd name="T12" fmla="*/ 1116584 w 3546517"/>
              <a:gd name="T13" fmla="*/ 1828800 h 4105293"/>
              <a:gd name="T14" fmla="*/ 1302851 w 3546517"/>
              <a:gd name="T15" fmla="*/ 1888067 h 4105293"/>
              <a:gd name="T16" fmla="*/ 1539917 w 3546517"/>
              <a:gd name="T17" fmla="*/ 1803400 h 4105293"/>
              <a:gd name="T18" fmla="*/ 1514517 w 3546517"/>
              <a:gd name="T19" fmla="*/ 1642534 h 4105293"/>
              <a:gd name="T20" fmla="*/ 1429851 w 3546517"/>
              <a:gd name="T21" fmla="*/ 1371600 h 4105293"/>
              <a:gd name="T22" fmla="*/ 1446784 w 3546517"/>
              <a:gd name="T23" fmla="*/ 1109134 h 4105293"/>
              <a:gd name="T24" fmla="*/ 1582251 w 3546517"/>
              <a:gd name="T25" fmla="*/ 948267 h 4105293"/>
              <a:gd name="T26" fmla="*/ 1760051 w 3546517"/>
              <a:gd name="T27" fmla="*/ 770467 h 4105293"/>
              <a:gd name="T28" fmla="*/ 1903984 w 3546517"/>
              <a:gd name="T29" fmla="*/ 609600 h 4105293"/>
              <a:gd name="T30" fmla="*/ 2081784 w 3546517"/>
              <a:gd name="T31" fmla="*/ 474134 h 4105293"/>
              <a:gd name="T32" fmla="*/ 2124117 w 3546517"/>
              <a:gd name="T33" fmla="*/ 135467 h 4105293"/>
              <a:gd name="T34" fmla="*/ 2403517 w 3546517"/>
              <a:gd name="T35" fmla="*/ 59267 h 4105293"/>
              <a:gd name="T36" fmla="*/ 2538984 w 3546517"/>
              <a:gd name="T37" fmla="*/ 101600 h 4105293"/>
              <a:gd name="T38" fmla="*/ 2784517 w 3546517"/>
              <a:gd name="T39" fmla="*/ 42334 h 4105293"/>
              <a:gd name="T40" fmla="*/ 2953851 w 3546517"/>
              <a:gd name="T41" fmla="*/ 245534 h 4105293"/>
              <a:gd name="T42" fmla="*/ 2970784 w 3546517"/>
              <a:gd name="T43" fmla="*/ 465667 h 4105293"/>
              <a:gd name="T44" fmla="*/ 3055451 w 3546517"/>
              <a:gd name="T45" fmla="*/ 728134 h 4105293"/>
              <a:gd name="T46" fmla="*/ 3385651 w 3546517"/>
              <a:gd name="T47" fmla="*/ 821267 h 4105293"/>
              <a:gd name="T48" fmla="*/ 3512651 w 3546517"/>
              <a:gd name="T49" fmla="*/ 1066800 h 4105293"/>
              <a:gd name="T50" fmla="*/ 3504184 w 3546517"/>
              <a:gd name="T51" fmla="*/ 1337734 h 4105293"/>
              <a:gd name="T52" fmla="*/ 3300984 w 3546517"/>
              <a:gd name="T53" fmla="*/ 1303867 h 4105293"/>
              <a:gd name="T54" fmla="*/ 3106251 w 3546517"/>
              <a:gd name="T55" fmla="*/ 1312334 h 4105293"/>
              <a:gd name="T56" fmla="*/ 3004651 w 3546517"/>
              <a:gd name="T57" fmla="*/ 1710267 h 4105293"/>
              <a:gd name="T58" fmla="*/ 2953851 w 3546517"/>
              <a:gd name="T59" fmla="*/ 1989667 h 4105293"/>
              <a:gd name="T60" fmla="*/ 2835317 w 3546517"/>
              <a:gd name="T61" fmla="*/ 2150534 h 4105293"/>
              <a:gd name="T62" fmla="*/ 2767584 w 3546517"/>
              <a:gd name="T63" fmla="*/ 2353734 h 4105293"/>
              <a:gd name="T64" fmla="*/ 2598251 w 3546517"/>
              <a:gd name="T65" fmla="*/ 2709334 h 4105293"/>
              <a:gd name="T66" fmla="*/ 2513584 w 3546517"/>
              <a:gd name="T67" fmla="*/ 3098800 h 4105293"/>
              <a:gd name="T68" fmla="*/ 2420451 w 3546517"/>
              <a:gd name="T69" fmla="*/ 3268134 h 4105293"/>
              <a:gd name="T70" fmla="*/ 2361184 w 3546517"/>
              <a:gd name="T71" fmla="*/ 3429000 h 4105293"/>
              <a:gd name="T72" fmla="*/ 2284984 w 3546517"/>
              <a:gd name="T73" fmla="*/ 3598334 h 4105293"/>
              <a:gd name="T74" fmla="*/ 2191851 w 3546517"/>
              <a:gd name="T75" fmla="*/ 3843867 h 4105293"/>
              <a:gd name="T76" fmla="*/ 2005584 w 3546517"/>
              <a:gd name="T77" fmla="*/ 4021667 h 4105293"/>
              <a:gd name="T78" fmla="*/ 1802384 w 3546517"/>
              <a:gd name="T79" fmla="*/ 4089400 h 4105293"/>
              <a:gd name="T80" fmla="*/ 1556851 w 3546517"/>
              <a:gd name="T81" fmla="*/ 4004734 h 4105293"/>
              <a:gd name="T82" fmla="*/ 1319784 w 3546517"/>
              <a:gd name="T83" fmla="*/ 3894667 h 4105293"/>
              <a:gd name="T84" fmla="*/ 1031917 w 3546517"/>
              <a:gd name="T85" fmla="*/ 3793067 h 4105293"/>
              <a:gd name="T86" fmla="*/ 879517 w 3546517"/>
              <a:gd name="T87" fmla="*/ 3691467 h 4105293"/>
              <a:gd name="T88" fmla="*/ 769451 w 3546517"/>
              <a:gd name="T89" fmla="*/ 3564467 h 4105293"/>
              <a:gd name="T90" fmla="*/ 676317 w 3546517"/>
              <a:gd name="T91" fmla="*/ 3318934 h 4105293"/>
              <a:gd name="T92" fmla="*/ 549317 w 3546517"/>
              <a:gd name="T93" fmla="*/ 3183467 h 4105293"/>
              <a:gd name="T94" fmla="*/ 447717 w 3546517"/>
              <a:gd name="T95" fmla="*/ 3005667 h 4105293"/>
              <a:gd name="T96" fmla="*/ 320717 w 3546517"/>
              <a:gd name="T97" fmla="*/ 2904067 h 4105293"/>
              <a:gd name="T98" fmla="*/ 151384 w 3546517"/>
              <a:gd name="T99" fmla="*/ 2870200 h 4105293"/>
              <a:gd name="T100" fmla="*/ 244517 w 3546517"/>
              <a:gd name="T101" fmla="*/ 2717800 h 4105293"/>
              <a:gd name="T102" fmla="*/ 430784 w 3546517"/>
              <a:gd name="T103" fmla="*/ 2556934 h 4105293"/>
              <a:gd name="T104" fmla="*/ 676317 w 3546517"/>
              <a:gd name="T105" fmla="*/ 2633134 h 4105293"/>
              <a:gd name="T106" fmla="*/ 904917 w 3546517"/>
              <a:gd name="T107" fmla="*/ 2582334 h 4105293"/>
              <a:gd name="T108" fmla="*/ 1099651 w 3546517"/>
              <a:gd name="T109" fmla="*/ 2489200 h 4105293"/>
              <a:gd name="T110" fmla="*/ 1302851 w 3546517"/>
              <a:gd name="T111" fmla="*/ 2413000 h 4105293"/>
              <a:gd name="T112" fmla="*/ 1345184 w 3546517"/>
              <a:gd name="T113" fmla="*/ 2294467 h 4105293"/>
              <a:gd name="T114" fmla="*/ 1184317 w 3546517"/>
              <a:gd name="T115" fmla="*/ 2226734 h 4105293"/>
              <a:gd name="T116" fmla="*/ 989584 w 3546517"/>
              <a:gd name="T117" fmla="*/ 2125134 h 4105293"/>
              <a:gd name="T118" fmla="*/ 735584 w 3546517"/>
              <a:gd name="T119" fmla="*/ 2040467 h 4105293"/>
              <a:gd name="T120" fmla="*/ 557784 w 3546517"/>
              <a:gd name="T121" fmla="*/ 2226734 h 4105293"/>
              <a:gd name="T122" fmla="*/ 396917 w 3546517"/>
              <a:gd name="T123" fmla="*/ 2404534 h 4105293"/>
              <a:gd name="T124" fmla="*/ 286851 w 3546517"/>
              <a:gd name="T125" fmla="*/ 2489200 h 4105293"/>
              <a:gd name="T126" fmla="*/ 0 w 3546517"/>
              <a:gd name="T127" fmla="*/ 0 h 4105293"/>
              <a:gd name="T128" fmla="*/ 3546517 w 3546517"/>
              <a:gd name="T129" fmla="*/ 4105293 h 4105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546517" h="4105293">
                <a:moveTo>
                  <a:pt x="286851" y="2489200"/>
                </a:moveTo>
                <a:cubicBezTo>
                  <a:pt x="213234" y="2538280"/>
                  <a:pt x="339258" y="2462127"/>
                  <a:pt x="185251" y="2497667"/>
                </a:cubicBezTo>
                <a:cubicBezTo>
                  <a:pt x="169695" y="2501257"/>
                  <a:pt x="166530" y="2526485"/>
                  <a:pt x="151384" y="2531534"/>
                </a:cubicBezTo>
                <a:lnTo>
                  <a:pt x="100584" y="2548467"/>
                </a:lnTo>
                <a:lnTo>
                  <a:pt x="75184" y="2556934"/>
                </a:lnTo>
                <a:cubicBezTo>
                  <a:pt x="72362" y="2548467"/>
                  <a:pt x="70708" y="2539516"/>
                  <a:pt x="66717" y="2531534"/>
                </a:cubicBezTo>
                <a:cubicBezTo>
                  <a:pt x="49346" y="2496792"/>
                  <a:pt x="53849" y="2515448"/>
                  <a:pt x="32851" y="2489200"/>
                </a:cubicBezTo>
                <a:cubicBezTo>
                  <a:pt x="26494" y="2481254"/>
                  <a:pt x="21562" y="2472267"/>
                  <a:pt x="15917" y="2463800"/>
                </a:cubicBezTo>
                <a:cubicBezTo>
                  <a:pt x="10321" y="2424628"/>
                  <a:pt x="0" y="2399339"/>
                  <a:pt x="15917" y="2362200"/>
                </a:cubicBezTo>
                <a:cubicBezTo>
                  <a:pt x="25768" y="2339214"/>
                  <a:pt x="69339" y="2333105"/>
                  <a:pt x="83651" y="2328334"/>
                </a:cubicBezTo>
                <a:lnTo>
                  <a:pt x="109051" y="2319867"/>
                </a:lnTo>
                <a:cubicBezTo>
                  <a:pt x="151092" y="2256804"/>
                  <a:pt x="97059" y="2334257"/>
                  <a:pt x="151384" y="2269067"/>
                </a:cubicBezTo>
                <a:cubicBezTo>
                  <a:pt x="165968" y="2251566"/>
                  <a:pt x="178702" y="2217627"/>
                  <a:pt x="202184" y="2209800"/>
                </a:cubicBezTo>
                <a:lnTo>
                  <a:pt x="227584" y="2201334"/>
                </a:lnTo>
                <a:cubicBezTo>
                  <a:pt x="238096" y="2190822"/>
                  <a:pt x="257446" y="2173683"/>
                  <a:pt x="261451" y="2159000"/>
                </a:cubicBezTo>
                <a:cubicBezTo>
                  <a:pt x="267438" y="2137048"/>
                  <a:pt x="265149" y="2113515"/>
                  <a:pt x="269917" y="2091267"/>
                </a:cubicBezTo>
                <a:cubicBezTo>
                  <a:pt x="274489" y="2069930"/>
                  <a:pt x="285832" y="2033019"/>
                  <a:pt x="303784" y="2015067"/>
                </a:cubicBezTo>
                <a:cubicBezTo>
                  <a:pt x="310979" y="2007872"/>
                  <a:pt x="320717" y="2003778"/>
                  <a:pt x="329184" y="1998134"/>
                </a:cubicBezTo>
                <a:cubicBezTo>
                  <a:pt x="336875" y="1986597"/>
                  <a:pt x="349646" y="1963843"/>
                  <a:pt x="363051" y="1955800"/>
                </a:cubicBezTo>
                <a:cubicBezTo>
                  <a:pt x="370704" y="1951208"/>
                  <a:pt x="379984" y="1950156"/>
                  <a:pt x="388451" y="1947334"/>
                </a:cubicBezTo>
                <a:cubicBezTo>
                  <a:pt x="429068" y="1886407"/>
                  <a:pt x="371552" y="1961420"/>
                  <a:pt x="456184" y="1905000"/>
                </a:cubicBezTo>
                <a:cubicBezTo>
                  <a:pt x="514410" y="1866184"/>
                  <a:pt x="487677" y="1877570"/>
                  <a:pt x="532384" y="1862667"/>
                </a:cubicBezTo>
                <a:cubicBezTo>
                  <a:pt x="540851" y="1854200"/>
                  <a:pt x="547821" y="1843909"/>
                  <a:pt x="557784" y="1837267"/>
                </a:cubicBezTo>
                <a:cubicBezTo>
                  <a:pt x="565210" y="1832316"/>
                  <a:pt x="575202" y="1832791"/>
                  <a:pt x="583184" y="1828800"/>
                </a:cubicBezTo>
                <a:cubicBezTo>
                  <a:pt x="592285" y="1824249"/>
                  <a:pt x="600117" y="1817511"/>
                  <a:pt x="608584" y="1811867"/>
                </a:cubicBezTo>
                <a:cubicBezTo>
                  <a:pt x="613170" y="1804989"/>
                  <a:pt x="631481" y="1773922"/>
                  <a:pt x="642451" y="1769534"/>
                </a:cubicBezTo>
                <a:cubicBezTo>
                  <a:pt x="664059" y="1760891"/>
                  <a:pt x="688106" y="1759959"/>
                  <a:pt x="710184" y="1752600"/>
                </a:cubicBezTo>
                <a:lnTo>
                  <a:pt x="735584" y="1744134"/>
                </a:lnTo>
                <a:cubicBezTo>
                  <a:pt x="769451" y="1746956"/>
                  <a:pt x="803462" y="1748385"/>
                  <a:pt x="837184" y="1752600"/>
                </a:cubicBezTo>
                <a:cubicBezTo>
                  <a:pt x="848731" y="1754043"/>
                  <a:pt x="859692" y="1758543"/>
                  <a:pt x="871051" y="1761067"/>
                </a:cubicBezTo>
                <a:cubicBezTo>
                  <a:pt x="932355" y="1774691"/>
                  <a:pt x="893394" y="1762871"/>
                  <a:pt x="938784" y="1778000"/>
                </a:cubicBezTo>
                <a:cubicBezTo>
                  <a:pt x="944428" y="1783645"/>
                  <a:pt x="948872" y="1790827"/>
                  <a:pt x="955717" y="1794934"/>
                </a:cubicBezTo>
                <a:cubicBezTo>
                  <a:pt x="969538" y="1803226"/>
                  <a:pt x="1013052" y="1809267"/>
                  <a:pt x="1023451" y="1811867"/>
                </a:cubicBezTo>
                <a:cubicBezTo>
                  <a:pt x="1032109" y="1814032"/>
                  <a:pt x="1040070" y="1818738"/>
                  <a:pt x="1048851" y="1820334"/>
                </a:cubicBezTo>
                <a:cubicBezTo>
                  <a:pt x="1071237" y="1824404"/>
                  <a:pt x="1094006" y="1825978"/>
                  <a:pt x="1116584" y="1828800"/>
                </a:cubicBezTo>
                <a:cubicBezTo>
                  <a:pt x="1125051" y="1831622"/>
                  <a:pt x="1133203" y="1835670"/>
                  <a:pt x="1141984" y="1837267"/>
                </a:cubicBezTo>
                <a:cubicBezTo>
                  <a:pt x="1164370" y="1841337"/>
                  <a:pt x="1187765" y="1839747"/>
                  <a:pt x="1209717" y="1845734"/>
                </a:cubicBezTo>
                <a:cubicBezTo>
                  <a:pt x="1219534" y="1848411"/>
                  <a:pt x="1225464" y="1859449"/>
                  <a:pt x="1235117" y="1862667"/>
                </a:cubicBezTo>
                <a:cubicBezTo>
                  <a:pt x="1251403" y="1868096"/>
                  <a:pt x="1268984" y="1868312"/>
                  <a:pt x="1285917" y="1871134"/>
                </a:cubicBezTo>
                <a:cubicBezTo>
                  <a:pt x="1291562" y="1876778"/>
                  <a:pt x="1296006" y="1883960"/>
                  <a:pt x="1302851" y="1888067"/>
                </a:cubicBezTo>
                <a:cubicBezTo>
                  <a:pt x="1328925" y="1903711"/>
                  <a:pt x="1349479" y="1894639"/>
                  <a:pt x="1379051" y="1888067"/>
                </a:cubicBezTo>
                <a:cubicBezTo>
                  <a:pt x="1387763" y="1886131"/>
                  <a:pt x="1396469" y="1883591"/>
                  <a:pt x="1404451" y="1879600"/>
                </a:cubicBezTo>
                <a:cubicBezTo>
                  <a:pt x="1413552" y="1875049"/>
                  <a:pt x="1420750" y="1867218"/>
                  <a:pt x="1429851" y="1862667"/>
                </a:cubicBezTo>
                <a:cubicBezTo>
                  <a:pt x="1450696" y="1852244"/>
                  <a:pt x="1486535" y="1848986"/>
                  <a:pt x="1506051" y="1845734"/>
                </a:cubicBezTo>
                <a:cubicBezTo>
                  <a:pt x="1546945" y="1804838"/>
                  <a:pt x="1497184" y="1856815"/>
                  <a:pt x="1539917" y="1803400"/>
                </a:cubicBezTo>
                <a:cubicBezTo>
                  <a:pt x="1544904" y="1797167"/>
                  <a:pt x="1551864" y="1792700"/>
                  <a:pt x="1556851" y="1786467"/>
                </a:cubicBezTo>
                <a:cubicBezTo>
                  <a:pt x="1575607" y="1763022"/>
                  <a:pt x="1573309" y="1762493"/>
                  <a:pt x="1582251" y="1735667"/>
                </a:cubicBezTo>
                <a:cubicBezTo>
                  <a:pt x="1579429" y="1724378"/>
                  <a:pt x="1578368" y="1712496"/>
                  <a:pt x="1573784" y="1701800"/>
                </a:cubicBezTo>
                <a:cubicBezTo>
                  <a:pt x="1560532" y="1670878"/>
                  <a:pt x="1555992" y="1679099"/>
                  <a:pt x="1531451" y="1659467"/>
                </a:cubicBezTo>
                <a:cubicBezTo>
                  <a:pt x="1525218" y="1654480"/>
                  <a:pt x="1520162" y="1648178"/>
                  <a:pt x="1514517" y="1642534"/>
                </a:cubicBezTo>
                <a:cubicBezTo>
                  <a:pt x="1491474" y="1573401"/>
                  <a:pt x="1515790" y="1653348"/>
                  <a:pt x="1497584" y="1498600"/>
                </a:cubicBezTo>
                <a:cubicBezTo>
                  <a:pt x="1496541" y="1489736"/>
                  <a:pt x="1492633" y="1481403"/>
                  <a:pt x="1489117" y="1473200"/>
                </a:cubicBezTo>
                <a:cubicBezTo>
                  <a:pt x="1473740" y="1437320"/>
                  <a:pt x="1477866" y="1445017"/>
                  <a:pt x="1455251" y="1422400"/>
                </a:cubicBezTo>
                <a:cubicBezTo>
                  <a:pt x="1452429" y="1413933"/>
                  <a:pt x="1450775" y="1404982"/>
                  <a:pt x="1446784" y="1397000"/>
                </a:cubicBezTo>
                <a:cubicBezTo>
                  <a:pt x="1442233" y="1387899"/>
                  <a:pt x="1433984" y="1380899"/>
                  <a:pt x="1429851" y="1371600"/>
                </a:cubicBezTo>
                <a:cubicBezTo>
                  <a:pt x="1422602" y="1355289"/>
                  <a:pt x="1418561" y="1337733"/>
                  <a:pt x="1412917" y="1320800"/>
                </a:cubicBezTo>
                <a:lnTo>
                  <a:pt x="1404451" y="1295400"/>
                </a:lnTo>
                <a:cubicBezTo>
                  <a:pt x="1407273" y="1247422"/>
                  <a:pt x="1408361" y="1199311"/>
                  <a:pt x="1412917" y="1151467"/>
                </a:cubicBezTo>
                <a:cubicBezTo>
                  <a:pt x="1414020" y="1139883"/>
                  <a:pt x="1414115" y="1126686"/>
                  <a:pt x="1421384" y="1117600"/>
                </a:cubicBezTo>
                <a:cubicBezTo>
                  <a:pt x="1426959" y="1110631"/>
                  <a:pt x="1438317" y="1111956"/>
                  <a:pt x="1446784" y="1109134"/>
                </a:cubicBezTo>
                <a:cubicBezTo>
                  <a:pt x="1455251" y="1103489"/>
                  <a:pt x="1464989" y="1099395"/>
                  <a:pt x="1472184" y="1092200"/>
                </a:cubicBezTo>
                <a:cubicBezTo>
                  <a:pt x="1479379" y="1085005"/>
                  <a:pt x="1483724" y="1075429"/>
                  <a:pt x="1489117" y="1066800"/>
                </a:cubicBezTo>
                <a:cubicBezTo>
                  <a:pt x="1497839" y="1052845"/>
                  <a:pt x="1504414" y="1037457"/>
                  <a:pt x="1514517" y="1024467"/>
                </a:cubicBezTo>
                <a:cubicBezTo>
                  <a:pt x="1524319" y="1011865"/>
                  <a:pt x="1539528" y="1003884"/>
                  <a:pt x="1548384" y="990600"/>
                </a:cubicBezTo>
                <a:cubicBezTo>
                  <a:pt x="1600502" y="912422"/>
                  <a:pt x="1533994" y="1008588"/>
                  <a:pt x="1582251" y="948267"/>
                </a:cubicBezTo>
                <a:cubicBezTo>
                  <a:pt x="1588608" y="940321"/>
                  <a:pt x="1591989" y="930062"/>
                  <a:pt x="1599184" y="922867"/>
                </a:cubicBezTo>
                <a:cubicBezTo>
                  <a:pt x="1606379" y="915672"/>
                  <a:pt x="1616858" y="912556"/>
                  <a:pt x="1624584" y="905934"/>
                </a:cubicBezTo>
                <a:cubicBezTo>
                  <a:pt x="1696443" y="844341"/>
                  <a:pt x="1625539" y="894008"/>
                  <a:pt x="1683851" y="855134"/>
                </a:cubicBezTo>
                <a:cubicBezTo>
                  <a:pt x="1686673" y="846667"/>
                  <a:pt x="1686962" y="836874"/>
                  <a:pt x="1692317" y="829734"/>
                </a:cubicBezTo>
                <a:cubicBezTo>
                  <a:pt x="1736287" y="771107"/>
                  <a:pt x="1720881" y="803109"/>
                  <a:pt x="1760051" y="770467"/>
                </a:cubicBezTo>
                <a:cubicBezTo>
                  <a:pt x="1825241" y="716142"/>
                  <a:pt x="1747788" y="770175"/>
                  <a:pt x="1810851" y="728134"/>
                </a:cubicBezTo>
                <a:cubicBezTo>
                  <a:pt x="1838525" y="645105"/>
                  <a:pt x="1793659" y="762386"/>
                  <a:pt x="1844717" y="685800"/>
                </a:cubicBezTo>
                <a:cubicBezTo>
                  <a:pt x="1851172" y="676118"/>
                  <a:pt x="1846729" y="661616"/>
                  <a:pt x="1853184" y="651934"/>
                </a:cubicBezTo>
                <a:cubicBezTo>
                  <a:pt x="1858829" y="643467"/>
                  <a:pt x="1870767" y="641514"/>
                  <a:pt x="1878584" y="635000"/>
                </a:cubicBezTo>
                <a:cubicBezTo>
                  <a:pt x="1887782" y="627335"/>
                  <a:pt x="1894786" y="617265"/>
                  <a:pt x="1903984" y="609600"/>
                </a:cubicBezTo>
                <a:cubicBezTo>
                  <a:pt x="1911801" y="603086"/>
                  <a:pt x="1921567" y="599181"/>
                  <a:pt x="1929384" y="592667"/>
                </a:cubicBezTo>
                <a:cubicBezTo>
                  <a:pt x="1938582" y="585002"/>
                  <a:pt x="1945041" y="574226"/>
                  <a:pt x="1954784" y="567267"/>
                </a:cubicBezTo>
                <a:cubicBezTo>
                  <a:pt x="1965055" y="559931"/>
                  <a:pt x="1977362" y="555978"/>
                  <a:pt x="1988651" y="550334"/>
                </a:cubicBezTo>
                <a:cubicBezTo>
                  <a:pt x="2002762" y="536223"/>
                  <a:pt x="2014379" y="519070"/>
                  <a:pt x="2030984" y="508000"/>
                </a:cubicBezTo>
                <a:cubicBezTo>
                  <a:pt x="2047917" y="496711"/>
                  <a:pt x="2067394" y="488524"/>
                  <a:pt x="2081784" y="474134"/>
                </a:cubicBezTo>
                <a:lnTo>
                  <a:pt x="2115651" y="440267"/>
                </a:lnTo>
                <a:cubicBezTo>
                  <a:pt x="2118473" y="428978"/>
                  <a:pt x="2124117" y="418036"/>
                  <a:pt x="2124117" y="406400"/>
                </a:cubicBezTo>
                <a:cubicBezTo>
                  <a:pt x="2124117" y="372604"/>
                  <a:pt x="2117410" y="330420"/>
                  <a:pt x="2107184" y="296334"/>
                </a:cubicBezTo>
                <a:cubicBezTo>
                  <a:pt x="2102055" y="279238"/>
                  <a:pt x="2090251" y="245534"/>
                  <a:pt x="2090251" y="245534"/>
                </a:cubicBezTo>
                <a:cubicBezTo>
                  <a:pt x="2095365" y="209736"/>
                  <a:pt x="2095513" y="164071"/>
                  <a:pt x="2124117" y="135467"/>
                </a:cubicBezTo>
                <a:cubicBezTo>
                  <a:pt x="2132345" y="127239"/>
                  <a:pt x="2146795" y="130197"/>
                  <a:pt x="2157984" y="127000"/>
                </a:cubicBezTo>
                <a:cubicBezTo>
                  <a:pt x="2166565" y="124548"/>
                  <a:pt x="2174917" y="121356"/>
                  <a:pt x="2183384" y="118534"/>
                </a:cubicBezTo>
                <a:cubicBezTo>
                  <a:pt x="2203240" y="39113"/>
                  <a:pt x="2178622" y="91852"/>
                  <a:pt x="2327317" y="76200"/>
                </a:cubicBezTo>
                <a:cubicBezTo>
                  <a:pt x="2336193" y="75266"/>
                  <a:pt x="2344005" y="69670"/>
                  <a:pt x="2352717" y="67734"/>
                </a:cubicBezTo>
                <a:cubicBezTo>
                  <a:pt x="2369475" y="64010"/>
                  <a:pt x="2386584" y="62089"/>
                  <a:pt x="2403517" y="59267"/>
                </a:cubicBezTo>
                <a:cubicBezTo>
                  <a:pt x="2420896" y="65060"/>
                  <a:pt x="2436554" y="66073"/>
                  <a:pt x="2445851" y="84667"/>
                </a:cubicBezTo>
                <a:cubicBezTo>
                  <a:pt x="2453834" y="100632"/>
                  <a:pt x="2447932" y="125566"/>
                  <a:pt x="2462784" y="135467"/>
                </a:cubicBezTo>
                <a:lnTo>
                  <a:pt x="2488184" y="152400"/>
                </a:lnTo>
                <a:cubicBezTo>
                  <a:pt x="2502295" y="146756"/>
                  <a:pt x="2519770" y="146214"/>
                  <a:pt x="2530517" y="135467"/>
                </a:cubicBezTo>
                <a:cubicBezTo>
                  <a:pt x="2538745" y="127239"/>
                  <a:pt x="2532311" y="111133"/>
                  <a:pt x="2538984" y="101600"/>
                </a:cubicBezTo>
                <a:cubicBezTo>
                  <a:pt x="2552717" y="81982"/>
                  <a:pt x="2572851" y="67733"/>
                  <a:pt x="2589784" y="50800"/>
                </a:cubicBezTo>
                <a:cubicBezTo>
                  <a:pt x="2606717" y="45156"/>
                  <a:pt x="2625733" y="43768"/>
                  <a:pt x="2640584" y="33867"/>
                </a:cubicBezTo>
                <a:lnTo>
                  <a:pt x="2691384" y="0"/>
                </a:lnTo>
                <a:cubicBezTo>
                  <a:pt x="2713962" y="5645"/>
                  <a:pt x="2737930" y="7304"/>
                  <a:pt x="2759117" y="16934"/>
                </a:cubicBezTo>
                <a:cubicBezTo>
                  <a:pt x="2770017" y="21889"/>
                  <a:pt x="2775319" y="34669"/>
                  <a:pt x="2784517" y="42334"/>
                </a:cubicBezTo>
                <a:cubicBezTo>
                  <a:pt x="2792334" y="48848"/>
                  <a:pt x="2801971" y="52910"/>
                  <a:pt x="2809917" y="59267"/>
                </a:cubicBezTo>
                <a:cubicBezTo>
                  <a:pt x="2870250" y="107532"/>
                  <a:pt x="2774058" y="41004"/>
                  <a:pt x="2852251" y="93134"/>
                </a:cubicBezTo>
                <a:cubicBezTo>
                  <a:pt x="2857895" y="101601"/>
                  <a:pt x="2862424" y="110929"/>
                  <a:pt x="2869184" y="118534"/>
                </a:cubicBezTo>
                <a:cubicBezTo>
                  <a:pt x="2885094" y="136433"/>
                  <a:pt x="2919984" y="169334"/>
                  <a:pt x="2919984" y="169334"/>
                </a:cubicBezTo>
                <a:cubicBezTo>
                  <a:pt x="2940135" y="229788"/>
                  <a:pt x="2927016" y="205283"/>
                  <a:pt x="2953851" y="245534"/>
                </a:cubicBezTo>
                <a:cubicBezTo>
                  <a:pt x="2956673" y="256823"/>
                  <a:pt x="2957113" y="268992"/>
                  <a:pt x="2962317" y="279400"/>
                </a:cubicBezTo>
                <a:cubicBezTo>
                  <a:pt x="2965887" y="286540"/>
                  <a:pt x="2975144" y="289489"/>
                  <a:pt x="2979251" y="296334"/>
                </a:cubicBezTo>
                <a:cubicBezTo>
                  <a:pt x="2983843" y="303987"/>
                  <a:pt x="2984895" y="313267"/>
                  <a:pt x="2987717" y="321734"/>
                </a:cubicBezTo>
                <a:cubicBezTo>
                  <a:pt x="2984895" y="352778"/>
                  <a:pt x="2982893" y="383908"/>
                  <a:pt x="2979251" y="414867"/>
                </a:cubicBezTo>
                <a:cubicBezTo>
                  <a:pt x="2977245" y="431916"/>
                  <a:pt x="2970784" y="448500"/>
                  <a:pt x="2970784" y="465667"/>
                </a:cubicBezTo>
                <a:cubicBezTo>
                  <a:pt x="2970784" y="503188"/>
                  <a:pt x="2977494" y="539951"/>
                  <a:pt x="2987717" y="575734"/>
                </a:cubicBezTo>
                <a:cubicBezTo>
                  <a:pt x="2990169" y="584315"/>
                  <a:pt x="2992193" y="593152"/>
                  <a:pt x="2996184" y="601134"/>
                </a:cubicBezTo>
                <a:cubicBezTo>
                  <a:pt x="3000735" y="610235"/>
                  <a:pt x="3007473" y="618067"/>
                  <a:pt x="3013117" y="626534"/>
                </a:cubicBezTo>
                <a:cubicBezTo>
                  <a:pt x="3016954" y="641881"/>
                  <a:pt x="3031648" y="704331"/>
                  <a:pt x="3038517" y="711200"/>
                </a:cubicBezTo>
                <a:cubicBezTo>
                  <a:pt x="3044162" y="716845"/>
                  <a:pt x="3050464" y="721900"/>
                  <a:pt x="3055451" y="728134"/>
                </a:cubicBezTo>
                <a:cubicBezTo>
                  <a:pt x="3061808" y="736080"/>
                  <a:pt x="3064726" y="746833"/>
                  <a:pt x="3072384" y="753534"/>
                </a:cubicBezTo>
                <a:cubicBezTo>
                  <a:pt x="3087517" y="766775"/>
                  <a:pt x="3122775" y="792180"/>
                  <a:pt x="3148584" y="795867"/>
                </a:cubicBezTo>
                <a:cubicBezTo>
                  <a:pt x="3179443" y="800276"/>
                  <a:pt x="3210673" y="801512"/>
                  <a:pt x="3241717" y="804334"/>
                </a:cubicBezTo>
                <a:cubicBezTo>
                  <a:pt x="3292360" y="791673"/>
                  <a:pt x="3290183" y="788164"/>
                  <a:pt x="3360251" y="804334"/>
                </a:cubicBezTo>
                <a:cubicBezTo>
                  <a:pt x="3370166" y="806622"/>
                  <a:pt x="3377184" y="815623"/>
                  <a:pt x="3385651" y="821267"/>
                </a:cubicBezTo>
                <a:cubicBezTo>
                  <a:pt x="3434178" y="894059"/>
                  <a:pt x="3375998" y="801960"/>
                  <a:pt x="3411051" y="872067"/>
                </a:cubicBezTo>
                <a:cubicBezTo>
                  <a:pt x="3415602" y="881168"/>
                  <a:pt x="3423433" y="888366"/>
                  <a:pt x="3427984" y="897467"/>
                </a:cubicBezTo>
                <a:cubicBezTo>
                  <a:pt x="3431975" y="905449"/>
                  <a:pt x="3432460" y="914885"/>
                  <a:pt x="3436451" y="922867"/>
                </a:cubicBezTo>
                <a:cubicBezTo>
                  <a:pt x="3445408" y="940781"/>
                  <a:pt x="3469195" y="966791"/>
                  <a:pt x="3478784" y="982134"/>
                </a:cubicBezTo>
                <a:cubicBezTo>
                  <a:pt x="3496580" y="1010607"/>
                  <a:pt x="3501795" y="1034232"/>
                  <a:pt x="3512651" y="1066800"/>
                </a:cubicBezTo>
                <a:cubicBezTo>
                  <a:pt x="3515473" y="1075267"/>
                  <a:pt x="3519367" y="1083449"/>
                  <a:pt x="3521117" y="1092200"/>
                </a:cubicBezTo>
                <a:cubicBezTo>
                  <a:pt x="3523939" y="1106311"/>
                  <a:pt x="3527549" y="1120288"/>
                  <a:pt x="3529584" y="1134534"/>
                </a:cubicBezTo>
                <a:cubicBezTo>
                  <a:pt x="3533198" y="1159833"/>
                  <a:pt x="3534673" y="1185402"/>
                  <a:pt x="3538051" y="1210734"/>
                </a:cubicBezTo>
                <a:cubicBezTo>
                  <a:pt x="3540320" y="1227750"/>
                  <a:pt x="3543695" y="1244601"/>
                  <a:pt x="3546517" y="1261534"/>
                </a:cubicBezTo>
                <a:cubicBezTo>
                  <a:pt x="3530158" y="1310613"/>
                  <a:pt x="3539281" y="1308487"/>
                  <a:pt x="3504184" y="1337734"/>
                </a:cubicBezTo>
                <a:cubicBezTo>
                  <a:pt x="3496367" y="1344248"/>
                  <a:pt x="3487251" y="1349023"/>
                  <a:pt x="3478784" y="1354667"/>
                </a:cubicBezTo>
                <a:cubicBezTo>
                  <a:pt x="3450562" y="1351845"/>
                  <a:pt x="3421929" y="1351762"/>
                  <a:pt x="3394117" y="1346200"/>
                </a:cubicBezTo>
                <a:cubicBezTo>
                  <a:pt x="3379214" y="1343219"/>
                  <a:pt x="3366014" y="1334603"/>
                  <a:pt x="3351784" y="1329267"/>
                </a:cubicBezTo>
                <a:cubicBezTo>
                  <a:pt x="3343428" y="1326133"/>
                  <a:pt x="3334366" y="1324791"/>
                  <a:pt x="3326384" y="1320800"/>
                </a:cubicBezTo>
                <a:cubicBezTo>
                  <a:pt x="3317283" y="1316249"/>
                  <a:pt x="3310283" y="1308000"/>
                  <a:pt x="3300984" y="1303867"/>
                </a:cubicBezTo>
                <a:cubicBezTo>
                  <a:pt x="3284673" y="1296618"/>
                  <a:pt x="3267117" y="1292578"/>
                  <a:pt x="3250184" y="1286934"/>
                </a:cubicBezTo>
                <a:cubicBezTo>
                  <a:pt x="3241717" y="1284112"/>
                  <a:pt x="3233535" y="1280217"/>
                  <a:pt x="3224784" y="1278467"/>
                </a:cubicBezTo>
                <a:cubicBezTo>
                  <a:pt x="3173700" y="1268250"/>
                  <a:pt x="3196103" y="1274550"/>
                  <a:pt x="3157051" y="1261534"/>
                </a:cubicBezTo>
                <a:cubicBezTo>
                  <a:pt x="3148584" y="1264356"/>
                  <a:pt x="3139304" y="1265408"/>
                  <a:pt x="3131651" y="1270000"/>
                </a:cubicBezTo>
                <a:cubicBezTo>
                  <a:pt x="3108024" y="1284176"/>
                  <a:pt x="3117668" y="1289500"/>
                  <a:pt x="3106251" y="1312334"/>
                </a:cubicBezTo>
                <a:cubicBezTo>
                  <a:pt x="3101700" y="1321436"/>
                  <a:pt x="3094962" y="1329267"/>
                  <a:pt x="3089317" y="1337734"/>
                </a:cubicBezTo>
                <a:cubicBezTo>
                  <a:pt x="3074439" y="1382371"/>
                  <a:pt x="3090684" y="1346255"/>
                  <a:pt x="3055451" y="1388534"/>
                </a:cubicBezTo>
                <a:cubicBezTo>
                  <a:pt x="3020174" y="1430866"/>
                  <a:pt x="3059682" y="1399824"/>
                  <a:pt x="3013117" y="1430867"/>
                </a:cubicBezTo>
                <a:cubicBezTo>
                  <a:pt x="2992504" y="1492706"/>
                  <a:pt x="3000513" y="1464351"/>
                  <a:pt x="2987717" y="1515534"/>
                </a:cubicBezTo>
                <a:cubicBezTo>
                  <a:pt x="2993362" y="1580445"/>
                  <a:pt x="3010062" y="1645336"/>
                  <a:pt x="3004651" y="1710267"/>
                </a:cubicBezTo>
                <a:cubicBezTo>
                  <a:pt x="3001829" y="1744134"/>
                  <a:pt x="3000676" y="1778181"/>
                  <a:pt x="2996184" y="1811867"/>
                </a:cubicBezTo>
                <a:cubicBezTo>
                  <a:pt x="2995004" y="1820713"/>
                  <a:pt x="2989724" y="1828571"/>
                  <a:pt x="2987717" y="1837267"/>
                </a:cubicBezTo>
                <a:cubicBezTo>
                  <a:pt x="2981245" y="1865311"/>
                  <a:pt x="2979886" y="1894630"/>
                  <a:pt x="2970784" y="1921934"/>
                </a:cubicBezTo>
                <a:cubicBezTo>
                  <a:pt x="2967962" y="1930401"/>
                  <a:pt x="2964482" y="1938676"/>
                  <a:pt x="2962317" y="1947334"/>
                </a:cubicBezTo>
                <a:cubicBezTo>
                  <a:pt x="2958827" y="1961295"/>
                  <a:pt x="2956973" y="1975619"/>
                  <a:pt x="2953851" y="1989667"/>
                </a:cubicBezTo>
                <a:cubicBezTo>
                  <a:pt x="2951327" y="2001026"/>
                  <a:pt x="2948206" y="2012245"/>
                  <a:pt x="2945384" y="2023534"/>
                </a:cubicBezTo>
                <a:cubicBezTo>
                  <a:pt x="2935738" y="2119992"/>
                  <a:pt x="2963073" y="2099451"/>
                  <a:pt x="2894584" y="2125134"/>
                </a:cubicBezTo>
                <a:cubicBezTo>
                  <a:pt x="2886228" y="2128268"/>
                  <a:pt x="2877651" y="2130778"/>
                  <a:pt x="2869184" y="2133600"/>
                </a:cubicBezTo>
                <a:cubicBezTo>
                  <a:pt x="2860717" y="2130778"/>
                  <a:pt x="2851766" y="2121143"/>
                  <a:pt x="2843784" y="2125134"/>
                </a:cubicBezTo>
                <a:cubicBezTo>
                  <a:pt x="2835802" y="2129125"/>
                  <a:pt x="2837253" y="2141822"/>
                  <a:pt x="2835317" y="2150534"/>
                </a:cubicBezTo>
                <a:cubicBezTo>
                  <a:pt x="2831593" y="2167292"/>
                  <a:pt x="2831015" y="2184680"/>
                  <a:pt x="2826851" y="2201334"/>
                </a:cubicBezTo>
                <a:cubicBezTo>
                  <a:pt x="2822522" y="2218650"/>
                  <a:pt x="2809917" y="2252134"/>
                  <a:pt x="2809917" y="2252134"/>
                </a:cubicBezTo>
                <a:cubicBezTo>
                  <a:pt x="2807095" y="2271889"/>
                  <a:pt x="2807762" y="2292468"/>
                  <a:pt x="2801451" y="2311400"/>
                </a:cubicBezTo>
                <a:cubicBezTo>
                  <a:pt x="2798927" y="2318973"/>
                  <a:pt x="2789504" y="2322100"/>
                  <a:pt x="2784517" y="2328334"/>
                </a:cubicBezTo>
                <a:cubicBezTo>
                  <a:pt x="2778160" y="2336280"/>
                  <a:pt x="2773228" y="2345267"/>
                  <a:pt x="2767584" y="2353734"/>
                </a:cubicBezTo>
                <a:cubicBezTo>
                  <a:pt x="2766601" y="2360615"/>
                  <a:pt x="2758633" y="2430903"/>
                  <a:pt x="2750651" y="2446867"/>
                </a:cubicBezTo>
                <a:cubicBezTo>
                  <a:pt x="2730398" y="2487374"/>
                  <a:pt x="2719257" y="2495194"/>
                  <a:pt x="2691384" y="2523067"/>
                </a:cubicBezTo>
                <a:cubicBezTo>
                  <a:pt x="2683231" y="2571980"/>
                  <a:pt x="2688100" y="2585618"/>
                  <a:pt x="2649051" y="2624667"/>
                </a:cubicBezTo>
                <a:lnTo>
                  <a:pt x="2615184" y="2658534"/>
                </a:lnTo>
                <a:lnTo>
                  <a:pt x="2598251" y="2709334"/>
                </a:lnTo>
                <a:lnTo>
                  <a:pt x="2589784" y="2734734"/>
                </a:lnTo>
                <a:cubicBezTo>
                  <a:pt x="2586962" y="2768601"/>
                  <a:pt x="2586904" y="2802812"/>
                  <a:pt x="2581317" y="2836334"/>
                </a:cubicBezTo>
                <a:cubicBezTo>
                  <a:pt x="2578383" y="2853940"/>
                  <a:pt x="2564384" y="2887134"/>
                  <a:pt x="2564384" y="2887134"/>
                </a:cubicBezTo>
                <a:cubicBezTo>
                  <a:pt x="2562555" y="2903590"/>
                  <a:pt x="2552626" y="3000174"/>
                  <a:pt x="2547451" y="3022600"/>
                </a:cubicBezTo>
                <a:cubicBezTo>
                  <a:pt x="2528729" y="3103727"/>
                  <a:pt x="2539603" y="3046763"/>
                  <a:pt x="2513584" y="3098800"/>
                </a:cubicBezTo>
                <a:cubicBezTo>
                  <a:pt x="2509593" y="3106782"/>
                  <a:pt x="2509108" y="3116218"/>
                  <a:pt x="2505117" y="3124200"/>
                </a:cubicBezTo>
                <a:cubicBezTo>
                  <a:pt x="2500566" y="3133301"/>
                  <a:pt x="2492735" y="3140499"/>
                  <a:pt x="2488184" y="3149600"/>
                </a:cubicBezTo>
                <a:cubicBezTo>
                  <a:pt x="2484193" y="3157582"/>
                  <a:pt x="2483708" y="3167018"/>
                  <a:pt x="2479717" y="3175000"/>
                </a:cubicBezTo>
                <a:cubicBezTo>
                  <a:pt x="2469037" y="3196361"/>
                  <a:pt x="2461600" y="3201584"/>
                  <a:pt x="2445851" y="3217334"/>
                </a:cubicBezTo>
                <a:cubicBezTo>
                  <a:pt x="2414972" y="3309968"/>
                  <a:pt x="2464219" y="3169657"/>
                  <a:pt x="2420451" y="3268134"/>
                </a:cubicBezTo>
                <a:cubicBezTo>
                  <a:pt x="2413202" y="3284445"/>
                  <a:pt x="2409161" y="3302001"/>
                  <a:pt x="2403517" y="3318934"/>
                </a:cubicBezTo>
                <a:lnTo>
                  <a:pt x="2395051" y="3344334"/>
                </a:lnTo>
                <a:cubicBezTo>
                  <a:pt x="2392229" y="3352801"/>
                  <a:pt x="2388749" y="3361076"/>
                  <a:pt x="2386584" y="3369734"/>
                </a:cubicBezTo>
                <a:cubicBezTo>
                  <a:pt x="2383762" y="3381023"/>
                  <a:pt x="2382701" y="3392905"/>
                  <a:pt x="2378117" y="3403600"/>
                </a:cubicBezTo>
                <a:cubicBezTo>
                  <a:pt x="2374109" y="3412953"/>
                  <a:pt x="2365735" y="3419899"/>
                  <a:pt x="2361184" y="3429000"/>
                </a:cubicBezTo>
                <a:cubicBezTo>
                  <a:pt x="2357193" y="3436982"/>
                  <a:pt x="2359028" y="3448089"/>
                  <a:pt x="2352717" y="3454400"/>
                </a:cubicBezTo>
                <a:cubicBezTo>
                  <a:pt x="2346406" y="3460711"/>
                  <a:pt x="2335784" y="3460045"/>
                  <a:pt x="2327317" y="3462867"/>
                </a:cubicBezTo>
                <a:cubicBezTo>
                  <a:pt x="2306038" y="3526710"/>
                  <a:pt x="2334743" y="3448016"/>
                  <a:pt x="2301917" y="3513667"/>
                </a:cubicBezTo>
                <a:cubicBezTo>
                  <a:pt x="2297926" y="3521649"/>
                  <a:pt x="2296273" y="3530600"/>
                  <a:pt x="2293451" y="3539067"/>
                </a:cubicBezTo>
                <a:cubicBezTo>
                  <a:pt x="2290629" y="3558823"/>
                  <a:pt x="2288898" y="3578765"/>
                  <a:pt x="2284984" y="3598334"/>
                </a:cubicBezTo>
                <a:cubicBezTo>
                  <a:pt x="2283234" y="3607085"/>
                  <a:pt x="2278969" y="3615153"/>
                  <a:pt x="2276517" y="3623734"/>
                </a:cubicBezTo>
                <a:cubicBezTo>
                  <a:pt x="2273320" y="3634922"/>
                  <a:pt x="2270873" y="3646311"/>
                  <a:pt x="2268051" y="3657600"/>
                </a:cubicBezTo>
                <a:cubicBezTo>
                  <a:pt x="2265229" y="3697111"/>
                  <a:pt x="2269191" y="3737705"/>
                  <a:pt x="2259584" y="3776134"/>
                </a:cubicBezTo>
                <a:cubicBezTo>
                  <a:pt x="2257116" y="3786006"/>
                  <a:pt x="2242001" y="3786553"/>
                  <a:pt x="2234184" y="3793067"/>
                </a:cubicBezTo>
                <a:cubicBezTo>
                  <a:pt x="2209737" y="3813439"/>
                  <a:pt x="2208501" y="3818892"/>
                  <a:pt x="2191851" y="3843867"/>
                </a:cubicBezTo>
                <a:cubicBezTo>
                  <a:pt x="2167061" y="3943024"/>
                  <a:pt x="2196637" y="3889267"/>
                  <a:pt x="2149517" y="3928534"/>
                </a:cubicBezTo>
                <a:cubicBezTo>
                  <a:pt x="2140319" y="3936199"/>
                  <a:pt x="2133315" y="3946269"/>
                  <a:pt x="2124117" y="3953934"/>
                </a:cubicBezTo>
                <a:cubicBezTo>
                  <a:pt x="2116300" y="3960448"/>
                  <a:pt x="2108016" y="3966734"/>
                  <a:pt x="2098717" y="3970867"/>
                </a:cubicBezTo>
                <a:cubicBezTo>
                  <a:pt x="2082406" y="3978116"/>
                  <a:pt x="2047917" y="3987800"/>
                  <a:pt x="2047917" y="3987800"/>
                </a:cubicBezTo>
                <a:cubicBezTo>
                  <a:pt x="2033842" y="4001876"/>
                  <a:pt x="2024811" y="4013122"/>
                  <a:pt x="2005584" y="4021667"/>
                </a:cubicBezTo>
                <a:cubicBezTo>
                  <a:pt x="1989273" y="4028916"/>
                  <a:pt x="1971717" y="4032956"/>
                  <a:pt x="1954784" y="4038600"/>
                </a:cubicBezTo>
                <a:cubicBezTo>
                  <a:pt x="1946317" y="4041422"/>
                  <a:pt x="1936810" y="4042117"/>
                  <a:pt x="1929384" y="4047067"/>
                </a:cubicBezTo>
                <a:cubicBezTo>
                  <a:pt x="1856592" y="4095594"/>
                  <a:pt x="1948691" y="4037414"/>
                  <a:pt x="1878584" y="4072467"/>
                </a:cubicBezTo>
                <a:cubicBezTo>
                  <a:pt x="1812932" y="4105293"/>
                  <a:pt x="1891628" y="4076585"/>
                  <a:pt x="1827784" y="4097867"/>
                </a:cubicBezTo>
                <a:cubicBezTo>
                  <a:pt x="1819317" y="4095045"/>
                  <a:pt x="1810366" y="4093391"/>
                  <a:pt x="1802384" y="4089400"/>
                </a:cubicBezTo>
                <a:cubicBezTo>
                  <a:pt x="1752915" y="4064665"/>
                  <a:pt x="1801235" y="4078186"/>
                  <a:pt x="1751584" y="4064000"/>
                </a:cubicBezTo>
                <a:cubicBezTo>
                  <a:pt x="1701183" y="4049600"/>
                  <a:pt x="1724389" y="4059056"/>
                  <a:pt x="1658451" y="4047067"/>
                </a:cubicBezTo>
                <a:cubicBezTo>
                  <a:pt x="1635066" y="4042815"/>
                  <a:pt x="1620944" y="4037387"/>
                  <a:pt x="1599184" y="4030134"/>
                </a:cubicBezTo>
                <a:cubicBezTo>
                  <a:pt x="1593540" y="4024489"/>
                  <a:pt x="1589096" y="4017307"/>
                  <a:pt x="1582251" y="4013200"/>
                </a:cubicBezTo>
                <a:cubicBezTo>
                  <a:pt x="1574598" y="4008608"/>
                  <a:pt x="1565509" y="4006898"/>
                  <a:pt x="1556851" y="4004734"/>
                </a:cubicBezTo>
                <a:cubicBezTo>
                  <a:pt x="1537527" y="3999903"/>
                  <a:pt x="1508472" y="3997477"/>
                  <a:pt x="1489117" y="3987800"/>
                </a:cubicBezTo>
                <a:cubicBezTo>
                  <a:pt x="1480016" y="3983249"/>
                  <a:pt x="1472552" y="3975915"/>
                  <a:pt x="1463717" y="3970867"/>
                </a:cubicBezTo>
                <a:cubicBezTo>
                  <a:pt x="1452759" y="3964605"/>
                  <a:pt x="1440352" y="3960935"/>
                  <a:pt x="1429851" y="3953934"/>
                </a:cubicBezTo>
                <a:cubicBezTo>
                  <a:pt x="1383364" y="3922943"/>
                  <a:pt x="1446474" y="3948185"/>
                  <a:pt x="1387517" y="3928534"/>
                </a:cubicBezTo>
                <a:cubicBezTo>
                  <a:pt x="1331864" y="3872877"/>
                  <a:pt x="1436516" y="3972487"/>
                  <a:pt x="1319784" y="3894667"/>
                </a:cubicBezTo>
                <a:cubicBezTo>
                  <a:pt x="1301205" y="3882281"/>
                  <a:pt x="1281999" y="3867961"/>
                  <a:pt x="1260517" y="3860800"/>
                </a:cubicBezTo>
                <a:cubicBezTo>
                  <a:pt x="1238439" y="3853441"/>
                  <a:pt x="1213600" y="3854275"/>
                  <a:pt x="1192784" y="3843867"/>
                </a:cubicBezTo>
                <a:cubicBezTo>
                  <a:pt x="1181495" y="3838223"/>
                  <a:pt x="1170636" y="3831621"/>
                  <a:pt x="1158917" y="3826934"/>
                </a:cubicBezTo>
                <a:cubicBezTo>
                  <a:pt x="1132526" y="3816377"/>
                  <a:pt x="1102325" y="3807773"/>
                  <a:pt x="1074251" y="3801534"/>
                </a:cubicBezTo>
                <a:cubicBezTo>
                  <a:pt x="1060203" y="3798412"/>
                  <a:pt x="1046112" y="3795433"/>
                  <a:pt x="1031917" y="3793067"/>
                </a:cubicBezTo>
                <a:cubicBezTo>
                  <a:pt x="1012233" y="3789786"/>
                  <a:pt x="992406" y="3787422"/>
                  <a:pt x="972651" y="3784600"/>
                </a:cubicBezTo>
                <a:cubicBezTo>
                  <a:pt x="964184" y="3778956"/>
                  <a:pt x="956352" y="3772218"/>
                  <a:pt x="947251" y="3767667"/>
                </a:cubicBezTo>
                <a:cubicBezTo>
                  <a:pt x="939269" y="3763676"/>
                  <a:pt x="928162" y="3765511"/>
                  <a:pt x="921851" y="3759200"/>
                </a:cubicBezTo>
                <a:cubicBezTo>
                  <a:pt x="915540" y="3752889"/>
                  <a:pt x="917375" y="3741782"/>
                  <a:pt x="913384" y="3733800"/>
                </a:cubicBezTo>
                <a:cubicBezTo>
                  <a:pt x="902702" y="3712437"/>
                  <a:pt x="895269" y="3707218"/>
                  <a:pt x="879517" y="3691467"/>
                </a:cubicBezTo>
                <a:cubicBezTo>
                  <a:pt x="879443" y="3691172"/>
                  <a:pt x="866634" y="3636250"/>
                  <a:pt x="862584" y="3632200"/>
                </a:cubicBezTo>
                <a:cubicBezTo>
                  <a:pt x="856273" y="3625889"/>
                  <a:pt x="845651" y="3626556"/>
                  <a:pt x="837184" y="3623734"/>
                </a:cubicBezTo>
                <a:cubicBezTo>
                  <a:pt x="828717" y="3618089"/>
                  <a:pt x="821137" y="3610808"/>
                  <a:pt x="811784" y="3606800"/>
                </a:cubicBezTo>
                <a:cubicBezTo>
                  <a:pt x="801088" y="3602216"/>
                  <a:pt x="786145" y="3606562"/>
                  <a:pt x="777917" y="3598334"/>
                </a:cubicBezTo>
                <a:cubicBezTo>
                  <a:pt x="769689" y="3590106"/>
                  <a:pt x="772648" y="3575656"/>
                  <a:pt x="769451" y="3564467"/>
                </a:cubicBezTo>
                <a:cubicBezTo>
                  <a:pt x="760688" y="3533797"/>
                  <a:pt x="762602" y="3541495"/>
                  <a:pt x="744051" y="3513667"/>
                </a:cubicBezTo>
                <a:cubicBezTo>
                  <a:pt x="741229" y="3488267"/>
                  <a:pt x="739786" y="3462676"/>
                  <a:pt x="735584" y="3437467"/>
                </a:cubicBezTo>
                <a:cubicBezTo>
                  <a:pt x="734117" y="3428664"/>
                  <a:pt x="728713" y="3420848"/>
                  <a:pt x="727117" y="3412067"/>
                </a:cubicBezTo>
                <a:cubicBezTo>
                  <a:pt x="720519" y="3375779"/>
                  <a:pt x="733737" y="3346612"/>
                  <a:pt x="701717" y="3327400"/>
                </a:cubicBezTo>
                <a:cubicBezTo>
                  <a:pt x="694064" y="3322808"/>
                  <a:pt x="684784" y="3321756"/>
                  <a:pt x="676317" y="3318934"/>
                </a:cubicBezTo>
                <a:cubicBezTo>
                  <a:pt x="670673" y="3313289"/>
                  <a:pt x="662954" y="3309140"/>
                  <a:pt x="659384" y="3302000"/>
                </a:cubicBezTo>
                <a:cubicBezTo>
                  <a:pt x="654180" y="3291592"/>
                  <a:pt x="654114" y="3279322"/>
                  <a:pt x="650917" y="3268134"/>
                </a:cubicBezTo>
                <a:cubicBezTo>
                  <a:pt x="646372" y="3252226"/>
                  <a:pt x="639262" y="3228330"/>
                  <a:pt x="625517" y="3217334"/>
                </a:cubicBezTo>
                <a:cubicBezTo>
                  <a:pt x="618548" y="3211759"/>
                  <a:pt x="608099" y="3212858"/>
                  <a:pt x="600117" y="3208867"/>
                </a:cubicBezTo>
                <a:cubicBezTo>
                  <a:pt x="534465" y="3176041"/>
                  <a:pt x="613161" y="3204749"/>
                  <a:pt x="549317" y="3183467"/>
                </a:cubicBezTo>
                <a:cubicBezTo>
                  <a:pt x="526741" y="3115734"/>
                  <a:pt x="549317" y="3200400"/>
                  <a:pt x="549317" y="3132667"/>
                </a:cubicBezTo>
                <a:cubicBezTo>
                  <a:pt x="549317" y="3112711"/>
                  <a:pt x="547162" y="3092332"/>
                  <a:pt x="540851" y="3073400"/>
                </a:cubicBezTo>
                <a:cubicBezTo>
                  <a:pt x="535305" y="3056762"/>
                  <a:pt x="498940" y="3045460"/>
                  <a:pt x="490051" y="3039534"/>
                </a:cubicBezTo>
                <a:cubicBezTo>
                  <a:pt x="483409" y="3035106"/>
                  <a:pt x="479351" y="3027587"/>
                  <a:pt x="473117" y="3022600"/>
                </a:cubicBezTo>
                <a:cubicBezTo>
                  <a:pt x="465171" y="3016243"/>
                  <a:pt x="456184" y="3011311"/>
                  <a:pt x="447717" y="3005667"/>
                </a:cubicBezTo>
                <a:cubicBezTo>
                  <a:pt x="442073" y="2997200"/>
                  <a:pt x="435335" y="2989368"/>
                  <a:pt x="430784" y="2980267"/>
                </a:cubicBezTo>
                <a:cubicBezTo>
                  <a:pt x="426793" y="2972285"/>
                  <a:pt x="427892" y="2961836"/>
                  <a:pt x="422317" y="2954867"/>
                </a:cubicBezTo>
                <a:cubicBezTo>
                  <a:pt x="415960" y="2946921"/>
                  <a:pt x="406018" y="2942485"/>
                  <a:pt x="396917" y="2937934"/>
                </a:cubicBezTo>
                <a:cubicBezTo>
                  <a:pt x="384770" y="2931861"/>
                  <a:pt x="348503" y="2923713"/>
                  <a:pt x="337651" y="2921000"/>
                </a:cubicBezTo>
                <a:cubicBezTo>
                  <a:pt x="332006" y="2915356"/>
                  <a:pt x="327562" y="2908174"/>
                  <a:pt x="320717" y="2904067"/>
                </a:cubicBezTo>
                <a:cubicBezTo>
                  <a:pt x="313064" y="2899475"/>
                  <a:pt x="301628" y="2901911"/>
                  <a:pt x="295317" y="2895600"/>
                </a:cubicBezTo>
                <a:cubicBezTo>
                  <a:pt x="289006" y="2889289"/>
                  <a:pt x="292426" y="2877169"/>
                  <a:pt x="286851" y="2870200"/>
                </a:cubicBezTo>
                <a:cubicBezTo>
                  <a:pt x="280494" y="2862254"/>
                  <a:pt x="269918" y="2858911"/>
                  <a:pt x="261451" y="2853267"/>
                </a:cubicBezTo>
                <a:cubicBezTo>
                  <a:pt x="247340" y="2856089"/>
                  <a:pt x="233340" y="2859546"/>
                  <a:pt x="219117" y="2861734"/>
                </a:cubicBezTo>
                <a:cubicBezTo>
                  <a:pt x="196628" y="2865194"/>
                  <a:pt x="173632" y="2865432"/>
                  <a:pt x="151384" y="2870200"/>
                </a:cubicBezTo>
                <a:cubicBezTo>
                  <a:pt x="133931" y="2873940"/>
                  <a:pt x="100584" y="2887134"/>
                  <a:pt x="100584" y="2887134"/>
                </a:cubicBezTo>
                <a:cubicBezTo>
                  <a:pt x="113463" y="2835621"/>
                  <a:pt x="100870" y="2867374"/>
                  <a:pt x="134451" y="2819400"/>
                </a:cubicBezTo>
                <a:cubicBezTo>
                  <a:pt x="146122" y="2802728"/>
                  <a:pt x="150114" y="2777701"/>
                  <a:pt x="168317" y="2768600"/>
                </a:cubicBezTo>
                <a:cubicBezTo>
                  <a:pt x="191492" y="2757013"/>
                  <a:pt x="207640" y="2750689"/>
                  <a:pt x="227584" y="2734734"/>
                </a:cubicBezTo>
                <a:cubicBezTo>
                  <a:pt x="233817" y="2729747"/>
                  <a:pt x="238131" y="2722590"/>
                  <a:pt x="244517" y="2717800"/>
                </a:cubicBezTo>
                <a:cubicBezTo>
                  <a:pt x="260798" y="2705589"/>
                  <a:pt x="295317" y="2683934"/>
                  <a:pt x="295317" y="2683934"/>
                </a:cubicBezTo>
                <a:cubicBezTo>
                  <a:pt x="316599" y="2620090"/>
                  <a:pt x="287891" y="2698786"/>
                  <a:pt x="320717" y="2633134"/>
                </a:cubicBezTo>
                <a:cubicBezTo>
                  <a:pt x="330394" y="2613779"/>
                  <a:pt x="332820" y="2584724"/>
                  <a:pt x="337651" y="2565400"/>
                </a:cubicBezTo>
                <a:cubicBezTo>
                  <a:pt x="339815" y="2556742"/>
                  <a:pt x="343295" y="2548467"/>
                  <a:pt x="346117" y="2540000"/>
                </a:cubicBezTo>
                <a:cubicBezTo>
                  <a:pt x="352496" y="2541063"/>
                  <a:pt x="418153" y="2550619"/>
                  <a:pt x="430784" y="2556934"/>
                </a:cubicBezTo>
                <a:cubicBezTo>
                  <a:pt x="448987" y="2566035"/>
                  <a:pt x="461840" y="2585864"/>
                  <a:pt x="481584" y="2590800"/>
                </a:cubicBezTo>
                <a:lnTo>
                  <a:pt x="549317" y="2607734"/>
                </a:lnTo>
                <a:cubicBezTo>
                  <a:pt x="565067" y="2623483"/>
                  <a:pt x="570290" y="2630920"/>
                  <a:pt x="591651" y="2641600"/>
                </a:cubicBezTo>
                <a:cubicBezTo>
                  <a:pt x="599633" y="2645591"/>
                  <a:pt x="608584" y="2647245"/>
                  <a:pt x="617051" y="2650067"/>
                </a:cubicBezTo>
                <a:cubicBezTo>
                  <a:pt x="722936" y="2623594"/>
                  <a:pt x="591282" y="2657429"/>
                  <a:pt x="676317" y="2633134"/>
                </a:cubicBezTo>
                <a:cubicBezTo>
                  <a:pt x="687506" y="2629937"/>
                  <a:pt x="698995" y="2627864"/>
                  <a:pt x="710184" y="2624667"/>
                </a:cubicBezTo>
                <a:cubicBezTo>
                  <a:pt x="718765" y="2622215"/>
                  <a:pt x="726749" y="2617462"/>
                  <a:pt x="735584" y="2616200"/>
                </a:cubicBezTo>
                <a:cubicBezTo>
                  <a:pt x="766443" y="2611792"/>
                  <a:pt x="797673" y="2610556"/>
                  <a:pt x="828717" y="2607734"/>
                </a:cubicBezTo>
                <a:lnTo>
                  <a:pt x="879517" y="2590800"/>
                </a:lnTo>
                <a:lnTo>
                  <a:pt x="904917" y="2582334"/>
                </a:lnTo>
                <a:cubicBezTo>
                  <a:pt x="913384" y="2576689"/>
                  <a:pt x="921215" y="2569951"/>
                  <a:pt x="930317" y="2565400"/>
                </a:cubicBezTo>
                <a:cubicBezTo>
                  <a:pt x="943845" y="2558636"/>
                  <a:pt x="976932" y="2552082"/>
                  <a:pt x="989584" y="2548467"/>
                </a:cubicBezTo>
                <a:cubicBezTo>
                  <a:pt x="998165" y="2546015"/>
                  <a:pt x="1006517" y="2542822"/>
                  <a:pt x="1014984" y="2540000"/>
                </a:cubicBezTo>
                <a:cubicBezTo>
                  <a:pt x="1030242" y="2524742"/>
                  <a:pt x="1045155" y="2506508"/>
                  <a:pt x="1065784" y="2497667"/>
                </a:cubicBezTo>
                <a:cubicBezTo>
                  <a:pt x="1076480" y="2493083"/>
                  <a:pt x="1088362" y="2492022"/>
                  <a:pt x="1099651" y="2489200"/>
                </a:cubicBezTo>
                <a:cubicBezTo>
                  <a:pt x="1108118" y="2483556"/>
                  <a:pt x="1115752" y="2476400"/>
                  <a:pt x="1125051" y="2472267"/>
                </a:cubicBezTo>
                <a:cubicBezTo>
                  <a:pt x="1141362" y="2465018"/>
                  <a:pt x="1158918" y="2460978"/>
                  <a:pt x="1175851" y="2455334"/>
                </a:cubicBezTo>
                <a:cubicBezTo>
                  <a:pt x="1184318" y="2452512"/>
                  <a:pt x="1192381" y="2447853"/>
                  <a:pt x="1201251" y="2446867"/>
                </a:cubicBezTo>
                <a:lnTo>
                  <a:pt x="1277451" y="2438400"/>
                </a:lnTo>
                <a:cubicBezTo>
                  <a:pt x="1285918" y="2429933"/>
                  <a:pt x="1293653" y="2420665"/>
                  <a:pt x="1302851" y="2413000"/>
                </a:cubicBezTo>
                <a:cubicBezTo>
                  <a:pt x="1310668" y="2406486"/>
                  <a:pt x="1321056" y="2403262"/>
                  <a:pt x="1328251" y="2396067"/>
                </a:cubicBezTo>
                <a:cubicBezTo>
                  <a:pt x="1399623" y="2324695"/>
                  <a:pt x="1298561" y="2414128"/>
                  <a:pt x="1353651" y="2345267"/>
                </a:cubicBezTo>
                <a:cubicBezTo>
                  <a:pt x="1360008" y="2337321"/>
                  <a:pt x="1371105" y="2334691"/>
                  <a:pt x="1379051" y="2328334"/>
                </a:cubicBezTo>
                <a:cubicBezTo>
                  <a:pt x="1385284" y="2323347"/>
                  <a:pt x="1390340" y="2317045"/>
                  <a:pt x="1395984" y="2311400"/>
                </a:cubicBezTo>
                <a:cubicBezTo>
                  <a:pt x="1379051" y="2305756"/>
                  <a:pt x="1362687" y="2297968"/>
                  <a:pt x="1345184" y="2294467"/>
                </a:cubicBezTo>
                <a:cubicBezTo>
                  <a:pt x="1331073" y="2291645"/>
                  <a:pt x="1316734" y="2289786"/>
                  <a:pt x="1302851" y="2286000"/>
                </a:cubicBezTo>
                <a:cubicBezTo>
                  <a:pt x="1285631" y="2281304"/>
                  <a:pt x="1266903" y="2278968"/>
                  <a:pt x="1252051" y="2269067"/>
                </a:cubicBezTo>
                <a:cubicBezTo>
                  <a:pt x="1243584" y="2263423"/>
                  <a:pt x="1234597" y="2258491"/>
                  <a:pt x="1226651" y="2252134"/>
                </a:cubicBezTo>
                <a:cubicBezTo>
                  <a:pt x="1220417" y="2247147"/>
                  <a:pt x="1216562" y="2239307"/>
                  <a:pt x="1209717" y="2235200"/>
                </a:cubicBezTo>
                <a:cubicBezTo>
                  <a:pt x="1202064" y="2230608"/>
                  <a:pt x="1192784" y="2229556"/>
                  <a:pt x="1184317" y="2226734"/>
                </a:cubicBezTo>
                <a:cubicBezTo>
                  <a:pt x="1175850" y="2221089"/>
                  <a:pt x="1168019" y="2214351"/>
                  <a:pt x="1158917" y="2209800"/>
                </a:cubicBezTo>
                <a:cubicBezTo>
                  <a:pt x="1150935" y="2205809"/>
                  <a:pt x="1140657" y="2206689"/>
                  <a:pt x="1133517" y="2201334"/>
                </a:cubicBezTo>
                <a:cubicBezTo>
                  <a:pt x="1117552" y="2189360"/>
                  <a:pt x="1110116" y="2165311"/>
                  <a:pt x="1091184" y="2159000"/>
                </a:cubicBezTo>
                <a:lnTo>
                  <a:pt x="1014984" y="2133600"/>
                </a:lnTo>
                <a:cubicBezTo>
                  <a:pt x="1006517" y="2130778"/>
                  <a:pt x="998242" y="2127299"/>
                  <a:pt x="989584" y="2125134"/>
                </a:cubicBezTo>
                <a:cubicBezTo>
                  <a:pt x="958442" y="2117348"/>
                  <a:pt x="913413" y="2104949"/>
                  <a:pt x="879517" y="2099734"/>
                </a:cubicBezTo>
                <a:cubicBezTo>
                  <a:pt x="857028" y="2096274"/>
                  <a:pt x="834362" y="2094089"/>
                  <a:pt x="811784" y="2091267"/>
                </a:cubicBezTo>
                <a:cubicBezTo>
                  <a:pt x="808962" y="2079978"/>
                  <a:pt x="806514" y="2068589"/>
                  <a:pt x="803317" y="2057400"/>
                </a:cubicBezTo>
                <a:cubicBezTo>
                  <a:pt x="800865" y="2048819"/>
                  <a:pt x="803509" y="2034164"/>
                  <a:pt x="794851" y="2032000"/>
                </a:cubicBezTo>
                <a:cubicBezTo>
                  <a:pt x="775491" y="2027160"/>
                  <a:pt x="755340" y="2037645"/>
                  <a:pt x="735584" y="2040467"/>
                </a:cubicBezTo>
                <a:cubicBezTo>
                  <a:pt x="710669" y="2059153"/>
                  <a:pt x="695971" y="2067682"/>
                  <a:pt x="676317" y="2091267"/>
                </a:cubicBezTo>
                <a:cubicBezTo>
                  <a:pt x="669803" y="2099084"/>
                  <a:pt x="665028" y="2108200"/>
                  <a:pt x="659384" y="2116667"/>
                </a:cubicBezTo>
                <a:cubicBezTo>
                  <a:pt x="652907" y="2142574"/>
                  <a:pt x="653473" y="2156445"/>
                  <a:pt x="633984" y="2175934"/>
                </a:cubicBezTo>
                <a:cubicBezTo>
                  <a:pt x="626789" y="2183129"/>
                  <a:pt x="616401" y="2186353"/>
                  <a:pt x="608584" y="2192867"/>
                </a:cubicBezTo>
                <a:cubicBezTo>
                  <a:pt x="566302" y="2228102"/>
                  <a:pt x="602422" y="2211854"/>
                  <a:pt x="557784" y="2226734"/>
                </a:cubicBezTo>
                <a:cubicBezTo>
                  <a:pt x="552140" y="2235201"/>
                  <a:pt x="548046" y="2244939"/>
                  <a:pt x="540851" y="2252134"/>
                </a:cubicBezTo>
                <a:cubicBezTo>
                  <a:pt x="533656" y="2259329"/>
                  <a:pt x="522152" y="2261409"/>
                  <a:pt x="515451" y="2269067"/>
                </a:cubicBezTo>
                <a:cubicBezTo>
                  <a:pt x="446306" y="2348089"/>
                  <a:pt x="513334" y="2298701"/>
                  <a:pt x="456184" y="2336800"/>
                </a:cubicBezTo>
                <a:cubicBezTo>
                  <a:pt x="450540" y="2345267"/>
                  <a:pt x="445952" y="2354542"/>
                  <a:pt x="439251" y="2362200"/>
                </a:cubicBezTo>
                <a:cubicBezTo>
                  <a:pt x="426110" y="2377219"/>
                  <a:pt x="407987" y="2387929"/>
                  <a:pt x="396917" y="2404534"/>
                </a:cubicBezTo>
                <a:cubicBezTo>
                  <a:pt x="391273" y="2413001"/>
                  <a:pt x="389283" y="2425801"/>
                  <a:pt x="379984" y="2429934"/>
                </a:cubicBezTo>
                <a:cubicBezTo>
                  <a:pt x="361748" y="2438039"/>
                  <a:pt x="340473" y="2435578"/>
                  <a:pt x="320717" y="2438400"/>
                </a:cubicBezTo>
                <a:cubicBezTo>
                  <a:pt x="312250" y="2444045"/>
                  <a:pt x="303134" y="2448820"/>
                  <a:pt x="295317" y="2455334"/>
                </a:cubicBezTo>
                <a:cubicBezTo>
                  <a:pt x="286119" y="2462999"/>
                  <a:pt x="278384" y="2472267"/>
                  <a:pt x="269917" y="2480734"/>
                </a:cubicBezTo>
                <a:lnTo>
                  <a:pt x="286851" y="2489200"/>
                </a:lnTo>
                <a:close/>
              </a:path>
            </a:pathLst>
          </a:custGeom>
          <a:solidFill>
            <a:srgbClr val="FFC000"/>
          </a:solidFill>
          <a:ln w="9525">
            <a:solidFill>
              <a:schemeClr val="tx1"/>
            </a:solidFill>
            <a:round/>
            <a:headEnd/>
            <a:tailEnd/>
          </a:ln>
        </p:spPr>
        <p:txBody>
          <a:bodyPr wrap="none" anchor="ctr"/>
          <a:lstStyle/>
          <a:p>
            <a:endParaRPr lang="es-US"/>
          </a:p>
        </p:txBody>
      </p:sp>
      <p:sp>
        <p:nvSpPr>
          <p:cNvPr id="21517" name="26 Forma libre"/>
          <p:cNvSpPr>
            <a:spLocks noChangeArrowheads="1"/>
          </p:cNvSpPr>
          <p:nvPr/>
        </p:nvSpPr>
        <p:spPr bwMode="auto">
          <a:xfrm>
            <a:off x="1397000" y="4089400"/>
            <a:ext cx="515938" cy="377825"/>
          </a:xfrm>
          <a:custGeom>
            <a:avLst/>
            <a:gdLst>
              <a:gd name="T0" fmla="*/ 22585 w 1619655"/>
              <a:gd name="T1" fmla="*/ 16299 h 1131651"/>
              <a:gd name="T2" fmla="*/ 115888 w 1619655"/>
              <a:gd name="T3" fmla="*/ 1087 h 1131651"/>
              <a:gd name="T4" fmla="*/ 130328 w 1619655"/>
              <a:gd name="T5" fmla="*/ 9780 h 1131651"/>
              <a:gd name="T6" fmla="*/ 136992 w 1619655"/>
              <a:gd name="T7" fmla="*/ 17386 h 1131651"/>
              <a:gd name="T8" fmla="*/ 138103 w 1619655"/>
              <a:gd name="T9" fmla="*/ 34772 h 1131651"/>
              <a:gd name="T10" fmla="*/ 143657 w 1619655"/>
              <a:gd name="T11" fmla="*/ 35859 h 1131651"/>
              <a:gd name="T12" fmla="*/ 153653 w 1619655"/>
              <a:gd name="T13" fmla="*/ 72804 h 1131651"/>
              <a:gd name="T14" fmla="*/ 183643 w 1619655"/>
              <a:gd name="T15" fmla="*/ 113009 h 1131651"/>
              <a:gd name="T16" fmla="*/ 161428 w 1619655"/>
              <a:gd name="T17" fmla="*/ 114095 h 1131651"/>
              <a:gd name="T18" fmla="*/ 43689 w 1619655"/>
              <a:gd name="T19" fmla="*/ 39118 h 1131651"/>
              <a:gd name="T20" fmla="*/ 370 w 1619655"/>
              <a:gd name="T21" fmla="*/ 19559 h 1131651"/>
              <a:gd name="T22" fmla="*/ 45911 w 1619655"/>
              <a:gd name="T23" fmla="*/ 31512 h 1131651"/>
              <a:gd name="T24" fmla="*/ 22585 w 1619655"/>
              <a:gd name="T25" fmla="*/ 16299 h 1131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9655"/>
              <a:gd name="T40" fmla="*/ 0 h 1131651"/>
              <a:gd name="T41" fmla="*/ 1619655 w 1619655"/>
              <a:gd name="T42" fmla="*/ 1131651 h 11316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9655" h="1131651">
                <a:moveTo>
                  <a:pt x="197796" y="145915"/>
                </a:moveTo>
                <a:cubicBezTo>
                  <a:pt x="299936" y="100519"/>
                  <a:pt x="857655" y="19456"/>
                  <a:pt x="1014919" y="9728"/>
                </a:cubicBezTo>
                <a:cubicBezTo>
                  <a:pt x="1172183" y="0"/>
                  <a:pt x="1110575" y="63230"/>
                  <a:pt x="1141379" y="87549"/>
                </a:cubicBezTo>
                <a:cubicBezTo>
                  <a:pt x="1172183" y="111868"/>
                  <a:pt x="1188396" y="118354"/>
                  <a:pt x="1199745" y="155643"/>
                </a:cubicBezTo>
                <a:cubicBezTo>
                  <a:pt x="1211094" y="192932"/>
                  <a:pt x="1199744" y="283723"/>
                  <a:pt x="1209472" y="311285"/>
                </a:cubicBezTo>
                <a:cubicBezTo>
                  <a:pt x="1219200" y="338847"/>
                  <a:pt x="1235413" y="264268"/>
                  <a:pt x="1258111" y="321013"/>
                </a:cubicBezTo>
                <a:cubicBezTo>
                  <a:pt x="1280809" y="377758"/>
                  <a:pt x="1287294" y="536642"/>
                  <a:pt x="1345660" y="651753"/>
                </a:cubicBezTo>
                <a:cubicBezTo>
                  <a:pt x="1404026" y="766864"/>
                  <a:pt x="1596957" y="950068"/>
                  <a:pt x="1608306" y="1011677"/>
                </a:cubicBezTo>
                <a:cubicBezTo>
                  <a:pt x="1619655" y="1073285"/>
                  <a:pt x="1618034" y="1131651"/>
                  <a:pt x="1413753" y="1021404"/>
                </a:cubicBezTo>
                <a:cubicBezTo>
                  <a:pt x="1209472" y="911157"/>
                  <a:pt x="617706" y="491247"/>
                  <a:pt x="382621" y="350196"/>
                </a:cubicBezTo>
                <a:cubicBezTo>
                  <a:pt x="147536" y="209145"/>
                  <a:pt x="0" y="186447"/>
                  <a:pt x="3243" y="175098"/>
                </a:cubicBezTo>
                <a:cubicBezTo>
                  <a:pt x="6486" y="163749"/>
                  <a:pt x="372894" y="290208"/>
                  <a:pt x="402077" y="282102"/>
                </a:cubicBezTo>
                <a:cubicBezTo>
                  <a:pt x="431260" y="273996"/>
                  <a:pt x="95656" y="191311"/>
                  <a:pt x="197796" y="145915"/>
                </a:cubicBezTo>
                <a:close/>
              </a:path>
            </a:pathLst>
          </a:custGeom>
          <a:solidFill>
            <a:srgbClr val="FA0629"/>
          </a:solidFill>
          <a:ln w="9525">
            <a:solidFill>
              <a:schemeClr val="tx1"/>
            </a:solidFill>
            <a:round/>
            <a:headEnd/>
            <a:tailEnd/>
          </a:ln>
        </p:spPr>
        <p:txBody>
          <a:bodyPr wrap="none" anchor="ctr"/>
          <a:lstStyle/>
          <a:p>
            <a:endParaRPr lang="es-US"/>
          </a:p>
        </p:txBody>
      </p:sp>
      <p:sp>
        <p:nvSpPr>
          <p:cNvPr id="21518" name="27 Forma libre"/>
          <p:cNvSpPr>
            <a:spLocks noChangeArrowheads="1"/>
          </p:cNvSpPr>
          <p:nvPr/>
        </p:nvSpPr>
        <p:spPr bwMode="auto">
          <a:xfrm>
            <a:off x="2667000" y="4594225"/>
            <a:ext cx="139700" cy="227013"/>
          </a:xfrm>
          <a:custGeom>
            <a:avLst/>
            <a:gdLst>
              <a:gd name="T0" fmla="*/ 1113 w 437744"/>
              <a:gd name="T1" fmla="*/ 37706 h 682558"/>
              <a:gd name="T2" fmla="*/ 18917 w 437744"/>
              <a:gd name="T3" fmla="*/ 22551 h 682558"/>
              <a:gd name="T4" fmla="*/ 30045 w 437744"/>
              <a:gd name="T5" fmla="*/ 23634 h 682558"/>
              <a:gd name="T6" fmla="*/ 33384 w 437744"/>
              <a:gd name="T7" fmla="*/ 3067 h 682558"/>
              <a:gd name="T8" fmla="*/ 47850 w 437744"/>
              <a:gd name="T9" fmla="*/ 5232 h 682558"/>
              <a:gd name="T10" fmla="*/ 46738 w 437744"/>
              <a:gd name="T11" fmla="*/ 24716 h 682558"/>
              <a:gd name="T12" fmla="*/ 44512 w 437744"/>
              <a:gd name="T13" fmla="*/ 45283 h 682558"/>
              <a:gd name="T14" fmla="*/ 42286 w 437744"/>
              <a:gd name="T15" fmla="*/ 62602 h 682558"/>
              <a:gd name="T16" fmla="*/ 30045 w 437744"/>
              <a:gd name="T17" fmla="*/ 74510 h 682558"/>
              <a:gd name="T18" fmla="*/ 5564 w 437744"/>
              <a:gd name="T19" fmla="*/ 71262 h 682558"/>
              <a:gd name="T20" fmla="*/ 12241 w 437744"/>
              <a:gd name="T21" fmla="*/ 49613 h 682558"/>
              <a:gd name="T22" fmla="*/ 1113 w 437744"/>
              <a:gd name="T23" fmla="*/ 37706 h 682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7744"/>
              <a:gd name="T37" fmla="*/ 0 h 682558"/>
              <a:gd name="T38" fmla="*/ 437744 w 437744"/>
              <a:gd name="T39" fmla="*/ 682558 h 682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7744" h="682558">
                <a:moveTo>
                  <a:pt x="9728" y="338847"/>
                </a:moveTo>
                <a:cubicBezTo>
                  <a:pt x="19456" y="298315"/>
                  <a:pt x="123217" y="223736"/>
                  <a:pt x="165370" y="202660"/>
                </a:cubicBezTo>
                <a:cubicBezTo>
                  <a:pt x="207523" y="181583"/>
                  <a:pt x="241570" y="241571"/>
                  <a:pt x="262647" y="212388"/>
                </a:cubicBezTo>
                <a:cubicBezTo>
                  <a:pt x="283724" y="183205"/>
                  <a:pt x="265890" y="55124"/>
                  <a:pt x="291830" y="27562"/>
                </a:cubicBezTo>
                <a:cubicBezTo>
                  <a:pt x="317770" y="0"/>
                  <a:pt x="398834" y="14591"/>
                  <a:pt x="418289" y="47017"/>
                </a:cubicBezTo>
                <a:cubicBezTo>
                  <a:pt x="437744" y="79442"/>
                  <a:pt x="413426" y="162128"/>
                  <a:pt x="408562" y="222115"/>
                </a:cubicBezTo>
                <a:cubicBezTo>
                  <a:pt x="403698" y="282102"/>
                  <a:pt x="395591" y="350196"/>
                  <a:pt x="389106" y="406941"/>
                </a:cubicBezTo>
                <a:cubicBezTo>
                  <a:pt x="382621" y="463686"/>
                  <a:pt x="390727" y="518809"/>
                  <a:pt x="369651" y="562583"/>
                </a:cubicBezTo>
                <a:cubicBezTo>
                  <a:pt x="348575" y="606357"/>
                  <a:pt x="316149" y="656618"/>
                  <a:pt x="262647" y="669588"/>
                </a:cubicBezTo>
                <a:cubicBezTo>
                  <a:pt x="209145" y="682558"/>
                  <a:pt x="74578" y="677694"/>
                  <a:pt x="48638" y="640405"/>
                </a:cubicBezTo>
                <a:cubicBezTo>
                  <a:pt x="22698" y="603116"/>
                  <a:pt x="116732" y="497733"/>
                  <a:pt x="107004" y="445852"/>
                </a:cubicBezTo>
                <a:cubicBezTo>
                  <a:pt x="97276" y="393971"/>
                  <a:pt x="0" y="379379"/>
                  <a:pt x="9728" y="338847"/>
                </a:cubicBezTo>
                <a:close/>
              </a:path>
            </a:pathLst>
          </a:custGeom>
          <a:solidFill>
            <a:srgbClr val="7030A0"/>
          </a:solidFill>
          <a:ln w="9525">
            <a:solidFill>
              <a:schemeClr val="tx1"/>
            </a:solidFill>
            <a:round/>
            <a:headEnd/>
            <a:tailEnd/>
          </a:ln>
        </p:spPr>
        <p:txBody>
          <a:bodyPr wrap="none" anchor="ctr"/>
          <a:lstStyle/>
          <a:p>
            <a:endParaRPr lang="es-US"/>
          </a:p>
        </p:txBody>
      </p:sp>
      <p:sp>
        <p:nvSpPr>
          <p:cNvPr id="21519" name="28 Forma libre"/>
          <p:cNvSpPr>
            <a:spLocks noChangeArrowheads="1"/>
          </p:cNvSpPr>
          <p:nvPr/>
        </p:nvSpPr>
        <p:spPr bwMode="auto">
          <a:xfrm>
            <a:off x="2798763" y="4876800"/>
            <a:ext cx="53975" cy="44450"/>
          </a:xfrm>
          <a:custGeom>
            <a:avLst/>
            <a:gdLst>
              <a:gd name="T0" fmla="*/ 10668 w 173477"/>
              <a:gd name="T1" fmla="*/ 0 h 136187"/>
              <a:gd name="T2" fmla="*/ 904 w 173477"/>
              <a:gd name="T3" fmla="*/ 4249 h 136187"/>
              <a:gd name="T4" fmla="*/ 5244 w 173477"/>
              <a:gd name="T5" fmla="*/ 14872 h 136187"/>
              <a:gd name="T6" fmla="*/ 18263 w 173477"/>
              <a:gd name="T7" fmla="*/ 4249 h 136187"/>
              <a:gd name="T8" fmla="*/ 10668 w 173477"/>
              <a:gd name="T9" fmla="*/ 0 h 136187"/>
              <a:gd name="T10" fmla="*/ 0 60000 65536"/>
              <a:gd name="T11" fmla="*/ 0 60000 65536"/>
              <a:gd name="T12" fmla="*/ 0 60000 65536"/>
              <a:gd name="T13" fmla="*/ 0 60000 65536"/>
              <a:gd name="T14" fmla="*/ 0 60000 65536"/>
              <a:gd name="T15" fmla="*/ 0 w 173477"/>
              <a:gd name="T16" fmla="*/ 0 h 136187"/>
              <a:gd name="T17" fmla="*/ 173477 w 173477"/>
              <a:gd name="T18" fmla="*/ 136187 h 136187"/>
            </a:gdLst>
            <a:ahLst/>
            <a:cxnLst>
              <a:cxn ang="T10">
                <a:pos x="T0" y="T1"/>
              </a:cxn>
              <a:cxn ang="T11">
                <a:pos x="T2" y="T3"/>
              </a:cxn>
              <a:cxn ang="T12">
                <a:pos x="T4" y="T5"/>
              </a:cxn>
              <a:cxn ang="T13">
                <a:pos x="T6" y="T7"/>
              </a:cxn>
              <a:cxn ang="T14">
                <a:pos x="T8" y="T9"/>
              </a:cxn>
            </a:cxnLst>
            <a:rect l="T15" t="T16" r="T17" b="T18"/>
            <a:pathLst>
              <a:path w="173477" h="136187">
                <a:moveTo>
                  <a:pt x="95655" y="0"/>
                </a:moveTo>
                <a:cubicBezTo>
                  <a:pt x="69715" y="0"/>
                  <a:pt x="16212" y="16212"/>
                  <a:pt x="8106" y="38910"/>
                </a:cubicBezTo>
                <a:cubicBezTo>
                  <a:pt x="0" y="61608"/>
                  <a:pt x="21077" y="136187"/>
                  <a:pt x="47017" y="136187"/>
                </a:cubicBezTo>
                <a:cubicBezTo>
                  <a:pt x="72957" y="136187"/>
                  <a:pt x="154021" y="66472"/>
                  <a:pt x="163749" y="38910"/>
                </a:cubicBezTo>
                <a:cubicBezTo>
                  <a:pt x="173477" y="11348"/>
                  <a:pt x="121595" y="0"/>
                  <a:pt x="95655" y="0"/>
                </a:cubicBezTo>
                <a:close/>
              </a:path>
            </a:pathLst>
          </a:custGeom>
          <a:solidFill>
            <a:srgbClr val="7030A0"/>
          </a:solidFill>
          <a:ln w="9525">
            <a:solidFill>
              <a:schemeClr val="tx1"/>
            </a:solidFill>
            <a:round/>
            <a:headEnd/>
            <a:tailEnd/>
          </a:ln>
        </p:spPr>
        <p:txBody>
          <a:bodyPr wrap="none" anchor="ctr"/>
          <a:lstStyle/>
          <a:p>
            <a:endParaRPr lang="es-US"/>
          </a:p>
        </p:txBody>
      </p:sp>
      <p:sp>
        <p:nvSpPr>
          <p:cNvPr id="21520" name="29 Forma libre"/>
          <p:cNvSpPr>
            <a:spLocks noChangeArrowheads="1"/>
          </p:cNvSpPr>
          <p:nvPr/>
        </p:nvSpPr>
        <p:spPr bwMode="auto">
          <a:xfrm>
            <a:off x="2730500" y="5467350"/>
            <a:ext cx="42863" cy="49213"/>
          </a:xfrm>
          <a:custGeom>
            <a:avLst/>
            <a:gdLst>
              <a:gd name="T0" fmla="*/ 14809 w 134567"/>
              <a:gd name="T1" fmla="*/ 3541 h 150779"/>
              <a:gd name="T2" fmla="*/ 2592 w 134567"/>
              <a:gd name="T3" fmla="*/ 354 h 150779"/>
              <a:gd name="T4" fmla="*/ 370 w 134567"/>
              <a:gd name="T5" fmla="*/ 5666 h 150779"/>
              <a:gd name="T6" fmla="*/ 4813 w 134567"/>
              <a:gd name="T7" fmla="*/ 9915 h 150779"/>
              <a:gd name="T8" fmla="*/ 5924 w 134567"/>
              <a:gd name="T9" fmla="*/ 15226 h 150779"/>
              <a:gd name="T10" fmla="*/ 14809 w 134567"/>
              <a:gd name="T11" fmla="*/ 3541 h 150779"/>
              <a:gd name="T12" fmla="*/ 0 60000 65536"/>
              <a:gd name="T13" fmla="*/ 0 60000 65536"/>
              <a:gd name="T14" fmla="*/ 0 60000 65536"/>
              <a:gd name="T15" fmla="*/ 0 60000 65536"/>
              <a:gd name="T16" fmla="*/ 0 60000 65536"/>
              <a:gd name="T17" fmla="*/ 0 60000 65536"/>
              <a:gd name="T18" fmla="*/ 0 w 134567"/>
              <a:gd name="T19" fmla="*/ 0 h 150779"/>
              <a:gd name="T20" fmla="*/ 134567 w 134567"/>
              <a:gd name="T21" fmla="*/ 150779 h 150779"/>
            </a:gdLst>
            <a:ahLst/>
            <a:cxnLst>
              <a:cxn ang="T12">
                <a:pos x="T0" y="T1"/>
              </a:cxn>
              <a:cxn ang="T13">
                <a:pos x="T2" y="T3"/>
              </a:cxn>
              <a:cxn ang="T14">
                <a:pos x="T4" y="T5"/>
              </a:cxn>
              <a:cxn ang="T15">
                <a:pos x="T6" y="T7"/>
              </a:cxn>
              <a:cxn ang="T16">
                <a:pos x="T8" y="T9"/>
              </a:cxn>
              <a:cxn ang="T17">
                <a:pos x="T10" y="T11"/>
              </a:cxn>
            </a:cxnLst>
            <a:rect l="T18" t="T19" r="T20" b="T21"/>
            <a:pathLst>
              <a:path w="134567" h="150779">
                <a:moveTo>
                  <a:pt x="129703" y="32426"/>
                </a:moveTo>
                <a:cubicBezTo>
                  <a:pt x="124839" y="9728"/>
                  <a:pt x="43775" y="0"/>
                  <a:pt x="22698" y="3243"/>
                </a:cubicBezTo>
                <a:cubicBezTo>
                  <a:pt x="1621" y="6486"/>
                  <a:pt x="0" y="37290"/>
                  <a:pt x="3243" y="51882"/>
                </a:cubicBezTo>
                <a:cubicBezTo>
                  <a:pt x="6486" y="66474"/>
                  <a:pt x="34048" y="76201"/>
                  <a:pt x="42154" y="90792"/>
                </a:cubicBezTo>
                <a:cubicBezTo>
                  <a:pt x="50260" y="105383"/>
                  <a:pt x="30805" y="150779"/>
                  <a:pt x="51881" y="139430"/>
                </a:cubicBezTo>
                <a:cubicBezTo>
                  <a:pt x="72957" y="128081"/>
                  <a:pt x="134567" y="55124"/>
                  <a:pt x="129703" y="32426"/>
                </a:cubicBezTo>
                <a:close/>
              </a:path>
            </a:pathLst>
          </a:custGeom>
          <a:solidFill>
            <a:srgbClr val="925B2E"/>
          </a:solidFill>
          <a:ln w="9525">
            <a:solidFill>
              <a:schemeClr val="tx1"/>
            </a:solidFill>
            <a:round/>
            <a:headEnd/>
            <a:tailEnd/>
          </a:ln>
        </p:spPr>
        <p:txBody>
          <a:bodyPr wrap="none" anchor="ctr"/>
          <a:lstStyle/>
          <a:p>
            <a:endParaRPr lang="es-US"/>
          </a:p>
        </p:txBody>
      </p:sp>
      <p:sp>
        <p:nvSpPr>
          <p:cNvPr id="21521" name="30 Forma libre"/>
          <p:cNvSpPr>
            <a:spLocks noChangeArrowheads="1"/>
          </p:cNvSpPr>
          <p:nvPr/>
        </p:nvSpPr>
        <p:spPr bwMode="auto">
          <a:xfrm>
            <a:off x="2862263" y="5429250"/>
            <a:ext cx="90487" cy="74613"/>
          </a:xfrm>
          <a:custGeom>
            <a:avLst/>
            <a:gdLst>
              <a:gd name="T0" fmla="*/ 18769 w 288588"/>
              <a:gd name="T1" fmla="*/ 2140 h 226977"/>
              <a:gd name="T2" fmla="*/ 1276 w 288588"/>
              <a:gd name="T3" fmla="*/ 20328 h 226977"/>
              <a:gd name="T4" fmla="*/ 26422 w 288588"/>
              <a:gd name="T5" fmla="*/ 24607 h 226977"/>
              <a:gd name="T6" fmla="*/ 31888 w 288588"/>
              <a:gd name="T7" fmla="*/ 18188 h 226977"/>
              <a:gd name="T8" fmla="*/ 23142 w 288588"/>
              <a:gd name="T9" fmla="*/ 7489 h 226977"/>
              <a:gd name="T10" fmla="*/ 18769 w 288588"/>
              <a:gd name="T11" fmla="*/ 2140 h 226977"/>
              <a:gd name="T12" fmla="*/ 0 60000 65536"/>
              <a:gd name="T13" fmla="*/ 0 60000 65536"/>
              <a:gd name="T14" fmla="*/ 0 60000 65536"/>
              <a:gd name="T15" fmla="*/ 0 60000 65536"/>
              <a:gd name="T16" fmla="*/ 0 60000 65536"/>
              <a:gd name="T17" fmla="*/ 0 60000 65536"/>
              <a:gd name="T18" fmla="*/ 0 w 288588"/>
              <a:gd name="T19" fmla="*/ 0 h 226977"/>
              <a:gd name="T20" fmla="*/ 288588 w 288588"/>
              <a:gd name="T21" fmla="*/ 226977 h 226977"/>
            </a:gdLst>
            <a:ahLst/>
            <a:cxnLst>
              <a:cxn ang="T12">
                <a:pos x="T0" y="T1"/>
              </a:cxn>
              <a:cxn ang="T13">
                <a:pos x="T2" y="T3"/>
              </a:cxn>
              <a:cxn ang="T14">
                <a:pos x="T4" y="T5"/>
              </a:cxn>
              <a:cxn ang="T15">
                <a:pos x="T6" y="T7"/>
              </a:cxn>
              <a:cxn ang="T16">
                <a:pos x="T8" y="T9"/>
              </a:cxn>
              <a:cxn ang="T17">
                <a:pos x="T10" y="T11"/>
              </a:cxn>
            </a:cxnLst>
            <a:rect l="T18" t="T19" r="T20" b="T21"/>
            <a:pathLst>
              <a:path w="288588" h="226977">
                <a:moveTo>
                  <a:pt x="166992" y="19455"/>
                </a:moveTo>
                <a:cubicBezTo>
                  <a:pt x="134567" y="38910"/>
                  <a:pt x="0" y="150778"/>
                  <a:pt x="11349" y="184825"/>
                </a:cubicBezTo>
                <a:cubicBezTo>
                  <a:pt x="22698" y="218872"/>
                  <a:pt x="189689" y="226977"/>
                  <a:pt x="235085" y="223735"/>
                </a:cubicBezTo>
                <a:cubicBezTo>
                  <a:pt x="280481" y="220493"/>
                  <a:pt x="288588" y="191310"/>
                  <a:pt x="283724" y="165370"/>
                </a:cubicBezTo>
                <a:cubicBezTo>
                  <a:pt x="278860" y="139430"/>
                  <a:pt x="226979" y="92412"/>
                  <a:pt x="205902" y="68093"/>
                </a:cubicBezTo>
                <a:cubicBezTo>
                  <a:pt x="184825" y="43774"/>
                  <a:pt x="199418" y="0"/>
                  <a:pt x="166992" y="19455"/>
                </a:cubicBezTo>
                <a:close/>
              </a:path>
            </a:pathLst>
          </a:custGeom>
          <a:solidFill>
            <a:srgbClr val="925B2E"/>
          </a:solidFill>
          <a:ln w="9525">
            <a:solidFill>
              <a:schemeClr val="tx1"/>
            </a:solidFill>
            <a:round/>
            <a:headEnd/>
            <a:tailEnd/>
          </a:ln>
        </p:spPr>
        <p:txBody>
          <a:bodyPr wrap="none" anchor="ctr"/>
          <a:lstStyle/>
          <a:p>
            <a:endParaRPr lang="es-US"/>
          </a:p>
        </p:txBody>
      </p:sp>
      <p:sp>
        <p:nvSpPr>
          <p:cNvPr id="21522" name="31 Forma libre"/>
          <p:cNvSpPr>
            <a:spLocks noChangeArrowheads="1"/>
          </p:cNvSpPr>
          <p:nvPr/>
        </p:nvSpPr>
        <p:spPr bwMode="auto">
          <a:xfrm>
            <a:off x="2957513" y="5502275"/>
            <a:ext cx="68262" cy="57150"/>
          </a:xfrm>
          <a:custGeom>
            <a:avLst/>
            <a:gdLst>
              <a:gd name="T0" fmla="*/ 10486 w 215629"/>
              <a:gd name="T1" fmla="*/ 184 h 168613"/>
              <a:gd name="T2" fmla="*/ 1656 w 215629"/>
              <a:gd name="T3" fmla="*/ 6803 h 168613"/>
              <a:gd name="T4" fmla="*/ 20421 w 215629"/>
              <a:gd name="T5" fmla="*/ 18937 h 168613"/>
              <a:gd name="T6" fmla="*/ 22629 w 215629"/>
              <a:gd name="T7" fmla="*/ 5700 h 168613"/>
              <a:gd name="T8" fmla="*/ 10486 w 215629"/>
              <a:gd name="T9" fmla="*/ 184 h 168613"/>
              <a:gd name="T10" fmla="*/ 0 60000 65536"/>
              <a:gd name="T11" fmla="*/ 0 60000 65536"/>
              <a:gd name="T12" fmla="*/ 0 60000 65536"/>
              <a:gd name="T13" fmla="*/ 0 60000 65536"/>
              <a:gd name="T14" fmla="*/ 0 60000 65536"/>
              <a:gd name="T15" fmla="*/ 0 w 215629"/>
              <a:gd name="T16" fmla="*/ 0 h 168613"/>
              <a:gd name="T17" fmla="*/ 215629 w 215629"/>
              <a:gd name="T18" fmla="*/ 168613 h 168613"/>
            </a:gdLst>
            <a:ahLst/>
            <a:cxnLst>
              <a:cxn ang="T10">
                <a:pos x="T0" y="T1"/>
              </a:cxn>
              <a:cxn ang="T11">
                <a:pos x="T2" y="T3"/>
              </a:cxn>
              <a:cxn ang="T12">
                <a:pos x="T4" y="T5"/>
              </a:cxn>
              <a:cxn ang="T13">
                <a:pos x="T6" y="T7"/>
              </a:cxn>
              <a:cxn ang="T14">
                <a:pos x="T8" y="T9"/>
              </a:cxn>
            </a:cxnLst>
            <a:rect l="T15" t="T16" r="T17" b="T18"/>
            <a:pathLst>
              <a:path w="215629" h="168613">
                <a:moveTo>
                  <a:pt x="92412" y="1621"/>
                </a:moveTo>
                <a:cubicBezTo>
                  <a:pt x="61608" y="3242"/>
                  <a:pt x="0" y="32425"/>
                  <a:pt x="14591" y="59987"/>
                </a:cubicBezTo>
                <a:cubicBezTo>
                  <a:pt x="29183" y="87549"/>
                  <a:pt x="149157" y="168613"/>
                  <a:pt x="179961" y="166992"/>
                </a:cubicBezTo>
                <a:cubicBezTo>
                  <a:pt x="210765" y="165371"/>
                  <a:pt x="215629" y="81064"/>
                  <a:pt x="199416" y="50260"/>
                </a:cubicBezTo>
                <a:cubicBezTo>
                  <a:pt x="183203" y="19456"/>
                  <a:pt x="123216" y="0"/>
                  <a:pt x="92412" y="1621"/>
                </a:cubicBezTo>
                <a:close/>
              </a:path>
            </a:pathLst>
          </a:custGeom>
          <a:solidFill>
            <a:srgbClr val="925B2E"/>
          </a:solidFill>
          <a:ln w="9525">
            <a:solidFill>
              <a:schemeClr val="tx1"/>
            </a:solidFill>
            <a:round/>
            <a:headEnd/>
            <a:tailEnd/>
          </a:ln>
        </p:spPr>
        <p:txBody>
          <a:bodyPr wrap="none" anchor="ctr"/>
          <a:lstStyle/>
          <a:p>
            <a:endParaRPr lang="es-US"/>
          </a:p>
        </p:txBody>
      </p:sp>
      <p:sp>
        <p:nvSpPr>
          <p:cNvPr id="21523" name="32 Forma libre"/>
          <p:cNvSpPr>
            <a:spLocks noChangeArrowheads="1"/>
          </p:cNvSpPr>
          <p:nvPr/>
        </p:nvSpPr>
        <p:spPr bwMode="auto">
          <a:xfrm>
            <a:off x="3338513" y="5395913"/>
            <a:ext cx="90487" cy="93662"/>
          </a:xfrm>
          <a:custGeom>
            <a:avLst/>
            <a:gdLst>
              <a:gd name="T0" fmla="*/ 4819 w 283724"/>
              <a:gd name="T1" fmla="*/ 7608 h 280481"/>
              <a:gd name="T2" fmla="*/ 3707 w 283724"/>
              <a:gd name="T3" fmla="*/ 28257 h 280481"/>
              <a:gd name="T4" fmla="*/ 27060 w 283724"/>
              <a:gd name="T5" fmla="*/ 26084 h 280481"/>
              <a:gd name="T6" fmla="*/ 29284 w 283724"/>
              <a:gd name="T7" fmla="*/ 18476 h 280481"/>
              <a:gd name="T8" fmla="*/ 8155 w 283724"/>
              <a:gd name="T9" fmla="*/ 2174 h 280481"/>
              <a:gd name="T10" fmla="*/ 4819 w 283724"/>
              <a:gd name="T11" fmla="*/ 7608 h 280481"/>
              <a:gd name="T12" fmla="*/ 0 60000 65536"/>
              <a:gd name="T13" fmla="*/ 0 60000 65536"/>
              <a:gd name="T14" fmla="*/ 0 60000 65536"/>
              <a:gd name="T15" fmla="*/ 0 60000 65536"/>
              <a:gd name="T16" fmla="*/ 0 60000 65536"/>
              <a:gd name="T17" fmla="*/ 0 60000 65536"/>
              <a:gd name="T18" fmla="*/ 0 w 283724"/>
              <a:gd name="T19" fmla="*/ 0 h 280481"/>
              <a:gd name="T20" fmla="*/ 283724 w 283724"/>
              <a:gd name="T21" fmla="*/ 280481 h 280481"/>
            </a:gdLst>
            <a:ahLst/>
            <a:cxnLst>
              <a:cxn ang="T12">
                <a:pos x="T0" y="T1"/>
              </a:cxn>
              <a:cxn ang="T13">
                <a:pos x="T2" y="T3"/>
              </a:cxn>
              <a:cxn ang="T14">
                <a:pos x="T4" y="T5"/>
              </a:cxn>
              <a:cxn ang="T15">
                <a:pos x="T6" y="T7"/>
              </a:cxn>
              <a:cxn ang="T16">
                <a:pos x="T8" y="T9"/>
              </a:cxn>
              <a:cxn ang="T17">
                <a:pos x="T10" y="T11"/>
              </a:cxn>
            </a:cxnLst>
            <a:rect l="T18" t="T19" r="T20" b="T21"/>
            <a:pathLst>
              <a:path w="283724" h="280481">
                <a:moveTo>
                  <a:pt x="42153" y="68093"/>
                </a:moveTo>
                <a:cubicBezTo>
                  <a:pt x="35668" y="107004"/>
                  <a:pt x="0" y="225357"/>
                  <a:pt x="32425" y="252919"/>
                </a:cubicBezTo>
                <a:cubicBezTo>
                  <a:pt x="64850" y="280481"/>
                  <a:pt x="199417" y="248055"/>
                  <a:pt x="236706" y="233464"/>
                </a:cubicBezTo>
                <a:cubicBezTo>
                  <a:pt x="273995" y="218873"/>
                  <a:pt x="283724" y="201038"/>
                  <a:pt x="256162" y="165370"/>
                </a:cubicBezTo>
                <a:cubicBezTo>
                  <a:pt x="228600" y="129702"/>
                  <a:pt x="108626" y="38910"/>
                  <a:pt x="71336" y="19455"/>
                </a:cubicBezTo>
                <a:cubicBezTo>
                  <a:pt x="34047" y="0"/>
                  <a:pt x="48638" y="29182"/>
                  <a:pt x="42153" y="68093"/>
                </a:cubicBezTo>
                <a:close/>
              </a:path>
            </a:pathLst>
          </a:custGeom>
          <a:solidFill>
            <a:srgbClr val="925B2E"/>
          </a:solidFill>
          <a:ln w="9525">
            <a:solidFill>
              <a:schemeClr val="tx1"/>
            </a:solidFill>
            <a:round/>
            <a:headEnd/>
            <a:tailEnd/>
          </a:ln>
        </p:spPr>
        <p:txBody>
          <a:bodyPr wrap="none" anchor="ctr"/>
          <a:lstStyle/>
          <a:p>
            <a:endParaRPr lang="es-US"/>
          </a:p>
        </p:txBody>
      </p:sp>
      <p:sp>
        <p:nvSpPr>
          <p:cNvPr id="21524" name="33 Forma libre"/>
          <p:cNvSpPr>
            <a:spLocks noChangeArrowheads="1"/>
          </p:cNvSpPr>
          <p:nvPr/>
        </p:nvSpPr>
        <p:spPr bwMode="auto">
          <a:xfrm>
            <a:off x="3076575" y="5475288"/>
            <a:ext cx="22225" cy="20637"/>
          </a:xfrm>
          <a:custGeom>
            <a:avLst/>
            <a:gdLst>
              <a:gd name="T0" fmla="*/ 7777 w 72325"/>
              <a:gd name="T1" fmla="*/ 1381 h 60271"/>
              <a:gd name="T2" fmla="*/ 948 w 72325"/>
              <a:gd name="T3" fmla="*/ 789 h 60271"/>
              <a:gd name="T4" fmla="*/ 2087 w 72325"/>
              <a:gd name="T5" fmla="*/ 6115 h 60271"/>
              <a:gd name="T6" fmla="*/ 7777 w 72325"/>
              <a:gd name="T7" fmla="*/ 1381 h 60271"/>
              <a:gd name="T8" fmla="*/ 0 60000 65536"/>
              <a:gd name="T9" fmla="*/ 0 60000 65536"/>
              <a:gd name="T10" fmla="*/ 0 60000 65536"/>
              <a:gd name="T11" fmla="*/ 0 60000 65536"/>
              <a:gd name="T12" fmla="*/ 0 w 72325"/>
              <a:gd name="T13" fmla="*/ 0 h 60271"/>
              <a:gd name="T14" fmla="*/ 72325 w 72325"/>
              <a:gd name="T15" fmla="*/ 60271 h 60271"/>
            </a:gdLst>
            <a:ahLst/>
            <a:cxnLst>
              <a:cxn ang="T8">
                <a:pos x="T0" y="T1"/>
              </a:cxn>
              <a:cxn ang="T9">
                <a:pos x="T2" y="T3"/>
              </a:cxn>
              <a:cxn ang="T10">
                <a:pos x="T4" y="T5"/>
              </a:cxn>
              <a:cxn ang="T11">
                <a:pos x="T6" y="T7"/>
              </a:cxn>
            </a:cxnLst>
            <a:rect l="T12" t="T13" r="T14" b="T15"/>
            <a:pathLst>
              <a:path w="72325" h="60271">
                <a:moveTo>
                  <a:pt x="70603" y="12054"/>
                </a:moveTo>
                <a:cubicBezTo>
                  <a:pt x="68881" y="4305"/>
                  <a:pt x="17220" y="0"/>
                  <a:pt x="8610" y="6888"/>
                </a:cubicBezTo>
                <a:cubicBezTo>
                  <a:pt x="0" y="13776"/>
                  <a:pt x="4305" y="46495"/>
                  <a:pt x="18942" y="53383"/>
                </a:cubicBezTo>
                <a:cubicBezTo>
                  <a:pt x="33579" y="60271"/>
                  <a:pt x="72325" y="19803"/>
                  <a:pt x="70603" y="12054"/>
                </a:cubicBezTo>
                <a:close/>
              </a:path>
            </a:pathLst>
          </a:custGeom>
          <a:solidFill>
            <a:srgbClr val="925B2E"/>
          </a:solidFill>
          <a:ln w="9525">
            <a:solidFill>
              <a:schemeClr val="tx1"/>
            </a:solidFill>
            <a:round/>
            <a:headEnd/>
            <a:tailEnd/>
          </a:ln>
        </p:spPr>
        <p:txBody>
          <a:bodyPr wrap="none" anchor="ctr"/>
          <a:lstStyle/>
          <a:p>
            <a:endParaRPr lang="es-US"/>
          </a:p>
        </p:txBody>
      </p:sp>
      <p:sp>
        <p:nvSpPr>
          <p:cNvPr id="21525" name="35 Forma libre"/>
          <p:cNvSpPr>
            <a:spLocks noChangeArrowheads="1"/>
          </p:cNvSpPr>
          <p:nvPr/>
        </p:nvSpPr>
        <p:spPr bwMode="auto">
          <a:xfrm>
            <a:off x="2773363" y="4803775"/>
            <a:ext cx="41275" cy="31750"/>
          </a:xfrm>
          <a:custGeom>
            <a:avLst/>
            <a:gdLst>
              <a:gd name="T0" fmla="*/ 9927 w 133458"/>
              <a:gd name="T1" fmla="*/ 590 h 92990"/>
              <a:gd name="T2" fmla="*/ 13936 w 133458"/>
              <a:gd name="T3" fmla="*/ 4721 h 92990"/>
              <a:gd name="T4" fmla="*/ 4773 w 133458"/>
              <a:gd name="T5" fmla="*/ 10033 h 92990"/>
              <a:gd name="T6" fmla="*/ 191 w 133458"/>
              <a:gd name="T7" fmla="*/ 8262 h 92990"/>
              <a:gd name="T8" fmla="*/ 9927 w 133458"/>
              <a:gd name="T9" fmla="*/ 590 h 92990"/>
              <a:gd name="T10" fmla="*/ 0 60000 65536"/>
              <a:gd name="T11" fmla="*/ 0 60000 65536"/>
              <a:gd name="T12" fmla="*/ 0 60000 65536"/>
              <a:gd name="T13" fmla="*/ 0 60000 65536"/>
              <a:gd name="T14" fmla="*/ 0 60000 65536"/>
              <a:gd name="T15" fmla="*/ 0 w 133458"/>
              <a:gd name="T16" fmla="*/ 0 h 92990"/>
              <a:gd name="T17" fmla="*/ 133458 w 133458"/>
              <a:gd name="T18" fmla="*/ 92990 h 92990"/>
            </a:gdLst>
            <a:ahLst/>
            <a:cxnLst>
              <a:cxn ang="T10">
                <a:pos x="T0" y="T1"/>
              </a:cxn>
              <a:cxn ang="T11">
                <a:pos x="T2" y="T3"/>
              </a:cxn>
              <a:cxn ang="T12">
                <a:pos x="T4" y="T5"/>
              </a:cxn>
              <a:cxn ang="T13">
                <a:pos x="T6" y="T7"/>
              </a:cxn>
              <a:cxn ang="T14">
                <a:pos x="T8" y="T9"/>
              </a:cxn>
            </a:cxnLst>
            <a:rect l="T15" t="T16" r="T17" b="T18"/>
            <a:pathLst>
              <a:path w="133458" h="92990">
                <a:moveTo>
                  <a:pt x="89546" y="5166"/>
                </a:moveTo>
                <a:cubicBezTo>
                  <a:pt x="110210" y="0"/>
                  <a:pt x="133458" y="27553"/>
                  <a:pt x="125709" y="41329"/>
                </a:cubicBezTo>
                <a:cubicBezTo>
                  <a:pt x="117960" y="55105"/>
                  <a:pt x="63715" y="82658"/>
                  <a:pt x="43051" y="87824"/>
                </a:cubicBezTo>
                <a:cubicBezTo>
                  <a:pt x="22387" y="92990"/>
                  <a:pt x="0" y="86102"/>
                  <a:pt x="1722" y="72326"/>
                </a:cubicBezTo>
                <a:cubicBezTo>
                  <a:pt x="3444" y="58550"/>
                  <a:pt x="68882" y="10332"/>
                  <a:pt x="89546" y="5166"/>
                </a:cubicBezTo>
                <a:close/>
              </a:path>
            </a:pathLst>
          </a:custGeom>
          <a:solidFill>
            <a:srgbClr val="7030A0"/>
          </a:solidFill>
          <a:ln w="9525">
            <a:solidFill>
              <a:schemeClr val="tx1"/>
            </a:solidFill>
            <a:round/>
            <a:headEnd/>
            <a:tailEnd/>
          </a:ln>
        </p:spPr>
        <p:txBody>
          <a:bodyPr wrap="none" anchor="ctr"/>
          <a:lstStyle/>
          <a:p>
            <a:endParaRPr lang="es-US"/>
          </a:p>
        </p:txBody>
      </p:sp>
      <p:sp>
        <p:nvSpPr>
          <p:cNvPr id="21526" name="38 CuadroTexto"/>
          <p:cNvSpPr txBox="1">
            <a:spLocks noChangeArrowheads="1"/>
          </p:cNvSpPr>
          <p:nvPr/>
        </p:nvSpPr>
        <p:spPr bwMode="auto">
          <a:xfrm>
            <a:off x="889000" y="1466850"/>
            <a:ext cx="952500" cy="3079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b="1">
                <a:solidFill>
                  <a:schemeClr val="bg1"/>
                </a:solidFill>
                <a:latin typeface="Times New Roman" panose="02020603050405020304" pitchFamily="18" charset="0"/>
                <a:ea typeface="ＭＳ Ｐゴシック" panose="020B0600070205080204" pitchFamily="34" charset="-128"/>
              </a:rPr>
              <a:t>Chorotega</a:t>
            </a:r>
          </a:p>
        </p:txBody>
      </p:sp>
      <p:sp>
        <p:nvSpPr>
          <p:cNvPr id="21527" name="39 CuadroTexto"/>
          <p:cNvSpPr txBox="1">
            <a:spLocks noChangeArrowheads="1"/>
          </p:cNvSpPr>
          <p:nvPr/>
        </p:nvSpPr>
        <p:spPr bwMode="auto">
          <a:xfrm>
            <a:off x="889000" y="1824038"/>
            <a:ext cx="952500" cy="307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b="1">
                <a:solidFill>
                  <a:schemeClr val="bg1"/>
                </a:solidFill>
                <a:latin typeface="Times New Roman" panose="02020603050405020304" pitchFamily="18" charset="0"/>
                <a:ea typeface="ＭＳ Ｐゴシック" panose="020B0600070205080204" pitchFamily="34" charset="-128"/>
              </a:rPr>
              <a:t>Sutiaba</a:t>
            </a:r>
          </a:p>
        </p:txBody>
      </p:sp>
      <p:sp>
        <p:nvSpPr>
          <p:cNvPr id="21528" name="40 CuadroTexto"/>
          <p:cNvSpPr txBox="1">
            <a:spLocks noChangeArrowheads="1"/>
          </p:cNvSpPr>
          <p:nvPr/>
        </p:nvSpPr>
        <p:spPr bwMode="auto">
          <a:xfrm>
            <a:off x="889000" y="2206625"/>
            <a:ext cx="952500" cy="3063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b="1">
                <a:solidFill>
                  <a:schemeClr val="bg1"/>
                </a:solidFill>
                <a:latin typeface="Times New Roman" panose="02020603050405020304" pitchFamily="18" charset="0"/>
                <a:ea typeface="ＭＳ Ｐゴシック" panose="020B0600070205080204" pitchFamily="34" charset="-128"/>
              </a:rPr>
              <a:t>Matagalpa</a:t>
            </a:r>
          </a:p>
        </p:txBody>
      </p:sp>
      <p:sp>
        <p:nvSpPr>
          <p:cNvPr id="21529" name="41 CuadroTexto"/>
          <p:cNvSpPr txBox="1">
            <a:spLocks noChangeArrowheads="1"/>
          </p:cNvSpPr>
          <p:nvPr/>
        </p:nvSpPr>
        <p:spPr bwMode="auto">
          <a:xfrm>
            <a:off x="889000" y="2587625"/>
            <a:ext cx="952500" cy="307975"/>
          </a:xfrm>
          <a:prstGeom prst="rect">
            <a:avLst/>
          </a:prstGeom>
          <a:solidFill>
            <a:srgbClr val="925B2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b="1">
                <a:solidFill>
                  <a:schemeClr val="bg1"/>
                </a:solidFill>
                <a:latin typeface="Times New Roman" panose="02020603050405020304" pitchFamily="18" charset="0"/>
                <a:ea typeface="ＭＳ Ｐゴシック" panose="020B0600070205080204" pitchFamily="34" charset="-128"/>
              </a:rPr>
              <a:t>Náhuatl</a:t>
            </a:r>
          </a:p>
        </p:txBody>
      </p:sp>
      <p:sp>
        <p:nvSpPr>
          <p:cNvPr id="21530" name="34 Forma libre"/>
          <p:cNvSpPr>
            <a:spLocks noChangeArrowheads="1"/>
          </p:cNvSpPr>
          <p:nvPr/>
        </p:nvSpPr>
        <p:spPr bwMode="auto">
          <a:xfrm>
            <a:off x="3560763" y="793750"/>
            <a:ext cx="717550" cy="1223963"/>
          </a:xfrm>
          <a:custGeom>
            <a:avLst/>
            <a:gdLst>
              <a:gd name="T0" fmla="*/ 11504 w 809017"/>
              <a:gd name="T1" fmla="*/ 1040895 h 1224874"/>
              <a:gd name="T2" fmla="*/ 37387 w 809017"/>
              <a:gd name="T3" fmla="*/ 938831 h 1224874"/>
              <a:gd name="T4" fmla="*/ 28760 w 809017"/>
              <a:gd name="T5" fmla="*/ 899949 h 1224874"/>
              <a:gd name="T6" fmla="*/ 76213 w 809017"/>
              <a:gd name="T7" fmla="*/ 895089 h 1224874"/>
              <a:gd name="T8" fmla="*/ 80527 w 809017"/>
              <a:gd name="T9" fmla="*/ 865927 h 1224874"/>
              <a:gd name="T10" fmla="*/ 188375 w 809017"/>
              <a:gd name="T11" fmla="*/ 861067 h 1224874"/>
              <a:gd name="T12" fmla="*/ 274654 w 809017"/>
              <a:gd name="T13" fmla="*/ 870788 h 1224874"/>
              <a:gd name="T14" fmla="*/ 309165 w 809017"/>
              <a:gd name="T15" fmla="*/ 807605 h 1224874"/>
              <a:gd name="T16" fmla="*/ 266025 w 809017"/>
              <a:gd name="T17" fmla="*/ 739562 h 1224874"/>
              <a:gd name="T18" fmla="*/ 227200 w 809017"/>
              <a:gd name="T19" fmla="*/ 700680 h 1224874"/>
              <a:gd name="T20" fmla="*/ 266025 w 809017"/>
              <a:gd name="T21" fmla="*/ 622917 h 1224874"/>
              <a:gd name="T22" fmla="*/ 326421 w 809017"/>
              <a:gd name="T23" fmla="*/ 491691 h 1224874"/>
              <a:gd name="T24" fmla="*/ 309165 w 809017"/>
              <a:gd name="T25" fmla="*/ 409067 h 1224874"/>
              <a:gd name="T26" fmla="*/ 352304 w 809017"/>
              <a:gd name="T27" fmla="*/ 404207 h 1224874"/>
              <a:gd name="T28" fmla="*/ 386816 w 809017"/>
              <a:gd name="T29" fmla="*/ 433368 h 1224874"/>
              <a:gd name="T30" fmla="*/ 473094 w 809017"/>
              <a:gd name="T31" fmla="*/ 399348 h 1224874"/>
              <a:gd name="T32" fmla="*/ 460153 w 809017"/>
              <a:gd name="T33" fmla="*/ 350745 h 1224874"/>
              <a:gd name="T34" fmla="*/ 429955 w 809017"/>
              <a:gd name="T35" fmla="*/ 292422 h 1224874"/>
              <a:gd name="T36" fmla="*/ 481722 w 809017"/>
              <a:gd name="T37" fmla="*/ 238960 h 1224874"/>
              <a:gd name="T38" fmla="*/ 555059 w 809017"/>
              <a:gd name="T39" fmla="*/ 161197 h 1224874"/>
              <a:gd name="T40" fmla="*/ 585257 w 809017"/>
              <a:gd name="T41" fmla="*/ 166057 h 1224874"/>
              <a:gd name="T42" fmla="*/ 580943 w 809017"/>
              <a:gd name="T43" fmla="*/ 127175 h 1224874"/>
              <a:gd name="T44" fmla="*/ 611140 w 809017"/>
              <a:gd name="T45" fmla="*/ 83434 h 1224874"/>
              <a:gd name="T46" fmla="*/ 680163 w 809017"/>
              <a:gd name="T47" fmla="*/ 83434 h 1224874"/>
              <a:gd name="T48" fmla="*/ 710360 w 809017"/>
              <a:gd name="T49" fmla="*/ 584035 h 1224874"/>
              <a:gd name="T50" fmla="*/ 637024 w 809017"/>
              <a:gd name="T51" fmla="*/ 763863 h 1224874"/>
              <a:gd name="T52" fmla="*/ 637024 w 809017"/>
              <a:gd name="T53" fmla="*/ 841626 h 1224874"/>
              <a:gd name="T54" fmla="*/ 589571 w 809017"/>
              <a:gd name="T55" fmla="*/ 977712 h 1224874"/>
              <a:gd name="T56" fmla="*/ 602512 w 809017"/>
              <a:gd name="T57" fmla="*/ 1079777 h 1224874"/>
              <a:gd name="T58" fmla="*/ 455839 w 809017"/>
              <a:gd name="T59" fmla="*/ 1215863 h 1224874"/>
              <a:gd name="T60" fmla="*/ 145236 w 809017"/>
              <a:gd name="T61" fmla="*/ 1128379 h 1224874"/>
              <a:gd name="T62" fmla="*/ 106411 w 809017"/>
              <a:gd name="T63" fmla="*/ 1070057 h 1224874"/>
              <a:gd name="T64" fmla="*/ 11504 w 809017"/>
              <a:gd name="T65" fmla="*/ 1040895 h 1224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9017"/>
              <a:gd name="T100" fmla="*/ 0 h 1224874"/>
              <a:gd name="T101" fmla="*/ 809017 w 809017"/>
              <a:gd name="T102" fmla="*/ 1224874 h 1224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9017" h="1224874">
                <a:moveTo>
                  <a:pt x="12970" y="1041670"/>
                </a:moveTo>
                <a:cubicBezTo>
                  <a:pt x="0" y="1019783"/>
                  <a:pt x="38910" y="963039"/>
                  <a:pt x="42153" y="939530"/>
                </a:cubicBezTo>
                <a:cubicBezTo>
                  <a:pt x="45396" y="916022"/>
                  <a:pt x="25130" y="907915"/>
                  <a:pt x="32426" y="900619"/>
                </a:cubicBezTo>
                <a:cubicBezTo>
                  <a:pt x="39722" y="893323"/>
                  <a:pt x="76200" y="901430"/>
                  <a:pt x="85928" y="895755"/>
                </a:cubicBezTo>
                <a:cubicBezTo>
                  <a:pt x="95656" y="890081"/>
                  <a:pt x="69716" y="872246"/>
                  <a:pt x="90792" y="866572"/>
                </a:cubicBezTo>
                <a:cubicBezTo>
                  <a:pt x="111868" y="860898"/>
                  <a:pt x="175908" y="860897"/>
                  <a:pt x="212387" y="861708"/>
                </a:cubicBezTo>
                <a:cubicBezTo>
                  <a:pt x="248866" y="862519"/>
                  <a:pt x="286966" y="880353"/>
                  <a:pt x="309664" y="871436"/>
                </a:cubicBezTo>
                <a:cubicBezTo>
                  <a:pt x="332362" y="862519"/>
                  <a:pt x="350196" y="830093"/>
                  <a:pt x="348575" y="808206"/>
                </a:cubicBezTo>
                <a:cubicBezTo>
                  <a:pt x="346954" y="786319"/>
                  <a:pt x="315338" y="757947"/>
                  <a:pt x="299936" y="740113"/>
                </a:cubicBezTo>
                <a:cubicBezTo>
                  <a:pt x="284534" y="722279"/>
                  <a:pt x="256162" y="720657"/>
                  <a:pt x="256162" y="701202"/>
                </a:cubicBezTo>
                <a:cubicBezTo>
                  <a:pt x="256162" y="681747"/>
                  <a:pt x="281291" y="658239"/>
                  <a:pt x="299936" y="623381"/>
                </a:cubicBezTo>
                <a:cubicBezTo>
                  <a:pt x="318581" y="588524"/>
                  <a:pt x="359924" y="527725"/>
                  <a:pt x="368030" y="492057"/>
                </a:cubicBezTo>
                <a:cubicBezTo>
                  <a:pt x="376136" y="456389"/>
                  <a:pt x="343711" y="423964"/>
                  <a:pt x="348575" y="409372"/>
                </a:cubicBezTo>
                <a:cubicBezTo>
                  <a:pt x="353439" y="394780"/>
                  <a:pt x="382622" y="400455"/>
                  <a:pt x="397213" y="404508"/>
                </a:cubicBezTo>
                <a:cubicBezTo>
                  <a:pt x="411804" y="408561"/>
                  <a:pt x="413426" y="434502"/>
                  <a:pt x="436124" y="433691"/>
                </a:cubicBezTo>
                <a:cubicBezTo>
                  <a:pt x="458822" y="432881"/>
                  <a:pt x="519619" y="413426"/>
                  <a:pt x="533400" y="399645"/>
                </a:cubicBezTo>
                <a:cubicBezTo>
                  <a:pt x="547181" y="385864"/>
                  <a:pt x="526915" y="368840"/>
                  <a:pt x="518809" y="351006"/>
                </a:cubicBezTo>
                <a:cubicBezTo>
                  <a:pt x="510703" y="333172"/>
                  <a:pt x="480709" y="311285"/>
                  <a:pt x="484762" y="292640"/>
                </a:cubicBezTo>
                <a:cubicBezTo>
                  <a:pt x="488815" y="273995"/>
                  <a:pt x="519620" y="261025"/>
                  <a:pt x="543128" y="239138"/>
                </a:cubicBezTo>
                <a:cubicBezTo>
                  <a:pt x="566636" y="217251"/>
                  <a:pt x="606358" y="173476"/>
                  <a:pt x="625813" y="161317"/>
                </a:cubicBezTo>
                <a:cubicBezTo>
                  <a:pt x="645268" y="149158"/>
                  <a:pt x="654996" y="171855"/>
                  <a:pt x="659860" y="166181"/>
                </a:cubicBezTo>
                <a:cubicBezTo>
                  <a:pt x="664724" y="160507"/>
                  <a:pt x="650132" y="141051"/>
                  <a:pt x="654996" y="127270"/>
                </a:cubicBezTo>
                <a:cubicBezTo>
                  <a:pt x="659860" y="113489"/>
                  <a:pt x="670398" y="90792"/>
                  <a:pt x="689043" y="83496"/>
                </a:cubicBezTo>
                <a:cubicBezTo>
                  <a:pt x="707688" y="76200"/>
                  <a:pt x="748219" y="0"/>
                  <a:pt x="766864" y="83496"/>
                </a:cubicBezTo>
                <a:cubicBezTo>
                  <a:pt x="785509" y="166992"/>
                  <a:pt x="809017" y="470981"/>
                  <a:pt x="800911" y="584470"/>
                </a:cubicBezTo>
                <a:cubicBezTo>
                  <a:pt x="792805" y="697959"/>
                  <a:pt x="732007" y="721468"/>
                  <a:pt x="718226" y="764432"/>
                </a:cubicBezTo>
                <a:cubicBezTo>
                  <a:pt x="704445" y="807396"/>
                  <a:pt x="727143" y="806585"/>
                  <a:pt x="718226" y="842253"/>
                </a:cubicBezTo>
                <a:cubicBezTo>
                  <a:pt x="709309" y="877921"/>
                  <a:pt x="671209" y="938719"/>
                  <a:pt x="664724" y="978440"/>
                </a:cubicBezTo>
                <a:cubicBezTo>
                  <a:pt x="658239" y="1018161"/>
                  <a:pt x="704445" y="1040860"/>
                  <a:pt x="679315" y="1080581"/>
                </a:cubicBezTo>
                <a:cubicBezTo>
                  <a:pt x="654185" y="1120302"/>
                  <a:pt x="599873" y="1208662"/>
                  <a:pt x="513945" y="1216768"/>
                </a:cubicBezTo>
                <a:cubicBezTo>
                  <a:pt x="428017" y="1224874"/>
                  <a:pt x="229411" y="1153538"/>
                  <a:pt x="163749" y="1129219"/>
                </a:cubicBezTo>
                <a:cubicBezTo>
                  <a:pt x="98087" y="1104900"/>
                  <a:pt x="143484" y="1087066"/>
                  <a:pt x="119975" y="1070853"/>
                </a:cubicBezTo>
                <a:cubicBezTo>
                  <a:pt x="96467" y="1054640"/>
                  <a:pt x="25940" y="1063557"/>
                  <a:pt x="12970" y="1041670"/>
                </a:cubicBezTo>
                <a:close/>
              </a:path>
            </a:pathLst>
          </a:cu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US"/>
          </a:p>
        </p:txBody>
      </p:sp>
      <p:sp>
        <p:nvSpPr>
          <p:cNvPr id="21531" name="36 CuadroTexto"/>
          <p:cNvSpPr txBox="1">
            <a:spLocks noChangeArrowheads="1"/>
          </p:cNvSpPr>
          <p:nvPr/>
        </p:nvSpPr>
        <p:spPr bwMode="auto">
          <a:xfrm>
            <a:off x="2921000" y="1038225"/>
            <a:ext cx="88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100" b="1">
                <a:solidFill>
                  <a:srgbClr val="00B0F0"/>
                </a:solidFill>
                <a:latin typeface="Times New Roman" panose="02020603050405020304" pitchFamily="18" charset="0"/>
                <a:ea typeface="ＭＳ Ｐゴシック" panose="020B0600070205080204" pitchFamily="34" charset="-128"/>
                <a:cs typeface="Times New Roman" panose="02020603050405020304" pitchFamily="18" charset="0"/>
              </a:rPr>
              <a:t>Régimen Especial</a:t>
            </a:r>
          </a:p>
        </p:txBody>
      </p:sp>
      <p:cxnSp>
        <p:nvCxnSpPr>
          <p:cNvPr id="21532" name="42 Conector recto de flecha"/>
          <p:cNvCxnSpPr>
            <a:cxnSpLocks noChangeShapeType="1"/>
          </p:cNvCxnSpPr>
          <p:nvPr/>
        </p:nvCxnSpPr>
        <p:spPr bwMode="auto">
          <a:xfrm>
            <a:off x="4071938" y="1323975"/>
            <a:ext cx="214312" cy="71438"/>
          </a:xfrm>
          <a:prstGeom prst="straightConnector1">
            <a:avLst/>
          </a:prstGeom>
          <a:noFill/>
          <a:ln w="25400">
            <a:solidFill>
              <a:srgbClr val="00B0F0"/>
            </a:solidFill>
            <a:round/>
            <a:headEnd/>
            <a:tailEnd type="arrow" w="med" len="med"/>
          </a:ln>
          <a:extLst>
            <a:ext uri="{909E8E84-426E-40DD-AFC4-6F175D3DCCD1}">
              <a14:hiddenFill xmlns:a14="http://schemas.microsoft.com/office/drawing/2010/main">
                <a:noFill/>
              </a14:hiddenFill>
            </a:ext>
          </a:extLst>
        </p:spPr>
      </p:cxnSp>
      <p:sp>
        <p:nvSpPr>
          <p:cNvPr id="21533" name="10 CuadroTexto"/>
          <p:cNvSpPr txBox="1">
            <a:spLocks noChangeArrowheads="1"/>
          </p:cNvSpPr>
          <p:nvPr/>
        </p:nvSpPr>
        <p:spPr bwMode="auto">
          <a:xfrm rot="-543981">
            <a:off x="3892550" y="2687638"/>
            <a:ext cx="900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80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RAAN</a:t>
            </a:r>
          </a:p>
        </p:txBody>
      </p:sp>
      <p:sp>
        <p:nvSpPr>
          <p:cNvPr id="21534" name="46 Forma libre"/>
          <p:cNvSpPr>
            <a:spLocks noChangeArrowheads="1"/>
          </p:cNvSpPr>
          <p:nvPr/>
        </p:nvSpPr>
        <p:spPr bwMode="auto">
          <a:xfrm>
            <a:off x="3957638" y="2970213"/>
            <a:ext cx="1947862" cy="444500"/>
          </a:xfrm>
          <a:custGeom>
            <a:avLst/>
            <a:gdLst>
              <a:gd name="T0" fmla="*/ 0 w 3119058"/>
              <a:gd name="T1" fmla="*/ 343647 h 445046"/>
              <a:gd name="T2" fmla="*/ 88568 w 3119058"/>
              <a:gd name="T3" fmla="*/ 332442 h 445046"/>
              <a:gd name="T4" fmla="*/ 179597 w 3119058"/>
              <a:gd name="T5" fmla="*/ 282015 h 445046"/>
              <a:gd name="T6" fmla="*/ 236182 w 3119058"/>
              <a:gd name="T7" fmla="*/ 242794 h 445046"/>
              <a:gd name="T8" fmla="*/ 263245 w 3119058"/>
              <a:gd name="T9" fmla="*/ 141942 h 445046"/>
              <a:gd name="T10" fmla="*/ 644581 w 3119058"/>
              <a:gd name="T11" fmla="*/ 74706 h 445046"/>
              <a:gd name="T12" fmla="*/ 770053 w 3119058"/>
              <a:gd name="T13" fmla="*/ 1868 h 445046"/>
              <a:gd name="T14" fmla="*/ 1065281 w 3119058"/>
              <a:gd name="T15" fmla="*/ 63500 h 445046"/>
              <a:gd name="T16" fmla="*/ 1089883 w 3119058"/>
              <a:gd name="T17" fmla="*/ 85912 h 445046"/>
              <a:gd name="T18" fmla="*/ 1144008 w 3119058"/>
              <a:gd name="T19" fmla="*/ 85912 h 445046"/>
              <a:gd name="T20" fmla="*/ 1141548 w 3119058"/>
              <a:gd name="T21" fmla="*/ 147545 h 445046"/>
              <a:gd name="T22" fmla="*/ 1153849 w 3119058"/>
              <a:gd name="T23" fmla="*/ 175559 h 445046"/>
              <a:gd name="T24" fmla="*/ 1139088 w 3119058"/>
              <a:gd name="T25" fmla="*/ 237192 h 445046"/>
              <a:gd name="T26" fmla="*/ 1294083 w 3119058"/>
              <a:gd name="T27" fmla="*/ 349250 h 445046"/>
              <a:gd name="T28" fmla="*/ 1294083 w 3119058"/>
              <a:gd name="T29" fmla="*/ 427691 h 445046"/>
              <a:gd name="T30" fmla="*/ 1367890 w 3119058"/>
              <a:gd name="T31" fmla="*/ 444500 h 4450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19058"/>
              <a:gd name="T49" fmla="*/ 0 h 445046"/>
              <a:gd name="T50" fmla="*/ 3119058 w 3119058"/>
              <a:gd name="T51" fmla="*/ 445046 h 4450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19058" h="445046">
                <a:moveTo>
                  <a:pt x="0" y="344069"/>
                </a:moveTo>
                <a:cubicBezTo>
                  <a:pt x="61708" y="322565"/>
                  <a:pt x="133700" y="343135"/>
                  <a:pt x="201953" y="332850"/>
                </a:cubicBezTo>
                <a:cubicBezTo>
                  <a:pt x="270206" y="322565"/>
                  <a:pt x="353419" y="297321"/>
                  <a:pt x="409517" y="282361"/>
                </a:cubicBezTo>
                <a:cubicBezTo>
                  <a:pt x="465615" y="267401"/>
                  <a:pt x="506753" y="266466"/>
                  <a:pt x="538542" y="243092"/>
                </a:cubicBezTo>
                <a:cubicBezTo>
                  <a:pt x="570331" y="219718"/>
                  <a:pt x="445045" y="170165"/>
                  <a:pt x="600250" y="142116"/>
                </a:cubicBezTo>
                <a:cubicBezTo>
                  <a:pt x="755455" y="114067"/>
                  <a:pt x="1277168" y="98172"/>
                  <a:pt x="1469772" y="74798"/>
                </a:cubicBezTo>
                <a:cubicBezTo>
                  <a:pt x="1662376" y="51424"/>
                  <a:pt x="1595992" y="3740"/>
                  <a:pt x="1755872" y="1870"/>
                </a:cubicBezTo>
                <a:cubicBezTo>
                  <a:pt x="1915752" y="0"/>
                  <a:pt x="2307504" y="49553"/>
                  <a:pt x="2429050" y="63578"/>
                </a:cubicBezTo>
                <a:cubicBezTo>
                  <a:pt x="2550596" y="77603"/>
                  <a:pt x="2455229" y="82278"/>
                  <a:pt x="2485148" y="86018"/>
                </a:cubicBezTo>
                <a:cubicBezTo>
                  <a:pt x="2515067" y="89758"/>
                  <a:pt x="2588930" y="75733"/>
                  <a:pt x="2608564" y="86018"/>
                </a:cubicBezTo>
                <a:cubicBezTo>
                  <a:pt x="2628199" y="96303"/>
                  <a:pt x="2599215" y="132767"/>
                  <a:pt x="2602955" y="147726"/>
                </a:cubicBezTo>
                <a:cubicBezTo>
                  <a:pt x="2606695" y="162685"/>
                  <a:pt x="2631939" y="160816"/>
                  <a:pt x="2631004" y="175775"/>
                </a:cubicBezTo>
                <a:cubicBezTo>
                  <a:pt x="2630069" y="190734"/>
                  <a:pt x="2544052" y="208499"/>
                  <a:pt x="2597345" y="237483"/>
                </a:cubicBezTo>
                <a:cubicBezTo>
                  <a:pt x="2650638" y="266467"/>
                  <a:pt x="2891860" y="317890"/>
                  <a:pt x="2950763" y="349679"/>
                </a:cubicBezTo>
                <a:cubicBezTo>
                  <a:pt x="3009666" y="381468"/>
                  <a:pt x="2922714" y="412322"/>
                  <a:pt x="2950763" y="428216"/>
                </a:cubicBezTo>
                <a:cubicBezTo>
                  <a:pt x="2978812" y="444111"/>
                  <a:pt x="3048935" y="444578"/>
                  <a:pt x="3119058" y="445046"/>
                </a:cubicBezTo>
              </a:path>
            </a:pathLst>
          </a:custGeom>
          <a:noFill/>
          <a:ln w="19050">
            <a:solidFill>
              <a:srgbClr val="FFC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US"/>
          </a:p>
        </p:txBody>
      </p:sp>
      <p:sp>
        <p:nvSpPr>
          <p:cNvPr id="21535" name="10 CuadroTexto"/>
          <p:cNvSpPr txBox="1">
            <a:spLocks noChangeArrowheads="1"/>
          </p:cNvSpPr>
          <p:nvPr/>
        </p:nvSpPr>
        <p:spPr bwMode="auto">
          <a:xfrm rot="-709454">
            <a:off x="3900488" y="3213100"/>
            <a:ext cx="91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200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RAAS</a:t>
            </a:r>
          </a:p>
        </p:txBody>
      </p:sp>
      <p:sp>
        <p:nvSpPr>
          <p:cNvPr id="21536" name="37 Forma libre"/>
          <p:cNvSpPr>
            <a:spLocks noChangeArrowheads="1"/>
          </p:cNvSpPr>
          <p:nvPr/>
        </p:nvSpPr>
        <p:spPr bwMode="auto">
          <a:xfrm>
            <a:off x="1397000" y="3752850"/>
            <a:ext cx="103188" cy="96838"/>
          </a:xfrm>
          <a:custGeom>
            <a:avLst/>
            <a:gdLst>
              <a:gd name="T0" fmla="*/ 14179 w 580191"/>
              <a:gd name="T1" fmla="*/ 512 h 501040"/>
              <a:gd name="T2" fmla="*/ 8801 w 580191"/>
              <a:gd name="T3" fmla="*/ 1024 h 501040"/>
              <a:gd name="T4" fmla="*/ 6845 w 580191"/>
              <a:gd name="T5" fmla="*/ 512 h 501040"/>
              <a:gd name="T6" fmla="*/ 3911 w 580191"/>
              <a:gd name="T7" fmla="*/ 0 h 501040"/>
              <a:gd name="T8" fmla="*/ 1467 w 580191"/>
              <a:gd name="T9" fmla="*/ 512 h 501040"/>
              <a:gd name="T10" fmla="*/ 0 w 580191"/>
              <a:gd name="T11" fmla="*/ 3583 h 501040"/>
              <a:gd name="T12" fmla="*/ 489 w 580191"/>
              <a:gd name="T13" fmla="*/ 9214 h 501040"/>
              <a:gd name="T14" fmla="*/ 3423 w 580191"/>
              <a:gd name="T15" fmla="*/ 15357 h 501040"/>
              <a:gd name="T16" fmla="*/ 7823 w 580191"/>
              <a:gd name="T17" fmla="*/ 17916 h 501040"/>
              <a:gd name="T18" fmla="*/ 9290 w 580191"/>
              <a:gd name="T19" fmla="*/ 18428 h 501040"/>
              <a:gd name="T20" fmla="*/ 14668 w 580191"/>
              <a:gd name="T21" fmla="*/ 17916 h 501040"/>
              <a:gd name="T22" fmla="*/ 15157 w 580191"/>
              <a:gd name="T23" fmla="*/ 16381 h 501040"/>
              <a:gd name="T24" fmla="*/ 18091 w 580191"/>
              <a:gd name="T25" fmla="*/ 14333 h 501040"/>
              <a:gd name="T26" fmla="*/ 18580 w 580191"/>
              <a:gd name="T27" fmla="*/ 12797 h 501040"/>
              <a:gd name="T28" fmla="*/ 20046 w 580191"/>
              <a:gd name="T29" fmla="*/ 9726 h 501040"/>
              <a:gd name="T30" fmla="*/ 19557 w 580191"/>
              <a:gd name="T31" fmla="*/ 8190 h 501040"/>
              <a:gd name="T32" fmla="*/ 18580 w 580191"/>
              <a:gd name="T33" fmla="*/ 6655 h 501040"/>
              <a:gd name="T34" fmla="*/ 17602 w 580191"/>
              <a:gd name="T35" fmla="*/ 3583 h 501040"/>
              <a:gd name="T36" fmla="*/ 16624 w 580191"/>
              <a:gd name="T37" fmla="*/ 512 h 501040"/>
              <a:gd name="T38" fmla="*/ 14179 w 580191"/>
              <a:gd name="T39" fmla="*/ 512 h 501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0191"/>
              <a:gd name="T61" fmla="*/ 0 h 501040"/>
              <a:gd name="T62" fmla="*/ 580191 w 580191"/>
              <a:gd name="T63" fmla="*/ 501040 h 5010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0191" h="501040">
                <a:moveTo>
                  <a:pt x="401782" y="13855"/>
                </a:moveTo>
                <a:cubicBezTo>
                  <a:pt x="350982" y="18473"/>
                  <a:pt x="300391" y="27709"/>
                  <a:pt x="249382" y="27709"/>
                </a:cubicBezTo>
                <a:cubicBezTo>
                  <a:pt x="230341" y="27709"/>
                  <a:pt x="212635" y="17589"/>
                  <a:pt x="193964" y="13855"/>
                </a:cubicBezTo>
                <a:cubicBezTo>
                  <a:pt x="166418" y="8346"/>
                  <a:pt x="138546" y="4618"/>
                  <a:pt x="110837" y="0"/>
                </a:cubicBezTo>
                <a:cubicBezTo>
                  <a:pt x="87746" y="4618"/>
                  <a:pt x="62010" y="2172"/>
                  <a:pt x="41564" y="13855"/>
                </a:cubicBezTo>
                <a:cubicBezTo>
                  <a:pt x="19446" y="26494"/>
                  <a:pt x="7111" y="75648"/>
                  <a:pt x="0" y="96982"/>
                </a:cubicBezTo>
                <a:cubicBezTo>
                  <a:pt x="4618" y="147782"/>
                  <a:pt x="4990" y="199149"/>
                  <a:pt x="13855" y="249382"/>
                </a:cubicBezTo>
                <a:cubicBezTo>
                  <a:pt x="23513" y="304112"/>
                  <a:pt x="57951" y="376607"/>
                  <a:pt x="96982" y="415637"/>
                </a:cubicBezTo>
                <a:cubicBezTo>
                  <a:pt x="159200" y="477853"/>
                  <a:pt x="119958" y="451004"/>
                  <a:pt x="221673" y="484909"/>
                </a:cubicBezTo>
                <a:lnTo>
                  <a:pt x="263237" y="498764"/>
                </a:lnTo>
                <a:cubicBezTo>
                  <a:pt x="314037" y="494146"/>
                  <a:pt x="367245" y="501040"/>
                  <a:pt x="415637" y="484909"/>
                </a:cubicBezTo>
                <a:cubicBezTo>
                  <a:pt x="429491" y="480291"/>
                  <a:pt x="419165" y="453672"/>
                  <a:pt x="429491" y="443346"/>
                </a:cubicBezTo>
                <a:cubicBezTo>
                  <a:pt x="453039" y="419798"/>
                  <a:pt x="512619" y="387927"/>
                  <a:pt x="512619" y="387927"/>
                </a:cubicBezTo>
                <a:cubicBezTo>
                  <a:pt x="517237" y="374073"/>
                  <a:pt x="519942" y="359426"/>
                  <a:pt x="526473" y="346364"/>
                </a:cubicBezTo>
                <a:cubicBezTo>
                  <a:pt x="580191" y="238927"/>
                  <a:pt x="533210" y="367713"/>
                  <a:pt x="568037" y="263237"/>
                </a:cubicBezTo>
                <a:cubicBezTo>
                  <a:pt x="563419" y="249382"/>
                  <a:pt x="560713" y="234735"/>
                  <a:pt x="554182" y="221673"/>
                </a:cubicBezTo>
                <a:cubicBezTo>
                  <a:pt x="546735" y="206780"/>
                  <a:pt x="533236" y="195325"/>
                  <a:pt x="526473" y="180109"/>
                </a:cubicBezTo>
                <a:cubicBezTo>
                  <a:pt x="514611" y="153419"/>
                  <a:pt x="508000" y="124691"/>
                  <a:pt x="498764" y="96982"/>
                </a:cubicBezTo>
                <a:cubicBezTo>
                  <a:pt x="498764" y="96981"/>
                  <a:pt x="471057" y="13856"/>
                  <a:pt x="471055" y="13855"/>
                </a:cubicBezTo>
                <a:lnTo>
                  <a:pt x="401782" y="13855"/>
                </a:lnTo>
                <a:close/>
              </a:path>
            </a:pathLst>
          </a:custGeom>
          <a:solidFill>
            <a:srgbClr val="7030A0"/>
          </a:solidFill>
          <a:ln w="9525">
            <a:solidFill>
              <a:schemeClr val="tx1"/>
            </a:solidFill>
            <a:round/>
            <a:headEnd/>
            <a:tailEnd/>
          </a:ln>
        </p:spPr>
        <p:txBody>
          <a:bodyPr wrap="none" anchor="ctr"/>
          <a:lstStyle/>
          <a:p>
            <a:endParaRPr lang="es-US"/>
          </a:p>
        </p:txBody>
      </p:sp>
      <p:sp>
        <p:nvSpPr>
          <p:cNvPr id="21537" name="1 Título"/>
          <p:cNvSpPr txBox="1">
            <a:spLocks/>
          </p:cNvSpPr>
          <p:nvPr/>
        </p:nvSpPr>
        <p:spPr bwMode="auto">
          <a:xfrm>
            <a:off x="63500" y="0"/>
            <a:ext cx="9144000" cy="785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s-NI" altLang="es-US" sz="4400">
                <a:solidFill>
                  <a:schemeClr val="tx2"/>
                </a:solidFill>
                <a:ea typeface="ＭＳ Ｐゴシック" panose="020B0600070205080204" pitchFamily="34" charset="-128"/>
              </a:rPr>
              <a:t>Nicaragua: </a:t>
            </a:r>
            <a:r>
              <a:rPr lang="es-NI" altLang="es-US" sz="2000">
                <a:solidFill>
                  <a:schemeClr val="tx2"/>
                </a:solidFill>
                <a:ea typeface="ＭＳ Ｐゴシック" panose="020B0600070205080204" pitchFamily="34" charset="-128"/>
              </a:rPr>
              <a:t>Territorios indígenas y étnicos, Regiones Autónomas, Departamentos y Municipios.</a:t>
            </a:r>
          </a:p>
        </p:txBody>
      </p:sp>
      <p:grpSp>
        <p:nvGrpSpPr>
          <p:cNvPr id="21538" name="44 Grupo"/>
          <p:cNvGrpSpPr>
            <a:grpSpLocks/>
          </p:cNvGrpSpPr>
          <p:nvPr/>
        </p:nvGrpSpPr>
        <p:grpSpPr bwMode="auto">
          <a:xfrm>
            <a:off x="1524000" y="6286500"/>
            <a:ext cx="7556500" cy="571500"/>
            <a:chOff x="1714476" y="6286520"/>
            <a:chExt cx="8501122" cy="571504"/>
          </a:xfrm>
        </p:grpSpPr>
        <p:grpSp>
          <p:nvGrpSpPr>
            <p:cNvPr id="21545" name="20 Grupo"/>
            <p:cNvGrpSpPr>
              <a:grpSpLocks/>
            </p:cNvGrpSpPr>
            <p:nvPr/>
          </p:nvGrpSpPr>
          <p:grpSpPr bwMode="auto">
            <a:xfrm>
              <a:off x="1714476" y="6550223"/>
              <a:ext cx="7543274" cy="307801"/>
              <a:chOff x="1714476" y="6550223"/>
              <a:chExt cx="7543274" cy="307801"/>
            </a:xfrm>
          </p:grpSpPr>
          <p:grpSp>
            <p:nvGrpSpPr>
              <p:cNvPr id="21547" name="23 Grupo"/>
              <p:cNvGrpSpPr>
                <a:grpSpLocks/>
              </p:cNvGrpSpPr>
              <p:nvPr/>
            </p:nvGrpSpPr>
            <p:grpSpPr bwMode="auto">
              <a:xfrm>
                <a:off x="1714476" y="6550223"/>
                <a:ext cx="7543274" cy="307777"/>
                <a:chOff x="1714476" y="6550223"/>
                <a:chExt cx="7543274" cy="307777"/>
              </a:xfrm>
            </p:grpSpPr>
            <p:sp>
              <p:nvSpPr>
                <p:cNvPr id="21550" name="53 CuadroTexto">
                  <a:hlinkClick r:id="rId6" action="ppaction://hlinksldjump"/>
                </p:cNvPr>
                <p:cNvSpPr txBox="1">
                  <a:spLocks noChangeArrowheads="1"/>
                </p:cNvSpPr>
                <p:nvPr/>
              </p:nvSpPr>
              <p:spPr bwMode="auto">
                <a:xfrm>
                  <a:off x="6858012" y="6550047"/>
                  <a:ext cx="1071570" cy="30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a:ea typeface="ＭＳ Ｐゴシック" panose="020B0600070205080204" pitchFamily="34" charset="-128"/>
                    </a:rPr>
                    <a:t>Conceptos</a:t>
                  </a:r>
                </a:p>
              </p:txBody>
            </p:sp>
            <p:sp>
              <p:nvSpPr>
                <p:cNvPr id="21551" name="54 CuadroTexto">
                  <a:hlinkClick r:id="rId7" action="ppaction://hlinksldjump"/>
                </p:cNvPr>
                <p:cNvSpPr txBox="1">
                  <a:spLocks noChangeArrowheads="1"/>
                </p:cNvSpPr>
                <p:nvPr/>
              </p:nvSpPr>
              <p:spPr bwMode="auto">
                <a:xfrm>
                  <a:off x="4643434" y="6550047"/>
                  <a:ext cx="1285884" cy="30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a:ea typeface="ＭＳ Ｐゴシック" panose="020B0600070205080204" pitchFamily="34" charset="-128"/>
                    </a:rPr>
                    <a:t>Gobernanza</a:t>
                  </a:r>
                </a:p>
              </p:txBody>
            </p:sp>
            <p:sp>
              <p:nvSpPr>
                <p:cNvPr id="21552" name="55 CuadroTexto">
                  <a:hlinkClick r:id="rId8" action="ppaction://hlinksldjump"/>
                </p:cNvPr>
                <p:cNvSpPr txBox="1">
                  <a:spLocks noChangeArrowheads="1"/>
                </p:cNvSpPr>
                <p:nvPr/>
              </p:nvSpPr>
              <p:spPr bwMode="auto">
                <a:xfrm>
                  <a:off x="1714476" y="6550047"/>
                  <a:ext cx="1000132" cy="30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a:ea typeface="ＭＳ Ｐゴシック" panose="020B0600070205080204" pitchFamily="34" charset="-128"/>
                    </a:rPr>
                    <a:t>Entradas</a:t>
                  </a:r>
                </a:p>
              </p:txBody>
            </p:sp>
            <p:sp>
              <p:nvSpPr>
                <p:cNvPr id="21553" name="56 Botón de acción: Volver">
                  <a:hlinkClick r:id="" action="ppaction://hlinkshowjump?jump=lastslideviewed" highlightClick="1"/>
                </p:cNvPr>
                <p:cNvSpPr>
                  <a:spLocks noChangeArrowheads="1"/>
                </p:cNvSpPr>
                <p:nvPr/>
              </p:nvSpPr>
              <p:spPr bwMode="auto">
                <a:xfrm>
                  <a:off x="8429648" y="6572272"/>
                  <a:ext cx="828102" cy="214290"/>
                </a:xfrm>
                <a:prstGeom prst="actionButtonReturn">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NI" altLang="es-US">
                    <a:solidFill>
                      <a:schemeClr val="bg1"/>
                    </a:solidFill>
                    <a:latin typeface="Times New Roman" panose="02020603050405020304" pitchFamily="18" charset="0"/>
                    <a:ea typeface="ＭＳ Ｐゴシック" panose="020B0600070205080204" pitchFamily="34" charset="-128"/>
                  </a:endParaRPr>
                </a:p>
              </p:txBody>
            </p:sp>
            <p:sp>
              <p:nvSpPr>
                <p:cNvPr id="21554" name="57 CuadroTexto">
                  <a:hlinkClick r:id="rId9" action="ppaction://hlinksldjump"/>
                </p:cNvPr>
                <p:cNvSpPr txBox="1">
                  <a:spLocks noChangeArrowheads="1"/>
                </p:cNvSpPr>
                <p:nvPr/>
              </p:nvSpPr>
              <p:spPr bwMode="auto">
                <a:xfrm>
                  <a:off x="7858144" y="6550047"/>
                  <a:ext cx="500066" cy="30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b="1">
                      <a:ea typeface="ＭＳ Ｐゴシック" panose="020B0600070205080204" pitchFamily="34" charset="-128"/>
                    </a:rPr>
                    <a:t>?</a:t>
                  </a:r>
                </a:p>
              </p:txBody>
            </p:sp>
          </p:grpSp>
          <p:sp>
            <p:nvSpPr>
              <p:cNvPr id="21548" name="51 CuadroTexto">
                <a:hlinkClick r:id="rId10" action="ppaction://hlinksldjump"/>
              </p:cNvPr>
              <p:cNvSpPr txBox="1">
                <a:spLocks noChangeArrowheads="1"/>
              </p:cNvSpPr>
              <p:nvPr/>
            </p:nvSpPr>
            <p:spPr bwMode="auto">
              <a:xfrm>
                <a:off x="2857484" y="6550047"/>
                <a:ext cx="1714512" cy="30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a:ea typeface="ＭＳ Ｐゴシック" panose="020B0600070205080204" pitchFamily="34" charset="-128"/>
                  </a:rPr>
                  <a:t>Autodeterminación</a:t>
                </a:r>
              </a:p>
            </p:txBody>
          </p:sp>
          <p:sp>
            <p:nvSpPr>
              <p:cNvPr id="21549" name="52 CuadroTexto"/>
              <p:cNvSpPr txBox="1">
                <a:spLocks noChangeArrowheads="1"/>
              </p:cNvSpPr>
              <p:nvPr/>
            </p:nvSpPr>
            <p:spPr bwMode="auto">
              <a:xfrm>
                <a:off x="6000756" y="6550047"/>
                <a:ext cx="785818" cy="30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400">
                    <a:ea typeface="ＭＳ Ｐゴシック" panose="020B0600070205080204" pitchFamily="34" charset="-128"/>
                  </a:rPr>
                  <a:t>PADA</a:t>
                </a:r>
              </a:p>
            </p:txBody>
          </p:sp>
        </p:grpSp>
        <p:sp>
          <p:nvSpPr>
            <p:cNvPr id="21546" name="49 Botón de acción: Hacia delante o Siguiente">
              <a:hlinkClick r:id="" action="ppaction://hlinkshowjump?jump=nextslide" highlightClick="1"/>
            </p:cNvPr>
            <p:cNvSpPr>
              <a:spLocks noChangeArrowheads="1"/>
            </p:cNvSpPr>
            <p:nvPr/>
          </p:nvSpPr>
          <p:spPr bwMode="auto">
            <a:xfrm>
              <a:off x="9429780" y="6286520"/>
              <a:ext cx="785818" cy="500066"/>
            </a:xfrm>
            <a:prstGeom prst="actionButtonForwardNext">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NI" altLang="es-US">
                <a:solidFill>
                  <a:schemeClr val="bg1"/>
                </a:solidFill>
                <a:latin typeface="Times New Roman" panose="02020603050405020304" pitchFamily="18" charset="0"/>
                <a:ea typeface="ＭＳ Ｐゴシック" panose="020B0600070205080204" pitchFamily="34" charset="-128"/>
              </a:endParaRPr>
            </a:p>
          </p:txBody>
        </p:sp>
      </p:grpSp>
      <p:sp>
        <p:nvSpPr>
          <p:cNvPr id="21539" name="Freeform 1"/>
          <p:cNvSpPr>
            <a:spLocks/>
          </p:cNvSpPr>
          <p:nvPr/>
        </p:nvSpPr>
        <p:spPr bwMode="auto">
          <a:xfrm>
            <a:off x="4508500" y="1643063"/>
            <a:ext cx="508000" cy="571500"/>
          </a:xfrm>
          <a:custGeom>
            <a:avLst/>
            <a:gdLst>
              <a:gd name="T0" fmla="*/ 8063 w 7560"/>
              <a:gd name="T1" fmla="*/ 193752 h 6150"/>
              <a:gd name="T2" fmla="*/ 116921 w 7560"/>
              <a:gd name="T3" fmla="*/ 157511 h 6150"/>
              <a:gd name="T4" fmla="*/ 189492 w 7560"/>
              <a:gd name="T5" fmla="*/ 59938 h 6150"/>
              <a:gd name="T6" fmla="*/ 258032 w 7560"/>
              <a:gd name="T7" fmla="*/ 0 h 6150"/>
              <a:gd name="T8" fmla="*/ 286254 w 7560"/>
              <a:gd name="T9" fmla="*/ 52968 h 6150"/>
              <a:gd name="T10" fmla="*/ 428373 w 7560"/>
              <a:gd name="T11" fmla="*/ 2788 h 6150"/>
              <a:gd name="T12" fmla="*/ 432405 w 7560"/>
              <a:gd name="T13" fmla="*/ 36241 h 6150"/>
              <a:gd name="T14" fmla="*/ 508000 w 7560"/>
              <a:gd name="T15" fmla="*/ 107330 h 6150"/>
              <a:gd name="T16" fmla="*/ 467683 w 7560"/>
              <a:gd name="T17" fmla="*/ 163087 h 6150"/>
              <a:gd name="T18" fmla="*/ 295325 w 7560"/>
              <a:gd name="T19" fmla="*/ 341506 h 6150"/>
              <a:gd name="T20" fmla="*/ 237873 w 7560"/>
              <a:gd name="T21" fmla="*/ 355352 h 6150"/>
              <a:gd name="T22" fmla="*/ 190500 w 7560"/>
              <a:gd name="T23" fmla="*/ 397262 h 6150"/>
              <a:gd name="T24" fmla="*/ 188484 w 7560"/>
              <a:gd name="T25" fmla="*/ 415383 h 6150"/>
              <a:gd name="T26" fmla="*/ 170341 w 7560"/>
              <a:gd name="T27" fmla="*/ 427928 h 6150"/>
              <a:gd name="T28" fmla="*/ 177397 w 7560"/>
              <a:gd name="T29" fmla="*/ 450231 h 6150"/>
              <a:gd name="T30" fmla="*/ 169333 w 7560"/>
              <a:gd name="T31" fmla="*/ 472533 h 6150"/>
              <a:gd name="T32" fmla="*/ 191508 w 7560"/>
              <a:gd name="T33" fmla="*/ 504593 h 6150"/>
              <a:gd name="T34" fmla="*/ 184452 w 7560"/>
              <a:gd name="T35" fmla="*/ 529683 h 6150"/>
              <a:gd name="T36" fmla="*/ 171349 w 7560"/>
              <a:gd name="T37" fmla="*/ 546410 h 6150"/>
              <a:gd name="T38" fmla="*/ 187476 w 7560"/>
              <a:gd name="T39" fmla="*/ 560349 h 6150"/>
              <a:gd name="T40" fmla="*/ 187476 w 7560"/>
              <a:gd name="T41" fmla="*/ 571500 h 6150"/>
              <a:gd name="T42" fmla="*/ 152198 w 7560"/>
              <a:gd name="T43" fmla="*/ 570106 h 6150"/>
              <a:gd name="T44" fmla="*/ 125992 w 7560"/>
              <a:gd name="T45" fmla="*/ 539440 h 6150"/>
              <a:gd name="T46" fmla="*/ 108857 w 7560"/>
              <a:gd name="T47" fmla="*/ 538046 h 6150"/>
              <a:gd name="T48" fmla="*/ 83659 w 7560"/>
              <a:gd name="T49" fmla="*/ 542228 h 6150"/>
              <a:gd name="T50" fmla="*/ 66524 w 7560"/>
              <a:gd name="T51" fmla="*/ 526895 h 6150"/>
              <a:gd name="T52" fmla="*/ 38302 w 7560"/>
              <a:gd name="T53" fmla="*/ 476715 h 6150"/>
              <a:gd name="T54" fmla="*/ 18143 w 7560"/>
              <a:gd name="T55" fmla="*/ 459988 h 6150"/>
              <a:gd name="T56" fmla="*/ 0 w 7560"/>
              <a:gd name="T57" fmla="*/ 450231 h 6150"/>
              <a:gd name="T58" fmla="*/ 33262 w 7560"/>
              <a:gd name="T59" fmla="*/ 372172 h 6150"/>
              <a:gd name="T60" fmla="*/ 70556 w 7560"/>
              <a:gd name="T61" fmla="*/ 363809 h 6150"/>
              <a:gd name="T62" fmla="*/ 88698 w 7560"/>
              <a:gd name="T63" fmla="*/ 344294 h 6150"/>
              <a:gd name="T64" fmla="*/ 68540 w 7560"/>
              <a:gd name="T65" fmla="*/ 284356 h 6150"/>
              <a:gd name="T66" fmla="*/ 8063 w 7560"/>
              <a:gd name="T67" fmla="*/ 193752 h 6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60"/>
              <a:gd name="T103" fmla="*/ 0 h 6150"/>
              <a:gd name="T104" fmla="*/ 7560 w 7560"/>
              <a:gd name="T105" fmla="*/ 6150 h 6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60" h="6150">
                <a:moveTo>
                  <a:pt x="120" y="2085"/>
                </a:moveTo>
                <a:lnTo>
                  <a:pt x="1740" y="1695"/>
                </a:lnTo>
                <a:lnTo>
                  <a:pt x="2820" y="645"/>
                </a:lnTo>
                <a:lnTo>
                  <a:pt x="3840" y="0"/>
                </a:lnTo>
                <a:lnTo>
                  <a:pt x="4260" y="570"/>
                </a:lnTo>
                <a:lnTo>
                  <a:pt x="6375" y="30"/>
                </a:lnTo>
                <a:lnTo>
                  <a:pt x="6435" y="390"/>
                </a:lnTo>
                <a:lnTo>
                  <a:pt x="7560" y="1155"/>
                </a:lnTo>
                <a:lnTo>
                  <a:pt x="6960" y="1755"/>
                </a:lnTo>
                <a:lnTo>
                  <a:pt x="4395" y="3675"/>
                </a:lnTo>
                <a:lnTo>
                  <a:pt x="3540" y="3824"/>
                </a:lnTo>
                <a:lnTo>
                  <a:pt x="2835" y="4275"/>
                </a:lnTo>
                <a:lnTo>
                  <a:pt x="2805" y="4470"/>
                </a:lnTo>
                <a:lnTo>
                  <a:pt x="2535" y="4605"/>
                </a:lnTo>
                <a:lnTo>
                  <a:pt x="2640" y="4845"/>
                </a:lnTo>
                <a:lnTo>
                  <a:pt x="2520" y="5085"/>
                </a:lnTo>
                <a:lnTo>
                  <a:pt x="2850" y="5430"/>
                </a:lnTo>
                <a:lnTo>
                  <a:pt x="2745" y="5700"/>
                </a:lnTo>
                <a:lnTo>
                  <a:pt x="2550" y="5880"/>
                </a:lnTo>
                <a:lnTo>
                  <a:pt x="2790" y="6030"/>
                </a:lnTo>
                <a:lnTo>
                  <a:pt x="2790" y="6150"/>
                </a:lnTo>
                <a:lnTo>
                  <a:pt x="2265" y="6135"/>
                </a:lnTo>
                <a:lnTo>
                  <a:pt x="1875" y="5805"/>
                </a:lnTo>
                <a:lnTo>
                  <a:pt x="1620" y="5790"/>
                </a:lnTo>
                <a:lnTo>
                  <a:pt x="1245" y="5835"/>
                </a:lnTo>
                <a:lnTo>
                  <a:pt x="990" y="5670"/>
                </a:lnTo>
                <a:lnTo>
                  <a:pt x="570" y="5130"/>
                </a:lnTo>
                <a:lnTo>
                  <a:pt x="270" y="4950"/>
                </a:lnTo>
                <a:lnTo>
                  <a:pt x="0" y="4845"/>
                </a:lnTo>
                <a:lnTo>
                  <a:pt x="495" y="4005"/>
                </a:lnTo>
                <a:lnTo>
                  <a:pt x="1050" y="3915"/>
                </a:lnTo>
                <a:lnTo>
                  <a:pt x="1320" y="3705"/>
                </a:lnTo>
                <a:lnTo>
                  <a:pt x="1020" y="3060"/>
                </a:lnTo>
                <a:lnTo>
                  <a:pt x="120" y="2085"/>
                </a:lnTo>
                <a:close/>
              </a:path>
            </a:pathLst>
          </a:custGeom>
          <a:gradFill rotWithShape="1">
            <a:gsLst>
              <a:gs pos="0">
                <a:srgbClr val="FFEFD1"/>
              </a:gs>
              <a:gs pos="64999">
                <a:srgbClr val="F0EBD5"/>
              </a:gs>
              <a:gs pos="100000">
                <a:srgbClr val="D1C39F"/>
              </a:gs>
            </a:gsLst>
            <a:lin ang="5400000"/>
          </a:gradFill>
          <a:ln w="9525">
            <a:solidFill>
              <a:srgbClr val="000000"/>
            </a:solidFill>
            <a:round/>
            <a:headEnd/>
            <a:tailEnd/>
          </a:ln>
        </p:spPr>
        <p:txBody>
          <a:bodyPr/>
          <a:lstStyle/>
          <a:p>
            <a:endParaRPr lang="es-US"/>
          </a:p>
        </p:txBody>
      </p:sp>
      <p:sp>
        <p:nvSpPr>
          <p:cNvPr id="59" name="58 Rectángulo"/>
          <p:cNvSpPr/>
          <p:nvPr/>
        </p:nvSpPr>
        <p:spPr bwMode="auto">
          <a:xfrm>
            <a:off x="7048500" y="2143125"/>
            <a:ext cx="317500" cy="142875"/>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pPr algn="ctr">
              <a:spcBef>
                <a:spcPct val="50000"/>
              </a:spcBef>
              <a:defRPr/>
            </a:pPr>
            <a:endParaRPr lang="es-NI">
              <a:solidFill>
                <a:schemeClr val="bg1"/>
              </a:solidFill>
              <a:latin typeface="Times New Roman" pitchFamily="18" charset="0"/>
              <a:cs typeface="+mn-cs"/>
            </a:endParaRPr>
          </a:p>
        </p:txBody>
      </p:sp>
      <p:sp>
        <p:nvSpPr>
          <p:cNvPr id="21541" name="59 Forma libre"/>
          <p:cNvSpPr>
            <a:spLocks noChangeArrowheads="1"/>
          </p:cNvSpPr>
          <p:nvPr/>
        </p:nvSpPr>
        <p:spPr bwMode="auto">
          <a:xfrm>
            <a:off x="5172075" y="1917700"/>
            <a:ext cx="668338" cy="923925"/>
          </a:xfrm>
          <a:custGeom>
            <a:avLst/>
            <a:gdLst>
              <a:gd name="T0" fmla="*/ 580818 w 753035"/>
              <a:gd name="T1" fmla="*/ 888044 h 923365"/>
              <a:gd name="T2" fmla="*/ 334169 w 753035"/>
              <a:gd name="T3" fmla="*/ 583059 h 923365"/>
              <a:gd name="T4" fmla="*/ 143216 w 753035"/>
              <a:gd name="T5" fmla="*/ 493358 h 923365"/>
              <a:gd name="T6" fmla="*/ 71607 w 753035"/>
              <a:gd name="T7" fmla="*/ 287045 h 923365"/>
              <a:gd name="T8" fmla="*/ 0 w 753035"/>
              <a:gd name="T9" fmla="*/ 170432 h 923365"/>
              <a:gd name="T10" fmla="*/ 262561 w 753035"/>
              <a:gd name="T11" fmla="*/ 35881 h 923365"/>
              <a:gd name="T12" fmla="*/ 445559 w 753035"/>
              <a:gd name="T13" fmla="*/ 0 h 923365"/>
              <a:gd name="T14" fmla="*/ 493298 w 753035"/>
              <a:gd name="T15" fmla="*/ 304985 h 923365"/>
              <a:gd name="T16" fmla="*/ 668338 w 753035"/>
              <a:gd name="T17" fmla="*/ 529239 h 923365"/>
              <a:gd name="T18" fmla="*/ 636513 w 753035"/>
              <a:gd name="T19" fmla="*/ 870104 h 923365"/>
              <a:gd name="T20" fmla="*/ 620600 w 753035"/>
              <a:gd name="T21" fmla="*/ 914955 h 923365"/>
              <a:gd name="T22" fmla="*/ 628556 w 753035"/>
              <a:gd name="T23" fmla="*/ 923925 h 923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3035"/>
              <a:gd name="T37" fmla="*/ 0 h 923365"/>
              <a:gd name="T38" fmla="*/ 753035 w 753035"/>
              <a:gd name="T39" fmla="*/ 923365 h 9233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3035" h="923365">
                <a:moveTo>
                  <a:pt x="654424" y="887506"/>
                </a:moveTo>
                <a:lnTo>
                  <a:pt x="376518" y="582706"/>
                </a:lnTo>
                <a:lnTo>
                  <a:pt x="161365" y="493059"/>
                </a:lnTo>
                <a:lnTo>
                  <a:pt x="80682" y="286871"/>
                </a:lnTo>
                <a:lnTo>
                  <a:pt x="0" y="170329"/>
                </a:lnTo>
                <a:lnTo>
                  <a:pt x="295835" y="35859"/>
                </a:lnTo>
                <a:lnTo>
                  <a:pt x="502024" y="0"/>
                </a:lnTo>
                <a:lnTo>
                  <a:pt x="555812" y="304800"/>
                </a:lnTo>
                <a:lnTo>
                  <a:pt x="753035" y="528918"/>
                </a:lnTo>
                <a:lnTo>
                  <a:pt x="717177" y="869577"/>
                </a:lnTo>
                <a:lnTo>
                  <a:pt x="699247" y="914400"/>
                </a:lnTo>
                <a:lnTo>
                  <a:pt x="708212" y="923365"/>
                </a:lnTo>
              </a:path>
            </a:pathLst>
          </a:custGeom>
          <a:solidFill>
            <a:schemeClr val="accent1"/>
          </a:solidFill>
          <a:ln w="9525">
            <a:solidFill>
              <a:schemeClr val="tx1"/>
            </a:solidFill>
            <a:round/>
            <a:headEnd/>
            <a:tailEnd/>
          </a:ln>
        </p:spPr>
        <p:txBody>
          <a:bodyPr wrap="none" anchor="ctr"/>
          <a:lstStyle/>
          <a:p>
            <a:endParaRPr lang="es-US"/>
          </a:p>
        </p:txBody>
      </p:sp>
      <p:sp>
        <p:nvSpPr>
          <p:cNvPr id="21542" name="61 CuadroTexto"/>
          <p:cNvSpPr txBox="1">
            <a:spLocks noChangeArrowheads="1"/>
          </p:cNvSpPr>
          <p:nvPr/>
        </p:nvSpPr>
        <p:spPr bwMode="auto">
          <a:xfrm>
            <a:off x="7112000" y="571500"/>
            <a:ext cx="254000" cy="169863"/>
          </a:xfrm>
          <a:prstGeom prst="rect">
            <a:avLst/>
          </a:prstGeom>
          <a:solidFill>
            <a:schemeClr val="accent1"/>
          </a:solidFill>
          <a:ln w="9525">
            <a:solidFill>
              <a:schemeClr val="accent1"/>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NI" altLang="es-US" sz="500">
              <a:solidFill>
                <a:schemeClr val="bg1"/>
              </a:solidFill>
              <a:latin typeface="Times New Roman" panose="02020603050405020304" pitchFamily="18" charset="0"/>
              <a:ea typeface="ＭＳ Ｐゴシック" panose="020B0600070205080204" pitchFamily="34" charset="-128"/>
            </a:endParaRPr>
          </a:p>
        </p:txBody>
      </p:sp>
      <p:sp>
        <p:nvSpPr>
          <p:cNvPr id="21543" name="63 CuadroTexto"/>
          <p:cNvSpPr txBox="1">
            <a:spLocks noChangeArrowheads="1"/>
          </p:cNvSpPr>
          <p:nvPr/>
        </p:nvSpPr>
        <p:spPr bwMode="auto">
          <a:xfrm>
            <a:off x="7302500" y="500063"/>
            <a:ext cx="1270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NI" altLang="es-US" sz="1100" b="1">
                <a:solidFill>
                  <a:srgbClr val="7F7F7F"/>
                </a:solidFill>
                <a:ea typeface="ＭＳ Ｐゴシック" panose="020B0600070205080204" pitchFamily="34" charset="-128"/>
              </a:rPr>
              <a:t>Prinzu Awala y ?</a:t>
            </a:r>
          </a:p>
        </p:txBody>
      </p:sp>
      <p:sp>
        <p:nvSpPr>
          <p:cNvPr id="21544" name="64 Forma libre"/>
          <p:cNvSpPr>
            <a:spLocks noChangeArrowheads="1"/>
          </p:cNvSpPr>
          <p:nvPr/>
        </p:nvSpPr>
        <p:spPr bwMode="auto">
          <a:xfrm>
            <a:off x="5456238" y="2208213"/>
            <a:ext cx="198437" cy="287337"/>
          </a:xfrm>
          <a:custGeom>
            <a:avLst/>
            <a:gdLst>
              <a:gd name="T0" fmla="*/ 198437 w 222068"/>
              <a:gd name="T1" fmla="*/ 0 h 287383"/>
              <a:gd name="T2" fmla="*/ 0 w 222068"/>
              <a:gd name="T3" fmla="*/ 287337 h 287383"/>
              <a:gd name="T4" fmla="*/ 0 60000 65536"/>
              <a:gd name="T5" fmla="*/ 0 60000 65536"/>
              <a:gd name="T6" fmla="*/ 0 w 222068"/>
              <a:gd name="T7" fmla="*/ 0 h 287383"/>
              <a:gd name="T8" fmla="*/ 222068 w 222068"/>
              <a:gd name="T9" fmla="*/ 287383 h 287383"/>
            </a:gdLst>
            <a:ahLst/>
            <a:cxnLst>
              <a:cxn ang="T4">
                <a:pos x="T0" y="T1"/>
              </a:cxn>
              <a:cxn ang="T5">
                <a:pos x="T2" y="T3"/>
              </a:cxn>
            </a:cxnLst>
            <a:rect l="T6" t="T7" r="T8" b="T9"/>
            <a:pathLst>
              <a:path w="222068" h="287383">
                <a:moveTo>
                  <a:pt x="222068" y="0"/>
                </a:moveTo>
                <a:lnTo>
                  <a:pt x="0" y="287383"/>
                </a:lnTo>
              </a:path>
            </a:pathLst>
          </a:custGeom>
          <a:solidFill>
            <a:schemeClr val="accent1"/>
          </a:solidFill>
          <a:ln w="9525">
            <a:solidFill>
              <a:schemeClr val="tx1"/>
            </a:solidFill>
            <a:round/>
            <a:headEnd/>
            <a:tailEnd/>
          </a:ln>
        </p:spPr>
        <p:txBody>
          <a:bodyPr wrap="none" anchor="ctr"/>
          <a:lstStyle/>
          <a:p>
            <a:endParaRPr lang="es-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785813"/>
          <a:ext cx="9144000" cy="4930775"/>
        </p:xfrm>
        <a:graphic>
          <a:graphicData uri="http://schemas.openxmlformats.org/drawingml/2006/table">
            <a:tbl>
              <a:tblPr/>
              <a:tblGrid>
                <a:gridCol w="431913">
                  <a:extLst>
                    <a:ext uri="{9D8B030D-6E8A-4147-A177-3AD203B41FA5}">
                      <a16:colId xmlns:a16="http://schemas.microsoft.com/office/drawing/2014/main" val="20000"/>
                    </a:ext>
                  </a:extLst>
                </a:gridCol>
                <a:gridCol w="1211129">
                  <a:extLst>
                    <a:ext uri="{9D8B030D-6E8A-4147-A177-3AD203B41FA5}">
                      <a16:colId xmlns:a16="http://schemas.microsoft.com/office/drawing/2014/main" val="20001"/>
                    </a:ext>
                  </a:extLst>
                </a:gridCol>
                <a:gridCol w="1285884">
                  <a:extLst>
                    <a:ext uri="{9D8B030D-6E8A-4147-A177-3AD203B41FA5}">
                      <a16:colId xmlns:a16="http://schemas.microsoft.com/office/drawing/2014/main" val="20002"/>
                    </a:ext>
                  </a:extLst>
                </a:gridCol>
                <a:gridCol w="1143008">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3857621">
                  <a:extLst>
                    <a:ext uri="{9D8B030D-6E8A-4147-A177-3AD203B41FA5}">
                      <a16:colId xmlns:a16="http://schemas.microsoft.com/office/drawing/2014/main" val="20005"/>
                    </a:ext>
                  </a:extLst>
                </a:gridCol>
              </a:tblGrid>
              <a:tr h="640127">
                <a:tc>
                  <a:txBody>
                    <a:bodyPr/>
                    <a:lstStyle/>
                    <a:p>
                      <a:pPr algn="ctr">
                        <a:spcAft>
                          <a:spcPts val="0"/>
                        </a:spcAft>
                      </a:pPr>
                      <a:endParaRPr lang="es-NI" sz="14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Nombre del Territorio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Etnia Predominante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Monto Asignado en Córdobas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Capacidad Gestión del GTI (1 –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Observación: Información de los DRP y técnicos del FISE RAAN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4735">
                <a:tc>
                  <a:txBody>
                    <a:bodyPr/>
                    <a:lstStyle/>
                    <a:p>
                      <a:pPr algn="ctr">
                        <a:spcAft>
                          <a:spcPts val="0"/>
                        </a:spcAft>
                      </a:pPr>
                      <a:r>
                        <a:rPr lang="es-NI" sz="1400">
                          <a:latin typeface="+mj-lt"/>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Li Lamni Tasbaika Kum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Miskito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6,751,553.07</a:t>
                      </a:r>
                      <a:endParaRPr lang="es-NI" sz="14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 Diagnostico Territorial, Radio Comunicación, Cuenta Bancaria, Asesor Externo, Titulo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127">
                <a:tc>
                  <a:txBody>
                    <a:bodyPr/>
                    <a:lstStyle/>
                    <a:p>
                      <a:pPr algn="ctr">
                        <a:spcAft>
                          <a:spcPts val="0"/>
                        </a:spcAft>
                      </a:pPr>
                      <a:r>
                        <a:rPr lang="es-NI" sz="1400">
                          <a:latin typeface="+mj-lt"/>
                          <a:ea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Wanki Li Aubra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Miskito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5,945,432.75</a:t>
                      </a:r>
                      <a:endParaRPr lang="es-NI" sz="14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 Diagnostico Territorial, Radio Comunicación, Titulo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420">
                <a:tc>
                  <a:txBody>
                    <a:bodyPr/>
                    <a:lstStyle/>
                    <a:p>
                      <a:pPr algn="ctr">
                        <a:spcAft>
                          <a:spcPts val="0"/>
                        </a:spcAft>
                      </a:pPr>
                      <a:r>
                        <a:rPr lang="es-NI" sz="1400">
                          <a:latin typeface="+mj-lt"/>
                          <a:ea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Wanki Maya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Miskito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10,969,448.16</a:t>
                      </a:r>
                      <a:endParaRPr lang="es-NI" sz="14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 Diagnostico Territorial, Titulo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2631">
                <a:tc>
                  <a:txBody>
                    <a:bodyPr/>
                    <a:lstStyle/>
                    <a:p>
                      <a:pPr algn="ctr">
                        <a:spcAft>
                          <a:spcPts val="0"/>
                        </a:spcAft>
                      </a:pPr>
                      <a:r>
                        <a:rPr lang="es-NI" sz="1400">
                          <a:latin typeface="+mj-lt"/>
                          <a:ea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Mayangna Sauni Arungka - Matumbak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Mayangna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mj-lt"/>
                          <a:ea typeface="Times New Roman"/>
                        </a:rPr>
                        <a:t>3,392,932.50</a:t>
                      </a:r>
                      <a:endParaRPr lang="es-NI" sz="14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Estructura Organizativa, Certificado CRAAN, Diagnostico Territorial. Oficina, Computadora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64735">
                <a:tc>
                  <a:txBody>
                    <a:bodyPr/>
                    <a:lstStyle/>
                    <a:p>
                      <a:pPr algn="ctr">
                        <a:spcAft>
                          <a:spcPts val="0"/>
                        </a:spcAft>
                      </a:pPr>
                      <a:endParaRPr lang="es-NI" sz="14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Nombre del Territorio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Etnia Predominante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Monto Asignado en Córdobas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a:latin typeface="+mj-lt"/>
                          <a:ea typeface="Times New Roman"/>
                        </a:rPr>
                        <a:t>Capacidad Gestión del GTI (1 –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400" dirty="0">
                          <a:latin typeface="+mj-lt"/>
                          <a:ea typeface="Times New Roman"/>
                        </a:rPr>
                        <a:t>Observación: Información de los DRP y técnicos del FISE RAAN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715963"/>
          <a:ext cx="9144000" cy="4416425"/>
        </p:xfrm>
        <a:graphic>
          <a:graphicData uri="http://schemas.openxmlformats.org/drawingml/2006/table">
            <a:tbl>
              <a:tblPr/>
              <a:tblGrid>
                <a:gridCol w="431913">
                  <a:extLst>
                    <a:ext uri="{9D8B030D-6E8A-4147-A177-3AD203B41FA5}">
                      <a16:colId xmlns:a16="http://schemas.microsoft.com/office/drawing/2014/main" val="20000"/>
                    </a:ext>
                  </a:extLst>
                </a:gridCol>
                <a:gridCol w="1211129">
                  <a:extLst>
                    <a:ext uri="{9D8B030D-6E8A-4147-A177-3AD203B41FA5}">
                      <a16:colId xmlns:a16="http://schemas.microsoft.com/office/drawing/2014/main" val="20001"/>
                    </a:ext>
                  </a:extLst>
                </a:gridCol>
                <a:gridCol w="1285884">
                  <a:extLst>
                    <a:ext uri="{9D8B030D-6E8A-4147-A177-3AD203B41FA5}">
                      <a16:colId xmlns:a16="http://schemas.microsoft.com/office/drawing/2014/main" val="20002"/>
                    </a:ext>
                  </a:extLst>
                </a:gridCol>
                <a:gridCol w="1143008">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3857621">
                  <a:extLst>
                    <a:ext uri="{9D8B030D-6E8A-4147-A177-3AD203B41FA5}">
                      <a16:colId xmlns:a16="http://schemas.microsoft.com/office/drawing/2014/main" val="20005"/>
                    </a:ext>
                  </a:extLst>
                </a:gridCol>
              </a:tblGrid>
              <a:tr h="975442">
                <a:tc>
                  <a:txBody>
                    <a:bodyPr/>
                    <a:lstStyle/>
                    <a:p>
                      <a:pPr algn="ctr">
                        <a:spcAft>
                          <a:spcPts val="0"/>
                        </a:spcAft>
                      </a:pPr>
                      <a:endParaRPr lang="es-NI" sz="16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dirty="0">
                          <a:latin typeface="+mj-lt"/>
                          <a:ea typeface="Times New Roman"/>
                        </a:rPr>
                        <a:t>Nombre del Territorio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Etnia Predominante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Monto Asignado en Córdobas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Capacidad Gestión del GTI (1 –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Observación: Información de los DRP y técnicos del FISE RAAN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303">
                <a:tc>
                  <a:txBody>
                    <a:bodyPr/>
                    <a:lstStyle/>
                    <a:p>
                      <a:pPr algn="ctr">
                        <a:spcAft>
                          <a:spcPts val="0"/>
                        </a:spcAft>
                      </a:pPr>
                      <a:r>
                        <a:rPr lang="es-NI" sz="1600">
                          <a:latin typeface="+mj-lt"/>
                          <a:ea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dirty="0" err="1">
                          <a:latin typeface="+mj-lt"/>
                          <a:ea typeface="Times New Roman"/>
                        </a:rPr>
                        <a:t>Mayangna</a:t>
                      </a:r>
                      <a:r>
                        <a:rPr lang="es-NI" sz="1600" dirty="0">
                          <a:latin typeface="+mj-lt"/>
                          <a:ea typeface="Times New Roman"/>
                        </a:rPr>
                        <a:t> </a:t>
                      </a:r>
                      <a:r>
                        <a:rPr lang="es-NI" sz="1600" dirty="0" err="1">
                          <a:latin typeface="+mj-lt"/>
                          <a:ea typeface="Times New Roman"/>
                        </a:rPr>
                        <a:t>Sauni</a:t>
                      </a:r>
                      <a:r>
                        <a:rPr lang="es-NI" sz="1600" dirty="0">
                          <a:latin typeface="+mj-lt"/>
                          <a:ea typeface="Times New Roman"/>
                        </a:rPr>
                        <a:t> 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dirty="0" err="1">
                          <a:latin typeface="+mj-lt"/>
                          <a:ea typeface="Times New Roman"/>
                        </a:rPr>
                        <a:t>Mayangna</a:t>
                      </a:r>
                      <a:endParaRPr lang="es-NI" sz="16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mj-lt"/>
                          <a:ea typeface="Times New Roman"/>
                        </a:rPr>
                        <a:t>5,377,089.10</a:t>
                      </a:r>
                      <a:endParaRPr lang="es-NI" sz="16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Estructura Organizativa, Certificado CRAAN, Diagnostico Territorial, Cuenta Bancaria, Libro Contable, Oficina  Titulo, Computadora, Reglamento Interno, PMCDI, Equipo Técnico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5442">
                <a:tc>
                  <a:txBody>
                    <a:bodyPr/>
                    <a:lstStyle/>
                    <a:p>
                      <a:pPr algn="ctr">
                        <a:spcAft>
                          <a:spcPts val="0"/>
                        </a:spcAft>
                      </a:pPr>
                      <a:r>
                        <a:rPr lang="es-NI" sz="1600">
                          <a:latin typeface="+mj-lt"/>
                          <a:ea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Mayangna Sauni Bas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Mayangna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mj-lt"/>
                          <a:ea typeface="Times New Roman"/>
                        </a:rPr>
                        <a:t>1,176,630.18</a:t>
                      </a:r>
                      <a:endParaRPr lang="es-NI" sz="16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dirty="0">
                          <a:latin typeface="+mj-lt"/>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Estructura Organizativa, Certificado CRAAN, Diagnostico Territorial, Cuenta Bancaria, PMCDI, Titulo, Asesor Técnico, Asesora Legal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1582">
                <a:tc>
                  <a:txBody>
                    <a:bodyPr/>
                    <a:lstStyle/>
                    <a:p>
                      <a:pPr algn="ctr">
                        <a:spcAft>
                          <a:spcPts val="0"/>
                        </a:spcAft>
                      </a:pPr>
                      <a:r>
                        <a:rPr lang="es-NI" sz="1600">
                          <a:latin typeface="+mj-lt"/>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Twahka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a:latin typeface="+mj-lt"/>
                          <a:ea typeface="Times New Roman"/>
                        </a:rPr>
                        <a:t>Mayangna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mj-lt"/>
                          <a:ea typeface="Times New Roman"/>
                        </a:rPr>
                        <a:t>1,970,853.32</a:t>
                      </a:r>
                      <a:endParaRPr lang="es-NI" sz="16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dirty="0">
                          <a:latin typeface="+mj-lt"/>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600" dirty="0">
                          <a:latin typeface="+mj-lt"/>
                          <a:ea typeface="Times New Roman"/>
                        </a:rPr>
                        <a:t>Estructura Organizativa, Certificado CRAAN, Diagnostico Territorial, Plan de Desarrollo Quinquenal, Oficina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1277">
                <a:tc>
                  <a:txBody>
                    <a:bodyPr/>
                    <a:lstStyle/>
                    <a:p>
                      <a:pPr algn="ctr">
                        <a:spcAft>
                          <a:spcPts val="0"/>
                        </a:spcAft>
                      </a:pPr>
                      <a:endParaRPr lang="es-NI" sz="16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6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6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6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6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6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78">
                <a:tc>
                  <a:txBody>
                    <a:bodyPr/>
                    <a:lstStyle/>
                    <a:p>
                      <a:pPr algn="ctr">
                        <a:spcAft>
                          <a:spcPts val="0"/>
                        </a:spcAft>
                      </a:pPr>
                      <a:endParaRPr lang="es-NI" sz="14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4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4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4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4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NI" sz="14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endParaRPr lang="es-NI" altLang="es-US" smtClean="0"/>
          </a:p>
        </p:txBody>
      </p:sp>
      <p:pic>
        <p:nvPicPr>
          <p:cNvPr id="24579" name="4 Marcador de contenido" descr="Zonificacion Ecologicas de Desarrollo MS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endParaRPr lang="es-NI" altLang="es-US" smtClean="0"/>
          </a:p>
        </p:txBody>
      </p:sp>
      <p:sp>
        <p:nvSpPr>
          <p:cNvPr id="25603" name="6 Marcador de contenido"/>
          <p:cNvSpPr>
            <a:spLocks noGrp="1"/>
          </p:cNvSpPr>
          <p:nvPr>
            <p:ph idx="1"/>
          </p:nvPr>
        </p:nvSpPr>
        <p:spPr/>
        <p:txBody>
          <a:bodyPr/>
          <a:lstStyle/>
          <a:p>
            <a:endParaRPr lang="es-NI" altLang="es-US" smtClean="0"/>
          </a:p>
        </p:txBody>
      </p:sp>
      <p:sp>
        <p:nvSpPr>
          <p:cNvPr id="25604" name="Rectangle 2" descr="SubZonificacion Propuesta"/>
          <p:cNvSpPr>
            <a:spLocks noChangeArrowheads="1"/>
          </p:cNvSpPr>
          <p:nvPr/>
        </p:nvSpPr>
        <p:spPr bwMode="auto">
          <a:xfrm>
            <a:off x="0" y="0"/>
            <a:ext cx="4429125"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s-NI" altLang="es-US"/>
          </a:p>
        </p:txBody>
      </p:sp>
      <p:sp>
        <p:nvSpPr>
          <p:cNvPr id="32771" name="Rectangle 3"/>
          <p:cNvSpPr>
            <a:spLocks noChangeArrowheads="1"/>
          </p:cNvSpPr>
          <p:nvPr/>
        </p:nvSpPr>
        <p:spPr bwMode="auto">
          <a:xfrm>
            <a:off x="4429124" y="0"/>
            <a:ext cx="4714877" cy="6858000"/>
          </a:xfrm>
          <a:prstGeom prst="rect">
            <a:avLst/>
          </a:prstGeom>
          <a:blipFill dpi="0" rotWithShape="1">
            <a:blip r:embed="rId4" cstate="email"/>
            <a:srcRect/>
            <a:stretch>
              <a:fillRect b="-6602"/>
            </a:stretch>
          </a:blipFill>
          <a:ln w="9525">
            <a:noFill/>
            <a:miter lim="800000"/>
            <a:headEnd/>
            <a:tailEnd/>
          </a:ln>
        </p:spPr>
        <p:txBody>
          <a:bodyPr/>
          <a:lstStyle/>
          <a:p>
            <a:pPr>
              <a:defRPr/>
            </a:pPr>
            <a:endParaRPr lang="es-NI">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MG_1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471488"/>
            <a:ext cx="10404476"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500063" y="785813"/>
            <a:ext cx="8229600" cy="850900"/>
          </a:xfrm>
        </p:spPr>
        <p:txBody>
          <a:bodyPr/>
          <a:lstStyle/>
          <a:p>
            <a:pPr eaLnBrk="1" hangingPunct="1"/>
            <a:r>
              <a:rPr lang="es-NI" altLang="es-US" sz="2800" smtClean="0">
                <a:solidFill>
                  <a:srgbClr val="FFFF00"/>
                </a:solidFill>
              </a:rPr>
              <a:t>REQUERIMIENTO DE FORTALECIMIENTO</a:t>
            </a:r>
            <a:endParaRPr lang="es-ES" altLang="es-US" sz="2800" smtClean="0">
              <a:solidFill>
                <a:srgbClr val="FFFF00"/>
              </a:solidFill>
            </a:endParaRPr>
          </a:p>
        </p:txBody>
      </p:sp>
      <p:sp>
        <p:nvSpPr>
          <p:cNvPr id="26628" name="Rectangle 3"/>
          <p:cNvSpPr>
            <a:spLocks noGrp="1" noChangeArrowheads="1"/>
          </p:cNvSpPr>
          <p:nvPr>
            <p:ph type="body" idx="1"/>
          </p:nvPr>
        </p:nvSpPr>
        <p:spPr>
          <a:xfrm>
            <a:off x="1143000" y="1500188"/>
            <a:ext cx="8001000" cy="5000625"/>
          </a:xfrm>
        </p:spPr>
        <p:txBody>
          <a:bodyPr/>
          <a:lstStyle/>
          <a:p>
            <a:pPr eaLnBrk="1" hangingPunct="1">
              <a:lnSpc>
                <a:spcPct val="90000"/>
              </a:lnSpc>
            </a:pPr>
            <a:r>
              <a:rPr lang="es-NI" altLang="es-US" sz="2000" b="1" smtClean="0">
                <a:solidFill>
                  <a:srgbClr val="FFFF00"/>
                </a:solidFill>
              </a:rPr>
              <a:t>Fortalecer las capacidades de Gestión y administración de los Gobiernos Territoriales Indígenas (GTI).</a:t>
            </a:r>
          </a:p>
          <a:p>
            <a:pPr eaLnBrk="1" hangingPunct="1">
              <a:lnSpc>
                <a:spcPct val="90000"/>
              </a:lnSpc>
            </a:pPr>
            <a:r>
              <a:rPr lang="es-NI" altLang="es-US" sz="2000" b="1" smtClean="0">
                <a:solidFill>
                  <a:srgbClr val="FFFF00"/>
                </a:solidFill>
              </a:rPr>
              <a:t>Capacitar a los GTI en el manejo de las Leyes especiales 28, 445 y demás Leyes Nacionales relacionados a la protección, ordenamiento y manejo sostenible de los recursos naturales.</a:t>
            </a:r>
          </a:p>
          <a:p>
            <a:pPr eaLnBrk="1" hangingPunct="1">
              <a:lnSpc>
                <a:spcPct val="90000"/>
              </a:lnSpc>
            </a:pPr>
            <a:r>
              <a:rPr lang="es-NI" altLang="es-US" sz="2000" b="1" smtClean="0">
                <a:solidFill>
                  <a:srgbClr val="FFFF00"/>
                </a:solidFill>
              </a:rPr>
              <a:t>Facilitar asesoria legal a los GTI, para la defensa y saneamiento de sus territorios.</a:t>
            </a:r>
          </a:p>
          <a:p>
            <a:pPr eaLnBrk="1" hangingPunct="1">
              <a:lnSpc>
                <a:spcPct val="90000"/>
              </a:lnSpc>
            </a:pPr>
            <a:r>
              <a:rPr lang="es-NI" altLang="es-US" sz="2000" b="1" smtClean="0">
                <a:solidFill>
                  <a:srgbClr val="FFFF00"/>
                </a:solidFill>
              </a:rPr>
              <a:t>Capacitar a los GTI y técnicos de las Alcaldías Municipales e indígenas en herramientas y programas de OT (Arview, Argis, Axces y catastro).</a:t>
            </a:r>
          </a:p>
          <a:p>
            <a:pPr eaLnBrk="1" hangingPunct="1">
              <a:lnSpc>
                <a:spcPct val="90000"/>
              </a:lnSpc>
            </a:pPr>
            <a:r>
              <a:rPr lang="es-NI" altLang="es-US" sz="2000" b="1" smtClean="0">
                <a:solidFill>
                  <a:srgbClr val="FFFF00"/>
                </a:solidFill>
              </a:rPr>
              <a:t>En el marco de la Ley 475 activar los mecanismos de participación ciudadana a nivel regional (CODER), Municipal (CDM) para impulsar los procesos de planificación y ordenamiento territorial de forma participativa.</a:t>
            </a:r>
          </a:p>
          <a:p>
            <a:pPr eaLnBrk="1" hangingPunct="1">
              <a:lnSpc>
                <a:spcPct val="90000"/>
              </a:lnSpc>
            </a:pPr>
            <a:r>
              <a:rPr lang="es-NI" altLang="es-US" sz="2000" b="1" smtClean="0">
                <a:solidFill>
                  <a:srgbClr val="FFFF00"/>
                </a:solidFill>
              </a:rPr>
              <a:t>Aprobar e implementar la metodologia de OT a nivel Regional.</a:t>
            </a:r>
          </a:p>
          <a:p>
            <a:pPr eaLnBrk="1" hangingPunct="1">
              <a:lnSpc>
                <a:spcPct val="90000"/>
              </a:lnSpc>
            </a:pPr>
            <a:endParaRPr lang="es-NI" altLang="es-US" sz="2000" b="1" smtClean="0">
              <a:solidFill>
                <a:srgbClr val="FFFF00"/>
              </a:solidFill>
            </a:endParaRPr>
          </a:p>
          <a:p>
            <a:pPr eaLnBrk="1" hangingPunct="1">
              <a:lnSpc>
                <a:spcPct val="90000"/>
              </a:lnSpc>
            </a:pPr>
            <a:endParaRPr lang="es-ES" altLang="es-US" sz="2000" b="1" smtClean="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Leynlanis 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1 Título"/>
          <p:cNvSpPr>
            <a:spLocks noGrp="1"/>
          </p:cNvSpPr>
          <p:nvPr>
            <p:ph type="title"/>
          </p:nvPr>
        </p:nvSpPr>
        <p:spPr>
          <a:xfrm>
            <a:off x="457200" y="274638"/>
            <a:ext cx="8229600" cy="582612"/>
          </a:xfrm>
        </p:spPr>
        <p:txBody>
          <a:bodyPr/>
          <a:lstStyle/>
          <a:p>
            <a:r>
              <a:rPr lang="en-US" altLang="es-US" sz="3200" smtClean="0">
                <a:solidFill>
                  <a:srgbClr val="FFFF00"/>
                </a:solidFill>
              </a:rPr>
              <a:t>RETOS</a:t>
            </a:r>
            <a:endParaRPr lang="es-NI" altLang="es-US" sz="3200" smtClean="0">
              <a:solidFill>
                <a:srgbClr val="FFFF00"/>
              </a:solidFill>
            </a:endParaRPr>
          </a:p>
        </p:txBody>
      </p:sp>
      <p:sp>
        <p:nvSpPr>
          <p:cNvPr id="27652" name="2 Marcador de contenido"/>
          <p:cNvSpPr>
            <a:spLocks noGrp="1"/>
          </p:cNvSpPr>
          <p:nvPr>
            <p:ph idx="1"/>
          </p:nvPr>
        </p:nvSpPr>
        <p:spPr>
          <a:xfrm>
            <a:off x="857250" y="857250"/>
            <a:ext cx="8286750" cy="6000750"/>
          </a:xfrm>
        </p:spPr>
        <p:txBody>
          <a:bodyPr/>
          <a:lstStyle/>
          <a:p>
            <a:r>
              <a:rPr lang="es-US" altLang="es-US" sz="1800" b="1" noProof="1" smtClean="0">
                <a:solidFill>
                  <a:srgbClr val="FFFF00"/>
                </a:solidFill>
              </a:rPr>
              <a:t>Lay ley de Municipios y la ley de División Políticos Administrativa y el Articulo 175 de la Constitución versus la ley 445 y la Ley 28.   </a:t>
            </a:r>
          </a:p>
          <a:p>
            <a:r>
              <a:rPr lang="es-US" altLang="es-US" sz="1800" b="1" noProof="1" smtClean="0">
                <a:solidFill>
                  <a:srgbClr val="FFFF00"/>
                </a:solidFill>
              </a:rPr>
              <a:t>El Desarrollo de los Territorios indígenas versus el acelerado proceso de invasión de las tierras comunales, el trafico de tierras y del bosque, el deterioro acelerado del recurso hídrico, de la fauna y de la flora.</a:t>
            </a:r>
          </a:p>
          <a:p>
            <a:r>
              <a:rPr lang="es-US" altLang="es-US" sz="1800" b="1" noProof="1" smtClean="0">
                <a:solidFill>
                  <a:srgbClr val="FFFF00"/>
                </a:solidFill>
              </a:rPr>
              <a:t>El fortalecimiento de la instancia intermedia regional para que apoye los procesos de desarrollo en las instancias locales.</a:t>
            </a:r>
          </a:p>
          <a:p>
            <a:r>
              <a:rPr lang="es-US" altLang="es-US" sz="1800" b="1" noProof="1" smtClean="0">
                <a:solidFill>
                  <a:srgbClr val="FFFF00"/>
                </a:solidFill>
              </a:rPr>
              <a:t>Si bien es ciertos que muchos municipios cuentan con un POTEM sin embargo son vistos como estudios referenciales o para llenar lo requisitos de los donantes pero no como un verdadero instrumento técnico de gestión del desarrollo y orientador de la inversión publica y privada.</a:t>
            </a:r>
          </a:p>
          <a:p>
            <a:r>
              <a:rPr lang="es-US" altLang="es-US" sz="1800" b="1" noProof="1" smtClean="0">
                <a:solidFill>
                  <a:srgbClr val="FFFF00"/>
                </a:solidFill>
              </a:rPr>
              <a:t>El uso sostenible de los recursos natruales, la proteccion de los ecosistemas fragiles son fundamentales para lograr un desarrollo al largo plazo, en la actualidad las malas practicas estan inciando procesos de desertificacion.</a:t>
            </a:r>
          </a:p>
          <a:p>
            <a:r>
              <a:rPr lang="es-US" altLang="es-US" sz="1800" b="1" noProof="1" smtClean="0">
                <a:solidFill>
                  <a:srgbClr val="FFFF00"/>
                </a:solidFill>
              </a:rPr>
              <a:t>El necesario desarrollar procesos mas viables y sostenibles para desarrollar los territorios sin necesidad de destruirlos.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IMG_21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714375" y="428625"/>
            <a:ext cx="8229600" cy="1143000"/>
          </a:xfrm>
        </p:spPr>
        <p:txBody>
          <a:bodyPr/>
          <a:lstStyle/>
          <a:p>
            <a:pPr eaLnBrk="1" hangingPunct="1"/>
            <a:r>
              <a:rPr lang="es-NI" altLang="es-US" sz="2800" smtClean="0">
                <a:solidFill>
                  <a:srgbClr val="FFFF00"/>
                </a:solidFill>
              </a:rPr>
              <a:t>QUE OFRECE EL PROGRAMA MASRENACE-C2</a:t>
            </a:r>
            <a:endParaRPr lang="es-ES" altLang="es-US" sz="2800" smtClean="0">
              <a:solidFill>
                <a:srgbClr val="FFFF00"/>
              </a:solidFill>
            </a:endParaRPr>
          </a:p>
        </p:txBody>
      </p:sp>
      <p:sp>
        <p:nvSpPr>
          <p:cNvPr id="28676" name="Rectangle 3"/>
          <p:cNvSpPr>
            <a:spLocks noGrp="1" noChangeArrowheads="1"/>
          </p:cNvSpPr>
          <p:nvPr>
            <p:ph type="body" idx="1"/>
          </p:nvPr>
        </p:nvSpPr>
        <p:spPr>
          <a:xfrm>
            <a:off x="1000125" y="1341438"/>
            <a:ext cx="8143875" cy="5715000"/>
          </a:xfrm>
        </p:spPr>
        <p:txBody>
          <a:bodyPr/>
          <a:lstStyle/>
          <a:p>
            <a:pPr eaLnBrk="1" hangingPunct="1"/>
            <a:r>
              <a:rPr lang="es-NI" altLang="es-US" sz="2000" b="1" smtClean="0">
                <a:solidFill>
                  <a:srgbClr val="FFFF00"/>
                </a:solidFill>
              </a:rPr>
              <a:t>Asistencia técnica y capacitación en herramientas y mecanismos de OT a nivel Regional, Municipal y Territorios Indígenas.</a:t>
            </a:r>
          </a:p>
          <a:p>
            <a:pPr eaLnBrk="1" hangingPunct="1"/>
            <a:r>
              <a:rPr lang="es-NI" altLang="es-US" sz="2000" b="1" smtClean="0">
                <a:solidFill>
                  <a:srgbClr val="FFFF00"/>
                </a:solidFill>
              </a:rPr>
              <a:t>Asistencia técnica y asesoría legal a los GTI para la defensa y protección de sus patrimonio ancestral.</a:t>
            </a:r>
          </a:p>
          <a:p>
            <a:pPr eaLnBrk="1" hangingPunct="1"/>
            <a:r>
              <a:rPr lang="es-NI" altLang="es-US" sz="2000" b="1" smtClean="0">
                <a:solidFill>
                  <a:srgbClr val="FFFF00"/>
                </a:solidFill>
              </a:rPr>
              <a:t>Mecanismos para la protección y gobernanza forestal a nivel Regional, Municipal y Territorios Indígenas.</a:t>
            </a:r>
          </a:p>
          <a:p>
            <a:pPr eaLnBrk="1" hangingPunct="1"/>
            <a:r>
              <a:rPr lang="es-NI" altLang="es-US" sz="2000" b="1" smtClean="0">
                <a:solidFill>
                  <a:srgbClr val="FFFF00"/>
                </a:solidFill>
              </a:rPr>
              <a:t>Asistencia técnica para la promoción de productos sostenibles y amigables al medio ambiente.</a:t>
            </a:r>
          </a:p>
          <a:p>
            <a:pPr eaLnBrk="1" hangingPunct="1"/>
            <a:r>
              <a:rPr lang="es-NI" altLang="es-US" sz="2000" b="1" smtClean="0">
                <a:solidFill>
                  <a:srgbClr val="FFFF00"/>
                </a:solidFill>
              </a:rPr>
              <a:t>Asistencia técnica para el impulso de la forestaría comunitaria indígena.</a:t>
            </a:r>
          </a:p>
          <a:p>
            <a:pPr eaLnBrk="1" hangingPunct="1"/>
            <a:r>
              <a:rPr lang="es-NI" altLang="es-US" sz="2000" b="1" smtClean="0">
                <a:solidFill>
                  <a:srgbClr val="FFFF00"/>
                </a:solidFill>
              </a:rPr>
              <a:t>Asesoría en la implementación de la ley odt y sus instrumentos, una vez que se aprobada por la asamblea nacional, y el desarrollo de otros instrumentos normativos y reglamentaciones</a:t>
            </a:r>
            <a:r>
              <a:rPr lang="en-US" altLang="es-US" sz="2000" b="1" smtClean="0">
                <a:solidFill>
                  <a:srgbClr val="FFFF00"/>
                </a:solidFill>
              </a:rPr>
              <a:t>.</a:t>
            </a:r>
            <a:endParaRPr lang="es-NI" altLang="es-US" sz="2000" b="1" smtClean="0">
              <a:solidFill>
                <a:srgbClr val="FFFF00"/>
              </a:solidFill>
            </a:endParaRPr>
          </a:p>
          <a:p>
            <a:pPr eaLnBrk="1" hangingPunct="1"/>
            <a:endParaRPr lang="es-ES" altLang="es-US" sz="2000" b="1"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G_26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a:xfrm>
            <a:off x="430213" y="714375"/>
            <a:ext cx="8713787" cy="5792788"/>
          </a:xfrm>
        </p:spPr>
        <p:txBody>
          <a:bodyPr/>
          <a:lstStyle/>
          <a:p>
            <a:pPr marL="990600" lvl="1" indent="-533400" eaLnBrk="1" hangingPunct="1">
              <a:buFontTx/>
              <a:buNone/>
            </a:pPr>
            <a:r>
              <a:rPr lang="es-NI" altLang="es-US" sz="1800" b="1" smtClean="0">
                <a:solidFill>
                  <a:srgbClr val="FFFF00"/>
                </a:solidFill>
              </a:rPr>
              <a:t>Inciso</a:t>
            </a:r>
            <a:r>
              <a:rPr lang="es-NI" altLang="es-US" sz="1800" smtClean="0"/>
              <a:t> </a:t>
            </a:r>
            <a:r>
              <a:rPr lang="es-NI" altLang="es-US" sz="1800" b="1" smtClean="0">
                <a:solidFill>
                  <a:srgbClr val="FFFF00"/>
                </a:solidFill>
              </a:rPr>
              <a:t>12: En el caso de los pueblos indígenas y comunidades étnicas de las Regiones Autónomas, las Autoridades Territoriales con apoyo de las Unidades Técnicas Regionales y Territoriales, deben coordinarse para ajustar el método general establecido en la presente ley, para la elaboración de sus Planes de Ordenamiento y Desarrollo Territorial, de acuerdo a sus costumbres y formas tradicionales de organización,  los cuales deben articularse con los Planes Municipales y Regionales para el Ordenamiento y Desarrollo Territorial correspondiente.</a:t>
            </a:r>
          </a:p>
          <a:p>
            <a:pPr marL="990600" lvl="1" indent="-533400" eaLnBrk="1" hangingPunct="1">
              <a:buFontTx/>
              <a:buNone/>
            </a:pPr>
            <a:endParaRPr lang="es-NI" altLang="es-US" sz="1800" b="1" smtClean="0">
              <a:solidFill>
                <a:srgbClr val="FFFF00"/>
              </a:solidFill>
            </a:endParaRPr>
          </a:p>
          <a:p>
            <a:pPr marL="990600" lvl="1" indent="-533400" eaLnBrk="1" hangingPunct="1">
              <a:buFontTx/>
              <a:buNone/>
            </a:pPr>
            <a:r>
              <a:rPr lang="es-NI" altLang="es-US" sz="1800" b="1" smtClean="0">
                <a:solidFill>
                  <a:srgbClr val="FFFF00"/>
                </a:solidFill>
              </a:rPr>
              <a:t>Inciso 14:En el Nivel Municipal, INIFOM debe elaborar la propuesta del método para el funcionamiento del Sistema de Planificación Municipal de Ordenamiento y Desarrollo Territorial SMPODT, previa consulta con la DGOT del INETER y las instancias involucradas.  Este Método será aprobado por la CNODT.</a:t>
            </a:r>
          </a:p>
          <a:p>
            <a:pPr marL="990600" lvl="1" indent="-533400" eaLnBrk="1" hangingPunct="1"/>
            <a:r>
              <a:rPr lang="es-NI" altLang="es-US" sz="1800" b="1" smtClean="0">
                <a:solidFill>
                  <a:srgbClr val="FFFF00"/>
                </a:solidFill>
              </a:rPr>
              <a:t>La promoción, articulación y apoyo técnico para la implementación del SMPODT le corresponde al INIFOM, para ello cualquier institución sectorial, gubernamental u otros actores nacionales e internacionales deberán coordinarse con dicha institución  para el apoyo respectivo</a:t>
            </a:r>
            <a:r>
              <a:rPr lang="es-ES" altLang="es-US" sz="1800" b="1" smtClean="0">
                <a:solidFill>
                  <a:srgbClr val="FFFF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MG_1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471488"/>
            <a:ext cx="10404476"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idx="1"/>
          </p:nvPr>
        </p:nvSpPr>
        <p:spPr>
          <a:xfrm>
            <a:off x="358775" y="642938"/>
            <a:ext cx="8785225" cy="5792787"/>
          </a:xfrm>
        </p:spPr>
        <p:txBody>
          <a:bodyPr/>
          <a:lstStyle/>
          <a:p>
            <a:pPr marL="609600" indent="-609600" eaLnBrk="1" hangingPunct="1">
              <a:lnSpc>
                <a:spcPct val="80000"/>
              </a:lnSpc>
            </a:pPr>
            <a:endParaRPr lang="es-NI" altLang="es-US" sz="1800" smtClean="0"/>
          </a:p>
          <a:p>
            <a:pPr marL="990600" lvl="1" indent="-533400" eaLnBrk="1" hangingPunct="1">
              <a:lnSpc>
                <a:spcPct val="80000"/>
              </a:lnSpc>
              <a:buFontTx/>
              <a:buNone/>
            </a:pPr>
            <a:r>
              <a:rPr lang="es-NI" altLang="es-US" sz="1800" b="1" smtClean="0">
                <a:solidFill>
                  <a:srgbClr val="FFFF00"/>
                </a:solidFill>
              </a:rPr>
              <a:t>Arto. 15 Son instancias del Sistema Nacional de Ordenamiento y Desarrollo Territorial  las siguientes:.</a:t>
            </a:r>
          </a:p>
          <a:p>
            <a:pPr marL="990600" lvl="1" indent="-533400" eaLnBrk="1" hangingPunct="1">
              <a:lnSpc>
                <a:spcPct val="80000"/>
              </a:lnSpc>
              <a:buFontTx/>
              <a:buNone/>
            </a:pPr>
            <a:r>
              <a:rPr lang="es-NI" altLang="es-US" sz="1800" b="1" smtClean="0">
                <a:solidFill>
                  <a:srgbClr val="FFFF00"/>
                </a:solidFill>
              </a:rPr>
              <a:t>En el Ámbito Regional Autónomo: El Consejo Regional y la Unidad Técnica Regional</a:t>
            </a:r>
          </a:p>
          <a:p>
            <a:pPr marL="990600" lvl="1" indent="-533400" eaLnBrk="1" hangingPunct="1">
              <a:lnSpc>
                <a:spcPct val="80000"/>
              </a:lnSpc>
              <a:buFontTx/>
              <a:buNone/>
            </a:pPr>
            <a:r>
              <a:rPr lang="es-NI" altLang="es-US" sz="1800" b="1" smtClean="0">
                <a:solidFill>
                  <a:srgbClr val="FFFF00"/>
                </a:solidFill>
              </a:rPr>
              <a:t>En el caso de los pueblos indígenas y comunidades étnicas: Autoridad Territorial (GTI), Unidad Técnica.</a:t>
            </a:r>
          </a:p>
          <a:p>
            <a:pPr marL="990600" lvl="1" indent="-533400" eaLnBrk="1" hangingPunct="1">
              <a:lnSpc>
                <a:spcPct val="80000"/>
              </a:lnSpc>
              <a:buFontTx/>
              <a:buNone/>
            </a:pPr>
            <a:r>
              <a:rPr lang="es-NI" altLang="es-US" sz="1800" b="1" smtClean="0">
                <a:solidFill>
                  <a:srgbClr val="FFFF00"/>
                </a:solidFill>
              </a:rPr>
              <a:t>En el ambito Municipal: El Consejo Municipal y la Unidad Tecnica Municipal</a:t>
            </a:r>
          </a:p>
          <a:p>
            <a:pPr marL="1752600" lvl="3" indent="-381000" eaLnBrk="1" hangingPunct="1">
              <a:lnSpc>
                <a:spcPct val="80000"/>
              </a:lnSpc>
            </a:pPr>
            <a:endParaRPr lang="es-ES" altLang="es-US" sz="1800" b="1" smtClean="0">
              <a:solidFill>
                <a:srgbClr val="FFFF00"/>
              </a:solidFill>
            </a:endParaRPr>
          </a:p>
          <a:p>
            <a:pPr marL="609600" indent="-609600" eaLnBrk="1" hangingPunct="1">
              <a:lnSpc>
                <a:spcPct val="80000"/>
              </a:lnSpc>
            </a:pPr>
            <a:r>
              <a:rPr lang="es-NI" altLang="es-US" sz="1800" b="1" smtClean="0">
                <a:solidFill>
                  <a:srgbClr val="FFFF00"/>
                </a:solidFill>
              </a:rPr>
              <a:t>Arto: 25 Los Consejos Regionales Autónomos, son responsables del proceso de Ordenamiento y Desarrollo Territorial de su región y de su articulación con el proceso Nacional y los procesos Municipales y Territoriales Indígenas y Étnicos de Ordenamiento y Desarrollo Territorial en su ámbito de competencia.</a:t>
            </a:r>
          </a:p>
          <a:p>
            <a:pPr marL="609600" indent="-609600" eaLnBrk="1" hangingPunct="1">
              <a:lnSpc>
                <a:spcPct val="80000"/>
              </a:lnSpc>
            </a:pPr>
            <a:r>
              <a:rPr lang="es-NI" altLang="es-US" sz="1800" b="1" smtClean="0">
                <a:solidFill>
                  <a:srgbClr val="FFFF00"/>
                </a:solidFill>
              </a:rPr>
              <a:t>Arto. 31 En los Pueblos Indígenas y Comunidades Étnicas, de las Regiones Autónomas, las Autoridades Territoriales, son responsables de desarrollar procesos de ordenamiento y desarrollo territorial y de su articulación con los procesos Regionales y Municipales, de conformidad con sus costumbres y tradiciones, sobre el uso y la ocupación del territorio.</a:t>
            </a:r>
          </a:p>
          <a:p>
            <a:pPr marL="609600" indent="-609600" eaLnBrk="1" hangingPunct="1">
              <a:lnSpc>
                <a:spcPct val="80000"/>
              </a:lnSpc>
            </a:pPr>
            <a:r>
              <a:rPr lang="es-NI" altLang="es-US" sz="1800" b="1" smtClean="0">
                <a:solidFill>
                  <a:srgbClr val="FFFF00"/>
                </a:solidFill>
              </a:rPr>
              <a:t>Arto. 46 En los Municipios, los Concejos Municipales, son responsables del proceso de Ordenamiento y Desarrollo Territorial</a:t>
            </a:r>
            <a:r>
              <a:rPr lang="es-ES" altLang="es-US" sz="1400" b="1" smtClean="0">
                <a:solidFill>
                  <a:srgbClr val="FFFF00"/>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MG_2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1 Título"/>
          <p:cNvSpPr>
            <a:spLocks noGrp="1"/>
          </p:cNvSpPr>
          <p:nvPr>
            <p:ph type="title"/>
          </p:nvPr>
        </p:nvSpPr>
        <p:spPr>
          <a:xfrm>
            <a:off x="500063" y="0"/>
            <a:ext cx="8229600" cy="725488"/>
          </a:xfrm>
        </p:spPr>
        <p:txBody>
          <a:bodyPr/>
          <a:lstStyle/>
          <a:p>
            <a:r>
              <a:rPr lang="es-NI" altLang="es-US" sz="2800" smtClean="0">
                <a:solidFill>
                  <a:srgbClr val="FFFF00"/>
                </a:solidFill>
              </a:rPr>
              <a:t>La importancia del odt.</a:t>
            </a:r>
          </a:p>
        </p:txBody>
      </p:sp>
      <p:sp>
        <p:nvSpPr>
          <p:cNvPr id="6148" name="2 Marcador de contenido"/>
          <p:cNvSpPr>
            <a:spLocks noGrp="1"/>
          </p:cNvSpPr>
          <p:nvPr>
            <p:ph idx="1"/>
          </p:nvPr>
        </p:nvSpPr>
        <p:spPr>
          <a:xfrm>
            <a:off x="500063" y="1071563"/>
            <a:ext cx="8643937" cy="6215062"/>
          </a:xfrm>
        </p:spPr>
        <p:txBody>
          <a:bodyPr/>
          <a:lstStyle/>
          <a:p>
            <a:r>
              <a:rPr lang="es-NI" altLang="es-US" sz="1800" smtClean="0">
                <a:solidFill>
                  <a:srgbClr val="FFFF00"/>
                </a:solidFill>
              </a:rPr>
              <a:t>En la actualidad los procesos de ordenamiento territorial son desarrollados por los gobiernos locales como requisito para el acceso a fondos y ayudas, y no como un instrumento de desarrollo y de ordenación de la inversión publica y privada. </a:t>
            </a:r>
          </a:p>
          <a:p>
            <a:r>
              <a:rPr lang="es-NI" altLang="es-US" sz="1800" smtClean="0">
                <a:solidFill>
                  <a:srgbClr val="FFFF00"/>
                </a:solidFill>
              </a:rPr>
              <a:t>En los últimos años se han impulsado procesos de planificación que carecen del estudio y conocimiento de las condiciones del territorio y se han basado en la percepción e intereses de los actores involucrados en los procesos de consulta y los tomadores de decisiones ?Como es posible desarrollar un territorio si no se conoce bien? </a:t>
            </a:r>
          </a:p>
          <a:p>
            <a:r>
              <a:rPr lang="es-NI" altLang="es-US" sz="1800" smtClean="0">
                <a:solidFill>
                  <a:srgbClr val="FFFF00"/>
                </a:solidFill>
              </a:rPr>
              <a:t>Los PDM han servido como un proceso de aprendizaje para posteriormente introducir el Odt, y la zonificación territorial como el principal instrumento para orientar las inversiones, usar de forma sostenible los recursos y proteger el territorio del deterioro de nuestros recursos.</a:t>
            </a:r>
          </a:p>
          <a:p>
            <a:r>
              <a:rPr lang="es-NI" altLang="es-US" sz="1800" smtClean="0">
                <a:solidFill>
                  <a:srgbClr val="FFFF00"/>
                </a:solidFill>
              </a:rPr>
              <a:t>El deterioro territorial y usos no sostenido del mismos solo provoca la perdida de recursos tales como los peces, fauna, el agua potable, la madera y provoca cambios a climas mas caliente, sin lluvia y tolvaneras, que provocan mas hambre, desempleo, pobreza y enfermedades. </a:t>
            </a:r>
          </a:p>
          <a:p>
            <a:endParaRPr lang="es-NI" altLang="es-US" sz="1800" smtClean="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IMG_18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1 Título"/>
          <p:cNvSpPr>
            <a:spLocks noGrp="1"/>
          </p:cNvSpPr>
          <p:nvPr>
            <p:ph type="title"/>
          </p:nvPr>
        </p:nvSpPr>
        <p:spPr>
          <a:xfrm>
            <a:off x="500063" y="0"/>
            <a:ext cx="8229600" cy="725488"/>
          </a:xfrm>
        </p:spPr>
        <p:txBody>
          <a:bodyPr/>
          <a:lstStyle/>
          <a:p>
            <a:r>
              <a:rPr lang="es-NI" altLang="es-US" sz="2800" smtClean="0">
                <a:solidFill>
                  <a:srgbClr val="FFFF00"/>
                </a:solidFill>
              </a:rPr>
              <a:t>La importancia del odt.</a:t>
            </a:r>
          </a:p>
        </p:txBody>
      </p:sp>
      <p:sp>
        <p:nvSpPr>
          <p:cNvPr id="7172" name="2 Marcador de contenido"/>
          <p:cNvSpPr>
            <a:spLocks noGrp="1"/>
          </p:cNvSpPr>
          <p:nvPr>
            <p:ph idx="1"/>
          </p:nvPr>
        </p:nvSpPr>
        <p:spPr>
          <a:xfrm>
            <a:off x="714375" y="785813"/>
            <a:ext cx="8429625" cy="6215062"/>
          </a:xfrm>
        </p:spPr>
        <p:txBody>
          <a:bodyPr/>
          <a:lstStyle/>
          <a:p>
            <a:r>
              <a:rPr lang="es-NI" altLang="es-US" sz="1800" b="1" smtClean="0">
                <a:solidFill>
                  <a:srgbClr val="FFFF00"/>
                </a:solidFill>
              </a:rPr>
              <a:t>La creación de las instancias regionales en el atlántico, se ha realizado como un intento y un laboratorio de crear una instancia intermedia entre lo local y lo nacional que llene el vacio entre los municipios y territorios y sus proyectos pequeños, y la nación con sus macro proyectos, con una instancia intermedia que garantice la administración de los recursos y proyectos que son mas grandes que un territorio o municipios, para el manejo territorial por ejemplo de las cuenca.  Por tanto se esperan resultados positivos de estas instancias intermedias para replicarlas en el pacifico, norte y centro del país, que se puede hacer mediante la regionalización o los departamentos.</a:t>
            </a:r>
          </a:p>
          <a:p>
            <a:r>
              <a:rPr lang="es-NI" altLang="es-US" sz="1800" b="1" smtClean="0">
                <a:solidFill>
                  <a:srgbClr val="FFFF00"/>
                </a:solidFill>
              </a:rPr>
              <a:t>El Odt tal como se plantea en el dictamen de ley viene a fortalecer las autonomías municipales, regionales y a tratar de llenar el vacio en el nivel departamental en el pacifico, centro y norte del País.  Este fortalecimiento se basa en dotar a los territorios de la capacidad de gestión de recursos y proyectos de desarrollo mas integrales y de tener la capacidad de estudias y conocer mejor su territorio para su desarrollo a corto, mediano y largo plazo.</a:t>
            </a:r>
          </a:p>
          <a:p>
            <a:r>
              <a:rPr lang="es-NI" altLang="es-US" sz="1800" b="1" smtClean="0">
                <a:solidFill>
                  <a:srgbClr val="FFFF00"/>
                </a:solidFill>
              </a:rPr>
              <a:t>También le da un carácter sistémico y articulación a los procesos de ordenamiento territorial regional, municipal y territorial indígena</a:t>
            </a:r>
            <a:r>
              <a:rPr lang="es-NI" altLang="es-US" sz="1800" smtClean="0"/>
              <a:t>.</a:t>
            </a:r>
          </a:p>
          <a:p>
            <a:pPr>
              <a:buFontTx/>
              <a:buNone/>
            </a:pPr>
            <a:endParaRPr lang="es-NI" altLang="es-US" sz="1800" smtClean="0"/>
          </a:p>
          <a:p>
            <a:endParaRPr lang="es-NI" altLang="es-US" sz="1800" smtClean="0"/>
          </a:p>
          <a:p>
            <a:endParaRPr lang="es-NI" altLang="es-US" sz="1800" smtClean="0"/>
          </a:p>
          <a:p>
            <a:endParaRPr lang="es-NI" altLang="es-US" sz="1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71563" y="785813"/>
          <a:ext cx="8072437" cy="5299075"/>
        </p:xfrm>
        <a:graphic>
          <a:graphicData uri="http://schemas.openxmlformats.org/drawingml/2006/table">
            <a:tbl>
              <a:tblPr/>
              <a:tblGrid>
                <a:gridCol w="1613739">
                  <a:extLst>
                    <a:ext uri="{9D8B030D-6E8A-4147-A177-3AD203B41FA5}">
                      <a16:colId xmlns:a16="http://schemas.microsoft.com/office/drawing/2014/main" val="20000"/>
                    </a:ext>
                  </a:extLst>
                </a:gridCol>
                <a:gridCol w="1614674">
                  <a:extLst>
                    <a:ext uri="{9D8B030D-6E8A-4147-A177-3AD203B41FA5}">
                      <a16:colId xmlns:a16="http://schemas.microsoft.com/office/drawing/2014/main" val="20001"/>
                    </a:ext>
                  </a:extLst>
                </a:gridCol>
                <a:gridCol w="1614674">
                  <a:extLst>
                    <a:ext uri="{9D8B030D-6E8A-4147-A177-3AD203B41FA5}">
                      <a16:colId xmlns:a16="http://schemas.microsoft.com/office/drawing/2014/main" val="20002"/>
                    </a:ext>
                  </a:extLst>
                </a:gridCol>
                <a:gridCol w="1614674">
                  <a:extLst>
                    <a:ext uri="{9D8B030D-6E8A-4147-A177-3AD203B41FA5}">
                      <a16:colId xmlns:a16="http://schemas.microsoft.com/office/drawing/2014/main" val="20003"/>
                    </a:ext>
                  </a:extLst>
                </a:gridCol>
                <a:gridCol w="1614674">
                  <a:extLst>
                    <a:ext uri="{9D8B030D-6E8A-4147-A177-3AD203B41FA5}">
                      <a16:colId xmlns:a16="http://schemas.microsoft.com/office/drawing/2014/main" val="20004"/>
                    </a:ext>
                  </a:extLst>
                </a:gridCol>
              </a:tblGrid>
              <a:tr h="365729">
                <a:tc>
                  <a:txBody>
                    <a:bodyPr/>
                    <a:lstStyle/>
                    <a:p>
                      <a:pPr>
                        <a:spcAft>
                          <a:spcPts val="0"/>
                        </a:spcAft>
                      </a:pPr>
                      <a:r>
                        <a:rPr lang="es-NI" sz="1200">
                          <a:latin typeface="+mj-lt"/>
                          <a:ea typeface="Times New Roman"/>
                        </a:rPr>
                        <a:t>Nombre del Territorio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Municipios que abarca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Extensión Territorial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Numero de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Población Total del Territorio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729">
                <a:tc>
                  <a:txBody>
                    <a:bodyPr/>
                    <a:lstStyle/>
                    <a:p>
                      <a:pPr>
                        <a:spcAft>
                          <a:spcPts val="0"/>
                        </a:spcAft>
                      </a:pPr>
                      <a:r>
                        <a:rPr lang="es-NI" sz="1200">
                          <a:latin typeface="+mj-lt"/>
                          <a:ea typeface="Times New Roman"/>
                        </a:rPr>
                        <a:t>Tawira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Waspam, Pto. Cabezas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422.0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18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12,485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2912">
                <a:tc>
                  <a:txBody>
                    <a:bodyPr/>
                    <a:lstStyle/>
                    <a:p>
                      <a:pPr>
                        <a:spcAft>
                          <a:spcPts val="0"/>
                        </a:spcAft>
                      </a:pPr>
                      <a:r>
                        <a:rPr lang="es-NI" sz="1200">
                          <a:latin typeface="+mj-lt"/>
                          <a:ea typeface="Times New Roman"/>
                        </a:rPr>
                        <a:t>Awastingni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Waspam,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450.0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 Comunidad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1,164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2912">
                <a:tc>
                  <a:txBody>
                    <a:bodyPr/>
                    <a:lstStyle/>
                    <a:p>
                      <a:pPr>
                        <a:spcAft>
                          <a:spcPts val="0"/>
                        </a:spcAft>
                      </a:pPr>
                      <a:r>
                        <a:rPr lang="es-NI" sz="1200">
                          <a:latin typeface="+mj-lt"/>
                          <a:ea typeface="Times New Roman"/>
                        </a:rPr>
                        <a:t>Prinsu Awala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Prinzapolka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7,021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26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10,804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2912">
                <a:tc>
                  <a:txBody>
                    <a:bodyPr/>
                    <a:lstStyle/>
                    <a:p>
                      <a:pPr>
                        <a:spcAft>
                          <a:spcPts val="0"/>
                        </a:spcAft>
                      </a:pPr>
                      <a:r>
                        <a:rPr lang="es-NI" sz="1200">
                          <a:latin typeface="+mj-lt"/>
                          <a:ea typeface="Times New Roman"/>
                        </a:rPr>
                        <a:t>Matumbak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dirty="0">
                          <a:latin typeface="+mj-lt"/>
                          <a:ea typeface="Times New Roman"/>
                        </a:rPr>
                        <a:t>Rosita, Bonanza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487.23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9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4,743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9367">
                <a:tc>
                  <a:txBody>
                    <a:bodyPr/>
                    <a:lstStyle/>
                    <a:p>
                      <a:pPr>
                        <a:spcAft>
                          <a:spcPts val="0"/>
                        </a:spcAft>
                      </a:pPr>
                      <a:r>
                        <a:rPr lang="es-NI" sz="1200">
                          <a:latin typeface="+mj-lt"/>
                          <a:ea typeface="Times New Roman"/>
                        </a:rPr>
                        <a:t>Mayagna 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Bonanza, Jinotega, Waspam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1,638.10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16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6,023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9367">
                <a:tc>
                  <a:txBody>
                    <a:bodyPr/>
                    <a:lstStyle/>
                    <a:p>
                      <a:pPr>
                        <a:spcAft>
                          <a:spcPts val="0"/>
                        </a:spcAft>
                      </a:pPr>
                      <a:r>
                        <a:rPr lang="es-NI" sz="1200">
                          <a:latin typeface="+mj-lt"/>
                          <a:ea typeface="Times New Roman"/>
                        </a:rPr>
                        <a:t>Tasba Pri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Puerto Cabezas, Waspam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1,469.45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29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8,484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729">
                <a:tc>
                  <a:txBody>
                    <a:bodyPr/>
                    <a:lstStyle/>
                    <a:p>
                      <a:pPr>
                        <a:spcAft>
                          <a:spcPts val="0"/>
                        </a:spcAft>
                      </a:pPr>
                      <a:r>
                        <a:rPr lang="es-NI" sz="1200">
                          <a:latin typeface="+mj-lt"/>
                          <a:ea typeface="Times New Roman"/>
                        </a:rPr>
                        <a:t>Wangki Aubra Tasbaya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Waspam, Jinotega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984.74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18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7,991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5729">
                <a:tc>
                  <a:txBody>
                    <a:bodyPr/>
                    <a:lstStyle/>
                    <a:p>
                      <a:pPr>
                        <a:spcAft>
                          <a:spcPts val="0"/>
                        </a:spcAft>
                      </a:pPr>
                      <a:r>
                        <a:rPr lang="es-NI" sz="1200">
                          <a:latin typeface="+mj-lt"/>
                          <a:ea typeface="Times New Roman"/>
                        </a:rPr>
                        <a:t>Wangki Twi – Tasba Raya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Waspam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1,823.49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21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18,117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5729">
                <a:tc>
                  <a:txBody>
                    <a:bodyPr/>
                    <a:lstStyle/>
                    <a:p>
                      <a:pPr>
                        <a:spcAft>
                          <a:spcPts val="0"/>
                        </a:spcAft>
                      </a:pPr>
                      <a:r>
                        <a:rPr lang="es-NI" sz="1200">
                          <a:latin typeface="+mj-lt"/>
                          <a:ea typeface="Times New Roman"/>
                        </a:rPr>
                        <a:t>Kipla Sait Tasbaika Kum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Waspam, Jinotega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1,136.32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7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3,434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5729">
                <a:tc>
                  <a:txBody>
                    <a:bodyPr/>
                    <a:lstStyle/>
                    <a:p>
                      <a:pPr>
                        <a:spcAft>
                          <a:spcPts val="0"/>
                        </a:spcAft>
                      </a:pPr>
                      <a:r>
                        <a:rPr lang="es-NI" sz="1200">
                          <a:latin typeface="+mj-lt"/>
                          <a:ea typeface="Times New Roman"/>
                        </a:rPr>
                        <a:t>Li Lamni Tasbaika Kum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Waspam, Jinotega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1,395.2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27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10, 000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2912">
                <a:tc>
                  <a:txBody>
                    <a:bodyPr/>
                    <a:lstStyle/>
                    <a:p>
                      <a:pPr>
                        <a:spcAft>
                          <a:spcPts val="0"/>
                        </a:spcAft>
                      </a:pPr>
                      <a:r>
                        <a:rPr lang="es-NI" sz="1200">
                          <a:latin typeface="+mj-lt"/>
                          <a:ea typeface="Times New Roman"/>
                        </a:rPr>
                        <a:t>Mayagna Sauni Bu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Jinotega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1,024.525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11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2,000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5729">
                <a:tc>
                  <a:txBody>
                    <a:bodyPr/>
                    <a:lstStyle/>
                    <a:p>
                      <a:pPr>
                        <a:spcAft>
                          <a:spcPts val="0"/>
                        </a:spcAft>
                      </a:pPr>
                      <a:r>
                        <a:rPr lang="es-NI" sz="1200">
                          <a:latin typeface="+mj-lt"/>
                          <a:ea typeface="Times New Roman"/>
                        </a:rPr>
                        <a:t>Miskitu Indian Tasbaika Kum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Jinotega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690.55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14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4,000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65729">
                <a:tc>
                  <a:txBody>
                    <a:bodyPr/>
                    <a:lstStyle/>
                    <a:p>
                      <a:pPr>
                        <a:spcAft>
                          <a:spcPts val="0"/>
                        </a:spcAft>
                      </a:pPr>
                      <a:r>
                        <a:rPr lang="es-NI" sz="1200">
                          <a:latin typeface="+mj-lt"/>
                          <a:ea typeface="Times New Roman"/>
                        </a:rPr>
                        <a:t>Mayagna Sauni Bas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Jinotega, Siuna, Bonanza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402.683 Km2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4 Comunidades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1,2000 Habitantes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2864">
                <a:tc>
                  <a:txBody>
                    <a:bodyPr/>
                    <a:lstStyle/>
                    <a:p>
                      <a:pPr>
                        <a:spcAft>
                          <a:spcPts val="0"/>
                        </a:spcAft>
                      </a:pPr>
                      <a:r>
                        <a:rPr lang="es-NI" sz="1200">
                          <a:latin typeface="+mj-lt"/>
                          <a:ea typeface="Times New Roman"/>
                        </a:rPr>
                        <a:t>Tuahka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NI" sz="1200">
                          <a:latin typeface="+mj-lt"/>
                          <a:ea typeface="Times New Roman"/>
                        </a:rPr>
                        <a:t>Rosita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NI" sz="12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NI" sz="120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NI" sz="12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IMG_29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914400" y="571500"/>
            <a:ext cx="8229600" cy="1143000"/>
          </a:xfrm>
        </p:spPr>
        <p:txBody>
          <a:bodyPr/>
          <a:lstStyle/>
          <a:p>
            <a:pPr eaLnBrk="1" hangingPunct="1"/>
            <a:r>
              <a:rPr lang="es-NI" altLang="es-US" sz="2400" smtClean="0">
                <a:solidFill>
                  <a:srgbClr val="FFFF00"/>
                </a:solidFill>
              </a:rPr>
              <a:t>APORTES A LA ESTRATEGIA DE DESARROLLO DE COSTA CARIBE DE NICARAGUA</a:t>
            </a:r>
            <a:endParaRPr lang="es-ES" altLang="es-US" sz="2400" smtClean="0">
              <a:solidFill>
                <a:srgbClr val="FFFF00"/>
              </a:solidFill>
            </a:endParaRPr>
          </a:p>
        </p:txBody>
      </p:sp>
      <p:sp>
        <p:nvSpPr>
          <p:cNvPr id="9220" name="Rectangle 3"/>
          <p:cNvSpPr>
            <a:spLocks noGrp="1" noChangeArrowheads="1"/>
          </p:cNvSpPr>
          <p:nvPr>
            <p:ph type="body" idx="1"/>
          </p:nvPr>
        </p:nvSpPr>
        <p:spPr>
          <a:xfrm>
            <a:off x="914400" y="1571625"/>
            <a:ext cx="8229600" cy="4929188"/>
          </a:xfrm>
        </p:spPr>
        <p:txBody>
          <a:bodyPr/>
          <a:lstStyle/>
          <a:p>
            <a:pPr marL="609600" indent="-609600" eaLnBrk="1" hangingPunct="1">
              <a:buFontTx/>
              <a:buNone/>
            </a:pPr>
            <a:r>
              <a:rPr lang="es-NI" altLang="es-US" sz="2000" b="1" smtClean="0">
                <a:solidFill>
                  <a:srgbClr val="FFFF00"/>
                </a:solidFill>
              </a:rPr>
              <a:t>Eje 1 Programa Madre Tierra: </a:t>
            </a:r>
          </a:p>
          <a:p>
            <a:pPr marL="609600" indent="-609600" eaLnBrk="1" hangingPunct="1"/>
            <a:r>
              <a:rPr lang="es-NI" altLang="es-US" sz="2000" b="1" smtClean="0">
                <a:solidFill>
                  <a:srgbClr val="FFFF00"/>
                </a:solidFill>
              </a:rPr>
              <a:t>Soberanía alimentaria</a:t>
            </a:r>
          </a:p>
          <a:p>
            <a:pPr marL="609600" indent="-609600" eaLnBrk="1" hangingPunct="1"/>
            <a:r>
              <a:rPr lang="es-NI" altLang="es-US" sz="2000" b="1" smtClean="0">
                <a:solidFill>
                  <a:srgbClr val="FFFF00"/>
                </a:solidFill>
              </a:rPr>
              <a:t>Diversificación de la producción</a:t>
            </a:r>
          </a:p>
          <a:p>
            <a:pPr marL="609600" indent="-609600" eaLnBrk="1" hangingPunct="1"/>
            <a:r>
              <a:rPr lang="es-NI" altLang="es-US" sz="2000" b="1" smtClean="0">
                <a:solidFill>
                  <a:srgbClr val="FFFF00"/>
                </a:solidFill>
              </a:rPr>
              <a:t>Demarcación y titulación de las tierras indígenas.</a:t>
            </a:r>
          </a:p>
          <a:p>
            <a:pPr marL="609600" indent="-609600" eaLnBrk="1" hangingPunct="1">
              <a:buFontTx/>
              <a:buNone/>
            </a:pPr>
            <a:r>
              <a:rPr lang="es-NI" altLang="es-US" sz="2000" b="1" smtClean="0">
                <a:solidFill>
                  <a:srgbClr val="FFFF00"/>
                </a:solidFill>
              </a:rPr>
              <a:t>Eje 2 Programa Defensa y Protección del Medio Ambiente: Retención de la Frontera Agrícola</a:t>
            </a:r>
          </a:p>
          <a:p>
            <a:pPr marL="609600" indent="-609600" eaLnBrk="1" hangingPunct="1"/>
            <a:r>
              <a:rPr lang="es-NI" altLang="es-US" sz="2000" b="1" smtClean="0">
                <a:solidFill>
                  <a:srgbClr val="FFFF00"/>
                </a:solidFill>
              </a:rPr>
              <a:t>Recuperación de áreas y suelos</a:t>
            </a:r>
          </a:p>
          <a:p>
            <a:pPr marL="609600" indent="-609600" eaLnBrk="1" hangingPunct="1"/>
            <a:r>
              <a:rPr lang="es-NI" altLang="es-US" sz="2000" b="1" smtClean="0">
                <a:solidFill>
                  <a:srgbClr val="FFFF00"/>
                </a:solidFill>
              </a:rPr>
              <a:t>Agro – Forestaría Comunitaria</a:t>
            </a:r>
          </a:p>
          <a:p>
            <a:pPr marL="609600" indent="-609600" eaLnBrk="1" hangingPunct="1">
              <a:buFontTx/>
              <a:buNone/>
            </a:pPr>
            <a:r>
              <a:rPr lang="es-NI" altLang="es-US" sz="2000" b="1" smtClean="0">
                <a:solidFill>
                  <a:srgbClr val="FFFF00"/>
                </a:solidFill>
              </a:rPr>
              <a:t>Eje 3 Fortalecimiento de la Institucionalidad Autonómica Comunal, Territorial y Regional:</a:t>
            </a:r>
          </a:p>
          <a:p>
            <a:pPr marL="609600" indent="-609600" eaLnBrk="1" hangingPunct="1"/>
            <a:r>
              <a:rPr lang="es-NI" altLang="es-US" sz="2000" b="1" smtClean="0">
                <a:solidFill>
                  <a:srgbClr val="FFFF00"/>
                </a:solidFill>
              </a:rPr>
              <a:t>Planificación Estratégica Participativa</a:t>
            </a:r>
          </a:p>
          <a:p>
            <a:pPr marL="609600" indent="-609600" eaLnBrk="1" hangingPunct="1"/>
            <a:r>
              <a:rPr lang="es-NI" altLang="es-US" sz="2000" b="1" smtClean="0">
                <a:solidFill>
                  <a:srgbClr val="FFFF00"/>
                </a:solidFill>
              </a:rPr>
              <a:t>Fortalecer las instancias de liderazgo y organizaciones comunales (GTI).</a:t>
            </a:r>
          </a:p>
          <a:p>
            <a:pPr marL="609600" indent="-609600" eaLnBrk="1" hangingPunct="1"/>
            <a:endParaRPr lang="es-ES" altLang="es-US" sz="2000" b="1" smtClean="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IMG_2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58788"/>
            <a:ext cx="10404475"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1"/>
          </p:nvPr>
        </p:nvSpPr>
        <p:spPr>
          <a:xfrm>
            <a:off x="714375" y="666750"/>
            <a:ext cx="8429625" cy="6191250"/>
          </a:xfrm>
        </p:spPr>
        <p:txBody>
          <a:bodyPr/>
          <a:lstStyle/>
          <a:p>
            <a:pPr eaLnBrk="1" hangingPunct="1">
              <a:lnSpc>
                <a:spcPct val="90000"/>
              </a:lnSpc>
            </a:pPr>
            <a:endParaRPr lang="es-NI" altLang="es-US" sz="2000" smtClean="0"/>
          </a:p>
          <a:p>
            <a:pPr eaLnBrk="1" hangingPunct="1">
              <a:lnSpc>
                <a:spcPct val="90000"/>
              </a:lnSpc>
            </a:pPr>
            <a:r>
              <a:rPr lang="es-NI" altLang="es-US" sz="2000" b="1" smtClean="0">
                <a:solidFill>
                  <a:srgbClr val="FFFF00"/>
                </a:solidFill>
              </a:rPr>
              <a:t>Ejecutado estudio de imágenes satelitales que muestran el cambio de uso del Suelo en la RAAN periodo 1989 – 1999 – 2005 y el impacto del Huracán Félix en el 2007 sobre los recursos naturales con imágenes satelitales del 2008-2009.</a:t>
            </a:r>
          </a:p>
          <a:p>
            <a:pPr eaLnBrk="1" hangingPunct="1">
              <a:lnSpc>
                <a:spcPct val="90000"/>
              </a:lnSpc>
            </a:pPr>
            <a:r>
              <a:rPr lang="es-NI" altLang="es-US" sz="2000" b="1" smtClean="0">
                <a:solidFill>
                  <a:srgbClr val="FFFF00"/>
                </a:solidFill>
              </a:rPr>
              <a:t>Apoyo al INAFOR y la Universidad URACCAN en la ejecución del Ordenamiento Forestal Regional, actualmente esta  a nivel de borrador faltando su validación.</a:t>
            </a:r>
          </a:p>
          <a:p>
            <a:pPr eaLnBrk="1" hangingPunct="1">
              <a:lnSpc>
                <a:spcPct val="90000"/>
              </a:lnSpc>
            </a:pPr>
            <a:r>
              <a:rPr lang="es-NI" altLang="es-US" sz="2000" b="1" smtClean="0">
                <a:solidFill>
                  <a:srgbClr val="FFFF00"/>
                </a:solidFill>
              </a:rPr>
              <a:t>Asistencia técnica al Grupo GOT e INIFOM en la elaboración de propuesta de cartillas metodológicas del Sistema de Planificación Municipal de Ordenamiento y Desarrollo Territorial.</a:t>
            </a:r>
          </a:p>
          <a:p>
            <a:pPr eaLnBrk="1" hangingPunct="1">
              <a:lnSpc>
                <a:spcPct val="90000"/>
              </a:lnSpc>
            </a:pPr>
            <a:r>
              <a:rPr lang="es-NI" altLang="es-US" sz="2000" b="1" smtClean="0">
                <a:solidFill>
                  <a:srgbClr val="FFFF00"/>
                </a:solidFill>
              </a:rPr>
              <a:t>Modulo de capacitación a 10 técnicos del GRAAN y 15 técnicos de las Alcaldías y 3 técnicos indígenas de la RAAN en el manejo del programa Arview 3.2 y GPS.</a:t>
            </a:r>
          </a:p>
          <a:p>
            <a:pPr eaLnBrk="1" hangingPunct="1">
              <a:lnSpc>
                <a:spcPct val="90000"/>
              </a:lnSpc>
            </a:pPr>
            <a:r>
              <a:rPr lang="es-NI" altLang="es-US" sz="2000" b="1" smtClean="0">
                <a:solidFill>
                  <a:srgbClr val="FFFF00"/>
                </a:solidFill>
              </a:rPr>
              <a:t>Curso especializado en México en SIG a técnica del GRAAN, actual directora del Sistema de Información y Comunicación Regional (SICOR).</a:t>
            </a:r>
          </a:p>
          <a:p>
            <a:pPr eaLnBrk="1" hangingPunct="1">
              <a:lnSpc>
                <a:spcPct val="90000"/>
              </a:lnSpc>
            </a:pPr>
            <a:r>
              <a:rPr lang="es-NI" altLang="es-US" sz="2000" b="1" smtClean="0">
                <a:solidFill>
                  <a:srgbClr val="FFFF00"/>
                </a:solidFill>
              </a:rPr>
              <a:t>Apoyo puntual al GRAAN y la DED en la elaboración de la propuesta metodológica del Plan Regional de Ordenamiento y Desarrollo Territorial</a:t>
            </a:r>
            <a:r>
              <a:rPr lang="es-NI" altLang="es-US" sz="2400" b="1" smtClean="0">
                <a:solidFill>
                  <a:srgbClr val="FFFF00"/>
                </a:solidFill>
              </a:rPr>
              <a:t>.</a:t>
            </a:r>
            <a:endParaRPr lang="es-ES" altLang="es-US" sz="2400" b="1" smtClean="0">
              <a:solidFill>
                <a:srgbClr val="FFFF00"/>
              </a:solidFill>
            </a:endParaRPr>
          </a:p>
        </p:txBody>
      </p:sp>
      <p:sp>
        <p:nvSpPr>
          <p:cNvPr id="10244" name="1 Título"/>
          <p:cNvSpPr>
            <a:spLocks noGrp="1"/>
          </p:cNvSpPr>
          <p:nvPr>
            <p:ph type="title"/>
          </p:nvPr>
        </p:nvSpPr>
        <p:spPr>
          <a:xfrm>
            <a:off x="500063" y="0"/>
            <a:ext cx="8229600" cy="725488"/>
          </a:xfrm>
        </p:spPr>
        <p:txBody>
          <a:bodyPr/>
          <a:lstStyle/>
          <a:p>
            <a:r>
              <a:rPr lang="es-NI" altLang="es-US" sz="2800" smtClean="0">
                <a:solidFill>
                  <a:srgbClr val="FFFF00"/>
                </a:solidFill>
              </a:rPr>
              <a:t>Aporte del Programa MASRENACE-C2 a los procesos de odt.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2989</Words>
  <Application>Microsoft Office PowerPoint</Application>
  <PresentationFormat>Presentación en pantalla (4:3)</PresentationFormat>
  <Paragraphs>363</Paragraphs>
  <Slides>27</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Times New Roman</vt:lpstr>
      <vt:lpstr>ＭＳ Ｐゴシック</vt:lpstr>
      <vt:lpstr>Diseño predeterminado</vt:lpstr>
      <vt:lpstr>Presentación de PowerPoint</vt:lpstr>
      <vt:lpstr>El proceso de ordenamiento territorial de la RAAN, una visión desde organismos de cooperación – MASRENACE C2 - GTZ </vt:lpstr>
      <vt:lpstr>Presentación de PowerPoint</vt:lpstr>
      <vt:lpstr>Presentación de PowerPoint</vt:lpstr>
      <vt:lpstr>La importancia del odt.</vt:lpstr>
      <vt:lpstr>La importancia del odt.</vt:lpstr>
      <vt:lpstr>Presentación de PowerPoint</vt:lpstr>
      <vt:lpstr>APORTES A LA ESTRATEGIA DE DESARROLLO DE COSTA CARIBE DE NICARAGUA</vt:lpstr>
      <vt:lpstr>Aporte del Programa MASRENACE-C2 a los procesos de odt.</vt:lpstr>
      <vt:lpstr>Presentación de PowerPoint</vt:lpstr>
      <vt:lpstr>Presentación de PowerPoint</vt:lpstr>
      <vt:lpstr>Presentación de PowerPoint</vt:lpstr>
      <vt:lpstr>Presentación de PowerPoint</vt:lpstr>
      <vt:lpstr>Presentación de PowerPoint</vt:lpstr>
      <vt:lpstr>Presentación de PowerPoint</vt:lpstr>
      <vt:lpstr>Aporte del Programa MASRENACE-C2 a los procesos de odt.</vt:lpstr>
      <vt:lpstr>Aporte del Programa MASRENACE-C2 a los procesos de odt.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REQUERIMIENTO DE FORTALECIMIENTO</vt:lpstr>
      <vt:lpstr>RETOS</vt:lpstr>
      <vt:lpstr>QUE OFRECE EL PROGRAMA MASRENACE-C2</vt:lpstr>
    </vt:vector>
  </TitlesOfParts>
  <Company>GTZ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proceso de ordenamiento territorial de la RAAN, una visión desde organismos de cooperación – MASRENACE C2 - GTZ</dc:title>
  <dc:creator>GTZ</dc:creator>
  <cp:lastModifiedBy>LGonzalez</cp:lastModifiedBy>
  <cp:revision>34</cp:revision>
  <dcterms:created xsi:type="dcterms:W3CDTF">2010-05-25T17:27:01Z</dcterms:created>
  <dcterms:modified xsi:type="dcterms:W3CDTF">2020-02-27T17:19:33Z</dcterms:modified>
</cp:coreProperties>
</file>