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0"/>
  </p:notesMasterIdLst>
  <p:handoutMasterIdLst>
    <p:handoutMasterId r:id="rId41"/>
  </p:handoutMasterIdLst>
  <p:sldIdLst>
    <p:sldId id="278" r:id="rId2"/>
    <p:sldId id="283" r:id="rId3"/>
    <p:sldId id="290" r:id="rId4"/>
    <p:sldId id="319" r:id="rId5"/>
    <p:sldId id="320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00" r:id="rId20"/>
    <p:sldId id="303" r:id="rId21"/>
    <p:sldId id="305" r:id="rId22"/>
    <p:sldId id="302" r:id="rId23"/>
    <p:sldId id="309" r:id="rId24"/>
    <p:sldId id="304" r:id="rId25"/>
    <p:sldId id="312" r:id="rId26"/>
    <p:sldId id="307" r:id="rId27"/>
    <p:sldId id="313" r:id="rId28"/>
    <p:sldId id="297" r:id="rId29"/>
    <p:sldId id="322" r:id="rId30"/>
    <p:sldId id="318" r:id="rId31"/>
    <p:sldId id="282" r:id="rId32"/>
    <p:sldId id="323" r:id="rId33"/>
    <p:sldId id="269" r:id="rId34"/>
    <p:sldId id="316" r:id="rId35"/>
    <p:sldId id="266" r:id="rId36"/>
    <p:sldId id="273" r:id="rId37"/>
    <p:sldId id="317" r:id="rId38"/>
    <p:sldId id="321" r:id="rId39"/>
  </p:sldIdLst>
  <p:sldSz cx="9144000" cy="6858000" type="screen4x3"/>
  <p:notesSz cx="6954838" cy="93091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CAAA"/>
    <a:srgbClr val="E8C4B6"/>
    <a:srgbClr val="80E8B6"/>
    <a:srgbClr val="B4EAD4"/>
    <a:srgbClr val="000000"/>
    <a:srgbClr val="E6E6E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77F588-F7D3-45FA-89C1-1196117522DB}" type="slidenum">
              <a:rPr lang="en-US" altLang="ja-JP"/>
              <a:pPr/>
              <a:t>‹Nº›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SV" altLang="es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20A835D-A361-488A-AE92-664A2E763145}" type="datetime1">
              <a:rPr lang="es-SV" altLang="es-US"/>
              <a:pPr/>
              <a:t>24/02/2020</a:t>
            </a:fld>
            <a:endParaRPr lang="es-SV" altLang="es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SV" altLang="es-US" smtClean="0"/>
              <a:t>Haga clic para modificar el estilo de texto del patrón</a:t>
            </a:r>
          </a:p>
          <a:p>
            <a:pPr lvl="1"/>
            <a:r>
              <a:rPr lang="es-SV" altLang="es-US" smtClean="0"/>
              <a:t>Segundo nivel</a:t>
            </a:r>
          </a:p>
          <a:p>
            <a:pPr lvl="2"/>
            <a:r>
              <a:rPr lang="es-SV" altLang="es-US" smtClean="0"/>
              <a:t>Tercer nivel</a:t>
            </a:r>
          </a:p>
          <a:p>
            <a:pPr lvl="3"/>
            <a:r>
              <a:rPr lang="es-SV" altLang="es-US" smtClean="0"/>
              <a:t>Cuarto nivel</a:t>
            </a:r>
          </a:p>
          <a:p>
            <a:pPr lvl="4"/>
            <a:r>
              <a:rPr lang="es-SV" altLang="es-US" smtClean="0"/>
              <a:t>Quinto nivel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SV" altLang="es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6B85592-529C-4749-B191-B8D8A2871270}" type="slidenum">
              <a:rPr lang="es-SV" altLang="es-US"/>
              <a:pPr/>
              <a:t>‹Nº›</a:t>
            </a:fld>
            <a:endParaRPr lang="es-SV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C3275-9AA4-4664-AA9E-610718B805ED}" type="slidenum">
              <a:rPr lang="en-US" altLang="ja-JP"/>
              <a:pPr/>
              <a:t>‹Nº›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233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D69A0-CA2D-45F5-8C6D-4D81EB3CA0BF}" type="slidenum">
              <a:rPr lang="en-US" altLang="ja-JP"/>
              <a:pPr/>
              <a:t>‹Nº›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082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B11F6-6F71-434B-AC7F-2E4DC754442C}" type="slidenum">
              <a:rPr lang="en-US" altLang="ja-JP"/>
              <a:pPr/>
              <a:t>‹Nº›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67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2299E-F78C-424B-9A1F-0C62D55130C0}" type="slidenum">
              <a:rPr lang="en-US" altLang="ja-JP"/>
              <a:pPr/>
              <a:t>‹Nº›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13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623888"/>
            <a:ext cx="9144000" cy="138112"/>
            <a:chOff x="284163" y="1759424"/>
            <a:chExt cx="8576373" cy="137411"/>
          </a:xfrm>
        </p:grpSpPr>
        <p:sp>
          <p:nvSpPr>
            <p:cNvPr id="5" name="Rectangle 7"/>
            <p:cNvSpPr/>
            <p:nvPr/>
          </p:nvSpPr>
          <p:spPr>
            <a:xfrm>
              <a:off x="284163" y="1759424"/>
              <a:ext cx="2744142" cy="137411"/>
            </a:xfrm>
            <a:prstGeom prst="rect">
              <a:avLst/>
            </a:prstGeom>
            <a:solidFill>
              <a:srgbClr val="9500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s-CO" altLang="es-US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3025327" y="1759424"/>
              <a:ext cx="1600625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s-CO" altLang="es-US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4625952" y="1759424"/>
              <a:ext cx="4234584" cy="1374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s-CO" altLang="es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-31750"/>
            <a:ext cx="1258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11"/>
          <p:cNvCxnSpPr>
            <a:cxnSpLocks noChangeShapeType="1"/>
          </p:cNvCxnSpPr>
          <p:nvPr userDrawn="1"/>
        </p:nvCxnSpPr>
        <p:spPr bwMode="auto">
          <a:xfrm rot="10800000" flipH="1">
            <a:off x="0" y="606425"/>
            <a:ext cx="9144000" cy="1588"/>
          </a:xfrm>
          <a:prstGeom prst="line">
            <a:avLst/>
          </a:prstGeom>
          <a:noFill/>
          <a:ln w="76200">
            <a:solidFill>
              <a:srgbClr val="00408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762000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rgbClr val="25273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21341" y="-32008"/>
            <a:ext cx="7808976" cy="641608"/>
          </a:xfrm>
          <a:prstGeom prst="rect">
            <a:avLst/>
          </a:prstGeom>
          <a:noFill/>
        </p:spPr>
        <p:txBody>
          <a:bodyPr rtlCol="0" anchor="b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rgbClr val="004080"/>
                </a:solidFill>
                <a:latin typeface="Chalkboard"/>
                <a:ea typeface="+mj-ea"/>
                <a:cs typeface="Chalkboard"/>
              </a:defRPr>
            </a:lvl1pPr>
          </a:lstStyle>
          <a:p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titlestyle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8770D9-87D5-4D54-98E7-EE5A95342CC9}" type="datetime1">
              <a:rPr lang="es-ES_tradnl" altLang="es-US"/>
              <a:pPr/>
              <a:t>24/02/2020</a:t>
            </a:fld>
            <a:endParaRPr lang="es-ES_tradnl" altLang="es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US"/>
          </a:p>
        </p:txBody>
      </p:sp>
    </p:spTree>
    <p:extLst>
      <p:ext uri="{BB962C8B-B14F-4D97-AF65-F5344CB8AC3E}">
        <p14:creationId xmlns:p14="http://schemas.microsoft.com/office/powerpoint/2010/main" val="390289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0" y="700088"/>
            <a:ext cx="9144000" cy="138112"/>
            <a:chOff x="284163" y="1759424"/>
            <a:chExt cx="8576373" cy="137411"/>
          </a:xfrm>
        </p:grpSpPr>
        <p:sp>
          <p:nvSpPr>
            <p:cNvPr id="5" name="Rectangle 7"/>
            <p:cNvSpPr/>
            <p:nvPr/>
          </p:nvSpPr>
          <p:spPr>
            <a:xfrm>
              <a:off x="284163" y="1759424"/>
              <a:ext cx="2744142" cy="137411"/>
            </a:xfrm>
            <a:prstGeom prst="rect">
              <a:avLst/>
            </a:prstGeom>
            <a:solidFill>
              <a:srgbClr val="9500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s-CO" altLang="es-US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3025327" y="1759424"/>
              <a:ext cx="1600625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s-CO" altLang="es-US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4625952" y="1759424"/>
              <a:ext cx="4234584" cy="1374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s-CO" altLang="es-US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8" name="Straight Connector 10"/>
          <p:cNvCxnSpPr>
            <a:cxnSpLocks noChangeShapeType="1"/>
          </p:cNvCxnSpPr>
          <p:nvPr userDrawn="1"/>
        </p:nvCxnSpPr>
        <p:spPr bwMode="auto">
          <a:xfrm rot="10800000" flipH="1">
            <a:off x="0" y="685800"/>
            <a:ext cx="9144000" cy="1588"/>
          </a:xfrm>
          <a:prstGeom prst="line">
            <a:avLst/>
          </a:prstGeom>
          <a:noFill/>
          <a:ln w="76200">
            <a:solidFill>
              <a:srgbClr val="00408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0"/>
            <a:ext cx="1258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838200"/>
            <a:ext cx="8574087" cy="5964238"/>
          </a:xfrm>
        </p:spPr>
        <p:txBody>
          <a:bodyPr/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B0FFA-FAB8-46FF-A925-5D51A079D33A}" type="datetime1">
              <a:rPr lang="es-ES_tradnl" altLang="es-US"/>
              <a:pPr/>
              <a:t>24/02/2020</a:t>
            </a:fld>
            <a:endParaRPr lang="es-ES_tradnl" altLang="es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166688"/>
            <a:ext cx="631825" cy="360362"/>
          </a:xfrm>
        </p:spPr>
        <p:txBody>
          <a:bodyPr/>
          <a:lstStyle>
            <a:lvl1pPr>
              <a:defRPr/>
            </a:lvl1pPr>
          </a:lstStyle>
          <a:p>
            <a:fld id="{6151CA5E-7F12-4934-B037-6B436009F2EA}" type="slidenum">
              <a:rPr lang="es-ES_tradnl" altLang="es-US"/>
              <a:pPr/>
              <a:t>‹Nº›</a:t>
            </a:fld>
            <a:endParaRPr lang="es-ES_tradnl" altLang="es-US"/>
          </a:p>
        </p:txBody>
      </p:sp>
    </p:spTree>
    <p:extLst>
      <p:ext uri="{BB962C8B-B14F-4D97-AF65-F5344CB8AC3E}">
        <p14:creationId xmlns:p14="http://schemas.microsoft.com/office/powerpoint/2010/main" val="78217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 userDrawn="1"/>
        </p:nvGrpSpPr>
        <p:grpSpPr bwMode="auto">
          <a:xfrm>
            <a:off x="0" y="547688"/>
            <a:ext cx="9144000" cy="138112"/>
            <a:chOff x="284163" y="1759424"/>
            <a:chExt cx="8576373" cy="137411"/>
          </a:xfrm>
        </p:grpSpPr>
        <p:sp>
          <p:nvSpPr>
            <p:cNvPr id="6" name="Rectangle 7"/>
            <p:cNvSpPr/>
            <p:nvPr/>
          </p:nvSpPr>
          <p:spPr>
            <a:xfrm>
              <a:off x="284163" y="1759424"/>
              <a:ext cx="2744142" cy="137411"/>
            </a:xfrm>
            <a:prstGeom prst="rect">
              <a:avLst/>
            </a:prstGeom>
            <a:solidFill>
              <a:srgbClr val="9500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s-CO" altLang="es-US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8"/>
            <p:cNvSpPr/>
            <p:nvPr/>
          </p:nvSpPr>
          <p:spPr>
            <a:xfrm>
              <a:off x="3025327" y="1759424"/>
              <a:ext cx="1600625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s-CO" altLang="es-US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9"/>
            <p:cNvSpPr/>
            <p:nvPr/>
          </p:nvSpPr>
          <p:spPr>
            <a:xfrm>
              <a:off x="4625952" y="1759424"/>
              <a:ext cx="4234584" cy="1374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s-CO" altLang="es-US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 rot="10800000" flipH="1">
            <a:off x="0" y="533400"/>
            <a:ext cx="9144000" cy="1588"/>
          </a:xfrm>
          <a:prstGeom prst="line">
            <a:avLst/>
          </a:prstGeom>
          <a:noFill/>
          <a:ln w="76200">
            <a:solidFill>
              <a:srgbClr val="00408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58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685800"/>
            <a:ext cx="3931920" cy="5440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685800"/>
            <a:ext cx="3931920" cy="5440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CA2CA-3E71-4D07-88D1-8F782BBA8727}" type="datetime1">
              <a:rPr lang="es-ES_tradnl" altLang="es-US"/>
              <a:pPr/>
              <a:t>24/02/2020</a:t>
            </a:fld>
            <a:endParaRPr lang="es-ES_tradnl" altLang="es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66688"/>
            <a:ext cx="631825" cy="360362"/>
          </a:xfrm>
        </p:spPr>
        <p:txBody>
          <a:bodyPr/>
          <a:lstStyle>
            <a:lvl1pPr>
              <a:defRPr/>
            </a:lvl1pPr>
          </a:lstStyle>
          <a:p>
            <a:fld id="{BFFF7891-746D-4927-A6BB-9C721FD428D2}" type="slidenum">
              <a:rPr lang="es-ES_tradnl" altLang="es-US"/>
              <a:pPr/>
              <a:t>‹Nº›</a:t>
            </a:fld>
            <a:endParaRPr lang="es-ES_tradnl" altLang="es-US"/>
          </a:p>
        </p:txBody>
      </p:sp>
    </p:spTree>
    <p:extLst>
      <p:ext uri="{BB962C8B-B14F-4D97-AF65-F5344CB8AC3E}">
        <p14:creationId xmlns:p14="http://schemas.microsoft.com/office/powerpoint/2010/main" val="166919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8F845-F2A8-4BE6-BAB5-38712FC0EA3C}" type="slidenum">
              <a:rPr lang="en-US" altLang="ja-JP"/>
              <a:pPr/>
              <a:t>‹Nº›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433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F303B-0CB0-4E80-9811-F10B3ACBEAC4}" type="slidenum">
              <a:rPr lang="en-US" altLang="ja-JP"/>
              <a:pPr/>
              <a:t>‹Nº›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541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41047-956B-4C5B-BF97-EAA1B2971A62}" type="slidenum">
              <a:rPr lang="en-US" altLang="ja-JP"/>
              <a:pPr/>
              <a:t>‹Nº›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717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898CB-C36B-4F98-BD34-451F290A89E8}" type="slidenum">
              <a:rPr lang="en-US" altLang="ja-JP"/>
              <a:pPr/>
              <a:t>‹Nº›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74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7F42C-C251-4904-AACC-E168EC4FD5EC}" type="slidenum">
              <a:rPr lang="en-US" altLang="ja-JP"/>
              <a:pPr/>
              <a:t>‹Nº›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481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A9B13-1692-4F9C-BCBE-DB4603A0863B}" type="slidenum">
              <a:rPr lang="en-US" altLang="ja-JP"/>
              <a:pPr/>
              <a:t>‹Nº›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060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801A1-3425-41FF-A94B-F8F168B3B347}" type="slidenum">
              <a:rPr lang="en-US" altLang="ja-JP"/>
              <a:pPr/>
              <a:t>‹Nº›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512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89FA9-0750-4BDD-B2C8-477197AA8DA1}" type="slidenum">
              <a:rPr lang="en-US" altLang="ja-JP"/>
              <a:pPr/>
              <a:t>‹Nº›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366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0A6B46-F120-4A1B-883C-AA4407476DD9}" type="slidenum">
              <a:rPr lang="en-US" altLang="ja-JP"/>
              <a:pPr/>
              <a:t>‹Nº›</a:t>
            </a:fld>
            <a:endParaRPr lang="en-US" altLang="ja-JP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DAEDEF"/>
          </a:solidFill>
          <a:latin typeface="+mj-lt"/>
          <a:ea typeface="+mj-ea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DAEDEF"/>
          </a:solidFill>
          <a:latin typeface="Arial" charset="0"/>
          <a:ea typeface="ＭＳ Ｐゴシック" pitchFamily="50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DAEDEF"/>
          </a:solidFill>
          <a:latin typeface="Arial" charset="0"/>
          <a:ea typeface="ＭＳ Ｐゴシック" pitchFamily="50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DAEDEF"/>
          </a:solidFill>
          <a:latin typeface="Arial" charset="0"/>
          <a:ea typeface="ＭＳ Ｐゴシック" pitchFamily="50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DAEDEF"/>
          </a:solidFill>
          <a:latin typeface="Arial" charset="0"/>
          <a:ea typeface="ＭＳ Ｐゴシック" pitchFamily="50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JPG Proyectos Pil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63"/>
          <p:cNvSpPr txBox="1">
            <a:spLocks noChangeArrowheads="1"/>
          </p:cNvSpPr>
          <p:nvPr/>
        </p:nvSpPr>
        <p:spPr bwMode="auto">
          <a:xfrm>
            <a:off x="14288" y="304800"/>
            <a:ext cx="9129712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99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060450"/>
            <a:ext cx="6864350" cy="51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785813" y="862013"/>
            <a:ext cx="8921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rgbClr val="FFFF00"/>
                </a:solidFill>
              </a:rPr>
              <a:t>MEXICO</a:t>
            </a:r>
          </a:p>
        </p:txBody>
      </p:sp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4160838" y="4298950"/>
            <a:ext cx="176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chemeClr val="accent2"/>
                </a:solidFill>
              </a:rPr>
              <a:t>SUDAMERICA</a:t>
            </a:r>
          </a:p>
        </p:txBody>
      </p:sp>
      <p:grpSp>
        <p:nvGrpSpPr>
          <p:cNvPr id="33798" name="Group 11"/>
          <p:cNvGrpSpPr>
            <a:grpSpLocks/>
          </p:cNvGrpSpPr>
          <p:nvPr/>
        </p:nvGrpSpPr>
        <p:grpSpPr bwMode="auto">
          <a:xfrm rot="2924922">
            <a:off x="-338932" y="-264318"/>
            <a:ext cx="8545513" cy="5200650"/>
            <a:chOff x="1016000" y="0"/>
            <a:chExt cx="4064000" cy="4064000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016000" y="0"/>
              <a:ext cx="4064000" cy="4064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23" name="Oval 4"/>
            <p:cNvSpPr/>
            <p:nvPr/>
          </p:nvSpPr>
          <p:spPr>
            <a:xfrm>
              <a:off x="2467756" y="222460"/>
              <a:ext cx="1136229" cy="609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9352" tIns="149352" rIns="149352" bIns="149352" anchor="ctr"/>
            <a:lstStyle>
              <a:lvl1pPr defTabSz="9334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9334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s-US" sz="2100">
                <a:solidFill>
                  <a:srgbClr val="FFFFFF"/>
                </a:solidFill>
              </a:endParaRPr>
            </a:p>
          </p:txBody>
        </p:sp>
      </p:grpSp>
      <p:grpSp>
        <p:nvGrpSpPr>
          <p:cNvPr id="33799" name="Group 12"/>
          <p:cNvGrpSpPr>
            <a:grpSpLocks/>
          </p:cNvGrpSpPr>
          <p:nvPr/>
        </p:nvGrpSpPr>
        <p:grpSpPr bwMode="auto">
          <a:xfrm rot="2924922">
            <a:off x="261937" y="544513"/>
            <a:ext cx="6835775" cy="4159250"/>
            <a:chOff x="1422400" y="812799"/>
            <a:chExt cx="3251200" cy="3251200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422400" y="812799"/>
              <a:ext cx="3251200" cy="32512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21" name="Oval 6"/>
            <p:cNvSpPr/>
            <p:nvPr/>
          </p:nvSpPr>
          <p:spPr>
            <a:xfrm>
              <a:off x="2477662" y="1007948"/>
              <a:ext cx="1135579" cy="585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142240" anchor="ctr"/>
            <a:lstStyle>
              <a:lvl1pPr defTabSz="8890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890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s-US" sz="2000">
                  <a:solidFill>
                    <a:srgbClr val="FFFFFF"/>
                  </a:solidFill>
                </a:rPr>
                <a:t>Un</a:t>
              </a:r>
            </a:p>
          </p:txBody>
        </p:sp>
      </p:grpSp>
      <p:grpSp>
        <p:nvGrpSpPr>
          <p:cNvPr id="33800" name="Group 13"/>
          <p:cNvGrpSpPr>
            <a:grpSpLocks/>
          </p:cNvGrpSpPr>
          <p:nvPr/>
        </p:nvGrpSpPr>
        <p:grpSpPr bwMode="auto">
          <a:xfrm rot="2924922">
            <a:off x="861219" y="1353344"/>
            <a:ext cx="5127625" cy="3119437"/>
            <a:chOff x="1828800" y="1625599"/>
            <a:chExt cx="2438400" cy="2438400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8800" y="1625599"/>
              <a:ext cx="2438400" cy="24384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9" name="Oval 8"/>
            <p:cNvSpPr/>
            <p:nvPr/>
          </p:nvSpPr>
          <p:spPr>
            <a:xfrm>
              <a:off x="2475455" y="1809747"/>
              <a:ext cx="1136913" cy="54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5128" tIns="135128" rIns="135128" bIns="135128" anchor="ctr"/>
            <a:lstStyle>
              <a:lvl1pPr defTabSz="8445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445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s-US" sz="1900">
                <a:solidFill>
                  <a:srgbClr val="FFFFFF"/>
                </a:solidFill>
              </a:endParaRPr>
            </a:p>
          </p:txBody>
        </p:sp>
      </p:grpSp>
      <p:pic>
        <p:nvPicPr>
          <p:cNvPr id="5" name="Group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298575"/>
            <a:ext cx="3213100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oup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005013"/>
            <a:ext cx="2078037" cy="21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oup 2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2530475"/>
            <a:ext cx="1554162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4" name="TextBox 33"/>
          <p:cNvSpPr txBox="1">
            <a:spLocks noChangeArrowheads="1"/>
          </p:cNvSpPr>
          <p:nvPr/>
        </p:nvSpPr>
        <p:spPr bwMode="auto">
          <a:xfrm>
            <a:off x="7467600" y="5864225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chemeClr val="accent2"/>
                </a:solidFill>
              </a:rPr>
              <a:t>SUDAMERICA</a:t>
            </a:r>
          </a:p>
        </p:txBody>
      </p:sp>
      <p:grpSp>
        <p:nvGrpSpPr>
          <p:cNvPr id="33805" name="Group 37"/>
          <p:cNvGrpSpPr>
            <a:grpSpLocks/>
          </p:cNvGrpSpPr>
          <p:nvPr/>
        </p:nvGrpSpPr>
        <p:grpSpPr bwMode="auto">
          <a:xfrm rot="2924922">
            <a:off x="-738981" y="-1375569"/>
            <a:ext cx="10106026" cy="6669087"/>
            <a:chOff x="1016000" y="0"/>
            <a:chExt cx="4064000" cy="4064000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016000" y="0"/>
              <a:ext cx="4064000" cy="4064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40" name="Oval 4"/>
            <p:cNvSpPr/>
            <p:nvPr/>
          </p:nvSpPr>
          <p:spPr>
            <a:xfrm>
              <a:off x="2469543" y="197199"/>
              <a:ext cx="1136337" cy="609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9352" tIns="149352" rIns="149352" bIns="149352" anchor="ctr"/>
            <a:lstStyle>
              <a:lvl1pPr defTabSz="9334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9334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s-US" sz="2100">
                <a:solidFill>
                  <a:srgbClr val="FFFFFF"/>
                </a:solidFill>
              </a:endParaRPr>
            </a:p>
          </p:txBody>
        </p:sp>
      </p:grpSp>
      <p:grpSp>
        <p:nvGrpSpPr>
          <p:cNvPr id="33806" name="Group 40"/>
          <p:cNvGrpSpPr>
            <a:grpSpLocks/>
          </p:cNvGrpSpPr>
          <p:nvPr/>
        </p:nvGrpSpPr>
        <p:grpSpPr bwMode="auto">
          <a:xfrm rot="2924922">
            <a:off x="-831056" y="-3151981"/>
            <a:ext cx="11949113" cy="9083675"/>
            <a:chOff x="1016000" y="0"/>
            <a:chExt cx="4064000" cy="4064000"/>
          </a:xfrm>
        </p:grpSpPr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1016000" y="0"/>
              <a:ext cx="4064000" cy="4064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43" name="Oval 4"/>
            <p:cNvSpPr/>
            <p:nvPr/>
          </p:nvSpPr>
          <p:spPr>
            <a:xfrm>
              <a:off x="2479580" y="203348"/>
              <a:ext cx="1136538" cy="609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9352" tIns="149352" rIns="149352" bIns="149352" anchor="ctr"/>
            <a:lstStyle>
              <a:lvl1pPr defTabSz="9334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9334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s-US" sz="2100">
                <a:solidFill>
                  <a:srgbClr val="FFFFFF"/>
                </a:solidFill>
              </a:endParaRPr>
            </a:p>
          </p:txBody>
        </p:sp>
      </p:grpSp>
      <p:pic>
        <p:nvPicPr>
          <p:cNvPr id="10" name="Group 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09875"/>
            <a:ext cx="10541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8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26987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4795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26987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205740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5760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49085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6" name="TextBox 55"/>
          <p:cNvSpPr txBox="1">
            <a:spLocks noChangeArrowheads="1"/>
          </p:cNvSpPr>
          <p:nvPr/>
        </p:nvSpPr>
        <p:spPr bwMode="auto">
          <a:xfrm>
            <a:off x="76200" y="489585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800"/>
              <a:t>Nuestra posición geográfica puede ser una importante ventaja competitiva</a:t>
            </a:r>
          </a:p>
        </p:txBody>
      </p:sp>
      <p:sp>
        <p:nvSpPr>
          <p:cNvPr id="57" name="Right Arrow 56"/>
          <p:cNvSpPr>
            <a:spLocks noChangeArrowheads="1"/>
          </p:cNvSpPr>
          <p:nvPr/>
        </p:nvSpPr>
        <p:spPr bwMode="auto">
          <a:xfrm rot="-2072273">
            <a:off x="915988" y="3975100"/>
            <a:ext cx="1997075" cy="45085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</a:endParaRPr>
          </a:p>
        </p:txBody>
      </p:sp>
      <p:pic>
        <p:nvPicPr>
          <p:cNvPr id="33818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7081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-228600"/>
            <a:ext cx="9302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1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302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2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9302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3" name="TextBox 53"/>
          <p:cNvSpPr txBox="1">
            <a:spLocks noChangeArrowheads="1"/>
          </p:cNvSpPr>
          <p:nvPr/>
        </p:nvSpPr>
        <p:spPr bwMode="auto">
          <a:xfrm>
            <a:off x="5638800" y="1252538"/>
            <a:ext cx="3048000" cy="286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800"/>
              <a:t>Los turistas de larga distancia (Norteamérica, Sudamérica, Europa y Asia, etc. Serán más susceptibles a viajar a El Salvador y El Golfo de Fonseca en una combinación que incluya otros países de Centroamérica y el Sur-sureste mexicano.</a:t>
            </a: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3124200" y="3276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" altLang="es-US" sz="1800">
              <a:solidFill>
                <a:srgbClr val="FFFFFF"/>
              </a:solidFill>
            </a:endParaRPr>
          </a:p>
        </p:txBody>
      </p:sp>
      <p:sp>
        <p:nvSpPr>
          <p:cNvPr id="33825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7591425" cy="968375"/>
          </a:xfrm>
        </p:spPr>
        <p:txBody>
          <a:bodyPr/>
          <a:lstStyle/>
          <a:p>
            <a:r>
              <a:rPr lang="es-ES" altLang="es-US" sz="3600" smtClean="0">
                <a:solidFill>
                  <a:srgbClr val="FFFF00"/>
                </a:solidFill>
              </a:rPr>
              <a:t>Mercado de larga distancia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88" y="0"/>
            <a:ext cx="7808912" cy="641350"/>
          </a:xfrm>
        </p:spPr>
        <p:txBody>
          <a:bodyPr/>
          <a:lstStyle/>
          <a:p>
            <a:r>
              <a:rPr lang="es-MX" altLang="es-US" sz="3400" smtClean="0">
                <a:latin typeface="Chalkboard" charset="0"/>
                <a:cs typeface="Chalkboard" charset="0"/>
              </a:rPr>
              <a:t>Sin embargo, </a:t>
            </a:r>
          </a:p>
        </p:txBody>
      </p:sp>
      <p:pic>
        <p:nvPicPr>
          <p:cNvPr id="34819" name="Content Placeholder 3" descr="Central_America_XG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066800"/>
            <a:ext cx="3922712" cy="28686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Content Placeholder 3" descr="itinerary-300x2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3498850" cy="3276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 b="-70"/>
          <a:stretch>
            <a:fillRect/>
          </a:stretch>
        </p:blipFill>
        <p:spPr bwMode="auto">
          <a:xfrm>
            <a:off x="5080000" y="1981200"/>
            <a:ext cx="3683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4953000" y="6400800"/>
            <a:ext cx="278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800"/>
              <a:t>No pasan por el Salvador</a:t>
            </a: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 rot="-3336641">
            <a:off x="1358900" y="248285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" altLang="es-US" sz="1800">
              <a:solidFill>
                <a:srgbClr val="FFFFFF"/>
              </a:solidFill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 rot="-3582847">
            <a:off x="1169988" y="5913438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" altLang="es-US" sz="1800">
              <a:solidFill>
                <a:srgbClr val="FFFFFF"/>
              </a:solidFill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-3291394">
            <a:off x="6184900" y="4475163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" altLang="es-US" sz="1800">
              <a:solidFill>
                <a:srgbClr val="FFFF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191000" y="631825"/>
            <a:ext cx="5181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US" sz="3600">
                <a:solidFill>
                  <a:srgbClr val="FFFF00"/>
                </a:solidFill>
              </a:rPr>
              <a:t>Sinembargo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03225" y="1371600"/>
            <a:ext cx="3932238" cy="4754563"/>
          </a:xfrm>
        </p:spPr>
        <p:txBody>
          <a:bodyPr/>
          <a:lstStyle/>
          <a:p>
            <a:r>
              <a:rPr lang="es-MX" altLang="es-US" smtClean="0">
                <a:latin typeface="Chalkboard" charset="0"/>
              </a:rPr>
              <a:t>El 90 % de los turistas que viajan en Centroamérica se saltan El Salvador. </a:t>
            </a:r>
          </a:p>
          <a:p>
            <a:r>
              <a:rPr lang="es-MX" altLang="es-US" smtClean="0">
                <a:latin typeface="Chalkboard" charset="0"/>
              </a:rPr>
              <a:t>Quienes visitan El Salvador generalmente solo lo hacen para usar nuestro aeropuerto de entrada o salida.</a:t>
            </a:r>
          </a:p>
        </p:txBody>
      </p:sp>
      <p:pic>
        <p:nvPicPr>
          <p:cNvPr id="35842" name="Chart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51816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46600"/>
            <a:ext cx="31051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5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US" smtClean="0">
              <a:latin typeface="Chalkboard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809750"/>
            <a:ext cx="6864350" cy="5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7467600" y="5864225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chemeClr val="accent2"/>
                </a:solidFill>
              </a:rPr>
              <a:t>SUDAMERICA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001963" y="35814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Curved Connector 18"/>
          <p:cNvCxnSpPr>
            <a:cxnSpLocks noChangeShapeType="1"/>
            <a:stCxn id="36871" idx="2"/>
          </p:cNvCxnSpPr>
          <p:nvPr/>
        </p:nvCxnSpPr>
        <p:spPr bwMode="auto">
          <a:xfrm rot="16200000" flipH="1">
            <a:off x="602457" y="2361406"/>
            <a:ext cx="1727200" cy="1277937"/>
          </a:xfrm>
          <a:prstGeom prst="curvedConnector3">
            <a:avLst>
              <a:gd name="adj1" fmla="val 82176"/>
            </a:avLst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1" name="TextBox 22"/>
          <p:cNvSpPr txBox="1">
            <a:spLocks noChangeArrowheads="1"/>
          </p:cNvSpPr>
          <p:nvPr/>
        </p:nvSpPr>
        <p:spPr bwMode="auto">
          <a:xfrm>
            <a:off x="381000" y="1828800"/>
            <a:ext cx="89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chemeClr val="accent2"/>
                </a:solidFill>
              </a:rPr>
              <a:t>MEXICO</a:t>
            </a:r>
          </a:p>
        </p:txBody>
      </p:sp>
      <p:cxnSp>
        <p:nvCxnSpPr>
          <p:cNvPr id="26" name="Curved Connector 25"/>
          <p:cNvCxnSpPr>
            <a:cxnSpLocks noChangeShapeType="1"/>
          </p:cNvCxnSpPr>
          <p:nvPr/>
        </p:nvCxnSpPr>
        <p:spPr bwMode="auto">
          <a:xfrm rot="5400000">
            <a:off x="2590007" y="1935956"/>
            <a:ext cx="839788" cy="15875"/>
          </a:xfrm>
          <a:prstGeom prst="curvedConnector2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Curved Connector 30"/>
          <p:cNvCxnSpPr>
            <a:cxnSpLocks noChangeShapeType="1"/>
          </p:cNvCxnSpPr>
          <p:nvPr/>
        </p:nvCxnSpPr>
        <p:spPr bwMode="auto">
          <a:xfrm rot="10800000" flipV="1">
            <a:off x="2466975" y="2363788"/>
            <a:ext cx="428625" cy="2809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urved Connector 34"/>
          <p:cNvCxnSpPr>
            <a:cxnSpLocks noChangeShapeType="1"/>
          </p:cNvCxnSpPr>
          <p:nvPr/>
        </p:nvCxnSpPr>
        <p:spPr bwMode="auto">
          <a:xfrm rot="5400000">
            <a:off x="1729582" y="3024981"/>
            <a:ext cx="1143000" cy="427037"/>
          </a:xfrm>
          <a:prstGeom prst="curvedConnector4">
            <a:avLst>
              <a:gd name="adj1" fmla="val 27407"/>
              <a:gd name="adj2" fmla="val 62301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Curved Connector 48"/>
          <p:cNvCxnSpPr>
            <a:cxnSpLocks noChangeShapeType="1"/>
            <a:stCxn id="16" idx="5"/>
          </p:cNvCxnSpPr>
          <p:nvPr/>
        </p:nvCxnSpPr>
        <p:spPr bwMode="auto">
          <a:xfrm rot="5400000">
            <a:off x="2647156" y="3274219"/>
            <a:ext cx="22225" cy="896938"/>
          </a:xfrm>
          <a:prstGeom prst="curvedConnector4">
            <a:avLst>
              <a:gd name="adj1" fmla="val -1403653"/>
              <a:gd name="adj2" fmla="val 55806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Curved Connector 53"/>
          <p:cNvCxnSpPr>
            <a:cxnSpLocks noChangeShapeType="1"/>
            <a:stCxn id="39" idx="4"/>
          </p:cNvCxnSpPr>
          <p:nvPr/>
        </p:nvCxnSpPr>
        <p:spPr bwMode="auto">
          <a:xfrm rot="16200000" flipH="1">
            <a:off x="3776662" y="4545013"/>
            <a:ext cx="358775" cy="10795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Curved Connector 53"/>
          <p:cNvCxnSpPr>
            <a:cxnSpLocks noChangeShapeType="1"/>
          </p:cNvCxnSpPr>
          <p:nvPr/>
        </p:nvCxnSpPr>
        <p:spPr bwMode="auto">
          <a:xfrm rot="16200000" flipH="1">
            <a:off x="3984625" y="4873625"/>
            <a:ext cx="946150" cy="62865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Curved Connector 53"/>
          <p:cNvCxnSpPr>
            <a:cxnSpLocks noChangeShapeType="1"/>
            <a:endCxn id="67" idx="3"/>
          </p:cNvCxnSpPr>
          <p:nvPr/>
        </p:nvCxnSpPr>
        <p:spPr bwMode="auto">
          <a:xfrm>
            <a:off x="4876800" y="5638800"/>
            <a:ext cx="1724025" cy="434975"/>
          </a:xfrm>
          <a:prstGeom prst="curvedConnector4">
            <a:avLst>
              <a:gd name="adj1" fmla="val 38681"/>
              <a:gd name="adj2" fmla="val 152565"/>
            </a:avLst>
          </a:prstGeom>
          <a:noFill/>
          <a:ln w="12700">
            <a:solidFill>
              <a:srgbClr val="FFFFFF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6583363" y="59436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6880" name="TextBox 70"/>
          <p:cNvSpPr txBox="1">
            <a:spLocks noChangeArrowheads="1"/>
          </p:cNvSpPr>
          <p:nvPr/>
        </p:nvSpPr>
        <p:spPr bwMode="auto">
          <a:xfrm>
            <a:off x="3070225" y="1368425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chemeClr val="accent2"/>
                </a:solidFill>
              </a:rPr>
              <a:t>CANCUN</a:t>
            </a:r>
          </a:p>
        </p:txBody>
      </p:sp>
      <p:cxnSp>
        <p:nvCxnSpPr>
          <p:cNvPr id="32" name="Curved Connector 53"/>
          <p:cNvCxnSpPr>
            <a:cxnSpLocks noChangeShapeType="1"/>
            <a:stCxn id="16" idx="5"/>
            <a:endCxn id="39" idx="1"/>
          </p:cNvCxnSpPr>
          <p:nvPr/>
        </p:nvCxnSpPr>
        <p:spPr bwMode="auto">
          <a:xfrm rot="16200000" flipH="1">
            <a:off x="3193257" y="3625056"/>
            <a:ext cx="577850" cy="750887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urved Connector 48"/>
          <p:cNvCxnSpPr>
            <a:cxnSpLocks noChangeShapeType="1"/>
            <a:stCxn id="36" idx="6"/>
          </p:cNvCxnSpPr>
          <p:nvPr/>
        </p:nvCxnSpPr>
        <p:spPr bwMode="auto">
          <a:xfrm flipV="1">
            <a:off x="2819400" y="3635375"/>
            <a:ext cx="231775" cy="403225"/>
          </a:xfrm>
          <a:prstGeom prst="curvedConnector2">
            <a:avLst/>
          </a:prstGeom>
          <a:noFill/>
          <a:ln w="25400">
            <a:solidFill>
              <a:schemeClr val="bg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2697163" y="3962400"/>
            <a:ext cx="122237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7" name="Curved Connector 48"/>
          <p:cNvCxnSpPr>
            <a:cxnSpLocks noChangeShapeType="1"/>
          </p:cNvCxnSpPr>
          <p:nvPr/>
        </p:nvCxnSpPr>
        <p:spPr bwMode="auto">
          <a:xfrm rot="10800000" flipV="1">
            <a:off x="3065463" y="3124200"/>
            <a:ext cx="896937" cy="4794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FFFF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3840163" y="30480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2971800" y="1447800"/>
            <a:ext cx="122238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2468563" y="25908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2971800" y="3505200"/>
            <a:ext cx="122238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2087563" y="36576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840163" y="42672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3992563" y="46482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754563" y="55626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3352800" y="3810000"/>
            <a:ext cx="122238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6894" name="TextBox 45"/>
          <p:cNvSpPr txBox="1">
            <a:spLocks noChangeArrowheads="1"/>
          </p:cNvSpPr>
          <p:nvPr/>
        </p:nvSpPr>
        <p:spPr bwMode="auto">
          <a:xfrm>
            <a:off x="3429000" y="3654425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Comayagua</a:t>
            </a:r>
          </a:p>
        </p:txBody>
      </p:sp>
      <p:sp>
        <p:nvSpPr>
          <p:cNvPr id="36895" name="TextBox 46"/>
          <p:cNvSpPr txBox="1">
            <a:spLocks noChangeArrowheads="1"/>
          </p:cNvSpPr>
          <p:nvPr/>
        </p:nvSpPr>
        <p:spPr bwMode="auto">
          <a:xfrm>
            <a:off x="3876675" y="4111625"/>
            <a:ext cx="58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León</a:t>
            </a:r>
          </a:p>
        </p:txBody>
      </p:sp>
      <p:sp>
        <p:nvSpPr>
          <p:cNvPr id="36896" name="TextBox 47"/>
          <p:cNvSpPr txBox="1">
            <a:spLocks noChangeArrowheads="1"/>
          </p:cNvSpPr>
          <p:nvPr/>
        </p:nvSpPr>
        <p:spPr bwMode="auto">
          <a:xfrm>
            <a:off x="4029075" y="4492625"/>
            <a:ext cx="88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Granada</a:t>
            </a:r>
          </a:p>
        </p:txBody>
      </p:sp>
      <p:sp>
        <p:nvSpPr>
          <p:cNvPr id="36897" name="TextBox 49"/>
          <p:cNvSpPr txBox="1">
            <a:spLocks noChangeArrowheads="1"/>
          </p:cNvSpPr>
          <p:nvPr/>
        </p:nvSpPr>
        <p:spPr bwMode="auto">
          <a:xfrm>
            <a:off x="4756150" y="5181600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San José</a:t>
            </a:r>
          </a:p>
        </p:txBody>
      </p:sp>
      <p:sp>
        <p:nvSpPr>
          <p:cNvPr id="36898" name="Title 49"/>
          <p:cNvSpPr txBox="1">
            <a:spLocks/>
          </p:cNvSpPr>
          <p:nvPr/>
        </p:nvSpPr>
        <p:spPr bwMode="auto">
          <a:xfrm>
            <a:off x="4191000" y="784225"/>
            <a:ext cx="43846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s-ES" altLang="es-US" sz="3200">
                <a:solidFill>
                  <a:srgbClr val="FFFF00"/>
                </a:solidFill>
                <a:latin typeface="Corbel" panose="020B0503020204020204" pitchFamily="34" charset="0"/>
              </a:rPr>
              <a:t>El Salvador sin el Golfo de Fonseca</a:t>
            </a:r>
          </a:p>
        </p:txBody>
      </p:sp>
      <p:sp>
        <p:nvSpPr>
          <p:cNvPr id="36899" name="TextBox 45"/>
          <p:cNvSpPr txBox="1">
            <a:spLocks noChangeArrowheads="1"/>
          </p:cNvSpPr>
          <p:nvPr/>
        </p:nvSpPr>
        <p:spPr bwMode="auto">
          <a:xfrm>
            <a:off x="2743200" y="3124200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Copán</a:t>
            </a:r>
          </a:p>
        </p:txBody>
      </p:sp>
      <p:sp>
        <p:nvSpPr>
          <p:cNvPr id="36900" name="TextBox 46"/>
          <p:cNvSpPr txBox="1">
            <a:spLocks noChangeArrowheads="1"/>
          </p:cNvSpPr>
          <p:nvPr/>
        </p:nvSpPr>
        <p:spPr bwMode="auto">
          <a:xfrm>
            <a:off x="3781425" y="2816225"/>
            <a:ext cx="763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Roatán</a:t>
            </a:r>
          </a:p>
        </p:txBody>
      </p:sp>
      <p:sp>
        <p:nvSpPr>
          <p:cNvPr id="36901" name="TextBox 49"/>
          <p:cNvSpPr txBox="1">
            <a:spLocks noChangeArrowheads="1"/>
          </p:cNvSpPr>
          <p:nvPr/>
        </p:nvSpPr>
        <p:spPr bwMode="auto">
          <a:xfrm>
            <a:off x="1957388" y="2511425"/>
            <a:ext cx="557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Tikal</a:t>
            </a:r>
          </a:p>
        </p:txBody>
      </p:sp>
      <p:sp>
        <p:nvSpPr>
          <p:cNvPr id="36902" name="TextBox 50"/>
          <p:cNvSpPr txBox="1">
            <a:spLocks noChangeArrowheads="1"/>
          </p:cNvSpPr>
          <p:nvPr/>
        </p:nvSpPr>
        <p:spPr bwMode="auto">
          <a:xfrm>
            <a:off x="1447800" y="3349625"/>
            <a:ext cx="79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Antigua</a:t>
            </a:r>
          </a:p>
        </p:txBody>
      </p:sp>
      <p:sp>
        <p:nvSpPr>
          <p:cNvPr id="36903" name="TextBox 52"/>
          <p:cNvSpPr txBox="1">
            <a:spLocks noChangeArrowheads="1"/>
          </p:cNvSpPr>
          <p:nvPr/>
        </p:nvSpPr>
        <p:spPr bwMode="auto">
          <a:xfrm>
            <a:off x="2971800" y="2133600"/>
            <a:ext cx="67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Belice</a:t>
            </a: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2895600" y="2286000"/>
            <a:ext cx="122238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6905" name="TextBox 50"/>
          <p:cNvSpPr txBox="1">
            <a:spLocks noChangeArrowheads="1"/>
          </p:cNvSpPr>
          <p:nvPr/>
        </p:nvSpPr>
        <p:spPr bwMode="auto">
          <a:xfrm>
            <a:off x="3013075" y="3849688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3600"/>
              <a:t>x</a:t>
            </a:r>
          </a:p>
        </p:txBody>
      </p:sp>
      <p:pic>
        <p:nvPicPr>
          <p:cNvPr id="36906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33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7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10985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8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53657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809750"/>
            <a:ext cx="6864350" cy="5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7467600" y="5864225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chemeClr val="accent2"/>
                </a:solidFill>
              </a:rPr>
              <a:t>SUDAMERICA</a:t>
            </a:r>
          </a:p>
        </p:txBody>
      </p:sp>
      <p:cxnSp>
        <p:nvCxnSpPr>
          <p:cNvPr id="19" name="Curved Connector 18"/>
          <p:cNvCxnSpPr>
            <a:cxnSpLocks noChangeShapeType="1"/>
            <a:stCxn id="37893" idx="2"/>
          </p:cNvCxnSpPr>
          <p:nvPr/>
        </p:nvCxnSpPr>
        <p:spPr bwMode="auto">
          <a:xfrm rot="16200000" flipH="1">
            <a:off x="602457" y="2361406"/>
            <a:ext cx="1727200" cy="1277937"/>
          </a:xfrm>
          <a:prstGeom prst="curvedConnector3">
            <a:avLst>
              <a:gd name="adj1" fmla="val 82176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3" name="TextBox 22"/>
          <p:cNvSpPr txBox="1">
            <a:spLocks noChangeArrowheads="1"/>
          </p:cNvSpPr>
          <p:nvPr/>
        </p:nvSpPr>
        <p:spPr bwMode="auto">
          <a:xfrm>
            <a:off x="381000" y="1828800"/>
            <a:ext cx="89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chemeClr val="accent2"/>
                </a:solidFill>
              </a:rPr>
              <a:t>MEXICO</a:t>
            </a:r>
          </a:p>
        </p:txBody>
      </p:sp>
      <p:cxnSp>
        <p:nvCxnSpPr>
          <p:cNvPr id="35" name="Curved Connector 34"/>
          <p:cNvCxnSpPr>
            <a:cxnSpLocks noChangeShapeType="1"/>
          </p:cNvCxnSpPr>
          <p:nvPr/>
        </p:nvCxnSpPr>
        <p:spPr bwMode="auto">
          <a:xfrm rot="5400000">
            <a:off x="1729582" y="3024981"/>
            <a:ext cx="1143000" cy="427037"/>
          </a:xfrm>
          <a:prstGeom prst="curvedConnector4">
            <a:avLst>
              <a:gd name="adj1" fmla="val 27407"/>
              <a:gd name="adj2" fmla="val 62301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Curved Connector 48"/>
          <p:cNvCxnSpPr>
            <a:cxnSpLocks noChangeShapeType="1"/>
          </p:cNvCxnSpPr>
          <p:nvPr/>
        </p:nvCxnSpPr>
        <p:spPr bwMode="auto">
          <a:xfrm flipH="1" flipV="1">
            <a:off x="2209800" y="3733800"/>
            <a:ext cx="609600" cy="304800"/>
          </a:xfrm>
          <a:prstGeom prst="curvedConnector3">
            <a:avLst>
              <a:gd name="adj1" fmla="val 18056"/>
            </a:avLst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Curved Connector 53"/>
          <p:cNvCxnSpPr>
            <a:cxnSpLocks noChangeShapeType="1"/>
          </p:cNvCxnSpPr>
          <p:nvPr/>
        </p:nvCxnSpPr>
        <p:spPr bwMode="auto">
          <a:xfrm>
            <a:off x="3581400" y="4464050"/>
            <a:ext cx="428625" cy="314325"/>
          </a:xfrm>
          <a:prstGeom prst="curvedConnector4">
            <a:avLst>
              <a:gd name="adj1" fmla="val 4537"/>
              <a:gd name="adj2" fmla="val 27208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Curved Connector 53"/>
          <p:cNvCxnSpPr>
            <a:cxnSpLocks noChangeShapeType="1"/>
          </p:cNvCxnSpPr>
          <p:nvPr/>
        </p:nvCxnSpPr>
        <p:spPr bwMode="auto">
          <a:xfrm rot="16200000" flipH="1">
            <a:off x="3984625" y="4873625"/>
            <a:ext cx="946150" cy="62865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Curved Connector 53"/>
          <p:cNvCxnSpPr>
            <a:cxnSpLocks noChangeShapeType="1"/>
            <a:endCxn id="67" idx="3"/>
          </p:cNvCxnSpPr>
          <p:nvPr/>
        </p:nvCxnSpPr>
        <p:spPr bwMode="auto">
          <a:xfrm>
            <a:off x="4876800" y="5638800"/>
            <a:ext cx="1724025" cy="434975"/>
          </a:xfrm>
          <a:prstGeom prst="curvedConnector4">
            <a:avLst>
              <a:gd name="adj1" fmla="val 38681"/>
              <a:gd name="adj2" fmla="val 152565"/>
            </a:avLst>
          </a:prstGeom>
          <a:noFill/>
          <a:ln w="12700">
            <a:solidFill>
              <a:srgbClr val="008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6583363" y="59436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900" name="TextBox 70"/>
          <p:cNvSpPr txBox="1">
            <a:spLocks noChangeArrowheads="1"/>
          </p:cNvSpPr>
          <p:nvPr/>
        </p:nvSpPr>
        <p:spPr bwMode="auto">
          <a:xfrm>
            <a:off x="3070225" y="1368425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chemeClr val="accent2"/>
                </a:solidFill>
              </a:rPr>
              <a:t>CANCUN</a:t>
            </a: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3840163" y="30480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2057400" y="3657600"/>
            <a:ext cx="122238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505200" y="4343400"/>
            <a:ext cx="122238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3992563" y="46482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754563" y="55626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7906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33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Curved Connector 44"/>
          <p:cNvCxnSpPr>
            <a:cxnSpLocks noChangeShapeType="1"/>
          </p:cNvCxnSpPr>
          <p:nvPr/>
        </p:nvCxnSpPr>
        <p:spPr bwMode="auto">
          <a:xfrm rot="16200000" flipH="1">
            <a:off x="2947988" y="3822700"/>
            <a:ext cx="76200" cy="615950"/>
          </a:xfrm>
          <a:prstGeom prst="curvedConnector3">
            <a:avLst>
              <a:gd name="adj1" fmla="val 7065"/>
            </a:avLst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ight Arrow 54"/>
          <p:cNvSpPr>
            <a:spLocks noChangeArrowheads="1"/>
          </p:cNvSpPr>
          <p:nvPr/>
        </p:nvSpPr>
        <p:spPr bwMode="auto">
          <a:xfrm rot="-2072273">
            <a:off x="1323975" y="4813300"/>
            <a:ext cx="1997075" cy="450850"/>
          </a:xfrm>
          <a:prstGeom prst="rightArrow">
            <a:avLst>
              <a:gd name="adj1" fmla="val 50000"/>
              <a:gd name="adj2" fmla="val 49976"/>
            </a:avLst>
          </a:prstGeom>
          <a:solidFill>
            <a:srgbClr val="0000FF"/>
          </a:solidFill>
          <a:ln>
            <a:noFill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Block Arc 55"/>
          <p:cNvSpPr>
            <a:spLocks noChangeArrowheads="1"/>
          </p:cNvSpPr>
          <p:nvPr/>
        </p:nvSpPr>
        <p:spPr bwMode="auto">
          <a:xfrm rot="-7484203">
            <a:off x="3156744" y="4007644"/>
            <a:ext cx="441325" cy="496887"/>
          </a:xfrm>
          <a:custGeom>
            <a:avLst/>
            <a:gdLst>
              <a:gd name="T0" fmla="*/ 55096 w 441874"/>
              <a:gd name="T1" fmla="*/ 248910 h 495956"/>
              <a:gd name="T2" fmla="*/ 385680 w 441874"/>
              <a:gd name="T3" fmla="*/ 248910 h 495956"/>
              <a:gd name="T4" fmla="*/ 220389 w 441874"/>
              <a:gd name="T5" fmla="*/ 248910 h 495956"/>
              <a:gd name="T6" fmla="*/ 0 60000 65536"/>
              <a:gd name="T7" fmla="*/ 0 60000 65536"/>
              <a:gd name="T8" fmla="*/ 0 60000 65536"/>
              <a:gd name="T9" fmla="*/ 0 w 441874"/>
              <a:gd name="T10" fmla="*/ 0 h 495956"/>
              <a:gd name="T11" fmla="*/ 441874 w 441874"/>
              <a:gd name="T12" fmla="*/ 247978 h 4959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874" h="495956">
                <a:moveTo>
                  <a:pt x="0" y="247978"/>
                </a:moveTo>
                <a:lnTo>
                  <a:pt x="0" y="247978"/>
                </a:lnTo>
                <a:cubicBezTo>
                  <a:pt x="0" y="111023"/>
                  <a:pt x="98916" y="0"/>
                  <a:pt x="220937" y="0"/>
                </a:cubicBezTo>
                <a:cubicBezTo>
                  <a:pt x="342957" y="0"/>
                  <a:pt x="441874" y="111023"/>
                  <a:pt x="441874" y="247978"/>
                </a:cubicBezTo>
                <a:lnTo>
                  <a:pt x="331406" y="247978"/>
                </a:lnTo>
                <a:cubicBezTo>
                  <a:pt x="331406" y="172033"/>
                  <a:pt x="281947" y="110468"/>
                  <a:pt x="220937" y="110468"/>
                </a:cubicBezTo>
                <a:cubicBezTo>
                  <a:pt x="159926" y="110468"/>
                  <a:pt x="110468" y="172033"/>
                  <a:pt x="110468" y="247978"/>
                </a:cubicBezTo>
                <a:close/>
              </a:path>
            </a:pathLst>
          </a:cu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/>
          </a:p>
        </p:txBody>
      </p:sp>
      <p:sp>
        <p:nvSpPr>
          <p:cNvPr id="37910" name="1 Título"/>
          <p:cNvSpPr txBox="1">
            <a:spLocks/>
          </p:cNvSpPr>
          <p:nvPr/>
        </p:nvSpPr>
        <p:spPr bwMode="auto">
          <a:xfrm>
            <a:off x="747713" y="5745163"/>
            <a:ext cx="29860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SV" altLang="es-US" sz="2000" b="1">
                <a:solidFill>
                  <a:srgbClr val="0000FF"/>
                </a:solidFill>
                <a:latin typeface="Corbel" panose="020B0503020204020204" pitchFamily="34" charset="0"/>
              </a:rPr>
              <a:t>El eslabón perdido: El Golfo de Fonseca</a:t>
            </a:r>
          </a:p>
        </p:txBody>
      </p:sp>
      <p:sp>
        <p:nvSpPr>
          <p:cNvPr id="37911" name="Content Placeholder 3"/>
          <p:cNvSpPr txBox="1">
            <a:spLocks/>
          </p:cNvSpPr>
          <p:nvPr/>
        </p:nvSpPr>
        <p:spPr bwMode="auto">
          <a:xfrm>
            <a:off x="5064125" y="1143000"/>
            <a:ext cx="3927475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4025" indent="-4540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</a:pPr>
            <a:r>
              <a:rPr lang="es-ES" altLang="es-US" sz="2000">
                <a:solidFill>
                  <a:schemeClr val="tx2"/>
                </a:solidFill>
                <a:latin typeface="Chalkboard" charset="0"/>
                <a:cs typeface="Chalkboard" charset="0"/>
              </a:rPr>
              <a:t>En 2009, con el cierre de las fronteras Hondureñas, el circuito Centroamérica corrió peligro. Mayan Escapes propuso a sus clientes bajar a Nicaragua vía el Golfo de Fonseca.</a:t>
            </a:r>
            <a:r>
              <a:rPr lang="es-SV" altLang="es-US" sz="2000">
                <a:solidFill>
                  <a:schemeClr val="tx2"/>
                </a:solidFill>
                <a:latin typeface="Chalkboard" charset="0"/>
                <a:cs typeface="Chalkboard" charset="0"/>
              </a:rPr>
              <a:t> </a:t>
            </a:r>
          </a:p>
          <a:p>
            <a: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</a:pPr>
            <a:r>
              <a:rPr lang="es-SV" altLang="es-US" sz="2000">
                <a:solidFill>
                  <a:schemeClr val="tx2"/>
                </a:solidFill>
                <a:latin typeface="Chalkboard" charset="0"/>
                <a:cs typeface="Chalkboard" charset="0"/>
              </a:rPr>
              <a:t>El cruce a través del Golfo de Fonseca ha despertado interés entre el público y los operadores…</a:t>
            </a:r>
            <a:endParaRPr lang="es-MX" altLang="es-US" sz="2000">
              <a:solidFill>
                <a:schemeClr val="tx2"/>
              </a:solidFill>
              <a:latin typeface="Chalkboard" charset="0"/>
              <a:cs typeface="Chalkboard" charset="0"/>
            </a:endParaRPr>
          </a:p>
          <a:p>
            <a: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</a:pPr>
            <a:r>
              <a:rPr lang="es-ES" altLang="es-US" sz="2000">
                <a:solidFill>
                  <a:schemeClr val="tx2"/>
                </a:solidFill>
                <a:latin typeface="Chalkboard" charset="0"/>
                <a:cs typeface="Chalkboard" charset="0"/>
              </a:rPr>
              <a:t> </a:t>
            </a:r>
          </a:p>
        </p:txBody>
      </p:sp>
      <p:sp>
        <p:nvSpPr>
          <p:cNvPr id="37912" name="Title 49"/>
          <p:cNvSpPr txBox="1">
            <a:spLocks/>
          </p:cNvSpPr>
          <p:nvPr/>
        </p:nvSpPr>
        <p:spPr bwMode="auto">
          <a:xfrm>
            <a:off x="1295400" y="152400"/>
            <a:ext cx="76866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s-ES" altLang="es-US" sz="2800">
                <a:solidFill>
                  <a:srgbClr val="004080"/>
                </a:solidFill>
                <a:latin typeface="Corbel" panose="020B0503020204020204" pitchFamily="34" charset="0"/>
              </a:rPr>
              <a:t>Crisis,            sinónimo de oportuindad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667000" y="3962400"/>
            <a:ext cx="122238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3200400" y="4038600"/>
            <a:ext cx="122238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915" name="TextBox 47"/>
          <p:cNvSpPr txBox="1">
            <a:spLocks noChangeArrowheads="1"/>
          </p:cNvSpPr>
          <p:nvPr/>
        </p:nvSpPr>
        <p:spPr bwMode="auto">
          <a:xfrm>
            <a:off x="4029075" y="4492625"/>
            <a:ext cx="58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León</a:t>
            </a:r>
          </a:p>
        </p:txBody>
      </p:sp>
      <p:sp>
        <p:nvSpPr>
          <p:cNvPr id="37916" name="TextBox 49"/>
          <p:cNvSpPr txBox="1">
            <a:spLocks noChangeArrowheads="1"/>
          </p:cNvSpPr>
          <p:nvPr/>
        </p:nvSpPr>
        <p:spPr bwMode="auto">
          <a:xfrm>
            <a:off x="4756150" y="5330825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San José</a:t>
            </a:r>
          </a:p>
        </p:txBody>
      </p:sp>
      <p:sp>
        <p:nvSpPr>
          <p:cNvPr id="37917" name="TextBox 60"/>
          <p:cNvSpPr txBox="1">
            <a:spLocks noChangeArrowheads="1"/>
          </p:cNvSpPr>
          <p:nvPr/>
        </p:nvSpPr>
        <p:spPr bwMode="auto">
          <a:xfrm>
            <a:off x="1957388" y="2511425"/>
            <a:ext cx="557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Tikal</a:t>
            </a:r>
          </a:p>
        </p:txBody>
      </p:sp>
      <p:sp>
        <p:nvSpPr>
          <p:cNvPr id="37918" name="TextBox 61"/>
          <p:cNvSpPr txBox="1">
            <a:spLocks noChangeArrowheads="1"/>
          </p:cNvSpPr>
          <p:nvPr/>
        </p:nvSpPr>
        <p:spPr bwMode="auto">
          <a:xfrm>
            <a:off x="1447800" y="3349625"/>
            <a:ext cx="79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Antigua</a:t>
            </a:r>
          </a:p>
        </p:txBody>
      </p:sp>
      <p:sp>
        <p:nvSpPr>
          <p:cNvPr id="37919" name="TextBox 64"/>
          <p:cNvSpPr txBox="1">
            <a:spLocks noChangeArrowheads="1"/>
          </p:cNvSpPr>
          <p:nvPr/>
        </p:nvSpPr>
        <p:spPr bwMode="auto">
          <a:xfrm>
            <a:off x="3781425" y="2816225"/>
            <a:ext cx="763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Roatán</a:t>
            </a:r>
          </a:p>
        </p:txBody>
      </p:sp>
      <p:sp>
        <p:nvSpPr>
          <p:cNvPr id="37920" name="TextBox 47"/>
          <p:cNvSpPr txBox="1">
            <a:spLocks noChangeArrowheads="1"/>
          </p:cNvSpPr>
          <p:nvPr/>
        </p:nvSpPr>
        <p:spPr bwMode="auto">
          <a:xfrm>
            <a:off x="3276600" y="3886200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La Unión</a:t>
            </a:r>
          </a:p>
        </p:txBody>
      </p:sp>
      <p:cxnSp>
        <p:nvCxnSpPr>
          <p:cNvPr id="69" name="Curved Connector 25"/>
          <p:cNvCxnSpPr>
            <a:cxnSpLocks noChangeShapeType="1"/>
          </p:cNvCxnSpPr>
          <p:nvPr/>
        </p:nvCxnSpPr>
        <p:spPr bwMode="auto">
          <a:xfrm rot="5400000">
            <a:off x="2590007" y="1935956"/>
            <a:ext cx="839788" cy="15875"/>
          </a:xfrm>
          <a:prstGeom prst="curvedConnector2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Curved Connector 69"/>
          <p:cNvCxnSpPr>
            <a:cxnSpLocks noChangeShapeType="1"/>
          </p:cNvCxnSpPr>
          <p:nvPr/>
        </p:nvCxnSpPr>
        <p:spPr bwMode="auto">
          <a:xfrm rot="10800000" flipV="1">
            <a:off x="2466975" y="2363788"/>
            <a:ext cx="428625" cy="2809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23" name="TextBox 70"/>
          <p:cNvSpPr txBox="1">
            <a:spLocks noChangeArrowheads="1"/>
          </p:cNvSpPr>
          <p:nvPr/>
        </p:nvSpPr>
        <p:spPr bwMode="auto">
          <a:xfrm>
            <a:off x="3070225" y="1368425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chemeClr val="accent2"/>
                </a:solidFill>
              </a:rPr>
              <a:t>CANCUN</a:t>
            </a: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2971800" y="1447800"/>
            <a:ext cx="122238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7925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10985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6" name="TextBox 73"/>
          <p:cNvSpPr txBox="1">
            <a:spLocks noChangeArrowheads="1"/>
          </p:cNvSpPr>
          <p:nvPr/>
        </p:nvSpPr>
        <p:spPr bwMode="auto">
          <a:xfrm>
            <a:off x="2971800" y="2133600"/>
            <a:ext cx="67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Belice</a:t>
            </a: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2895600" y="2286000"/>
            <a:ext cx="122238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928" name="TextBox 47"/>
          <p:cNvSpPr txBox="1">
            <a:spLocks noChangeArrowheads="1"/>
          </p:cNvSpPr>
          <p:nvPr/>
        </p:nvSpPr>
        <p:spPr bwMode="auto">
          <a:xfrm>
            <a:off x="3536950" y="4187825"/>
            <a:ext cx="70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Potosí</a:t>
            </a:r>
          </a:p>
        </p:txBody>
      </p:sp>
      <p:pic>
        <p:nvPicPr>
          <p:cNvPr id="37929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53657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2468563" y="25908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931" name="TextBox 53"/>
          <p:cNvSpPr txBox="1">
            <a:spLocks noChangeArrowheads="1"/>
          </p:cNvSpPr>
          <p:nvPr/>
        </p:nvSpPr>
        <p:spPr bwMode="auto">
          <a:xfrm>
            <a:off x="3124200" y="3200400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3600"/>
              <a:t>x</a:t>
            </a: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2667000" y="3962400"/>
            <a:ext cx="122238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933" name="TextBox 57"/>
          <p:cNvSpPr txBox="1">
            <a:spLocks noChangeArrowheads="1"/>
          </p:cNvSpPr>
          <p:nvPr/>
        </p:nvSpPr>
        <p:spPr bwMode="auto">
          <a:xfrm>
            <a:off x="2743200" y="3200400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3600"/>
              <a:t>x</a:t>
            </a:r>
          </a:p>
        </p:txBody>
      </p:sp>
      <p:sp>
        <p:nvSpPr>
          <p:cNvPr id="37934" name="TextBox 58"/>
          <p:cNvSpPr txBox="1">
            <a:spLocks noChangeArrowheads="1"/>
          </p:cNvSpPr>
          <p:nvPr/>
        </p:nvSpPr>
        <p:spPr bwMode="auto">
          <a:xfrm>
            <a:off x="3429000" y="3200400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3600"/>
              <a:t>x</a:t>
            </a:r>
          </a:p>
        </p:txBody>
      </p:sp>
      <p:sp>
        <p:nvSpPr>
          <p:cNvPr id="37935" name="TextBox 60"/>
          <p:cNvSpPr txBox="1">
            <a:spLocks noChangeArrowheads="1"/>
          </p:cNvSpPr>
          <p:nvPr/>
        </p:nvSpPr>
        <p:spPr bwMode="auto">
          <a:xfrm>
            <a:off x="3851275" y="3124200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360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258888" y="403225"/>
            <a:ext cx="7599362" cy="968375"/>
          </a:xfrm>
        </p:spPr>
        <p:txBody>
          <a:bodyPr anchor="t"/>
          <a:lstStyle/>
          <a:p>
            <a:r>
              <a:rPr lang="es-MX" altLang="es-US" smtClean="0">
                <a:latin typeface="Chalkboard" charset="0"/>
                <a:cs typeface="Chalkboard" charset="0"/>
              </a:rPr>
              <a:t/>
            </a:r>
            <a:br>
              <a:rPr lang="es-MX" altLang="es-US" smtClean="0">
                <a:latin typeface="Chalkboard" charset="0"/>
                <a:cs typeface="Chalkboard" charset="0"/>
              </a:rPr>
            </a:br>
            <a:r>
              <a:rPr lang="es-MX" altLang="es-US" smtClean="0">
                <a:latin typeface="Chalkboard" charset="0"/>
                <a:cs typeface="Chalkboard" charset="0"/>
              </a:rPr>
              <a:t>Análisis comparativo</a:t>
            </a:r>
          </a:p>
        </p:txBody>
      </p:sp>
      <p:sp>
        <p:nvSpPr>
          <p:cNvPr id="38915" name="Content Placeholder 4"/>
          <p:cNvSpPr>
            <a:spLocks noGrp="1"/>
          </p:cNvSpPr>
          <p:nvPr>
            <p:ph idx="1"/>
          </p:nvPr>
        </p:nvSpPr>
        <p:spPr>
          <a:xfrm>
            <a:off x="498475" y="1828800"/>
            <a:ext cx="7556500" cy="4297363"/>
          </a:xfrm>
        </p:spPr>
        <p:txBody>
          <a:bodyPr/>
          <a:lstStyle/>
          <a:p>
            <a:r>
              <a:rPr lang="es-MX" altLang="es-US" smtClean="0">
                <a:latin typeface="Chalkboard" charset="0"/>
              </a:rPr>
              <a:t>Porque la inversión en tiempo es menor y la ganancia en satisfacción es mayor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/>
        </p:nvGraphicFramePr>
        <p:xfrm>
          <a:off x="381000" y="1828800"/>
          <a:ext cx="8686800" cy="44069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1891833318"/>
                    </a:ext>
                  </a:extLst>
                </a:gridCol>
                <a:gridCol w="3481388">
                  <a:extLst>
                    <a:ext uri="{9D8B030D-6E8A-4147-A177-3AD203B41FA5}">
                      <a16:colId xmlns:a16="http://schemas.microsoft.com/office/drawing/2014/main" val="1300755828"/>
                    </a:ext>
                  </a:extLst>
                </a:gridCol>
                <a:gridCol w="3757612">
                  <a:extLst>
                    <a:ext uri="{9D8B030D-6E8A-4147-A177-3AD203B41FA5}">
                      <a16:colId xmlns:a16="http://schemas.microsoft.com/office/drawing/2014/main" val="1834998262"/>
                    </a:ext>
                  </a:extLst>
                </a:gridCol>
              </a:tblGrid>
              <a:tr h="498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altLang="es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Vender El Salvador por tierra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Vender El Salvador con el Cruce del Golfo de Fonseca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0483"/>
                  </a:ext>
                </a:extLst>
              </a:tr>
              <a:tr h="898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Infraestructura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La infraestructura para los turistas en el camino entre Copán, Honduras y  León, Nicaragua es deficiente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El Salvador cuenta con mejor infraestructura para uso de los turistas (calles, baños, lugares para comer, etc.)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331208"/>
                  </a:ext>
                </a:extLst>
              </a:tr>
              <a:tr h="898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Tiempo de recorrido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El tiempo de recorrido de Suchitoto a León es de entre 10 y 12 horas, lo que dificulta la logística turística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El tiempo de recorrido desde Suchitoto cruzando por el Golfo de Fonseca hasta León- Nicaragua es de sólo 8 horas.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300692"/>
                  </a:ext>
                </a:extLst>
              </a:tr>
              <a:tr h="987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Trámites fronterizos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Para hacer Guatemala-Honduras-Salvador-Honduras-Nicaragua realizan demasiados trámites fronterizos (pasan 2 veces por Honduras).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Si utilizan El Cruce del Golfo, los pasajeros necesitan menos trámites migratorios.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54"/>
                  </a:ext>
                </a:extLst>
              </a:tr>
              <a:tr h="1103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Atractivos del recorrido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Los atractivos arqueológicos y culturales de otros países de CA son monumentales frente a los nuestros.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La belleza escénica del recorrido a través del Golfo de Fonseca es un gran atractivo, altamente diferenciado por su naturaleza y gente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65338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822450"/>
            <a:ext cx="6864350" cy="51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Box 7"/>
          <p:cNvSpPr txBox="1">
            <a:spLocks noChangeArrowheads="1"/>
          </p:cNvSpPr>
          <p:nvPr/>
        </p:nvSpPr>
        <p:spPr bwMode="auto">
          <a:xfrm>
            <a:off x="7467600" y="5864225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chemeClr val="accent2"/>
                </a:solidFill>
              </a:rPr>
              <a:t>SUDAMERICA</a:t>
            </a:r>
          </a:p>
        </p:txBody>
      </p:sp>
      <p:cxnSp>
        <p:nvCxnSpPr>
          <p:cNvPr id="19" name="Curved Connector 18"/>
          <p:cNvCxnSpPr>
            <a:cxnSpLocks noChangeShapeType="1"/>
          </p:cNvCxnSpPr>
          <p:nvPr/>
        </p:nvCxnSpPr>
        <p:spPr bwMode="auto">
          <a:xfrm rot="16200000" flipH="1">
            <a:off x="602457" y="2282031"/>
            <a:ext cx="1727200" cy="1277937"/>
          </a:xfrm>
          <a:prstGeom prst="curvedConnector3">
            <a:avLst>
              <a:gd name="adj1" fmla="val 82176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1" name="TextBox 22"/>
          <p:cNvSpPr txBox="1">
            <a:spLocks noChangeArrowheads="1"/>
          </p:cNvSpPr>
          <p:nvPr/>
        </p:nvSpPr>
        <p:spPr bwMode="auto">
          <a:xfrm>
            <a:off x="381000" y="1828800"/>
            <a:ext cx="89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chemeClr val="accent2"/>
                </a:solidFill>
              </a:rPr>
              <a:t>MEXICO</a:t>
            </a:r>
          </a:p>
        </p:txBody>
      </p:sp>
      <p:cxnSp>
        <p:nvCxnSpPr>
          <p:cNvPr id="35" name="Curved Connector 34"/>
          <p:cNvCxnSpPr>
            <a:cxnSpLocks noChangeShapeType="1"/>
          </p:cNvCxnSpPr>
          <p:nvPr/>
        </p:nvCxnSpPr>
        <p:spPr bwMode="auto">
          <a:xfrm rot="5400000">
            <a:off x="1729582" y="3024981"/>
            <a:ext cx="1143000" cy="427037"/>
          </a:xfrm>
          <a:prstGeom prst="curvedConnector4">
            <a:avLst>
              <a:gd name="adj1" fmla="val 27407"/>
              <a:gd name="adj2" fmla="val 62301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Curved Connector 48"/>
          <p:cNvCxnSpPr>
            <a:cxnSpLocks noChangeShapeType="1"/>
          </p:cNvCxnSpPr>
          <p:nvPr/>
        </p:nvCxnSpPr>
        <p:spPr bwMode="auto">
          <a:xfrm rot="5400000">
            <a:off x="2588419" y="3274219"/>
            <a:ext cx="22225" cy="896937"/>
          </a:xfrm>
          <a:prstGeom prst="curvedConnector4">
            <a:avLst>
              <a:gd name="adj1" fmla="val -1403653"/>
              <a:gd name="adj2" fmla="val 55806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Curved Connector 53"/>
          <p:cNvCxnSpPr>
            <a:cxnSpLocks noChangeShapeType="1"/>
          </p:cNvCxnSpPr>
          <p:nvPr/>
        </p:nvCxnSpPr>
        <p:spPr bwMode="auto">
          <a:xfrm>
            <a:off x="3581400" y="4464050"/>
            <a:ext cx="428625" cy="314325"/>
          </a:xfrm>
          <a:prstGeom prst="curvedConnector4">
            <a:avLst>
              <a:gd name="adj1" fmla="val 4537"/>
              <a:gd name="adj2" fmla="val 27208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Curved Connector 53"/>
          <p:cNvCxnSpPr>
            <a:cxnSpLocks noChangeShapeType="1"/>
          </p:cNvCxnSpPr>
          <p:nvPr/>
        </p:nvCxnSpPr>
        <p:spPr bwMode="auto">
          <a:xfrm rot="16200000" flipH="1">
            <a:off x="3984625" y="4873625"/>
            <a:ext cx="946150" cy="62865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Curved Connector 53"/>
          <p:cNvCxnSpPr>
            <a:cxnSpLocks noChangeShapeType="1"/>
            <a:endCxn id="67" idx="3"/>
          </p:cNvCxnSpPr>
          <p:nvPr/>
        </p:nvCxnSpPr>
        <p:spPr bwMode="auto">
          <a:xfrm>
            <a:off x="4876800" y="5638800"/>
            <a:ext cx="1724025" cy="434975"/>
          </a:xfrm>
          <a:prstGeom prst="curvedConnector4">
            <a:avLst>
              <a:gd name="adj1" fmla="val 38681"/>
              <a:gd name="adj2" fmla="val 152565"/>
            </a:avLst>
          </a:prstGeom>
          <a:noFill/>
          <a:ln w="12700">
            <a:solidFill>
              <a:srgbClr val="008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6583363" y="59436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9948" name="TextBox 70"/>
          <p:cNvSpPr txBox="1">
            <a:spLocks noChangeArrowheads="1"/>
          </p:cNvSpPr>
          <p:nvPr/>
        </p:nvSpPr>
        <p:spPr bwMode="auto">
          <a:xfrm>
            <a:off x="3070225" y="1368425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chemeClr val="accent2"/>
                </a:solidFill>
              </a:rPr>
              <a:t>CANCUN</a:t>
            </a:r>
          </a:p>
        </p:txBody>
      </p:sp>
      <p:cxnSp>
        <p:nvCxnSpPr>
          <p:cNvPr id="34" name="Curved Connector 48"/>
          <p:cNvCxnSpPr>
            <a:cxnSpLocks noChangeShapeType="1"/>
            <a:stCxn id="65" idx="6"/>
          </p:cNvCxnSpPr>
          <p:nvPr/>
        </p:nvCxnSpPr>
        <p:spPr bwMode="auto">
          <a:xfrm flipV="1">
            <a:off x="2743200" y="3635375"/>
            <a:ext cx="307975" cy="479425"/>
          </a:xfrm>
          <a:prstGeom prst="curvedConnector2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urved Connector 48"/>
          <p:cNvCxnSpPr>
            <a:cxnSpLocks noChangeShapeType="1"/>
          </p:cNvCxnSpPr>
          <p:nvPr/>
        </p:nvCxnSpPr>
        <p:spPr bwMode="auto">
          <a:xfrm rot="10800000" flipV="1">
            <a:off x="3065463" y="3124200"/>
            <a:ext cx="896937" cy="4794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3840163" y="30480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001963" y="35052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2087563" y="36576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505200" y="4343400"/>
            <a:ext cx="122238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3992563" y="46482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754563" y="55626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9957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9302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8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33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58140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0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8417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1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2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457200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3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54419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Curved Connector 44"/>
          <p:cNvCxnSpPr>
            <a:cxnSpLocks noChangeShapeType="1"/>
          </p:cNvCxnSpPr>
          <p:nvPr/>
        </p:nvCxnSpPr>
        <p:spPr bwMode="auto">
          <a:xfrm rot="16200000" flipH="1">
            <a:off x="2947988" y="3822700"/>
            <a:ext cx="76200" cy="615950"/>
          </a:xfrm>
          <a:prstGeom prst="curvedConnector3">
            <a:avLst>
              <a:gd name="adj1" fmla="val 7065"/>
            </a:avLst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Block Arc 55"/>
          <p:cNvSpPr>
            <a:spLocks noChangeArrowheads="1"/>
          </p:cNvSpPr>
          <p:nvPr/>
        </p:nvSpPr>
        <p:spPr bwMode="auto">
          <a:xfrm rot="-7484203">
            <a:off x="3156744" y="4007644"/>
            <a:ext cx="441325" cy="496887"/>
          </a:xfrm>
          <a:custGeom>
            <a:avLst/>
            <a:gdLst>
              <a:gd name="T0" fmla="*/ 55096 w 441874"/>
              <a:gd name="T1" fmla="*/ 248910 h 495956"/>
              <a:gd name="T2" fmla="*/ 385680 w 441874"/>
              <a:gd name="T3" fmla="*/ 248910 h 495956"/>
              <a:gd name="T4" fmla="*/ 220389 w 441874"/>
              <a:gd name="T5" fmla="*/ 248910 h 495956"/>
              <a:gd name="T6" fmla="*/ 0 60000 65536"/>
              <a:gd name="T7" fmla="*/ 0 60000 65536"/>
              <a:gd name="T8" fmla="*/ 0 60000 65536"/>
              <a:gd name="T9" fmla="*/ 0 w 441874"/>
              <a:gd name="T10" fmla="*/ 0 h 495956"/>
              <a:gd name="T11" fmla="*/ 441874 w 441874"/>
              <a:gd name="T12" fmla="*/ 247978 h 4959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874" h="495956">
                <a:moveTo>
                  <a:pt x="0" y="247978"/>
                </a:moveTo>
                <a:lnTo>
                  <a:pt x="0" y="247978"/>
                </a:lnTo>
                <a:cubicBezTo>
                  <a:pt x="0" y="111023"/>
                  <a:pt x="98916" y="0"/>
                  <a:pt x="220937" y="0"/>
                </a:cubicBezTo>
                <a:cubicBezTo>
                  <a:pt x="342957" y="0"/>
                  <a:pt x="441874" y="111023"/>
                  <a:pt x="441874" y="247978"/>
                </a:cubicBezTo>
                <a:lnTo>
                  <a:pt x="331406" y="247978"/>
                </a:lnTo>
                <a:cubicBezTo>
                  <a:pt x="331406" y="172033"/>
                  <a:pt x="281947" y="110468"/>
                  <a:pt x="220937" y="110468"/>
                </a:cubicBezTo>
                <a:cubicBezTo>
                  <a:pt x="159926" y="110468"/>
                  <a:pt x="110468" y="172033"/>
                  <a:pt x="110468" y="247978"/>
                </a:cubicBezTo>
                <a:close/>
              </a:path>
            </a:pathLst>
          </a:cu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/>
          </a:p>
        </p:txBody>
      </p:sp>
      <p:sp>
        <p:nvSpPr>
          <p:cNvPr id="39966" name="TextBox 60"/>
          <p:cNvSpPr txBox="1">
            <a:spLocks noChangeArrowheads="1"/>
          </p:cNvSpPr>
          <p:nvPr/>
        </p:nvSpPr>
        <p:spPr bwMode="auto">
          <a:xfrm>
            <a:off x="1600200" y="4267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MX" altLang="es-US" sz="1800"/>
          </a:p>
        </p:txBody>
      </p:sp>
      <p:sp>
        <p:nvSpPr>
          <p:cNvPr id="39967" name="TextBox 61"/>
          <p:cNvSpPr txBox="1">
            <a:spLocks noChangeArrowheads="1"/>
          </p:cNvSpPr>
          <p:nvPr/>
        </p:nvSpPr>
        <p:spPr bwMode="auto">
          <a:xfrm>
            <a:off x="990600" y="4622800"/>
            <a:ext cx="2146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>
                <a:solidFill>
                  <a:srgbClr val="004080"/>
                </a:solidFill>
                <a:latin typeface="Chalkboard" charset="0"/>
                <a:cs typeface="Chalkboard" charset="0"/>
              </a:rPr>
              <a:t>EL SALVADOR</a:t>
            </a:r>
          </a:p>
          <a:p>
            <a:pPr eaLnBrk="1" hangingPunct="1"/>
            <a:r>
              <a:rPr lang="es-MX" altLang="es-US">
                <a:solidFill>
                  <a:srgbClr val="004080"/>
                </a:solidFill>
                <a:latin typeface="Chalkboard" charset="0"/>
                <a:cs typeface="Chalkboard" charset="0"/>
              </a:rPr>
              <a:t>un destino</a:t>
            </a:r>
          </a:p>
          <a:p>
            <a:pPr eaLnBrk="1" hangingPunct="1"/>
            <a:r>
              <a:rPr lang="es-MX" altLang="es-US">
                <a:solidFill>
                  <a:srgbClr val="004080"/>
                </a:solidFill>
                <a:latin typeface="Chalkboard" charset="0"/>
                <a:cs typeface="Chalkboard" charset="0"/>
              </a:rPr>
              <a:t>imprescindible</a:t>
            </a: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2620963" y="40386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2468563" y="2590800"/>
            <a:ext cx="122237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200400" y="4038600"/>
            <a:ext cx="122238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9971" name="Title 1"/>
          <p:cNvSpPr txBox="1">
            <a:spLocks/>
          </p:cNvSpPr>
          <p:nvPr/>
        </p:nvSpPr>
        <p:spPr bwMode="auto">
          <a:xfrm>
            <a:off x="152400" y="936625"/>
            <a:ext cx="8763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MX" altLang="es-US" sz="2800">
                <a:solidFill>
                  <a:srgbClr val="FFFF00"/>
                </a:solidFill>
                <a:latin typeface="Chalkboard" charset="0"/>
                <a:cs typeface="Chalkboard" charset="0"/>
              </a:rPr>
              <a:t>El futuro de El Salvador      en los Circuitos de CA</a:t>
            </a:r>
          </a:p>
        </p:txBody>
      </p:sp>
      <p:sp>
        <p:nvSpPr>
          <p:cNvPr id="39972" name="TextBox 47"/>
          <p:cNvSpPr txBox="1">
            <a:spLocks noChangeArrowheads="1"/>
          </p:cNvSpPr>
          <p:nvPr/>
        </p:nvSpPr>
        <p:spPr bwMode="auto">
          <a:xfrm>
            <a:off x="4029075" y="4492625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Lelón</a:t>
            </a:r>
          </a:p>
        </p:txBody>
      </p:sp>
      <p:sp>
        <p:nvSpPr>
          <p:cNvPr id="39973" name="TextBox 47"/>
          <p:cNvSpPr txBox="1">
            <a:spLocks noChangeArrowheads="1"/>
          </p:cNvSpPr>
          <p:nvPr/>
        </p:nvSpPr>
        <p:spPr bwMode="auto">
          <a:xfrm>
            <a:off x="3536950" y="4187825"/>
            <a:ext cx="70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Potosí</a:t>
            </a:r>
          </a:p>
        </p:txBody>
      </p:sp>
      <p:cxnSp>
        <p:nvCxnSpPr>
          <p:cNvPr id="48" name="Curved Connector 53"/>
          <p:cNvCxnSpPr>
            <a:cxnSpLocks noChangeShapeType="1"/>
            <a:stCxn id="30" idx="6"/>
            <a:endCxn id="39972" idx="1"/>
          </p:cNvCxnSpPr>
          <p:nvPr/>
        </p:nvCxnSpPr>
        <p:spPr bwMode="auto">
          <a:xfrm>
            <a:off x="3124200" y="3581400"/>
            <a:ext cx="904875" cy="1065213"/>
          </a:xfrm>
          <a:prstGeom prst="curvedConnector3">
            <a:avLst>
              <a:gd name="adj1" fmla="val 50000"/>
            </a:avLst>
          </a:prstGeom>
          <a:noFill/>
          <a:ln w="3175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75" name="Content Placeholder 3"/>
          <p:cNvSpPr txBox="1">
            <a:spLocks/>
          </p:cNvSpPr>
          <p:nvPr/>
        </p:nvSpPr>
        <p:spPr bwMode="auto">
          <a:xfrm>
            <a:off x="5064125" y="1884363"/>
            <a:ext cx="301307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4025" indent="-4540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</a:pPr>
            <a:r>
              <a:rPr lang="es-ES" altLang="es-US">
                <a:solidFill>
                  <a:schemeClr val="tx2"/>
                </a:solidFill>
                <a:latin typeface="Chalkboard" charset="0"/>
                <a:cs typeface="Chalkboard" charset="0"/>
              </a:rPr>
              <a:t>Bajar a El Salvador para cruzar por el Golfo de Fonseca hacia Nicaragua promete ventajas competitivas al Circuito Centroamérica. </a:t>
            </a:r>
          </a:p>
        </p:txBody>
      </p:sp>
      <p:sp>
        <p:nvSpPr>
          <p:cNvPr id="39976" name="TextBox 47"/>
          <p:cNvSpPr txBox="1">
            <a:spLocks noChangeArrowheads="1"/>
          </p:cNvSpPr>
          <p:nvPr/>
        </p:nvSpPr>
        <p:spPr bwMode="auto">
          <a:xfrm>
            <a:off x="3276600" y="3886200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La Unión</a:t>
            </a:r>
          </a:p>
        </p:txBody>
      </p:sp>
      <p:sp>
        <p:nvSpPr>
          <p:cNvPr id="39977" name="TextBox 56"/>
          <p:cNvSpPr txBox="1">
            <a:spLocks noChangeArrowheads="1"/>
          </p:cNvSpPr>
          <p:nvPr/>
        </p:nvSpPr>
        <p:spPr bwMode="auto">
          <a:xfrm>
            <a:off x="3781425" y="2816225"/>
            <a:ext cx="763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Roatán</a:t>
            </a:r>
          </a:p>
        </p:txBody>
      </p:sp>
      <p:sp>
        <p:nvSpPr>
          <p:cNvPr id="39978" name="TextBox 58"/>
          <p:cNvSpPr txBox="1">
            <a:spLocks noChangeArrowheads="1"/>
          </p:cNvSpPr>
          <p:nvPr/>
        </p:nvSpPr>
        <p:spPr bwMode="auto">
          <a:xfrm>
            <a:off x="1447800" y="3349625"/>
            <a:ext cx="79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Antigua</a:t>
            </a:r>
          </a:p>
        </p:txBody>
      </p:sp>
      <p:cxnSp>
        <p:nvCxnSpPr>
          <p:cNvPr id="62" name="Curved Connector 25"/>
          <p:cNvCxnSpPr>
            <a:cxnSpLocks noChangeShapeType="1"/>
          </p:cNvCxnSpPr>
          <p:nvPr/>
        </p:nvCxnSpPr>
        <p:spPr bwMode="auto">
          <a:xfrm rot="5400000">
            <a:off x="2590007" y="1935956"/>
            <a:ext cx="839788" cy="15875"/>
          </a:xfrm>
          <a:prstGeom prst="curvedConnector2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Curved Connector 68"/>
          <p:cNvCxnSpPr>
            <a:cxnSpLocks noChangeShapeType="1"/>
          </p:cNvCxnSpPr>
          <p:nvPr/>
        </p:nvCxnSpPr>
        <p:spPr bwMode="auto">
          <a:xfrm rot="10800000" flipV="1">
            <a:off x="2466975" y="2363788"/>
            <a:ext cx="428625" cy="2809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81" name="TextBox 70"/>
          <p:cNvSpPr txBox="1">
            <a:spLocks noChangeArrowheads="1"/>
          </p:cNvSpPr>
          <p:nvPr/>
        </p:nvSpPr>
        <p:spPr bwMode="auto">
          <a:xfrm>
            <a:off x="3070225" y="1368425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chemeClr val="accent2"/>
                </a:solidFill>
              </a:rPr>
              <a:t>CANCUN</a:t>
            </a: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2971800" y="1447800"/>
            <a:ext cx="122238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9983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98550"/>
            <a:ext cx="473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84" name="TextBox 72"/>
          <p:cNvSpPr txBox="1">
            <a:spLocks noChangeArrowheads="1"/>
          </p:cNvSpPr>
          <p:nvPr/>
        </p:nvSpPr>
        <p:spPr bwMode="auto">
          <a:xfrm>
            <a:off x="2971800" y="2133600"/>
            <a:ext cx="67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Belice</a:t>
            </a: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2895600" y="2286000"/>
            <a:ext cx="122238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9986" name="TextBox 74"/>
          <p:cNvSpPr txBox="1">
            <a:spLocks noChangeArrowheads="1"/>
          </p:cNvSpPr>
          <p:nvPr/>
        </p:nvSpPr>
        <p:spPr bwMode="auto">
          <a:xfrm>
            <a:off x="1957388" y="2511425"/>
            <a:ext cx="557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Tikal</a:t>
            </a:r>
          </a:p>
        </p:txBody>
      </p:sp>
      <p:sp>
        <p:nvSpPr>
          <p:cNvPr id="39987" name="TextBox 56"/>
          <p:cNvSpPr txBox="1">
            <a:spLocks noChangeArrowheads="1"/>
          </p:cNvSpPr>
          <p:nvPr/>
        </p:nvSpPr>
        <p:spPr bwMode="auto">
          <a:xfrm>
            <a:off x="2819400" y="3200400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400"/>
              <a:t>Copán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590800" y="4038600"/>
            <a:ext cx="122238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MX" altLang="es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258888" y="403225"/>
            <a:ext cx="7599362" cy="968375"/>
          </a:xfrm>
        </p:spPr>
        <p:txBody>
          <a:bodyPr anchor="t"/>
          <a:lstStyle/>
          <a:p>
            <a:r>
              <a:rPr lang="es-MX" altLang="es-US" sz="4800" smtClean="0">
                <a:latin typeface="Chalkboard" charset="0"/>
                <a:cs typeface="Chalkboard" charset="0"/>
              </a:rPr>
              <a:t>La oportunidad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MX" altLang="es-US" sz="3600" b="1" smtClean="0">
                <a:latin typeface="Chalkboard" charset="0"/>
              </a:rPr>
              <a:t>  Proponer el cruce de por el Golfo de Fonseca como tema central de promoción de El Salvador en TODOS los esfuerzos de promoción internacional.</a:t>
            </a:r>
          </a:p>
          <a:p>
            <a:pPr>
              <a:buFont typeface="Wingdings" panose="05000000000000000000" pitchFamily="2" charset="2"/>
              <a:buNone/>
            </a:pPr>
            <a:endParaRPr lang="es-MX" altLang="es-US" sz="4400" smtClean="0">
              <a:latin typeface="Chalkboard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SV" altLang="es-US" sz="4400" smtClean="0">
                <a:latin typeface="Chalkboard" charset="0"/>
              </a:rPr>
              <a:t>   </a:t>
            </a:r>
            <a:endParaRPr lang="es-MX" altLang="es-US" sz="4400" smtClean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258888" y="403225"/>
            <a:ext cx="7599362" cy="968375"/>
          </a:xfrm>
        </p:spPr>
        <p:txBody>
          <a:bodyPr anchor="t"/>
          <a:lstStyle/>
          <a:p>
            <a:r>
              <a:rPr lang="es-MX" altLang="es-US" smtClean="0">
                <a:latin typeface="Chalkboard" charset="0"/>
                <a:cs typeface="Chalkboard" charset="0"/>
              </a:rPr>
              <a:t>Los Retos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altLang="es-US" sz="2000" b="1" smtClean="0">
                <a:latin typeface="Chalkboard" charset="0"/>
              </a:rPr>
              <a:t> Aunque los turistas quedan altamente satisfechos con el cruce por el Golfo, algunos se han topado con problemas que necesitamos resolver urgentemente en coordinación con los empresarios salvadoreños y las autoridades locales y nacionales:</a:t>
            </a:r>
          </a:p>
          <a:p>
            <a:pPr marL="685800" lvl="1">
              <a:buFont typeface="Corbel" panose="020B0503020204020204" pitchFamily="34" charset="0"/>
              <a:buAutoNum type="arabicPeriod"/>
            </a:pPr>
            <a:r>
              <a:rPr lang="es-MX" altLang="es-US" sz="2000" smtClean="0">
                <a:latin typeface="Chalkboard" charset="0"/>
              </a:rPr>
              <a:t>Sensibilización de la comunidad</a:t>
            </a:r>
          </a:p>
          <a:p>
            <a:pPr marL="685800" lvl="1">
              <a:buFont typeface="Corbel" panose="020B0503020204020204" pitchFamily="34" charset="0"/>
              <a:buAutoNum type="arabicPeriod"/>
            </a:pPr>
            <a:r>
              <a:rPr lang="es-MX" altLang="es-US" sz="2000" smtClean="0">
                <a:latin typeface="Chalkboard" charset="0"/>
              </a:rPr>
              <a:t>Limpieza del Golfo y los destinos (deshechos sólidos y aguas negras)</a:t>
            </a:r>
          </a:p>
          <a:p>
            <a:pPr marL="685800" lvl="1">
              <a:buFont typeface="Corbel" panose="020B0503020204020204" pitchFamily="34" charset="0"/>
              <a:buAutoNum type="arabicPeriod"/>
            </a:pPr>
            <a:r>
              <a:rPr lang="es-MX" altLang="es-US" sz="2000" smtClean="0">
                <a:latin typeface="Chalkboard" charset="0"/>
              </a:rPr>
              <a:t>Infraestructura náutica (muelle municipal)</a:t>
            </a:r>
          </a:p>
          <a:p>
            <a:pPr marL="685800" lvl="1">
              <a:buFont typeface="Corbel" panose="020B0503020204020204" pitchFamily="34" charset="0"/>
              <a:buAutoNum type="arabicPeriod"/>
            </a:pPr>
            <a:r>
              <a:rPr lang="es-MX" altLang="es-US" sz="2000" smtClean="0">
                <a:latin typeface="Chalkboard" charset="0"/>
              </a:rPr>
              <a:t>Trámites migratorios y zarpe (agilizar)</a:t>
            </a:r>
          </a:p>
          <a:p>
            <a:pPr marL="685800" lvl="1">
              <a:buFont typeface="Corbel" panose="020B0503020204020204" pitchFamily="34" charset="0"/>
              <a:buAutoNum type="arabicPeriod"/>
            </a:pPr>
            <a:r>
              <a:rPr lang="es-MX" altLang="es-US" sz="2000" smtClean="0">
                <a:latin typeface="Chalkboard" charset="0"/>
              </a:rPr>
              <a:t>Información en sitio </a:t>
            </a:r>
          </a:p>
          <a:p>
            <a:pPr marL="685800" lvl="1">
              <a:buFont typeface="Corbel" panose="020B0503020204020204" pitchFamily="34" charset="0"/>
              <a:buAutoNum type="arabicPeriod"/>
            </a:pPr>
            <a:r>
              <a:rPr lang="es-MX" altLang="es-US" sz="2000" smtClean="0">
                <a:latin typeface="Chalkboard" charset="0"/>
              </a:rPr>
              <a:t>Promoción consistente (CDTs, MITUR/CORSATUR, Touroperadores, etc.)</a:t>
            </a:r>
          </a:p>
          <a:p>
            <a:pPr>
              <a:buFont typeface="Wingdings" panose="05000000000000000000" pitchFamily="2" charset="2"/>
              <a:buNone/>
            </a:pPr>
            <a:endParaRPr lang="es-MX" altLang="es-US" sz="2800" smtClean="0">
              <a:latin typeface="Chalkboard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MX" altLang="es-US" sz="2000" b="1" smtClean="0">
                <a:latin typeface="Chalkboard" charset="0"/>
              </a:rPr>
              <a:t>   </a:t>
            </a:r>
          </a:p>
          <a:p>
            <a:pPr>
              <a:buFont typeface="Wingdings" panose="05000000000000000000" pitchFamily="2" charset="2"/>
              <a:buNone/>
            </a:pPr>
            <a:endParaRPr lang="es-MX" altLang="es-US" sz="2800" smtClean="0">
              <a:latin typeface="Chalkboard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SV" altLang="es-US" sz="2800" smtClean="0">
                <a:latin typeface="Chalkboard" charset="0"/>
              </a:rPr>
              <a:t>   </a:t>
            </a:r>
            <a:endParaRPr lang="es-MX" altLang="es-US" sz="2800" smtClean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3384550" y="474980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3611563" y="2349500"/>
            <a:ext cx="2447925" cy="5397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611563" y="2413000"/>
            <a:ext cx="24479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ja-JP" sz="1200" b="1">
                <a:ea typeface="MS Gothic" panose="020B0609070205080204" pitchFamily="49" charset="-128"/>
              </a:rPr>
              <a:t>Lista larga</a:t>
            </a:r>
            <a:endParaRPr lang="es-ES" altLang="ja-JP" sz="1200">
              <a:ea typeface="MS Gothic" panose="020B0609070205080204" pitchFamily="49" charset="-128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s-ES" altLang="ja-JP" sz="1200">
                <a:ea typeface="MS Gothic" panose="020B0609070205080204" pitchFamily="49" charset="-128"/>
              </a:rPr>
              <a:t>Proyectos Piloto y Capacitaciones</a:t>
            </a:r>
            <a:endParaRPr lang="ja-JP" altLang="es-MX" sz="1200">
              <a:ea typeface="MS Gothic" panose="020B0609070205080204" pitchFamily="49" charset="-128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6875463" y="3213100"/>
            <a:ext cx="1979612" cy="9001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75463" y="3284538"/>
            <a:ext cx="19796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" altLang="es-US" sz="1200" b="1">
                <a:solidFill>
                  <a:srgbClr val="000000"/>
                </a:solidFill>
              </a:rPr>
              <a:t>Concepto de Desarrollo para el Turismo en la Región Oriental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6443663" y="692150"/>
            <a:ext cx="2376487" cy="21605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6810375" y="2235200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881813" y="2247900"/>
            <a:ext cx="16557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Desarrollo Económico de la región Oriental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6524625" y="1639888"/>
            <a:ext cx="2268538" cy="493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543675" y="1671638"/>
            <a:ext cx="2232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Política estratégica de Pueblos Vivos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6732588" y="1147763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6983413" y="1244600"/>
            <a:ext cx="12969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Plan Quinquenal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6553200" y="728663"/>
            <a:ext cx="18764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Concepto de Desarrollo Turístico Nacional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5148263" y="3141663"/>
            <a:ext cx="1619250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5219700" y="3167063"/>
            <a:ext cx="15113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Proceso de reconfirmación local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1763713" y="1173163"/>
            <a:ext cx="1260475" cy="1620837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/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1846263" y="1677988"/>
            <a:ext cx="1079500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1936750" y="1695450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Relevancia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43028" name="AutoShape 20"/>
          <p:cNvSpPr>
            <a:spLocks noChangeArrowheads="1"/>
          </p:cNvSpPr>
          <p:nvPr/>
        </p:nvSpPr>
        <p:spPr bwMode="auto">
          <a:xfrm>
            <a:off x="1846263" y="2420938"/>
            <a:ext cx="1081087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1936750" y="2438400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Madurez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43030" name="AutoShape 22"/>
          <p:cNvSpPr>
            <a:spLocks noChangeArrowheads="1"/>
          </p:cNvSpPr>
          <p:nvPr/>
        </p:nvSpPr>
        <p:spPr bwMode="auto">
          <a:xfrm>
            <a:off x="1846263" y="2049463"/>
            <a:ext cx="1079500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1936750" y="2066925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Impacto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1943100" y="1243013"/>
            <a:ext cx="9350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ea typeface="MS Gothic" panose="020B0609070205080204" pitchFamily="49" charset="-128"/>
              </a:rPr>
              <a:t>Criterios de Selección</a:t>
            </a:r>
            <a:endParaRPr lang="ja-JP" altLang="en-US" sz="1200"/>
          </a:p>
        </p:txBody>
      </p:sp>
      <p:sp>
        <p:nvSpPr>
          <p:cNvPr id="43033" name="AutoShape 25"/>
          <p:cNvSpPr>
            <a:spLocks noChangeArrowheads="1"/>
          </p:cNvSpPr>
          <p:nvPr/>
        </p:nvSpPr>
        <p:spPr bwMode="auto">
          <a:xfrm>
            <a:off x="3611563" y="3897313"/>
            <a:ext cx="2447925" cy="5397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3611563" y="3954463"/>
            <a:ext cx="2447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ja-JP" sz="1200">
                <a:ea typeface="MS Gothic" panose="020B0609070205080204" pitchFamily="49" charset="-128"/>
              </a:rPr>
              <a:t>Proyectos Piloto</a:t>
            </a:r>
            <a:endParaRPr lang="ja-JP" altLang="es-MX" sz="1200">
              <a:ea typeface="MS Gothic" panose="020B0609070205080204" pitchFamily="49" charset="-128"/>
            </a:endParaRPr>
          </a:p>
          <a:p>
            <a:pPr algn="ctr" eaLnBrk="1" hangingPunct="1"/>
            <a:r>
              <a:rPr lang="es-MX" altLang="ja-JP" sz="1200" b="1">
                <a:ea typeface="MS Gothic" panose="020B0609070205080204" pitchFamily="49" charset="-128"/>
              </a:rPr>
              <a:t>Primera Selección</a:t>
            </a:r>
            <a:endParaRPr lang="ja-JP" altLang="en-US" sz="1200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323850" y="3321050"/>
            <a:ext cx="3059113" cy="27003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36" name="AutoShape 28"/>
          <p:cNvSpPr>
            <a:spLocks noChangeArrowheads="1"/>
          </p:cNvSpPr>
          <p:nvPr/>
        </p:nvSpPr>
        <p:spPr bwMode="auto">
          <a:xfrm>
            <a:off x="468313" y="3646488"/>
            <a:ext cx="2771775" cy="611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539750" y="3646488"/>
            <a:ext cx="27003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Relevancia: Turismo Comunitario</a:t>
            </a:r>
            <a:endParaRPr lang="ja-JP" altLang="en-US" sz="1200">
              <a:solidFill>
                <a:srgbClr val="0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Plazo: Corto / Mediano / Largo</a:t>
            </a:r>
            <a:endParaRPr lang="ja-JP" altLang="en-US" sz="120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just" eaLnBrk="1" hangingPunct="1"/>
            <a:r>
              <a:rPr lang="ja-JP" altLang="en-U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Fuerte demanda.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3038" name="AutoShape 30"/>
          <p:cNvSpPr>
            <a:spLocks noChangeArrowheads="1"/>
          </p:cNvSpPr>
          <p:nvPr/>
        </p:nvSpPr>
        <p:spPr bwMode="auto">
          <a:xfrm>
            <a:off x="468313" y="5014913"/>
            <a:ext cx="2771775" cy="827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539750" y="5073650"/>
            <a:ext cx="27003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Madurez: Efectividad inmediata (Tiene las condiciones)</a:t>
            </a:r>
            <a:endParaRPr lang="ja-JP" altLang="en-US" sz="1200">
              <a:solidFill>
                <a:srgbClr val="0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just" eaLnBrk="1" hangingPunct="1"/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Esta claro el tema de ejecución.</a:t>
            </a:r>
            <a:endParaRPr lang="ja-JP" altLang="en-US" sz="120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Alta factibilidad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3040" name="AutoShape 32"/>
          <p:cNvSpPr>
            <a:spLocks noChangeArrowheads="1"/>
          </p:cNvSpPr>
          <p:nvPr/>
        </p:nvSpPr>
        <p:spPr bwMode="auto">
          <a:xfrm>
            <a:off x="468313" y="4330700"/>
            <a:ext cx="2771775" cy="611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539750" y="4348163"/>
            <a:ext cx="2700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Impacto: Modelo</a:t>
            </a:r>
            <a:endParaRPr lang="ja-JP" altLang="en-US" sz="1200">
              <a:solidFill>
                <a:srgbClr val="0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just" eaLnBrk="1" hangingPunct="1"/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Impacto que de alta visualización</a:t>
            </a:r>
            <a:endParaRPr lang="ja-JP" altLang="en-US" sz="120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Importancia de los resultados.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531813" y="3405188"/>
            <a:ext cx="25193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200" b="1">
                <a:solidFill>
                  <a:srgbClr val="000000"/>
                </a:solidFill>
                <a:ea typeface="MS Gothic" panose="020B0609070205080204" pitchFamily="49" charset="-128"/>
              </a:rPr>
              <a:t>Detalle de Criterios de Selección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43043" name="AutoShape 41"/>
          <p:cNvSpPr>
            <a:spLocks noChangeArrowheads="1"/>
          </p:cNvSpPr>
          <p:nvPr/>
        </p:nvSpPr>
        <p:spPr bwMode="auto">
          <a:xfrm>
            <a:off x="3611563" y="5076825"/>
            <a:ext cx="2447925" cy="53975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44" name="Text Box 42"/>
          <p:cNvSpPr txBox="1">
            <a:spLocks noChangeArrowheads="1"/>
          </p:cNvSpPr>
          <p:nvPr/>
        </p:nvSpPr>
        <p:spPr bwMode="auto">
          <a:xfrm>
            <a:off x="3611563" y="5130800"/>
            <a:ext cx="2447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ja-JP" sz="1200">
                <a:ea typeface="MS Gothic" panose="020B0609070205080204" pitchFamily="49" charset="-128"/>
              </a:rPr>
              <a:t>Proyectos Piloto</a:t>
            </a:r>
          </a:p>
          <a:p>
            <a:pPr algn="ctr" eaLnBrk="1" hangingPunct="1"/>
            <a:r>
              <a:rPr lang="es-ES" altLang="ja-JP" sz="1200" b="1">
                <a:ea typeface="MS Gothic" panose="020B0609070205080204" pitchFamily="49" charset="-128"/>
              </a:rPr>
              <a:t>Selección final</a:t>
            </a:r>
            <a:endParaRPr lang="es-ES" altLang="ja-JP" sz="1200"/>
          </a:p>
        </p:txBody>
      </p:sp>
      <p:sp>
        <p:nvSpPr>
          <p:cNvPr id="43045" name="AutoShape 43"/>
          <p:cNvSpPr>
            <a:spLocks noChangeArrowheads="1"/>
          </p:cNvSpPr>
          <p:nvPr/>
        </p:nvSpPr>
        <p:spPr bwMode="auto">
          <a:xfrm>
            <a:off x="3348038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46" name="AutoShape 44"/>
          <p:cNvSpPr>
            <a:spLocks noChangeArrowheads="1"/>
          </p:cNvSpPr>
          <p:nvPr/>
        </p:nvSpPr>
        <p:spPr bwMode="auto">
          <a:xfrm>
            <a:off x="4657725" y="1557338"/>
            <a:ext cx="1260475" cy="342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47" name="Text Box 45"/>
          <p:cNvSpPr txBox="1">
            <a:spLocks noChangeArrowheads="1"/>
          </p:cNvSpPr>
          <p:nvPr/>
        </p:nvSpPr>
        <p:spPr bwMode="auto">
          <a:xfrm>
            <a:off x="4657725" y="1628775"/>
            <a:ext cx="12604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Talleres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3048" name="AutoShape 47"/>
          <p:cNvSpPr>
            <a:spLocks noChangeArrowheads="1"/>
          </p:cNvSpPr>
          <p:nvPr/>
        </p:nvSpPr>
        <p:spPr bwMode="auto">
          <a:xfrm>
            <a:off x="3733800" y="1052513"/>
            <a:ext cx="2184400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49" name="Text Box 48"/>
          <p:cNvSpPr txBox="1">
            <a:spLocks noChangeArrowheads="1"/>
          </p:cNvSpPr>
          <p:nvPr/>
        </p:nvSpPr>
        <p:spPr bwMode="auto">
          <a:xfrm>
            <a:off x="3810000" y="1066800"/>
            <a:ext cx="195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Estudio de la situación actual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 flipH="1">
            <a:off x="4781550" y="3336925"/>
            <a:ext cx="360363" cy="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stealth" w="med" len="med"/>
          </a:ln>
        </p:spPr>
        <p:txBody>
          <a:bodyPr lIns="74295" tIns="8890" rIns="74295" bIns="8890"/>
          <a:lstStyle/>
          <a:p>
            <a:pPr>
              <a:defRPr/>
            </a:pPr>
            <a:endParaRPr lang="es-ES"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051" name="Line 50"/>
          <p:cNvSpPr>
            <a:spLocks noChangeShapeType="1"/>
          </p:cNvSpPr>
          <p:nvPr/>
        </p:nvSpPr>
        <p:spPr bwMode="auto">
          <a:xfrm flipH="1">
            <a:off x="6156325" y="3860800"/>
            <a:ext cx="7191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>
            <a:off x="6156325" y="3716338"/>
            <a:ext cx="0" cy="865187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>
              <a:defRPr/>
            </a:pPr>
            <a:endParaRPr lang="es-ES"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053" name="Line 52"/>
          <p:cNvSpPr>
            <a:spLocks noChangeShapeType="1"/>
          </p:cNvSpPr>
          <p:nvPr/>
        </p:nvSpPr>
        <p:spPr bwMode="auto">
          <a:xfrm flipH="1">
            <a:off x="4787900" y="45815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3054" name="Line 54"/>
          <p:cNvSpPr>
            <a:spLocks noChangeShapeType="1"/>
          </p:cNvSpPr>
          <p:nvPr/>
        </p:nvSpPr>
        <p:spPr bwMode="auto">
          <a:xfrm flipH="1">
            <a:off x="4787900" y="37036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3055" name="Line 55"/>
          <p:cNvSpPr>
            <a:spLocks noChangeShapeType="1"/>
          </p:cNvSpPr>
          <p:nvPr/>
        </p:nvSpPr>
        <p:spPr bwMode="auto">
          <a:xfrm>
            <a:off x="2411413" y="2790825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3056" name="Line 56"/>
          <p:cNvSpPr>
            <a:spLocks noChangeShapeType="1"/>
          </p:cNvSpPr>
          <p:nvPr/>
        </p:nvSpPr>
        <p:spPr bwMode="auto">
          <a:xfrm>
            <a:off x="2411413" y="3108325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3057" name="Line 57"/>
          <p:cNvSpPr>
            <a:spLocks noChangeShapeType="1"/>
          </p:cNvSpPr>
          <p:nvPr/>
        </p:nvSpPr>
        <p:spPr bwMode="auto">
          <a:xfrm>
            <a:off x="7885113" y="2852738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3058" name="Line 58"/>
          <p:cNvSpPr>
            <a:spLocks noChangeShapeType="1"/>
          </p:cNvSpPr>
          <p:nvPr/>
        </p:nvSpPr>
        <p:spPr bwMode="auto">
          <a:xfrm>
            <a:off x="395288" y="3095625"/>
            <a:ext cx="1800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3059" name="Line 59"/>
          <p:cNvSpPr>
            <a:spLocks noChangeShapeType="1"/>
          </p:cNvSpPr>
          <p:nvPr/>
        </p:nvSpPr>
        <p:spPr bwMode="auto">
          <a:xfrm>
            <a:off x="395288" y="6359525"/>
            <a:ext cx="1800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3060" name="Line 60"/>
          <p:cNvSpPr>
            <a:spLocks noChangeShapeType="1"/>
          </p:cNvSpPr>
          <p:nvPr/>
        </p:nvSpPr>
        <p:spPr bwMode="auto">
          <a:xfrm>
            <a:off x="4787900" y="1990725"/>
            <a:ext cx="0" cy="360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3061" name="Line 61"/>
          <p:cNvSpPr>
            <a:spLocks noChangeShapeType="1"/>
          </p:cNvSpPr>
          <p:nvPr/>
        </p:nvSpPr>
        <p:spPr bwMode="auto">
          <a:xfrm>
            <a:off x="4781550" y="2889250"/>
            <a:ext cx="0" cy="971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157" name="Line 62"/>
          <p:cNvSpPr>
            <a:spLocks noChangeShapeType="1"/>
          </p:cNvSpPr>
          <p:nvPr/>
        </p:nvSpPr>
        <p:spPr bwMode="auto">
          <a:xfrm flipH="1">
            <a:off x="4781550" y="4437063"/>
            <a:ext cx="0" cy="647700"/>
          </a:xfrm>
          <a:prstGeom prst="line">
            <a:avLst/>
          </a:prstGeom>
          <a:noFill/>
          <a:ln w="1587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 lIns="74295" tIns="8890" rIns="74295" bIns="8890"/>
          <a:lstStyle/>
          <a:p>
            <a:pPr>
              <a:defRPr/>
            </a:pPr>
            <a:endParaRPr lang="es-ES"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063" name="Text Box 63"/>
          <p:cNvSpPr txBox="1">
            <a:spLocks noChangeArrowheads="1"/>
          </p:cNvSpPr>
          <p:nvPr/>
        </p:nvSpPr>
        <p:spPr bwMode="auto">
          <a:xfrm>
            <a:off x="312738" y="2852738"/>
            <a:ext cx="18367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96000"/>
              </a:lnSpc>
            </a:pPr>
            <a:r>
              <a:rPr lang="es-ES" altLang="ja-JP" sz="1200" b="1">
                <a:ea typeface="MS Gothic" panose="020B0609070205080204" pitchFamily="49" charset="-128"/>
              </a:rPr>
              <a:t>2011 Marzo (Año 1)</a:t>
            </a:r>
            <a:endParaRPr lang="es-ES" altLang="ja-JP" sz="1200"/>
          </a:p>
        </p:txBody>
      </p:sp>
      <p:sp>
        <p:nvSpPr>
          <p:cNvPr id="43064" name="Text Box 64"/>
          <p:cNvSpPr txBox="1">
            <a:spLocks noChangeArrowheads="1"/>
          </p:cNvSpPr>
          <p:nvPr/>
        </p:nvSpPr>
        <p:spPr bwMode="auto">
          <a:xfrm>
            <a:off x="312738" y="6092825"/>
            <a:ext cx="18367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96000"/>
              </a:lnSpc>
            </a:pPr>
            <a:r>
              <a:rPr lang="es-ES" altLang="ja-JP" sz="1200" b="1">
                <a:ea typeface="MS Gothic" panose="020B0609070205080204" pitchFamily="49" charset="-128"/>
              </a:rPr>
              <a:t>2011 Setiembre (Año 2)</a:t>
            </a:r>
            <a:endParaRPr lang="es-ES" altLang="ja-JP" sz="1200"/>
          </a:p>
        </p:txBody>
      </p:sp>
      <p:sp>
        <p:nvSpPr>
          <p:cNvPr id="43065" name="Line 66"/>
          <p:cNvSpPr>
            <a:spLocks noChangeShapeType="1"/>
          </p:cNvSpPr>
          <p:nvPr/>
        </p:nvSpPr>
        <p:spPr bwMode="auto">
          <a:xfrm>
            <a:off x="6300788" y="1484313"/>
            <a:ext cx="0" cy="1512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3066" name="Line 67"/>
          <p:cNvSpPr>
            <a:spLocks noChangeShapeType="1"/>
          </p:cNvSpPr>
          <p:nvPr/>
        </p:nvSpPr>
        <p:spPr bwMode="auto">
          <a:xfrm>
            <a:off x="6300788" y="3009900"/>
            <a:ext cx="158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3067" name="Line 72"/>
          <p:cNvSpPr>
            <a:spLocks noChangeShapeType="1"/>
          </p:cNvSpPr>
          <p:nvPr/>
        </p:nvSpPr>
        <p:spPr bwMode="auto">
          <a:xfrm>
            <a:off x="6224588" y="4391025"/>
            <a:ext cx="24225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3068" name="Text Box 73"/>
          <p:cNvSpPr txBox="1">
            <a:spLocks noChangeArrowheads="1"/>
          </p:cNvSpPr>
          <p:nvPr/>
        </p:nvSpPr>
        <p:spPr bwMode="auto">
          <a:xfrm>
            <a:off x="6335713" y="4200525"/>
            <a:ext cx="1836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96000"/>
              </a:lnSpc>
            </a:pPr>
            <a:r>
              <a:rPr lang="es-ES" altLang="ja-JP" sz="1200" b="1">
                <a:ea typeface="MS Gothic" panose="020B0609070205080204" pitchFamily="49" charset="-128"/>
              </a:rPr>
              <a:t>2011 Julio (Año 2)</a:t>
            </a:r>
            <a:endParaRPr lang="es-ES" altLang="ja-JP" sz="1200"/>
          </a:p>
        </p:txBody>
      </p:sp>
      <p:cxnSp>
        <p:nvCxnSpPr>
          <p:cNvPr id="43069" name="Straight Connector 73"/>
          <p:cNvCxnSpPr>
            <a:cxnSpLocks noChangeShapeType="1"/>
            <a:stCxn id="43048" idx="3"/>
          </p:cNvCxnSpPr>
          <p:nvPr/>
        </p:nvCxnSpPr>
        <p:spPr bwMode="auto">
          <a:xfrm>
            <a:off x="5918200" y="1268413"/>
            <a:ext cx="55880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70" name="TextBox 71"/>
          <p:cNvSpPr txBox="1">
            <a:spLocks noChangeArrowheads="1"/>
          </p:cNvSpPr>
          <p:nvPr/>
        </p:nvSpPr>
        <p:spPr bwMode="auto">
          <a:xfrm>
            <a:off x="3505200" y="5678488"/>
            <a:ext cx="2438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800"/>
              <a:t>Se seleccionaron los proyectos prioritarios </a:t>
            </a:r>
          </a:p>
        </p:txBody>
      </p:sp>
      <p:sp>
        <p:nvSpPr>
          <p:cNvPr id="43071" name="Title 22"/>
          <p:cNvSpPr txBox="1">
            <a:spLocks/>
          </p:cNvSpPr>
          <p:nvPr/>
        </p:nvSpPr>
        <p:spPr bwMode="auto">
          <a:xfrm>
            <a:off x="0" y="-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US" sz="4000">
                <a:solidFill>
                  <a:srgbClr val="DAEDEF"/>
                </a:solidFill>
              </a:rPr>
              <a:t>Flujo de selección de proyectos piloto</a:t>
            </a:r>
          </a:p>
        </p:txBody>
      </p:sp>
      <p:sp>
        <p:nvSpPr>
          <p:cNvPr id="43072" name="AutoShape 35"/>
          <p:cNvSpPr>
            <a:spLocks noChangeArrowheads="1"/>
          </p:cNvSpPr>
          <p:nvPr/>
        </p:nvSpPr>
        <p:spPr bwMode="auto">
          <a:xfrm>
            <a:off x="6227763" y="4533900"/>
            <a:ext cx="2687637" cy="23241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73" name="AutoShape 36"/>
          <p:cNvSpPr>
            <a:spLocks noChangeArrowheads="1"/>
          </p:cNvSpPr>
          <p:nvPr/>
        </p:nvSpPr>
        <p:spPr bwMode="auto">
          <a:xfrm>
            <a:off x="6300788" y="5400675"/>
            <a:ext cx="2519362" cy="612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74" name="Text Box 38"/>
          <p:cNvSpPr txBox="1">
            <a:spLocks noChangeArrowheads="1"/>
          </p:cNvSpPr>
          <p:nvPr/>
        </p:nvSpPr>
        <p:spPr bwMode="auto">
          <a:xfrm>
            <a:off x="6397625" y="4576763"/>
            <a:ext cx="205263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200" b="1">
                <a:solidFill>
                  <a:srgbClr val="000000"/>
                </a:solidFill>
                <a:ea typeface="MS Gothic" panose="020B0609070205080204" pitchFamily="49" charset="-128"/>
              </a:rPr>
              <a:t>Estrategia para Selección</a:t>
            </a:r>
            <a:endParaRPr lang="ja-JP" altLang="en-US" sz="1200" b="1">
              <a:solidFill>
                <a:srgbClr val="000000"/>
              </a:solidFill>
            </a:endParaRPr>
          </a:p>
          <a:p>
            <a:pPr algn="just" eaLnBrk="1" hangingPunct="1"/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43075" name="AutoShape 39"/>
          <p:cNvSpPr>
            <a:spLocks noChangeArrowheads="1"/>
          </p:cNvSpPr>
          <p:nvPr/>
        </p:nvSpPr>
        <p:spPr bwMode="auto">
          <a:xfrm>
            <a:off x="6319838" y="4762500"/>
            <a:ext cx="2519362" cy="57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76" name="Text Box 40"/>
          <p:cNvSpPr txBox="1">
            <a:spLocks noChangeArrowheads="1"/>
          </p:cNvSpPr>
          <p:nvPr/>
        </p:nvSpPr>
        <p:spPr bwMode="auto">
          <a:xfrm>
            <a:off x="6319838" y="4800600"/>
            <a:ext cx="2447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Proyectos que mejoren la imagen del Golfo de Fonseca en su conjunto.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3077" name="AutoShape 68"/>
          <p:cNvSpPr>
            <a:spLocks noChangeArrowheads="1"/>
          </p:cNvSpPr>
          <p:nvPr/>
        </p:nvSpPr>
        <p:spPr bwMode="auto">
          <a:xfrm>
            <a:off x="6300788" y="6057900"/>
            <a:ext cx="2519362" cy="641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3078" name="Text Box 69"/>
          <p:cNvSpPr txBox="1">
            <a:spLocks noChangeArrowheads="1"/>
          </p:cNvSpPr>
          <p:nvPr/>
        </p:nvSpPr>
        <p:spPr bwMode="auto">
          <a:xfrm>
            <a:off x="6324600" y="5403850"/>
            <a:ext cx="244951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200">
                <a:solidFill>
                  <a:srgbClr val="000000"/>
                </a:solidFill>
              </a:rPr>
              <a:t>Proyectos que integren una oferta compettitva para Golfo de Fonseca.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3079" name="Line 70"/>
          <p:cNvSpPr>
            <a:spLocks noChangeShapeType="1"/>
          </p:cNvSpPr>
          <p:nvPr/>
        </p:nvSpPr>
        <p:spPr bwMode="auto">
          <a:xfrm flipV="1">
            <a:off x="6080125" y="5403850"/>
            <a:ext cx="179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3080" name="Text Box 37"/>
          <p:cNvSpPr txBox="1">
            <a:spLocks noChangeArrowheads="1"/>
          </p:cNvSpPr>
          <p:nvPr/>
        </p:nvSpPr>
        <p:spPr bwMode="auto">
          <a:xfrm>
            <a:off x="6354763" y="6165850"/>
            <a:ext cx="24844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Proyectos que se puedan medir y replicar en otras regiones.</a:t>
            </a:r>
            <a:endParaRPr lang="ja-JP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95" name="Group 211"/>
          <p:cNvGraphicFramePr>
            <a:graphicFrameLocks noGrp="1"/>
          </p:cNvGraphicFramePr>
          <p:nvPr>
            <p:ph sz="half" idx="1"/>
          </p:nvPr>
        </p:nvGraphicFramePr>
        <p:xfrm>
          <a:off x="215900" y="2179638"/>
          <a:ext cx="8793163" cy="4710112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val="383053176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70473470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14648851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92306423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78361513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39337310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55539451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47291114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69583716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8844633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05107910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83109656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427206992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59860958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76764344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79218006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963681961"/>
                    </a:ext>
                  </a:extLst>
                </a:gridCol>
                <a:gridCol w="236538">
                  <a:extLst>
                    <a:ext uri="{9D8B030D-6E8A-4147-A177-3AD203B41FA5}">
                      <a16:colId xmlns:a16="http://schemas.microsoft.com/office/drawing/2014/main" val="2328753921"/>
                    </a:ext>
                  </a:extLst>
                </a:gridCol>
                <a:gridCol w="252412">
                  <a:extLst>
                    <a:ext uri="{9D8B030D-6E8A-4147-A177-3AD203B41FA5}">
                      <a16:colId xmlns:a16="http://schemas.microsoft.com/office/drawing/2014/main" val="324517344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45842654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22664925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19754858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137587383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159120163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5385883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94642797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200406175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40806269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5178817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374429558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15619973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01707558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6847636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20468058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403716051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916268648"/>
                    </a:ext>
                  </a:extLst>
                </a:gridCol>
              </a:tblGrid>
              <a:tr h="382588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782756"/>
                  </a:ext>
                </a:extLst>
              </a:tr>
              <a:tr h="265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522134"/>
                  </a:ext>
                </a:extLst>
              </a:tr>
              <a:tr h="1512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919975"/>
                  </a:ext>
                </a:extLst>
              </a:tr>
              <a:tr h="1152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674151"/>
                  </a:ext>
                </a:extLst>
              </a:tr>
              <a:tr h="1319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359686"/>
                  </a:ext>
                </a:extLst>
              </a:tr>
            </a:tbl>
          </a:graphicData>
        </a:graphic>
      </p:graphicFrame>
      <p:sp>
        <p:nvSpPr>
          <p:cNvPr id="21698" name="AutoShape 195"/>
          <p:cNvSpPr>
            <a:spLocks noChangeArrowheads="1"/>
          </p:cNvSpPr>
          <p:nvPr/>
        </p:nvSpPr>
        <p:spPr bwMode="auto">
          <a:xfrm>
            <a:off x="287338" y="3698875"/>
            <a:ext cx="1728787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21699" name="Text Box 196"/>
          <p:cNvSpPr txBox="1">
            <a:spLocks noChangeArrowheads="1"/>
          </p:cNvSpPr>
          <p:nvPr/>
        </p:nvSpPr>
        <p:spPr bwMode="auto">
          <a:xfrm>
            <a:off x="390525" y="3738563"/>
            <a:ext cx="1512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>
                <a:solidFill>
                  <a:srgbClr val="000000"/>
                </a:solidFill>
              </a:rPr>
              <a:t>Aprender</a:t>
            </a:r>
          </a:p>
        </p:txBody>
      </p:sp>
      <p:sp>
        <p:nvSpPr>
          <p:cNvPr id="21700" name="AutoShape 197"/>
          <p:cNvSpPr>
            <a:spLocks noChangeArrowheads="1"/>
          </p:cNvSpPr>
          <p:nvPr/>
        </p:nvSpPr>
        <p:spPr bwMode="auto">
          <a:xfrm>
            <a:off x="1439863" y="4573588"/>
            <a:ext cx="2016125" cy="5032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21701" name="Text Box 198"/>
          <p:cNvSpPr txBox="1">
            <a:spLocks noChangeArrowheads="1"/>
          </p:cNvSpPr>
          <p:nvPr/>
        </p:nvSpPr>
        <p:spPr bwMode="auto">
          <a:xfrm>
            <a:off x="1533525" y="4606925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>
                <a:solidFill>
                  <a:srgbClr val="000000"/>
                </a:solidFill>
              </a:rPr>
              <a:t>Planear</a:t>
            </a:r>
          </a:p>
        </p:txBody>
      </p:sp>
      <p:sp>
        <p:nvSpPr>
          <p:cNvPr id="21702" name="AutoShape 199"/>
          <p:cNvSpPr>
            <a:spLocks noChangeArrowheads="1"/>
          </p:cNvSpPr>
          <p:nvPr/>
        </p:nvSpPr>
        <p:spPr bwMode="auto">
          <a:xfrm>
            <a:off x="3384550" y="6034088"/>
            <a:ext cx="5400675" cy="50323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21703" name="Text Box 200"/>
          <p:cNvSpPr txBox="1">
            <a:spLocks noChangeArrowheads="1"/>
          </p:cNvSpPr>
          <p:nvPr/>
        </p:nvSpPr>
        <p:spPr bwMode="auto">
          <a:xfrm>
            <a:off x="3600450" y="6107113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>
                <a:solidFill>
                  <a:srgbClr val="000000"/>
                </a:solidFill>
              </a:rPr>
              <a:t>Implementar</a:t>
            </a:r>
          </a:p>
        </p:txBody>
      </p:sp>
      <p:sp>
        <p:nvSpPr>
          <p:cNvPr id="21704" name="Text Box 206"/>
          <p:cNvSpPr txBox="1">
            <a:spLocks noChangeArrowheads="1"/>
          </p:cNvSpPr>
          <p:nvPr/>
        </p:nvSpPr>
        <p:spPr bwMode="auto">
          <a:xfrm>
            <a:off x="5638800" y="5373688"/>
            <a:ext cx="2359025" cy="6461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800">
                <a:solidFill>
                  <a:srgbClr val="000000"/>
                </a:solidFill>
              </a:rPr>
              <a:t>Monitoreo / Evaluaci</a:t>
            </a:r>
            <a:r>
              <a:rPr lang="en-US" altLang="ja-JP" sz="1800">
                <a:solidFill>
                  <a:srgbClr val="000000"/>
                </a:solidFill>
                <a:cs typeface="Times New Roman" panose="02020603050405020304" pitchFamily="18" charset="0"/>
              </a:rPr>
              <a:t>ó</a:t>
            </a:r>
            <a:r>
              <a:rPr lang="en-US" altLang="ja-JP" sz="18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1705" name="Line 207"/>
          <p:cNvSpPr>
            <a:spLocks noChangeShapeType="1"/>
          </p:cNvSpPr>
          <p:nvPr/>
        </p:nvSpPr>
        <p:spPr bwMode="auto">
          <a:xfrm>
            <a:off x="2736850" y="2976563"/>
            <a:ext cx="22288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1706" name="Text Box 208"/>
          <p:cNvSpPr txBox="1">
            <a:spLocks noChangeArrowheads="1"/>
          </p:cNvSpPr>
          <p:nvPr/>
        </p:nvSpPr>
        <p:spPr bwMode="auto">
          <a:xfrm>
            <a:off x="2808288" y="3065463"/>
            <a:ext cx="2160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ja-JP" sz="1800" b="1">
                <a:solidFill>
                  <a:schemeClr val="folHlink"/>
                </a:solidFill>
              </a:rPr>
              <a:t>Segundo año</a:t>
            </a:r>
            <a:endParaRPr lang="en-US" altLang="ja-JP" sz="1800" b="1">
              <a:solidFill>
                <a:schemeClr val="folHlink"/>
              </a:solidFill>
            </a:endParaRPr>
          </a:p>
        </p:txBody>
      </p:sp>
      <p:sp>
        <p:nvSpPr>
          <p:cNvPr id="21707" name="Line 209"/>
          <p:cNvSpPr>
            <a:spLocks noChangeShapeType="1"/>
          </p:cNvSpPr>
          <p:nvPr/>
        </p:nvSpPr>
        <p:spPr bwMode="auto">
          <a:xfrm>
            <a:off x="5472113" y="2981325"/>
            <a:ext cx="338455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1708" name="Text Box 210"/>
          <p:cNvSpPr txBox="1">
            <a:spLocks noChangeArrowheads="1"/>
          </p:cNvSpPr>
          <p:nvPr/>
        </p:nvSpPr>
        <p:spPr bwMode="auto">
          <a:xfrm>
            <a:off x="6048375" y="3052763"/>
            <a:ext cx="2160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ja-JP" sz="1800">
                <a:solidFill>
                  <a:schemeClr val="folHlink"/>
                </a:solidFill>
              </a:rPr>
              <a:t>Tercer año</a:t>
            </a:r>
            <a:endParaRPr lang="en-US" altLang="ja-JP" sz="1800">
              <a:solidFill>
                <a:schemeClr val="folHlink"/>
              </a:solidFill>
            </a:endParaRPr>
          </a:p>
        </p:txBody>
      </p:sp>
      <p:sp>
        <p:nvSpPr>
          <p:cNvPr id="21709" name="Line 212"/>
          <p:cNvSpPr>
            <a:spLocks noChangeShapeType="1"/>
          </p:cNvSpPr>
          <p:nvPr/>
        </p:nvSpPr>
        <p:spPr bwMode="auto">
          <a:xfrm>
            <a:off x="260350" y="2976563"/>
            <a:ext cx="1900238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1710" name="Text Box 213"/>
          <p:cNvSpPr txBox="1">
            <a:spLocks noChangeArrowheads="1"/>
          </p:cNvSpPr>
          <p:nvPr/>
        </p:nvSpPr>
        <p:spPr bwMode="auto">
          <a:xfrm>
            <a:off x="287338" y="3065463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ja-JP" sz="1800">
                <a:solidFill>
                  <a:schemeClr val="folHlink"/>
                </a:solidFill>
              </a:rPr>
              <a:t>Primer año</a:t>
            </a:r>
            <a:endParaRPr lang="en-US" altLang="ja-JP" sz="1800">
              <a:solidFill>
                <a:schemeClr val="folHlink"/>
              </a:solidFill>
            </a:endParaRPr>
          </a:p>
        </p:txBody>
      </p:sp>
      <p:sp>
        <p:nvSpPr>
          <p:cNvPr id="21711" name="Right Brace 18"/>
          <p:cNvSpPr>
            <a:spLocks/>
          </p:cNvSpPr>
          <p:nvPr/>
        </p:nvSpPr>
        <p:spPr bwMode="auto">
          <a:xfrm rot="16200000" flipH="1">
            <a:off x="4113213" y="-2670175"/>
            <a:ext cx="990600" cy="9144000"/>
          </a:xfrm>
          <a:prstGeom prst="rightBrace">
            <a:avLst>
              <a:gd name="adj1" fmla="val 8333"/>
              <a:gd name="adj2" fmla="val 25796"/>
            </a:avLst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21712" name="Rectangle 19"/>
          <p:cNvSpPr>
            <a:spLocks noChangeArrowheads="1"/>
          </p:cNvSpPr>
          <p:nvPr/>
        </p:nvSpPr>
        <p:spPr bwMode="auto">
          <a:xfrm>
            <a:off x="188913" y="2168525"/>
            <a:ext cx="3429000" cy="685800"/>
          </a:xfrm>
          <a:prstGeom prst="rect">
            <a:avLst/>
          </a:prstGeom>
          <a:solidFill>
            <a:srgbClr val="FFFF00">
              <a:alpha val="27843"/>
            </a:srgbClr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21713" name="Rectangle 213"/>
          <p:cNvSpPr>
            <a:spLocks noChangeArrowheads="1"/>
          </p:cNvSpPr>
          <p:nvPr/>
        </p:nvSpPr>
        <p:spPr bwMode="auto">
          <a:xfrm>
            <a:off x="755650" y="1255713"/>
            <a:ext cx="296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DAEDEF"/>
                </a:solidFill>
              </a:rPr>
              <a:t>MITUR/CORSATUR</a:t>
            </a:r>
            <a:endParaRPr lang="es-ES" altLang="es-US" b="1">
              <a:solidFill>
                <a:srgbClr val="DAEDEF"/>
              </a:solidFill>
            </a:endParaRPr>
          </a:p>
        </p:txBody>
      </p:sp>
      <p:sp>
        <p:nvSpPr>
          <p:cNvPr id="21714" name="AutoShape 214"/>
          <p:cNvSpPr>
            <a:spLocks noChangeArrowheads="1"/>
          </p:cNvSpPr>
          <p:nvPr/>
        </p:nvSpPr>
        <p:spPr bwMode="auto">
          <a:xfrm rot="-10369452">
            <a:off x="107950" y="242888"/>
            <a:ext cx="647700" cy="1155700"/>
          </a:xfrm>
          <a:prstGeom prst="curvedLeftArrow">
            <a:avLst>
              <a:gd name="adj1" fmla="val 35686"/>
              <a:gd name="adj2" fmla="val 71373"/>
              <a:gd name="adj3" fmla="val 33333"/>
            </a:avLst>
          </a:prstGeom>
          <a:solidFill>
            <a:srgbClr val="F4CA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/>
          </a:p>
        </p:txBody>
      </p:sp>
      <p:sp>
        <p:nvSpPr>
          <p:cNvPr id="21715" name="Rectangle 215"/>
          <p:cNvSpPr>
            <a:spLocks noChangeArrowheads="1"/>
          </p:cNvSpPr>
          <p:nvPr/>
        </p:nvSpPr>
        <p:spPr bwMode="auto">
          <a:xfrm>
            <a:off x="755650" y="115888"/>
            <a:ext cx="329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DAEDEF"/>
                </a:solidFill>
              </a:rPr>
              <a:t>Miembros de los CDT</a:t>
            </a:r>
            <a:endParaRPr lang="es-ES" altLang="es-US" b="1">
              <a:solidFill>
                <a:srgbClr val="DAEDEF"/>
              </a:solidFill>
            </a:endParaRPr>
          </a:p>
        </p:txBody>
      </p:sp>
      <p:sp>
        <p:nvSpPr>
          <p:cNvPr id="21716" name="AutoShape 217"/>
          <p:cNvSpPr>
            <a:spLocks noChangeArrowheads="1"/>
          </p:cNvSpPr>
          <p:nvPr/>
        </p:nvSpPr>
        <p:spPr bwMode="auto">
          <a:xfrm rot="652404">
            <a:off x="8494713" y="476250"/>
            <a:ext cx="649287" cy="1084263"/>
          </a:xfrm>
          <a:prstGeom prst="curvedLeftArrow">
            <a:avLst>
              <a:gd name="adj1" fmla="val 33399"/>
              <a:gd name="adj2" fmla="val 66797"/>
              <a:gd name="adj3" fmla="val 33333"/>
            </a:avLst>
          </a:prstGeom>
          <a:solidFill>
            <a:srgbClr val="F4CA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/>
          </a:p>
        </p:txBody>
      </p:sp>
      <p:sp>
        <p:nvSpPr>
          <p:cNvPr id="21717" name="Rectangle 218"/>
          <p:cNvSpPr>
            <a:spLocks noChangeArrowheads="1"/>
          </p:cNvSpPr>
          <p:nvPr/>
        </p:nvSpPr>
        <p:spPr bwMode="auto">
          <a:xfrm>
            <a:off x="4786313" y="1243013"/>
            <a:ext cx="367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DAEDEF"/>
                </a:solidFill>
              </a:rPr>
              <a:t>Expertos de JICA TEAM</a:t>
            </a:r>
            <a:endParaRPr lang="es-ES" altLang="es-US" b="1">
              <a:solidFill>
                <a:srgbClr val="DAEDEF"/>
              </a:solidFill>
            </a:endParaRPr>
          </a:p>
        </p:txBody>
      </p:sp>
      <p:sp>
        <p:nvSpPr>
          <p:cNvPr id="21718" name="Rectangle 219"/>
          <p:cNvSpPr>
            <a:spLocks noChangeArrowheads="1"/>
          </p:cNvSpPr>
          <p:nvPr/>
        </p:nvSpPr>
        <p:spPr bwMode="auto">
          <a:xfrm>
            <a:off x="5194300" y="115888"/>
            <a:ext cx="331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DAEDEF"/>
                </a:solidFill>
              </a:rPr>
              <a:t>Comunidades locales</a:t>
            </a:r>
            <a:endParaRPr lang="es-ES" altLang="es-US" b="1">
              <a:solidFill>
                <a:srgbClr val="DAEDEF"/>
              </a:solidFill>
            </a:endParaRPr>
          </a:p>
        </p:txBody>
      </p:sp>
      <p:sp>
        <p:nvSpPr>
          <p:cNvPr id="21719" name="AutoShape 220"/>
          <p:cNvSpPr>
            <a:spLocks noChangeArrowheads="1"/>
          </p:cNvSpPr>
          <p:nvPr/>
        </p:nvSpPr>
        <p:spPr bwMode="auto">
          <a:xfrm>
            <a:off x="4213225" y="188913"/>
            <a:ext cx="863600" cy="431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4CA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/>
          </a:p>
        </p:txBody>
      </p:sp>
      <p:sp>
        <p:nvSpPr>
          <p:cNvPr id="21720" name="AutoShape 221"/>
          <p:cNvSpPr>
            <a:spLocks noChangeArrowheads="1"/>
          </p:cNvSpPr>
          <p:nvPr/>
        </p:nvSpPr>
        <p:spPr bwMode="auto">
          <a:xfrm>
            <a:off x="3851275" y="1341438"/>
            <a:ext cx="863600" cy="431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4CA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/>
          </a:p>
        </p:txBody>
      </p:sp>
      <p:sp>
        <p:nvSpPr>
          <p:cNvPr id="21721" name="AutoShape 222"/>
          <p:cNvSpPr>
            <a:spLocks noChangeArrowheads="1"/>
          </p:cNvSpPr>
          <p:nvPr/>
        </p:nvSpPr>
        <p:spPr bwMode="auto">
          <a:xfrm>
            <a:off x="900113" y="692150"/>
            <a:ext cx="7416800" cy="4333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/>
          </a:p>
        </p:txBody>
      </p:sp>
      <p:sp>
        <p:nvSpPr>
          <p:cNvPr id="21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476250"/>
            <a:ext cx="9144000" cy="433388"/>
          </a:xfrm>
        </p:spPr>
        <p:txBody>
          <a:bodyPr/>
          <a:lstStyle/>
          <a:p>
            <a:r>
              <a:rPr lang="en-US" altLang="ja-JP" sz="2400" b="1" smtClean="0">
                <a:solidFill>
                  <a:srgbClr val="000000"/>
                </a:solidFill>
              </a:rPr>
              <a:t/>
            </a:r>
            <a:br>
              <a:rPr lang="en-US" altLang="ja-JP" sz="2400" b="1" smtClean="0">
                <a:solidFill>
                  <a:srgbClr val="000000"/>
                </a:solidFill>
              </a:rPr>
            </a:br>
            <a:r>
              <a:rPr lang="es-SV" altLang="ja-JP" sz="2000" b="1" smtClean="0">
                <a:solidFill>
                  <a:srgbClr val="000000"/>
                </a:solidFill>
              </a:rPr>
              <a:t>Participación</a:t>
            </a:r>
            <a:r>
              <a:rPr lang="en-US" altLang="ja-JP" sz="2000" b="1" smtClean="0">
                <a:solidFill>
                  <a:srgbClr val="000000"/>
                </a:solidFill>
              </a:rPr>
              <a:t> en conjunto las primeras 2 etapas del proyecto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3"/>
          <p:cNvSpPr>
            <a:spLocks noChangeArrowheads="1"/>
          </p:cNvSpPr>
          <p:nvPr/>
        </p:nvSpPr>
        <p:spPr bwMode="auto">
          <a:xfrm>
            <a:off x="3611563" y="2349500"/>
            <a:ext cx="2447925" cy="5397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5059" name="AutoShape 7"/>
          <p:cNvSpPr>
            <a:spLocks noChangeArrowheads="1"/>
          </p:cNvSpPr>
          <p:nvPr/>
        </p:nvSpPr>
        <p:spPr bwMode="auto">
          <a:xfrm>
            <a:off x="6443663" y="692150"/>
            <a:ext cx="2376487" cy="21605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5060" name="AutoShape 8"/>
          <p:cNvSpPr>
            <a:spLocks noChangeArrowheads="1"/>
          </p:cNvSpPr>
          <p:nvPr/>
        </p:nvSpPr>
        <p:spPr bwMode="auto">
          <a:xfrm>
            <a:off x="6810375" y="2235200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5061" name="Text Box 9"/>
          <p:cNvSpPr txBox="1">
            <a:spLocks noChangeArrowheads="1"/>
          </p:cNvSpPr>
          <p:nvPr/>
        </p:nvSpPr>
        <p:spPr bwMode="auto">
          <a:xfrm>
            <a:off x="6881813" y="2247900"/>
            <a:ext cx="16557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Desarrollo Económico de la egión Oriental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5062" name="AutoShape 10"/>
          <p:cNvSpPr>
            <a:spLocks noChangeArrowheads="1"/>
          </p:cNvSpPr>
          <p:nvPr/>
        </p:nvSpPr>
        <p:spPr bwMode="auto">
          <a:xfrm>
            <a:off x="6524625" y="1639888"/>
            <a:ext cx="2268538" cy="493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5063" name="Text Box 11"/>
          <p:cNvSpPr txBox="1">
            <a:spLocks noChangeArrowheads="1"/>
          </p:cNvSpPr>
          <p:nvPr/>
        </p:nvSpPr>
        <p:spPr bwMode="auto">
          <a:xfrm>
            <a:off x="6543675" y="1671638"/>
            <a:ext cx="2232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Política estratégica de Pueblos vivos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5064" name="AutoShape 12"/>
          <p:cNvSpPr>
            <a:spLocks noChangeArrowheads="1"/>
          </p:cNvSpPr>
          <p:nvPr/>
        </p:nvSpPr>
        <p:spPr bwMode="auto">
          <a:xfrm>
            <a:off x="6732588" y="1147763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6983413" y="1244600"/>
            <a:ext cx="12969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Plan Quinquenal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5066" name="Text Box 14"/>
          <p:cNvSpPr txBox="1">
            <a:spLocks noChangeArrowheads="1"/>
          </p:cNvSpPr>
          <p:nvPr/>
        </p:nvSpPr>
        <p:spPr bwMode="auto">
          <a:xfrm>
            <a:off x="6553200" y="728663"/>
            <a:ext cx="18764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Concepto de Desarrollo Turístico Nacional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5067" name="AutoShape 43"/>
          <p:cNvSpPr>
            <a:spLocks noChangeArrowheads="1"/>
          </p:cNvSpPr>
          <p:nvPr/>
        </p:nvSpPr>
        <p:spPr bwMode="auto">
          <a:xfrm>
            <a:off x="3348038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5068" name="Text Box 45"/>
          <p:cNvSpPr txBox="1">
            <a:spLocks noChangeArrowheads="1"/>
          </p:cNvSpPr>
          <p:nvPr/>
        </p:nvSpPr>
        <p:spPr bwMode="auto">
          <a:xfrm>
            <a:off x="4657725" y="1628775"/>
            <a:ext cx="12604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Talleres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5069" name="Line 66"/>
          <p:cNvSpPr>
            <a:spLocks noChangeShapeType="1"/>
          </p:cNvSpPr>
          <p:nvPr/>
        </p:nvSpPr>
        <p:spPr bwMode="auto">
          <a:xfrm>
            <a:off x="6300788" y="1484313"/>
            <a:ext cx="0" cy="1512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5070" name="TextBox 73"/>
          <p:cNvSpPr txBox="1">
            <a:spLocks noChangeArrowheads="1"/>
          </p:cNvSpPr>
          <p:nvPr/>
        </p:nvSpPr>
        <p:spPr bwMode="auto">
          <a:xfrm>
            <a:off x="2133600" y="3581400"/>
            <a:ext cx="6248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4400"/>
              <a:t>partimos de las estrategias nacionales</a:t>
            </a:r>
          </a:p>
        </p:txBody>
      </p:sp>
      <p:cxnSp>
        <p:nvCxnSpPr>
          <p:cNvPr id="45071" name="Straight Connector 25"/>
          <p:cNvCxnSpPr>
            <a:cxnSpLocks noChangeShapeType="1"/>
          </p:cNvCxnSpPr>
          <p:nvPr/>
        </p:nvCxnSpPr>
        <p:spPr bwMode="auto">
          <a:xfrm>
            <a:off x="5715000" y="1295400"/>
            <a:ext cx="7620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2" name="AutoShape 47"/>
          <p:cNvSpPr>
            <a:spLocks noChangeArrowheads="1"/>
          </p:cNvSpPr>
          <p:nvPr/>
        </p:nvSpPr>
        <p:spPr bwMode="auto">
          <a:xfrm>
            <a:off x="3733800" y="1052513"/>
            <a:ext cx="2184400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5073" name="Text Box 48"/>
          <p:cNvSpPr txBox="1">
            <a:spLocks noChangeArrowheads="1"/>
          </p:cNvSpPr>
          <p:nvPr/>
        </p:nvSpPr>
        <p:spPr bwMode="auto">
          <a:xfrm>
            <a:off x="3810000" y="1066800"/>
            <a:ext cx="195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Estudio de la situación actual</a:t>
            </a:r>
            <a:endParaRPr lang="ja-JP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3"/>
          <p:cNvSpPr>
            <a:spLocks noChangeArrowheads="1"/>
          </p:cNvSpPr>
          <p:nvPr/>
        </p:nvSpPr>
        <p:spPr bwMode="auto">
          <a:xfrm>
            <a:off x="3611563" y="2349500"/>
            <a:ext cx="2447925" cy="5397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7107" name="AutoShape 7"/>
          <p:cNvSpPr>
            <a:spLocks noChangeArrowheads="1"/>
          </p:cNvSpPr>
          <p:nvPr/>
        </p:nvSpPr>
        <p:spPr bwMode="auto">
          <a:xfrm>
            <a:off x="6443663" y="692150"/>
            <a:ext cx="2376487" cy="21605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7108" name="AutoShape 8"/>
          <p:cNvSpPr>
            <a:spLocks noChangeArrowheads="1"/>
          </p:cNvSpPr>
          <p:nvPr/>
        </p:nvSpPr>
        <p:spPr bwMode="auto">
          <a:xfrm>
            <a:off x="6810375" y="2235200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6881813" y="2247900"/>
            <a:ext cx="16557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Desarrollo Económico de la región Oriental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7110" name="AutoShape 10"/>
          <p:cNvSpPr>
            <a:spLocks noChangeArrowheads="1"/>
          </p:cNvSpPr>
          <p:nvPr/>
        </p:nvSpPr>
        <p:spPr bwMode="auto">
          <a:xfrm>
            <a:off x="6524625" y="1639888"/>
            <a:ext cx="2268538" cy="493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6543675" y="1671638"/>
            <a:ext cx="2232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Política estratégica de Pueblos vivos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7112" name="AutoShape 12"/>
          <p:cNvSpPr>
            <a:spLocks noChangeArrowheads="1"/>
          </p:cNvSpPr>
          <p:nvPr/>
        </p:nvSpPr>
        <p:spPr bwMode="auto">
          <a:xfrm>
            <a:off x="6732588" y="1147763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6983413" y="1244600"/>
            <a:ext cx="12969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Plan Quinquenal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7114" name="Text Box 14"/>
          <p:cNvSpPr txBox="1">
            <a:spLocks noChangeArrowheads="1"/>
          </p:cNvSpPr>
          <p:nvPr/>
        </p:nvSpPr>
        <p:spPr bwMode="auto">
          <a:xfrm>
            <a:off x="6553200" y="728663"/>
            <a:ext cx="18764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Concepto de Desarrollo Turístico Nacional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7115" name="AutoShape 43"/>
          <p:cNvSpPr>
            <a:spLocks noChangeArrowheads="1"/>
          </p:cNvSpPr>
          <p:nvPr/>
        </p:nvSpPr>
        <p:spPr bwMode="auto">
          <a:xfrm>
            <a:off x="3348038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7116" name="AutoShape 44"/>
          <p:cNvSpPr>
            <a:spLocks noChangeArrowheads="1"/>
          </p:cNvSpPr>
          <p:nvPr/>
        </p:nvSpPr>
        <p:spPr bwMode="auto">
          <a:xfrm>
            <a:off x="4657725" y="1557338"/>
            <a:ext cx="1260475" cy="342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7117" name="Text Box 45"/>
          <p:cNvSpPr txBox="1">
            <a:spLocks noChangeArrowheads="1"/>
          </p:cNvSpPr>
          <p:nvPr/>
        </p:nvSpPr>
        <p:spPr bwMode="auto">
          <a:xfrm>
            <a:off x="4657725" y="1628775"/>
            <a:ext cx="12604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Talleres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7118" name="AutoShape 47"/>
          <p:cNvSpPr>
            <a:spLocks noChangeArrowheads="1"/>
          </p:cNvSpPr>
          <p:nvPr/>
        </p:nvSpPr>
        <p:spPr bwMode="auto">
          <a:xfrm>
            <a:off x="3733800" y="1052513"/>
            <a:ext cx="2184400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7119" name="Text Box 48"/>
          <p:cNvSpPr txBox="1">
            <a:spLocks noChangeArrowheads="1"/>
          </p:cNvSpPr>
          <p:nvPr/>
        </p:nvSpPr>
        <p:spPr bwMode="auto">
          <a:xfrm>
            <a:off x="3810000" y="1066800"/>
            <a:ext cx="195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Estudio de la situación actual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cxnSp>
        <p:nvCxnSpPr>
          <p:cNvPr id="47120" name="Straight Connector 73"/>
          <p:cNvCxnSpPr>
            <a:cxnSpLocks noChangeShapeType="1"/>
          </p:cNvCxnSpPr>
          <p:nvPr/>
        </p:nvCxnSpPr>
        <p:spPr bwMode="auto">
          <a:xfrm>
            <a:off x="6172200" y="1295400"/>
            <a:ext cx="3048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1" name="TextBox 73"/>
          <p:cNvSpPr txBox="1">
            <a:spLocks noChangeArrowheads="1"/>
          </p:cNvSpPr>
          <p:nvPr/>
        </p:nvSpPr>
        <p:spPr bwMode="auto">
          <a:xfrm>
            <a:off x="2133600" y="3581400"/>
            <a:ext cx="6248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4400"/>
              <a:t>aprendimos en los talleres </a:t>
            </a:r>
          </a:p>
        </p:txBody>
      </p:sp>
      <p:sp>
        <p:nvSpPr>
          <p:cNvPr id="22" name="AutoShape 43"/>
          <p:cNvSpPr>
            <a:spLocks noChangeArrowheads="1"/>
          </p:cNvSpPr>
          <p:nvPr/>
        </p:nvSpPr>
        <p:spPr bwMode="auto">
          <a:xfrm>
            <a:off x="3508375" y="990600"/>
            <a:ext cx="2663825" cy="1028700"/>
          </a:xfrm>
          <a:prstGeom prst="roundRect">
            <a:avLst>
              <a:gd name="adj" fmla="val 16667"/>
            </a:avLst>
          </a:prstGeom>
          <a:noFill/>
          <a:ln w="28575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3"/>
          <p:cNvSpPr>
            <a:spLocks noChangeArrowheads="1"/>
          </p:cNvSpPr>
          <p:nvPr/>
        </p:nvSpPr>
        <p:spPr bwMode="auto">
          <a:xfrm>
            <a:off x="3611563" y="2349500"/>
            <a:ext cx="2447925" cy="5397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9155" name="AutoShape 7"/>
          <p:cNvSpPr>
            <a:spLocks noChangeArrowheads="1"/>
          </p:cNvSpPr>
          <p:nvPr/>
        </p:nvSpPr>
        <p:spPr bwMode="auto">
          <a:xfrm>
            <a:off x="6443663" y="692150"/>
            <a:ext cx="2376487" cy="21605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9156" name="AutoShape 8"/>
          <p:cNvSpPr>
            <a:spLocks noChangeArrowheads="1"/>
          </p:cNvSpPr>
          <p:nvPr/>
        </p:nvSpPr>
        <p:spPr bwMode="auto">
          <a:xfrm>
            <a:off x="6810375" y="2235200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6881813" y="2247900"/>
            <a:ext cx="16557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Desarrollo Económico de la región Oriental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9158" name="AutoShape 10"/>
          <p:cNvSpPr>
            <a:spLocks noChangeArrowheads="1"/>
          </p:cNvSpPr>
          <p:nvPr/>
        </p:nvSpPr>
        <p:spPr bwMode="auto">
          <a:xfrm>
            <a:off x="6524625" y="1639888"/>
            <a:ext cx="2268538" cy="493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9159" name="Text Box 11"/>
          <p:cNvSpPr txBox="1">
            <a:spLocks noChangeArrowheads="1"/>
          </p:cNvSpPr>
          <p:nvPr/>
        </p:nvSpPr>
        <p:spPr bwMode="auto">
          <a:xfrm>
            <a:off x="6543675" y="1671638"/>
            <a:ext cx="2232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Política estratégica de Pueblos vivos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9160" name="AutoShape 12"/>
          <p:cNvSpPr>
            <a:spLocks noChangeArrowheads="1"/>
          </p:cNvSpPr>
          <p:nvPr/>
        </p:nvSpPr>
        <p:spPr bwMode="auto">
          <a:xfrm>
            <a:off x="6732588" y="1147763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9161" name="Text Box 13"/>
          <p:cNvSpPr txBox="1">
            <a:spLocks noChangeArrowheads="1"/>
          </p:cNvSpPr>
          <p:nvPr/>
        </p:nvSpPr>
        <p:spPr bwMode="auto">
          <a:xfrm>
            <a:off x="6983413" y="1244600"/>
            <a:ext cx="12969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Plan Quinquenal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9162" name="Text Box 14"/>
          <p:cNvSpPr txBox="1">
            <a:spLocks noChangeArrowheads="1"/>
          </p:cNvSpPr>
          <p:nvPr/>
        </p:nvSpPr>
        <p:spPr bwMode="auto">
          <a:xfrm>
            <a:off x="6553200" y="728663"/>
            <a:ext cx="18764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Concepto de Desarrollo Turístico Nacional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9163" name="AutoShape 43"/>
          <p:cNvSpPr>
            <a:spLocks noChangeArrowheads="1"/>
          </p:cNvSpPr>
          <p:nvPr/>
        </p:nvSpPr>
        <p:spPr bwMode="auto">
          <a:xfrm>
            <a:off x="3348038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9164" name="AutoShape 44"/>
          <p:cNvSpPr>
            <a:spLocks noChangeArrowheads="1"/>
          </p:cNvSpPr>
          <p:nvPr/>
        </p:nvSpPr>
        <p:spPr bwMode="auto">
          <a:xfrm>
            <a:off x="4657725" y="1557338"/>
            <a:ext cx="1260475" cy="342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4657725" y="1628775"/>
            <a:ext cx="12604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Talleres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9166" name="AutoShape 47"/>
          <p:cNvSpPr>
            <a:spLocks noChangeArrowheads="1"/>
          </p:cNvSpPr>
          <p:nvPr/>
        </p:nvSpPr>
        <p:spPr bwMode="auto">
          <a:xfrm>
            <a:off x="3733800" y="1052513"/>
            <a:ext cx="2184400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9167" name="Text Box 48"/>
          <p:cNvSpPr txBox="1">
            <a:spLocks noChangeArrowheads="1"/>
          </p:cNvSpPr>
          <p:nvPr/>
        </p:nvSpPr>
        <p:spPr bwMode="auto">
          <a:xfrm>
            <a:off x="3810000" y="1066800"/>
            <a:ext cx="195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Estudio de la situación actual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9168" name="Line 66"/>
          <p:cNvSpPr>
            <a:spLocks noChangeShapeType="1"/>
          </p:cNvSpPr>
          <p:nvPr/>
        </p:nvSpPr>
        <p:spPr bwMode="auto">
          <a:xfrm>
            <a:off x="6300788" y="1484313"/>
            <a:ext cx="0" cy="1512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49169" name="TextBox 73"/>
          <p:cNvSpPr txBox="1">
            <a:spLocks noChangeArrowheads="1"/>
          </p:cNvSpPr>
          <p:nvPr/>
        </p:nvSpPr>
        <p:spPr bwMode="auto">
          <a:xfrm>
            <a:off x="2133600" y="358140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4400"/>
              <a:t>hicimos una lista larga</a:t>
            </a:r>
          </a:p>
        </p:txBody>
      </p:sp>
      <p:sp>
        <p:nvSpPr>
          <p:cNvPr id="49170" name="Text Box 4"/>
          <p:cNvSpPr txBox="1">
            <a:spLocks noChangeArrowheads="1"/>
          </p:cNvSpPr>
          <p:nvPr/>
        </p:nvSpPr>
        <p:spPr bwMode="auto">
          <a:xfrm>
            <a:off x="3611563" y="2413000"/>
            <a:ext cx="24479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ja-JP" sz="1600" b="1">
                <a:ea typeface="MS Gothic" panose="020B0609070205080204" pitchFamily="49" charset="-128"/>
              </a:rPr>
              <a:t>Lista larga</a:t>
            </a:r>
            <a:endParaRPr lang="es-ES" altLang="ja-JP" sz="1600">
              <a:ea typeface="MS Gothic" panose="020B0609070205080204" pitchFamily="49" charset="-128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s-ES" altLang="ja-JP" sz="1200">
                <a:ea typeface="MS Gothic" panose="020B0609070205080204" pitchFamily="49" charset="-128"/>
              </a:rPr>
              <a:t>Proyectos piloto </a:t>
            </a:r>
          </a:p>
          <a:p>
            <a:pPr algn="ctr" eaLnBrk="1" hangingPunct="1">
              <a:lnSpc>
                <a:spcPct val="120000"/>
              </a:lnSpc>
            </a:pPr>
            <a:r>
              <a:rPr lang="es-ES" altLang="ja-JP" sz="1200">
                <a:ea typeface="MS Gothic" panose="020B0609070205080204" pitchFamily="49" charset="-128"/>
              </a:rPr>
              <a:t>y capacitaciones</a:t>
            </a:r>
            <a:endParaRPr lang="ja-JP" altLang="es-MX" sz="1200">
              <a:ea typeface="MS Gothic" panose="020B0609070205080204" pitchFamily="49" charset="-128"/>
            </a:endParaRPr>
          </a:p>
        </p:txBody>
      </p:sp>
      <p:sp>
        <p:nvSpPr>
          <p:cNvPr id="49171" name="Line 60"/>
          <p:cNvSpPr>
            <a:spLocks noChangeShapeType="1"/>
          </p:cNvSpPr>
          <p:nvPr/>
        </p:nvSpPr>
        <p:spPr bwMode="auto">
          <a:xfrm>
            <a:off x="4787900" y="2001838"/>
            <a:ext cx="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77" name="AutoShape 25"/>
          <p:cNvSpPr>
            <a:spLocks noChangeArrowheads="1"/>
          </p:cNvSpPr>
          <p:nvPr/>
        </p:nvSpPr>
        <p:spPr bwMode="auto">
          <a:xfrm>
            <a:off x="3581400" y="2432050"/>
            <a:ext cx="2514600" cy="844550"/>
          </a:xfrm>
          <a:prstGeom prst="roundRect">
            <a:avLst>
              <a:gd name="adj" fmla="val 16667"/>
            </a:avLst>
          </a:prstGeom>
          <a:noFill/>
          <a:ln w="76200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8" name="AutoShape 43"/>
          <p:cNvSpPr>
            <a:spLocks noChangeArrowheads="1"/>
          </p:cNvSpPr>
          <p:nvPr/>
        </p:nvSpPr>
        <p:spPr bwMode="auto">
          <a:xfrm>
            <a:off x="3508375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28575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cxnSp>
        <p:nvCxnSpPr>
          <p:cNvPr id="49174" name="Straight Connector 73"/>
          <p:cNvCxnSpPr>
            <a:cxnSpLocks noChangeShapeType="1"/>
          </p:cNvCxnSpPr>
          <p:nvPr/>
        </p:nvCxnSpPr>
        <p:spPr bwMode="auto">
          <a:xfrm>
            <a:off x="6172200" y="1295400"/>
            <a:ext cx="3048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3384550" y="474980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3611563" y="2349500"/>
            <a:ext cx="2447925" cy="5397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611563" y="2489200"/>
            <a:ext cx="24479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ja-JP" sz="1600" b="1">
                <a:solidFill>
                  <a:srgbClr val="FFFFFF"/>
                </a:solidFill>
                <a:ea typeface="MS Gothic" panose="020B0609070205080204" pitchFamily="49" charset="-128"/>
              </a:rPr>
              <a:t>Lista larga</a:t>
            </a:r>
          </a:p>
          <a:p>
            <a:pPr algn="ctr" eaLnBrk="1" hangingPunct="1">
              <a:lnSpc>
                <a:spcPct val="120000"/>
              </a:lnSpc>
            </a:pPr>
            <a:r>
              <a:rPr lang="es-ES" altLang="ja-JP" sz="1200">
                <a:solidFill>
                  <a:srgbClr val="FFFFFF"/>
                </a:solidFill>
                <a:ea typeface="MS Gothic" panose="020B0609070205080204" pitchFamily="49" charset="-128"/>
              </a:rPr>
              <a:t>Proyectos piloto </a:t>
            </a:r>
          </a:p>
          <a:p>
            <a:pPr algn="ctr" eaLnBrk="1" hangingPunct="1">
              <a:lnSpc>
                <a:spcPct val="120000"/>
              </a:lnSpc>
            </a:pPr>
            <a:r>
              <a:rPr lang="es-ES" altLang="ja-JP" sz="1200">
                <a:solidFill>
                  <a:srgbClr val="FFFFFF"/>
                </a:solidFill>
                <a:ea typeface="MS Gothic" panose="020B0609070205080204" pitchFamily="49" charset="-128"/>
              </a:rPr>
              <a:t>y capacitaciones</a:t>
            </a:r>
            <a:endParaRPr lang="ja-JP" altLang="es-MX" sz="1200">
              <a:solidFill>
                <a:srgbClr val="FFFFFF"/>
              </a:solidFill>
              <a:ea typeface="MS Gothic" panose="020B0609070205080204" pitchFamily="49" charset="-128"/>
            </a:endParaRPr>
          </a:p>
          <a:p>
            <a:pPr algn="ctr" eaLnBrk="1" hangingPunct="1">
              <a:lnSpc>
                <a:spcPct val="120000"/>
              </a:lnSpc>
            </a:pPr>
            <a:endParaRPr lang="es-ES" altLang="ja-JP" sz="160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sp>
        <p:nvSpPr>
          <p:cNvPr id="51205" name="AutoShape 7"/>
          <p:cNvSpPr>
            <a:spLocks noChangeArrowheads="1"/>
          </p:cNvSpPr>
          <p:nvPr/>
        </p:nvSpPr>
        <p:spPr bwMode="auto">
          <a:xfrm>
            <a:off x="6443663" y="692150"/>
            <a:ext cx="2376487" cy="21605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06" name="AutoShape 8"/>
          <p:cNvSpPr>
            <a:spLocks noChangeArrowheads="1"/>
          </p:cNvSpPr>
          <p:nvPr/>
        </p:nvSpPr>
        <p:spPr bwMode="auto">
          <a:xfrm>
            <a:off x="6810375" y="2235200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07" name="Text Box 9"/>
          <p:cNvSpPr txBox="1">
            <a:spLocks noChangeArrowheads="1"/>
          </p:cNvSpPr>
          <p:nvPr/>
        </p:nvSpPr>
        <p:spPr bwMode="auto">
          <a:xfrm>
            <a:off x="6881813" y="2247900"/>
            <a:ext cx="16557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Desarrollo Económico de la región Oriental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1208" name="AutoShape 10"/>
          <p:cNvSpPr>
            <a:spLocks noChangeArrowheads="1"/>
          </p:cNvSpPr>
          <p:nvPr/>
        </p:nvSpPr>
        <p:spPr bwMode="auto">
          <a:xfrm>
            <a:off x="6524625" y="1639888"/>
            <a:ext cx="2268538" cy="493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09" name="Text Box 11"/>
          <p:cNvSpPr txBox="1">
            <a:spLocks noChangeArrowheads="1"/>
          </p:cNvSpPr>
          <p:nvPr/>
        </p:nvSpPr>
        <p:spPr bwMode="auto">
          <a:xfrm>
            <a:off x="6543675" y="1671638"/>
            <a:ext cx="2232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Política estratégica de Pueblos vivos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1210" name="AutoShape 12"/>
          <p:cNvSpPr>
            <a:spLocks noChangeArrowheads="1"/>
          </p:cNvSpPr>
          <p:nvPr/>
        </p:nvSpPr>
        <p:spPr bwMode="auto">
          <a:xfrm>
            <a:off x="6732588" y="1147763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11" name="Text Box 13"/>
          <p:cNvSpPr txBox="1">
            <a:spLocks noChangeArrowheads="1"/>
          </p:cNvSpPr>
          <p:nvPr/>
        </p:nvSpPr>
        <p:spPr bwMode="auto">
          <a:xfrm>
            <a:off x="6983413" y="1244600"/>
            <a:ext cx="12969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Plan Quinquenal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1212" name="Text Box 14"/>
          <p:cNvSpPr txBox="1">
            <a:spLocks noChangeArrowheads="1"/>
          </p:cNvSpPr>
          <p:nvPr/>
        </p:nvSpPr>
        <p:spPr bwMode="auto">
          <a:xfrm>
            <a:off x="6553200" y="728663"/>
            <a:ext cx="18764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Concepto de Desarrollo Turístico Nacional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1213" name="AutoShape 43"/>
          <p:cNvSpPr>
            <a:spLocks noChangeArrowheads="1"/>
          </p:cNvSpPr>
          <p:nvPr/>
        </p:nvSpPr>
        <p:spPr bwMode="auto">
          <a:xfrm>
            <a:off x="3348038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14" name="AutoShape 44"/>
          <p:cNvSpPr>
            <a:spLocks noChangeArrowheads="1"/>
          </p:cNvSpPr>
          <p:nvPr/>
        </p:nvSpPr>
        <p:spPr bwMode="auto">
          <a:xfrm>
            <a:off x="4657725" y="1557338"/>
            <a:ext cx="1260475" cy="342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15" name="Text Box 45"/>
          <p:cNvSpPr txBox="1">
            <a:spLocks noChangeArrowheads="1"/>
          </p:cNvSpPr>
          <p:nvPr/>
        </p:nvSpPr>
        <p:spPr bwMode="auto">
          <a:xfrm>
            <a:off x="4657725" y="1628775"/>
            <a:ext cx="12604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Talleres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1216" name="AutoShape 47"/>
          <p:cNvSpPr>
            <a:spLocks noChangeArrowheads="1"/>
          </p:cNvSpPr>
          <p:nvPr/>
        </p:nvSpPr>
        <p:spPr bwMode="auto">
          <a:xfrm>
            <a:off x="3733800" y="1052513"/>
            <a:ext cx="2184400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17" name="Text Box 48"/>
          <p:cNvSpPr txBox="1">
            <a:spLocks noChangeArrowheads="1"/>
          </p:cNvSpPr>
          <p:nvPr/>
        </p:nvSpPr>
        <p:spPr bwMode="auto">
          <a:xfrm>
            <a:off x="3810000" y="1066800"/>
            <a:ext cx="195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Estudio de la situación actual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1218" name="Line 60"/>
          <p:cNvSpPr>
            <a:spLocks noChangeShapeType="1"/>
          </p:cNvSpPr>
          <p:nvPr/>
        </p:nvSpPr>
        <p:spPr bwMode="auto">
          <a:xfrm>
            <a:off x="4787900" y="1990725"/>
            <a:ext cx="0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1219" name="Line 66"/>
          <p:cNvSpPr>
            <a:spLocks noChangeShapeType="1"/>
          </p:cNvSpPr>
          <p:nvPr/>
        </p:nvSpPr>
        <p:spPr bwMode="auto">
          <a:xfrm>
            <a:off x="6300788" y="1484313"/>
            <a:ext cx="0" cy="1512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74" name="AutoShape 17"/>
          <p:cNvSpPr>
            <a:spLocks noChangeArrowheads="1"/>
          </p:cNvSpPr>
          <p:nvPr/>
        </p:nvSpPr>
        <p:spPr bwMode="auto">
          <a:xfrm>
            <a:off x="1763713" y="1173163"/>
            <a:ext cx="1260475" cy="1620837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/>
          </a:p>
        </p:txBody>
      </p:sp>
      <p:sp>
        <p:nvSpPr>
          <p:cNvPr id="51221" name="AutoShape 18"/>
          <p:cNvSpPr>
            <a:spLocks noChangeArrowheads="1"/>
          </p:cNvSpPr>
          <p:nvPr/>
        </p:nvSpPr>
        <p:spPr bwMode="auto">
          <a:xfrm>
            <a:off x="1846263" y="1677988"/>
            <a:ext cx="1079500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22" name="Text Box 19"/>
          <p:cNvSpPr txBox="1">
            <a:spLocks noChangeArrowheads="1"/>
          </p:cNvSpPr>
          <p:nvPr/>
        </p:nvSpPr>
        <p:spPr bwMode="auto">
          <a:xfrm>
            <a:off x="1936750" y="1695450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Relevancia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1223" name="AutoShape 20"/>
          <p:cNvSpPr>
            <a:spLocks noChangeArrowheads="1"/>
          </p:cNvSpPr>
          <p:nvPr/>
        </p:nvSpPr>
        <p:spPr bwMode="auto">
          <a:xfrm>
            <a:off x="1846263" y="2420938"/>
            <a:ext cx="1081087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24" name="Text Box 21"/>
          <p:cNvSpPr txBox="1">
            <a:spLocks noChangeArrowheads="1"/>
          </p:cNvSpPr>
          <p:nvPr/>
        </p:nvSpPr>
        <p:spPr bwMode="auto">
          <a:xfrm>
            <a:off x="1936750" y="2438400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Madurez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1225" name="AutoShape 22"/>
          <p:cNvSpPr>
            <a:spLocks noChangeArrowheads="1"/>
          </p:cNvSpPr>
          <p:nvPr/>
        </p:nvSpPr>
        <p:spPr bwMode="auto">
          <a:xfrm>
            <a:off x="1846263" y="2049463"/>
            <a:ext cx="1079500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26" name="Text Box 23"/>
          <p:cNvSpPr txBox="1">
            <a:spLocks noChangeArrowheads="1"/>
          </p:cNvSpPr>
          <p:nvPr/>
        </p:nvSpPr>
        <p:spPr bwMode="auto">
          <a:xfrm>
            <a:off x="1936750" y="2066925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Impacto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1227" name="Text Box 24"/>
          <p:cNvSpPr txBox="1">
            <a:spLocks noChangeArrowheads="1"/>
          </p:cNvSpPr>
          <p:nvPr/>
        </p:nvSpPr>
        <p:spPr bwMode="auto">
          <a:xfrm>
            <a:off x="1943100" y="1243013"/>
            <a:ext cx="9350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ea typeface="MS Gothic" panose="020B0609070205080204" pitchFamily="49" charset="-128"/>
              </a:rPr>
              <a:t>Criterios de Selección</a:t>
            </a:r>
            <a:endParaRPr lang="ja-JP" altLang="en-US" sz="1200"/>
          </a:p>
        </p:txBody>
      </p:sp>
      <p:sp>
        <p:nvSpPr>
          <p:cNvPr id="51228" name="TextBox 93"/>
          <p:cNvSpPr txBox="1">
            <a:spLocks noChangeArrowheads="1"/>
          </p:cNvSpPr>
          <p:nvPr/>
        </p:nvSpPr>
        <p:spPr bwMode="auto">
          <a:xfrm>
            <a:off x="3657600" y="3573463"/>
            <a:ext cx="472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4400"/>
              <a:t>preseleccionamos</a:t>
            </a:r>
          </a:p>
        </p:txBody>
      </p:sp>
      <p:sp>
        <p:nvSpPr>
          <p:cNvPr id="97" name="AutoShape 25"/>
          <p:cNvSpPr>
            <a:spLocks noChangeArrowheads="1"/>
          </p:cNvSpPr>
          <p:nvPr/>
        </p:nvSpPr>
        <p:spPr bwMode="auto">
          <a:xfrm>
            <a:off x="3581400" y="2432050"/>
            <a:ext cx="2514600" cy="844550"/>
          </a:xfrm>
          <a:prstGeom prst="roundRect">
            <a:avLst>
              <a:gd name="adj" fmla="val 16667"/>
            </a:avLst>
          </a:prstGeom>
          <a:noFill/>
          <a:ln w="76200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30" name="Line 58"/>
          <p:cNvSpPr>
            <a:spLocks noChangeShapeType="1"/>
          </p:cNvSpPr>
          <p:nvPr/>
        </p:nvSpPr>
        <p:spPr bwMode="auto">
          <a:xfrm>
            <a:off x="395288" y="3095625"/>
            <a:ext cx="1800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1231" name="AutoShape 27"/>
          <p:cNvSpPr>
            <a:spLocks noChangeArrowheads="1"/>
          </p:cNvSpPr>
          <p:nvPr/>
        </p:nvSpPr>
        <p:spPr bwMode="auto">
          <a:xfrm>
            <a:off x="323850" y="3321050"/>
            <a:ext cx="3059113" cy="27003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32" name="AutoShape 28"/>
          <p:cNvSpPr>
            <a:spLocks noChangeArrowheads="1"/>
          </p:cNvSpPr>
          <p:nvPr/>
        </p:nvSpPr>
        <p:spPr bwMode="auto">
          <a:xfrm>
            <a:off x="468313" y="3646488"/>
            <a:ext cx="2771775" cy="611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33" name="Text Box 29"/>
          <p:cNvSpPr txBox="1">
            <a:spLocks noChangeArrowheads="1"/>
          </p:cNvSpPr>
          <p:nvPr/>
        </p:nvSpPr>
        <p:spPr bwMode="auto">
          <a:xfrm>
            <a:off x="539750" y="3646488"/>
            <a:ext cx="27003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400" b="1">
                <a:solidFill>
                  <a:srgbClr val="000000"/>
                </a:solidFill>
                <a:ea typeface="MS Gothic" panose="020B0609070205080204" pitchFamily="49" charset="-128"/>
              </a:rPr>
              <a:t>Relevancia: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 Turismo comunitario, fuerte demanda, corto, mediano y largo plazos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1234" name="AutoShape 30"/>
          <p:cNvSpPr>
            <a:spLocks noChangeArrowheads="1"/>
          </p:cNvSpPr>
          <p:nvPr/>
        </p:nvSpPr>
        <p:spPr bwMode="auto">
          <a:xfrm>
            <a:off x="468313" y="5091113"/>
            <a:ext cx="2771775" cy="776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35" name="Text Box 31"/>
          <p:cNvSpPr txBox="1">
            <a:spLocks noChangeArrowheads="1"/>
          </p:cNvSpPr>
          <p:nvPr/>
        </p:nvSpPr>
        <p:spPr bwMode="auto">
          <a:xfrm>
            <a:off x="539750" y="5181600"/>
            <a:ext cx="27003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400" b="1">
                <a:solidFill>
                  <a:srgbClr val="000000"/>
                </a:solidFill>
                <a:ea typeface="MS Gothic" panose="020B0609070205080204" pitchFamily="49" charset="-128"/>
              </a:rPr>
              <a:t>Madurez: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Alta factibiidad: claridad en el tema, comunidad integrada, liderazgo  </a:t>
            </a:r>
            <a:r>
              <a:rPr lang="es-ES_tradnl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local, recurso listo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1236" name="AutoShape 32"/>
          <p:cNvSpPr>
            <a:spLocks noChangeArrowheads="1"/>
          </p:cNvSpPr>
          <p:nvPr/>
        </p:nvSpPr>
        <p:spPr bwMode="auto">
          <a:xfrm>
            <a:off x="468313" y="4343400"/>
            <a:ext cx="2771775" cy="611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1237" name="Text Box 33"/>
          <p:cNvSpPr txBox="1">
            <a:spLocks noChangeArrowheads="1"/>
          </p:cNvSpPr>
          <p:nvPr/>
        </p:nvSpPr>
        <p:spPr bwMode="auto">
          <a:xfrm>
            <a:off x="539750" y="4360863"/>
            <a:ext cx="2700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s-ES" altLang="ja-JP" sz="1400" b="1">
                <a:solidFill>
                  <a:srgbClr val="000000"/>
                </a:solidFill>
                <a:ea typeface="MS Gothic" panose="020B0609070205080204" pitchFamily="49" charset="-128"/>
              </a:rPr>
              <a:t>Impacto: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Alta visualización</a:t>
            </a:r>
            <a:r>
              <a:rPr lang="es-ES_tradnl" altLang="ja-JP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,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resultados regionales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1238" name="Text Box 34"/>
          <p:cNvSpPr txBox="1">
            <a:spLocks noChangeArrowheads="1"/>
          </p:cNvSpPr>
          <p:nvPr/>
        </p:nvSpPr>
        <p:spPr bwMode="auto">
          <a:xfrm>
            <a:off x="531813" y="3405188"/>
            <a:ext cx="25193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200" b="1">
                <a:solidFill>
                  <a:srgbClr val="000000"/>
                </a:solidFill>
                <a:ea typeface="MS Gothic" panose="020B0609070205080204" pitchFamily="49" charset="-128"/>
              </a:rPr>
              <a:t>Detalle de Criterios de Selección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51239" name="Line 59"/>
          <p:cNvSpPr>
            <a:spLocks noChangeShapeType="1"/>
          </p:cNvSpPr>
          <p:nvPr/>
        </p:nvSpPr>
        <p:spPr bwMode="auto">
          <a:xfrm>
            <a:off x="395288" y="6359525"/>
            <a:ext cx="1800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cxnSp>
        <p:nvCxnSpPr>
          <p:cNvPr id="51240" name="Shape 116"/>
          <p:cNvCxnSpPr>
            <a:cxnSpLocks noChangeShapeType="1"/>
            <a:endCxn id="74" idx="1"/>
          </p:cNvCxnSpPr>
          <p:nvPr/>
        </p:nvCxnSpPr>
        <p:spPr bwMode="auto">
          <a:xfrm rot="5400000" flipH="1" flipV="1">
            <a:off x="654844" y="2167731"/>
            <a:ext cx="1292225" cy="925513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41" name="Shape 120"/>
          <p:cNvCxnSpPr>
            <a:cxnSpLocks noChangeShapeType="1"/>
            <a:stCxn id="74" idx="2"/>
          </p:cNvCxnSpPr>
          <p:nvPr/>
        </p:nvCxnSpPr>
        <p:spPr bwMode="auto">
          <a:xfrm rot="16200000" flipH="1">
            <a:off x="2822575" y="2365375"/>
            <a:ext cx="254000" cy="1111250"/>
          </a:xfrm>
          <a:prstGeom prst="bent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AutoShape 43"/>
          <p:cNvSpPr>
            <a:spLocks noChangeArrowheads="1"/>
          </p:cNvSpPr>
          <p:nvPr/>
        </p:nvSpPr>
        <p:spPr bwMode="auto">
          <a:xfrm>
            <a:off x="3508375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28575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cxnSp>
        <p:nvCxnSpPr>
          <p:cNvPr id="51243" name="Straight Connector 73"/>
          <p:cNvCxnSpPr>
            <a:cxnSpLocks noChangeShapeType="1"/>
          </p:cNvCxnSpPr>
          <p:nvPr/>
        </p:nvCxnSpPr>
        <p:spPr bwMode="auto">
          <a:xfrm>
            <a:off x="6172200" y="1295400"/>
            <a:ext cx="3048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3384550" y="474980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611563" y="2349500"/>
            <a:ext cx="2447925" cy="5397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611563" y="2489200"/>
            <a:ext cx="24479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ja-JP" sz="1600" b="1">
                <a:solidFill>
                  <a:srgbClr val="FFFFFF"/>
                </a:solidFill>
                <a:ea typeface="MS Gothic" panose="020B0609070205080204" pitchFamily="49" charset="-128"/>
              </a:rPr>
              <a:t>Lista larga</a:t>
            </a:r>
          </a:p>
          <a:p>
            <a:pPr algn="ctr" eaLnBrk="1" hangingPunct="1">
              <a:lnSpc>
                <a:spcPct val="120000"/>
              </a:lnSpc>
            </a:pPr>
            <a:r>
              <a:rPr lang="es-ES" altLang="ja-JP" sz="1600">
                <a:ea typeface="MS Gothic" panose="020B0609070205080204" pitchFamily="49" charset="-128"/>
              </a:rPr>
              <a:t>Proyectos piloto </a:t>
            </a:r>
          </a:p>
          <a:p>
            <a:pPr algn="ctr" eaLnBrk="1" hangingPunct="1">
              <a:lnSpc>
                <a:spcPct val="120000"/>
              </a:lnSpc>
            </a:pPr>
            <a:r>
              <a:rPr lang="es-ES" altLang="ja-JP" sz="1600">
                <a:ea typeface="MS Gothic" panose="020B0609070205080204" pitchFamily="49" charset="-128"/>
              </a:rPr>
              <a:t>y capacitaciones</a:t>
            </a:r>
            <a:endParaRPr lang="ja-JP" altLang="es-MX" sz="1600">
              <a:ea typeface="MS Gothic" panose="020B0609070205080204" pitchFamily="49" charset="-128"/>
            </a:endParaRPr>
          </a:p>
          <a:p>
            <a:pPr algn="ctr" eaLnBrk="1" hangingPunct="1">
              <a:lnSpc>
                <a:spcPct val="120000"/>
              </a:lnSpc>
            </a:pPr>
            <a:endParaRPr lang="es-ES" altLang="ja-JP" sz="160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sp>
        <p:nvSpPr>
          <p:cNvPr id="53253" name="AutoShape 7"/>
          <p:cNvSpPr>
            <a:spLocks noChangeArrowheads="1"/>
          </p:cNvSpPr>
          <p:nvPr/>
        </p:nvSpPr>
        <p:spPr bwMode="auto">
          <a:xfrm>
            <a:off x="6443663" y="692150"/>
            <a:ext cx="2376487" cy="21605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54" name="AutoShape 8"/>
          <p:cNvSpPr>
            <a:spLocks noChangeArrowheads="1"/>
          </p:cNvSpPr>
          <p:nvPr/>
        </p:nvSpPr>
        <p:spPr bwMode="auto">
          <a:xfrm>
            <a:off x="6810375" y="2235200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6881813" y="2247900"/>
            <a:ext cx="16557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Desarrollo Económico de la región Oriental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3256" name="AutoShape 10"/>
          <p:cNvSpPr>
            <a:spLocks noChangeArrowheads="1"/>
          </p:cNvSpPr>
          <p:nvPr/>
        </p:nvSpPr>
        <p:spPr bwMode="auto">
          <a:xfrm>
            <a:off x="6524625" y="1639888"/>
            <a:ext cx="2268538" cy="493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57" name="Text Box 11"/>
          <p:cNvSpPr txBox="1">
            <a:spLocks noChangeArrowheads="1"/>
          </p:cNvSpPr>
          <p:nvPr/>
        </p:nvSpPr>
        <p:spPr bwMode="auto">
          <a:xfrm>
            <a:off x="6543675" y="1671638"/>
            <a:ext cx="2232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Política estratégica de Pueblos vivos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3258" name="AutoShape 12"/>
          <p:cNvSpPr>
            <a:spLocks noChangeArrowheads="1"/>
          </p:cNvSpPr>
          <p:nvPr/>
        </p:nvSpPr>
        <p:spPr bwMode="auto">
          <a:xfrm>
            <a:off x="6732588" y="1147763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59" name="Text Box 13"/>
          <p:cNvSpPr txBox="1">
            <a:spLocks noChangeArrowheads="1"/>
          </p:cNvSpPr>
          <p:nvPr/>
        </p:nvSpPr>
        <p:spPr bwMode="auto">
          <a:xfrm>
            <a:off x="6983413" y="1244600"/>
            <a:ext cx="12969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Plan Quinquenal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3260" name="Text Box 14"/>
          <p:cNvSpPr txBox="1">
            <a:spLocks noChangeArrowheads="1"/>
          </p:cNvSpPr>
          <p:nvPr/>
        </p:nvSpPr>
        <p:spPr bwMode="auto">
          <a:xfrm>
            <a:off x="6553200" y="728663"/>
            <a:ext cx="18764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Concepto de Desarrollo Turístico Nacional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3261" name="AutoShape 43"/>
          <p:cNvSpPr>
            <a:spLocks noChangeArrowheads="1"/>
          </p:cNvSpPr>
          <p:nvPr/>
        </p:nvSpPr>
        <p:spPr bwMode="auto">
          <a:xfrm>
            <a:off x="3348038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62" name="AutoShape 44"/>
          <p:cNvSpPr>
            <a:spLocks noChangeArrowheads="1"/>
          </p:cNvSpPr>
          <p:nvPr/>
        </p:nvSpPr>
        <p:spPr bwMode="auto">
          <a:xfrm>
            <a:off x="4657725" y="1557338"/>
            <a:ext cx="1260475" cy="342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63" name="Text Box 45"/>
          <p:cNvSpPr txBox="1">
            <a:spLocks noChangeArrowheads="1"/>
          </p:cNvSpPr>
          <p:nvPr/>
        </p:nvSpPr>
        <p:spPr bwMode="auto">
          <a:xfrm>
            <a:off x="4657725" y="1628775"/>
            <a:ext cx="12604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Talleres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3264" name="AutoShape 47"/>
          <p:cNvSpPr>
            <a:spLocks noChangeArrowheads="1"/>
          </p:cNvSpPr>
          <p:nvPr/>
        </p:nvSpPr>
        <p:spPr bwMode="auto">
          <a:xfrm>
            <a:off x="3733800" y="1052513"/>
            <a:ext cx="2184400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65" name="Text Box 48"/>
          <p:cNvSpPr txBox="1">
            <a:spLocks noChangeArrowheads="1"/>
          </p:cNvSpPr>
          <p:nvPr/>
        </p:nvSpPr>
        <p:spPr bwMode="auto">
          <a:xfrm>
            <a:off x="3810000" y="1066800"/>
            <a:ext cx="195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Estudio de la situación actual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3266" name="Line 60"/>
          <p:cNvSpPr>
            <a:spLocks noChangeShapeType="1"/>
          </p:cNvSpPr>
          <p:nvPr/>
        </p:nvSpPr>
        <p:spPr bwMode="auto">
          <a:xfrm>
            <a:off x="4787900" y="1990725"/>
            <a:ext cx="0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3267" name="Line 66"/>
          <p:cNvSpPr>
            <a:spLocks noChangeShapeType="1"/>
          </p:cNvSpPr>
          <p:nvPr/>
        </p:nvSpPr>
        <p:spPr bwMode="auto">
          <a:xfrm>
            <a:off x="6300788" y="1484313"/>
            <a:ext cx="0" cy="1512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74" name="AutoShape 17"/>
          <p:cNvSpPr>
            <a:spLocks noChangeArrowheads="1"/>
          </p:cNvSpPr>
          <p:nvPr/>
        </p:nvSpPr>
        <p:spPr bwMode="auto">
          <a:xfrm>
            <a:off x="1763713" y="1173163"/>
            <a:ext cx="1260475" cy="1620837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/>
          </a:p>
        </p:txBody>
      </p:sp>
      <p:sp>
        <p:nvSpPr>
          <p:cNvPr id="53269" name="AutoShape 18"/>
          <p:cNvSpPr>
            <a:spLocks noChangeArrowheads="1"/>
          </p:cNvSpPr>
          <p:nvPr/>
        </p:nvSpPr>
        <p:spPr bwMode="auto">
          <a:xfrm>
            <a:off x="1846263" y="1677988"/>
            <a:ext cx="1079500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70" name="Text Box 19"/>
          <p:cNvSpPr txBox="1">
            <a:spLocks noChangeArrowheads="1"/>
          </p:cNvSpPr>
          <p:nvPr/>
        </p:nvSpPr>
        <p:spPr bwMode="auto">
          <a:xfrm>
            <a:off x="1936750" y="1695450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Relevancia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3271" name="AutoShape 20"/>
          <p:cNvSpPr>
            <a:spLocks noChangeArrowheads="1"/>
          </p:cNvSpPr>
          <p:nvPr/>
        </p:nvSpPr>
        <p:spPr bwMode="auto">
          <a:xfrm>
            <a:off x="1846263" y="2420938"/>
            <a:ext cx="1081087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72" name="Text Box 21"/>
          <p:cNvSpPr txBox="1">
            <a:spLocks noChangeArrowheads="1"/>
          </p:cNvSpPr>
          <p:nvPr/>
        </p:nvSpPr>
        <p:spPr bwMode="auto">
          <a:xfrm>
            <a:off x="1936750" y="2438400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Madurez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3273" name="AutoShape 22"/>
          <p:cNvSpPr>
            <a:spLocks noChangeArrowheads="1"/>
          </p:cNvSpPr>
          <p:nvPr/>
        </p:nvSpPr>
        <p:spPr bwMode="auto">
          <a:xfrm>
            <a:off x="1846263" y="2049463"/>
            <a:ext cx="1079500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74" name="Text Box 23"/>
          <p:cNvSpPr txBox="1">
            <a:spLocks noChangeArrowheads="1"/>
          </p:cNvSpPr>
          <p:nvPr/>
        </p:nvSpPr>
        <p:spPr bwMode="auto">
          <a:xfrm>
            <a:off x="1936750" y="2066925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Impacto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3275" name="Text Box 24"/>
          <p:cNvSpPr txBox="1">
            <a:spLocks noChangeArrowheads="1"/>
          </p:cNvSpPr>
          <p:nvPr/>
        </p:nvSpPr>
        <p:spPr bwMode="auto">
          <a:xfrm>
            <a:off x="1943100" y="1243013"/>
            <a:ext cx="9350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ea typeface="MS Gothic" panose="020B0609070205080204" pitchFamily="49" charset="-128"/>
              </a:rPr>
              <a:t>Criterios de Selección</a:t>
            </a:r>
            <a:endParaRPr lang="ja-JP" altLang="en-US" sz="1200"/>
          </a:p>
        </p:txBody>
      </p:sp>
      <p:sp>
        <p:nvSpPr>
          <p:cNvPr id="53276" name="TextBox 93"/>
          <p:cNvSpPr txBox="1">
            <a:spLocks noChangeArrowheads="1"/>
          </p:cNvSpPr>
          <p:nvPr/>
        </p:nvSpPr>
        <p:spPr bwMode="auto">
          <a:xfrm>
            <a:off x="3657600" y="3954463"/>
            <a:ext cx="472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4400"/>
              <a:t>reconfirmamos</a:t>
            </a:r>
          </a:p>
        </p:txBody>
      </p:sp>
      <p:sp>
        <p:nvSpPr>
          <p:cNvPr id="97" name="AutoShape 25"/>
          <p:cNvSpPr>
            <a:spLocks noChangeArrowheads="1"/>
          </p:cNvSpPr>
          <p:nvPr/>
        </p:nvSpPr>
        <p:spPr bwMode="auto">
          <a:xfrm>
            <a:off x="3581400" y="2432050"/>
            <a:ext cx="2514600" cy="1225550"/>
          </a:xfrm>
          <a:prstGeom prst="roundRect">
            <a:avLst>
              <a:gd name="adj" fmla="val 16667"/>
            </a:avLst>
          </a:prstGeom>
          <a:noFill/>
          <a:ln w="76200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78" name="Line 58"/>
          <p:cNvSpPr>
            <a:spLocks noChangeShapeType="1"/>
          </p:cNvSpPr>
          <p:nvPr/>
        </p:nvSpPr>
        <p:spPr bwMode="auto">
          <a:xfrm>
            <a:off x="395288" y="3095625"/>
            <a:ext cx="1800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3279" name="AutoShape 27"/>
          <p:cNvSpPr>
            <a:spLocks noChangeArrowheads="1"/>
          </p:cNvSpPr>
          <p:nvPr/>
        </p:nvSpPr>
        <p:spPr bwMode="auto">
          <a:xfrm>
            <a:off x="323850" y="3321050"/>
            <a:ext cx="3059113" cy="27003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80" name="AutoShape 28"/>
          <p:cNvSpPr>
            <a:spLocks noChangeArrowheads="1"/>
          </p:cNvSpPr>
          <p:nvPr/>
        </p:nvSpPr>
        <p:spPr bwMode="auto">
          <a:xfrm>
            <a:off x="468313" y="3646488"/>
            <a:ext cx="2771775" cy="611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81" name="Text Box 29"/>
          <p:cNvSpPr txBox="1">
            <a:spLocks noChangeArrowheads="1"/>
          </p:cNvSpPr>
          <p:nvPr/>
        </p:nvSpPr>
        <p:spPr bwMode="auto">
          <a:xfrm>
            <a:off x="539750" y="3646488"/>
            <a:ext cx="27003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400" b="1">
                <a:solidFill>
                  <a:srgbClr val="000000"/>
                </a:solidFill>
                <a:ea typeface="MS Gothic" panose="020B0609070205080204" pitchFamily="49" charset="-128"/>
              </a:rPr>
              <a:t>Relevancia: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 Turismo comunitario, fuerte demanda, corto, mediano y largo plazos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3282" name="AutoShape 30"/>
          <p:cNvSpPr>
            <a:spLocks noChangeArrowheads="1"/>
          </p:cNvSpPr>
          <p:nvPr/>
        </p:nvSpPr>
        <p:spPr bwMode="auto">
          <a:xfrm>
            <a:off x="468313" y="5091113"/>
            <a:ext cx="2771775" cy="776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83" name="Text Box 31"/>
          <p:cNvSpPr txBox="1">
            <a:spLocks noChangeArrowheads="1"/>
          </p:cNvSpPr>
          <p:nvPr/>
        </p:nvSpPr>
        <p:spPr bwMode="auto">
          <a:xfrm>
            <a:off x="539750" y="5181600"/>
            <a:ext cx="27003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400" b="1">
                <a:solidFill>
                  <a:srgbClr val="000000"/>
                </a:solidFill>
                <a:ea typeface="MS Gothic" panose="020B0609070205080204" pitchFamily="49" charset="-128"/>
              </a:rPr>
              <a:t>Madurez: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Alta factibiidad: claridad en el tema, comunidad integrada, liderazgo  </a:t>
            </a:r>
            <a:r>
              <a:rPr lang="es-ES_tradnl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local, recurso listo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3284" name="AutoShape 32"/>
          <p:cNvSpPr>
            <a:spLocks noChangeArrowheads="1"/>
          </p:cNvSpPr>
          <p:nvPr/>
        </p:nvSpPr>
        <p:spPr bwMode="auto">
          <a:xfrm>
            <a:off x="468313" y="4343400"/>
            <a:ext cx="2771775" cy="611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3285" name="Text Box 33"/>
          <p:cNvSpPr txBox="1">
            <a:spLocks noChangeArrowheads="1"/>
          </p:cNvSpPr>
          <p:nvPr/>
        </p:nvSpPr>
        <p:spPr bwMode="auto">
          <a:xfrm>
            <a:off x="539750" y="4360863"/>
            <a:ext cx="2700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s-ES" altLang="ja-JP" sz="1400" b="1">
                <a:solidFill>
                  <a:srgbClr val="000000"/>
                </a:solidFill>
                <a:ea typeface="MS Gothic" panose="020B0609070205080204" pitchFamily="49" charset="-128"/>
              </a:rPr>
              <a:t>Impacto: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Alta visualización</a:t>
            </a:r>
            <a:r>
              <a:rPr lang="es-ES_tradnl" altLang="ja-JP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,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resultados regionales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3286" name="Text Box 34"/>
          <p:cNvSpPr txBox="1">
            <a:spLocks noChangeArrowheads="1"/>
          </p:cNvSpPr>
          <p:nvPr/>
        </p:nvSpPr>
        <p:spPr bwMode="auto">
          <a:xfrm>
            <a:off x="531813" y="3405188"/>
            <a:ext cx="25193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200" b="1">
                <a:solidFill>
                  <a:srgbClr val="000000"/>
                </a:solidFill>
                <a:ea typeface="MS Gothic" panose="020B0609070205080204" pitchFamily="49" charset="-128"/>
              </a:rPr>
              <a:t>Detalle de Criterios de Selección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53287" name="Line 59"/>
          <p:cNvSpPr>
            <a:spLocks noChangeShapeType="1"/>
          </p:cNvSpPr>
          <p:nvPr/>
        </p:nvSpPr>
        <p:spPr bwMode="auto">
          <a:xfrm>
            <a:off x="395288" y="6359525"/>
            <a:ext cx="1800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cxnSp>
        <p:nvCxnSpPr>
          <p:cNvPr id="53288" name="Shape 116"/>
          <p:cNvCxnSpPr>
            <a:cxnSpLocks noChangeShapeType="1"/>
            <a:endCxn id="74" idx="1"/>
          </p:cNvCxnSpPr>
          <p:nvPr/>
        </p:nvCxnSpPr>
        <p:spPr bwMode="auto">
          <a:xfrm rot="5400000" flipH="1" flipV="1">
            <a:off x="654844" y="2167731"/>
            <a:ext cx="1292225" cy="925513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89" name="Shape 120"/>
          <p:cNvCxnSpPr>
            <a:cxnSpLocks noChangeShapeType="1"/>
            <a:stCxn id="74" idx="2"/>
          </p:cNvCxnSpPr>
          <p:nvPr/>
        </p:nvCxnSpPr>
        <p:spPr bwMode="auto">
          <a:xfrm rot="16200000" flipH="1">
            <a:off x="2822575" y="2365375"/>
            <a:ext cx="254000" cy="1111250"/>
          </a:xfrm>
          <a:prstGeom prst="bent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90" name="AutoShape 15"/>
          <p:cNvSpPr>
            <a:spLocks noChangeArrowheads="1"/>
          </p:cNvSpPr>
          <p:nvPr/>
        </p:nvSpPr>
        <p:spPr bwMode="auto">
          <a:xfrm>
            <a:off x="6534150" y="3124200"/>
            <a:ext cx="1619250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125" name="Line 49"/>
          <p:cNvSpPr>
            <a:spLocks noChangeShapeType="1"/>
          </p:cNvSpPr>
          <p:nvPr/>
        </p:nvSpPr>
        <p:spPr bwMode="auto">
          <a:xfrm flipH="1">
            <a:off x="6172200" y="3319463"/>
            <a:ext cx="360363" cy="0"/>
          </a:xfrm>
          <a:prstGeom prst="line">
            <a:avLst/>
          </a:prstGeom>
          <a:noFill/>
          <a:ln w="76200" cmpd="sng">
            <a:solidFill>
              <a:schemeClr val="accent3"/>
            </a:solidFill>
            <a:round/>
            <a:headEnd/>
            <a:tailEnd type="stealth" w="med" len="med"/>
          </a:ln>
        </p:spPr>
        <p:txBody>
          <a:bodyPr lIns="74295" tIns="8890" rIns="74295" bIns="8890"/>
          <a:lstStyle/>
          <a:p>
            <a:pPr>
              <a:defRPr/>
            </a:pPr>
            <a:endParaRPr lang="es-ES"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3292" name="Text Box 16"/>
          <p:cNvSpPr txBox="1">
            <a:spLocks noChangeArrowheads="1"/>
          </p:cNvSpPr>
          <p:nvPr/>
        </p:nvSpPr>
        <p:spPr bwMode="auto">
          <a:xfrm>
            <a:off x="6546850" y="3167063"/>
            <a:ext cx="15113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Proceso de reconfirmación local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127" name="AutoShape 43"/>
          <p:cNvSpPr>
            <a:spLocks noChangeArrowheads="1"/>
          </p:cNvSpPr>
          <p:nvPr/>
        </p:nvSpPr>
        <p:spPr bwMode="auto">
          <a:xfrm>
            <a:off x="3508375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28575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cxnSp>
        <p:nvCxnSpPr>
          <p:cNvPr id="53294" name="Straight Connector 73"/>
          <p:cNvCxnSpPr>
            <a:cxnSpLocks noChangeShapeType="1"/>
          </p:cNvCxnSpPr>
          <p:nvPr/>
        </p:nvCxnSpPr>
        <p:spPr bwMode="auto">
          <a:xfrm>
            <a:off x="6172200" y="1295400"/>
            <a:ext cx="3048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3384550" y="474980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3611563" y="2349500"/>
            <a:ext cx="2447925" cy="5397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611563" y="2489200"/>
            <a:ext cx="24479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ja-JP" sz="1600" b="1">
                <a:solidFill>
                  <a:srgbClr val="FFFFFF"/>
                </a:solidFill>
                <a:ea typeface="MS Gothic" panose="020B0609070205080204" pitchFamily="49" charset="-128"/>
              </a:rPr>
              <a:t>Lista larga</a:t>
            </a:r>
          </a:p>
          <a:p>
            <a:pPr algn="ctr" eaLnBrk="1" hangingPunct="1">
              <a:lnSpc>
                <a:spcPct val="120000"/>
              </a:lnSpc>
            </a:pPr>
            <a:r>
              <a:rPr lang="es-ES" altLang="ja-JP" sz="1600">
                <a:ea typeface="MS Gothic" panose="020B0609070205080204" pitchFamily="49" charset="-128"/>
              </a:rPr>
              <a:t>Proyectos piloto </a:t>
            </a:r>
          </a:p>
          <a:p>
            <a:pPr algn="ctr" eaLnBrk="1" hangingPunct="1">
              <a:lnSpc>
                <a:spcPct val="120000"/>
              </a:lnSpc>
            </a:pPr>
            <a:r>
              <a:rPr lang="es-ES" altLang="ja-JP" sz="1600">
                <a:ea typeface="MS Gothic" panose="020B0609070205080204" pitchFamily="49" charset="-128"/>
              </a:rPr>
              <a:t>y capacitaciones</a:t>
            </a:r>
            <a:endParaRPr lang="ja-JP" altLang="es-MX" sz="1600">
              <a:ea typeface="MS Gothic" panose="020B0609070205080204" pitchFamily="49" charset="-128"/>
            </a:endParaRPr>
          </a:p>
          <a:p>
            <a:pPr algn="ctr" eaLnBrk="1" hangingPunct="1">
              <a:lnSpc>
                <a:spcPct val="120000"/>
              </a:lnSpc>
            </a:pPr>
            <a:endParaRPr lang="es-ES" altLang="ja-JP" sz="160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sp>
        <p:nvSpPr>
          <p:cNvPr id="55301" name="AutoShape 7"/>
          <p:cNvSpPr>
            <a:spLocks noChangeArrowheads="1"/>
          </p:cNvSpPr>
          <p:nvPr/>
        </p:nvSpPr>
        <p:spPr bwMode="auto">
          <a:xfrm>
            <a:off x="6443663" y="692150"/>
            <a:ext cx="2376487" cy="21605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02" name="AutoShape 8"/>
          <p:cNvSpPr>
            <a:spLocks noChangeArrowheads="1"/>
          </p:cNvSpPr>
          <p:nvPr/>
        </p:nvSpPr>
        <p:spPr bwMode="auto">
          <a:xfrm>
            <a:off x="6810375" y="2235200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6881813" y="2247900"/>
            <a:ext cx="16557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Desarrollo Económico de la región Oriental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5304" name="AutoShape 10"/>
          <p:cNvSpPr>
            <a:spLocks noChangeArrowheads="1"/>
          </p:cNvSpPr>
          <p:nvPr/>
        </p:nvSpPr>
        <p:spPr bwMode="auto">
          <a:xfrm>
            <a:off x="6524625" y="1639888"/>
            <a:ext cx="2268538" cy="493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05" name="Text Box 11"/>
          <p:cNvSpPr txBox="1">
            <a:spLocks noChangeArrowheads="1"/>
          </p:cNvSpPr>
          <p:nvPr/>
        </p:nvSpPr>
        <p:spPr bwMode="auto">
          <a:xfrm>
            <a:off x="6543675" y="1671638"/>
            <a:ext cx="2232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Política estratégica de Pueblos vivos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5306" name="AutoShape 12"/>
          <p:cNvSpPr>
            <a:spLocks noChangeArrowheads="1"/>
          </p:cNvSpPr>
          <p:nvPr/>
        </p:nvSpPr>
        <p:spPr bwMode="auto">
          <a:xfrm>
            <a:off x="6732588" y="1147763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07" name="Text Box 13"/>
          <p:cNvSpPr txBox="1">
            <a:spLocks noChangeArrowheads="1"/>
          </p:cNvSpPr>
          <p:nvPr/>
        </p:nvSpPr>
        <p:spPr bwMode="auto">
          <a:xfrm>
            <a:off x="6983413" y="1244600"/>
            <a:ext cx="12969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Plan Quinquenal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5308" name="Text Box 14"/>
          <p:cNvSpPr txBox="1">
            <a:spLocks noChangeArrowheads="1"/>
          </p:cNvSpPr>
          <p:nvPr/>
        </p:nvSpPr>
        <p:spPr bwMode="auto">
          <a:xfrm>
            <a:off x="6553200" y="728663"/>
            <a:ext cx="18764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Concepto de Desarrollo Turístico Nacional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5309" name="AutoShape 43"/>
          <p:cNvSpPr>
            <a:spLocks noChangeArrowheads="1"/>
          </p:cNvSpPr>
          <p:nvPr/>
        </p:nvSpPr>
        <p:spPr bwMode="auto">
          <a:xfrm>
            <a:off x="3348038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10" name="AutoShape 44"/>
          <p:cNvSpPr>
            <a:spLocks noChangeArrowheads="1"/>
          </p:cNvSpPr>
          <p:nvPr/>
        </p:nvSpPr>
        <p:spPr bwMode="auto">
          <a:xfrm>
            <a:off x="4657725" y="1557338"/>
            <a:ext cx="1260475" cy="342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11" name="Text Box 45"/>
          <p:cNvSpPr txBox="1">
            <a:spLocks noChangeArrowheads="1"/>
          </p:cNvSpPr>
          <p:nvPr/>
        </p:nvSpPr>
        <p:spPr bwMode="auto">
          <a:xfrm>
            <a:off x="4657725" y="1628775"/>
            <a:ext cx="12604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Talleres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5312" name="AutoShape 47"/>
          <p:cNvSpPr>
            <a:spLocks noChangeArrowheads="1"/>
          </p:cNvSpPr>
          <p:nvPr/>
        </p:nvSpPr>
        <p:spPr bwMode="auto">
          <a:xfrm>
            <a:off x="3733800" y="1052513"/>
            <a:ext cx="2184400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13" name="Text Box 48"/>
          <p:cNvSpPr txBox="1">
            <a:spLocks noChangeArrowheads="1"/>
          </p:cNvSpPr>
          <p:nvPr/>
        </p:nvSpPr>
        <p:spPr bwMode="auto">
          <a:xfrm>
            <a:off x="3810000" y="1066800"/>
            <a:ext cx="195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Estudio de la situación actual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5314" name="Line 60"/>
          <p:cNvSpPr>
            <a:spLocks noChangeShapeType="1"/>
          </p:cNvSpPr>
          <p:nvPr/>
        </p:nvSpPr>
        <p:spPr bwMode="auto">
          <a:xfrm>
            <a:off x="4787900" y="1990725"/>
            <a:ext cx="0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5315" name="Line 66"/>
          <p:cNvSpPr>
            <a:spLocks noChangeShapeType="1"/>
          </p:cNvSpPr>
          <p:nvPr/>
        </p:nvSpPr>
        <p:spPr bwMode="auto">
          <a:xfrm>
            <a:off x="6300788" y="1484313"/>
            <a:ext cx="0" cy="1512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74" name="AutoShape 17"/>
          <p:cNvSpPr>
            <a:spLocks noChangeArrowheads="1"/>
          </p:cNvSpPr>
          <p:nvPr/>
        </p:nvSpPr>
        <p:spPr bwMode="auto">
          <a:xfrm>
            <a:off x="1763713" y="1173163"/>
            <a:ext cx="1260475" cy="1620837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/>
          </a:p>
        </p:txBody>
      </p:sp>
      <p:sp>
        <p:nvSpPr>
          <p:cNvPr id="55317" name="AutoShape 18"/>
          <p:cNvSpPr>
            <a:spLocks noChangeArrowheads="1"/>
          </p:cNvSpPr>
          <p:nvPr/>
        </p:nvSpPr>
        <p:spPr bwMode="auto">
          <a:xfrm>
            <a:off x="1846263" y="1677988"/>
            <a:ext cx="1079500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18" name="Text Box 19"/>
          <p:cNvSpPr txBox="1">
            <a:spLocks noChangeArrowheads="1"/>
          </p:cNvSpPr>
          <p:nvPr/>
        </p:nvSpPr>
        <p:spPr bwMode="auto">
          <a:xfrm>
            <a:off x="1936750" y="1695450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Relevancia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5319" name="AutoShape 20"/>
          <p:cNvSpPr>
            <a:spLocks noChangeArrowheads="1"/>
          </p:cNvSpPr>
          <p:nvPr/>
        </p:nvSpPr>
        <p:spPr bwMode="auto">
          <a:xfrm>
            <a:off x="1846263" y="2420938"/>
            <a:ext cx="1081087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20" name="Text Box 21"/>
          <p:cNvSpPr txBox="1">
            <a:spLocks noChangeArrowheads="1"/>
          </p:cNvSpPr>
          <p:nvPr/>
        </p:nvSpPr>
        <p:spPr bwMode="auto">
          <a:xfrm>
            <a:off x="1936750" y="2438400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Madurez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5321" name="AutoShape 22"/>
          <p:cNvSpPr>
            <a:spLocks noChangeArrowheads="1"/>
          </p:cNvSpPr>
          <p:nvPr/>
        </p:nvSpPr>
        <p:spPr bwMode="auto">
          <a:xfrm>
            <a:off x="1846263" y="2049463"/>
            <a:ext cx="1079500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22" name="Text Box 23"/>
          <p:cNvSpPr txBox="1">
            <a:spLocks noChangeArrowheads="1"/>
          </p:cNvSpPr>
          <p:nvPr/>
        </p:nvSpPr>
        <p:spPr bwMode="auto">
          <a:xfrm>
            <a:off x="1936750" y="2066925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Impacto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5323" name="Text Box 24"/>
          <p:cNvSpPr txBox="1">
            <a:spLocks noChangeArrowheads="1"/>
          </p:cNvSpPr>
          <p:nvPr/>
        </p:nvSpPr>
        <p:spPr bwMode="auto">
          <a:xfrm>
            <a:off x="1943100" y="1243013"/>
            <a:ext cx="9350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ea typeface="MS Gothic" panose="020B0609070205080204" pitchFamily="49" charset="-128"/>
              </a:rPr>
              <a:t>Criterios de Selección</a:t>
            </a:r>
            <a:endParaRPr lang="ja-JP" altLang="en-US" sz="1200"/>
          </a:p>
        </p:txBody>
      </p:sp>
      <p:sp>
        <p:nvSpPr>
          <p:cNvPr id="97" name="AutoShape 25"/>
          <p:cNvSpPr>
            <a:spLocks noChangeArrowheads="1"/>
          </p:cNvSpPr>
          <p:nvPr/>
        </p:nvSpPr>
        <p:spPr bwMode="auto">
          <a:xfrm>
            <a:off x="3581400" y="2432050"/>
            <a:ext cx="2514600" cy="1225550"/>
          </a:xfrm>
          <a:prstGeom prst="roundRect">
            <a:avLst>
              <a:gd name="adj" fmla="val 16667"/>
            </a:avLst>
          </a:prstGeom>
          <a:noFill/>
          <a:ln w="76200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25" name="Line 58"/>
          <p:cNvSpPr>
            <a:spLocks noChangeShapeType="1"/>
          </p:cNvSpPr>
          <p:nvPr/>
        </p:nvSpPr>
        <p:spPr bwMode="auto">
          <a:xfrm>
            <a:off x="395288" y="3095625"/>
            <a:ext cx="1800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5326" name="AutoShape 27"/>
          <p:cNvSpPr>
            <a:spLocks noChangeArrowheads="1"/>
          </p:cNvSpPr>
          <p:nvPr/>
        </p:nvSpPr>
        <p:spPr bwMode="auto">
          <a:xfrm>
            <a:off x="323850" y="3321050"/>
            <a:ext cx="3059113" cy="27003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27" name="AutoShape 28"/>
          <p:cNvSpPr>
            <a:spLocks noChangeArrowheads="1"/>
          </p:cNvSpPr>
          <p:nvPr/>
        </p:nvSpPr>
        <p:spPr bwMode="auto">
          <a:xfrm>
            <a:off x="468313" y="3646488"/>
            <a:ext cx="2771775" cy="611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28" name="Text Box 29"/>
          <p:cNvSpPr txBox="1">
            <a:spLocks noChangeArrowheads="1"/>
          </p:cNvSpPr>
          <p:nvPr/>
        </p:nvSpPr>
        <p:spPr bwMode="auto">
          <a:xfrm>
            <a:off x="539750" y="3646488"/>
            <a:ext cx="27003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400" b="1">
                <a:solidFill>
                  <a:srgbClr val="000000"/>
                </a:solidFill>
                <a:ea typeface="MS Gothic" panose="020B0609070205080204" pitchFamily="49" charset="-128"/>
              </a:rPr>
              <a:t>Relevancia: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 Turismo comunitario, fuerte demanda, corto, mediano y largo plazos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5329" name="AutoShape 30"/>
          <p:cNvSpPr>
            <a:spLocks noChangeArrowheads="1"/>
          </p:cNvSpPr>
          <p:nvPr/>
        </p:nvSpPr>
        <p:spPr bwMode="auto">
          <a:xfrm>
            <a:off x="468313" y="5091113"/>
            <a:ext cx="2771775" cy="776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30" name="Text Box 31"/>
          <p:cNvSpPr txBox="1">
            <a:spLocks noChangeArrowheads="1"/>
          </p:cNvSpPr>
          <p:nvPr/>
        </p:nvSpPr>
        <p:spPr bwMode="auto">
          <a:xfrm>
            <a:off x="539750" y="5181600"/>
            <a:ext cx="27003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400" b="1">
                <a:solidFill>
                  <a:srgbClr val="000000"/>
                </a:solidFill>
                <a:ea typeface="MS Gothic" panose="020B0609070205080204" pitchFamily="49" charset="-128"/>
              </a:rPr>
              <a:t>Madurez: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Alta factibiidad: claridad en el tema, comunidad integrada, liderazgo  </a:t>
            </a:r>
            <a:r>
              <a:rPr lang="es-ES_tradnl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local, recurso listo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5331" name="AutoShape 32"/>
          <p:cNvSpPr>
            <a:spLocks noChangeArrowheads="1"/>
          </p:cNvSpPr>
          <p:nvPr/>
        </p:nvSpPr>
        <p:spPr bwMode="auto">
          <a:xfrm>
            <a:off x="468313" y="4343400"/>
            <a:ext cx="2771775" cy="611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32" name="Text Box 33"/>
          <p:cNvSpPr txBox="1">
            <a:spLocks noChangeArrowheads="1"/>
          </p:cNvSpPr>
          <p:nvPr/>
        </p:nvSpPr>
        <p:spPr bwMode="auto">
          <a:xfrm>
            <a:off x="539750" y="4360863"/>
            <a:ext cx="2700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s-ES" altLang="ja-JP" sz="1400" b="1">
                <a:solidFill>
                  <a:srgbClr val="000000"/>
                </a:solidFill>
                <a:ea typeface="MS Gothic" panose="020B0609070205080204" pitchFamily="49" charset="-128"/>
              </a:rPr>
              <a:t>Impacto: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Alta visualización</a:t>
            </a:r>
            <a:r>
              <a:rPr lang="es-ES_tradnl" altLang="ja-JP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,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resultados regionales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5333" name="Text Box 34"/>
          <p:cNvSpPr txBox="1">
            <a:spLocks noChangeArrowheads="1"/>
          </p:cNvSpPr>
          <p:nvPr/>
        </p:nvSpPr>
        <p:spPr bwMode="auto">
          <a:xfrm>
            <a:off x="531813" y="3405188"/>
            <a:ext cx="25193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200" b="1">
                <a:solidFill>
                  <a:srgbClr val="000000"/>
                </a:solidFill>
                <a:ea typeface="MS Gothic" panose="020B0609070205080204" pitchFamily="49" charset="-128"/>
              </a:rPr>
              <a:t>Detalle de Criterios de Selección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55334" name="Line 59"/>
          <p:cNvSpPr>
            <a:spLocks noChangeShapeType="1"/>
          </p:cNvSpPr>
          <p:nvPr/>
        </p:nvSpPr>
        <p:spPr bwMode="auto">
          <a:xfrm>
            <a:off x="395288" y="6359525"/>
            <a:ext cx="1800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cxnSp>
        <p:nvCxnSpPr>
          <p:cNvPr id="55335" name="Shape 116"/>
          <p:cNvCxnSpPr>
            <a:cxnSpLocks noChangeShapeType="1"/>
            <a:endCxn id="74" idx="1"/>
          </p:cNvCxnSpPr>
          <p:nvPr/>
        </p:nvCxnSpPr>
        <p:spPr bwMode="auto">
          <a:xfrm rot="5400000" flipH="1" flipV="1">
            <a:off x="654844" y="2167731"/>
            <a:ext cx="1292225" cy="925513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36" name="Shape 120"/>
          <p:cNvCxnSpPr>
            <a:cxnSpLocks noChangeShapeType="1"/>
            <a:stCxn id="74" idx="2"/>
          </p:cNvCxnSpPr>
          <p:nvPr/>
        </p:nvCxnSpPr>
        <p:spPr bwMode="auto">
          <a:xfrm rot="16200000" flipH="1">
            <a:off x="2822575" y="2365375"/>
            <a:ext cx="254000" cy="1111250"/>
          </a:xfrm>
          <a:prstGeom prst="bent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AutoShape 43"/>
          <p:cNvSpPr>
            <a:spLocks noChangeArrowheads="1"/>
          </p:cNvSpPr>
          <p:nvPr/>
        </p:nvSpPr>
        <p:spPr bwMode="auto">
          <a:xfrm>
            <a:off x="3508375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28575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cxnSp>
        <p:nvCxnSpPr>
          <p:cNvPr id="55338" name="Straight Connector 73"/>
          <p:cNvCxnSpPr>
            <a:cxnSpLocks noChangeShapeType="1"/>
          </p:cNvCxnSpPr>
          <p:nvPr/>
        </p:nvCxnSpPr>
        <p:spPr bwMode="auto">
          <a:xfrm>
            <a:off x="6172200" y="1295400"/>
            <a:ext cx="3048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39" name="AutoShape 5"/>
          <p:cNvSpPr>
            <a:spLocks noChangeArrowheads="1"/>
          </p:cNvSpPr>
          <p:nvPr/>
        </p:nvSpPr>
        <p:spPr bwMode="auto">
          <a:xfrm>
            <a:off x="6629400" y="3962400"/>
            <a:ext cx="1979613" cy="9001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40" name="Text Box 6"/>
          <p:cNvSpPr txBox="1">
            <a:spLocks noChangeArrowheads="1"/>
          </p:cNvSpPr>
          <p:nvPr/>
        </p:nvSpPr>
        <p:spPr bwMode="auto">
          <a:xfrm>
            <a:off x="6629400" y="4008438"/>
            <a:ext cx="19796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" altLang="es-US" sz="1200" b="1">
                <a:solidFill>
                  <a:srgbClr val="000000"/>
                </a:solidFill>
              </a:rPr>
              <a:t>Concepto de desarrollo para el turismo en la Región Oriental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5341" name="TextBox 50"/>
          <p:cNvSpPr txBox="1">
            <a:spLocks noChangeArrowheads="1"/>
          </p:cNvSpPr>
          <p:nvPr/>
        </p:nvSpPr>
        <p:spPr bwMode="auto">
          <a:xfrm>
            <a:off x="3657600" y="4724400"/>
            <a:ext cx="4724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4400"/>
              <a:t>generamos un concepto </a:t>
            </a:r>
          </a:p>
        </p:txBody>
      </p:sp>
      <p:sp>
        <p:nvSpPr>
          <p:cNvPr id="57" name="Line 49"/>
          <p:cNvSpPr>
            <a:spLocks noChangeShapeType="1"/>
          </p:cNvSpPr>
          <p:nvPr/>
        </p:nvSpPr>
        <p:spPr bwMode="auto">
          <a:xfrm flipH="1">
            <a:off x="6172200" y="3319463"/>
            <a:ext cx="360363" cy="0"/>
          </a:xfrm>
          <a:prstGeom prst="line">
            <a:avLst/>
          </a:prstGeom>
          <a:noFill/>
          <a:ln w="76200" cmpd="sng">
            <a:solidFill>
              <a:schemeClr val="accent3"/>
            </a:solidFill>
            <a:round/>
            <a:headEnd/>
            <a:tailEnd type="stealth" w="med" len="med"/>
          </a:ln>
        </p:spPr>
        <p:txBody>
          <a:bodyPr lIns="74295" tIns="8890" rIns="74295" bIns="8890"/>
          <a:lstStyle/>
          <a:p>
            <a:pPr>
              <a:defRPr/>
            </a:pPr>
            <a:endParaRPr lang="es-ES"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55343" name="Straight Arrow Connector 62"/>
          <p:cNvCxnSpPr>
            <a:cxnSpLocks noChangeShapeType="1"/>
            <a:stCxn id="55301" idx="2"/>
            <a:endCxn id="55339" idx="0"/>
          </p:cNvCxnSpPr>
          <p:nvPr/>
        </p:nvCxnSpPr>
        <p:spPr bwMode="auto">
          <a:xfrm rot="5400000">
            <a:off x="7070726" y="3400425"/>
            <a:ext cx="1109662" cy="1428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44" name="AutoShape 15"/>
          <p:cNvSpPr>
            <a:spLocks noChangeArrowheads="1"/>
          </p:cNvSpPr>
          <p:nvPr/>
        </p:nvSpPr>
        <p:spPr bwMode="auto">
          <a:xfrm>
            <a:off x="6534150" y="3124200"/>
            <a:ext cx="1619250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5345" name="Text Box 16"/>
          <p:cNvSpPr txBox="1">
            <a:spLocks noChangeArrowheads="1"/>
          </p:cNvSpPr>
          <p:nvPr/>
        </p:nvSpPr>
        <p:spPr bwMode="auto">
          <a:xfrm>
            <a:off x="6546850" y="3167063"/>
            <a:ext cx="15113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Proceso de reconfirmación local</a:t>
            </a:r>
            <a:endParaRPr lang="ja-JP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2"/>
          <p:cNvSpPr>
            <a:spLocks noChangeShapeType="1"/>
          </p:cNvSpPr>
          <p:nvPr/>
        </p:nvSpPr>
        <p:spPr bwMode="auto">
          <a:xfrm>
            <a:off x="3384550" y="474980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3611563" y="2349500"/>
            <a:ext cx="2447925" cy="5397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48" name="AutoShape 7"/>
          <p:cNvSpPr>
            <a:spLocks noChangeArrowheads="1"/>
          </p:cNvSpPr>
          <p:nvPr/>
        </p:nvSpPr>
        <p:spPr bwMode="auto">
          <a:xfrm>
            <a:off x="6443663" y="692150"/>
            <a:ext cx="2376487" cy="21605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49" name="AutoShape 8"/>
          <p:cNvSpPr>
            <a:spLocks noChangeArrowheads="1"/>
          </p:cNvSpPr>
          <p:nvPr/>
        </p:nvSpPr>
        <p:spPr bwMode="auto">
          <a:xfrm>
            <a:off x="6810375" y="2235200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50" name="Text Box 9"/>
          <p:cNvSpPr txBox="1">
            <a:spLocks noChangeArrowheads="1"/>
          </p:cNvSpPr>
          <p:nvPr/>
        </p:nvSpPr>
        <p:spPr bwMode="auto">
          <a:xfrm>
            <a:off x="6881813" y="2247900"/>
            <a:ext cx="16557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Desarrollo Económico de la región Oriental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7351" name="AutoShape 10"/>
          <p:cNvSpPr>
            <a:spLocks noChangeArrowheads="1"/>
          </p:cNvSpPr>
          <p:nvPr/>
        </p:nvSpPr>
        <p:spPr bwMode="auto">
          <a:xfrm>
            <a:off x="6524625" y="1639888"/>
            <a:ext cx="2268538" cy="493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6543675" y="1671638"/>
            <a:ext cx="2232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Política estratégica de Pueblos vivos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7353" name="AutoShape 12"/>
          <p:cNvSpPr>
            <a:spLocks noChangeArrowheads="1"/>
          </p:cNvSpPr>
          <p:nvPr/>
        </p:nvSpPr>
        <p:spPr bwMode="auto">
          <a:xfrm>
            <a:off x="6732588" y="1147763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54" name="Text Box 13"/>
          <p:cNvSpPr txBox="1">
            <a:spLocks noChangeArrowheads="1"/>
          </p:cNvSpPr>
          <p:nvPr/>
        </p:nvSpPr>
        <p:spPr bwMode="auto">
          <a:xfrm>
            <a:off x="6983413" y="1244600"/>
            <a:ext cx="12969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Plan Quinquenal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7355" name="Text Box 14"/>
          <p:cNvSpPr txBox="1">
            <a:spLocks noChangeArrowheads="1"/>
          </p:cNvSpPr>
          <p:nvPr/>
        </p:nvSpPr>
        <p:spPr bwMode="auto">
          <a:xfrm>
            <a:off x="6553200" y="728663"/>
            <a:ext cx="18764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Concepto de Desarrollo Turístico Nacional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7356" name="AutoShape 15"/>
          <p:cNvSpPr>
            <a:spLocks noChangeArrowheads="1"/>
          </p:cNvSpPr>
          <p:nvPr/>
        </p:nvSpPr>
        <p:spPr bwMode="auto">
          <a:xfrm>
            <a:off x="5238750" y="3141663"/>
            <a:ext cx="1619250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57" name="Text Box 16"/>
          <p:cNvSpPr txBox="1">
            <a:spLocks noChangeArrowheads="1"/>
          </p:cNvSpPr>
          <p:nvPr/>
        </p:nvSpPr>
        <p:spPr bwMode="auto">
          <a:xfrm>
            <a:off x="5270500" y="3167063"/>
            <a:ext cx="15113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Proceso de reconfirmación local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1763713" y="1173163"/>
            <a:ext cx="1260475" cy="1620837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/>
          </a:p>
        </p:txBody>
      </p:sp>
      <p:sp>
        <p:nvSpPr>
          <p:cNvPr id="57359" name="AutoShape 18"/>
          <p:cNvSpPr>
            <a:spLocks noChangeArrowheads="1"/>
          </p:cNvSpPr>
          <p:nvPr/>
        </p:nvSpPr>
        <p:spPr bwMode="auto">
          <a:xfrm>
            <a:off x="1846263" y="1677988"/>
            <a:ext cx="1079500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60" name="Text Box 19"/>
          <p:cNvSpPr txBox="1">
            <a:spLocks noChangeArrowheads="1"/>
          </p:cNvSpPr>
          <p:nvPr/>
        </p:nvSpPr>
        <p:spPr bwMode="auto">
          <a:xfrm>
            <a:off x="1936750" y="1695450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Relevancia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7361" name="AutoShape 20"/>
          <p:cNvSpPr>
            <a:spLocks noChangeArrowheads="1"/>
          </p:cNvSpPr>
          <p:nvPr/>
        </p:nvSpPr>
        <p:spPr bwMode="auto">
          <a:xfrm>
            <a:off x="1846263" y="2420938"/>
            <a:ext cx="1081087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62" name="Text Box 21"/>
          <p:cNvSpPr txBox="1">
            <a:spLocks noChangeArrowheads="1"/>
          </p:cNvSpPr>
          <p:nvPr/>
        </p:nvSpPr>
        <p:spPr bwMode="auto">
          <a:xfrm>
            <a:off x="1936750" y="2438400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Madurez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7363" name="AutoShape 22"/>
          <p:cNvSpPr>
            <a:spLocks noChangeArrowheads="1"/>
          </p:cNvSpPr>
          <p:nvPr/>
        </p:nvSpPr>
        <p:spPr bwMode="auto">
          <a:xfrm>
            <a:off x="1846263" y="2049463"/>
            <a:ext cx="1079500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64" name="Text Box 23"/>
          <p:cNvSpPr txBox="1">
            <a:spLocks noChangeArrowheads="1"/>
          </p:cNvSpPr>
          <p:nvPr/>
        </p:nvSpPr>
        <p:spPr bwMode="auto">
          <a:xfrm>
            <a:off x="1936750" y="2066925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Impacto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7365" name="Text Box 24"/>
          <p:cNvSpPr txBox="1">
            <a:spLocks noChangeArrowheads="1"/>
          </p:cNvSpPr>
          <p:nvPr/>
        </p:nvSpPr>
        <p:spPr bwMode="auto">
          <a:xfrm>
            <a:off x="1943100" y="1243013"/>
            <a:ext cx="9350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ea typeface="MS Gothic" panose="020B0609070205080204" pitchFamily="49" charset="-128"/>
              </a:rPr>
              <a:t>Criterios de Selección</a:t>
            </a:r>
            <a:endParaRPr lang="ja-JP" altLang="en-US" sz="1200"/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3611563" y="3897313"/>
            <a:ext cx="2447925" cy="539750"/>
          </a:xfrm>
          <a:prstGeom prst="roundRect">
            <a:avLst>
              <a:gd name="adj" fmla="val 16667"/>
            </a:avLst>
          </a:prstGeom>
          <a:noFill/>
          <a:ln w="76200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67" name="AutoShape 27"/>
          <p:cNvSpPr>
            <a:spLocks noChangeArrowheads="1"/>
          </p:cNvSpPr>
          <p:nvPr/>
        </p:nvSpPr>
        <p:spPr bwMode="auto">
          <a:xfrm>
            <a:off x="323850" y="3321050"/>
            <a:ext cx="3059113" cy="27003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68" name="AutoShape 28"/>
          <p:cNvSpPr>
            <a:spLocks noChangeArrowheads="1"/>
          </p:cNvSpPr>
          <p:nvPr/>
        </p:nvSpPr>
        <p:spPr bwMode="auto">
          <a:xfrm>
            <a:off x="468313" y="3646488"/>
            <a:ext cx="2771775" cy="611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69" name="Text Box 29"/>
          <p:cNvSpPr txBox="1">
            <a:spLocks noChangeArrowheads="1"/>
          </p:cNvSpPr>
          <p:nvPr/>
        </p:nvSpPr>
        <p:spPr bwMode="auto">
          <a:xfrm>
            <a:off x="539750" y="3646488"/>
            <a:ext cx="27003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Relevancia: Turismo Comunitario</a:t>
            </a:r>
            <a:endParaRPr lang="ja-JP" altLang="en-US" sz="1200">
              <a:solidFill>
                <a:srgbClr val="0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Plazo: Corto / Mediano / Largo</a:t>
            </a:r>
            <a:endParaRPr lang="ja-JP" altLang="en-US" sz="120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just" eaLnBrk="1" hangingPunct="1"/>
            <a:r>
              <a:rPr lang="ja-JP" altLang="en-U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Fuerte demanda.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7370" name="AutoShape 30"/>
          <p:cNvSpPr>
            <a:spLocks noChangeArrowheads="1"/>
          </p:cNvSpPr>
          <p:nvPr/>
        </p:nvSpPr>
        <p:spPr bwMode="auto">
          <a:xfrm>
            <a:off x="468313" y="5014913"/>
            <a:ext cx="2771775" cy="827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71" name="Text Box 31"/>
          <p:cNvSpPr txBox="1">
            <a:spLocks noChangeArrowheads="1"/>
          </p:cNvSpPr>
          <p:nvPr/>
        </p:nvSpPr>
        <p:spPr bwMode="auto">
          <a:xfrm>
            <a:off x="539750" y="5073650"/>
            <a:ext cx="27003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Madurez: Efectividad inmediata (Tiene las condiciones)</a:t>
            </a:r>
            <a:endParaRPr lang="ja-JP" altLang="en-US" sz="1200">
              <a:solidFill>
                <a:srgbClr val="0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just" eaLnBrk="1" hangingPunct="1"/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Esta claro el tema de ejecución.</a:t>
            </a:r>
            <a:endParaRPr lang="ja-JP" altLang="en-US" sz="120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Alta factibilidad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7372" name="AutoShape 32"/>
          <p:cNvSpPr>
            <a:spLocks noChangeArrowheads="1"/>
          </p:cNvSpPr>
          <p:nvPr/>
        </p:nvSpPr>
        <p:spPr bwMode="auto">
          <a:xfrm>
            <a:off x="468313" y="4330700"/>
            <a:ext cx="2771775" cy="611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73" name="Text Box 33"/>
          <p:cNvSpPr txBox="1">
            <a:spLocks noChangeArrowheads="1"/>
          </p:cNvSpPr>
          <p:nvPr/>
        </p:nvSpPr>
        <p:spPr bwMode="auto">
          <a:xfrm>
            <a:off x="539750" y="4348163"/>
            <a:ext cx="2700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Impacto: Modelo</a:t>
            </a:r>
            <a:endParaRPr lang="ja-JP" altLang="en-US" sz="1200">
              <a:solidFill>
                <a:srgbClr val="0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just" eaLnBrk="1" hangingPunct="1"/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Impacto que de alta visualización</a:t>
            </a:r>
            <a:endParaRPr lang="ja-JP" altLang="en-US" sz="120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Importancia de los resultados.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7374" name="Text Box 34"/>
          <p:cNvSpPr txBox="1">
            <a:spLocks noChangeArrowheads="1"/>
          </p:cNvSpPr>
          <p:nvPr/>
        </p:nvSpPr>
        <p:spPr bwMode="auto">
          <a:xfrm>
            <a:off x="531813" y="3405188"/>
            <a:ext cx="25193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200" b="1">
                <a:solidFill>
                  <a:srgbClr val="000000"/>
                </a:solidFill>
                <a:ea typeface="MS Gothic" panose="020B0609070205080204" pitchFamily="49" charset="-128"/>
              </a:rPr>
              <a:t>Detalle de Criterios de Selección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57375" name="AutoShape 43"/>
          <p:cNvSpPr>
            <a:spLocks noChangeArrowheads="1"/>
          </p:cNvSpPr>
          <p:nvPr/>
        </p:nvSpPr>
        <p:spPr bwMode="auto">
          <a:xfrm>
            <a:off x="3348038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76" name="AutoShape 44"/>
          <p:cNvSpPr>
            <a:spLocks noChangeArrowheads="1"/>
          </p:cNvSpPr>
          <p:nvPr/>
        </p:nvSpPr>
        <p:spPr bwMode="auto">
          <a:xfrm>
            <a:off x="4657725" y="1557338"/>
            <a:ext cx="1260475" cy="342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77" name="Text Box 45"/>
          <p:cNvSpPr txBox="1">
            <a:spLocks noChangeArrowheads="1"/>
          </p:cNvSpPr>
          <p:nvPr/>
        </p:nvSpPr>
        <p:spPr bwMode="auto">
          <a:xfrm>
            <a:off x="4657725" y="1628775"/>
            <a:ext cx="12604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Talleres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7378" name="AutoShape 47"/>
          <p:cNvSpPr>
            <a:spLocks noChangeArrowheads="1"/>
          </p:cNvSpPr>
          <p:nvPr/>
        </p:nvSpPr>
        <p:spPr bwMode="auto">
          <a:xfrm>
            <a:off x="3733800" y="1052513"/>
            <a:ext cx="2184400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79" name="Text Box 48"/>
          <p:cNvSpPr txBox="1">
            <a:spLocks noChangeArrowheads="1"/>
          </p:cNvSpPr>
          <p:nvPr/>
        </p:nvSpPr>
        <p:spPr bwMode="auto">
          <a:xfrm>
            <a:off x="3810000" y="1066800"/>
            <a:ext cx="195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Estudio de la situación actual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 flipH="1">
            <a:off x="4876800" y="3336925"/>
            <a:ext cx="360363" cy="0"/>
          </a:xfrm>
          <a:prstGeom prst="line">
            <a:avLst/>
          </a:prstGeom>
          <a:noFill/>
          <a:ln w="76200" cmpd="sng">
            <a:solidFill>
              <a:schemeClr val="accent3"/>
            </a:solidFill>
            <a:round/>
            <a:headEnd/>
            <a:tailEnd type="stealth" w="med" len="med"/>
          </a:ln>
        </p:spPr>
        <p:txBody>
          <a:bodyPr lIns="74295" tIns="8890" rIns="74295" bIns="8890"/>
          <a:lstStyle/>
          <a:p>
            <a:pPr>
              <a:defRPr/>
            </a:pPr>
            <a:endParaRPr lang="es-ES"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7381" name="Line 50"/>
          <p:cNvSpPr>
            <a:spLocks noChangeShapeType="1"/>
          </p:cNvSpPr>
          <p:nvPr/>
        </p:nvSpPr>
        <p:spPr bwMode="auto">
          <a:xfrm flipH="1">
            <a:off x="6019800" y="3860800"/>
            <a:ext cx="2667000" cy="460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7382" name="Line 54"/>
          <p:cNvSpPr>
            <a:spLocks noChangeShapeType="1"/>
          </p:cNvSpPr>
          <p:nvPr/>
        </p:nvSpPr>
        <p:spPr bwMode="auto">
          <a:xfrm flipH="1">
            <a:off x="4787900" y="37036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7383" name="Line 57"/>
          <p:cNvSpPr>
            <a:spLocks noChangeShapeType="1"/>
          </p:cNvSpPr>
          <p:nvPr/>
        </p:nvSpPr>
        <p:spPr bwMode="auto">
          <a:xfrm>
            <a:off x="7839075" y="2819400"/>
            <a:ext cx="46038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7384" name="Line 58"/>
          <p:cNvSpPr>
            <a:spLocks noChangeShapeType="1"/>
          </p:cNvSpPr>
          <p:nvPr/>
        </p:nvSpPr>
        <p:spPr bwMode="auto">
          <a:xfrm>
            <a:off x="395288" y="3095625"/>
            <a:ext cx="1800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7385" name="Line 59"/>
          <p:cNvSpPr>
            <a:spLocks noChangeShapeType="1"/>
          </p:cNvSpPr>
          <p:nvPr/>
        </p:nvSpPr>
        <p:spPr bwMode="auto">
          <a:xfrm>
            <a:off x="395288" y="6359525"/>
            <a:ext cx="1800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7386" name="Line 66"/>
          <p:cNvSpPr>
            <a:spLocks noChangeShapeType="1"/>
          </p:cNvSpPr>
          <p:nvPr/>
        </p:nvSpPr>
        <p:spPr bwMode="auto">
          <a:xfrm>
            <a:off x="6300788" y="1484313"/>
            <a:ext cx="0" cy="1512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7387" name="Text Box 26"/>
          <p:cNvSpPr txBox="1">
            <a:spLocks noChangeArrowheads="1"/>
          </p:cNvSpPr>
          <p:nvPr/>
        </p:nvSpPr>
        <p:spPr bwMode="auto">
          <a:xfrm>
            <a:off x="3611563" y="3954463"/>
            <a:ext cx="2447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MX" altLang="ja-JP" sz="1600" b="1">
                <a:ea typeface="MS Gothic" panose="020B0609070205080204" pitchFamily="49" charset="-128"/>
              </a:rPr>
              <a:t>Primera Selección</a:t>
            </a:r>
            <a:endParaRPr lang="ja-JP" altLang="en-US" sz="1600"/>
          </a:p>
        </p:txBody>
      </p:sp>
      <p:sp>
        <p:nvSpPr>
          <p:cNvPr id="57388" name="AutoShape 5"/>
          <p:cNvSpPr>
            <a:spLocks noChangeArrowheads="1"/>
          </p:cNvSpPr>
          <p:nvPr/>
        </p:nvSpPr>
        <p:spPr bwMode="auto">
          <a:xfrm>
            <a:off x="6875463" y="3213100"/>
            <a:ext cx="1979612" cy="9001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89" name="Text Box 6"/>
          <p:cNvSpPr txBox="1">
            <a:spLocks noChangeArrowheads="1"/>
          </p:cNvSpPr>
          <p:nvPr/>
        </p:nvSpPr>
        <p:spPr bwMode="auto">
          <a:xfrm>
            <a:off x="6875463" y="3284538"/>
            <a:ext cx="19796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" altLang="es-US" sz="1200" b="1">
                <a:solidFill>
                  <a:srgbClr val="000000"/>
                </a:solidFill>
              </a:rPr>
              <a:t>Concepto de desarrollo para el turismo en la Región Oriental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cxnSp>
        <p:nvCxnSpPr>
          <p:cNvPr id="57390" name="Shape 88"/>
          <p:cNvCxnSpPr>
            <a:cxnSpLocks noChangeShapeType="1"/>
          </p:cNvCxnSpPr>
          <p:nvPr/>
        </p:nvCxnSpPr>
        <p:spPr bwMode="auto">
          <a:xfrm rot="16200000" flipH="1">
            <a:off x="2822575" y="2365375"/>
            <a:ext cx="254000" cy="1111250"/>
          </a:xfrm>
          <a:prstGeom prst="bent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AutoShape 43"/>
          <p:cNvSpPr>
            <a:spLocks noChangeArrowheads="1"/>
          </p:cNvSpPr>
          <p:nvPr/>
        </p:nvSpPr>
        <p:spPr bwMode="auto">
          <a:xfrm>
            <a:off x="3508375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28575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cxnSp>
        <p:nvCxnSpPr>
          <p:cNvPr id="57392" name="Straight Connector 73"/>
          <p:cNvCxnSpPr>
            <a:cxnSpLocks noChangeShapeType="1"/>
          </p:cNvCxnSpPr>
          <p:nvPr/>
        </p:nvCxnSpPr>
        <p:spPr bwMode="auto">
          <a:xfrm>
            <a:off x="6172200" y="1295400"/>
            <a:ext cx="3048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93" name="Straight Arrow Connector 97"/>
          <p:cNvCxnSpPr>
            <a:cxnSpLocks noChangeShapeType="1"/>
          </p:cNvCxnSpPr>
          <p:nvPr/>
        </p:nvCxnSpPr>
        <p:spPr bwMode="auto">
          <a:xfrm rot="5400000">
            <a:off x="3884613" y="2930525"/>
            <a:ext cx="1906587" cy="476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AutoShape 25"/>
          <p:cNvSpPr>
            <a:spLocks noChangeArrowheads="1"/>
          </p:cNvSpPr>
          <p:nvPr/>
        </p:nvSpPr>
        <p:spPr bwMode="auto">
          <a:xfrm>
            <a:off x="3581400" y="2362200"/>
            <a:ext cx="2514600" cy="615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95" name="Text Box 4"/>
          <p:cNvSpPr txBox="1">
            <a:spLocks noChangeArrowheads="1"/>
          </p:cNvSpPr>
          <p:nvPr/>
        </p:nvSpPr>
        <p:spPr bwMode="auto">
          <a:xfrm>
            <a:off x="3611563" y="2413000"/>
            <a:ext cx="24479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ja-JP" sz="1400" b="1">
                <a:ea typeface="MS Gothic" panose="020B0609070205080204" pitchFamily="49" charset="-128"/>
              </a:rPr>
              <a:t>Lista larga</a:t>
            </a:r>
            <a:endParaRPr lang="es-ES" altLang="ja-JP" sz="1400">
              <a:ea typeface="MS Gothic" panose="020B0609070205080204" pitchFamily="49" charset="-128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s-ES" altLang="ja-JP" sz="1200">
                <a:ea typeface="MS Gothic" panose="020B0609070205080204" pitchFamily="49" charset="-128"/>
              </a:rPr>
              <a:t>Proyectos Piloto y Capacitaciones</a:t>
            </a:r>
            <a:endParaRPr lang="ja-JP" altLang="es-MX" sz="1200">
              <a:ea typeface="MS Gothic" panose="020B0609070205080204" pitchFamily="49" charset="-128"/>
            </a:endParaRPr>
          </a:p>
        </p:txBody>
      </p:sp>
      <p:sp>
        <p:nvSpPr>
          <p:cNvPr id="57396" name="TextBox 103"/>
          <p:cNvSpPr txBox="1">
            <a:spLocks noChangeArrowheads="1"/>
          </p:cNvSpPr>
          <p:nvPr/>
        </p:nvSpPr>
        <p:spPr bwMode="auto">
          <a:xfrm>
            <a:off x="3429000" y="4724400"/>
            <a:ext cx="2667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4400"/>
              <a:t>y una estrategia</a:t>
            </a:r>
          </a:p>
        </p:txBody>
      </p:sp>
      <p:sp>
        <p:nvSpPr>
          <p:cNvPr id="57397" name="AutoShape 35"/>
          <p:cNvSpPr>
            <a:spLocks noChangeArrowheads="1"/>
          </p:cNvSpPr>
          <p:nvPr/>
        </p:nvSpPr>
        <p:spPr bwMode="auto">
          <a:xfrm>
            <a:off x="6227763" y="4419600"/>
            <a:ext cx="2687637" cy="23241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98" name="AutoShape 36"/>
          <p:cNvSpPr>
            <a:spLocks noChangeArrowheads="1"/>
          </p:cNvSpPr>
          <p:nvPr/>
        </p:nvSpPr>
        <p:spPr bwMode="auto">
          <a:xfrm>
            <a:off x="6300788" y="5286375"/>
            <a:ext cx="2519362" cy="612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399" name="Text Box 38"/>
          <p:cNvSpPr txBox="1">
            <a:spLocks noChangeArrowheads="1"/>
          </p:cNvSpPr>
          <p:nvPr/>
        </p:nvSpPr>
        <p:spPr bwMode="auto">
          <a:xfrm>
            <a:off x="6397625" y="4462463"/>
            <a:ext cx="205263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200" b="1">
                <a:solidFill>
                  <a:srgbClr val="000000"/>
                </a:solidFill>
                <a:ea typeface="MS Gothic" panose="020B0609070205080204" pitchFamily="49" charset="-128"/>
              </a:rPr>
              <a:t>Estrategia para Selección</a:t>
            </a:r>
            <a:endParaRPr lang="ja-JP" altLang="en-US" sz="1200" b="1">
              <a:solidFill>
                <a:srgbClr val="000000"/>
              </a:solidFill>
            </a:endParaRPr>
          </a:p>
          <a:p>
            <a:pPr algn="just" eaLnBrk="1" hangingPunct="1"/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57400" name="AutoShape 39"/>
          <p:cNvSpPr>
            <a:spLocks noChangeArrowheads="1"/>
          </p:cNvSpPr>
          <p:nvPr/>
        </p:nvSpPr>
        <p:spPr bwMode="auto">
          <a:xfrm>
            <a:off x="6319838" y="4648200"/>
            <a:ext cx="2519362" cy="57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401" name="Text Box 40"/>
          <p:cNvSpPr txBox="1">
            <a:spLocks noChangeArrowheads="1"/>
          </p:cNvSpPr>
          <p:nvPr/>
        </p:nvSpPr>
        <p:spPr bwMode="auto">
          <a:xfrm>
            <a:off x="6319838" y="4686300"/>
            <a:ext cx="2447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200" b="1">
                <a:solidFill>
                  <a:srgbClr val="000000"/>
                </a:solidFill>
                <a:ea typeface="MS Gothic" panose="020B0609070205080204" pitchFamily="49" charset="-128"/>
              </a:rPr>
              <a:t>Que mejoren la imagen del Golfo de Fonseca en su conjunto.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57402" name="AutoShape 68"/>
          <p:cNvSpPr>
            <a:spLocks noChangeArrowheads="1"/>
          </p:cNvSpPr>
          <p:nvPr/>
        </p:nvSpPr>
        <p:spPr bwMode="auto">
          <a:xfrm>
            <a:off x="6300788" y="5943600"/>
            <a:ext cx="2519362" cy="641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7403" name="Text Box 69"/>
          <p:cNvSpPr txBox="1">
            <a:spLocks noChangeArrowheads="1"/>
          </p:cNvSpPr>
          <p:nvPr/>
        </p:nvSpPr>
        <p:spPr bwMode="auto">
          <a:xfrm>
            <a:off x="6324600" y="5289550"/>
            <a:ext cx="244951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200" b="1">
                <a:solidFill>
                  <a:srgbClr val="000000"/>
                </a:solidFill>
              </a:rPr>
              <a:t>Que integren una oferta compettitva para Golfo de Fonseca.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57404" name="Text Box 37"/>
          <p:cNvSpPr txBox="1">
            <a:spLocks noChangeArrowheads="1"/>
          </p:cNvSpPr>
          <p:nvPr/>
        </p:nvSpPr>
        <p:spPr bwMode="auto">
          <a:xfrm>
            <a:off x="6354763" y="6051550"/>
            <a:ext cx="24844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200" b="1">
                <a:solidFill>
                  <a:srgbClr val="000000"/>
                </a:solidFill>
                <a:ea typeface="MS Gothic" panose="020B0609070205080204" pitchFamily="49" charset="-128"/>
              </a:rPr>
              <a:t>Que se puedan medir y replicar en otras regiones.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cxnSp>
        <p:nvCxnSpPr>
          <p:cNvPr id="57405" name="Shape 112"/>
          <p:cNvCxnSpPr>
            <a:cxnSpLocks noChangeShapeType="1"/>
          </p:cNvCxnSpPr>
          <p:nvPr/>
        </p:nvCxnSpPr>
        <p:spPr bwMode="auto">
          <a:xfrm rot="5400000" flipH="1" flipV="1">
            <a:off x="654844" y="2167731"/>
            <a:ext cx="1292225" cy="925513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3384550" y="474980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3611563" y="2349500"/>
            <a:ext cx="2447925" cy="5397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396" name="AutoShape 7"/>
          <p:cNvSpPr>
            <a:spLocks noChangeArrowheads="1"/>
          </p:cNvSpPr>
          <p:nvPr/>
        </p:nvSpPr>
        <p:spPr bwMode="auto">
          <a:xfrm>
            <a:off x="6443663" y="692150"/>
            <a:ext cx="2376487" cy="21605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397" name="AutoShape 8"/>
          <p:cNvSpPr>
            <a:spLocks noChangeArrowheads="1"/>
          </p:cNvSpPr>
          <p:nvPr/>
        </p:nvSpPr>
        <p:spPr bwMode="auto">
          <a:xfrm>
            <a:off x="6810375" y="2235200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398" name="Text Box 9"/>
          <p:cNvSpPr txBox="1">
            <a:spLocks noChangeArrowheads="1"/>
          </p:cNvSpPr>
          <p:nvPr/>
        </p:nvSpPr>
        <p:spPr bwMode="auto">
          <a:xfrm>
            <a:off x="6881813" y="2247900"/>
            <a:ext cx="16557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Desarrollo Económico de la región Oriental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9399" name="AutoShape 10"/>
          <p:cNvSpPr>
            <a:spLocks noChangeArrowheads="1"/>
          </p:cNvSpPr>
          <p:nvPr/>
        </p:nvSpPr>
        <p:spPr bwMode="auto">
          <a:xfrm>
            <a:off x="6524625" y="1639888"/>
            <a:ext cx="2268538" cy="493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00" name="Text Box 11"/>
          <p:cNvSpPr txBox="1">
            <a:spLocks noChangeArrowheads="1"/>
          </p:cNvSpPr>
          <p:nvPr/>
        </p:nvSpPr>
        <p:spPr bwMode="auto">
          <a:xfrm>
            <a:off x="6543675" y="1671638"/>
            <a:ext cx="2232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Política estratégica de Pueblos vivos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9401" name="AutoShape 12"/>
          <p:cNvSpPr>
            <a:spLocks noChangeArrowheads="1"/>
          </p:cNvSpPr>
          <p:nvPr/>
        </p:nvSpPr>
        <p:spPr bwMode="auto">
          <a:xfrm>
            <a:off x="6732588" y="1147763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02" name="Text Box 13"/>
          <p:cNvSpPr txBox="1">
            <a:spLocks noChangeArrowheads="1"/>
          </p:cNvSpPr>
          <p:nvPr/>
        </p:nvSpPr>
        <p:spPr bwMode="auto">
          <a:xfrm>
            <a:off x="6983413" y="1244600"/>
            <a:ext cx="12969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Plan Quinquenal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9403" name="Text Box 14"/>
          <p:cNvSpPr txBox="1">
            <a:spLocks noChangeArrowheads="1"/>
          </p:cNvSpPr>
          <p:nvPr/>
        </p:nvSpPr>
        <p:spPr bwMode="auto">
          <a:xfrm>
            <a:off x="6553200" y="728663"/>
            <a:ext cx="18764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Concepto de Desarrollo Turístico Nacional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9404" name="AutoShape 15"/>
          <p:cNvSpPr>
            <a:spLocks noChangeArrowheads="1"/>
          </p:cNvSpPr>
          <p:nvPr/>
        </p:nvSpPr>
        <p:spPr bwMode="auto">
          <a:xfrm>
            <a:off x="5238750" y="3141663"/>
            <a:ext cx="1619250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05" name="Text Box 16"/>
          <p:cNvSpPr txBox="1">
            <a:spLocks noChangeArrowheads="1"/>
          </p:cNvSpPr>
          <p:nvPr/>
        </p:nvSpPr>
        <p:spPr bwMode="auto">
          <a:xfrm>
            <a:off x="5270500" y="3167063"/>
            <a:ext cx="15113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Proceso de reconfirmación local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1763713" y="1173163"/>
            <a:ext cx="1260475" cy="1620837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/>
          </a:p>
        </p:txBody>
      </p:sp>
      <p:sp>
        <p:nvSpPr>
          <p:cNvPr id="59407" name="AutoShape 18"/>
          <p:cNvSpPr>
            <a:spLocks noChangeArrowheads="1"/>
          </p:cNvSpPr>
          <p:nvPr/>
        </p:nvSpPr>
        <p:spPr bwMode="auto">
          <a:xfrm>
            <a:off x="1846263" y="1677988"/>
            <a:ext cx="1079500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08" name="Text Box 19"/>
          <p:cNvSpPr txBox="1">
            <a:spLocks noChangeArrowheads="1"/>
          </p:cNvSpPr>
          <p:nvPr/>
        </p:nvSpPr>
        <p:spPr bwMode="auto">
          <a:xfrm>
            <a:off x="1936750" y="1695450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Relevancia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9409" name="AutoShape 20"/>
          <p:cNvSpPr>
            <a:spLocks noChangeArrowheads="1"/>
          </p:cNvSpPr>
          <p:nvPr/>
        </p:nvSpPr>
        <p:spPr bwMode="auto">
          <a:xfrm>
            <a:off x="1846263" y="2420938"/>
            <a:ext cx="1081087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10" name="Text Box 21"/>
          <p:cNvSpPr txBox="1">
            <a:spLocks noChangeArrowheads="1"/>
          </p:cNvSpPr>
          <p:nvPr/>
        </p:nvSpPr>
        <p:spPr bwMode="auto">
          <a:xfrm>
            <a:off x="1936750" y="2438400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Madurez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9411" name="AutoShape 22"/>
          <p:cNvSpPr>
            <a:spLocks noChangeArrowheads="1"/>
          </p:cNvSpPr>
          <p:nvPr/>
        </p:nvSpPr>
        <p:spPr bwMode="auto">
          <a:xfrm>
            <a:off x="1846263" y="2049463"/>
            <a:ext cx="1079500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12" name="Text Box 23"/>
          <p:cNvSpPr txBox="1">
            <a:spLocks noChangeArrowheads="1"/>
          </p:cNvSpPr>
          <p:nvPr/>
        </p:nvSpPr>
        <p:spPr bwMode="auto">
          <a:xfrm>
            <a:off x="1936750" y="2066925"/>
            <a:ext cx="900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Gothic" panose="020B0609070205080204" pitchFamily="49" charset="-128"/>
              </a:rPr>
              <a:t>Impacto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59413" name="Text Box 24"/>
          <p:cNvSpPr txBox="1">
            <a:spLocks noChangeArrowheads="1"/>
          </p:cNvSpPr>
          <p:nvPr/>
        </p:nvSpPr>
        <p:spPr bwMode="auto">
          <a:xfrm>
            <a:off x="1943100" y="1243013"/>
            <a:ext cx="9350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ea typeface="MS Gothic" panose="020B0609070205080204" pitchFamily="49" charset="-128"/>
              </a:rPr>
              <a:t>Criterios de Selección</a:t>
            </a:r>
            <a:endParaRPr lang="ja-JP" altLang="en-US" sz="1200"/>
          </a:p>
        </p:txBody>
      </p:sp>
      <p:sp>
        <p:nvSpPr>
          <p:cNvPr id="59414" name="AutoShape 27"/>
          <p:cNvSpPr>
            <a:spLocks noChangeArrowheads="1"/>
          </p:cNvSpPr>
          <p:nvPr/>
        </p:nvSpPr>
        <p:spPr bwMode="auto">
          <a:xfrm>
            <a:off x="323850" y="3321050"/>
            <a:ext cx="3059113" cy="27003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15" name="AutoShape 28"/>
          <p:cNvSpPr>
            <a:spLocks noChangeArrowheads="1"/>
          </p:cNvSpPr>
          <p:nvPr/>
        </p:nvSpPr>
        <p:spPr bwMode="auto">
          <a:xfrm>
            <a:off x="468313" y="3646488"/>
            <a:ext cx="2771775" cy="611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16" name="Text Box 29"/>
          <p:cNvSpPr txBox="1">
            <a:spLocks noChangeArrowheads="1"/>
          </p:cNvSpPr>
          <p:nvPr/>
        </p:nvSpPr>
        <p:spPr bwMode="auto">
          <a:xfrm>
            <a:off x="539750" y="3646488"/>
            <a:ext cx="27003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Relevancia: Turismo Comunitario</a:t>
            </a:r>
            <a:endParaRPr lang="ja-JP" altLang="en-US" sz="1200">
              <a:solidFill>
                <a:srgbClr val="0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Plazo: Corto / Mediano / Largo</a:t>
            </a:r>
            <a:endParaRPr lang="ja-JP" altLang="en-US" sz="120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just" eaLnBrk="1" hangingPunct="1"/>
            <a:r>
              <a:rPr lang="ja-JP" altLang="en-U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Fuerte demanda.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9417" name="AutoShape 30"/>
          <p:cNvSpPr>
            <a:spLocks noChangeArrowheads="1"/>
          </p:cNvSpPr>
          <p:nvPr/>
        </p:nvSpPr>
        <p:spPr bwMode="auto">
          <a:xfrm>
            <a:off x="468313" y="5014913"/>
            <a:ext cx="2771775" cy="827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18" name="Text Box 31"/>
          <p:cNvSpPr txBox="1">
            <a:spLocks noChangeArrowheads="1"/>
          </p:cNvSpPr>
          <p:nvPr/>
        </p:nvSpPr>
        <p:spPr bwMode="auto">
          <a:xfrm>
            <a:off x="539750" y="5073650"/>
            <a:ext cx="27003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Madurez: Efectividad inmediata (Tiene las condiciones)</a:t>
            </a:r>
            <a:endParaRPr lang="ja-JP" altLang="en-US" sz="1200">
              <a:solidFill>
                <a:srgbClr val="0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just" eaLnBrk="1" hangingPunct="1"/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Esta claro el tema de ejecución.</a:t>
            </a:r>
            <a:endParaRPr lang="ja-JP" altLang="en-US" sz="120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Alta factibilidad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9419" name="AutoShape 32"/>
          <p:cNvSpPr>
            <a:spLocks noChangeArrowheads="1"/>
          </p:cNvSpPr>
          <p:nvPr/>
        </p:nvSpPr>
        <p:spPr bwMode="auto">
          <a:xfrm>
            <a:off x="468313" y="4330700"/>
            <a:ext cx="2771775" cy="611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20" name="Text Box 33"/>
          <p:cNvSpPr txBox="1">
            <a:spLocks noChangeArrowheads="1"/>
          </p:cNvSpPr>
          <p:nvPr/>
        </p:nvSpPr>
        <p:spPr bwMode="auto">
          <a:xfrm>
            <a:off x="539750" y="4348163"/>
            <a:ext cx="2700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Impacto: Modelo</a:t>
            </a:r>
            <a:endParaRPr lang="ja-JP" altLang="en-US" sz="1200">
              <a:solidFill>
                <a:srgbClr val="0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just" eaLnBrk="1" hangingPunct="1"/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Impacto que de alta visualización</a:t>
            </a:r>
            <a:endParaRPr lang="ja-JP" altLang="en-US" sz="120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ja-JP" altLang="es-ES" sz="120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</a:t>
            </a: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Importancia de los resultados.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9421" name="Text Box 34"/>
          <p:cNvSpPr txBox="1">
            <a:spLocks noChangeArrowheads="1"/>
          </p:cNvSpPr>
          <p:nvPr/>
        </p:nvSpPr>
        <p:spPr bwMode="auto">
          <a:xfrm>
            <a:off x="531813" y="3405188"/>
            <a:ext cx="25193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200" b="1">
                <a:solidFill>
                  <a:srgbClr val="000000"/>
                </a:solidFill>
                <a:ea typeface="MS Gothic" panose="020B0609070205080204" pitchFamily="49" charset="-128"/>
              </a:rPr>
              <a:t>Detalle de Criterios de Selección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59422" name="AutoShape 43"/>
          <p:cNvSpPr>
            <a:spLocks noChangeArrowheads="1"/>
          </p:cNvSpPr>
          <p:nvPr/>
        </p:nvSpPr>
        <p:spPr bwMode="auto">
          <a:xfrm>
            <a:off x="3348038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23" name="AutoShape 44"/>
          <p:cNvSpPr>
            <a:spLocks noChangeArrowheads="1"/>
          </p:cNvSpPr>
          <p:nvPr/>
        </p:nvSpPr>
        <p:spPr bwMode="auto">
          <a:xfrm>
            <a:off x="4657725" y="1557338"/>
            <a:ext cx="1260475" cy="342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24" name="Text Box 45"/>
          <p:cNvSpPr txBox="1">
            <a:spLocks noChangeArrowheads="1"/>
          </p:cNvSpPr>
          <p:nvPr/>
        </p:nvSpPr>
        <p:spPr bwMode="auto">
          <a:xfrm>
            <a:off x="4657725" y="1628775"/>
            <a:ext cx="12604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Talleres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59425" name="AutoShape 47"/>
          <p:cNvSpPr>
            <a:spLocks noChangeArrowheads="1"/>
          </p:cNvSpPr>
          <p:nvPr/>
        </p:nvSpPr>
        <p:spPr bwMode="auto">
          <a:xfrm>
            <a:off x="3733800" y="1052513"/>
            <a:ext cx="2184400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26" name="Text Box 48"/>
          <p:cNvSpPr txBox="1">
            <a:spLocks noChangeArrowheads="1"/>
          </p:cNvSpPr>
          <p:nvPr/>
        </p:nvSpPr>
        <p:spPr bwMode="auto">
          <a:xfrm>
            <a:off x="3810000" y="1066800"/>
            <a:ext cx="195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rgbClr val="000000"/>
                </a:solidFill>
                <a:ea typeface="MS Gothic" panose="020B0609070205080204" pitchFamily="49" charset="-128"/>
              </a:rPr>
              <a:t>Estudio de la situación actual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 flipH="1">
            <a:off x="4876800" y="3336925"/>
            <a:ext cx="360363" cy="0"/>
          </a:xfrm>
          <a:prstGeom prst="line">
            <a:avLst/>
          </a:prstGeom>
          <a:noFill/>
          <a:ln w="76200" cmpd="sng">
            <a:solidFill>
              <a:schemeClr val="accent3"/>
            </a:solidFill>
            <a:round/>
            <a:headEnd/>
            <a:tailEnd type="stealth" w="med" len="med"/>
          </a:ln>
        </p:spPr>
        <p:txBody>
          <a:bodyPr lIns="74295" tIns="8890" rIns="74295" bIns="8890"/>
          <a:lstStyle/>
          <a:p>
            <a:pPr>
              <a:defRPr/>
            </a:pPr>
            <a:endParaRPr lang="es-ES"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9428" name="Line 50"/>
          <p:cNvSpPr>
            <a:spLocks noChangeShapeType="1"/>
          </p:cNvSpPr>
          <p:nvPr/>
        </p:nvSpPr>
        <p:spPr bwMode="auto">
          <a:xfrm flipH="1">
            <a:off x="6019800" y="3860800"/>
            <a:ext cx="2667000" cy="460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9429" name="Line 54"/>
          <p:cNvSpPr>
            <a:spLocks noChangeShapeType="1"/>
          </p:cNvSpPr>
          <p:nvPr/>
        </p:nvSpPr>
        <p:spPr bwMode="auto">
          <a:xfrm flipH="1">
            <a:off x="4787900" y="37036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9430" name="Line 58"/>
          <p:cNvSpPr>
            <a:spLocks noChangeShapeType="1"/>
          </p:cNvSpPr>
          <p:nvPr/>
        </p:nvSpPr>
        <p:spPr bwMode="auto">
          <a:xfrm>
            <a:off x="395288" y="3095625"/>
            <a:ext cx="1800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9431" name="Line 59"/>
          <p:cNvSpPr>
            <a:spLocks noChangeShapeType="1"/>
          </p:cNvSpPr>
          <p:nvPr/>
        </p:nvSpPr>
        <p:spPr bwMode="auto">
          <a:xfrm>
            <a:off x="395288" y="6359525"/>
            <a:ext cx="1800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9432" name="Text Box 63"/>
          <p:cNvSpPr txBox="1">
            <a:spLocks noChangeArrowheads="1"/>
          </p:cNvSpPr>
          <p:nvPr/>
        </p:nvSpPr>
        <p:spPr bwMode="auto">
          <a:xfrm>
            <a:off x="312738" y="2852738"/>
            <a:ext cx="18367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96000"/>
              </a:lnSpc>
            </a:pPr>
            <a:r>
              <a:rPr lang="es-ES" altLang="ja-JP" sz="1200" b="1">
                <a:ea typeface="MS Gothic" panose="020B0609070205080204" pitchFamily="49" charset="-128"/>
              </a:rPr>
              <a:t>2011 Marzo (Año 1)</a:t>
            </a:r>
            <a:endParaRPr lang="es-ES" altLang="ja-JP" sz="1200"/>
          </a:p>
        </p:txBody>
      </p:sp>
      <p:sp>
        <p:nvSpPr>
          <p:cNvPr id="59433" name="Text Box 64"/>
          <p:cNvSpPr txBox="1">
            <a:spLocks noChangeArrowheads="1"/>
          </p:cNvSpPr>
          <p:nvPr/>
        </p:nvSpPr>
        <p:spPr bwMode="auto">
          <a:xfrm>
            <a:off x="312738" y="6092825"/>
            <a:ext cx="18367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96000"/>
              </a:lnSpc>
            </a:pPr>
            <a:r>
              <a:rPr lang="es-ES" altLang="ja-JP" sz="1200" b="1">
                <a:ea typeface="MS Gothic" panose="020B0609070205080204" pitchFamily="49" charset="-128"/>
              </a:rPr>
              <a:t>2011 Setiembre (Año 2)</a:t>
            </a:r>
            <a:endParaRPr lang="es-ES" altLang="ja-JP" sz="1200"/>
          </a:p>
        </p:txBody>
      </p:sp>
      <p:sp>
        <p:nvSpPr>
          <p:cNvPr id="59434" name="Line 66"/>
          <p:cNvSpPr>
            <a:spLocks noChangeShapeType="1"/>
          </p:cNvSpPr>
          <p:nvPr/>
        </p:nvSpPr>
        <p:spPr bwMode="auto">
          <a:xfrm>
            <a:off x="6300788" y="1484313"/>
            <a:ext cx="0" cy="1512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es-US"/>
          </a:p>
        </p:txBody>
      </p:sp>
      <p:sp>
        <p:nvSpPr>
          <p:cNvPr id="59435" name="Title 22"/>
          <p:cNvSpPr txBox="1">
            <a:spLocks/>
          </p:cNvSpPr>
          <p:nvPr/>
        </p:nvSpPr>
        <p:spPr bwMode="auto">
          <a:xfrm>
            <a:off x="0" y="-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US" sz="4000">
                <a:solidFill>
                  <a:srgbClr val="DAEDEF"/>
                </a:solidFill>
              </a:rPr>
              <a:t>Flujo de selección de proyectos piloto</a:t>
            </a:r>
          </a:p>
        </p:txBody>
      </p:sp>
      <p:cxnSp>
        <p:nvCxnSpPr>
          <p:cNvPr id="59436" name="Shape 88"/>
          <p:cNvCxnSpPr>
            <a:cxnSpLocks noChangeShapeType="1"/>
          </p:cNvCxnSpPr>
          <p:nvPr/>
        </p:nvCxnSpPr>
        <p:spPr bwMode="auto">
          <a:xfrm rot="16200000" flipH="1">
            <a:off x="2822575" y="2365375"/>
            <a:ext cx="254000" cy="1111250"/>
          </a:xfrm>
          <a:prstGeom prst="bent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AutoShape 43"/>
          <p:cNvSpPr>
            <a:spLocks noChangeArrowheads="1"/>
          </p:cNvSpPr>
          <p:nvPr/>
        </p:nvSpPr>
        <p:spPr bwMode="auto">
          <a:xfrm>
            <a:off x="3508375" y="962025"/>
            <a:ext cx="2663825" cy="1028700"/>
          </a:xfrm>
          <a:prstGeom prst="roundRect">
            <a:avLst>
              <a:gd name="adj" fmla="val 16667"/>
            </a:avLst>
          </a:prstGeom>
          <a:noFill/>
          <a:ln w="28575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cxnSp>
        <p:nvCxnSpPr>
          <p:cNvPr id="59438" name="Straight Connector 73"/>
          <p:cNvCxnSpPr>
            <a:cxnSpLocks noChangeShapeType="1"/>
          </p:cNvCxnSpPr>
          <p:nvPr/>
        </p:nvCxnSpPr>
        <p:spPr bwMode="auto">
          <a:xfrm>
            <a:off x="6172200" y="1295400"/>
            <a:ext cx="3048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39" name="AutoShape 41"/>
          <p:cNvSpPr>
            <a:spLocks noChangeArrowheads="1"/>
          </p:cNvSpPr>
          <p:nvPr/>
        </p:nvSpPr>
        <p:spPr bwMode="auto">
          <a:xfrm>
            <a:off x="3611563" y="5257800"/>
            <a:ext cx="2408237" cy="86677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SV" altLang="es-US" sz="2000" b="1">
                <a:solidFill>
                  <a:schemeClr val="bg1"/>
                </a:solidFill>
              </a:rPr>
              <a:t>Selección final</a:t>
            </a:r>
          </a:p>
          <a:p>
            <a:pPr algn="ctr" eaLnBrk="1" hangingPunct="1"/>
            <a:r>
              <a:rPr lang="es-SV" altLang="es-US" sz="1400" b="1">
                <a:solidFill>
                  <a:schemeClr val="bg1"/>
                </a:solidFill>
              </a:rPr>
              <a:t>Proyectos piloto</a:t>
            </a:r>
          </a:p>
        </p:txBody>
      </p:sp>
      <p:cxnSp>
        <p:nvCxnSpPr>
          <p:cNvPr id="59440" name="Straight Arrow Connector 66"/>
          <p:cNvCxnSpPr>
            <a:cxnSpLocks noChangeShapeType="1"/>
            <a:stCxn id="93" idx="2"/>
            <a:endCxn id="59439" idx="0"/>
          </p:cNvCxnSpPr>
          <p:nvPr/>
        </p:nvCxnSpPr>
        <p:spPr bwMode="auto">
          <a:xfrm rot="5400000">
            <a:off x="3194844" y="3612356"/>
            <a:ext cx="3267075" cy="2381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AutoShape 25"/>
          <p:cNvSpPr>
            <a:spLocks noChangeArrowheads="1"/>
          </p:cNvSpPr>
          <p:nvPr/>
        </p:nvSpPr>
        <p:spPr bwMode="auto">
          <a:xfrm>
            <a:off x="3611563" y="3879850"/>
            <a:ext cx="2447925" cy="539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42" name="Text Box 26"/>
          <p:cNvSpPr txBox="1">
            <a:spLocks noChangeArrowheads="1"/>
          </p:cNvSpPr>
          <p:nvPr/>
        </p:nvSpPr>
        <p:spPr bwMode="auto">
          <a:xfrm>
            <a:off x="3611563" y="3927475"/>
            <a:ext cx="2447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MX" altLang="ja-JP" sz="1600" b="1">
                <a:ea typeface="MS Gothic" panose="020B0609070205080204" pitchFamily="49" charset="-128"/>
              </a:rPr>
              <a:t>Primera selección</a:t>
            </a:r>
          </a:p>
          <a:p>
            <a:pPr algn="ctr" eaLnBrk="1" hangingPunct="1"/>
            <a:r>
              <a:rPr lang="es-ES" altLang="ja-JP" sz="1200">
                <a:solidFill>
                  <a:srgbClr val="FFFFFF"/>
                </a:solidFill>
                <a:ea typeface="MS Gothic" panose="020B0609070205080204" pitchFamily="49" charset="-128"/>
              </a:rPr>
              <a:t>Proyectos Piloto</a:t>
            </a:r>
            <a:endParaRPr lang="ja-JP" altLang="en-US" sz="1600"/>
          </a:p>
        </p:txBody>
      </p:sp>
      <p:sp>
        <p:nvSpPr>
          <p:cNvPr id="70" name="AutoShape 25"/>
          <p:cNvSpPr>
            <a:spLocks noChangeArrowheads="1"/>
          </p:cNvSpPr>
          <p:nvPr/>
        </p:nvSpPr>
        <p:spPr bwMode="auto">
          <a:xfrm>
            <a:off x="3581400" y="2362200"/>
            <a:ext cx="2514600" cy="615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sng">
            <a:solidFill>
              <a:schemeClr val="accent3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44" name="Text Box 4"/>
          <p:cNvSpPr txBox="1">
            <a:spLocks noChangeArrowheads="1"/>
          </p:cNvSpPr>
          <p:nvPr/>
        </p:nvSpPr>
        <p:spPr bwMode="auto">
          <a:xfrm>
            <a:off x="3611563" y="2413000"/>
            <a:ext cx="24479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ja-JP" sz="1400" b="1">
                <a:ea typeface="MS Gothic" panose="020B0609070205080204" pitchFamily="49" charset="-128"/>
              </a:rPr>
              <a:t>Lista larga</a:t>
            </a:r>
            <a:endParaRPr lang="es-ES" altLang="ja-JP" sz="1400">
              <a:ea typeface="MS Gothic" panose="020B0609070205080204" pitchFamily="49" charset="-128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s-ES" altLang="ja-JP" sz="1200">
                <a:ea typeface="MS Gothic" panose="020B0609070205080204" pitchFamily="49" charset="-128"/>
              </a:rPr>
              <a:t>Proyectos Piloto y Capacitaciones</a:t>
            </a:r>
            <a:endParaRPr lang="ja-JP" altLang="es-MX" sz="1200">
              <a:ea typeface="MS Gothic" panose="020B0609070205080204" pitchFamily="49" charset="-128"/>
            </a:endParaRPr>
          </a:p>
        </p:txBody>
      </p:sp>
      <p:cxnSp>
        <p:nvCxnSpPr>
          <p:cNvPr id="59445" name="Shape 76"/>
          <p:cNvCxnSpPr>
            <a:cxnSpLocks noChangeShapeType="1"/>
          </p:cNvCxnSpPr>
          <p:nvPr/>
        </p:nvCxnSpPr>
        <p:spPr bwMode="auto">
          <a:xfrm rot="10800000" flipV="1">
            <a:off x="4953000" y="4113213"/>
            <a:ext cx="2913063" cy="687387"/>
          </a:xfrm>
          <a:prstGeom prst="bentConnector3">
            <a:avLst>
              <a:gd name="adj1" fmla="val 287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46" name="AutoShape 35"/>
          <p:cNvSpPr>
            <a:spLocks noChangeArrowheads="1"/>
          </p:cNvSpPr>
          <p:nvPr/>
        </p:nvSpPr>
        <p:spPr bwMode="auto">
          <a:xfrm>
            <a:off x="6227763" y="4419600"/>
            <a:ext cx="2687637" cy="23241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47" name="AutoShape 36"/>
          <p:cNvSpPr>
            <a:spLocks noChangeArrowheads="1"/>
          </p:cNvSpPr>
          <p:nvPr/>
        </p:nvSpPr>
        <p:spPr bwMode="auto">
          <a:xfrm>
            <a:off x="6300788" y="5286375"/>
            <a:ext cx="2519362" cy="612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48" name="Text Box 38"/>
          <p:cNvSpPr txBox="1">
            <a:spLocks noChangeArrowheads="1"/>
          </p:cNvSpPr>
          <p:nvPr/>
        </p:nvSpPr>
        <p:spPr bwMode="auto">
          <a:xfrm>
            <a:off x="6397625" y="4462463"/>
            <a:ext cx="205263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200" b="1">
                <a:solidFill>
                  <a:srgbClr val="000000"/>
                </a:solidFill>
                <a:ea typeface="MS Gothic" panose="020B0609070205080204" pitchFamily="49" charset="-128"/>
              </a:rPr>
              <a:t>Estrategia para Selección</a:t>
            </a:r>
            <a:endParaRPr lang="ja-JP" altLang="en-US" sz="1200" b="1">
              <a:solidFill>
                <a:srgbClr val="000000"/>
              </a:solidFill>
            </a:endParaRPr>
          </a:p>
          <a:p>
            <a:pPr algn="just" eaLnBrk="1" hangingPunct="1"/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59449" name="AutoShape 39"/>
          <p:cNvSpPr>
            <a:spLocks noChangeArrowheads="1"/>
          </p:cNvSpPr>
          <p:nvPr/>
        </p:nvSpPr>
        <p:spPr bwMode="auto">
          <a:xfrm>
            <a:off x="6319838" y="4648200"/>
            <a:ext cx="2519362" cy="57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50" name="Text Box 40"/>
          <p:cNvSpPr txBox="1">
            <a:spLocks noChangeArrowheads="1"/>
          </p:cNvSpPr>
          <p:nvPr/>
        </p:nvSpPr>
        <p:spPr bwMode="auto">
          <a:xfrm>
            <a:off x="6319838" y="4686300"/>
            <a:ext cx="2447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200" b="1">
                <a:solidFill>
                  <a:srgbClr val="000000"/>
                </a:solidFill>
                <a:ea typeface="MS Gothic" panose="020B0609070205080204" pitchFamily="49" charset="-128"/>
              </a:rPr>
              <a:t>Que mejoren la imagen del Golfo de Fonseca en su conjunto.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59451" name="AutoShape 68"/>
          <p:cNvSpPr>
            <a:spLocks noChangeArrowheads="1"/>
          </p:cNvSpPr>
          <p:nvPr/>
        </p:nvSpPr>
        <p:spPr bwMode="auto">
          <a:xfrm>
            <a:off x="6300788" y="5943600"/>
            <a:ext cx="2519362" cy="641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52" name="Text Box 69"/>
          <p:cNvSpPr txBox="1">
            <a:spLocks noChangeArrowheads="1"/>
          </p:cNvSpPr>
          <p:nvPr/>
        </p:nvSpPr>
        <p:spPr bwMode="auto">
          <a:xfrm>
            <a:off x="6324600" y="5289550"/>
            <a:ext cx="244951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ja-JP" sz="1200" b="1">
                <a:solidFill>
                  <a:srgbClr val="000000"/>
                </a:solidFill>
              </a:rPr>
              <a:t>Que integren una oferta compettitva para Golfo de Fonseca.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59453" name="Text Box 37"/>
          <p:cNvSpPr txBox="1">
            <a:spLocks noChangeArrowheads="1"/>
          </p:cNvSpPr>
          <p:nvPr/>
        </p:nvSpPr>
        <p:spPr bwMode="auto">
          <a:xfrm>
            <a:off x="6354763" y="6051550"/>
            <a:ext cx="24844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sz="1200" b="1">
                <a:solidFill>
                  <a:srgbClr val="000000"/>
                </a:solidFill>
                <a:ea typeface="MS Gothic" panose="020B0609070205080204" pitchFamily="49" charset="-128"/>
              </a:rPr>
              <a:t>Que se puedan medir y replicar en otras regiones.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cxnSp>
        <p:nvCxnSpPr>
          <p:cNvPr id="59454" name="Straight Connector 95"/>
          <p:cNvCxnSpPr>
            <a:cxnSpLocks noChangeShapeType="1"/>
          </p:cNvCxnSpPr>
          <p:nvPr/>
        </p:nvCxnSpPr>
        <p:spPr bwMode="auto">
          <a:xfrm rot="5400000">
            <a:off x="7581900" y="30861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55" name="AutoShape 5"/>
          <p:cNvSpPr>
            <a:spLocks noChangeArrowheads="1"/>
          </p:cNvSpPr>
          <p:nvPr/>
        </p:nvSpPr>
        <p:spPr bwMode="auto">
          <a:xfrm>
            <a:off x="6875463" y="3213100"/>
            <a:ext cx="1979612" cy="9001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9456" name="Text Box 6"/>
          <p:cNvSpPr txBox="1">
            <a:spLocks noChangeArrowheads="1"/>
          </p:cNvSpPr>
          <p:nvPr/>
        </p:nvSpPr>
        <p:spPr bwMode="auto">
          <a:xfrm>
            <a:off x="6875463" y="3284538"/>
            <a:ext cx="19796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" altLang="es-US" sz="1200" b="1">
                <a:solidFill>
                  <a:srgbClr val="000000"/>
                </a:solidFill>
              </a:rPr>
              <a:t>Concepto de desarrollo para el turismo en la Región Oriental</a:t>
            </a:r>
            <a:endParaRPr lang="ja-JP" altLang="en-US" sz="1200">
              <a:solidFill>
                <a:srgbClr val="000000"/>
              </a:solidFill>
            </a:endParaRPr>
          </a:p>
        </p:txBody>
      </p:sp>
      <p:cxnSp>
        <p:nvCxnSpPr>
          <p:cNvPr id="59457" name="Shape 112"/>
          <p:cNvCxnSpPr>
            <a:cxnSpLocks noChangeShapeType="1"/>
          </p:cNvCxnSpPr>
          <p:nvPr/>
        </p:nvCxnSpPr>
        <p:spPr bwMode="auto">
          <a:xfrm rot="5400000" flipH="1" flipV="1">
            <a:off x="654844" y="2167731"/>
            <a:ext cx="1292225" cy="925513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altLang="ja-JP" sz="3200" smtClean="0"/>
              <a:t>Seleccionamos juntos los proyectos que:</a:t>
            </a:r>
            <a:r>
              <a:rPr lang="ja-JP" altLang="en-US" sz="3200" smtClean="0"/>
              <a:t/>
            </a:r>
            <a:br>
              <a:rPr lang="ja-JP" altLang="en-US" sz="3200" smtClean="0"/>
            </a:br>
            <a:endParaRPr lang="es-ES" altLang="es-US" sz="32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s-ES" altLang="ja-JP" sz="3600" smtClean="0"/>
              <a:t>Tendrán impacto en el desarrollo regional</a:t>
            </a:r>
          </a:p>
          <a:p>
            <a:pPr>
              <a:buFontTx/>
              <a:buNone/>
            </a:pPr>
            <a:endParaRPr lang="es-ES" altLang="ja-JP" sz="3600" smtClean="0"/>
          </a:p>
          <a:p>
            <a:r>
              <a:rPr lang="es-ES" altLang="ja-JP" sz="3600" smtClean="0"/>
              <a:t>Nos permitirán medir su impacto</a:t>
            </a:r>
          </a:p>
          <a:p>
            <a:endParaRPr lang="es-ES" altLang="ja-JP" sz="3600" smtClean="0"/>
          </a:p>
          <a:p>
            <a:r>
              <a:rPr lang="es-ES" altLang="ja-JP" sz="3600" smtClean="0"/>
              <a:t>Seran sostenibles y sustentables</a:t>
            </a:r>
          </a:p>
          <a:p>
            <a:endParaRPr lang="ja-JP" altLang="en-US" smtClean="0"/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762000" y="61214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US" sz="3200"/>
              <a:t>Prepararán el camino hacia el futuro… </a:t>
            </a:r>
          </a:p>
        </p:txBody>
      </p:sp>
      <p:pic>
        <p:nvPicPr>
          <p:cNvPr id="6144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5127625"/>
            <a:ext cx="11414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ja-JP" smtClean="0"/>
              <a:t>El futuro</a:t>
            </a:r>
            <a:r>
              <a:rPr lang="ja-JP" altLang="en-US" smtClean="0"/>
              <a:t/>
            </a:r>
            <a:br>
              <a:rPr lang="ja-JP" altLang="en-US" smtClean="0"/>
            </a:br>
            <a:endParaRPr lang="es-ES" altLang="es-US" smtClean="0"/>
          </a:p>
        </p:txBody>
      </p:sp>
      <p:sp>
        <p:nvSpPr>
          <p:cNvPr id="634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US" sz="4800" smtClean="0"/>
              <a:t>La consolidación del Golfo de Fonseca como destino turístico</a:t>
            </a:r>
          </a:p>
        </p:txBody>
      </p:sp>
      <p:pic>
        <p:nvPicPr>
          <p:cNvPr id="6349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5127625"/>
            <a:ext cx="11414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mtClean="0"/>
              <a:t>¿Qué encontramos?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US" sz="5400" smtClean="0"/>
              <a:t>Grandes diferencias</a:t>
            </a:r>
          </a:p>
          <a:p>
            <a:endParaRPr lang="es-ES" altLang="es-US" smtClean="0"/>
          </a:p>
          <a:p>
            <a:r>
              <a:rPr lang="es-ES" altLang="es-US" sz="5400" smtClean="0"/>
              <a:t>Gran interés</a:t>
            </a:r>
          </a:p>
          <a:p>
            <a:endParaRPr lang="es-ES" altLang="es-US" sz="5400" smtClean="0"/>
          </a:p>
          <a:p>
            <a:r>
              <a:rPr lang="es-ES" altLang="es-US" sz="5400" smtClean="0"/>
              <a:t>Gran potencial</a:t>
            </a:r>
          </a:p>
          <a:p>
            <a:pPr>
              <a:buFontTx/>
              <a:buNone/>
            </a:pPr>
            <a:endParaRPr lang="es-ES" altLang="es-US" smtClean="0"/>
          </a:p>
          <a:p>
            <a:pPr>
              <a:buFontTx/>
              <a:buNone/>
            </a:pPr>
            <a:endParaRPr lang="es-ES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mtClean="0"/>
              <a:t>Proyectos piloto seleccionados</a:t>
            </a:r>
          </a:p>
        </p:txBody>
      </p:sp>
      <p:sp>
        <p:nvSpPr>
          <p:cNvPr id="65539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s-ES" altLang="es-US" smtClean="0"/>
          </a:p>
        </p:txBody>
      </p:sp>
      <p:graphicFrame>
        <p:nvGraphicFramePr>
          <p:cNvPr id="27708" name="Group 60"/>
          <p:cNvGraphicFramePr>
            <a:graphicFrameLocks noGrp="1"/>
          </p:cNvGraphicFramePr>
          <p:nvPr>
            <p:ph idx="4294967295"/>
          </p:nvPr>
        </p:nvGraphicFramePr>
        <p:xfrm>
          <a:off x="304800" y="1557338"/>
          <a:ext cx="8640763" cy="4467225"/>
        </p:xfrm>
        <a:graphic>
          <a:graphicData uri="http://schemas.openxmlformats.org/drawingml/2006/table">
            <a:tbl>
              <a:tblPr/>
              <a:tblGrid>
                <a:gridCol w="8640763">
                  <a:extLst>
                    <a:ext uri="{9D8B030D-6E8A-4147-A177-3AD203B41FA5}">
                      <a16:colId xmlns:a16="http://schemas.microsoft.com/office/drawing/2014/main" val="2514457727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Proyectos que mejoren las condiciones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básicas de zonas turísticas </a:t>
                      </a:r>
                      <a:endParaRPr kumimoji="1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450189"/>
                  </a:ext>
                </a:extLst>
              </a:tr>
              <a:tr h="406400">
                <a:tc>
                  <a:txBody>
                    <a:bodyPr/>
                    <a:lstStyle>
                      <a:lvl1pPr marL="1778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» </a:t>
                      </a:r>
                      <a:r>
                        <a:rPr kumimoji="1" lang="es-E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Señalización Turística. 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04441"/>
                  </a:ext>
                </a:extLst>
              </a:tr>
              <a:tr h="407988">
                <a:tc>
                  <a:txBody>
                    <a:bodyPr/>
                    <a:lstStyle>
                      <a:lvl1pPr marL="1778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» </a:t>
                      </a:r>
                      <a:r>
                        <a:rPr kumimoji="1" lang="es-E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Mapa Turístico (WEB Site) 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43633"/>
                  </a:ext>
                </a:extLst>
              </a:tr>
              <a:tr h="407988">
                <a:tc>
                  <a:txBody>
                    <a:bodyPr/>
                    <a:lstStyle>
                      <a:lvl1pPr marL="1778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» </a:t>
                      </a:r>
                      <a:r>
                        <a:rPr kumimoji="1" lang="es-E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Educación Turística y Ambiental 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567222"/>
                  </a:ext>
                </a:extLst>
              </a:tr>
              <a:tr h="720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Proyectos que realcen la Marca del Golfo de Fonseca </a:t>
                      </a:r>
                      <a:endParaRPr kumimoji="1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417431"/>
                  </a:ext>
                </a:extLst>
              </a:tr>
              <a:tr h="280988">
                <a:tc>
                  <a:txBody>
                    <a:bodyPr/>
                    <a:lstStyle>
                      <a:lvl1pPr marL="1778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» </a:t>
                      </a:r>
                      <a:r>
                        <a:rPr kumimoji="1" lang="es-E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Tour Manglares 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016408"/>
                  </a:ext>
                </a:extLst>
              </a:tr>
              <a:tr h="407988">
                <a:tc>
                  <a:txBody>
                    <a:bodyPr/>
                    <a:lstStyle>
                      <a:lvl1pPr marL="1778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» </a:t>
                      </a:r>
                      <a:r>
                        <a:rPr kumimoji="1" lang="es-E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Tour a las Islas del Golfo de Fonseca. 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190284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Proyectos para integrar el Golfo de Fonseca. </a:t>
                      </a:r>
                      <a:endParaRPr kumimoji="1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21735"/>
                  </a:ext>
                </a:extLst>
              </a:tr>
            </a:tbl>
          </a:graphicData>
        </a:graphic>
      </p:graphicFrame>
      <p:sp>
        <p:nvSpPr>
          <p:cNvPr id="65560" name="Rectangle 61"/>
          <p:cNvSpPr>
            <a:spLocks noChangeArrowheads="1"/>
          </p:cNvSpPr>
          <p:nvPr/>
        </p:nvSpPr>
        <p:spPr bwMode="auto">
          <a:xfrm>
            <a:off x="3419475" y="6446838"/>
            <a:ext cx="209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s-SV" b="1"/>
              <a:t>プロジェクト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412875"/>
          </a:xfrm>
        </p:spPr>
        <p:txBody>
          <a:bodyPr/>
          <a:lstStyle/>
          <a:p>
            <a:r>
              <a:rPr lang="en-US" altLang="ja-JP" sz="2400" b="1" smtClean="0">
                <a:solidFill>
                  <a:srgbClr val="FFFF00"/>
                </a:solidFill>
              </a:rPr>
              <a:t/>
            </a:r>
            <a:br>
              <a:rPr lang="en-US" altLang="ja-JP" sz="2400" b="1" smtClean="0">
                <a:solidFill>
                  <a:srgbClr val="FFFF00"/>
                </a:solidFill>
              </a:rPr>
            </a:br>
            <a:r>
              <a:rPr lang="en-US" altLang="ja-JP" sz="3200" b="1" smtClean="0"/>
              <a:t>Hemos llegado juntos a la etapa de implementar los proyectos piloto</a:t>
            </a:r>
            <a:endParaRPr lang="en-US" altLang="ja-JP" sz="2400" b="1" smtClean="0"/>
          </a:p>
        </p:txBody>
      </p:sp>
      <p:graphicFrame>
        <p:nvGraphicFramePr>
          <p:cNvPr id="66784" name="Group 224"/>
          <p:cNvGraphicFramePr>
            <a:graphicFrameLocks noGrp="1"/>
          </p:cNvGraphicFramePr>
          <p:nvPr>
            <p:ph sz="half" idx="1"/>
          </p:nvPr>
        </p:nvGraphicFramePr>
        <p:xfrm>
          <a:off x="179388" y="1743075"/>
          <a:ext cx="8793162" cy="4710113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val="271871434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7377048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739664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89435971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60795682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425483906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7282129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54029791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1195727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80968955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69035280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422947677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89768591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70513475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24721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51042999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77792282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05531354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4043408951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42608205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69492055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50101157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68011796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58638303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76147886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59063234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93700323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356712885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56694469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3006106913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5585381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83657324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402794055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1337427492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340597744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970362530"/>
                    </a:ext>
                  </a:extLst>
                </a:gridCol>
              </a:tblGrid>
              <a:tr h="460375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196740"/>
                  </a:ext>
                </a:extLst>
              </a:tr>
              <a:tr h="265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172619"/>
                  </a:ext>
                </a:extLst>
              </a:tr>
              <a:tr h="1512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31760"/>
                  </a:ext>
                </a:extLst>
              </a:tr>
              <a:tr h="1152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873600"/>
                  </a:ext>
                </a:extLst>
              </a:tr>
              <a:tr h="1319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s-SV" altLang="es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685419"/>
                  </a:ext>
                </a:extLst>
              </a:tr>
            </a:tbl>
          </a:graphicData>
        </a:graphic>
      </p:graphicFrame>
      <p:sp>
        <p:nvSpPr>
          <p:cNvPr id="67779" name="AutoShape 195"/>
          <p:cNvSpPr>
            <a:spLocks noChangeArrowheads="1"/>
          </p:cNvSpPr>
          <p:nvPr/>
        </p:nvSpPr>
        <p:spPr bwMode="auto">
          <a:xfrm>
            <a:off x="250825" y="3313113"/>
            <a:ext cx="1728788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67780" name="Text Box 196"/>
          <p:cNvSpPr txBox="1">
            <a:spLocks noChangeArrowheads="1"/>
          </p:cNvSpPr>
          <p:nvPr/>
        </p:nvSpPr>
        <p:spPr bwMode="auto">
          <a:xfrm>
            <a:off x="354013" y="3352800"/>
            <a:ext cx="1512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>
                <a:solidFill>
                  <a:srgbClr val="000000"/>
                </a:solidFill>
              </a:rPr>
              <a:t>Aprender</a:t>
            </a:r>
          </a:p>
        </p:txBody>
      </p:sp>
      <p:sp>
        <p:nvSpPr>
          <p:cNvPr id="67781" name="AutoShape 197"/>
          <p:cNvSpPr>
            <a:spLocks noChangeArrowheads="1"/>
          </p:cNvSpPr>
          <p:nvPr/>
        </p:nvSpPr>
        <p:spPr bwMode="auto">
          <a:xfrm>
            <a:off x="1403350" y="4187825"/>
            <a:ext cx="2016125" cy="5032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67782" name="Text Box 198"/>
          <p:cNvSpPr txBox="1">
            <a:spLocks noChangeArrowheads="1"/>
          </p:cNvSpPr>
          <p:nvPr/>
        </p:nvSpPr>
        <p:spPr bwMode="auto">
          <a:xfrm>
            <a:off x="1497013" y="4221163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>
                <a:solidFill>
                  <a:srgbClr val="000000"/>
                </a:solidFill>
              </a:rPr>
              <a:t>Planear</a:t>
            </a:r>
          </a:p>
        </p:txBody>
      </p:sp>
      <p:sp>
        <p:nvSpPr>
          <p:cNvPr id="67783" name="AutoShape 199"/>
          <p:cNvSpPr>
            <a:spLocks noChangeArrowheads="1"/>
          </p:cNvSpPr>
          <p:nvPr/>
        </p:nvSpPr>
        <p:spPr bwMode="auto">
          <a:xfrm>
            <a:off x="3348038" y="5648325"/>
            <a:ext cx="5400675" cy="5032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67784" name="Text Box 200"/>
          <p:cNvSpPr txBox="1">
            <a:spLocks noChangeArrowheads="1"/>
          </p:cNvSpPr>
          <p:nvPr/>
        </p:nvSpPr>
        <p:spPr bwMode="auto">
          <a:xfrm>
            <a:off x="3563938" y="5721350"/>
            <a:ext cx="5256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>
                <a:solidFill>
                  <a:srgbClr val="000000"/>
                </a:solidFill>
              </a:rPr>
              <a:t>Implementar</a:t>
            </a:r>
          </a:p>
        </p:txBody>
      </p:sp>
      <p:sp>
        <p:nvSpPr>
          <p:cNvPr id="67785" name="Line 207"/>
          <p:cNvSpPr>
            <a:spLocks noChangeShapeType="1"/>
          </p:cNvSpPr>
          <p:nvPr/>
        </p:nvSpPr>
        <p:spPr bwMode="auto">
          <a:xfrm>
            <a:off x="2700338" y="2590800"/>
            <a:ext cx="22288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67786" name="Text Box 208"/>
          <p:cNvSpPr txBox="1">
            <a:spLocks noChangeArrowheads="1"/>
          </p:cNvSpPr>
          <p:nvPr/>
        </p:nvSpPr>
        <p:spPr bwMode="auto">
          <a:xfrm>
            <a:off x="2771775" y="2679700"/>
            <a:ext cx="21605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ja-JP" sz="1800" b="1"/>
              <a:t>Segundo año</a:t>
            </a:r>
            <a:endParaRPr lang="en-US" altLang="ja-JP" sz="1800" b="1"/>
          </a:p>
        </p:txBody>
      </p:sp>
      <p:sp>
        <p:nvSpPr>
          <p:cNvPr id="67787" name="Line 209"/>
          <p:cNvSpPr>
            <a:spLocks noChangeShapeType="1"/>
          </p:cNvSpPr>
          <p:nvPr/>
        </p:nvSpPr>
        <p:spPr bwMode="auto">
          <a:xfrm>
            <a:off x="5435600" y="2595563"/>
            <a:ext cx="3384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67788" name="Text Box 210"/>
          <p:cNvSpPr txBox="1">
            <a:spLocks noChangeArrowheads="1"/>
          </p:cNvSpPr>
          <p:nvPr/>
        </p:nvSpPr>
        <p:spPr bwMode="auto">
          <a:xfrm>
            <a:off x="6011863" y="2667000"/>
            <a:ext cx="21605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ja-JP" sz="1800"/>
              <a:t>Tercer año</a:t>
            </a:r>
            <a:endParaRPr lang="en-US" altLang="ja-JP" sz="1800"/>
          </a:p>
        </p:txBody>
      </p:sp>
      <p:sp>
        <p:nvSpPr>
          <p:cNvPr id="67789" name="Line 212"/>
          <p:cNvSpPr>
            <a:spLocks noChangeShapeType="1"/>
          </p:cNvSpPr>
          <p:nvPr/>
        </p:nvSpPr>
        <p:spPr bwMode="auto">
          <a:xfrm>
            <a:off x="223838" y="2590800"/>
            <a:ext cx="1900237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67790" name="Text Box 213"/>
          <p:cNvSpPr txBox="1">
            <a:spLocks noChangeArrowheads="1"/>
          </p:cNvSpPr>
          <p:nvPr/>
        </p:nvSpPr>
        <p:spPr bwMode="auto">
          <a:xfrm>
            <a:off x="250825" y="2679700"/>
            <a:ext cx="15113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ja-JP" sz="1800"/>
              <a:t>Primer año</a:t>
            </a:r>
            <a:endParaRPr lang="en-US" altLang="ja-JP" sz="180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1020763"/>
            <a:ext cx="9144000" cy="4572000"/>
            <a:chOff x="0" y="1020763"/>
            <a:chExt cx="9144000" cy="4572000"/>
          </a:xfrm>
        </p:grpSpPr>
        <p:sp>
          <p:nvSpPr>
            <p:cNvPr id="67793" name="AutoShape 201"/>
            <p:cNvSpPr>
              <a:spLocks noChangeArrowheads="1"/>
            </p:cNvSpPr>
            <p:nvPr/>
          </p:nvSpPr>
          <p:spPr bwMode="auto">
            <a:xfrm flipV="1">
              <a:off x="3276600" y="1782763"/>
              <a:ext cx="457200" cy="3810000"/>
            </a:xfrm>
            <a:prstGeom prst="upArrow">
              <a:avLst>
                <a:gd name="adj1" fmla="val 50000"/>
                <a:gd name="adj2" fmla="val 25116"/>
              </a:avLst>
            </a:prstGeom>
            <a:solidFill>
              <a:srgbClr val="FF0000">
                <a:alpha val="70195"/>
              </a:srgbClr>
            </a:solidFill>
            <a:ln w="15875">
              <a:solidFill>
                <a:srgbClr val="FF0000">
                  <a:alpha val="32941"/>
                </a:srgb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  <p:sp>
          <p:nvSpPr>
            <p:cNvPr id="67794" name="Text Box 202"/>
            <p:cNvSpPr txBox="1">
              <a:spLocks noChangeArrowheads="1"/>
            </p:cNvSpPr>
            <p:nvPr/>
          </p:nvSpPr>
          <p:spPr bwMode="auto">
            <a:xfrm>
              <a:off x="3048000" y="4841875"/>
              <a:ext cx="1584325" cy="3762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/>
                <a:t>Estamos aqui</a:t>
              </a:r>
            </a:p>
          </p:txBody>
        </p:sp>
        <p:sp>
          <p:nvSpPr>
            <p:cNvPr id="67795" name="Right Brace 18"/>
            <p:cNvSpPr>
              <a:spLocks/>
            </p:cNvSpPr>
            <p:nvPr/>
          </p:nvSpPr>
          <p:spPr bwMode="auto">
            <a:xfrm rot="16200000" flipH="1">
              <a:off x="4076700" y="-3055937"/>
              <a:ext cx="990600" cy="9144000"/>
            </a:xfrm>
            <a:prstGeom prst="rightBrace">
              <a:avLst>
                <a:gd name="adj1" fmla="val 8333"/>
                <a:gd name="adj2" fmla="val 38019"/>
              </a:avLst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</p:grpSp>
      <p:sp>
        <p:nvSpPr>
          <p:cNvPr id="67792" name="Text Box 206"/>
          <p:cNvSpPr txBox="1">
            <a:spLocks noChangeArrowheads="1"/>
          </p:cNvSpPr>
          <p:nvPr/>
        </p:nvSpPr>
        <p:spPr bwMode="auto">
          <a:xfrm>
            <a:off x="5638800" y="4953000"/>
            <a:ext cx="2359025" cy="64611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800">
                <a:solidFill>
                  <a:srgbClr val="000000"/>
                </a:solidFill>
              </a:rPr>
              <a:t>Monitoreo / Evaluaci</a:t>
            </a:r>
            <a:r>
              <a:rPr lang="en-US" altLang="ja-JP" sz="1800">
                <a:solidFill>
                  <a:srgbClr val="000000"/>
                </a:solidFill>
                <a:cs typeface="Times New Roman" panose="02020603050405020304" pitchFamily="18" charset="0"/>
              </a:rPr>
              <a:t>ó</a:t>
            </a:r>
            <a:r>
              <a:rPr lang="en-US" altLang="ja-JP" sz="1800">
                <a:solidFill>
                  <a:srgbClr val="000000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US" smtClean="0"/>
          </a:p>
        </p:txBody>
      </p:sp>
      <p:sp>
        <p:nvSpPr>
          <p:cNvPr id="6963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US" sz="6600" smtClean="0"/>
              <a:t>5 proyectos</a:t>
            </a:r>
          </a:p>
          <a:p>
            <a:r>
              <a:rPr lang="es-ES" altLang="es-US" sz="6600" smtClean="0"/>
              <a:t>3 estrategias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500563" y="1773238"/>
            <a:ext cx="1800225" cy="431958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88913"/>
            <a:ext cx="8351837" cy="1223962"/>
          </a:xfrm>
        </p:spPr>
        <p:txBody>
          <a:bodyPr/>
          <a:lstStyle/>
          <a:p>
            <a:pPr eaLnBrk="1" hangingPunct="1"/>
            <a:r>
              <a:rPr lang="es-ES" altLang="ja-JP" sz="3200" b="1" u="sng" smtClean="0">
                <a:solidFill>
                  <a:srgbClr val="FFFFFF"/>
                </a:solidFill>
              </a:rPr>
              <a:t>Estrategia 1:</a:t>
            </a:r>
            <a:r>
              <a:rPr lang="es-ES" altLang="ja-JP" sz="3200" b="1" smtClean="0">
                <a:solidFill>
                  <a:srgbClr val="FFFFFF"/>
                </a:solidFill>
              </a:rPr>
              <a:t> </a:t>
            </a:r>
            <a:r>
              <a:rPr lang="es-ES" altLang="ja-JP" sz="3200" b="1" smtClean="0"/>
              <a:t/>
            </a:r>
            <a:br>
              <a:rPr lang="es-ES" altLang="ja-JP" sz="3200" b="1" smtClean="0"/>
            </a:br>
            <a:r>
              <a:rPr lang="es-ES" altLang="ja-JP" sz="2800" smtClean="0"/>
              <a:t>Proyectos que mejoren las condiciones básicas del turismo y  evolucionen en el largo plazo</a:t>
            </a:r>
            <a:endParaRPr lang="en-US" altLang="ja-JP" sz="2800" smtClean="0"/>
          </a:p>
        </p:txBody>
      </p:sp>
      <p:sp>
        <p:nvSpPr>
          <p:cNvPr id="70660" name="Line 5"/>
          <p:cNvSpPr>
            <a:spLocks noChangeShapeType="1"/>
          </p:cNvSpPr>
          <p:nvPr/>
        </p:nvSpPr>
        <p:spPr bwMode="auto">
          <a:xfrm>
            <a:off x="755650" y="6092825"/>
            <a:ext cx="7488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70661" name="Line 6"/>
          <p:cNvSpPr>
            <a:spLocks noChangeShapeType="1"/>
          </p:cNvSpPr>
          <p:nvPr/>
        </p:nvSpPr>
        <p:spPr bwMode="auto">
          <a:xfrm flipV="1">
            <a:off x="755650" y="1700213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70662" name="AutoShape 7"/>
          <p:cNvSpPr>
            <a:spLocks noChangeArrowheads="1"/>
          </p:cNvSpPr>
          <p:nvPr/>
        </p:nvSpPr>
        <p:spPr bwMode="auto">
          <a:xfrm>
            <a:off x="863600" y="4724400"/>
            <a:ext cx="5437188" cy="1600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0663" name="Text Box 8"/>
          <p:cNvSpPr txBox="1">
            <a:spLocks noChangeArrowheads="1"/>
          </p:cNvSpPr>
          <p:nvPr/>
        </p:nvSpPr>
        <p:spPr bwMode="auto">
          <a:xfrm>
            <a:off x="1331913" y="5229225"/>
            <a:ext cx="511333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200" b="1">
                <a:solidFill>
                  <a:schemeClr val="bg1"/>
                </a:solidFill>
              </a:rPr>
              <a:t>Mejoramiento de las condiciones como destino turístico</a:t>
            </a:r>
            <a:r>
              <a:rPr lang="ja-JP" altLang="es-ES" sz="1200" b="1">
                <a:solidFill>
                  <a:schemeClr val="bg1"/>
                </a:solidFill>
              </a:rPr>
              <a:t>：</a:t>
            </a:r>
            <a:endParaRPr lang="es-ES" altLang="ja-JP" sz="1200" b="1">
              <a:solidFill>
                <a:schemeClr val="bg1"/>
              </a:solidFill>
            </a:endParaRPr>
          </a:p>
          <a:p>
            <a:pPr algn="ctr" eaLnBrk="1" hangingPunct="1"/>
            <a:r>
              <a:rPr lang="es-ES" altLang="ja-JP" sz="1300">
                <a:solidFill>
                  <a:schemeClr val="bg1"/>
                </a:solidFill>
              </a:rPr>
              <a:t>Mapa Turístico / Señalización Turística / </a:t>
            </a:r>
          </a:p>
          <a:p>
            <a:pPr algn="ctr" eaLnBrk="1" hangingPunct="1"/>
            <a:r>
              <a:rPr lang="es-ES" altLang="ja-JP" sz="1300">
                <a:solidFill>
                  <a:schemeClr val="bg1"/>
                </a:solidFill>
              </a:rPr>
              <a:t>Educación Turística a los residentes</a:t>
            </a:r>
          </a:p>
        </p:txBody>
      </p:sp>
      <p:sp>
        <p:nvSpPr>
          <p:cNvPr id="70664" name="AutoShape 9"/>
          <p:cNvSpPr>
            <a:spLocks noChangeArrowheads="1"/>
          </p:cNvSpPr>
          <p:nvPr/>
        </p:nvSpPr>
        <p:spPr bwMode="auto">
          <a:xfrm>
            <a:off x="971550" y="3716338"/>
            <a:ext cx="2808288" cy="1368425"/>
          </a:xfrm>
          <a:prstGeom prst="rightArrow">
            <a:avLst>
              <a:gd name="adj1" fmla="val 50000"/>
              <a:gd name="adj2" fmla="val 5130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>
              <a:solidFill>
                <a:srgbClr val="FFFF00"/>
              </a:solidFill>
            </a:endParaRPr>
          </a:p>
        </p:txBody>
      </p:sp>
      <p:sp>
        <p:nvSpPr>
          <p:cNvPr id="70665" name="Text Box 10"/>
          <p:cNvSpPr txBox="1">
            <a:spLocks noChangeArrowheads="1"/>
          </p:cNvSpPr>
          <p:nvPr/>
        </p:nvSpPr>
        <p:spPr bwMode="auto">
          <a:xfrm>
            <a:off x="971550" y="4149725"/>
            <a:ext cx="2700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400" b="1">
                <a:solidFill>
                  <a:schemeClr val="bg1"/>
                </a:solidFill>
              </a:rPr>
              <a:t>Plan de corto plazo</a:t>
            </a:r>
          </a:p>
          <a:p>
            <a:pPr algn="ctr" eaLnBrk="1" hangingPunct="1"/>
            <a:r>
              <a:rPr lang="es-ES" altLang="ja-JP" sz="1400">
                <a:solidFill>
                  <a:schemeClr val="bg1"/>
                </a:solidFill>
              </a:rPr>
              <a:t>Proyectos piloto</a:t>
            </a:r>
          </a:p>
        </p:txBody>
      </p:sp>
      <p:sp>
        <p:nvSpPr>
          <p:cNvPr id="70666" name="AutoShape 11"/>
          <p:cNvSpPr>
            <a:spLocks noChangeArrowheads="1"/>
          </p:cNvSpPr>
          <p:nvPr/>
        </p:nvSpPr>
        <p:spPr bwMode="auto">
          <a:xfrm>
            <a:off x="3144838" y="2905125"/>
            <a:ext cx="2808287" cy="1368425"/>
          </a:xfrm>
          <a:prstGeom prst="rightArrow">
            <a:avLst>
              <a:gd name="adj1" fmla="val 50000"/>
              <a:gd name="adj2" fmla="val 5130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0667" name="Text Box 12"/>
          <p:cNvSpPr txBox="1">
            <a:spLocks noChangeArrowheads="1"/>
          </p:cNvSpPr>
          <p:nvPr/>
        </p:nvSpPr>
        <p:spPr bwMode="auto">
          <a:xfrm>
            <a:off x="3146425" y="3349625"/>
            <a:ext cx="2700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400" b="1">
                <a:solidFill>
                  <a:schemeClr val="bg1"/>
                </a:solidFill>
              </a:rPr>
              <a:t>Plan de mediano plazo</a:t>
            </a:r>
          </a:p>
          <a:p>
            <a:pPr algn="ctr" eaLnBrk="1" hangingPunct="1"/>
            <a:r>
              <a:rPr lang="es-ES" altLang="ja-JP" sz="1200">
                <a:solidFill>
                  <a:schemeClr val="bg1"/>
                </a:solidFill>
              </a:rPr>
              <a:t>Expansión de los Proyectos piloto</a:t>
            </a:r>
          </a:p>
        </p:txBody>
      </p:sp>
      <p:sp>
        <p:nvSpPr>
          <p:cNvPr id="70668" name="AutoShape 13"/>
          <p:cNvSpPr>
            <a:spLocks noChangeArrowheads="1"/>
          </p:cNvSpPr>
          <p:nvPr/>
        </p:nvSpPr>
        <p:spPr bwMode="auto">
          <a:xfrm>
            <a:off x="5318125" y="2093913"/>
            <a:ext cx="2808288" cy="1368425"/>
          </a:xfrm>
          <a:prstGeom prst="rightArrow">
            <a:avLst>
              <a:gd name="adj1" fmla="val 50000"/>
              <a:gd name="adj2" fmla="val 513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0669" name="Text Box 14"/>
          <p:cNvSpPr txBox="1">
            <a:spLocks noChangeArrowheads="1"/>
          </p:cNvSpPr>
          <p:nvPr/>
        </p:nvSpPr>
        <p:spPr bwMode="auto">
          <a:xfrm>
            <a:off x="5281613" y="2543175"/>
            <a:ext cx="27003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400" b="1">
                <a:solidFill>
                  <a:schemeClr val="bg1"/>
                </a:solidFill>
              </a:rPr>
              <a:t>Plan de largo plazo</a:t>
            </a:r>
          </a:p>
          <a:p>
            <a:pPr algn="ctr" eaLnBrk="1" hangingPunct="1"/>
            <a:r>
              <a:rPr lang="es-ES" altLang="ja-JP" sz="1200">
                <a:solidFill>
                  <a:schemeClr val="bg1"/>
                </a:solidFill>
              </a:rPr>
              <a:t>Proyectos que unifiquen la región </a:t>
            </a:r>
          </a:p>
        </p:txBody>
      </p:sp>
      <p:sp>
        <p:nvSpPr>
          <p:cNvPr id="70670" name="AutoShape 15"/>
          <p:cNvSpPr>
            <a:spLocks noChangeArrowheads="1"/>
          </p:cNvSpPr>
          <p:nvPr/>
        </p:nvSpPr>
        <p:spPr bwMode="auto">
          <a:xfrm>
            <a:off x="2436813" y="3429000"/>
            <a:ext cx="574675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0671" name="AutoShape 16"/>
          <p:cNvSpPr>
            <a:spLocks noChangeArrowheads="1"/>
          </p:cNvSpPr>
          <p:nvPr/>
        </p:nvSpPr>
        <p:spPr bwMode="auto">
          <a:xfrm>
            <a:off x="4610100" y="2636838"/>
            <a:ext cx="574675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0672" name="Text Box 17"/>
          <p:cNvSpPr txBox="1">
            <a:spLocks noChangeArrowheads="1"/>
          </p:cNvSpPr>
          <p:nvPr/>
        </p:nvSpPr>
        <p:spPr bwMode="auto">
          <a:xfrm>
            <a:off x="5003800" y="6092825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ja-JP" sz="1400" b="1"/>
              <a:t>Año 2020</a:t>
            </a:r>
          </a:p>
        </p:txBody>
      </p:sp>
      <p:sp>
        <p:nvSpPr>
          <p:cNvPr id="70673" name="Text Box 19"/>
          <p:cNvSpPr txBox="1">
            <a:spLocks noChangeArrowheads="1"/>
          </p:cNvSpPr>
          <p:nvPr/>
        </p:nvSpPr>
        <p:spPr bwMode="auto">
          <a:xfrm>
            <a:off x="850900" y="6092825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ja-JP" sz="1400" b="1"/>
              <a:t>Año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1094" r="37" b="12"/>
          <a:stretch>
            <a:fillRect/>
          </a:stretch>
        </p:blipFill>
        <p:spPr bwMode="auto">
          <a:xfrm>
            <a:off x="250825" y="404813"/>
            <a:ext cx="54737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val 20"/>
          <p:cNvSpPr>
            <a:spLocks noChangeArrowheads="1"/>
          </p:cNvSpPr>
          <p:nvPr/>
        </p:nvSpPr>
        <p:spPr bwMode="auto">
          <a:xfrm rot="2989636">
            <a:off x="2035175" y="3444875"/>
            <a:ext cx="1685925" cy="34321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12296" name="Oval 21"/>
          <p:cNvSpPr>
            <a:spLocks noChangeArrowheads="1"/>
          </p:cNvSpPr>
          <p:nvPr/>
        </p:nvSpPr>
        <p:spPr bwMode="auto">
          <a:xfrm>
            <a:off x="2530475" y="893763"/>
            <a:ext cx="1368425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>
              <a:solidFill>
                <a:schemeClr val="bg1"/>
              </a:solidFill>
            </a:endParaRPr>
          </a:p>
        </p:txBody>
      </p:sp>
      <p:sp>
        <p:nvSpPr>
          <p:cNvPr id="12302" name="Oval 27"/>
          <p:cNvSpPr>
            <a:spLocks noChangeArrowheads="1"/>
          </p:cNvSpPr>
          <p:nvPr/>
        </p:nvSpPr>
        <p:spPr bwMode="auto">
          <a:xfrm>
            <a:off x="2354263" y="4176713"/>
            <a:ext cx="2073275" cy="1989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>
              <a:solidFill>
                <a:schemeClr val="bg1"/>
              </a:solidFill>
            </a:endParaRPr>
          </a:p>
        </p:txBody>
      </p:sp>
      <p:grpSp>
        <p:nvGrpSpPr>
          <p:cNvPr id="72710" name="Group 30"/>
          <p:cNvGrpSpPr>
            <a:grpSpLocks/>
          </p:cNvGrpSpPr>
          <p:nvPr/>
        </p:nvGrpSpPr>
        <p:grpSpPr bwMode="auto">
          <a:xfrm>
            <a:off x="650875" y="1289050"/>
            <a:ext cx="4511675" cy="5087938"/>
            <a:chOff x="2725" y="3513"/>
            <a:chExt cx="7106" cy="8012"/>
          </a:xfrm>
        </p:grpSpPr>
        <p:grpSp>
          <p:nvGrpSpPr>
            <p:cNvPr id="72718" name="Group 44"/>
            <p:cNvGrpSpPr>
              <a:grpSpLocks/>
            </p:cNvGrpSpPr>
            <p:nvPr/>
          </p:nvGrpSpPr>
          <p:grpSpPr bwMode="auto">
            <a:xfrm>
              <a:off x="2725" y="3513"/>
              <a:ext cx="7076" cy="8012"/>
              <a:chOff x="2725" y="3513"/>
              <a:chExt cx="7076" cy="8012"/>
            </a:xfrm>
          </p:grpSpPr>
          <p:sp>
            <p:nvSpPr>
              <p:cNvPr id="72732" name="Text Box 57"/>
              <p:cNvSpPr txBox="1">
                <a:spLocks noChangeArrowheads="1"/>
              </p:cNvSpPr>
              <p:nvPr/>
            </p:nvSpPr>
            <p:spPr bwMode="auto">
              <a:xfrm>
                <a:off x="7229" y="4325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Pasaquina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33" name="Text Box 56"/>
              <p:cNvSpPr txBox="1">
                <a:spLocks noChangeArrowheads="1"/>
              </p:cNvSpPr>
              <p:nvPr/>
            </p:nvSpPr>
            <p:spPr bwMode="auto">
              <a:xfrm>
                <a:off x="6005" y="3513"/>
                <a:ext cx="16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Santa Rosa de Lima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34" name="Text Box 55"/>
              <p:cNvSpPr txBox="1">
                <a:spLocks noChangeArrowheads="1"/>
              </p:cNvSpPr>
              <p:nvPr/>
            </p:nvSpPr>
            <p:spPr bwMode="auto">
              <a:xfrm>
                <a:off x="5117" y="4477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Bolivar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35" name="Text Box 54"/>
              <p:cNvSpPr txBox="1">
                <a:spLocks noChangeArrowheads="1"/>
              </p:cNvSpPr>
              <p:nvPr/>
            </p:nvSpPr>
            <p:spPr bwMode="auto">
              <a:xfrm>
                <a:off x="4497" y="4873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Yucuaiquin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36" name="Text Box 53"/>
              <p:cNvSpPr txBox="1">
                <a:spLocks noChangeArrowheads="1"/>
              </p:cNvSpPr>
              <p:nvPr/>
            </p:nvSpPr>
            <p:spPr bwMode="auto">
              <a:xfrm>
                <a:off x="6125" y="4753"/>
                <a:ext cx="16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San Jose de La Fuente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37" name="Text Box 52"/>
              <p:cNvSpPr txBox="1">
                <a:spLocks noChangeArrowheads="1"/>
              </p:cNvSpPr>
              <p:nvPr/>
            </p:nvSpPr>
            <p:spPr bwMode="auto">
              <a:xfrm>
                <a:off x="4273" y="6313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Yayantique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38" name="Text Box 51"/>
              <p:cNvSpPr txBox="1">
                <a:spLocks noChangeArrowheads="1"/>
              </p:cNvSpPr>
              <p:nvPr/>
            </p:nvSpPr>
            <p:spPr bwMode="auto">
              <a:xfrm>
                <a:off x="5309" y="6625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San Alejo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39" name="Text Box 50"/>
              <p:cNvSpPr txBox="1">
                <a:spLocks noChangeArrowheads="1"/>
              </p:cNvSpPr>
              <p:nvPr/>
            </p:nvSpPr>
            <p:spPr bwMode="auto">
              <a:xfrm>
                <a:off x="4637" y="7745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El Carmen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40" name="Text Box 49"/>
              <p:cNvSpPr txBox="1">
                <a:spLocks noChangeArrowheads="1"/>
              </p:cNvSpPr>
              <p:nvPr/>
            </p:nvSpPr>
            <p:spPr bwMode="auto">
              <a:xfrm>
                <a:off x="2725" y="9769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Chiliagua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41" name="Text Box 48"/>
              <p:cNvSpPr txBox="1">
                <a:spLocks noChangeArrowheads="1"/>
              </p:cNvSpPr>
              <p:nvPr/>
            </p:nvSpPr>
            <p:spPr bwMode="auto">
              <a:xfrm>
                <a:off x="4025" y="10029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Intipuca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42" name="Text Box 47"/>
              <p:cNvSpPr txBox="1">
                <a:spLocks noChangeArrowheads="1"/>
              </p:cNvSpPr>
              <p:nvPr/>
            </p:nvSpPr>
            <p:spPr bwMode="auto">
              <a:xfrm>
                <a:off x="6201" y="9101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Conchagua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43" name="Text Box 46"/>
              <p:cNvSpPr txBox="1">
                <a:spLocks noChangeArrowheads="1"/>
              </p:cNvSpPr>
              <p:nvPr/>
            </p:nvSpPr>
            <p:spPr bwMode="auto">
              <a:xfrm>
                <a:off x="6929" y="8029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La Union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44" name="Text Box 45"/>
              <p:cNvSpPr txBox="1">
                <a:spLocks noChangeArrowheads="1"/>
              </p:cNvSpPr>
              <p:nvPr/>
            </p:nvSpPr>
            <p:spPr bwMode="auto">
              <a:xfrm>
                <a:off x="8361" y="10937"/>
                <a:ext cx="1440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Meanguera del Golfo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719" name="Oval 43"/>
            <p:cNvSpPr>
              <a:spLocks noChangeArrowheads="1"/>
            </p:cNvSpPr>
            <p:nvPr/>
          </p:nvSpPr>
          <p:spPr bwMode="auto">
            <a:xfrm>
              <a:off x="6759" y="3965"/>
              <a:ext cx="180" cy="18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2720" name="Oval 42"/>
            <p:cNvSpPr>
              <a:spLocks noChangeArrowheads="1"/>
            </p:cNvSpPr>
            <p:nvPr/>
          </p:nvSpPr>
          <p:spPr bwMode="auto">
            <a:xfrm>
              <a:off x="5871" y="4760"/>
              <a:ext cx="180" cy="180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2721" name="Oval 41"/>
            <p:cNvSpPr>
              <a:spLocks noChangeArrowheads="1"/>
            </p:cNvSpPr>
            <p:nvPr/>
          </p:nvSpPr>
          <p:spPr bwMode="auto">
            <a:xfrm>
              <a:off x="5121" y="5180"/>
              <a:ext cx="180" cy="180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2722" name="Oval 40"/>
            <p:cNvSpPr>
              <a:spLocks noChangeArrowheads="1"/>
            </p:cNvSpPr>
            <p:nvPr/>
          </p:nvSpPr>
          <p:spPr bwMode="auto">
            <a:xfrm>
              <a:off x="7041" y="5255"/>
              <a:ext cx="180" cy="180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2723" name="Oval 39"/>
            <p:cNvSpPr>
              <a:spLocks noChangeArrowheads="1"/>
            </p:cNvSpPr>
            <p:nvPr/>
          </p:nvSpPr>
          <p:spPr bwMode="auto">
            <a:xfrm>
              <a:off x="7806" y="4625"/>
              <a:ext cx="180" cy="180"/>
            </a:xfrm>
            <a:prstGeom prst="ellips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2724" name="Oval 38"/>
            <p:cNvSpPr>
              <a:spLocks noChangeArrowheads="1"/>
            </p:cNvSpPr>
            <p:nvPr/>
          </p:nvSpPr>
          <p:spPr bwMode="auto">
            <a:xfrm>
              <a:off x="4911" y="6651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2725" name="Oval 37"/>
            <p:cNvSpPr>
              <a:spLocks noChangeArrowheads="1"/>
            </p:cNvSpPr>
            <p:nvPr/>
          </p:nvSpPr>
          <p:spPr bwMode="auto">
            <a:xfrm>
              <a:off x="5736" y="6936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2726" name="Oval 36"/>
            <p:cNvSpPr>
              <a:spLocks noChangeArrowheads="1"/>
            </p:cNvSpPr>
            <p:nvPr/>
          </p:nvSpPr>
          <p:spPr bwMode="auto">
            <a:xfrm>
              <a:off x="5211" y="8060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2727" name="Oval 35"/>
            <p:cNvSpPr>
              <a:spLocks noChangeArrowheads="1"/>
            </p:cNvSpPr>
            <p:nvPr/>
          </p:nvSpPr>
          <p:spPr bwMode="auto">
            <a:xfrm>
              <a:off x="3126" y="10085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2728" name="Oval 34"/>
            <p:cNvSpPr>
              <a:spLocks noChangeArrowheads="1"/>
            </p:cNvSpPr>
            <p:nvPr/>
          </p:nvSpPr>
          <p:spPr bwMode="auto">
            <a:xfrm>
              <a:off x="7623" y="8442"/>
              <a:ext cx="210" cy="1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2729" name="Oval 33"/>
            <p:cNvSpPr>
              <a:spLocks noChangeArrowheads="1"/>
            </p:cNvSpPr>
            <p:nvPr/>
          </p:nvSpPr>
          <p:spPr bwMode="auto">
            <a:xfrm>
              <a:off x="7977" y="9049"/>
              <a:ext cx="210" cy="1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2730" name="Oval 32"/>
            <p:cNvSpPr>
              <a:spLocks noChangeArrowheads="1"/>
            </p:cNvSpPr>
            <p:nvPr/>
          </p:nvSpPr>
          <p:spPr bwMode="auto">
            <a:xfrm>
              <a:off x="4409" y="10401"/>
              <a:ext cx="210" cy="1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2731" name="Oval 31"/>
            <p:cNvSpPr>
              <a:spLocks noChangeArrowheads="1"/>
            </p:cNvSpPr>
            <p:nvPr/>
          </p:nvSpPr>
          <p:spPr bwMode="auto">
            <a:xfrm>
              <a:off x="9621" y="10566"/>
              <a:ext cx="210" cy="1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</p:grpSp>
      <p:sp>
        <p:nvSpPr>
          <p:cNvPr id="72711" name="Rectangle 58"/>
          <p:cNvSpPr>
            <a:spLocks noChangeArrowheads="1"/>
          </p:cNvSpPr>
          <p:nvPr/>
        </p:nvSpPr>
        <p:spPr bwMode="auto">
          <a:xfrm>
            <a:off x="0" y="319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2712" name="Rectangle 72"/>
          <p:cNvSpPr>
            <a:spLocks noChangeArrowheads="1"/>
          </p:cNvSpPr>
          <p:nvPr/>
        </p:nvSpPr>
        <p:spPr bwMode="auto">
          <a:xfrm>
            <a:off x="0" y="319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2713" name="TextBox 48"/>
          <p:cNvSpPr txBox="1">
            <a:spLocks noChangeArrowheads="1"/>
          </p:cNvSpPr>
          <p:nvPr/>
        </p:nvSpPr>
        <p:spPr bwMode="auto">
          <a:xfrm>
            <a:off x="6172200" y="838200"/>
            <a:ext cx="2209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ja-JP" b="1" u="sng"/>
              <a:t>Estrategia 1</a:t>
            </a:r>
            <a:r>
              <a:rPr lang="es-ES" altLang="ja-JP" b="1"/>
              <a:t>:</a:t>
            </a:r>
            <a:r>
              <a:rPr lang="es-ES" altLang="ja-JP">
                <a:solidFill>
                  <a:srgbClr val="FFFF00"/>
                </a:solidFill>
              </a:rPr>
              <a:t> </a:t>
            </a:r>
            <a:br>
              <a:rPr lang="es-ES" altLang="ja-JP">
                <a:solidFill>
                  <a:srgbClr val="FFFF00"/>
                </a:solidFill>
              </a:rPr>
            </a:br>
            <a:endParaRPr lang="es-ES" altLang="ja-JP">
              <a:solidFill>
                <a:srgbClr val="FFFF00"/>
              </a:solidFill>
            </a:endParaRPr>
          </a:p>
          <a:p>
            <a:pPr eaLnBrk="1" hangingPunct="1"/>
            <a:endParaRPr lang="es-ES" altLang="es-US"/>
          </a:p>
          <a:p>
            <a:pPr eaLnBrk="1" hangingPunct="1"/>
            <a:r>
              <a:rPr lang="es-ES" altLang="es-US"/>
              <a:t>Señalización</a:t>
            </a:r>
          </a:p>
          <a:p>
            <a:pPr eaLnBrk="1" hangingPunct="1"/>
            <a:endParaRPr lang="es-ES" altLang="es-US"/>
          </a:p>
          <a:p>
            <a:pPr eaLnBrk="1" hangingPunct="1"/>
            <a:r>
              <a:rPr lang="es-ES" altLang="es-US"/>
              <a:t>Mapas turísticos (web site)</a:t>
            </a:r>
          </a:p>
          <a:p>
            <a:pPr eaLnBrk="1" hangingPunct="1"/>
            <a:endParaRPr lang="es-ES" altLang="es-US"/>
          </a:p>
          <a:p>
            <a:pPr eaLnBrk="1" hangingPunct="1"/>
            <a:r>
              <a:rPr lang="es-ES" altLang="es-US"/>
              <a:t>Educación turística y ambiental</a:t>
            </a:r>
          </a:p>
          <a:p>
            <a:pPr eaLnBrk="1" hangingPunct="1"/>
            <a:endParaRPr lang="es-ES" altLang="es-US"/>
          </a:p>
          <a:p>
            <a:pPr eaLnBrk="1" hangingPunct="1"/>
            <a:endParaRPr lang="es-ES" altLang="es-US"/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3279775" y="1828800"/>
            <a:ext cx="1368425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>
              <a:solidFill>
                <a:schemeClr val="bg1"/>
              </a:solidFill>
            </a:endParaRPr>
          </a:p>
        </p:txBody>
      </p:sp>
      <p:sp>
        <p:nvSpPr>
          <p:cNvPr id="72715" name="Text Box 54"/>
          <p:cNvSpPr txBox="1">
            <a:spLocks noChangeArrowheads="1"/>
          </p:cNvSpPr>
          <p:nvPr/>
        </p:nvSpPr>
        <p:spPr bwMode="auto">
          <a:xfrm>
            <a:off x="147638" y="76200"/>
            <a:ext cx="3128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SV" altLang="es-US" sz="1400">
                <a:latin typeface="MS Gothic" panose="020B0609070205080204" pitchFamily="49" charset="-128"/>
                <a:ea typeface="MS Gothic" panose="020B0609070205080204" pitchFamily="49" charset="-128"/>
              </a:rPr>
              <a:t>Mancomunidad del Golfo de Fonseca</a:t>
            </a:r>
          </a:p>
        </p:txBody>
      </p:sp>
      <p:sp>
        <p:nvSpPr>
          <p:cNvPr id="55" name="Oval 20"/>
          <p:cNvSpPr>
            <a:spLocks noChangeArrowheads="1"/>
          </p:cNvSpPr>
          <p:nvPr/>
        </p:nvSpPr>
        <p:spPr bwMode="auto">
          <a:xfrm rot="2989636">
            <a:off x="700881" y="194469"/>
            <a:ext cx="4502150" cy="64468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56" name="Oval 27"/>
          <p:cNvSpPr>
            <a:spLocks noChangeArrowheads="1"/>
          </p:cNvSpPr>
          <p:nvPr/>
        </p:nvSpPr>
        <p:spPr bwMode="auto">
          <a:xfrm>
            <a:off x="2727325" y="3581400"/>
            <a:ext cx="2073275" cy="19891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6" grpId="0" animBg="1"/>
      <p:bldP spid="12302" grpId="0" animBg="1"/>
      <p:bldP spid="54" grpId="0" animBg="1"/>
      <p:bldP spid="55" grpId="0" animBg="1"/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1094" r="37" b="12"/>
          <a:stretch>
            <a:fillRect/>
          </a:stretch>
        </p:blipFill>
        <p:spPr bwMode="auto">
          <a:xfrm>
            <a:off x="250825" y="404813"/>
            <a:ext cx="54737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0" y="692150"/>
            <a:ext cx="3060700" cy="3600450"/>
          </a:xfrm>
        </p:spPr>
        <p:txBody>
          <a:bodyPr/>
          <a:lstStyle/>
          <a:p>
            <a:pPr eaLnBrk="1" hangingPunct="1"/>
            <a:r>
              <a:rPr lang="es-ES" altLang="ja-JP" sz="3600" b="1" u="sng" smtClean="0">
                <a:solidFill>
                  <a:schemeClr val="tx1"/>
                </a:solidFill>
              </a:rPr>
              <a:t>Estrategia 2</a:t>
            </a:r>
            <a:r>
              <a:rPr lang="es-ES" altLang="ja-JP" sz="3600" b="1" smtClean="0">
                <a:solidFill>
                  <a:schemeClr val="tx1"/>
                </a:solidFill>
              </a:rPr>
              <a:t>:</a:t>
            </a:r>
            <a:r>
              <a:rPr lang="es-ES" altLang="ja-JP" sz="3600" smtClean="0">
                <a:solidFill>
                  <a:srgbClr val="FFFF00"/>
                </a:solidFill>
              </a:rPr>
              <a:t> </a:t>
            </a:r>
            <a:br>
              <a:rPr lang="es-ES" altLang="ja-JP" sz="3600" smtClean="0">
                <a:solidFill>
                  <a:srgbClr val="FFFF00"/>
                </a:solidFill>
              </a:rPr>
            </a:br>
            <a:r>
              <a:rPr lang="es-ES" altLang="ja-JP" sz="3600" smtClean="0">
                <a:solidFill>
                  <a:srgbClr val="FFFF00"/>
                </a:solidFill>
              </a:rPr>
              <a:t/>
            </a:r>
            <a:br>
              <a:rPr lang="es-ES" altLang="ja-JP" sz="3600" smtClean="0">
                <a:solidFill>
                  <a:srgbClr val="FFFF00"/>
                </a:solidFill>
              </a:rPr>
            </a:br>
            <a:r>
              <a:rPr lang="es-ES" altLang="ja-JP" sz="3600" smtClean="0">
                <a:solidFill>
                  <a:schemeClr val="tx1"/>
                </a:solidFill>
              </a:rPr>
              <a:t>Proyectos que realcen la marca Golfo de Fonseca</a:t>
            </a:r>
            <a:br>
              <a:rPr lang="es-ES" altLang="ja-JP" sz="3600" smtClean="0">
                <a:solidFill>
                  <a:schemeClr val="tx1"/>
                </a:solidFill>
              </a:rPr>
            </a:br>
            <a:endParaRPr lang="es-ES" altLang="ja-JP" sz="3600" smtClean="0">
              <a:solidFill>
                <a:schemeClr val="tx1"/>
              </a:solidFill>
            </a:endParaRPr>
          </a:p>
        </p:txBody>
      </p:sp>
      <p:grpSp>
        <p:nvGrpSpPr>
          <p:cNvPr id="74756" name="Group 10"/>
          <p:cNvGrpSpPr>
            <a:grpSpLocks/>
          </p:cNvGrpSpPr>
          <p:nvPr/>
        </p:nvGrpSpPr>
        <p:grpSpPr bwMode="auto">
          <a:xfrm>
            <a:off x="3784600" y="4276725"/>
            <a:ext cx="1930400" cy="2047875"/>
            <a:chOff x="2336" y="2614"/>
            <a:chExt cx="953" cy="907"/>
          </a:xfrm>
        </p:grpSpPr>
        <p:sp>
          <p:nvSpPr>
            <p:cNvPr id="34824" name="Oval 8"/>
            <p:cNvSpPr>
              <a:spLocks noChangeArrowheads="1"/>
            </p:cNvSpPr>
            <p:nvPr/>
          </p:nvSpPr>
          <p:spPr bwMode="auto">
            <a:xfrm>
              <a:off x="2336" y="2614"/>
              <a:ext cx="953" cy="907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4780" name="Text Box 9"/>
            <p:cNvSpPr txBox="1">
              <a:spLocks noChangeArrowheads="1"/>
            </p:cNvSpPr>
            <p:nvPr/>
          </p:nvSpPr>
          <p:spPr bwMode="auto">
            <a:xfrm>
              <a:off x="2400" y="2888"/>
              <a:ext cx="8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ja-JP" sz="1400" b="1">
                  <a:solidFill>
                    <a:schemeClr val="bg1"/>
                  </a:solidFill>
                </a:rPr>
                <a:t>Tour a las Islas del Golfo de Fonseca </a:t>
              </a:r>
            </a:p>
          </p:txBody>
        </p:sp>
      </p:grpSp>
      <p:grpSp>
        <p:nvGrpSpPr>
          <p:cNvPr id="74757" name="Group 11"/>
          <p:cNvGrpSpPr>
            <a:grpSpLocks/>
          </p:cNvGrpSpPr>
          <p:nvPr/>
        </p:nvGrpSpPr>
        <p:grpSpPr bwMode="auto">
          <a:xfrm>
            <a:off x="1905000" y="5165725"/>
            <a:ext cx="1512888" cy="1439863"/>
            <a:chOff x="2336" y="2614"/>
            <a:chExt cx="953" cy="907"/>
          </a:xfrm>
        </p:grpSpPr>
        <p:sp>
          <p:nvSpPr>
            <p:cNvPr id="34828" name="Oval 12"/>
            <p:cNvSpPr>
              <a:spLocks noChangeArrowheads="1"/>
            </p:cNvSpPr>
            <p:nvPr/>
          </p:nvSpPr>
          <p:spPr bwMode="auto">
            <a:xfrm>
              <a:off x="2336" y="2614"/>
              <a:ext cx="953" cy="907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4778" name="Text Box 13"/>
            <p:cNvSpPr txBox="1">
              <a:spLocks noChangeArrowheads="1"/>
            </p:cNvSpPr>
            <p:nvPr/>
          </p:nvSpPr>
          <p:spPr bwMode="auto">
            <a:xfrm>
              <a:off x="2400" y="2888"/>
              <a:ext cx="81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ja-JP" sz="1400" b="1">
                  <a:solidFill>
                    <a:schemeClr val="bg1"/>
                  </a:solidFill>
                </a:rPr>
                <a:t>Tour Manglares</a:t>
              </a:r>
            </a:p>
          </p:txBody>
        </p:sp>
      </p:grpSp>
      <p:sp>
        <p:nvSpPr>
          <p:cNvPr id="8199" name="AutoShape 15"/>
          <p:cNvSpPr>
            <a:spLocks noChangeArrowheads="1"/>
          </p:cNvSpPr>
          <p:nvPr/>
        </p:nvSpPr>
        <p:spPr bwMode="auto">
          <a:xfrm rot="-1519352">
            <a:off x="3251200" y="4848225"/>
            <a:ext cx="503238" cy="792163"/>
          </a:xfrm>
          <a:prstGeom prst="leftRightArrow">
            <a:avLst>
              <a:gd name="adj1" fmla="val 50000"/>
              <a:gd name="adj2" fmla="val 20000"/>
            </a:avLst>
          </a:prstGeom>
          <a:noFill/>
          <a:ln w="22225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>
              <a:solidFill>
                <a:schemeClr val="bg1"/>
              </a:solidFill>
            </a:endParaRPr>
          </a:p>
        </p:txBody>
      </p:sp>
      <p:sp>
        <p:nvSpPr>
          <p:cNvPr id="74759" name="AutoShape 16"/>
          <p:cNvSpPr>
            <a:spLocks noChangeArrowheads="1"/>
          </p:cNvSpPr>
          <p:nvPr/>
        </p:nvSpPr>
        <p:spPr bwMode="auto">
          <a:xfrm rot="-5400000">
            <a:off x="2540794" y="3672682"/>
            <a:ext cx="1079500" cy="10080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>
              <a:solidFill>
                <a:schemeClr val="bg1"/>
              </a:solidFill>
            </a:endParaRPr>
          </a:p>
        </p:txBody>
      </p:sp>
      <p:sp>
        <p:nvSpPr>
          <p:cNvPr id="74760" name="Text Box 18"/>
          <p:cNvSpPr txBox="1">
            <a:spLocks noChangeArrowheads="1"/>
          </p:cNvSpPr>
          <p:nvPr/>
        </p:nvSpPr>
        <p:spPr bwMode="auto">
          <a:xfrm>
            <a:off x="3203575" y="3294063"/>
            <a:ext cx="1152525" cy="206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1800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  <a:ea typeface="MS Mincho" panose="02020609040205080304" pitchFamily="49" charset="-128"/>
              </a:rPr>
              <a:t>Expansión</a:t>
            </a:r>
            <a:endParaRPr lang="es-ES" altLang="ja-JP" sz="1200">
              <a:solidFill>
                <a:schemeClr val="bg1"/>
              </a:solidFill>
            </a:endParaRPr>
          </a:p>
        </p:txBody>
      </p:sp>
      <p:sp>
        <p:nvSpPr>
          <p:cNvPr id="74761" name="Text Box 19"/>
          <p:cNvSpPr txBox="1">
            <a:spLocks noChangeArrowheads="1"/>
          </p:cNvSpPr>
          <p:nvPr/>
        </p:nvSpPr>
        <p:spPr bwMode="auto">
          <a:xfrm>
            <a:off x="1835150" y="4797425"/>
            <a:ext cx="1296988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1800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s-ES" altLang="ja-JP" sz="1200">
                <a:solidFill>
                  <a:schemeClr val="bg1"/>
                </a:solidFill>
              </a:rPr>
              <a:t>Cooperación</a:t>
            </a:r>
          </a:p>
        </p:txBody>
      </p:sp>
      <p:sp>
        <p:nvSpPr>
          <p:cNvPr id="74762" name="Text Box 17"/>
          <p:cNvSpPr txBox="1">
            <a:spLocks noChangeArrowheads="1"/>
          </p:cNvSpPr>
          <p:nvPr/>
        </p:nvSpPr>
        <p:spPr bwMode="auto">
          <a:xfrm>
            <a:off x="3509963" y="1804988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Pasaquina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763" name="Text Box 18"/>
          <p:cNvSpPr txBox="1">
            <a:spLocks noChangeArrowheads="1"/>
          </p:cNvSpPr>
          <p:nvPr/>
        </p:nvSpPr>
        <p:spPr bwMode="auto">
          <a:xfrm>
            <a:off x="2733675" y="1289050"/>
            <a:ext cx="1028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Santa Rosa de Lima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764" name="Text Box 19"/>
          <p:cNvSpPr txBox="1">
            <a:spLocks noChangeArrowheads="1"/>
          </p:cNvSpPr>
          <p:nvPr/>
        </p:nvSpPr>
        <p:spPr bwMode="auto">
          <a:xfrm>
            <a:off x="2168525" y="1901825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Bolivar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765" name="Text Box 20"/>
          <p:cNvSpPr txBox="1">
            <a:spLocks noChangeArrowheads="1"/>
          </p:cNvSpPr>
          <p:nvPr/>
        </p:nvSpPr>
        <p:spPr bwMode="auto">
          <a:xfrm>
            <a:off x="1774825" y="215265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Yucuaiquin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766" name="Text Box 21"/>
          <p:cNvSpPr txBox="1">
            <a:spLocks noChangeArrowheads="1"/>
          </p:cNvSpPr>
          <p:nvPr/>
        </p:nvSpPr>
        <p:spPr bwMode="auto">
          <a:xfrm>
            <a:off x="2809875" y="2076450"/>
            <a:ext cx="1028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San Jose de La Fuente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767" name="Text Box 22"/>
          <p:cNvSpPr txBox="1">
            <a:spLocks noChangeArrowheads="1"/>
          </p:cNvSpPr>
          <p:nvPr/>
        </p:nvSpPr>
        <p:spPr bwMode="auto">
          <a:xfrm>
            <a:off x="1633538" y="306705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Yayantique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768" name="Text Box 23"/>
          <p:cNvSpPr txBox="1">
            <a:spLocks noChangeArrowheads="1"/>
          </p:cNvSpPr>
          <p:nvPr/>
        </p:nvSpPr>
        <p:spPr bwMode="auto">
          <a:xfrm>
            <a:off x="2290763" y="3265488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San Alejo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769" name="Text Box 24"/>
          <p:cNvSpPr txBox="1">
            <a:spLocks noChangeArrowheads="1"/>
          </p:cNvSpPr>
          <p:nvPr/>
        </p:nvSpPr>
        <p:spPr bwMode="auto">
          <a:xfrm>
            <a:off x="1863725" y="3976688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El Carmen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770" name="Text Box 25"/>
          <p:cNvSpPr txBox="1">
            <a:spLocks noChangeArrowheads="1"/>
          </p:cNvSpPr>
          <p:nvPr/>
        </p:nvSpPr>
        <p:spPr bwMode="auto">
          <a:xfrm>
            <a:off x="650875" y="526256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Chiliagua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771" name="Text Box 26"/>
          <p:cNvSpPr txBox="1">
            <a:spLocks noChangeArrowheads="1"/>
          </p:cNvSpPr>
          <p:nvPr/>
        </p:nvSpPr>
        <p:spPr bwMode="auto">
          <a:xfrm>
            <a:off x="1476375" y="542766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Intipuca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772" name="Text Box 28"/>
          <p:cNvSpPr txBox="1">
            <a:spLocks noChangeArrowheads="1"/>
          </p:cNvSpPr>
          <p:nvPr/>
        </p:nvSpPr>
        <p:spPr bwMode="auto">
          <a:xfrm>
            <a:off x="3319463" y="415766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La Union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773" name="Text Box 29"/>
          <p:cNvSpPr txBox="1">
            <a:spLocks noChangeArrowheads="1"/>
          </p:cNvSpPr>
          <p:nvPr/>
        </p:nvSpPr>
        <p:spPr bwMode="auto">
          <a:xfrm>
            <a:off x="4229100" y="6003925"/>
            <a:ext cx="9144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Meanguera del Golfo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774" name="Rectangle 30"/>
          <p:cNvSpPr>
            <a:spLocks noChangeArrowheads="1"/>
          </p:cNvSpPr>
          <p:nvPr/>
        </p:nvSpPr>
        <p:spPr bwMode="auto">
          <a:xfrm>
            <a:off x="0" y="319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4775" name="Rectangle 31"/>
          <p:cNvSpPr>
            <a:spLocks noChangeArrowheads="1"/>
          </p:cNvSpPr>
          <p:nvPr/>
        </p:nvSpPr>
        <p:spPr bwMode="auto">
          <a:xfrm>
            <a:off x="0" y="319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4776" name="Text Box 29"/>
          <p:cNvSpPr txBox="1">
            <a:spLocks noChangeArrowheads="1"/>
          </p:cNvSpPr>
          <p:nvPr/>
        </p:nvSpPr>
        <p:spPr bwMode="auto">
          <a:xfrm>
            <a:off x="250825" y="115888"/>
            <a:ext cx="312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SV" altLang="es-US" sz="1400">
                <a:latin typeface="MS Gothic" panose="020B0609070205080204" pitchFamily="49" charset="-128"/>
                <a:ea typeface="MS Gothic" panose="020B0609070205080204" pitchFamily="49" charset="-128"/>
              </a:rPr>
              <a:t>Mancomunidad del Golfo de Fonseca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1094" r="37" b="12"/>
          <a:stretch>
            <a:fillRect/>
          </a:stretch>
        </p:blipFill>
        <p:spPr bwMode="auto">
          <a:xfrm>
            <a:off x="250825" y="404813"/>
            <a:ext cx="54737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3" name="Group 65"/>
          <p:cNvGrpSpPr>
            <a:grpSpLocks/>
          </p:cNvGrpSpPr>
          <p:nvPr/>
        </p:nvGrpSpPr>
        <p:grpSpPr bwMode="auto">
          <a:xfrm>
            <a:off x="650875" y="1287463"/>
            <a:ext cx="4668838" cy="5348287"/>
            <a:chOff x="2725" y="3513"/>
            <a:chExt cx="7106" cy="8012"/>
          </a:xfrm>
        </p:grpSpPr>
        <p:grpSp>
          <p:nvGrpSpPr>
            <p:cNvPr id="76809" name="Group 79"/>
            <p:cNvGrpSpPr>
              <a:grpSpLocks/>
            </p:cNvGrpSpPr>
            <p:nvPr/>
          </p:nvGrpSpPr>
          <p:grpSpPr bwMode="auto">
            <a:xfrm>
              <a:off x="2725" y="3513"/>
              <a:ext cx="7076" cy="8012"/>
              <a:chOff x="2725" y="3513"/>
              <a:chExt cx="7076" cy="8012"/>
            </a:xfrm>
          </p:grpSpPr>
          <p:sp>
            <p:nvSpPr>
              <p:cNvPr id="76823" name="Text Box 92"/>
              <p:cNvSpPr txBox="1">
                <a:spLocks noChangeArrowheads="1"/>
              </p:cNvSpPr>
              <p:nvPr/>
            </p:nvSpPr>
            <p:spPr bwMode="auto">
              <a:xfrm>
                <a:off x="7229" y="4325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ja-JP" sz="1100" b="1">
                    <a:cs typeface="Arial" panose="020B0604020202020204" pitchFamily="34" charset="0"/>
                  </a:rPr>
                  <a:t>Pasaquina</a:t>
                </a:r>
                <a:endParaRPr lang="en-US" altLang="ja-JP" sz="1800">
                  <a:cs typeface="Arial" panose="020B0604020202020204" pitchFamily="34" charset="0"/>
                </a:endParaRPr>
              </a:p>
            </p:txBody>
          </p:sp>
          <p:sp>
            <p:nvSpPr>
              <p:cNvPr id="76824" name="Text Box 91"/>
              <p:cNvSpPr txBox="1">
                <a:spLocks noChangeArrowheads="1"/>
              </p:cNvSpPr>
              <p:nvPr/>
            </p:nvSpPr>
            <p:spPr bwMode="auto">
              <a:xfrm>
                <a:off x="6005" y="3513"/>
                <a:ext cx="16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cs typeface="Arial" panose="020B0604020202020204" pitchFamily="34" charset="0"/>
                  </a:rPr>
                  <a:t>Santa Rosa de Lima</a:t>
                </a:r>
                <a:endParaRPr lang="en-US" altLang="ja-JP" sz="1800">
                  <a:cs typeface="Arial" panose="020B0604020202020204" pitchFamily="34" charset="0"/>
                </a:endParaRPr>
              </a:p>
            </p:txBody>
          </p:sp>
          <p:sp>
            <p:nvSpPr>
              <p:cNvPr id="76825" name="Text Box 90"/>
              <p:cNvSpPr txBox="1">
                <a:spLocks noChangeArrowheads="1"/>
              </p:cNvSpPr>
              <p:nvPr/>
            </p:nvSpPr>
            <p:spPr bwMode="auto">
              <a:xfrm>
                <a:off x="5117" y="4477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cs typeface="Arial" panose="020B0604020202020204" pitchFamily="34" charset="0"/>
                  </a:rPr>
                  <a:t>Bolivar</a:t>
                </a:r>
                <a:endParaRPr lang="en-US" altLang="ja-JP" sz="1800">
                  <a:cs typeface="Arial" panose="020B0604020202020204" pitchFamily="34" charset="0"/>
                </a:endParaRPr>
              </a:p>
            </p:txBody>
          </p:sp>
          <p:sp>
            <p:nvSpPr>
              <p:cNvPr id="76826" name="Text Box 89"/>
              <p:cNvSpPr txBox="1">
                <a:spLocks noChangeArrowheads="1"/>
              </p:cNvSpPr>
              <p:nvPr/>
            </p:nvSpPr>
            <p:spPr bwMode="auto">
              <a:xfrm>
                <a:off x="4497" y="4873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cs typeface="Arial" panose="020B0604020202020204" pitchFamily="34" charset="0"/>
                  </a:rPr>
                  <a:t>Yucuaiquin</a:t>
                </a:r>
                <a:endParaRPr lang="en-US" altLang="ja-JP" sz="1800">
                  <a:cs typeface="Arial" panose="020B0604020202020204" pitchFamily="34" charset="0"/>
                </a:endParaRPr>
              </a:p>
            </p:txBody>
          </p:sp>
          <p:sp>
            <p:nvSpPr>
              <p:cNvPr id="76827" name="Text Box 88"/>
              <p:cNvSpPr txBox="1">
                <a:spLocks noChangeArrowheads="1"/>
              </p:cNvSpPr>
              <p:nvPr/>
            </p:nvSpPr>
            <p:spPr bwMode="auto">
              <a:xfrm>
                <a:off x="6125" y="4753"/>
                <a:ext cx="16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cs typeface="Arial" panose="020B0604020202020204" pitchFamily="34" charset="0"/>
                  </a:rPr>
                  <a:t>San Jose de La Fuente</a:t>
                </a:r>
                <a:endParaRPr lang="en-US" altLang="ja-JP" sz="1800">
                  <a:cs typeface="Arial" panose="020B0604020202020204" pitchFamily="34" charset="0"/>
                </a:endParaRPr>
              </a:p>
            </p:txBody>
          </p:sp>
          <p:sp>
            <p:nvSpPr>
              <p:cNvPr id="76828" name="Text Box 87"/>
              <p:cNvSpPr txBox="1">
                <a:spLocks noChangeArrowheads="1"/>
              </p:cNvSpPr>
              <p:nvPr/>
            </p:nvSpPr>
            <p:spPr bwMode="auto">
              <a:xfrm>
                <a:off x="4273" y="6313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cs typeface="Arial" panose="020B0604020202020204" pitchFamily="34" charset="0"/>
                  </a:rPr>
                  <a:t>Yayantique</a:t>
                </a:r>
                <a:endParaRPr lang="en-US" altLang="ja-JP" sz="1800">
                  <a:cs typeface="Arial" panose="020B0604020202020204" pitchFamily="34" charset="0"/>
                </a:endParaRPr>
              </a:p>
            </p:txBody>
          </p:sp>
          <p:sp>
            <p:nvSpPr>
              <p:cNvPr id="76829" name="Text Box 86"/>
              <p:cNvSpPr txBox="1">
                <a:spLocks noChangeArrowheads="1"/>
              </p:cNvSpPr>
              <p:nvPr/>
            </p:nvSpPr>
            <p:spPr bwMode="auto">
              <a:xfrm>
                <a:off x="5309" y="6625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cs typeface="Arial" panose="020B0604020202020204" pitchFamily="34" charset="0"/>
                  </a:rPr>
                  <a:t>San Alejo</a:t>
                </a:r>
                <a:endParaRPr lang="en-US" altLang="ja-JP" sz="1800">
                  <a:cs typeface="Arial" panose="020B0604020202020204" pitchFamily="34" charset="0"/>
                </a:endParaRPr>
              </a:p>
            </p:txBody>
          </p:sp>
          <p:sp>
            <p:nvSpPr>
              <p:cNvPr id="76830" name="Text Box 85"/>
              <p:cNvSpPr txBox="1">
                <a:spLocks noChangeArrowheads="1"/>
              </p:cNvSpPr>
              <p:nvPr/>
            </p:nvSpPr>
            <p:spPr bwMode="auto">
              <a:xfrm>
                <a:off x="4637" y="7745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cs typeface="Arial" panose="020B0604020202020204" pitchFamily="34" charset="0"/>
                  </a:rPr>
                  <a:t>El Carmen</a:t>
                </a:r>
                <a:endParaRPr lang="en-US" altLang="ja-JP" sz="1800">
                  <a:cs typeface="Arial" panose="020B0604020202020204" pitchFamily="34" charset="0"/>
                </a:endParaRPr>
              </a:p>
            </p:txBody>
          </p:sp>
          <p:sp>
            <p:nvSpPr>
              <p:cNvPr id="76831" name="Text Box 84"/>
              <p:cNvSpPr txBox="1">
                <a:spLocks noChangeArrowheads="1"/>
              </p:cNvSpPr>
              <p:nvPr/>
            </p:nvSpPr>
            <p:spPr bwMode="auto">
              <a:xfrm>
                <a:off x="2725" y="9769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cs typeface="Arial" panose="020B0604020202020204" pitchFamily="34" charset="0"/>
                  </a:rPr>
                  <a:t>Chiliagua</a:t>
                </a:r>
                <a:endParaRPr lang="en-US" altLang="ja-JP" sz="1800">
                  <a:cs typeface="Arial" panose="020B0604020202020204" pitchFamily="34" charset="0"/>
                </a:endParaRPr>
              </a:p>
            </p:txBody>
          </p:sp>
          <p:sp>
            <p:nvSpPr>
              <p:cNvPr id="76832" name="Text Box 83"/>
              <p:cNvSpPr txBox="1">
                <a:spLocks noChangeArrowheads="1"/>
              </p:cNvSpPr>
              <p:nvPr/>
            </p:nvSpPr>
            <p:spPr bwMode="auto">
              <a:xfrm>
                <a:off x="4025" y="10029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cs typeface="Arial" panose="020B0604020202020204" pitchFamily="34" charset="0"/>
                  </a:rPr>
                  <a:t>Intipuca</a:t>
                </a:r>
                <a:endParaRPr lang="en-US" altLang="ja-JP" sz="1800">
                  <a:cs typeface="Arial" panose="020B0604020202020204" pitchFamily="34" charset="0"/>
                </a:endParaRPr>
              </a:p>
            </p:txBody>
          </p:sp>
          <p:sp>
            <p:nvSpPr>
              <p:cNvPr id="76833" name="Text Box 82"/>
              <p:cNvSpPr txBox="1">
                <a:spLocks noChangeArrowheads="1"/>
              </p:cNvSpPr>
              <p:nvPr/>
            </p:nvSpPr>
            <p:spPr bwMode="auto">
              <a:xfrm>
                <a:off x="6201" y="9101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cs typeface="Arial" panose="020B0604020202020204" pitchFamily="34" charset="0"/>
                  </a:rPr>
                  <a:t>Conchagua</a:t>
                </a:r>
                <a:endParaRPr lang="en-US" altLang="ja-JP" sz="1800">
                  <a:cs typeface="Arial" panose="020B0604020202020204" pitchFamily="34" charset="0"/>
                </a:endParaRPr>
              </a:p>
            </p:txBody>
          </p:sp>
          <p:sp>
            <p:nvSpPr>
              <p:cNvPr id="76834" name="Text Box 81"/>
              <p:cNvSpPr txBox="1">
                <a:spLocks noChangeArrowheads="1"/>
              </p:cNvSpPr>
              <p:nvPr/>
            </p:nvSpPr>
            <p:spPr bwMode="auto">
              <a:xfrm>
                <a:off x="6929" y="8029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cs typeface="Arial" panose="020B0604020202020204" pitchFamily="34" charset="0"/>
                  </a:rPr>
                  <a:t>La Union</a:t>
                </a:r>
                <a:endParaRPr lang="en-US" altLang="ja-JP" sz="1800">
                  <a:cs typeface="Arial" panose="020B0604020202020204" pitchFamily="34" charset="0"/>
                </a:endParaRPr>
              </a:p>
            </p:txBody>
          </p:sp>
          <p:sp>
            <p:nvSpPr>
              <p:cNvPr id="76835" name="Text Box 80"/>
              <p:cNvSpPr txBox="1">
                <a:spLocks noChangeArrowheads="1"/>
              </p:cNvSpPr>
              <p:nvPr/>
            </p:nvSpPr>
            <p:spPr bwMode="auto">
              <a:xfrm>
                <a:off x="8361" y="10937"/>
                <a:ext cx="1440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cs typeface="Arial" panose="020B0604020202020204" pitchFamily="34" charset="0"/>
                  </a:rPr>
                  <a:t>Meanguera del Golfo</a:t>
                </a:r>
                <a:endParaRPr lang="en-US" altLang="ja-JP" sz="1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6810" name="Oval 78"/>
            <p:cNvSpPr>
              <a:spLocks noChangeArrowheads="1"/>
            </p:cNvSpPr>
            <p:nvPr/>
          </p:nvSpPr>
          <p:spPr bwMode="auto">
            <a:xfrm>
              <a:off x="6759" y="3965"/>
              <a:ext cx="180" cy="180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  <p:sp>
          <p:nvSpPr>
            <p:cNvPr id="76811" name="Oval 77"/>
            <p:cNvSpPr>
              <a:spLocks noChangeArrowheads="1"/>
            </p:cNvSpPr>
            <p:nvPr/>
          </p:nvSpPr>
          <p:spPr bwMode="auto">
            <a:xfrm>
              <a:off x="5871" y="4760"/>
              <a:ext cx="180" cy="180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  <p:sp>
          <p:nvSpPr>
            <p:cNvPr id="76812" name="Oval 76"/>
            <p:cNvSpPr>
              <a:spLocks noChangeArrowheads="1"/>
            </p:cNvSpPr>
            <p:nvPr/>
          </p:nvSpPr>
          <p:spPr bwMode="auto">
            <a:xfrm>
              <a:off x="5121" y="5180"/>
              <a:ext cx="180" cy="180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  <p:sp>
          <p:nvSpPr>
            <p:cNvPr id="76813" name="Oval 75"/>
            <p:cNvSpPr>
              <a:spLocks noChangeArrowheads="1"/>
            </p:cNvSpPr>
            <p:nvPr/>
          </p:nvSpPr>
          <p:spPr bwMode="auto">
            <a:xfrm>
              <a:off x="7041" y="5255"/>
              <a:ext cx="180" cy="180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  <p:sp>
          <p:nvSpPr>
            <p:cNvPr id="76814" name="Oval 74"/>
            <p:cNvSpPr>
              <a:spLocks noChangeArrowheads="1"/>
            </p:cNvSpPr>
            <p:nvPr/>
          </p:nvSpPr>
          <p:spPr bwMode="auto">
            <a:xfrm>
              <a:off x="7806" y="4625"/>
              <a:ext cx="180" cy="180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  <p:sp>
          <p:nvSpPr>
            <p:cNvPr id="76815" name="Oval 73"/>
            <p:cNvSpPr>
              <a:spLocks noChangeArrowheads="1"/>
            </p:cNvSpPr>
            <p:nvPr/>
          </p:nvSpPr>
          <p:spPr bwMode="auto">
            <a:xfrm>
              <a:off x="4911" y="6651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  <p:sp>
          <p:nvSpPr>
            <p:cNvPr id="76816" name="Oval 72"/>
            <p:cNvSpPr>
              <a:spLocks noChangeArrowheads="1"/>
            </p:cNvSpPr>
            <p:nvPr/>
          </p:nvSpPr>
          <p:spPr bwMode="auto">
            <a:xfrm>
              <a:off x="5736" y="6936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  <p:sp>
          <p:nvSpPr>
            <p:cNvPr id="76817" name="Oval 71"/>
            <p:cNvSpPr>
              <a:spLocks noChangeArrowheads="1"/>
            </p:cNvSpPr>
            <p:nvPr/>
          </p:nvSpPr>
          <p:spPr bwMode="auto">
            <a:xfrm>
              <a:off x="5211" y="8060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  <p:sp>
          <p:nvSpPr>
            <p:cNvPr id="76818" name="Oval 70"/>
            <p:cNvSpPr>
              <a:spLocks noChangeArrowheads="1"/>
            </p:cNvSpPr>
            <p:nvPr/>
          </p:nvSpPr>
          <p:spPr bwMode="auto">
            <a:xfrm>
              <a:off x="3126" y="10085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  <p:sp>
          <p:nvSpPr>
            <p:cNvPr id="76819" name="Oval 69"/>
            <p:cNvSpPr>
              <a:spLocks noChangeArrowheads="1"/>
            </p:cNvSpPr>
            <p:nvPr/>
          </p:nvSpPr>
          <p:spPr bwMode="auto">
            <a:xfrm>
              <a:off x="7623" y="8442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  <p:sp>
          <p:nvSpPr>
            <p:cNvPr id="76820" name="Oval 68"/>
            <p:cNvSpPr>
              <a:spLocks noChangeArrowheads="1"/>
            </p:cNvSpPr>
            <p:nvPr/>
          </p:nvSpPr>
          <p:spPr bwMode="auto">
            <a:xfrm>
              <a:off x="7977" y="9049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  <p:sp>
          <p:nvSpPr>
            <p:cNvPr id="76821" name="Oval 67"/>
            <p:cNvSpPr>
              <a:spLocks noChangeArrowheads="1"/>
            </p:cNvSpPr>
            <p:nvPr/>
          </p:nvSpPr>
          <p:spPr bwMode="auto">
            <a:xfrm>
              <a:off x="4409" y="10401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  <p:sp>
          <p:nvSpPr>
            <p:cNvPr id="76822" name="Oval 66"/>
            <p:cNvSpPr>
              <a:spLocks noChangeArrowheads="1"/>
            </p:cNvSpPr>
            <p:nvPr/>
          </p:nvSpPr>
          <p:spPr bwMode="auto">
            <a:xfrm>
              <a:off x="9621" y="10566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/>
            </a:p>
          </p:txBody>
        </p:sp>
      </p:grp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3450" y="728663"/>
            <a:ext cx="3095625" cy="5292725"/>
          </a:xfrm>
        </p:spPr>
        <p:txBody>
          <a:bodyPr/>
          <a:lstStyle/>
          <a:p>
            <a:r>
              <a:rPr lang="es-ES" altLang="ja-JP" sz="3600" b="1" u="sng" smtClean="0">
                <a:solidFill>
                  <a:srgbClr val="FFFFFF"/>
                </a:solidFill>
              </a:rPr>
              <a:t>Estrategia </a:t>
            </a:r>
            <a:r>
              <a:rPr lang="en-US" altLang="ja-JP" sz="3600" b="1" u="sng" smtClean="0">
                <a:solidFill>
                  <a:srgbClr val="FFFFFF"/>
                </a:solidFill>
              </a:rPr>
              <a:t>3:</a:t>
            </a:r>
            <a:r>
              <a:rPr lang="en-US" altLang="ja-JP" sz="4000" u="sng" smtClean="0">
                <a:solidFill>
                  <a:schemeClr val="accent2"/>
                </a:solidFill>
              </a:rPr>
              <a:t/>
            </a:r>
            <a:br>
              <a:rPr lang="en-US" altLang="ja-JP" sz="4000" u="sng" smtClean="0">
                <a:solidFill>
                  <a:schemeClr val="accent2"/>
                </a:solidFill>
              </a:rPr>
            </a:br>
            <a:r>
              <a:rPr lang="en-US" altLang="ja-JP" sz="4000" smtClean="0">
                <a:solidFill>
                  <a:schemeClr val="accent2"/>
                </a:solidFill>
              </a:rPr>
              <a:t/>
            </a:r>
            <a:br>
              <a:rPr lang="en-US" altLang="ja-JP" sz="4000" smtClean="0">
                <a:solidFill>
                  <a:schemeClr val="accent2"/>
                </a:solidFill>
              </a:rPr>
            </a:br>
            <a:r>
              <a:rPr lang="es-ES" altLang="ja-JP" sz="3600" smtClean="0"/>
              <a:t>Proyectos que serán la base para integrar el Golfo de Fonseca</a:t>
            </a:r>
            <a:r>
              <a:rPr lang="ja-JP" altLang="en-US" sz="3600" smtClean="0"/>
              <a:t/>
            </a:r>
            <a:br>
              <a:rPr lang="ja-JP" altLang="en-US" sz="3600" smtClean="0"/>
            </a:br>
            <a:endParaRPr lang="ja-JP" altLang="en-US" sz="2000" smtClean="0"/>
          </a:p>
        </p:txBody>
      </p:sp>
      <p:sp>
        <p:nvSpPr>
          <p:cNvPr id="76805" name="Oval 19"/>
          <p:cNvSpPr>
            <a:spLocks noChangeArrowheads="1"/>
          </p:cNvSpPr>
          <p:nvPr/>
        </p:nvSpPr>
        <p:spPr bwMode="auto">
          <a:xfrm>
            <a:off x="323850" y="1293813"/>
            <a:ext cx="6086475" cy="5641975"/>
          </a:xfrm>
          <a:prstGeom prst="ellipse">
            <a:avLst/>
          </a:prstGeom>
          <a:noFill/>
          <a:ln w="76200" cmpd="tri">
            <a:solidFill>
              <a:srgbClr val="0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6806" name="Rectangle 93"/>
          <p:cNvSpPr>
            <a:spLocks noChangeArrowheads="1"/>
          </p:cNvSpPr>
          <p:nvPr/>
        </p:nvSpPr>
        <p:spPr bwMode="auto">
          <a:xfrm>
            <a:off x="0" y="319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6807" name="Rectangle 107"/>
          <p:cNvSpPr>
            <a:spLocks noChangeArrowheads="1"/>
          </p:cNvSpPr>
          <p:nvPr/>
        </p:nvSpPr>
        <p:spPr bwMode="auto">
          <a:xfrm>
            <a:off x="0" y="319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6808" name="Text Box 35"/>
          <p:cNvSpPr txBox="1">
            <a:spLocks noChangeArrowheads="1"/>
          </p:cNvSpPr>
          <p:nvPr/>
        </p:nvSpPr>
        <p:spPr bwMode="auto">
          <a:xfrm>
            <a:off x="250825" y="260350"/>
            <a:ext cx="312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SV" altLang="es-US" sz="1400">
                <a:latin typeface="MS Gothic" panose="020B0609070205080204" pitchFamily="49" charset="-128"/>
                <a:ea typeface="MS Gothic" panose="020B0609070205080204" pitchFamily="49" charset="-128"/>
              </a:rPr>
              <a:t>Mancomunidad del Golfo de Fonseca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1094" r="37" b="12"/>
          <a:stretch>
            <a:fillRect/>
          </a:stretch>
        </p:blipFill>
        <p:spPr bwMode="auto">
          <a:xfrm>
            <a:off x="250825" y="404813"/>
            <a:ext cx="54737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1988" y="1268413"/>
            <a:ext cx="3478212" cy="3887787"/>
          </a:xfrm>
        </p:spPr>
        <p:txBody>
          <a:bodyPr/>
          <a:lstStyle/>
          <a:p>
            <a:r>
              <a:rPr lang="es-ES" altLang="ja-JP" sz="2800" smtClean="0"/>
              <a:t>que tendrán impacto en el desarrollo turístico en </a:t>
            </a:r>
            <a:br>
              <a:rPr lang="es-ES" altLang="ja-JP" sz="2800" smtClean="0"/>
            </a:br>
            <a:r>
              <a:rPr lang="es-ES" altLang="ja-JP" sz="2800" smtClean="0"/>
              <a:t>toda la región </a:t>
            </a:r>
            <a:r>
              <a:rPr lang="es-ES" altLang="ja-JP" sz="2700" smtClean="0"/>
              <a:t>(independientemente de su ubicación específica)</a:t>
            </a:r>
            <a:endParaRPr lang="en-US" altLang="ja-JP" sz="2700" smtClean="0"/>
          </a:p>
        </p:txBody>
      </p:sp>
      <p:sp>
        <p:nvSpPr>
          <p:cNvPr id="12292" name="Oval 17"/>
          <p:cNvSpPr>
            <a:spLocks noChangeArrowheads="1"/>
          </p:cNvSpPr>
          <p:nvPr/>
        </p:nvSpPr>
        <p:spPr bwMode="auto">
          <a:xfrm>
            <a:off x="3482975" y="3941763"/>
            <a:ext cx="2241550" cy="2079625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12293" name="Oval 18"/>
          <p:cNvSpPr>
            <a:spLocks noChangeArrowheads="1"/>
          </p:cNvSpPr>
          <p:nvPr/>
        </p:nvSpPr>
        <p:spPr bwMode="auto">
          <a:xfrm>
            <a:off x="1446213" y="5376863"/>
            <a:ext cx="1008062" cy="936625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>
              <a:solidFill>
                <a:schemeClr val="bg1"/>
              </a:solidFill>
            </a:endParaRPr>
          </a:p>
        </p:txBody>
      </p:sp>
      <p:sp>
        <p:nvSpPr>
          <p:cNvPr id="78854" name="Oval 19"/>
          <p:cNvSpPr>
            <a:spLocks noChangeArrowheads="1"/>
          </p:cNvSpPr>
          <p:nvPr/>
        </p:nvSpPr>
        <p:spPr bwMode="auto">
          <a:xfrm>
            <a:off x="7848600" y="4953000"/>
            <a:ext cx="685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>
              <a:solidFill>
                <a:schemeClr val="bg1"/>
              </a:solidFill>
            </a:endParaRPr>
          </a:p>
        </p:txBody>
      </p:sp>
      <p:sp>
        <p:nvSpPr>
          <p:cNvPr id="12295" name="Oval 20"/>
          <p:cNvSpPr>
            <a:spLocks noChangeArrowheads="1"/>
          </p:cNvSpPr>
          <p:nvPr/>
        </p:nvSpPr>
        <p:spPr bwMode="auto">
          <a:xfrm rot="2989636">
            <a:off x="2035175" y="3444875"/>
            <a:ext cx="1685925" cy="34321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12296" name="Oval 21"/>
          <p:cNvSpPr>
            <a:spLocks noChangeArrowheads="1"/>
          </p:cNvSpPr>
          <p:nvPr/>
        </p:nvSpPr>
        <p:spPr bwMode="auto">
          <a:xfrm>
            <a:off x="2530475" y="893763"/>
            <a:ext cx="1368425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>
              <a:solidFill>
                <a:schemeClr val="bg1"/>
              </a:solidFill>
            </a:endParaRPr>
          </a:p>
        </p:txBody>
      </p:sp>
      <p:sp>
        <p:nvSpPr>
          <p:cNvPr id="12297" name="Text Box 22"/>
          <p:cNvSpPr txBox="1">
            <a:spLocks noChangeArrowheads="1"/>
          </p:cNvSpPr>
          <p:nvPr/>
        </p:nvSpPr>
        <p:spPr bwMode="auto">
          <a:xfrm>
            <a:off x="4419600" y="4732338"/>
            <a:ext cx="914400" cy="8302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600" b="1">
                <a:solidFill>
                  <a:schemeClr val="bg1"/>
                </a:solidFill>
              </a:rPr>
              <a:t>Tour a las Islas</a:t>
            </a:r>
            <a:endParaRPr lang="en-US" altLang="ja-JP" sz="1600" b="1">
              <a:solidFill>
                <a:schemeClr val="bg1"/>
              </a:solidFill>
            </a:endParaRPr>
          </a:p>
        </p:txBody>
      </p:sp>
      <p:sp>
        <p:nvSpPr>
          <p:cNvPr id="12298" name="Text Box 23"/>
          <p:cNvSpPr txBox="1">
            <a:spLocks noChangeArrowheads="1"/>
          </p:cNvSpPr>
          <p:nvPr/>
        </p:nvSpPr>
        <p:spPr bwMode="auto">
          <a:xfrm>
            <a:off x="166688" y="5791200"/>
            <a:ext cx="1584325" cy="584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 sz="1600" b="1">
                <a:solidFill>
                  <a:schemeClr val="bg1"/>
                </a:solidFill>
              </a:rPr>
              <a:t>Tour Manglares</a:t>
            </a:r>
          </a:p>
        </p:txBody>
      </p:sp>
      <p:sp>
        <p:nvSpPr>
          <p:cNvPr id="12299" name="Text Box 24"/>
          <p:cNvSpPr txBox="1">
            <a:spLocks noChangeArrowheads="1"/>
          </p:cNvSpPr>
          <p:nvPr/>
        </p:nvSpPr>
        <p:spPr bwMode="auto">
          <a:xfrm>
            <a:off x="3924300" y="2438400"/>
            <a:ext cx="1333500" cy="850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600" b="1">
                <a:solidFill>
                  <a:schemeClr val="bg1"/>
                </a:solidFill>
              </a:rPr>
              <a:t>Educación Turística y Ambiental</a:t>
            </a:r>
            <a:endParaRPr lang="en-US" altLang="ja-JP" sz="1600" b="1">
              <a:solidFill>
                <a:schemeClr val="bg1"/>
              </a:solidFill>
            </a:endParaRPr>
          </a:p>
        </p:txBody>
      </p:sp>
      <p:sp>
        <p:nvSpPr>
          <p:cNvPr id="12300" name="Text Box 25"/>
          <p:cNvSpPr txBox="1">
            <a:spLocks noChangeArrowheads="1"/>
          </p:cNvSpPr>
          <p:nvPr/>
        </p:nvSpPr>
        <p:spPr bwMode="auto">
          <a:xfrm>
            <a:off x="1076325" y="765175"/>
            <a:ext cx="1584325" cy="8620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US" sz="1600" b="1">
                <a:solidFill>
                  <a:schemeClr val="bg1"/>
                </a:solidFill>
              </a:rPr>
              <a:t>Mapa Turístico</a:t>
            </a:r>
          </a:p>
          <a:p>
            <a:pPr algn="ctr" eaLnBrk="1" hangingPunct="1"/>
            <a:r>
              <a:rPr lang="es-ES" altLang="es-US" sz="1600" b="1">
                <a:solidFill>
                  <a:schemeClr val="bg1"/>
                </a:solidFill>
              </a:rPr>
              <a:t>(WEB Site)</a:t>
            </a:r>
            <a:endParaRPr lang="en-US" altLang="ja-JP" sz="1600" b="1">
              <a:solidFill>
                <a:schemeClr val="bg1"/>
              </a:solidFill>
            </a:endParaRPr>
          </a:p>
        </p:txBody>
      </p:sp>
      <p:sp>
        <p:nvSpPr>
          <p:cNvPr id="12301" name="Text Box 26"/>
          <p:cNvSpPr txBox="1">
            <a:spLocks noChangeArrowheads="1"/>
          </p:cNvSpPr>
          <p:nvPr/>
        </p:nvSpPr>
        <p:spPr bwMode="auto">
          <a:xfrm>
            <a:off x="255588" y="4381500"/>
            <a:ext cx="2089150" cy="584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600" b="1">
                <a:solidFill>
                  <a:schemeClr val="bg1"/>
                </a:solidFill>
              </a:rPr>
              <a:t>Señalización Turística</a:t>
            </a:r>
            <a:endParaRPr lang="en-US" altLang="ja-JP" sz="1600" b="1">
              <a:solidFill>
                <a:schemeClr val="bg1"/>
              </a:solidFill>
            </a:endParaRPr>
          </a:p>
        </p:txBody>
      </p:sp>
      <p:sp>
        <p:nvSpPr>
          <p:cNvPr id="12302" name="Oval 27"/>
          <p:cNvSpPr>
            <a:spLocks noChangeArrowheads="1"/>
          </p:cNvSpPr>
          <p:nvPr/>
        </p:nvSpPr>
        <p:spPr bwMode="auto">
          <a:xfrm>
            <a:off x="2354263" y="4176713"/>
            <a:ext cx="2073275" cy="1989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>
              <a:solidFill>
                <a:schemeClr val="bg1"/>
              </a:solidFill>
            </a:endParaRPr>
          </a:p>
        </p:txBody>
      </p:sp>
      <p:grpSp>
        <p:nvGrpSpPr>
          <p:cNvPr id="78863" name="Group 30"/>
          <p:cNvGrpSpPr>
            <a:grpSpLocks/>
          </p:cNvGrpSpPr>
          <p:nvPr/>
        </p:nvGrpSpPr>
        <p:grpSpPr bwMode="auto">
          <a:xfrm>
            <a:off x="650875" y="1289050"/>
            <a:ext cx="4511675" cy="5087938"/>
            <a:chOff x="2725" y="3513"/>
            <a:chExt cx="7106" cy="8012"/>
          </a:xfrm>
        </p:grpSpPr>
        <p:grpSp>
          <p:nvGrpSpPr>
            <p:cNvPr id="78874" name="Group 44"/>
            <p:cNvGrpSpPr>
              <a:grpSpLocks/>
            </p:cNvGrpSpPr>
            <p:nvPr/>
          </p:nvGrpSpPr>
          <p:grpSpPr bwMode="auto">
            <a:xfrm>
              <a:off x="2725" y="3513"/>
              <a:ext cx="7076" cy="8012"/>
              <a:chOff x="2725" y="3513"/>
              <a:chExt cx="7076" cy="8012"/>
            </a:xfrm>
          </p:grpSpPr>
          <p:sp>
            <p:nvSpPr>
              <p:cNvPr id="78888" name="Text Box 57"/>
              <p:cNvSpPr txBox="1">
                <a:spLocks noChangeArrowheads="1"/>
              </p:cNvSpPr>
              <p:nvPr/>
            </p:nvSpPr>
            <p:spPr bwMode="auto">
              <a:xfrm>
                <a:off x="7229" y="4325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Pasaquina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89" name="Text Box 56"/>
              <p:cNvSpPr txBox="1">
                <a:spLocks noChangeArrowheads="1"/>
              </p:cNvSpPr>
              <p:nvPr/>
            </p:nvSpPr>
            <p:spPr bwMode="auto">
              <a:xfrm>
                <a:off x="6005" y="3513"/>
                <a:ext cx="16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Santa Rosa de Lima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90" name="Text Box 55"/>
              <p:cNvSpPr txBox="1">
                <a:spLocks noChangeArrowheads="1"/>
              </p:cNvSpPr>
              <p:nvPr/>
            </p:nvSpPr>
            <p:spPr bwMode="auto">
              <a:xfrm>
                <a:off x="5117" y="4477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Bolivar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91" name="Text Box 54"/>
              <p:cNvSpPr txBox="1">
                <a:spLocks noChangeArrowheads="1"/>
              </p:cNvSpPr>
              <p:nvPr/>
            </p:nvSpPr>
            <p:spPr bwMode="auto">
              <a:xfrm>
                <a:off x="4497" y="4873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Yucuaiquin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92" name="Text Box 53"/>
              <p:cNvSpPr txBox="1">
                <a:spLocks noChangeArrowheads="1"/>
              </p:cNvSpPr>
              <p:nvPr/>
            </p:nvSpPr>
            <p:spPr bwMode="auto">
              <a:xfrm>
                <a:off x="6125" y="4753"/>
                <a:ext cx="16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San Jose de La Fuente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93" name="Text Box 52"/>
              <p:cNvSpPr txBox="1">
                <a:spLocks noChangeArrowheads="1"/>
              </p:cNvSpPr>
              <p:nvPr/>
            </p:nvSpPr>
            <p:spPr bwMode="auto">
              <a:xfrm>
                <a:off x="4273" y="6313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Yayantique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94" name="Text Box 51"/>
              <p:cNvSpPr txBox="1">
                <a:spLocks noChangeArrowheads="1"/>
              </p:cNvSpPr>
              <p:nvPr/>
            </p:nvSpPr>
            <p:spPr bwMode="auto">
              <a:xfrm>
                <a:off x="5309" y="6625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San Alejo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95" name="Text Box 50"/>
              <p:cNvSpPr txBox="1">
                <a:spLocks noChangeArrowheads="1"/>
              </p:cNvSpPr>
              <p:nvPr/>
            </p:nvSpPr>
            <p:spPr bwMode="auto">
              <a:xfrm>
                <a:off x="4637" y="7745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El Carmen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96" name="Text Box 49"/>
              <p:cNvSpPr txBox="1">
                <a:spLocks noChangeArrowheads="1"/>
              </p:cNvSpPr>
              <p:nvPr/>
            </p:nvSpPr>
            <p:spPr bwMode="auto">
              <a:xfrm>
                <a:off x="2725" y="9769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Chiliagua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97" name="Text Box 48"/>
              <p:cNvSpPr txBox="1">
                <a:spLocks noChangeArrowheads="1"/>
              </p:cNvSpPr>
              <p:nvPr/>
            </p:nvSpPr>
            <p:spPr bwMode="auto">
              <a:xfrm>
                <a:off x="4025" y="10029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Intipuca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98" name="Text Box 47"/>
              <p:cNvSpPr txBox="1">
                <a:spLocks noChangeArrowheads="1"/>
              </p:cNvSpPr>
              <p:nvPr/>
            </p:nvSpPr>
            <p:spPr bwMode="auto">
              <a:xfrm>
                <a:off x="6201" y="9101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Conchagua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99" name="Text Box 46"/>
              <p:cNvSpPr txBox="1">
                <a:spLocks noChangeArrowheads="1"/>
              </p:cNvSpPr>
              <p:nvPr/>
            </p:nvSpPr>
            <p:spPr bwMode="auto">
              <a:xfrm>
                <a:off x="6929" y="8029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La Union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900" name="Text Box 45"/>
              <p:cNvSpPr txBox="1">
                <a:spLocks noChangeArrowheads="1"/>
              </p:cNvSpPr>
              <p:nvPr/>
            </p:nvSpPr>
            <p:spPr bwMode="auto">
              <a:xfrm>
                <a:off x="8361" y="10937"/>
                <a:ext cx="1440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 sz="11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Meanguera del Golfo</a:t>
                </a:r>
                <a:endParaRPr lang="en-US" altLang="ja-JP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8875" name="Oval 43"/>
            <p:cNvSpPr>
              <a:spLocks noChangeArrowheads="1"/>
            </p:cNvSpPr>
            <p:nvPr/>
          </p:nvSpPr>
          <p:spPr bwMode="auto">
            <a:xfrm>
              <a:off x="6759" y="3965"/>
              <a:ext cx="180" cy="18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8876" name="Oval 42"/>
            <p:cNvSpPr>
              <a:spLocks noChangeArrowheads="1"/>
            </p:cNvSpPr>
            <p:nvPr/>
          </p:nvSpPr>
          <p:spPr bwMode="auto">
            <a:xfrm>
              <a:off x="5871" y="4760"/>
              <a:ext cx="180" cy="180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8877" name="Oval 41"/>
            <p:cNvSpPr>
              <a:spLocks noChangeArrowheads="1"/>
            </p:cNvSpPr>
            <p:nvPr/>
          </p:nvSpPr>
          <p:spPr bwMode="auto">
            <a:xfrm>
              <a:off x="5121" y="5180"/>
              <a:ext cx="180" cy="180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8878" name="Oval 40"/>
            <p:cNvSpPr>
              <a:spLocks noChangeArrowheads="1"/>
            </p:cNvSpPr>
            <p:nvPr/>
          </p:nvSpPr>
          <p:spPr bwMode="auto">
            <a:xfrm>
              <a:off x="7041" y="5255"/>
              <a:ext cx="180" cy="180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8879" name="Oval 39"/>
            <p:cNvSpPr>
              <a:spLocks noChangeArrowheads="1"/>
            </p:cNvSpPr>
            <p:nvPr/>
          </p:nvSpPr>
          <p:spPr bwMode="auto">
            <a:xfrm>
              <a:off x="7806" y="4625"/>
              <a:ext cx="180" cy="180"/>
            </a:xfrm>
            <a:prstGeom prst="ellips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8880" name="Oval 38"/>
            <p:cNvSpPr>
              <a:spLocks noChangeArrowheads="1"/>
            </p:cNvSpPr>
            <p:nvPr/>
          </p:nvSpPr>
          <p:spPr bwMode="auto">
            <a:xfrm>
              <a:off x="4911" y="6651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8881" name="Oval 37"/>
            <p:cNvSpPr>
              <a:spLocks noChangeArrowheads="1"/>
            </p:cNvSpPr>
            <p:nvPr/>
          </p:nvSpPr>
          <p:spPr bwMode="auto">
            <a:xfrm>
              <a:off x="5736" y="6936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8882" name="Oval 36"/>
            <p:cNvSpPr>
              <a:spLocks noChangeArrowheads="1"/>
            </p:cNvSpPr>
            <p:nvPr/>
          </p:nvSpPr>
          <p:spPr bwMode="auto">
            <a:xfrm>
              <a:off x="5211" y="8060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8883" name="Oval 35"/>
            <p:cNvSpPr>
              <a:spLocks noChangeArrowheads="1"/>
            </p:cNvSpPr>
            <p:nvPr/>
          </p:nvSpPr>
          <p:spPr bwMode="auto">
            <a:xfrm>
              <a:off x="3126" y="10085"/>
              <a:ext cx="210" cy="179"/>
            </a:xfrm>
            <a:prstGeom prst="ellips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8884" name="Oval 34"/>
            <p:cNvSpPr>
              <a:spLocks noChangeArrowheads="1"/>
            </p:cNvSpPr>
            <p:nvPr/>
          </p:nvSpPr>
          <p:spPr bwMode="auto">
            <a:xfrm>
              <a:off x="7623" y="8442"/>
              <a:ext cx="210" cy="1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8885" name="Oval 33"/>
            <p:cNvSpPr>
              <a:spLocks noChangeArrowheads="1"/>
            </p:cNvSpPr>
            <p:nvPr/>
          </p:nvSpPr>
          <p:spPr bwMode="auto">
            <a:xfrm>
              <a:off x="7977" y="9049"/>
              <a:ext cx="210" cy="1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8886" name="Oval 32"/>
            <p:cNvSpPr>
              <a:spLocks noChangeArrowheads="1"/>
            </p:cNvSpPr>
            <p:nvPr/>
          </p:nvSpPr>
          <p:spPr bwMode="auto">
            <a:xfrm>
              <a:off x="4409" y="10401"/>
              <a:ext cx="210" cy="1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  <p:sp>
          <p:nvSpPr>
            <p:cNvPr id="78887" name="Oval 31"/>
            <p:cNvSpPr>
              <a:spLocks noChangeArrowheads="1"/>
            </p:cNvSpPr>
            <p:nvPr/>
          </p:nvSpPr>
          <p:spPr bwMode="auto">
            <a:xfrm>
              <a:off x="9621" y="10566"/>
              <a:ext cx="210" cy="1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SV" altLang="es-US" sz="1800">
                <a:solidFill>
                  <a:schemeClr val="bg1"/>
                </a:solidFill>
              </a:endParaRPr>
            </a:p>
          </p:txBody>
        </p:sp>
      </p:grpSp>
      <p:sp>
        <p:nvSpPr>
          <p:cNvPr id="78864" name="Rectangle 58"/>
          <p:cNvSpPr>
            <a:spLocks noChangeArrowheads="1"/>
          </p:cNvSpPr>
          <p:nvPr/>
        </p:nvSpPr>
        <p:spPr bwMode="auto">
          <a:xfrm>
            <a:off x="0" y="319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78865" name="Rectangle 72"/>
          <p:cNvSpPr>
            <a:spLocks noChangeArrowheads="1"/>
          </p:cNvSpPr>
          <p:nvPr/>
        </p:nvSpPr>
        <p:spPr bwMode="auto">
          <a:xfrm>
            <a:off x="0" y="319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7" name="Oval 20"/>
          <p:cNvSpPr>
            <a:spLocks noChangeArrowheads="1"/>
          </p:cNvSpPr>
          <p:nvPr/>
        </p:nvSpPr>
        <p:spPr bwMode="auto">
          <a:xfrm rot="2046649">
            <a:off x="439738" y="903288"/>
            <a:ext cx="5118100" cy="5584825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407988" y="3200400"/>
            <a:ext cx="2089150" cy="83026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ja-JP" sz="1600" b="1">
                <a:solidFill>
                  <a:schemeClr val="bg1"/>
                </a:solidFill>
              </a:rPr>
              <a:t>Proyectos que integren al Golfo de Fonseca</a:t>
            </a:r>
            <a:endParaRPr lang="en-US" altLang="ja-JP" sz="1600" b="1">
              <a:solidFill>
                <a:schemeClr val="bg1"/>
              </a:solidFill>
            </a:endParaRPr>
          </a:p>
        </p:txBody>
      </p:sp>
      <p:sp>
        <p:nvSpPr>
          <p:cNvPr id="78868" name="TextBox 48"/>
          <p:cNvSpPr txBox="1">
            <a:spLocks noChangeArrowheads="1"/>
          </p:cNvSpPr>
          <p:nvPr/>
        </p:nvSpPr>
        <p:spPr bwMode="auto">
          <a:xfrm>
            <a:off x="6172200" y="4876800"/>
            <a:ext cx="1416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800"/>
              <a:t>Estrategia 1</a:t>
            </a:r>
          </a:p>
          <a:p>
            <a:pPr eaLnBrk="1" hangingPunct="1"/>
            <a:endParaRPr lang="es-ES" altLang="es-US" sz="1800"/>
          </a:p>
          <a:p>
            <a:pPr eaLnBrk="1" hangingPunct="1"/>
            <a:r>
              <a:rPr lang="es-ES" altLang="es-US" sz="1800"/>
              <a:t>Estrategia 2</a:t>
            </a:r>
          </a:p>
          <a:p>
            <a:pPr eaLnBrk="1" hangingPunct="1"/>
            <a:endParaRPr lang="es-ES" altLang="es-US" sz="1800"/>
          </a:p>
          <a:p>
            <a:pPr eaLnBrk="1" hangingPunct="1"/>
            <a:r>
              <a:rPr lang="es-ES" altLang="es-US" sz="1800"/>
              <a:t>Estrategia 3</a:t>
            </a:r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7848600" y="5486400"/>
            <a:ext cx="685800" cy="304800"/>
          </a:xfrm>
          <a:prstGeom prst="ellips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>
              <a:solidFill>
                <a:schemeClr val="bg1"/>
              </a:solidFill>
            </a:endParaRPr>
          </a:p>
        </p:txBody>
      </p:sp>
      <p:sp>
        <p:nvSpPr>
          <p:cNvPr id="78870" name="Oval 19"/>
          <p:cNvSpPr>
            <a:spLocks noChangeArrowheads="1"/>
          </p:cNvSpPr>
          <p:nvPr/>
        </p:nvSpPr>
        <p:spPr bwMode="auto">
          <a:xfrm>
            <a:off x="7848600" y="6019800"/>
            <a:ext cx="685800" cy="3048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>
              <a:solidFill>
                <a:schemeClr val="bg1"/>
              </a:solidFill>
            </a:endParaRPr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3279775" y="1828800"/>
            <a:ext cx="1368425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>
              <a:solidFill>
                <a:schemeClr val="bg1"/>
              </a:solidFill>
            </a:endParaRPr>
          </a:p>
        </p:txBody>
      </p:sp>
      <p:sp>
        <p:nvSpPr>
          <p:cNvPr id="78872" name="Rectangle 53"/>
          <p:cNvSpPr>
            <a:spLocks noChangeArrowheads="1"/>
          </p:cNvSpPr>
          <p:nvPr/>
        </p:nvSpPr>
        <p:spPr bwMode="auto">
          <a:xfrm>
            <a:off x="3311525" y="404813"/>
            <a:ext cx="58324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sz="3200" b="1">
                <a:solidFill>
                  <a:srgbClr val="DAEDEF"/>
                </a:solidFill>
              </a:rPr>
              <a:t>			Proyectos                      			</a:t>
            </a:r>
            <a:r>
              <a:rPr lang="en-US" altLang="ja-JP" sz="4400" b="1">
                <a:solidFill>
                  <a:srgbClr val="DAEDEF"/>
                </a:solidFill>
              </a:rPr>
              <a:t>	 </a:t>
            </a:r>
            <a:r>
              <a:rPr lang="en-US" altLang="ja-JP" sz="3200" b="1">
                <a:solidFill>
                  <a:srgbClr val="DAEDEF"/>
                </a:solidFill>
              </a:rPr>
              <a:t>Piloto</a:t>
            </a:r>
            <a:r>
              <a:rPr lang="en-US" altLang="ja-JP" sz="4000" b="1">
                <a:solidFill>
                  <a:srgbClr val="DAEDEF"/>
                </a:solidFill>
              </a:rPr>
              <a:t/>
            </a:r>
            <a:br>
              <a:rPr lang="en-US" altLang="ja-JP" sz="4000" b="1">
                <a:solidFill>
                  <a:srgbClr val="DAEDEF"/>
                </a:solidFill>
              </a:rPr>
            </a:br>
            <a:endParaRPr lang="es-SV" altLang="es-US" sz="4000" b="1">
              <a:solidFill>
                <a:srgbClr val="DAEDEF"/>
              </a:solidFill>
            </a:endParaRPr>
          </a:p>
        </p:txBody>
      </p:sp>
      <p:sp>
        <p:nvSpPr>
          <p:cNvPr id="78873" name="Text Box 54"/>
          <p:cNvSpPr txBox="1">
            <a:spLocks noChangeArrowheads="1"/>
          </p:cNvSpPr>
          <p:nvPr/>
        </p:nvSpPr>
        <p:spPr bwMode="auto">
          <a:xfrm>
            <a:off x="147638" y="76200"/>
            <a:ext cx="3128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SV" altLang="es-US" sz="1400">
                <a:latin typeface="MS Gothic" panose="020B0609070205080204" pitchFamily="49" charset="-128"/>
                <a:ea typeface="MS Gothic" panose="020B0609070205080204" pitchFamily="49" charset="-128"/>
              </a:rPr>
              <a:t>Mancomunidad del Golfo de Fonseca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47" grpId="0" animBg="1"/>
      <p:bldP spid="48" grpId="0" animBg="1"/>
      <p:bldP spid="5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mtClean="0"/>
              <a:t>¿Qué sigue?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US" sz="4400" smtClean="0"/>
              <a:t>Implementar juntos los    </a:t>
            </a:r>
          </a:p>
          <a:p>
            <a:pPr>
              <a:buFontTx/>
              <a:buNone/>
            </a:pPr>
            <a:r>
              <a:rPr lang="es-ES" altLang="es-US" sz="4400" smtClean="0"/>
              <a:t>                      proyectos piloto</a:t>
            </a:r>
          </a:p>
          <a:p>
            <a:endParaRPr lang="es-ES" altLang="es-US" sz="4400" smtClean="0"/>
          </a:p>
          <a:p>
            <a:pPr>
              <a:buFontTx/>
              <a:buNone/>
            </a:pPr>
            <a:endParaRPr lang="es-ES" altLang="es-US" sz="4400" smtClean="0"/>
          </a:p>
          <a:p>
            <a:endParaRPr lang="es-ES" altLang="es-US" sz="4400" smtClean="0"/>
          </a:p>
        </p:txBody>
      </p:sp>
      <p:sp>
        <p:nvSpPr>
          <p:cNvPr id="80900" name="TextBox 4"/>
          <p:cNvSpPr txBox="1">
            <a:spLocks noChangeArrowheads="1"/>
          </p:cNvSpPr>
          <p:nvPr/>
        </p:nvSpPr>
        <p:spPr bwMode="auto">
          <a:xfrm>
            <a:off x="0" y="4641850"/>
            <a:ext cx="9144000" cy="2216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3800"/>
          </a:p>
        </p:txBody>
      </p:sp>
      <p:pic>
        <p:nvPicPr>
          <p:cNvPr id="809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5715000"/>
            <a:ext cx="280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7" descr="pueblos vivo 2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689600"/>
            <a:ext cx="1117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835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9" descr="CORSATUR-logo-89C235904E-seeklogo.com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849938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 descr="Logo Ministerio de Turism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957888"/>
            <a:ext cx="14398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Rectangle 9"/>
          <p:cNvSpPr>
            <a:spLocks noChangeArrowheads="1"/>
          </p:cNvSpPr>
          <p:nvPr/>
        </p:nvSpPr>
        <p:spPr bwMode="auto">
          <a:xfrm>
            <a:off x="4038600" y="4902200"/>
            <a:ext cx="492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3200" b="1">
                <a:solidFill>
                  <a:schemeClr val="bg1"/>
                </a:solidFill>
              </a:rPr>
              <a:t> ¡Gracias por invitarnos!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566738"/>
            <a:ext cx="3398838" cy="4233862"/>
          </a:xfrm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US" smtClean="0"/>
              <a:t>Los recursos turísticos más competitivos se encuentran en</a:t>
            </a:r>
            <a:br>
              <a:rPr lang="es-ES" altLang="es-US" smtClean="0"/>
            </a:br>
            <a:r>
              <a:rPr lang="es-ES" altLang="es-US" smtClean="0"/>
              <a:t>la zona costera del Golfo de Fonseca</a:t>
            </a:r>
          </a:p>
          <a:p>
            <a:pPr eaLnBrk="1" hangingPunct="1">
              <a:lnSpc>
                <a:spcPct val="80000"/>
              </a:lnSpc>
            </a:pPr>
            <a:endParaRPr lang="es-ES" altLang="es-US" smtClean="0"/>
          </a:p>
        </p:txBody>
      </p:sp>
      <p:pic>
        <p:nvPicPr>
          <p:cNvPr id="2560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" b="12"/>
          <a:stretch>
            <a:fillRect/>
          </a:stretch>
        </p:blipFill>
        <p:spPr bwMode="auto">
          <a:xfrm>
            <a:off x="3635375" y="333375"/>
            <a:ext cx="55086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5522913" y="5600700"/>
            <a:ext cx="12969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ja-JP" sz="1400" b="1">
                <a:solidFill>
                  <a:schemeClr val="bg1"/>
                </a:solidFill>
              </a:rPr>
              <a:t>Proyectos Prioritarios</a:t>
            </a:r>
          </a:p>
        </p:txBody>
      </p:sp>
      <p:sp>
        <p:nvSpPr>
          <p:cNvPr id="25605" name="Text Box 17"/>
          <p:cNvSpPr txBox="1">
            <a:spLocks noChangeArrowheads="1"/>
          </p:cNvSpPr>
          <p:nvPr/>
        </p:nvSpPr>
        <p:spPr bwMode="auto">
          <a:xfrm>
            <a:off x="7026275" y="1804988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Pasaquina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06" name="Text Box 18"/>
          <p:cNvSpPr txBox="1">
            <a:spLocks noChangeArrowheads="1"/>
          </p:cNvSpPr>
          <p:nvPr/>
        </p:nvSpPr>
        <p:spPr bwMode="auto">
          <a:xfrm>
            <a:off x="6249988" y="1289050"/>
            <a:ext cx="1028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Santa Rosa de Lima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07" name="Text Box 19"/>
          <p:cNvSpPr txBox="1">
            <a:spLocks noChangeArrowheads="1"/>
          </p:cNvSpPr>
          <p:nvPr/>
        </p:nvSpPr>
        <p:spPr bwMode="auto">
          <a:xfrm>
            <a:off x="5684838" y="1901825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Bolivar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08" name="Text Box 20"/>
          <p:cNvSpPr txBox="1">
            <a:spLocks noChangeArrowheads="1"/>
          </p:cNvSpPr>
          <p:nvPr/>
        </p:nvSpPr>
        <p:spPr bwMode="auto">
          <a:xfrm>
            <a:off x="5291138" y="215265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Yucuaiquin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09" name="Text Box 21"/>
          <p:cNvSpPr txBox="1">
            <a:spLocks noChangeArrowheads="1"/>
          </p:cNvSpPr>
          <p:nvPr/>
        </p:nvSpPr>
        <p:spPr bwMode="auto">
          <a:xfrm>
            <a:off x="6326188" y="2076450"/>
            <a:ext cx="1028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San Jose de La Fuente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10" name="Text Box 22"/>
          <p:cNvSpPr txBox="1">
            <a:spLocks noChangeArrowheads="1"/>
          </p:cNvSpPr>
          <p:nvPr/>
        </p:nvSpPr>
        <p:spPr bwMode="auto">
          <a:xfrm>
            <a:off x="5149850" y="306705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Yayantique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11" name="Text Box 23"/>
          <p:cNvSpPr txBox="1">
            <a:spLocks noChangeArrowheads="1"/>
          </p:cNvSpPr>
          <p:nvPr/>
        </p:nvSpPr>
        <p:spPr bwMode="auto">
          <a:xfrm>
            <a:off x="5807075" y="3265488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San Alejo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12" name="Text Box 24"/>
          <p:cNvSpPr txBox="1">
            <a:spLocks noChangeArrowheads="1"/>
          </p:cNvSpPr>
          <p:nvPr/>
        </p:nvSpPr>
        <p:spPr bwMode="auto">
          <a:xfrm>
            <a:off x="5380038" y="3976688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El Carmen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13" name="Text Box 25"/>
          <p:cNvSpPr txBox="1">
            <a:spLocks noChangeArrowheads="1"/>
          </p:cNvSpPr>
          <p:nvPr/>
        </p:nvSpPr>
        <p:spPr bwMode="auto">
          <a:xfrm>
            <a:off x="4167188" y="526256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Chiliagua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14" name="Text Box 26"/>
          <p:cNvSpPr txBox="1">
            <a:spLocks noChangeArrowheads="1"/>
          </p:cNvSpPr>
          <p:nvPr/>
        </p:nvSpPr>
        <p:spPr bwMode="auto">
          <a:xfrm>
            <a:off x="4992688" y="542766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Intipuca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15" name="Text Box 28"/>
          <p:cNvSpPr txBox="1">
            <a:spLocks noChangeArrowheads="1"/>
          </p:cNvSpPr>
          <p:nvPr/>
        </p:nvSpPr>
        <p:spPr bwMode="auto">
          <a:xfrm>
            <a:off x="6835775" y="415766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La Union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16" name="Text Box 29"/>
          <p:cNvSpPr txBox="1">
            <a:spLocks noChangeArrowheads="1"/>
          </p:cNvSpPr>
          <p:nvPr/>
        </p:nvSpPr>
        <p:spPr bwMode="auto">
          <a:xfrm>
            <a:off x="7745413" y="6003925"/>
            <a:ext cx="9144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Meanguera del Golfo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17" name="Oval 27"/>
          <p:cNvSpPr>
            <a:spLocks noChangeArrowheads="1"/>
          </p:cNvSpPr>
          <p:nvPr/>
        </p:nvSpPr>
        <p:spPr bwMode="auto">
          <a:xfrm rot="-2262592">
            <a:off x="4459288" y="3876675"/>
            <a:ext cx="5184775" cy="2874963"/>
          </a:xfrm>
          <a:prstGeom prst="ellipse">
            <a:avLst/>
          </a:prstGeom>
          <a:solidFill>
            <a:srgbClr val="FF0000">
              <a:alpha val="39999"/>
            </a:srgbClr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759200" y="93663"/>
            <a:ext cx="312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SV" altLang="es-US" sz="1400">
                <a:latin typeface="MS Gothic" panose="020B0609070205080204" pitchFamily="49" charset="-128"/>
                <a:ea typeface="MS Gothic" panose="020B0609070205080204" pitchFamily="49" charset="-128"/>
              </a:rPr>
              <a:t>Mancomunidad del Golfo de Fonseca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r="1753" b="12"/>
          <a:stretch>
            <a:fillRect/>
          </a:stretch>
        </p:blipFill>
        <p:spPr bwMode="auto">
          <a:xfrm>
            <a:off x="3708400" y="333375"/>
            <a:ext cx="54356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5522913" y="5600700"/>
            <a:ext cx="12969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ja-JP" sz="1400" b="1">
                <a:solidFill>
                  <a:schemeClr val="bg1"/>
                </a:solidFill>
              </a:rPr>
              <a:t>Proyectos Prioritarios</a:t>
            </a:r>
          </a:p>
        </p:txBody>
      </p:sp>
      <p:sp>
        <p:nvSpPr>
          <p:cNvPr id="27652" name="Text Box 17"/>
          <p:cNvSpPr txBox="1">
            <a:spLocks noChangeArrowheads="1"/>
          </p:cNvSpPr>
          <p:nvPr/>
        </p:nvSpPr>
        <p:spPr bwMode="auto">
          <a:xfrm>
            <a:off x="7026275" y="1804988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Pasaquina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53" name="Text Box 18"/>
          <p:cNvSpPr txBox="1">
            <a:spLocks noChangeArrowheads="1"/>
          </p:cNvSpPr>
          <p:nvPr/>
        </p:nvSpPr>
        <p:spPr bwMode="auto">
          <a:xfrm>
            <a:off x="6249988" y="1289050"/>
            <a:ext cx="1028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Santa Rosa de Lima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54" name="Text Box 19"/>
          <p:cNvSpPr txBox="1">
            <a:spLocks noChangeArrowheads="1"/>
          </p:cNvSpPr>
          <p:nvPr/>
        </p:nvSpPr>
        <p:spPr bwMode="auto">
          <a:xfrm>
            <a:off x="5684838" y="1901825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Bolivar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55" name="Text Box 20"/>
          <p:cNvSpPr txBox="1">
            <a:spLocks noChangeArrowheads="1"/>
          </p:cNvSpPr>
          <p:nvPr/>
        </p:nvSpPr>
        <p:spPr bwMode="auto">
          <a:xfrm>
            <a:off x="5291138" y="215265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Yucuaiquin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56" name="Text Box 21"/>
          <p:cNvSpPr txBox="1">
            <a:spLocks noChangeArrowheads="1"/>
          </p:cNvSpPr>
          <p:nvPr/>
        </p:nvSpPr>
        <p:spPr bwMode="auto">
          <a:xfrm>
            <a:off x="6326188" y="2076450"/>
            <a:ext cx="1028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San Jose de La Fuente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57" name="Text Box 22"/>
          <p:cNvSpPr txBox="1">
            <a:spLocks noChangeArrowheads="1"/>
          </p:cNvSpPr>
          <p:nvPr/>
        </p:nvSpPr>
        <p:spPr bwMode="auto">
          <a:xfrm>
            <a:off x="5149850" y="306705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Yayantique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58" name="Text Box 23"/>
          <p:cNvSpPr txBox="1">
            <a:spLocks noChangeArrowheads="1"/>
          </p:cNvSpPr>
          <p:nvPr/>
        </p:nvSpPr>
        <p:spPr bwMode="auto">
          <a:xfrm>
            <a:off x="5807075" y="3265488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San Alejo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59" name="Text Box 24"/>
          <p:cNvSpPr txBox="1">
            <a:spLocks noChangeArrowheads="1"/>
          </p:cNvSpPr>
          <p:nvPr/>
        </p:nvSpPr>
        <p:spPr bwMode="auto">
          <a:xfrm>
            <a:off x="5380038" y="3976688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El Carmen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60" name="Text Box 25"/>
          <p:cNvSpPr txBox="1">
            <a:spLocks noChangeArrowheads="1"/>
          </p:cNvSpPr>
          <p:nvPr/>
        </p:nvSpPr>
        <p:spPr bwMode="auto">
          <a:xfrm>
            <a:off x="4167188" y="526256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Chiliagua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61" name="Text Box 26"/>
          <p:cNvSpPr txBox="1">
            <a:spLocks noChangeArrowheads="1"/>
          </p:cNvSpPr>
          <p:nvPr/>
        </p:nvSpPr>
        <p:spPr bwMode="auto">
          <a:xfrm>
            <a:off x="4992688" y="542766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Intipuca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62" name="Text Box 28"/>
          <p:cNvSpPr txBox="1">
            <a:spLocks noChangeArrowheads="1"/>
          </p:cNvSpPr>
          <p:nvPr/>
        </p:nvSpPr>
        <p:spPr bwMode="auto">
          <a:xfrm>
            <a:off x="6835775" y="415766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ja-JP" altLang="en-US" sz="1100" b="1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La Union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63" name="Text Box 29"/>
          <p:cNvSpPr txBox="1">
            <a:spLocks noChangeArrowheads="1"/>
          </p:cNvSpPr>
          <p:nvPr/>
        </p:nvSpPr>
        <p:spPr bwMode="auto">
          <a:xfrm>
            <a:off x="7745413" y="6003925"/>
            <a:ext cx="9144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ja-JP" sz="1100" b="1">
                <a:solidFill>
                  <a:schemeClr val="bg1"/>
                </a:solidFill>
                <a:cs typeface="Arial" panose="020B0604020202020204" pitchFamily="34" charset="0"/>
              </a:rPr>
              <a:t>Meanguera del Golfo</a:t>
            </a:r>
            <a:endParaRPr lang="en-US" altLang="ja-JP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 rot="-2262592">
            <a:off x="3573463" y="1282700"/>
            <a:ext cx="6697662" cy="5748338"/>
          </a:xfrm>
          <a:prstGeom prst="ellipse">
            <a:avLst/>
          </a:prstGeom>
          <a:solidFill>
            <a:srgbClr val="FF0000">
              <a:alpha val="39999"/>
            </a:srgbClr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 rot="-2262592">
            <a:off x="4459288" y="3876675"/>
            <a:ext cx="5184775" cy="2874963"/>
          </a:xfrm>
          <a:prstGeom prst="ellipse">
            <a:avLst/>
          </a:prstGeom>
          <a:solidFill>
            <a:srgbClr val="FF0000">
              <a:alpha val="39999"/>
            </a:srgbClr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SV" altLang="es-US" sz="1800"/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3759200" y="93663"/>
            <a:ext cx="312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SV" altLang="es-US" sz="1400">
                <a:latin typeface="MS Gothic" panose="020B0609070205080204" pitchFamily="49" charset="-128"/>
                <a:ea typeface="MS Gothic" panose="020B0609070205080204" pitchFamily="49" charset="-128"/>
              </a:rPr>
              <a:t>Mancomunidad del Golfo de Fonseca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65100" y="566738"/>
            <a:ext cx="3398838" cy="38528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altLang="es-US" sz="3200"/>
              <a:t>Los recursos turísticos más competitivos se encuentran en</a:t>
            </a:r>
            <a:br>
              <a:rPr lang="es-ES" altLang="es-US" sz="3200"/>
            </a:br>
            <a:r>
              <a:rPr lang="es-ES" altLang="es-US" sz="3200"/>
              <a:t>la zona costera del Golfo de Fonseca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altLang="es-US" sz="32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altLang="es-US" sz="32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altLang="es-US" sz="3200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152400" y="4267200"/>
            <a:ext cx="35052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altLang="es-US" sz="3200">
                <a:solidFill>
                  <a:srgbClr val="FFFFFF"/>
                </a:solidFill>
              </a:rPr>
              <a:t>Desde esta zona podemos sustentar el desarrollo turístico regional.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Triángulo isósceles"/>
          <p:cNvGrpSpPr>
            <a:grpSpLocks/>
          </p:cNvGrpSpPr>
          <p:nvPr/>
        </p:nvGrpSpPr>
        <p:grpSpPr bwMode="auto">
          <a:xfrm>
            <a:off x="1500188" y="3395663"/>
            <a:ext cx="7467600" cy="2255837"/>
            <a:chOff x="945" y="2139"/>
            <a:chExt cx="4704" cy="1421"/>
          </a:xfrm>
        </p:grpSpPr>
        <p:pic>
          <p:nvPicPr>
            <p:cNvPr id="29698" name="17 Triángulo isósceles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2139"/>
              <a:ext cx="4704" cy="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 rot="16200000">
              <a:off x="4121" y="1678"/>
              <a:ext cx="675" cy="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s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858250" cy="968375"/>
          </a:xfrm>
        </p:spPr>
        <p:txBody>
          <a:bodyPr anchor="t"/>
          <a:lstStyle/>
          <a:p>
            <a:r>
              <a:rPr lang="es-ES_tradnl" altLang="es-US" smtClean="0">
                <a:latin typeface="Chalkboard" charset="0"/>
                <a:cs typeface="Chalkboard" charset="0"/>
              </a:rPr>
              <a:t>¿Cómo funciona el mercado turístico en El Golfo de Fonseca?</a:t>
            </a:r>
            <a:endParaRPr lang="en-US" altLang="es-US" smtClean="0">
              <a:latin typeface="Chalkboard" charset="0"/>
              <a:cs typeface="Chalkboard" charset="0"/>
            </a:endParaRP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6800850" y="1676400"/>
            <a:ext cx="1812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7D40E"/>
              </a:buClr>
              <a:buSzPct val="70000"/>
              <a:buFont typeface="Wingdings" panose="05000000000000000000" pitchFamily="2" charset="2"/>
              <a:buNone/>
            </a:pPr>
            <a:r>
              <a:rPr lang="es-MX" altLang="es-US" sz="1400">
                <a:solidFill>
                  <a:srgbClr val="FFFF00"/>
                </a:solidFill>
              </a:rPr>
              <a:t>Larga distancia</a:t>
            </a: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2057400" y="1676400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>
                <a:solidFill>
                  <a:srgbClr val="FFFF00"/>
                </a:solidFill>
              </a:rPr>
              <a:t>Corta distancia</a:t>
            </a:r>
            <a:endParaRPr lang="es-MX" altLang="es-US" sz="4400">
              <a:solidFill>
                <a:srgbClr val="FFFF00"/>
              </a:solidFill>
            </a:endParaRPr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4419600" y="1676400"/>
            <a:ext cx="1905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7D40E"/>
              </a:buClr>
              <a:buSzPct val="70000"/>
              <a:buFont typeface="Wingdings" panose="05000000000000000000" pitchFamily="2" charset="2"/>
              <a:buNone/>
            </a:pPr>
            <a:r>
              <a:rPr lang="es-MX" altLang="es-US" sz="1400">
                <a:solidFill>
                  <a:srgbClr val="FFFF00"/>
                </a:solidFill>
              </a:rPr>
              <a:t>Mediana distancia</a:t>
            </a:r>
          </a:p>
        </p:txBody>
      </p:sp>
      <p:grpSp>
        <p:nvGrpSpPr>
          <p:cNvPr id="39947" name="Oval 12"/>
          <p:cNvGrpSpPr>
            <a:grpSpLocks/>
          </p:cNvGrpSpPr>
          <p:nvPr/>
        </p:nvGrpSpPr>
        <p:grpSpPr bwMode="auto">
          <a:xfrm>
            <a:off x="1279525" y="4291013"/>
            <a:ext cx="373063" cy="585787"/>
            <a:chOff x="806" y="2703"/>
            <a:chExt cx="235" cy="369"/>
          </a:xfrm>
        </p:grpSpPr>
        <p:pic>
          <p:nvPicPr>
            <p:cNvPr id="29705" name="Oval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2703"/>
              <a:ext cx="235" cy="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868" y="2769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s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39951" name="Rectangle 16"/>
          <p:cNvGrpSpPr>
            <a:grpSpLocks/>
          </p:cNvGrpSpPr>
          <p:nvPr/>
        </p:nvGrpSpPr>
        <p:grpSpPr bwMode="auto">
          <a:xfrm>
            <a:off x="2152650" y="5400675"/>
            <a:ext cx="1833563" cy="1060450"/>
            <a:chOff x="1356" y="3402"/>
            <a:chExt cx="1155" cy="668"/>
          </a:xfrm>
        </p:grpSpPr>
        <p:pic>
          <p:nvPicPr>
            <p:cNvPr id="29708" name="Rectangle 1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" y="3402"/>
              <a:ext cx="1155" cy="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1392" y="3424"/>
              <a:ext cx="108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MX" altLang="es-US" sz="1400">
                  <a:solidFill>
                    <a:srgbClr val="FFFFFF"/>
                  </a:solidFill>
                </a:rPr>
                <a:t>1 a 3 días</a:t>
              </a:r>
              <a:endParaRPr lang="es-MX" altLang="es-US" sz="4400">
                <a:solidFill>
                  <a:srgbClr val="FFFFFF"/>
                </a:solidFill>
              </a:endParaRPr>
            </a:p>
            <a:p>
              <a:pPr eaLnBrk="1" hangingPunct="1"/>
              <a:r>
                <a:rPr lang="es-MX" altLang="es-US" sz="1400">
                  <a:solidFill>
                    <a:srgbClr val="FFFFFF"/>
                  </a:solidFill>
                </a:rPr>
                <a:t>Un solo destino con excursiones radiales</a:t>
              </a:r>
              <a:endParaRPr lang="es-MX" altLang="es-US" sz="4400">
                <a:solidFill>
                  <a:srgbClr val="FFFFFF"/>
                </a:solidFill>
              </a:endParaRPr>
            </a:p>
          </p:txBody>
        </p:sp>
      </p:grpSp>
      <p:grpSp>
        <p:nvGrpSpPr>
          <p:cNvPr id="39952" name="Rectangle 17"/>
          <p:cNvGrpSpPr>
            <a:grpSpLocks/>
          </p:cNvGrpSpPr>
          <p:nvPr/>
        </p:nvGrpSpPr>
        <p:grpSpPr bwMode="auto">
          <a:xfrm>
            <a:off x="4206875" y="5260975"/>
            <a:ext cx="2243138" cy="1279525"/>
            <a:chOff x="2650" y="3314"/>
            <a:chExt cx="1413" cy="806"/>
          </a:xfrm>
        </p:grpSpPr>
        <p:pic>
          <p:nvPicPr>
            <p:cNvPr id="29711" name="Rectangle 1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" y="3314"/>
              <a:ext cx="1413" cy="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2" name="Text Box 16"/>
            <p:cNvSpPr txBox="1">
              <a:spLocks noChangeArrowheads="1"/>
            </p:cNvSpPr>
            <p:nvPr/>
          </p:nvSpPr>
          <p:spPr bwMode="auto">
            <a:xfrm>
              <a:off x="2688" y="3336"/>
              <a:ext cx="1342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MX" altLang="es-US" sz="1400">
                  <a:solidFill>
                    <a:srgbClr val="FFFFFF"/>
                  </a:solidFill>
                </a:rPr>
                <a:t>4 a 7 días</a:t>
              </a:r>
              <a:endParaRPr lang="es-MX" altLang="es-US" sz="4400">
                <a:solidFill>
                  <a:srgbClr val="FFFFFF"/>
                </a:solidFill>
              </a:endParaRPr>
            </a:p>
            <a:p>
              <a:pPr eaLnBrk="1" hangingPunct="1"/>
              <a:r>
                <a:rPr lang="es-MX" altLang="es-US" sz="1400">
                  <a:solidFill>
                    <a:srgbClr val="FFFFFF"/>
                  </a:solidFill>
                </a:rPr>
                <a:t>Destinos con excursiones radiales, corredores y circuitos nacionales</a:t>
              </a:r>
              <a:endParaRPr lang="es-MX" altLang="es-US" sz="440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19 Elipse"/>
          <p:cNvGrpSpPr>
            <a:grpSpLocks/>
          </p:cNvGrpSpPr>
          <p:nvPr/>
        </p:nvGrpSpPr>
        <p:grpSpPr bwMode="auto">
          <a:xfrm>
            <a:off x="8716963" y="3382963"/>
            <a:ext cx="396875" cy="2255837"/>
            <a:chOff x="5491" y="2131"/>
            <a:chExt cx="250" cy="1421"/>
          </a:xfrm>
        </p:grpSpPr>
        <p:pic>
          <p:nvPicPr>
            <p:cNvPr id="29714" name="19 Elipse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" y="2131"/>
              <a:ext cx="250" cy="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>
              <a:off x="5553" y="2352"/>
              <a:ext cx="128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s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9717" name="Rectangle 13"/>
          <p:cNvSpPr>
            <a:spLocks noChangeArrowheads="1"/>
          </p:cNvSpPr>
          <p:nvPr/>
        </p:nvSpPr>
        <p:spPr bwMode="auto">
          <a:xfrm rot="-535659">
            <a:off x="7648575" y="3525838"/>
            <a:ext cx="1281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/>
              <a:t>Estadía</a:t>
            </a:r>
            <a:endParaRPr lang="es-MX" altLang="es-US" sz="4400"/>
          </a:p>
        </p:txBody>
      </p:sp>
      <p:sp>
        <p:nvSpPr>
          <p:cNvPr id="29718" name="Rectangle 13"/>
          <p:cNvSpPr>
            <a:spLocks noChangeArrowheads="1"/>
          </p:cNvSpPr>
          <p:nvPr/>
        </p:nvSpPr>
        <p:spPr bwMode="auto">
          <a:xfrm rot="483531">
            <a:off x="6753225" y="5086350"/>
            <a:ext cx="2273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/>
              <a:t>Amplitud de recorrido</a:t>
            </a:r>
            <a:endParaRPr lang="es-MX" altLang="es-US" sz="4400"/>
          </a:p>
        </p:txBody>
      </p:sp>
      <p:grpSp>
        <p:nvGrpSpPr>
          <p:cNvPr id="23" name="Rectangle 18"/>
          <p:cNvGrpSpPr>
            <a:grpSpLocks/>
          </p:cNvGrpSpPr>
          <p:nvPr/>
        </p:nvGrpSpPr>
        <p:grpSpPr bwMode="auto">
          <a:xfrm>
            <a:off x="6467475" y="5565775"/>
            <a:ext cx="2500313" cy="1060450"/>
            <a:chOff x="4074" y="3506"/>
            <a:chExt cx="1575" cy="668"/>
          </a:xfrm>
        </p:grpSpPr>
        <p:pic>
          <p:nvPicPr>
            <p:cNvPr id="29719" name="Rectangle 1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" y="3506"/>
              <a:ext cx="1575" cy="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20" name="Text Box 24"/>
            <p:cNvSpPr txBox="1">
              <a:spLocks noChangeArrowheads="1"/>
            </p:cNvSpPr>
            <p:nvPr/>
          </p:nvSpPr>
          <p:spPr bwMode="auto">
            <a:xfrm>
              <a:off x="4112" y="3527"/>
              <a:ext cx="1504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MX" altLang="es-US" sz="1400">
                  <a:solidFill>
                    <a:srgbClr val="FFFFFF"/>
                  </a:solidFill>
                </a:rPr>
                <a:t>8 a 30 días</a:t>
              </a:r>
              <a:endParaRPr lang="es-MX" altLang="es-US" sz="4400">
                <a:solidFill>
                  <a:srgbClr val="FFFFFF"/>
                </a:solidFill>
              </a:endParaRPr>
            </a:p>
            <a:p>
              <a:pPr eaLnBrk="1" hangingPunct="1"/>
              <a:r>
                <a:rPr lang="es-MX" altLang="es-US" sz="1400">
                  <a:solidFill>
                    <a:srgbClr val="FFFFFF"/>
                  </a:solidFill>
                </a:rPr>
                <a:t>Circuitos</a:t>
              </a:r>
            </a:p>
            <a:p>
              <a:pPr eaLnBrk="1" hangingPunct="1"/>
              <a:r>
                <a:rPr lang="es-MX" altLang="es-US" sz="1400">
                  <a:solidFill>
                    <a:srgbClr val="FFFFFF"/>
                  </a:solidFill>
                </a:rPr>
                <a:t> internacionales con varios lugares de pernocta</a:t>
              </a:r>
              <a:endParaRPr lang="es-MX" altLang="es-US" sz="4400">
                <a:solidFill>
                  <a:srgbClr val="FFFFFF"/>
                </a:solidFill>
              </a:endParaRPr>
            </a:p>
          </p:txBody>
        </p:sp>
      </p:grp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533400" y="1941513"/>
            <a:ext cx="8382000" cy="396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5400000">
            <a:off x="3772694" y="1978819"/>
            <a:ext cx="3810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rot="5400000">
            <a:off x="6209507" y="1978819"/>
            <a:ext cx="3810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rot="5400000">
            <a:off x="8723313" y="1979613"/>
            <a:ext cx="38258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6" name="23 CuadroTexto"/>
          <p:cNvSpPr txBox="1">
            <a:spLocks noChangeArrowheads="1"/>
          </p:cNvSpPr>
          <p:nvPr/>
        </p:nvSpPr>
        <p:spPr bwMode="auto">
          <a:xfrm>
            <a:off x="762000" y="16002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US" sz="1600">
                <a:solidFill>
                  <a:srgbClr val="FFFF00"/>
                </a:solidFill>
              </a:rPr>
              <a:t>Vecinos</a:t>
            </a:r>
            <a:endParaRPr lang="en-US" altLang="es-US" sz="1600">
              <a:solidFill>
                <a:srgbClr val="FFFF00"/>
              </a:solidFill>
            </a:endParaRPr>
          </a:p>
        </p:txBody>
      </p:sp>
      <p:grpSp>
        <p:nvGrpSpPr>
          <p:cNvPr id="45" name="Rectangle 13"/>
          <p:cNvGrpSpPr>
            <a:grpSpLocks/>
          </p:cNvGrpSpPr>
          <p:nvPr/>
        </p:nvGrpSpPr>
        <p:grpSpPr bwMode="auto">
          <a:xfrm>
            <a:off x="476250" y="5462588"/>
            <a:ext cx="1408113" cy="1066800"/>
            <a:chOff x="300" y="3441"/>
            <a:chExt cx="887" cy="672"/>
          </a:xfrm>
        </p:grpSpPr>
        <p:pic>
          <p:nvPicPr>
            <p:cNvPr id="29727" name="Rectangle 1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3441"/>
              <a:ext cx="887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28" name="Text Box 32"/>
            <p:cNvSpPr txBox="1">
              <a:spLocks noChangeArrowheads="1"/>
            </p:cNvSpPr>
            <p:nvPr/>
          </p:nvSpPr>
          <p:spPr bwMode="auto">
            <a:xfrm>
              <a:off x="336" y="3463"/>
              <a:ext cx="81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MX" altLang="es-US" sz="1400">
                  <a:solidFill>
                    <a:srgbClr val="FFFFFF"/>
                  </a:solidFill>
                </a:rPr>
                <a:t>2 a 12 horas Un solo destino sin pernocta</a:t>
              </a:r>
              <a:endParaRPr lang="es-MX" altLang="es-US" sz="4400">
                <a:solidFill>
                  <a:srgbClr val="FFFFFF"/>
                </a:solidFill>
              </a:endParaRPr>
            </a:p>
          </p:txBody>
        </p:sp>
      </p:grpSp>
      <p:sp>
        <p:nvSpPr>
          <p:cNvPr id="29730" name="Rectangle 13"/>
          <p:cNvSpPr>
            <a:spLocks noChangeArrowheads="1"/>
          </p:cNvSpPr>
          <p:nvPr/>
        </p:nvSpPr>
        <p:spPr bwMode="auto">
          <a:xfrm rot="483531">
            <a:off x="2984500" y="4594225"/>
            <a:ext cx="2273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/>
              <a:t>Amplitud de recorrido</a:t>
            </a:r>
            <a:endParaRPr lang="es-MX" altLang="es-US" sz="4400"/>
          </a:p>
        </p:txBody>
      </p:sp>
      <p:sp>
        <p:nvSpPr>
          <p:cNvPr id="29731" name="Rectangle 13"/>
          <p:cNvSpPr>
            <a:spLocks noChangeArrowheads="1"/>
          </p:cNvSpPr>
          <p:nvPr/>
        </p:nvSpPr>
        <p:spPr bwMode="auto">
          <a:xfrm rot="-535659">
            <a:off x="2990850" y="4154488"/>
            <a:ext cx="1281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/>
              <a:t>Estadía</a:t>
            </a:r>
            <a:endParaRPr lang="es-MX" altLang="es-US" sz="4400"/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rot="5400000">
            <a:off x="-590550" y="4437063"/>
            <a:ext cx="4840287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rot="5400000">
            <a:off x="1543050" y="4400550"/>
            <a:ext cx="4840288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 rot="5400000">
            <a:off x="3979863" y="4400550"/>
            <a:ext cx="4840288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 rot="5400000">
            <a:off x="6496050" y="4476750"/>
            <a:ext cx="4840288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6" name="23 CuadroTexto"/>
          <p:cNvSpPr txBox="1">
            <a:spLocks noChangeArrowheads="1"/>
          </p:cNvSpPr>
          <p:nvPr/>
        </p:nvSpPr>
        <p:spPr bwMode="auto">
          <a:xfrm>
            <a:off x="1752600" y="2133600"/>
            <a:ext cx="228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US" sz="1600" b="1">
                <a:solidFill>
                  <a:srgbClr val="0000FF"/>
                </a:solidFill>
              </a:rPr>
              <a:t>Entre 1 y 3 horas</a:t>
            </a:r>
          </a:p>
          <a:p>
            <a:pPr algn="ctr" eaLnBrk="1" hangingPunct="1"/>
            <a:r>
              <a:rPr lang="es-ES_tradnl" altLang="es-US" sz="1600"/>
              <a:t>El Centro de El Salvador, la Costa del Golfo de Honduras y Nicaragua </a:t>
            </a:r>
            <a:endParaRPr lang="en-US" altLang="es-US" sz="1600"/>
          </a:p>
        </p:txBody>
      </p:sp>
      <p:sp>
        <p:nvSpPr>
          <p:cNvPr id="29737" name="23 CuadroTexto"/>
          <p:cNvSpPr txBox="1">
            <a:spLocks noChangeArrowheads="1"/>
          </p:cNvSpPr>
          <p:nvPr/>
        </p:nvSpPr>
        <p:spPr bwMode="auto">
          <a:xfrm>
            <a:off x="6527800" y="2209800"/>
            <a:ext cx="23860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US" sz="1600" b="1">
                <a:solidFill>
                  <a:srgbClr val="0000FF"/>
                </a:solidFill>
              </a:rPr>
              <a:t>Más de 6 horas</a:t>
            </a:r>
          </a:p>
          <a:p>
            <a:pPr algn="ctr" eaLnBrk="1" hangingPunct="1"/>
            <a:r>
              <a:rPr lang="es-ES_tradnl" altLang="es-US" sz="1600"/>
              <a:t>Norte y Sudamérica, Europa, Asia, Oceanía…</a:t>
            </a:r>
            <a:endParaRPr lang="en-US" altLang="es-US" sz="1600"/>
          </a:p>
        </p:txBody>
      </p:sp>
      <p:sp>
        <p:nvSpPr>
          <p:cNvPr id="29738" name="23 CuadroTexto"/>
          <p:cNvSpPr txBox="1">
            <a:spLocks noChangeArrowheads="1"/>
          </p:cNvSpPr>
          <p:nvPr/>
        </p:nvSpPr>
        <p:spPr bwMode="auto">
          <a:xfrm>
            <a:off x="533400" y="2133600"/>
            <a:ext cx="152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s-ES_tradnl" altLang="es-US" sz="1600" b="1">
                <a:solidFill>
                  <a:srgbClr val="0000FF"/>
                </a:solidFill>
              </a:rPr>
              <a:t>1 hora</a:t>
            </a:r>
          </a:p>
          <a:p>
            <a:pPr eaLnBrk="1" hangingPunct="1"/>
            <a:endParaRPr lang="es-ES_tradnl" altLang="es-US" sz="1600"/>
          </a:p>
          <a:p>
            <a:pPr eaLnBrk="1" hangingPunct="1"/>
            <a:r>
              <a:rPr lang="es-ES_tradnl" altLang="es-US" sz="1600"/>
              <a:t>El Golfo y </a:t>
            </a:r>
          </a:p>
          <a:p>
            <a:pPr eaLnBrk="1" hangingPunct="1"/>
            <a:r>
              <a:rPr lang="es-ES_tradnl" altLang="es-US" sz="1600"/>
              <a:t>San Miguel</a:t>
            </a:r>
            <a:endParaRPr lang="en-US" altLang="es-US" sz="1600"/>
          </a:p>
        </p:txBody>
      </p: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rot="5400000">
            <a:off x="-1885950" y="4324350"/>
            <a:ext cx="4840288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0" name="23 CuadroTexto"/>
          <p:cNvSpPr txBox="1">
            <a:spLocks noChangeArrowheads="1"/>
          </p:cNvSpPr>
          <p:nvPr/>
        </p:nvSpPr>
        <p:spPr bwMode="auto">
          <a:xfrm rot="-5400000">
            <a:off x="-338137" y="2363787"/>
            <a:ext cx="1257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US" sz="1600"/>
              <a:t>Origen</a:t>
            </a:r>
            <a:endParaRPr lang="en-US" altLang="es-US" sz="1600"/>
          </a:p>
        </p:txBody>
      </p:sp>
      <p:sp>
        <p:nvSpPr>
          <p:cNvPr id="29741" name="23 CuadroTexto"/>
          <p:cNvSpPr txBox="1">
            <a:spLocks noChangeArrowheads="1"/>
          </p:cNvSpPr>
          <p:nvPr/>
        </p:nvSpPr>
        <p:spPr bwMode="auto">
          <a:xfrm rot="-5400000">
            <a:off x="-205581" y="5814219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US" sz="1600"/>
              <a:t>Estadía</a:t>
            </a:r>
            <a:endParaRPr lang="en-US" altLang="es-US" sz="1600"/>
          </a:p>
        </p:txBody>
      </p:sp>
      <p:sp>
        <p:nvSpPr>
          <p:cNvPr id="29742" name="23 CuadroTexto"/>
          <p:cNvSpPr txBox="1">
            <a:spLocks noChangeArrowheads="1"/>
          </p:cNvSpPr>
          <p:nvPr/>
        </p:nvSpPr>
        <p:spPr bwMode="auto">
          <a:xfrm>
            <a:off x="3962400" y="2209800"/>
            <a:ext cx="236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US" sz="1600" b="1">
                <a:solidFill>
                  <a:srgbClr val="0000FF"/>
                </a:solidFill>
              </a:rPr>
              <a:t>Entre 3 y 6 horas</a:t>
            </a:r>
          </a:p>
          <a:p>
            <a:pPr algn="ctr" eaLnBrk="1" hangingPunct="1"/>
            <a:r>
              <a:rPr lang="es-ES_tradnl" altLang="es-US" sz="1600"/>
              <a:t>Guatemala, Honduras, Nicaragua y el Sur de México </a:t>
            </a:r>
            <a:endParaRPr lang="en-US" altLang="es-US" sz="1600"/>
          </a:p>
        </p:txBody>
      </p:sp>
      <p:sp>
        <p:nvSpPr>
          <p:cNvPr id="29743" name="Rectangle 13"/>
          <p:cNvSpPr>
            <a:spLocks noChangeArrowheads="1"/>
          </p:cNvSpPr>
          <p:nvPr/>
        </p:nvSpPr>
        <p:spPr bwMode="auto">
          <a:xfrm rot="-535659">
            <a:off x="4875213" y="3906838"/>
            <a:ext cx="1281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US" sz="1400"/>
              <a:t>Estadía</a:t>
            </a:r>
            <a:endParaRPr lang="es-MX" altLang="es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5724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Placeholder 93"/>
          <p:cNvSpPr>
            <a:spLocks noGrp="1"/>
          </p:cNvSpPr>
          <p:nvPr>
            <p:ph type="body" sz="half" idx="2"/>
          </p:nvPr>
        </p:nvSpPr>
        <p:spPr>
          <a:xfrm>
            <a:off x="268288" y="2455863"/>
            <a:ext cx="4070350" cy="3182937"/>
          </a:xfrm>
        </p:spPr>
        <p:txBody>
          <a:bodyPr/>
          <a:lstStyle/>
          <a:p>
            <a:endParaRPr lang="es-ES" altLang="es-US" smtClean="0">
              <a:latin typeface="Chalkboard" charset="0"/>
            </a:endParaRPr>
          </a:p>
        </p:txBody>
      </p:sp>
      <p:sp>
        <p:nvSpPr>
          <p:cNvPr id="30724" name="Oval 22"/>
          <p:cNvSpPr>
            <a:spLocks noChangeAspect="1" noChangeArrowheads="1"/>
          </p:cNvSpPr>
          <p:nvPr/>
        </p:nvSpPr>
        <p:spPr bwMode="auto">
          <a:xfrm>
            <a:off x="3548063" y="1962150"/>
            <a:ext cx="238125" cy="215900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25" name="Oval 23"/>
          <p:cNvSpPr>
            <a:spLocks noChangeAspect="1" noChangeArrowheads="1"/>
          </p:cNvSpPr>
          <p:nvPr/>
        </p:nvSpPr>
        <p:spPr bwMode="auto">
          <a:xfrm>
            <a:off x="4044950" y="1801813"/>
            <a:ext cx="236538" cy="214312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26" name="Oval 24"/>
          <p:cNvSpPr>
            <a:spLocks noChangeAspect="1" noChangeArrowheads="1"/>
          </p:cNvSpPr>
          <p:nvPr/>
        </p:nvSpPr>
        <p:spPr bwMode="auto">
          <a:xfrm>
            <a:off x="2967038" y="1919288"/>
            <a:ext cx="238125" cy="215900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27" name="Oval 25"/>
          <p:cNvSpPr>
            <a:spLocks noChangeAspect="1" noChangeArrowheads="1"/>
          </p:cNvSpPr>
          <p:nvPr/>
        </p:nvSpPr>
        <p:spPr bwMode="auto">
          <a:xfrm>
            <a:off x="2343150" y="2111375"/>
            <a:ext cx="238125" cy="215900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28" name="Oval 26"/>
          <p:cNvSpPr>
            <a:spLocks noChangeAspect="1" noChangeArrowheads="1"/>
          </p:cNvSpPr>
          <p:nvPr/>
        </p:nvSpPr>
        <p:spPr bwMode="auto">
          <a:xfrm>
            <a:off x="2187575" y="2997200"/>
            <a:ext cx="236538" cy="215900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29" name="Oval 27"/>
          <p:cNvSpPr>
            <a:spLocks noChangeAspect="1" noChangeArrowheads="1"/>
          </p:cNvSpPr>
          <p:nvPr/>
        </p:nvSpPr>
        <p:spPr bwMode="auto">
          <a:xfrm>
            <a:off x="2795588" y="3176588"/>
            <a:ext cx="238125" cy="215900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30" name="Oval 28"/>
          <p:cNvSpPr>
            <a:spLocks noChangeAspect="1" noChangeArrowheads="1"/>
          </p:cNvSpPr>
          <p:nvPr/>
        </p:nvSpPr>
        <p:spPr bwMode="auto">
          <a:xfrm>
            <a:off x="1895475" y="3519488"/>
            <a:ext cx="238125" cy="214312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31" name="Oval 30"/>
          <p:cNvSpPr>
            <a:spLocks noChangeAspect="1" noChangeArrowheads="1"/>
          </p:cNvSpPr>
          <p:nvPr/>
        </p:nvSpPr>
        <p:spPr bwMode="auto">
          <a:xfrm>
            <a:off x="3875088" y="4343400"/>
            <a:ext cx="239712" cy="215900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32" name="Oval 31"/>
          <p:cNvSpPr>
            <a:spLocks noChangeAspect="1" noChangeArrowheads="1"/>
          </p:cNvSpPr>
          <p:nvPr/>
        </p:nvSpPr>
        <p:spPr bwMode="auto">
          <a:xfrm>
            <a:off x="1371600" y="5575300"/>
            <a:ext cx="238125" cy="215900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33" name="Oval 32"/>
          <p:cNvSpPr>
            <a:spLocks noChangeAspect="1" noChangeArrowheads="1"/>
          </p:cNvSpPr>
          <p:nvPr/>
        </p:nvSpPr>
        <p:spPr bwMode="auto">
          <a:xfrm>
            <a:off x="1114425" y="4738688"/>
            <a:ext cx="238125" cy="215900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34" name="Oval 33"/>
          <p:cNvSpPr>
            <a:spLocks noChangeAspect="1" noChangeArrowheads="1"/>
          </p:cNvSpPr>
          <p:nvPr/>
        </p:nvSpPr>
        <p:spPr bwMode="auto">
          <a:xfrm>
            <a:off x="5451475" y="5541963"/>
            <a:ext cx="236538" cy="215900"/>
          </a:xfrm>
          <a:prstGeom prst="ellipse">
            <a:avLst/>
          </a:prstGeom>
          <a:solidFill>
            <a:srgbClr val="0000FF">
              <a:alpha val="39999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pic>
        <p:nvPicPr>
          <p:cNvPr id="3073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5543550"/>
            <a:ext cx="32829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Oval 23"/>
          <p:cNvSpPr>
            <a:spLocks noChangeAspect="1" noChangeArrowheads="1"/>
          </p:cNvSpPr>
          <p:nvPr/>
        </p:nvSpPr>
        <p:spPr bwMode="auto">
          <a:xfrm>
            <a:off x="228600" y="2371725"/>
            <a:ext cx="998538" cy="904875"/>
          </a:xfrm>
          <a:prstGeom prst="ellipse">
            <a:avLst/>
          </a:prstGeom>
          <a:solidFill>
            <a:srgbClr val="993366">
              <a:alpha val="30196"/>
            </a:srgbClr>
          </a:solidFill>
          <a:ln w="25400">
            <a:solidFill>
              <a:srgbClr val="80008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37" name="TextBox 18"/>
          <p:cNvSpPr txBox="1">
            <a:spLocks noChangeArrowheads="1"/>
          </p:cNvSpPr>
          <p:nvPr/>
        </p:nvSpPr>
        <p:spPr bwMode="auto">
          <a:xfrm>
            <a:off x="4267200" y="1676400"/>
            <a:ext cx="91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Pasaquina</a:t>
            </a:r>
          </a:p>
        </p:txBody>
      </p:sp>
      <p:sp>
        <p:nvSpPr>
          <p:cNvPr id="30738" name="TextBox 19"/>
          <p:cNvSpPr txBox="1">
            <a:spLocks noChangeArrowheads="1"/>
          </p:cNvSpPr>
          <p:nvPr/>
        </p:nvSpPr>
        <p:spPr bwMode="auto">
          <a:xfrm>
            <a:off x="3657600" y="1066800"/>
            <a:ext cx="989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Santa Rosa</a:t>
            </a:r>
          </a:p>
        </p:txBody>
      </p:sp>
      <p:sp>
        <p:nvSpPr>
          <p:cNvPr id="30739" name="TextBox 20"/>
          <p:cNvSpPr txBox="1">
            <a:spLocks noChangeArrowheads="1"/>
          </p:cNvSpPr>
          <p:nvPr/>
        </p:nvSpPr>
        <p:spPr bwMode="auto">
          <a:xfrm>
            <a:off x="4114800" y="3810000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La Unión</a:t>
            </a:r>
          </a:p>
        </p:txBody>
      </p:sp>
      <p:sp>
        <p:nvSpPr>
          <p:cNvPr id="30740" name="TextBox 21"/>
          <p:cNvSpPr txBox="1">
            <a:spLocks noChangeArrowheads="1"/>
          </p:cNvSpPr>
          <p:nvPr/>
        </p:nvSpPr>
        <p:spPr bwMode="auto">
          <a:xfrm>
            <a:off x="3600450" y="4495800"/>
            <a:ext cx="971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Conchagua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4522788" y="5573713"/>
            <a:ext cx="963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Menaguera</a:t>
            </a:r>
          </a:p>
        </p:txBody>
      </p:sp>
      <p:sp>
        <p:nvSpPr>
          <p:cNvPr id="30742" name="TextBox 23"/>
          <p:cNvSpPr txBox="1">
            <a:spLocks noChangeArrowheads="1"/>
          </p:cNvSpPr>
          <p:nvPr/>
        </p:nvSpPr>
        <p:spPr bwMode="auto">
          <a:xfrm>
            <a:off x="1905000" y="4114800"/>
            <a:ext cx="91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El Carmen</a:t>
            </a:r>
          </a:p>
        </p:txBody>
      </p:sp>
      <p:sp>
        <p:nvSpPr>
          <p:cNvPr id="30743" name="TextBox 24"/>
          <p:cNvSpPr txBox="1">
            <a:spLocks noChangeArrowheads="1"/>
          </p:cNvSpPr>
          <p:nvPr/>
        </p:nvSpPr>
        <p:spPr bwMode="auto">
          <a:xfrm>
            <a:off x="1828800" y="4953000"/>
            <a:ext cx="72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Intipucá</a:t>
            </a:r>
          </a:p>
        </p:txBody>
      </p:sp>
      <p:sp>
        <p:nvSpPr>
          <p:cNvPr id="30744" name="TextBox 25"/>
          <p:cNvSpPr txBox="1">
            <a:spLocks noChangeArrowheads="1"/>
          </p:cNvSpPr>
          <p:nvPr/>
        </p:nvSpPr>
        <p:spPr bwMode="auto">
          <a:xfrm>
            <a:off x="1295400" y="4648200"/>
            <a:ext cx="877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Chirilagua</a:t>
            </a:r>
          </a:p>
        </p:txBody>
      </p:sp>
      <p:sp>
        <p:nvSpPr>
          <p:cNvPr id="30745" name="Oval 31"/>
          <p:cNvSpPr>
            <a:spLocks noChangeAspect="1" noChangeArrowheads="1"/>
          </p:cNvSpPr>
          <p:nvPr/>
        </p:nvSpPr>
        <p:spPr bwMode="auto">
          <a:xfrm>
            <a:off x="1066800" y="5575300"/>
            <a:ext cx="238125" cy="215900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46" name="TextBox 29"/>
          <p:cNvSpPr txBox="1">
            <a:spLocks noChangeArrowheads="1"/>
          </p:cNvSpPr>
          <p:nvPr/>
        </p:nvSpPr>
        <p:spPr bwMode="auto">
          <a:xfrm>
            <a:off x="533400" y="5638800"/>
            <a:ext cx="72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El Cuco</a:t>
            </a:r>
          </a:p>
        </p:txBody>
      </p:sp>
      <p:sp>
        <p:nvSpPr>
          <p:cNvPr id="30747" name="TextBox 30"/>
          <p:cNvSpPr txBox="1">
            <a:spLocks noChangeArrowheads="1"/>
          </p:cNvSpPr>
          <p:nvPr/>
        </p:nvSpPr>
        <p:spPr bwMode="auto">
          <a:xfrm>
            <a:off x="1492250" y="190500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Yucuaiquín</a:t>
            </a:r>
          </a:p>
        </p:txBody>
      </p:sp>
      <p:sp>
        <p:nvSpPr>
          <p:cNvPr id="30748" name="TextBox 31"/>
          <p:cNvSpPr txBox="1">
            <a:spLocks noChangeArrowheads="1"/>
          </p:cNvSpPr>
          <p:nvPr/>
        </p:nvSpPr>
        <p:spPr bwMode="auto">
          <a:xfrm>
            <a:off x="1828800" y="2695575"/>
            <a:ext cx="94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Yayantique</a:t>
            </a:r>
          </a:p>
        </p:txBody>
      </p:sp>
      <p:sp>
        <p:nvSpPr>
          <p:cNvPr id="30749" name="TextBox 32"/>
          <p:cNvSpPr txBox="1">
            <a:spLocks noChangeArrowheads="1"/>
          </p:cNvSpPr>
          <p:nvPr/>
        </p:nvSpPr>
        <p:spPr bwMode="auto">
          <a:xfrm>
            <a:off x="2487613" y="2924175"/>
            <a:ext cx="835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San Alejo</a:t>
            </a:r>
          </a:p>
        </p:txBody>
      </p:sp>
      <p:sp>
        <p:nvSpPr>
          <p:cNvPr id="30750" name="TextBox 33"/>
          <p:cNvSpPr txBox="1">
            <a:spLocks noChangeArrowheads="1"/>
          </p:cNvSpPr>
          <p:nvPr/>
        </p:nvSpPr>
        <p:spPr bwMode="auto">
          <a:xfrm>
            <a:off x="3259138" y="21336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San José</a:t>
            </a:r>
          </a:p>
        </p:txBody>
      </p:sp>
      <p:sp>
        <p:nvSpPr>
          <p:cNvPr id="30751" name="TextBox 34"/>
          <p:cNvSpPr txBox="1">
            <a:spLocks noChangeArrowheads="1"/>
          </p:cNvSpPr>
          <p:nvPr/>
        </p:nvSpPr>
        <p:spPr bwMode="auto">
          <a:xfrm>
            <a:off x="2514600" y="1704975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Bolívar</a:t>
            </a:r>
          </a:p>
        </p:txBody>
      </p:sp>
      <p:sp>
        <p:nvSpPr>
          <p:cNvPr id="30752" name="Oval 31"/>
          <p:cNvSpPr>
            <a:spLocks noChangeAspect="1" noChangeArrowheads="1"/>
          </p:cNvSpPr>
          <p:nvPr/>
        </p:nvSpPr>
        <p:spPr bwMode="auto">
          <a:xfrm>
            <a:off x="2057400" y="5562600"/>
            <a:ext cx="238125" cy="215900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53" name="TextBox 36"/>
          <p:cNvSpPr txBox="1">
            <a:spLocks noChangeArrowheads="1"/>
          </p:cNvSpPr>
          <p:nvPr/>
        </p:nvSpPr>
        <p:spPr bwMode="auto">
          <a:xfrm>
            <a:off x="1828800" y="5715000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Icacal</a:t>
            </a:r>
          </a:p>
        </p:txBody>
      </p:sp>
      <p:sp>
        <p:nvSpPr>
          <p:cNvPr id="30754" name="Oval 31"/>
          <p:cNvSpPr>
            <a:spLocks noChangeAspect="1" noChangeArrowheads="1"/>
          </p:cNvSpPr>
          <p:nvPr/>
        </p:nvSpPr>
        <p:spPr bwMode="auto">
          <a:xfrm>
            <a:off x="3200400" y="5257800"/>
            <a:ext cx="238125" cy="215900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55" name="TextBox 38"/>
          <p:cNvSpPr txBox="1">
            <a:spLocks noChangeArrowheads="1"/>
          </p:cNvSpPr>
          <p:nvPr/>
        </p:nvSpPr>
        <p:spPr bwMode="auto">
          <a:xfrm>
            <a:off x="3233738" y="5181600"/>
            <a:ext cx="1387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Estero Tamarindo</a:t>
            </a:r>
          </a:p>
        </p:txBody>
      </p:sp>
      <p:sp>
        <p:nvSpPr>
          <p:cNvPr id="30756" name="Oval 29"/>
          <p:cNvSpPr>
            <a:spLocks noChangeAspect="1" noChangeArrowheads="1"/>
          </p:cNvSpPr>
          <p:nvPr/>
        </p:nvSpPr>
        <p:spPr bwMode="auto">
          <a:xfrm>
            <a:off x="4562475" y="4357688"/>
            <a:ext cx="238125" cy="214312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57" name="Oval 29"/>
          <p:cNvSpPr>
            <a:spLocks noChangeAspect="1" noChangeArrowheads="1"/>
          </p:cNvSpPr>
          <p:nvPr/>
        </p:nvSpPr>
        <p:spPr bwMode="auto">
          <a:xfrm>
            <a:off x="4486275" y="4510088"/>
            <a:ext cx="238125" cy="214312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58" name="TextBox 41"/>
          <p:cNvSpPr txBox="1">
            <a:spLocks noChangeArrowheads="1"/>
          </p:cNvSpPr>
          <p:nvPr/>
        </p:nvSpPr>
        <p:spPr bwMode="auto">
          <a:xfrm>
            <a:off x="4572000" y="4371975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Chiquirín</a:t>
            </a:r>
          </a:p>
        </p:txBody>
      </p:sp>
      <p:sp>
        <p:nvSpPr>
          <p:cNvPr id="30759" name="Oval 29"/>
          <p:cNvSpPr>
            <a:spLocks noChangeAspect="1" noChangeArrowheads="1"/>
          </p:cNvSpPr>
          <p:nvPr/>
        </p:nvSpPr>
        <p:spPr bwMode="auto">
          <a:xfrm>
            <a:off x="2514600" y="5562600"/>
            <a:ext cx="838200" cy="366713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60" name="TextBox 43"/>
          <p:cNvSpPr txBox="1">
            <a:spLocks noChangeArrowheads="1"/>
          </p:cNvSpPr>
          <p:nvPr/>
        </p:nvSpPr>
        <p:spPr bwMode="auto">
          <a:xfrm>
            <a:off x="2438400" y="5646738"/>
            <a:ext cx="1223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Las Tunas</a:t>
            </a:r>
          </a:p>
          <a:p>
            <a:pPr eaLnBrk="1" hangingPunct="1"/>
            <a:r>
              <a:rPr lang="es-ES" altLang="es-US" sz="1200"/>
              <a:t>Torola</a:t>
            </a:r>
          </a:p>
          <a:p>
            <a:pPr eaLnBrk="1" hangingPunct="1"/>
            <a:r>
              <a:rPr lang="es-ES" altLang="es-US" sz="1200"/>
              <a:t>Playas negras</a:t>
            </a:r>
          </a:p>
          <a:p>
            <a:pPr eaLnBrk="1" hangingPunct="1"/>
            <a:r>
              <a:rPr lang="es-ES" altLang="es-US" sz="1200"/>
              <a:t>Playas blancas</a:t>
            </a:r>
          </a:p>
        </p:txBody>
      </p:sp>
      <p:sp>
        <p:nvSpPr>
          <p:cNvPr id="30761" name="Oval 31"/>
          <p:cNvSpPr>
            <a:spLocks noChangeAspect="1" noChangeArrowheads="1"/>
          </p:cNvSpPr>
          <p:nvPr/>
        </p:nvSpPr>
        <p:spPr bwMode="auto">
          <a:xfrm>
            <a:off x="1600200" y="5181600"/>
            <a:ext cx="238125" cy="215900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62" name="TextBox 45"/>
          <p:cNvSpPr txBox="1">
            <a:spLocks noChangeArrowheads="1"/>
          </p:cNvSpPr>
          <p:nvPr/>
        </p:nvSpPr>
        <p:spPr bwMode="auto">
          <a:xfrm>
            <a:off x="1143000" y="5715000"/>
            <a:ext cx="71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Esterón</a:t>
            </a:r>
          </a:p>
        </p:txBody>
      </p:sp>
      <p:sp>
        <p:nvSpPr>
          <p:cNvPr id="30763" name="Oval 29"/>
          <p:cNvSpPr>
            <a:spLocks noChangeAspect="1" noChangeArrowheads="1"/>
          </p:cNvSpPr>
          <p:nvPr/>
        </p:nvSpPr>
        <p:spPr bwMode="auto">
          <a:xfrm>
            <a:off x="3267075" y="5638800"/>
            <a:ext cx="238125" cy="214313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64" name="TextBox 47"/>
          <p:cNvSpPr txBox="1">
            <a:spLocks noChangeArrowheads="1"/>
          </p:cNvSpPr>
          <p:nvPr/>
        </p:nvSpPr>
        <p:spPr bwMode="auto">
          <a:xfrm>
            <a:off x="3295650" y="5791200"/>
            <a:ext cx="715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Maculís</a:t>
            </a:r>
          </a:p>
        </p:txBody>
      </p:sp>
      <p:sp>
        <p:nvSpPr>
          <p:cNvPr id="30765" name="Oval 23"/>
          <p:cNvSpPr>
            <a:spLocks noChangeAspect="1" noChangeArrowheads="1"/>
          </p:cNvSpPr>
          <p:nvPr/>
        </p:nvSpPr>
        <p:spPr bwMode="auto">
          <a:xfrm>
            <a:off x="3200400" y="1219200"/>
            <a:ext cx="661988" cy="600075"/>
          </a:xfrm>
          <a:prstGeom prst="ellipse">
            <a:avLst/>
          </a:prstGeom>
          <a:solidFill>
            <a:srgbClr val="993366">
              <a:alpha val="30196"/>
            </a:srgbClr>
          </a:solidFill>
          <a:ln w="25400">
            <a:solidFill>
              <a:srgbClr val="80008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66" name="Oval 23"/>
          <p:cNvSpPr>
            <a:spLocks noChangeAspect="1" noChangeArrowheads="1"/>
          </p:cNvSpPr>
          <p:nvPr/>
        </p:nvSpPr>
        <p:spPr bwMode="auto">
          <a:xfrm>
            <a:off x="3886200" y="3925888"/>
            <a:ext cx="533400" cy="484187"/>
          </a:xfrm>
          <a:prstGeom prst="ellipse">
            <a:avLst/>
          </a:prstGeom>
          <a:solidFill>
            <a:srgbClr val="993366">
              <a:alpha val="30196"/>
            </a:srgbClr>
          </a:solidFill>
          <a:ln w="25400">
            <a:solidFill>
              <a:srgbClr val="800080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67" name="Oval 28"/>
          <p:cNvSpPr>
            <a:spLocks noChangeAspect="1" noChangeArrowheads="1"/>
          </p:cNvSpPr>
          <p:nvPr/>
        </p:nvSpPr>
        <p:spPr bwMode="auto">
          <a:xfrm>
            <a:off x="2352675" y="3908425"/>
            <a:ext cx="238125" cy="214313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68" name="TextBox 51"/>
          <p:cNvSpPr txBox="1">
            <a:spLocks noChangeArrowheads="1"/>
          </p:cNvSpPr>
          <p:nvPr/>
        </p:nvSpPr>
        <p:spPr bwMode="auto">
          <a:xfrm>
            <a:off x="990600" y="3657600"/>
            <a:ext cx="1390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San Antonio Silva</a:t>
            </a:r>
          </a:p>
        </p:txBody>
      </p:sp>
      <p:sp>
        <p:nvSpPr>
          <p:cNvPr id="30769" name="Oval 28"/>
          <p:cNvSpPr>
            <a:spLocks noChangeAspect="1" noChangeArrowheads="1"/>
          </p:cNvSpPr>
          <p:nvPr/>
        </p:nvSpPr>
        <p:spPr bwMode="auto">
          <a:xfrm>
            <a:off x="1447800" y="3276600"/>
            <a:ext cx="238125" cy="214313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70" name="TextBox 53"/>
          <p:cNvSpPr txBox="1">
            <a:spLocks noChangeArrowheads="1"/>
          </p:cNvSpPr>
          <p:nvPr/>
        </p:nvSpPr>
        <p:spPr bwMode="auto">
          <a:xfrm>
            <a:off x="1193800" y="3048000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Miraflores</a:t>
            </a:r>
          </a:p>
        </p:txBody>
      </p:sp>
      <p:sp>
        <p:nvSpPr>
          <p:cNvPr id="30771" name="Oval 32"/>
          <p:cNvSpPr>
            <a:spLocks noChangeAspect="1" noChangeArrowheads="1"/>
          </p:cNvSpPr>
          <p:nvPr/>
        </p:nvSpPr>
        <p:spPr bwMode="auto">
          <a:xfrm>
            <a:off x="838200" y="4051300"/>
            <a:ext cx="238125" cy="215900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72" name="TextBox 55"/>
          <p:cNvSpPr txBox="1">
            <a:spLocks noChangeArrowheads="1"/>
          </p:cNvSpPr>
          <p:nvPr/>
        </p:nvSpPr>
        <p:spPr bwMode="auto">
          <a:xfrm>
            <a:off x="152400" y="3838575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El Delirio</a:t>
            </a:r>
          </a:p>
        </p:txBody>
      </p:sp>
      <p:sp>
        <p:nvSpPr>
          <p:cNvPr id="30773" name="Oval 23"/>
          <p:cNvSpPr>
            <a:spLocks noChangeAspect="1" noChangeArrowheads="1"/>
          </p:cNvSpPr>
          <p:nvPr/>
        </p:nvSpPr>
        <p:spPr bwMode="auto">
          <a:xfrm>
            <a:off x="3657600" y="2833688"/>
            <a:ext cx="236538" cy="214312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74" name="TextBox 57"/>
          <p:cNvSpPr txBox="1">
            <a:spLocks noChangeArrowheads="1"/>
          </p:cNvSpPr>
          <p:nvPr/>
        </p:nvSpPr>
        <p:spPr bwMode="auto">
          <a:xfrm>
            <a:off x="3810000" y="2695575"/>
            <a:ext cx="706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Pavana</a:t>
            </a:r>
          </a:p>
        </p:txBody>
      </p:sp>
      <p:sp>
        <p:nvSpPr>
          <p:cNvPr id="30775" name="Oval 23"/>
          <p:cNvSpPr>
            <a:spLocks noChangeAspect="1" noChangeArrowheads="1"/>
          </p:cNvSpPr>
          <p:nvPr/>
        </p:nvSpPr>
        <p:spPr bwMode="auto">
          <a:xfrm>
            <a:off x="3429000" y="3290888"/>
            <a:ext cx="236538" cy="214312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76" name="TextBox 59"/>
          <p:cNvSpPr txBox="1">
            <a:spLocks noChangeArrowheads="1"/>
          </p:cNvSpPr>
          <p:nvPr/>
        </p:nvSpPr>
        <p:spPr bwMode="auto">
          <a:xfrm>
            <a:off x="3581400" y="3305175"/>
            <a:ext cx="1373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Cercos de Piedra</a:t>
            </a:r>
          </a:p>
        </p:txBody>
      </p:sp>
      <p:sp>
        <p:nvSpPr>
          <p:cNvPr id="30777" name="Oval 23"/>
          <p:cNvSpPr>
            <a:spLocks noChangeAspect="1" noChangeArrowheads="1"/>
          </p:cNvSpPr>
          <p:nvPr/>
        </p:nvSpPr>
        <p:spPr bwMode="auto">
          <a:xfrm>
            <a:off x="3200400" y="3824288"/>
            <a:ext cx="236538" cy="214312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78" name="TextBox 61"/>
          <p:cNvSpPr txBox="1">
            <a:spLocks noChangeArrowheads="1"/>
          </p:cNvSpPr>
          <p:nvPr/>
        </p:nvSpPr>
        <p:spPr bwMode="auto">
          <a:xfrm>
            <a:off x="2635250" y="3657600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Los Mangos</a:t>
            </a:r>
          </a:p>
        </p:txBody>
      </p:sp>
      <p:sp>
        <p:nvSpPr>
          <p:cNvPr id="30779" name="Oval 23"/>
          <p:cNvSpPr>
            <a:spLocks noChangeAspect="1" noChangeArrowheads="1"/>
          </p:cNvSpPr>
          <p:nvPr/>
        </p:nvSpPr>
        <p:spPr bwMode="auto">
          <a:xfrm>
            <a:off x="3573463" y="3962400"/>
            <a:ext cx="236537" cy="214313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80" name="TextBox 63"/>
          <p:cNvSpPr txBox="1">
            <a:spLocks noChangeArrowheads="1"/>
          </p:cNvSpPr>
          <p:nvPr/>
        </p:nvSpPr>
        <p:spPr bwMode="auto">
          <a:xfrm>
            <a:off x="2994025" y="3990975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La Paz</a:t>
            </a:r>
          </a:p>
        </p:txBody>
      </p:sp>
      <p:sp>
        <p:nvSpPr>
          <p:cNvPr id="30781" name="TextBox 64"/>
          <p:cNvSpPr txBox="1">
            <a:spLocks noChangeArrowheads="1"/>
          </p:cNvSpPr>
          <p:nvPr/>
        </p:nvSpPr>
        <p:spPr bwMode="auto">
          <a:xfrm>
            <a:off x="4572000" y="4572000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Plalyitas</a:t>
            </a:r>
          </a:p>
        </p:txBody>
      </p:sp>
      <p:sp>
        <p:nvSpPr>
          <p:cNvPr id="30782" name="TextBox 65"/>
          <p:cNvSpPr txBox="1">
            <a:spLocks noChangeArrowheads="1"/>
          </p:cNvSpPr>
          <p:nvPr/>
        </p:nvSpPr>
        <p:spPr bwMode="auto">
          <a:xfrm>
            <a:off x="4675188" y="4953000"/>
            <a:ext cx="1049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Conchaguita</a:t>
            </a:r>
          </a:p>
        </p:txBody>
      </p:sp>
      <p:sp>
        <p:nvSpPr>
          <p:cNvPr id="30783" name="TextBox 66"/>
          <p:cNvSpPr txBox="1">
            <a:spLocks noChangeArrowheads="1"/>
          </p:cNvSpPr>
          <p:nvPr/>
        </p:nvSpPr>
        <p:spPr bwMode="auto">
          <a:xfrm>
            <a:off x="5033963" y="4143375"/>
            <a:ext cx="757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Zacatillo</a:t>
            </a:r>
          </a:p>
        </p:txBody>
      </p:sp>
      <p:sp>
        <p:nvSpPr>
          <p:cNvPr id="30784" name="Oval 33"/>
          <p:cNvSpPr>
            <a:spLocks noChangeAspect="1" noChangeArrowheads="1"/>
          </p:cNvSpPr>
          <p:nvPr/>
        </p:nvSpPr>
        <p:spPr bwMode="auto">
          <a:xfrm>
            <a:off x="4572000" y="5029200"/>
            <a:ext cx="236538" cy="215900"/>
          </a:xfrm>
          <a:prstGeom prst="ellipse">
            <a:avLst/>
          </a:prstGeom>
          <a:solidFill>
            <a:srgbClr val="0000FF">
              <a:alpha val="39999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85" name="Oval 33"/>
          <p:cNvSpPr>
            <a:spLocks noChangeAspect="1" noChangeArrowheads="1"/>
          </p:cNvSpPr>
          <p:nvPr/>
        </p:nvSpPr>
        <p:spPr bwMode="auto">
          <a:xfrm>
            <a:off x="4868863" y="4191000"/>
            <a:ext cx="236537" cy="215900"/>
          </a:xfrm>
          <a:prstGeom prst="ellipse">
            <a:avLst/>
          </a:prstGeom>
          <a:solidFill>
            <a:srgbClr val="0000FF">
              <a:alpha val="39999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86" name="Oval 23"/>
          <p:cNvSpPr>
            <a:spLocks noChangeAspect="1" noChangeArrowheads="1"/>
          </p:cNvSpPr>
          <p:nvPr/>
        </p:nvSpPr>
        <p:spPr bwMode="auto">
          <a:xfrm>
            <a:off x="3421063" y="4343400"/>
            <a:ext cx="236537" cy="214313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87" name="TextBox 70"/>
          <p:cNvSpPr txBox="1">
            <a:spLocks noChangeArrowheads="1"/>
          </p:cNvSpPr>
          <p:nvPr/>
        </p:nvSpPr>
        <p:spPr bwMode="auto">
          <a:xfrm>
            <a:off x="2743200" y="4343400"/>
            <a:ext cx="938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La Cañada</a:t>
            </a:r>
          </a:p>
        </p:txBody>
      </p:sp>
      <p:sp>
        <p:nvSpPr>
          <p:cNvPr id="30788" name="Oval 23"/>
          <p:cNvSpPr>
            <a:spLocks noChangeAspect="1" noChangeArrowheads="1"/>
          </p:cNvSpPr>
          <p:nvPr/>
        </p:nvSpPr>
        <p:spPr bwMode="auto">
          <a:xfrm>
            <a:off x="3124200" y="4724400"/>
            <a:ext cx="236538" cy="214313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89" name="TextBox 72"/>
          <p:cNvSpPr txBox="1">
            <a:spLocks noChangeArrowheads="1"/>
          </p:cNvSpPr>
          <p:nvPr/>
        </p:nvSpPr>
        <p:spPr bwMode="auto">
          <a:xfrm>
            <a:off x="2209800" y="4648200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Los Chorros</a:t>
            </a:r>
          </a:p>
        </p:txBody>
      </p:sp>
      <p:sp>
        <p:nvSpPr>
          <p:cNvPr id="30790" name="TextBox 73"/>
          <p:cNvSpPr txBox="1">
            <a:spLocks noChangeArrowheads="1"/>
          </p:cNvSpPr>
          <p:nvPr/>
        </p:nvSpPr>
        <p:spPr bwMode="auto">
          <a:xfrm>
            <a:off x="2560638" y="4905375"/>
            <a:ext cx="1004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Loma Larga</a:t>
            </a:r>
          </a:p>
        </p:txBody>
      </p:sp>
      <p:sp>
        <p:nvSpPr>
          <p:cNvPr id="30791" name="Oval 29"/>
          <p:cNvSpPr>
            <a:spLocks noChangeAspect="1" noChangeArrowheads="1"/>
          </p:cNvSpPr>
          <p:nvPr/>
        </p:nvSpPr>
        <p:spPr bwMode="auto">
          <a:xfrm>
            <a:off x="3352800" y="4953000"/>
            <a:ext cx="238125" cy="214313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92" name="Oval 29"/>
          <p:cNvSpPr>
            <a:spLocks noChangeAspect="1" noChangeArrowheads="1"/>
          </p:cNvSpPr>
          <p:nvPr/>
        </p:nvSpPr>
        <p:spPr bwMode="auto">
          <a:xfrm>
            <a:off x="2590800" y="5410200"/>
            <a:ext cx="238125" cy="214313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93" name="Rectangle 77"/>
          <p:cNvSpPr>
            <a:spLocks noChangeArrowheads="1"/>
          </p:cNvSpPr>
          <p:nvPr/>
        </p:nvSpPr>
        <p:spPr bwMode="auto">
          <a:xfrm>
            <a:off x="2027238" y="5181600"/>
            <a:ext cx="868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>
                <a:solidFill>
                  <a:srgbClr val="000000"/>
                </a:solidFill>
              </a:rPr>
              <a:t>Los Patos </a:t>
            </a:r>
            <a:endParaRPr lang="es-ES" altLang="es-US" sz="1800"/>
          </a:p>
        </p:txBody>
      </p:sp>
      <p:sp>
        <p:nvSpPr>
          <p:cNvPr id="30794" name="Oval 29"/>
          <p:cNvSpPr>
            <a:spLocks noChangeAspect="1" noChangeArrowheads="1"/>
          </p:cNvSpPr>
          <p:nvPr/>
        </p:nvSpPr>
        <p:spPr bwMode="auto">
          <a:xfrm>
            <a:off x="3200400" y="5410200"/>
            <a:ext cx="238125" cy="214313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95" name="TextBox 79"/>
          <p:cNvSpPr txBox="1">
            <a:spLocks noChangeArrowheads="1"/>
          </p:cNvSpPr>
          <p:nvPr/>
        </p:nvSpPr>
        <p:spPr bwMode="auto">
          <a:xfrm>
            <a:off x="3352800" y="5362575"/>
            <a:ext cx="681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Jaguey</a:t>
            </a:r>
          </a:p>
        </p:txBody>
      </p:sp>
      <p:sp>
        <p:nvSpPr>
          <p:cNvPr id="30796" name="Oval 23"/>
          <p:cNvSpPr>
            <a:spLocks noChangeAspect="1" noChangeArrowheads="1"/>
          </p:cNvSpPr>
          <p:nvPr/>
        </p:nvSpPr>
        <p:spPr bwMode="auto">
          <a:xfrm>
            <a:off x="3886200" y="1538288"/>
            <a:ext cx="236538" cy="214312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97" name="TextBox 81"/>
          <p:cNvSpPr txBox="1">
            <a:spLocks noChangeArrowheads="1"/>
          </p:cNvSpPr>
          <p:nvPr/>
        </p:nvSpPr>
        <p:spPr bwMode="auto">
          <a:xfrm>
            <a:off x="3963988" y="1400175"/>
            <a:ext cx="996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200"/>
              <a:t>Santa Clara</a:t>
            </a:r>
          </a:p>
        </p:txBody>
      </p:sp>
      <p:sp>
        <p:nvSpPr>
          <p:cNvPr id="30798" name="Oval 32"/>
          <p:cNvSpPr>
            <a:spLocks noChangeAspect="1" noChangeArrowheads="1"/>
          </p:cNvSpPr>
          <p:nvPr/>
        </p:nvSpPr>
        <p:spPr bwMode="auto">
          <a:xfrm>
            <a:off x="523875" y="3505200"/>
            <a:ext cx="238125" cy="215900"/>
          </a:xfrm>
          <a:prstGeom prst="ellipse">
            <a:avLst/>
          </a:prstGeom>
          <a:solidFill>
            <a:srgbClr val="0000FF">
              <a:alpha val="30196"/>
            </a:srgbClr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200"/>
          </a:p>
        </p:txBody>
      </p:sp>
      <p:sp>
        <p:nvSpPr>
          <p:cNvPr id="30799" name="TextBox 83"/>
          <p:cNvSpPr txBox="1">
            <a:spLocks noChangeArrowheads="1"/>
          </p:cNvSpPr>
          <p:nvPr/>
        </p:nvSpPr>
        <p:spPr bwMode="auto">
          <a:xfrm>
            <a:off x="6378575" y="25400"/>
            <a:ext cx="1622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3200">
                <a:solidFill>
                  <a:srgbClr val="FFFF00"/>
                </a:solidFill>
              </a:rPr>
              <a:t>Vecinos</a:t>
            </a:r>
          </a:p>
        </p:txBody>
      </p:sp>
      <p:cxnSp>
        <p:nvCxnSpPr>
          <p:cNvPr id="86" name="Straight Arrow Connector 85"/>
          <p:cNvCxnSpPr>
            <a:cxnSpLocks noChangeShapeType="1"/>
          </p:cNvCxnSpPr>
          <p:nvPr/>
        </p:nvCxnSpPr>
        <p:spPr bwMode="auto">
          <a:xfrm flipV="1">
            <a:off x="914400" y="1600200"/>
            <a:ext cx="2209800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Straight Arrow Connector 86"/>
          <p:cNvCxnSpPr>
            <a:cxnSpLocks noChangeShapeType="1"/>
            <a:endCxn id="30766" idx="1"/>
          </p:cNvCxnSpPr>
          <p:nvPr/>
        </p:nvCxnSpPr>
        <p:spPr bwMode="auto">
          <a:xfrm>
            <a:off x="1066800" y="3048000"/>
            <a:ext cx="2897188" cy="9493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Straight Arrow Connector 88"/>
          <p:cNvCxnSpPr>
            <a:cxnSpLocks noChangeShapeType="1"/>
            <a:endCxn id="30766" idx="0"/>
          </p:cNvCxnSpPr>
          <p:nvPr/>
        </p:nvCxnSpPr>
        <p:spPr bwMode="auto">
          <a:xfrm rot="16200000" flipH="1">
            <a:off x="2818606" y="2591594"/>
            <a:ext cx="2173288" cy="4953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Arrow Connector 90"/>
          <p:cNvCxnSpPr>
            <a:cxnSpLocks noChangeShapeType="1"/>
          </p:cNvCxnSpPr>
          <p:nvPr/>
        </p:nvCxnSpPr>
        <p:spPr bwMode="auto">
          <a:xfrm>
            <a:off x="914400" y="3276600"/>
            <a:ext cx="2209800" cy="2133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Arrow Connector 92"/>
          <p:cNvCxnSpPr>
            <a:cxnSpLocks noChangeShapeType="1"/>
          </p:cNvCxnSpPr>
          <p:nvPr/>
        </p:nvCxnSpPr>
        <p:spPr bwMode="auto">
          <a:xfrm rot="10800000" flipV="1">
            <a:off x="1143000" y="4303713"/>
            <a:ext cx="2743200" cy="118268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05" name="TextBox 94"/>
          <p:cNvSpPr txBox="1">
            <a:spLocks noChangeArrowheads="1"/>
          </p:cNvSpPr>
          <p:nvPr/>
        </p:nvSpPr>
        <p:spPr bwMode="auto">
          <a:xfrm rot="-1185215">
            <a:off x="1295400" y="1524000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800"/>
              <a:t>30 minutos</a:t>
            </a:r>
          </a:p>
        </p:txBody>
      </p:sp>
      <p:sp>
        <p:nvSpPr>
          <p:cNvPr id="30806" name="TextBox 95"/>
          <p:cNvSpPr txBox="1">
            <a:spLocks noChangeArrowheads="1"/>
          </p:cNvSpPr>
          <p:nvPr/>
        </p:nvSpPr>
        <p:spPr bwMode="auto">
          <a:xfrm rot="-1185215">
            <a:off x="1785938" y="4829175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800"/>
              <a:t>30 minutos</a:t>
            </a:r>
          </a:p>
        </p:txBody>
      </p:sp>
      <p:sp>
        <p:nvSpPr>
          <p:cNvPr id="30807" name="TextBox 96"/>
          <p:cNvSpPr txBox="1">
            <a:spLocks noChangeArrowheads="1"/>
          </p:cNvSpPr>
          <p:nvPr/>
        </p:nvSpPr>
        <p:spPr bwMode="auto">
          <a:xfrm rot="1029974">
            <a:off x="1938338" y="3205163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800"/>
              <a:t>30 minutos</a:t>
            </a:r>
          </a:p>
        </p:txBody>
      </p:sp>
      <p:sp>
        <p:nvSpPr>
          <p:cNvPr id="30808" name="TextBox 97"/>
          <p:cNvSpPr txBox="1">
            <a:spLocks noChangeArrowheads="1"/>
          </p:cNvSpPr>
          <p:nvPr/>
        </p:nvSpPr>
        <p:spPr bwMode="auto">
          <a:xfrm rot="2657267">
            <a:off x="1168400" y="41402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800"/>
              <a:t>30 minutos</a:t>
            </a:r>
          </a:p>
        </p:txBody>
      </p:sp>
      <p:cxnSp>
        <p:nvCxnSpPr>
          <p:cNvPr id="99" name="Straight Arrow Connector 98"/>
          <p:cNvCxnSpPr>
            <a:cxnSpLocks noChangeShapeType="1"/>
          </p:cNvCxnSpPr>
          <p:nvPr/>
        </p:nvCxnSpPr>
        <p:spPr bwMode="auto">
          <a:xfrm rot="16200000" flipH="1">
            <a:off x="-190500" y="4076700"/>
            <a:ext cx="2286000" cy="533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10" name="TextBox 100"/>
          <p:cNvSpPr txBox="1">
            <a:spLocks noChangeArrowheads="1"/>
          </p:cNvSpPr>
          <p:nvPr/>
        </p:nvSpPr>
        <p:spPr bwMode="auto">
          <a:xfrm rot="4311390">
            <a:off x="258763" y="4543425"/>
            <a:ext cx="1312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800"/>
              <a:t>30 minutos</a:t>
            </a:r>
          </a:p>
        </p:txBody>
      </p:sp>
      <p:sp>
        <p:nvSpPr>
          <p:cNvPr id="30811" name="Rectangle 99"/>
          <p:cNvSpPr>
            <a:spLocks noChangeArrowheads="1"/>
          </p:cNvSpPr>
          <p:nvPr/>
        </p:nvSpPr>
        <p:spPr bwMode="auto">
          <a:xfrm>
            <a:off x="5715000" y="809625"/>
            <a:ext cx="3352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ja-JP" sz="1800"/>
              <a:t>Para efectos turísticos, pueden considerarse vecinos-turísticos incluso a quienes habitan en la cabecera departamental de San Miguel (30 minutos aprox.) </a:t>
            </a:r>
            <a:br>
              <a:rPr lang="es-ES_tradnl" altLang="ja-JP" sz="1800"/>
            </a:br>
            <a:r>
              <a:rPr lang="es-ES_tradnl" altLang="ja-JP" sz="1800"/>
              <a:t>La tendencia de éstos turistas será permanecer </a:t>
            </a:r>
            <a:r>
              <a:rPr lang="es-ES_tradnl" altLang="ja-JP" sz="1800" b="1"/>
              <a:t>menos de un día </a:t>
            </a:r>
            <a:r>
              <a:rPr lang="es-ES_tradnl" altLang="ja-JP" sz="1800"/>
              <a:t>en los destinos de la región. </a:t>
            </a:r>
            <a:br>
              <a:rPr lang="es-ES_tradnl" altLang="ja-JP" sz="1800"/>
            </a:br>
            <a:r>
              <a:rPr lang="es-ES_tradnl" altLang="ja-JP" sz="1800"/>
              <a:t>Sin embargo, para efectos del desarrollo de productos de gastronomía y actividades, se puede esperar que su participación sea muy representativa. </a:t>
            </a:r>
            <a:endParaRPr lang="es-ES" altLang="es-US" sz="1800"/>
          </a:p>
        </p:txBody>
      </p:sp>
      <p:cxnSp>
        <p:nvCxnSpPr>
          <p:cNvPr id="94" name="Straight Arrow Connector 93"/>
          <p:cNvCxnSpPr>
            <a:cxnSpLocks noChangeShapeType="1"/>
            <a:endCxn id="30785" idx="1"/>
          </p:cNvCxnSpPr>
          <p:nvPr/>
        </p:nvCxnSpPr>
        <p:spPr bwMode="auto">
          <a:xfrm>
            <a:off x="4267200" y="4122738"/>
            <a:ext cx="636588" cy="1000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Straight Arrow Connector 95"/>
          <p:cNvCxnSpPr>
            <a:cxnSpLocks noChangeShapeType="1"/>
            <a:stCxn id="30766" idx="4"/>
            <a:endCxn id="30784" idx="1"/>
          </p:cNvCxnSpPr>
          <p:nvPr/>
        </p:nvCxnSpPr>
        <p:spPr bwMode="auto">
          <a:xfrm rot="16200000" flipH="1">
            <a:off x="4054475" y="4508500"/>
            <a:ext cx="650875" cy="4540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  <a:stCxn id="30766" idx="5"/>
          </p:cNvCxnSpPr>
          <p:nvPr/>
        </p:nvCxnSpPr>
        <p:spPr bwMode="auto">
          <a:xfrm rot="16200000" flipH="1">
            <a:off x="4294981" y="4385470"/>
            <a:ext cx="1203325" cy="11096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88" y="44450"/>
            <a:ext cx="7808912" cy="641350"/>
          </a:xfrm>
        </p:spPr>
        <p:txBody>
          <a:bodyPr/>
          <a:lstStyle/>
          <a:p>
            <a:r>
              <a:rPr lang="es-ES" altLang="es-US" sz="2300" smtClean="0">
                <a:solidFill>
                  <a:srgbClr val="FFFF00"/>
                </a:solidFill>
                <a:latin typeface="Chalkboard" charset="0"/>
                <a:cs typeface="Chalkboard" charset="0"/>
              </a:rPr>
              <a:t>Mercado de corta distancia  </a:t>
            </a: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66800"/>
            <a:ext cx="7734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18"/>
          <p:cNvSpPr txBox="1">
            <a:spLocks noChangeArrowheads="1"/>
          </p:cNvSpPr>
          <p:nvPr/>
        </p:nvSpPr>
        <p:spPr bwMode="auto">
          <a:xfrm>
            <a:off x="7200900" y="1169988"/>
            <a:ext cx="20193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800"/>
              <a:t>Los salvadoreños que viven fuera de la región son turistas potenciales de corta distancia. Más susceptibles a llegar al Golfo de Fonseca </a:t>
            </a:r>
            <a:r>
              <a:rPr lang="es-ES" altLang="es-US" sz="1800" b="1"/>
              <a:t>entre 2 y 3 dias</a:t>
            </a:r>
            <a:r>
              <a:rPr lang="es-ES" altLang="es-US" sz="1800"/>
              <a:t> pernoctando en los hoteles de la zona y realizando recorridos radiales hacia las islas y otros destinos del Golfo.</a:t>
            </a:r>
          </a:p>
        </p:txBody>
      </p:sp>
      <p:sp>
        <p:nvSpPr>
          <p:cNvPr id="31749" name="TextBox 14"/>
          <p:cNvSpPr txBox="1">
            <a:spLocks noChangeArrowheads="1"/>
          </p:cNvSpPr>
          <p:nvPr/>
        </p:nvSpPr>
        <p:spPr bwMode="auto">
          <a:xfrm>
            <a:off x="4267200" y="1227138"/>
            <a:ext cx="28575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4800"/>
          </a:p>
        </p:txBody>
      </p:sp>
      <p:sp>
        <p:nvSpPr>
          <p:cNvPr id="31750" name="TextBox 17"/>
          <p:cNvSpPr txBox="1">
            <a:spLocks noChangeArrowheads="1"/>
          </p:cNvSpPr>
          <p:nvPr/>
        </p:nvSpPr>
        <p:spPr bwMode="auto">
          <a:xfrm>
            <a:off x="-457200" y="5078413"/>
            <a:ext cx="1905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8000"/>
          </a:p>
        </p:txBody>
      </p:sp>
      <p:sp>
        <p:nvSpPr>
          <p:cNvPr id="31751" name="TextBox 21"/>
          <p:cNvSpPr txBox="1">
            <a:spLocks noChangeArrowheads="1"/>
          </p:cNvSpPr>
          <p:nvPr/>
        </p:nvSpPr>
        <p:spPr bwMode="auto">
          <a:xfrm>
            <a:off x="4419600" y="5722938"/>
            <a:ext cx="2857500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280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 rot="1604057">
            <a:off x="6057900" y="4054475"/>
            <a:ext cx="1174750" cy="1801813"/>
          </a:xfrm>
          <a:prstGeom prst="ellipse">
            <a:avLst/>
          </a:prstGeom>
          <a:solidFill>
            <a:srgbClr val="FF0000">
              <a:alpha val="901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US" sz="1800">
              <a:solidFill>
                <a:srgbClr val="FFFFFF"/>
              </a:solidFill>
            </a:endParaRPr>
          </a:p>
          <a:p>
            <a:pPr eaLnBrk="1" hangingPunct="1"/>
            <a:endParaRPr lang="es-ES" altLang="es-US" sz="1800">
              <a:solidFill>
                <a:srgbClr val="FFFFFF"/>
              </a:solidFill>
            </a:endParaRPr>
          </a:p>
          <a:p>
            <a:pPr algn="ctr" eaLnBrk="1" hangingPunct="1"/>
            <a:endParaRPr lang="es-ES" altLang="es-US" sz="1800">
              <a:solidFill>
                <a:srgbClr val="FFFFFF"/>
              </a:solidFill>
            </a:endParaRPr>
          </a:p>
        </p:txBody>
      </p:sp>
      <p:sp>
        <p:nvSpPr>
          <p:cNvPr id="25" name="Right Arrow 24"/>
          <p:cNvSpPr>
            <a:spLocks noChangeArrowheads="1"/>
          </p:cNvSpPr>
          <p:nvPr/>
        </p:nvSpPr>
        <p:spPr bwMode="auto">
          <a:xfrm rot="1192519">
            <a:off x="-196850" y="1319213"/>
            <a:ext cx="7124700" cy="47244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FF">
              <a:alpha val="14117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" altLang="es-US" sz="1800">
              <a:solidFill>
                <a:srgbClr val="FFFFFF"/>
              </a:solidFill>
            </a:endParaRPr>
          </a:p>
        </p:txBody>
      </p:sp>
      <p:sp>
        <p:nvSpPr>
          <p:cNvPr id="31754" name="Rectangle 14"/>
          <p:cNvSpPr>
            <a:spLocks noChangeArrowheads="1"/>
          </p:cNvSpPr>
          <p:nvPr/>
        </p:nvSpPr>
        <p:spPr bwMode="auto">
          <a:xfrm rot="1179766">
            <a:off x="5694363" y="4557713"/>
            <a:ext cx="1839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US" sz="1800" b="1">
                <a:solidFill>
                  <a:schemeClr val="bg1"/>
                </a:solidFill>
              </a:rPr>
              <a:t>Golfo de Fonseca</a:t>
            </a:r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 rot="1179766">
            <a:off x="2455863" y="3455988"/>
            <a:ext cx="3124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US" sz="1800" b="1">
                <a:solidFill>
                  <a:schemeClr val="bg1"/>
                </a:solidFill>
              </a:rPr>
              <a:t>Mercado de corta distancia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1524000" y="1089025"/>
            <a:ext cx="7599363" cy="968375"/>
          </a:xfrm>
        </p:spPr>
        <p:txBody>
          <a:bodyPr/>
          <a:lstStyle/>
          <a:p>
            <a:r>
              <a:rPr lang="es-ES" altLang="es-US" sz="3600" smtClean="0">
                <a:solidFill>
                  <a:srgbClr val="FFFF00"/>
                </a:solidFill>
              </a:rPr>
              <a:t>Mercado de mediana distancia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914525"/>
            <a:ext cx="5724525" cy="42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 rot="2924922">
            <a:off x="541338" y="2828925"/>
            <a:ext cx="2873375" cy="1901825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s-US"/>
          </a:p>
        </p:txBody>
      </p:sp>
      <p:pic>
        <p:nvPicPr>
          <p:cNvPr id="2" name="Group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455988"/>
            <a:ext cx="7937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oup 4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627438"/>
            <a:ext cx="487363" cy="4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Box 13"/>
          <p:cNvSpPr txBox="1">
            <a:spLocks noChangeArrowheads="1"/>
          </p:cNvSpPr>
          <p:nvPr/>
        </p:nvSpPr>
        <p:spPr bwMode="auto">
          <a:xfrm>
            <a:off x="5638800" y="2209800"/>
            <a:ext cx="3048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US" sz="1800"/>
              <a:t>Para los clientes de mediana distancia: Guatemala Honduras y Nicaragua, es posible aspirar a crear paquetes de </a:t>
            </a:r>
            <a:r>
              <a:rPr lang="es-ES" altLang="es-US" sz="1800" b="1"/>
              <a:t>entre 3 y 7 noches </a:t>
            </a:r>
            <a:r>
              <a:rPr lang="es-ES" altLang="es-US" sz="1800"/>
              <a:t>con pernocta en los hoteles de la zona y recorridos radiales hacia otros destinos del Golfo de Fonseca.</a:t>
            </a:r>
          </a:p>
        </p:txBody>
      </p:sp>
      <p:sp>
        <p:nvSpPr>
          <p:cNvPr id="15" name="Curved Left Arrow 14"/>
          <p:cNvSpPr>
            <a:spLocks noChangeArrowheads="1"/>
          </p:cNvSpPr>
          <p:nvPr/>
        </p:nvSpPr>
        <p:spPr bwMode="auto">
          <a:xfrm rot="-1561830">
            <a:off x="1724025" y="2520950"/>
            <a:ext cx="334963" cy="1319213"/>
          </a:xfrm>
          <a:prstGeom prst="curvedLeftArrow">
            <a:avLst>
              <a:gd name="adj1" fmla="val 25016"/>
              <a:gd name="adj2" fmla="val 49996"/>
              <a:gd name="adj3" fmla="val 25000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" altLang="es-US" sz="1800">
              <a:solidFill>
                <a:srgbClr val="FFFF00"/>
              </a:solidFill>
            </a:endParaRPr>
          </a:p>
        </p:txBody>
      </p:sp>
      <p:sp>
        <p:nvSpPr>
          <p:cNvPr id="16" name="Curved Left Arrow 15"/>
          <p:cNvSpPr>
            <a:spLocks noChangeArrowheads="1"/>
          </p:cNvSpPr>
          <p:nvPr/>
        </p:nvSpPr>
        <p:spPr bwMode="auto">
          <a:xfrm rot="20038170" flipH="1">
            <a:off x="1182688" y="2690813"/>
            <a:ext cx="409575" cy="1317625"/>
          </a:xfrm>
          <a:prstGeom prst="curvedLeftArrow">
            <a:avLst>
              <a:gd name="adj1" fmla="val 25007"/>
              <a:gd name="adj2" fmla="val 49998"/>
              <a:gd name="adj3" fmla="val 25000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" altLang="es-US" sz="1800"/>
          </a:p>
        </p:txBody>
      </p:sp>
      <p:sp>
        <p:nvSpPr>
          <p:cNvPr id="19" name="Curved Left Arrow 18"/>
          <p:cNvSpPr>
            <a:spLocks noChangeArrowheads="1"/>
          </p:cNvSpPr>
          <p:nvPr/>
        </p:nvSpPr>
        <p:spPr bwMode="auto">
          <a:xfrm rot="-3544244" flipH="1" flipV="1">
            <a:off x="2164556" y="3591719"/>
            <a:ext cx="314325" cy="1138238"/>
          </a:xfrm>
          <a:prstGeom prst="curvedLeftArrow">
            <a:avLst>
              <a:gd name="adj1" fmla="val 25013"/>
              <a:gd name="adj2" fmla="val 49993"/>
              <a:gd name="adj3" fmla="val 25000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" altLang="es-US" sz="1800"/>
          </a:p>
        </p:txBody>
      </p:sp>
      <p:sp>
        <p:nvSpPr>
          <p:cNvPr id="20" name="Curved Left Arrow 19"/>
          <p:cNvSpPr>
            <a:spLocks noChangeArrowheads="1"/>
          </p:cNvSpPr>
          <p:nvPr/>
        </p:nvSpPr>
        <p:spPr bwMode="auto">
          <a:xfrm rot="18055756" flipV="1">
            <a:off x="2292350" y="3279775"/>
            <a:ext cx="471488" cy="1138238"/>
          </a:xfrm>
          <a:prstGeom prst="curvedLeftArrow">
            <a:avLst>
              <a:gd name="adj1" fmla="val 24991"/>
              <a:gd name="adj2" fmla="val 50004"/>
              <a:gd name="adj3" fmla="val 25000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" altLang="es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3353</TotalTime>
  <Words>2300</Words>
  <Application>Microsoft Office PowerPoint</Application>
  <PresentationFormat>Presentación en pantalla (4:3)</PresentationFormat>
  <Paragraphs>655</Paragraphs>
  <Slides>38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0" baseType="lpstr">
      <vt:lpstr>Arial</vt:lpstr>
      <vt:lpstr>ＭＳ Ｐゴシック</vt:lpstr>
      <vt:lpstr>Calibri</vt:lpstr>
      <vt:lpstr>ヒラギノ角ゴ Pro W3</vt:lpstr>
      <vt:lpstr>Arial Narrow</vt:lpstr>
      <vt:lpstr>Wingdings</vt:lpstr>
      <vt:lpstr>Times New Roman</vt:lpstr>
      <vt:lpstr>MS Mincho</vt:lpstr>
      <vt:lpstr>MS Gothic</vt:lpstr>
      <vt:lpstr>Chalkboard</vt:lpstr>
      <vt:lpstr>Corbel</vt:lpstr>
      <vt:lpstr>標準デザイン</vt:lpstr>
      <vt:lpstr>Presentación de PowerPoint</vt:lpstr>
      <vt:lpstr> Participación en conjunto las primeras 2 etapas del proyecto</vt:lpstr>
      <vt:lpstr>¿Qué encontramos?</vt:lpstr>
      <vt:lpstr>Presentación de PowerPoint</vt:lpstr>
      <vt:lpstr>Presentación de PowerPoint</vt:lpstr>
      <vt:lpstr>¿Cómo funciona el mercado turístico en El Golfo de Fonseca?</vt:lpstr>
      <vt:lpstr>Presentación de PowerPoint</vt:lpstr>
      <vt:lpstr>Mercado de corta distancia  </vt:lpstr>
      <vt:lpstr>Mercado de mediana distancia</vt:lpstr>
      <vt:lpstr>Mercado de larga distancia</vt:lpstr>
      <vt:lpstr>Sin embargo, </vt:lpstr>
      <vt:lpstr>Presentación de PowerPoint</vt:lpstr>
      <vt:lpstr>Presentación de PowerPoint</vt:lpstr>
      <vt:lpstr>Presentación de PowerPoint</vt:lpstr>
      <vt:lpstr> Análisis comparativo</vt:lpstr>
      <vt:lpstr>Presentación de PowerPoint</vt:lpstr>
      <vt:lpstr>La oportunidad</vt:lpstr>
      <vt:lpstr>Los Retos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Seleccionamos juntos los proyectos que: </vt:lpstr>
      <vt:lpstr>El futuro </vt:lpstr>
      <vt:lpstr>Proyectos piloto seleccionados</vt:lpstr>
      <vt:lpstr> Hemos llegado juntos a la etapa de implementar los proyectos piloto</vt:lpstr>
      <vt:lpstr>Presentación de PowerPoint</vt:lpstr>
      <vt:lpstr>Estrategia 1:  Proyectos que mejoren las condiciones básicas del turismo y  evolucionen en el largo plazo</vt:lpstr>
      <vt:lpstr>Presentación de PowerPoint</vt:lpstr>
      <vt:lpstr>Estrategia 2:   Proyectos que realcen la marca Golfo de Fonseca </vt:lpstr>
      <vt:lpstr>Estrategia 3:  Proyectos que serán la base para integrar el Golfo de Fonseca </vt:lpstr>
      <vt:lpstr>que tendrán impacto en el desarrollo turístico en  toda la región (independientemente de su ubicación específica)</vt:lpstr>
      <vt:lpstr>¿Qué sigue?</vt:lpstr>
    </vt:vector>
  </TitlesOfParts>
  <Company>PCI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「ボルグ・エル・アラブ空港近代化 事業」に係る案件形成促進調査 プロポーザル</dc:title>
  <dc:creator>shimadat</dc:creator>
  <cp:lastModifiedBy>LGonzalez</cp:lastModifiedBy>
  <cp:revision>282</cp:revision>
  <dcterms:created xsi:type="dcterms:W3CDTF">2011-09-22T14:42:07Z</dcterms:created>
  <dcterms:modified xsi:type="dcterms:W3CDTF">2020-02-24T17:32:03Z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0008006e36000000000001024100</vt:lpwstr>
  </property>
</Properties>
</file>