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7" r:id="rId2"/>
    <p:sldId id="304" r:id="rId3"/>
    <p:sldId id="332" r:id="rId4"/>
    <p:sldId id="333" r:id="rId5"/>
    <p:sldId id="334" r:id="rId6"/>
    <p:sldId id="338" r:id="rId7"/>
    <p:sldId id="309" r:id="rId8"/>
    <p:sldId id="335" r:id="rId9"/>
    <p:sldId id="336" r:id="rId10"/>
    <p:sldId id="339" r:id="rId11"/>
    <p:sldId id="326" r:id="rId12"/>
    <p:sldId id="327" r:id="rId13"/>
    <p:sldId id="337" r:id="rId14"/>
    <p:sldId id="330" r:id="rId15"/>
    <p:sldId id="277" r:id="rId16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A32"/>
    <a:srgbClr val="9FB868"/>
    <a:srgbClr val="0091FF"/>
    <a:srgbClr val="0088FF"/>
    <a:srgbClr val="417EB5"/>
    <a:srgbClr val="4D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9" autoAdjust="0"/>
    <p:restoredTop sz="85309" autoAdjust="0"/>
  </p:normalViewPr>
  <p:slideViewPr>
    <p:cSldViewPr snapToObjects="1">
      <p:cViewPr>
        <p:scale>
          <a:sx n="75" d="100"/>
          <a:sy n="75" d="100"/>
        </p:scale>
        <p:origin x="-413" y="-48"/>
      </p:cViewPr>
      <p:guideLst>
        <p:guide orient="horz" pos="961"/>
        <p:guide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EEF0B6A-3CB5-4F79-A594-E038100A6D4B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9209C54-ACE3-47A3-84F7-F2BB19C714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66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05BB2A8-76C3-4D0F-A12B-04A1F9F775E1}" type="datetimeFigureOut">
              <a:rPr lang="en-US" smtClean="0"/>
              <a:pPr/>
              <a:t>10/15/2013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5CDBFB3-C928-4C1D-9BDC-8EFC42656D1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8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lvl="1" indent="-342900" algn="just">
              <a:buFont typeface="Wingdings"/>
              <a:buNone/>
              <a:tabLst>
                <a:tab pos="180340" algn="l"/>
              </a:tabLst>
            </a:pPr>
            <a:r>
              <a:rPr lang="es-ES" sz="1400" dirty="0" smtClean="0"/>
              <a:t>No se parte de cero:  reforzar y complementar las iniciativas existentes; apoyo en la coordinación efectiva; inserción y escalamiento de  lecciones aprendidas; gestión de recursos.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241-9338-4000-AC11-23C18BB086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241-9338-4000-AC11-23C18BB086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 smtClean="0"/>
              <a:t>No se parte de cero:  reforzar y complementar las iniciativas existentes; apoyo en la coordinación efectiva; inserción y escalamiento de  lecciones aprendidas; gestión de recursos. </a:t>
            </a:r>
          </a:p>
          <a:p>
            <a:endParaRPr lang="es-CR" dirty="0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E825AAA-5A35-4E41-94F2-1EBD850F9679}" type="slidenum">
              <a:rPr lang="es-CR" smtClean="0"/>
              <a:pPr eaLnBrk="1" hangingPunct="1"/>
              <a:t>5</a:t>
            </a:fld>
            <a:endParaRPr lang="es-C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s-ES_tradnl" dirty="0" smtClean="0"/>
              <a:t>FASES</a:t>
            </a:r>
            <a:r>
              <a:rPr lang="es-ES_tradnl" baseline="0" dirty="0" smtClean="0"/>
              <a:t> DE IMPLEMENTACIÓN</a:t>
            </a:r>
            <a:endParaRPr lang="es-ES_tradnl" dirty="0" smtClean="0"/>
          </a:p>
          <a:p>
            <a:r>
              <a:rPr lang="es-ES_tradnl" b="1" dirty="0" smtClean="0"/>
              <a:t>Fase I (inicio temprano): </a:t>
            </a:r>
          </a:p>
          <a:p>
            <a:r>
              <a:rPr lang="es-ES_tradnl" dirty="0" smtClean="0"/>
              <a:t>Atención de focos rojos.</a:t>
            </a:r>
          </a:p>
          <a:p>
            <a:r>
              <a:rPr lang="es-ES_tradnl" b="1" dirty="0" smtClean="0"/>
              <a:t>Fase II</a:t>
            </a:r>
          </a:p>
          <a:p>
            <a:r>
              <a:rPr lang="es-ES_tradnl" dirty="0" smtClean="0"/>
              <a:t>Replicación y escalamiento – cobertura total de focos rojos y atención a zonas de riesgo medio.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DBFB3-C928-4C1D-9BDC-8EFC42656D1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 algn="l" rtl="0"/>
            <a:fld id="{93E5D512-AA23-4A19-B008-BD4F1C7739EA}" type="datetimeFigureOut">
              <a:rPr lang="es-E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 algn="r" rtl="0"/>
            <a:fld id="{37061FD8-9629-4AE1-B0A3-1C7534ED1B14}" type="slidenum"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‹Nº›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480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3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22233-CF36-9A41-AF04-2A3410F89DFB}" type="datetimeFigureOut">
              <a:rPr lang="en-US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E57A27-4109-C947-A74D-F3F99DD113EC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 userDrawn="1"/>
        </p:nvSpPr>
        <p:spPr bwMode="auto">
          <a:xfrm>
            <a:off x="1097181" y="760521"/>
            <a:ext cx="4876800" cy="1219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 eaLnBrk="0" hangingPunct="0">
              <a:lnSpc>
                <a:spcPts val="3600"/>
              </a:lnSpc>
            </a:pPr>
            <a:r>
              <a:rPr lang="en-GB" sz="3500" b="1" dirty="0" smtClean="0">
                <a:solidFill>
                  <a:schemeClr val="bg1"/>
                </a:solidFill>
                <a:latin typeface="Verdana"/>
                <a:cs typeface="Verdana"/>
              </a:rPr>
              <a:t>Better Prepared </a:t>
            </a:r>
          </a:p>
          <a:p>
            <a:pPr eaLnBrk="0" hangingPunct="0">
              <a:lnSpc>
                <a:spcPts val="3600"/>
              </a:lnSpc>
            </a:pPr>
            <a:r>
              <a:rPr lang="en-GB" sz="3500" b="1" dirty="0" smtClean="0">
                <a:solidFill>
                  <a:schemeClr val="bg1"/>
                </a:solidFill>
                <a:latin typeface="Verdana"/>
                <a:cs typeface="Verdana"/>
              </a:rPr>
              <a:t>And Ready to Help</a:t>
            </a:r>
            <a:endParaRPr lang="en-US" sz="350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r>
              <a:rPr lang="en-GB" sz="2200" b="1" dirty="0" smtClean="0">
                <a:solidFill>
                  <a:schemeClr val="bg1"/>
                </a:solidFill>
                <a:latin typeface="Verdana"/>
                <a:cs typeface="Verdana"/>
              </a:rPr>
              <a:t>Emergency Preparedness Mission Nepal </a:t>
            </a:r>
          </a:p>
          <a:p>
            <a:pPr>
              <a:lnSpc>
                <a:spcPts val="2640"/>
              </a:lnSpc>
            </a:pPr>
            <a:r>
              <a:rPr lang="en-GB" dirty="0" smtClean="0">
                <a:solidFill>
                  <a:schemeClr val="bg1"/>
                </a:solidFill>
                <a:latin typeface="Verdana"/>
                <a:cs typeface="Verdana"/>
              </a:rPr>
              <a:t>February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404664"/>
            <a:ext cx="7632650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Construyendo </a:t>
            </a:r>
            <a:r>
              <a:rPr lang="es-ES" sz="4000" b="1" dirty="0" err="1" smtClean="0">
                <a:solidFill>
                  <a:schemeClr val="bg1"/>
                </a:solidFill>
              </a:rPr>
              <a:t>Resiliencia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en el </a:t>
            </a:r>
            <a:endParaRPr lang="es-E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Corredor Seco Centroamericano: </a:t>
            </a:r>
            <a:r>
              <a:rPr lang="es-ES" sz="3200" b="1" dirty="0" smtClean="0">
                <a:solidFill>
                  <a:schemeClr val="bg1"/>
                </a:solidFill>
              </a:rPr>
              <a:t>Agenda para fortalecer la SAN, la ACC &amp; la Reducción de Riesgo 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18" name="Picture 6" descr="WFPlogo-english-extended-blue.g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9509" y="5445971"/>
            <a:ext cx="1205781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2712989"/>
            <a:ext cx="3700301" cy="355972"/>
          </a:xfrm>
        </p:spPr>
        <p:txBody>
          <a:bodyPr/>
          <a:lstStyle/>
          <a:p>
            <a:pPr algn="l"/>
            <a:r>
              <a:rPr lang="es-ES" sz="2000" dirty="0" smtClean="0">
                <a:solidFill>
                  <a:schemeClr val="tx2"/>
                </a:solidFill>
              </a:rPr>
              <a:t>Managua, 15 Octubre </a:t>
            </a:r>
            <a:r>
              <a:rPr lang="en-US" sz="2000" dirty="0" smtClean="0">
                <a:solidFill>
                  <a:schemeClr val="tx2"/>
                </a:solidFill>
              </a:rPr>
              <a:t>del 2013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442" y="5400675"/>
            <a:ext cx="1157114" cy="115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forossica.wsiefusion.net/logo-cc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242" y="5507510"/>
            <a:ext cx="1008320" cy="10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437707"/>
            <a:ext cx="1142976" cy="11782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26" name="Picture 2" descr="https://si0.twimg.com/profile_images/1491906993/LOGO_FAO2_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534025"/>
            <a:ext cx="916736" cy="9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isco.com/web/LA/images/BC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50" y="5469334"/>
            <a:ext cx="831596" cy="12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3410720" y="3501008"/>
            <a:ext cx="4689672" cy="139561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“Pasar de los acuerdos de buena voluntad a compromisos de acciones concretas”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6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179929"/>
            <a:ext cx="734461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</a:rPr>
              <a:t>Propuesta</a:t>
            </a:r>
            <a:r>
              <a:rPr lang="en-US" sz="3200" b="1" dirty="0" smtClean="0">
                <a:solidFill>
                  <a:prstClr val="white"/>
                </a:solidFill>
              </a:rPr>
              <a:t> de ‘Agenda </a:t>
            </a:r>
            <a:r>
              <a:rPr lang="en-US" sz="3200" b="1" dirty="0" err="1" smtClean="0">
                <a:solidFill>
                  <a:prstClr val="white"/>
                </a:solidFill>
              </a:rPr>
              <a:t>para</a:t>
            </a:r>
            <a:r>
              <a:rPr lang="en-US" sz="3200" b="1" dirty="0" smtClean="0">
                <a:solidFill>
                  <a:prstClr val="white"/>
                </a:solidFill>
              </a:rPr>
              <a:t> la </a:t>
            </a:r>
            <a:r>
              <a:rPr lang="en-US" sz="3200" b="1" dirty="0" err="1" smtClean="0">
                <a:solidFill>
                  <a:prstClr val="white"/>
                </a:solidFill>
              </a:rPr>
              <a:t>Resiliencia</a:t>
            </a:r>
            <a:r>
              <a:rPr lang="en-US" sz="3200" b="1" dirty="0" smtClean="0">
                <a:solidFill>
                  <a:prstClr val="white"/>
                </a:solidFill>
              </a:rPr>
              <a:t>’: 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15823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PA" sz="1600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812626"/>
            <a:ext cx="8991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95536" y="4482986"/>
            <a:ext cx="3600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u="sng" dirty="0" smtClean="0"/>
              <a:t>Fase I (inicio temprano): </a:t>
            </a:r>
          </a:p>
          <a:p>
            <a:r>
              <a:rPr lang="es-ES_tradnl" b="1" dirty="0" smtClean="0"/>
              <a:t>Atención de focos rojos.</a:t>
            </a:r>
          </a:p>
          <a:p>
            <a:r>
              <a:rPr lang="es-ES_tradnl" b="1" u="sng" dirty="0" smtClean="0"/>
              <a:t>Fase II</a:t>
            </a:r>
          </a:p>
          <a:p>
            <a:r>
              <a:rPr lang="es-ES_tradnl" b="1" u="sng" dirty="0" smtClean="0"/>
              <a:t>(replicación y escalamiento): </a:t>
            </a:r>
            <a:r>
              <a:rPr lang="es-ES_tradnl" b="1" dirty="0" smtClean="0"/>
              <a:t>cobertura total de focos rojos y atención a zonas de grado alto</a:t>
            </a:r>
            <a:r>
              <a:rPr lang="es-ES_tradn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395953"/>
            <a:ext cx="756064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</a:rPr>
              <a:t>Propuesta</a:t>
            </a:r>
            <a:r>
              <a:rPr lang="en-US" sz="3200" b="1" dirty="0" smtClean="0">
                <a:solidFill>
                  <a:prstClr val="white"/>
                </a:solidFill>
              </a:rPr>
              <a:t> de ‘Agenda </a:t>
            </a:r>
            <a:r>
              <a:rPr lang="en-US" sz="3200" b="1" dirty="0" err="1" smtClean="0">
                <a:solidFill>
                  <a:prstClr val="white"/>
                </a:solidFill>
              </a:rPr>
              <a:t>para</a:t>
            </a:r>
            <a:r>
              <a:rPr lang="en-US" sz="3200" b="1" dirty="0" smtClean="0">
                <a:solidFill>
                  <a:prstClr val="white"/>
                </a:solidFill>
              </a:rPr>
              <a:t> la  </a:t>
            </a:r>
            <a:r>
              <a:rPr lang="en-US" sz="3200" b="1" dirty="0" err="1" smtClean="0">
                <a:solidFill>
                  <a:prstClr val="white"/>
                </a:solidFill>
              </a:rPr>
              <a:t>Resiliencia</a:t>
            </a:r>
            <a:r>
              <a:rPr lang="en-US" sz="3200" b="1" dirty="0" smtClean="0">
                <a:solidFill>
                  <a:prstClr val="white"/>
                </a:solidFill>
              </a:rPr>
              <a:t>’: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5823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PA" sz="16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07623"/>
              </p:ext>
            </p:extLst>
          </p:nvPr>
        </p:nvGraphicFramePr>
        <p:xfrm>
          <a:off x="694262" y="1238230"/>
          <a:ext cx="8126210" cy="460546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797618"/>
                <a:gridCol w="5328592"/>
              </a:tblGrid>
              <a:tr h="321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RESULTADOS (Ejes Estratégicos</a:t>
                      </a:r>
                      <a:r>
                        <a:rPr lang="es-PA" sz="1600" dirty="0" smtClean="0">
                          <a:effectLst/>
                        </a:rPr>
                        <a:t>)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PRODUCTOS (Áreas temáticas</a:t>
                      </a:r>
                      <a:r>
                        <a:rPr lang="es-SV" sz="1600" dirty="0" smtClean="0">
                          <a:effectLst/>
                        </a:rPr>
                        <a:t>)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90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1. </a:t>
                      </a:r>
                      <a:r>
                        <a:rPr lang="es-SV" sz="1600" dirty="0">
                          <a:effectLst/>
                        </a:rPr>
                        <a:t>Restauración de ecosistemas a nivel de comunidades en cuencas.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SV" sz="1600" b="0" i="0" dirty="0">
                          <a:solidFill>
                            <a:schemeClr val="tx1"/>
                          </a:solidFill>
                          <a:effectLst/>
                        </a:rPr>
                        <a:t>Ordenamiento territorial y gestión integrada de micro cuencas con base comunitaria, con énfasis en recursos hídricos y suelos, fortalecidos. </a:t>
                      </a: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9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2. Fortalecimiento institucional y desarrollo de capacidades locales.</a:t>
                      </a:r>
                      <a:endParaRPr lang="es-SV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Fortalecimiento de capacidades locales e institucionales para la aplicación de buenas prácticas, </a:t>
                      </a:r>
                      <a:r>
                        <a:rPr lang="es-PA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promoviendo </a:t>
                      </a: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el conocimiento local. 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Promoción de la o</a:t>
                      </a:r>
                      <a:r>
                        <a:rPr lang="es-PA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rganización </a:t>
                      </a: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y participación comunitaria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Inclusión social y equidad de género.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Movilización </a:t>
                      </a: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de recursos.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Fomento de la cultura de compromiso y responsabilidad. 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Promoción</a:t>
                      </a:r>
                      <a:r>
                        <a:rPr lang="es-PA" sz="16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de</a:t>
                      </a:r>
                      <a:r>
                        <a:rPr lang="es-PA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la contraloría social </a:t>
                      </a:r>
                      <a:r>
                        <a:rPr lang="es-PA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y rendición de cuentas al </a:t>
                      </a: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nivel </a:t>
                      </a:r>
                      <a:r>
                        <a:rPr lang="es-PA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local.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600" b="0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332656"/>
            <a:ext cx="734461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</a:rPr>
              <a:t>Propuesta</a:t>
            </a:r>
            <a:r>
              <a:rPr lang="en-US" sz="3200" b="1" dirty="0" smtClean="0">
                <a:solidFill>
                  <a:prstClr val="white"/>
                </a:solidFill>
              </a:rPr>
              <a:t> de ‘Agenda </a:t>
            </a:r>
            <a:r>
              <a:rPr lang="en-US" sz="3200" b="1" dirty="0" err="1" smtClean="0">
                <a:solidFill>
                  <a:prstClr val="white"/>
                </a:solidFill>
              </a:rPr>
              <a:t>para</a:t>
            </a:r>
            <a:r>
              <a:rPr lang="en-US" sz="3200" b="1" dirty="0" smtClean="0">
                <a:solidFill>
                  <a:prstClr val="white"/>
                </a:solidFill>
              </a:rPr>
              <a:t> la </a:t>
            </a:r>
            <a:r>
              <a:rPr lang="en-US" sz="3200" b="1" dirty="0" err="1" smtClean="0">
                <a:solidFill>
                  <a:prstClr val="white"/>
                </a:solidFill>
              </a:rPr>
              <a:t>Resiliencia</a:t>
            </a:r>
            <a:r>
              <a:rPr lang="en-US" sz="3200" b="1" dirty="0" smtClean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5823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PA" sz="16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02496"/>
              </p:ext>
            </p:extLst>
          </p:nvPr>
        </p:nvGraphicFramePr>
        <p:xfrm>
          <a:off x="611560" y="1217967"/>
          <a:ext cx="8208912" cy="508808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760519"/>
                <a:gridCol w="5448393"/>
              </a:tblGrid>
              <a:tr h="266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RESULTADOS (Ejes Estratégicos</a:t>
                      </a:r>
                      <a:r>
                        <a:rPr lang="es-PA" sz="1600" dirty="0" smtClean="0">
                          <a:effectLst/>
                        </a:rPr>
                        <a:t>)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0774" marR="40774" marT="0" marB="0"/>
                </a:tc>
                <a:tc>
                  <a:txBody>
                    <a:bodyPr/>
                    <a:lstStyle/>
                    <a:p>
                      <a:pPr marL="22860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SV" sz="1600" dirty="0">
                          <a:effectLst/>
                        </a:rPr>
                        <a:t>PRODUCTOS (Áreas temáticas</a:t>
                      </a:r>
                      <a:r>
                        <a:rPr lang="es-SV" sz="1600" dirty="0" smtClean="0">
                          <a:effectLst/>
                        </a:rPr>
                        <a:t>)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0774" marR="40774" marT="0" marB="0"/>
                </a:tc>
              </a:tr>
              <a:tr h="2450936">
                <a:tc>
                  <a:txBody>
                    <a:bodyPr/>
                    <a:lstStyle/>
                    <a:p>
                      <a:r>
                        <a:rPr lang="es-PA" sz="1600" kern="1200" dirty="0" smtClean="0">
                          <a:effectLst/>
                        </a:rPr>
                        <a:t>3. Sistemas de producción, medios de vida sostenibles y comercialización.</a:t>
                      </a:r>
                      <a:endParaRPr lang="es-SV" sz="1600" kern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0774" marR="407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PA" sz="1600" kern="1200" dirty="0" smtClean="0">
                          <a:effectLst/>
                        </a:rPr>
                        <a:t>Diversificación medios de vida (no agrícolas) 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PA" sz="1600" kern="1200" dirty="0" smtClean="0">
                          <a:effectLst/>
                        </a:rPr>
                        <a:t>Calidad de producción y manejo post-cosecha (buenas prácticas) </a:t>
                      </a:r>
                      <a:endParaRPr lang="es-SV" sz="16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PA" sz="1600" kern="1200" dirty="0" smtClean="0">
                          <a:effectLst/>
                        </a:rPr>
                        <a:t>Sistemas financieros y de aseguramiento en distintos niveles. </a:t>
                      </a:r>
                      <a:endParaRPr lang="es-SV" sz="16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PA" sz="1600" kern="1200" dirty="0" smtClean="0">
                          <a:effectLst/>
                        </a:rPr>
                        <a:t>Reservas estratégicas contingentes a nivel de sistemas financieros localmente gestionados</a:t>
                      </a:r>
                      <a:r>
                        <a:rPr lang="es-PA" sz="1600" kern="1200" baseline="0" dirty="0" smtClean="0">
                          <a:effectLst/>
                        </a:rPr>
                        <a:t> y</a:t>
                      </a:r>
                      <a:r>
                        <a:rPr lang="es-PA" sz="1600" kern="1200" dirty="0" smtClean="0">
                          <a:effectLst/>
                        </a:rPr>
                        <a:t> bancos de semillas/alimentos.</a:t>
                      </a:r>
                      <a:endParaRPr lang="es-SV" sz="16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PA" sz="1600" kern="1200" dirty="0" smtClean="0">
                          <a:effectLst/>
                        </a:rPr>
                        <a:t>Encadenamiento productivo.</a:t>
                      </a:r>
                      <a:endParaRPr lang="es-SV" sz="16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PA" sz="1600" kern="1200" dirty="0" smtClean="0">
                          <a:effectLst/>
                        </a:rPr>
                        <a:t>Fortalecimiento y blindaje de Infraestructura básica (comunicaciones, educación, salud, productiva, etc.).</a:t>
                      </a:r>
                      <a:endParaRPr lang="es-SV" sz="1600" kern="1200" dirty="0" smtClean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s-PA" sz="1600" kern="1200" dirty="0" smtClean="0">
                          <a:effectLst/>
                        </a:rPr>
                        <a:t>Uso y conservación de recursos filogenéticos.</a:t>
                      </a: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0774" marR="40774" marT="0" marB="0"/>
                </a:tc>
              </a:tr>
              <a:tr h="2139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4. </a:t>
                      </a:r>
                      <a:r>
                        <a:rPr lang="es-SV" sz="1600" dirty="0">
                          <a:effectLst/>
                        </a:rPr>
                        <a:t>Gestión del conocimiento 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0774" marR="407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dirty="0" smtClean="0">
                          <a:effectLst/>
                        </a:rPr>
                        <a:t>Sistematización y</a:t>
                      </a:r>
                      <a:r>
                        <a:rPr lang="es-PA" sz="1600" baseline="0" dirty="0" smtClean="0">
                          <a:effectLst/>
                        </a:rPr>
                        <a:t> </a:t>
                      </a:r>
                      <a:r>
                        <a:rPr lang="es-PA" sz="1600" baseline="0" dirty="0" err="1" smtClean="0">
                          <a:effectLst/>
                        </a:rPr>
                        <a:t>disfusión</a:t>
                      </a:r>
                      <a:r>
                        <a:rPr lang="es-PA" sz="1600" dirty="0" smtClean="0">
                          <a:effectLst/>
                        </a:rPr>
                        <a:t> </a:t>
                      </a:r>
                      <a:r>
                        <a:rPr lang="es-PA" sz="1600" dirty="0">
                          <a:effectLst/>
                        </a:rPr>
                        <a:t>de </a:t>
                      </a:r>
                      <a:r>
                        <a:rPr lang="es-PA" sz="1600" dirty="0" smtClean="0">
                          <a:effectLst/>
                        </a:rPr>
                        <a:t>buenas prácticas y experiencias</a:t>
                      </a:r>
                      <a:r>
                        <a:rPr lang="es-PA" sz="1600" baseline="0" dirty="0" smtClean="0">
                          <a:effectLst/>
                        </a:rPr>
                        <a:t> exitosas</a:t>
                      </a:r>
                      <a:r>
                        <a:rPr lang="es-PA" sz="1600" dirty="0" smtClean="0">
                          <a:effectLst/>
                        </a:rPr>
                        <a:t>.</a:t>
                      </a:r>
                      <a:endParaRPr lang="es-SV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PA" sz="1600" dirty="0">
                          <a:effectLst/>
                        </a:rPr>
                        <a:t>Comunicación, divulgación y abogacía de las acciones de </a:t>
                      </a:r>
                      <a:r>
                        <a:rPr lang="es-PA" sz="1600" dirty="0" err="1">
                          <a:effectLst/>
                        </a:rPr>
                        <a:t>resiliencia</a:t>
                      </a:r>
                      <a:r>
                        <a:rPr lang="es-PA" sz="1600" dirty="0">
                          <a:effectLst/>
                        </a:rPr>
                        <a:t>.</a:t>
                      </a:r>
                      <a:endParaRPr lang="es-SV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HN" sz="1600" dirty="0">
                          <a:effectLst/>
                        </a:rPr>
                        <a:t>Gestión del conocimiento ancestral/ pueblos originarios.</a:t>
                      </a:r>
                      <a:endParaRPr lang="es-SV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HN" sz="1600" dirty="0">
                          <a:effectLst/>
                        </a:rPr>
                        <a:t>Sistemas de monitoreo y vigilancia de la SAN, </a:t>
                      </a:r>
                      <a:endParaRPr lang="es-SV" sz="16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600" dirty="0">
                          <a:effectLst/>
                        </a:rPr>
                        <a:t>Información climática, alerta temprana</a:t>
                      </a:r>
                      <a:r>
                        <a:rPr lang="es-PA" sz="1600" dirty="0" smtClean="0">
                          <a:effectLst/>
                        </a:rPr>
                        <a:t>.</a:t>
                      </a:r>
                      <a:endParaRPr lang="es-SV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0774" marR="407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116632"/>
            <a:ext cx="784867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Ejemplo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producto</a:t>
            </a:r>
            <a:r>
              <a:rPr lang="en-US" sz="2800" b="1" dirty="0" smtClean="0">
                <a:solidFill>
                  <a:prstClr val="white"/>
                </a:solidFill>
              </a:rPr>
              <a:t> -  </a:t>
            </a:r>
            <a:r>
              <a:rPr lang="en-US" sz="2000" b="1" dirty="0" err="1" smtClean="0">
                <a:solidFill>
                  <a:prstClr val="white"/>
                </a:solidFill>
              </a:rPr>
              <a:t>Reservas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estratégicas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contingentes</a:t>
            </a:r>
            <a:r>
              <a:rPr lang="en-US" sz="2000" b="1" dirty="0" smtClean="0">
                <a:solidFill>
                  <a:prstClr val="white"/>
                </a:solidFill>
              </a:rPr>
              <a:t> a </a:t>
            </a:r>
            <a:r>
              <a:rPr lang="en-US" sz="2000" b="1" dirty="0" err="1" smtClean="0">
                <a:solidFill>
                  <a:prstClr val="white"/>
                </a:solidFill>
              </a:rPr>
              <a:t>nivel</a:t>
            </a:r>
            <a:r>
              <a:rPr lang="en-US" sz="2000" b="1" dirty="0" smtClean="0">
                <a:solidFill>
                  <a:prstClr val="white"/>
                </a:solidFill>
              </a:rPr>
              <a:t> de </a:t>
            </a:r>
            <a:r>
              <a:rPr lang="en-US" sz="2000" b="1" dirty="0" err="1" smtClean="0">
                <a:solidFill>
                  <a:prstClr val="white"/>
                </a:solidFill>
              </a:rPr>
              <a:t>sistemas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financieros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localmente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gestionados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6" name="Straight Arrow Connector 4"/>
          <p:cNvCxnSpPr/>
          <p:nvPr/>
        </p:nvCxnSpPr>
        <p:spPr>
          <a:xfrm flipV="1">
            <a:off x="6804248" y="1987996"/>
            <a:ext cx="1440160" cy="129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164288" y="1196752"/>
            <a:ext cx="1979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Condicion</a:t>
            </a:r>
            <a:r>
              <a:rPr lang="en-US" sz="1400" b="1" dirty="0"/>
              <a:t> de </a:t>
            </a:r>
            <a:r>
              <a:rPr lang="en-US" sz="1400" b="1" dirty="0" err="1"/>
              <a:t>acceso</a:t>
            </a:r>
            <a:r>
              <a:rPr lang="en-US" sz="1400" b="1" dirty="0"/>
              <a:t> =</a:t>
            </a:r>
          </a:p>
          <a:p>
            <a:r>
              <a:rPr lang="en-US" sz="1400" b="1" dirty="0" err="1"/>
              <a:t>Aplicar</a:t>
            </a:r>
            <a:r>
              <a:rPr lang="en-US" sz="1400" b="1" dirty="0"/>
              <a:t> </a:t>
            </a:r>
            <a:r>
              <a:rPr lang="en-US" sz="1400" b="1" dirty="0" err="1"/>
              <a:t>buenas</a:t>
            </a:r>
            <a:r>
              <a:rPr lang="en-US" sz="1400" b="1" dirty="0"/>
              <a:t> </a:t>
            </a:r>
            <a:r>
              <a:rPr lang="en-US" sz="1400" b="1" dirty="0" err="1" smtClean="0"/>
              <a:t>practicas</a:t>
            </a:r>
            <a:r>
              <a:rPr lang="en-US" sz="1400" b="1" dirty="0" smtClean="0"/>
              <a:t> de MIRN, ACC y GRD.</a:t>
            </a:r>
            <a:endParaRPr lang="en-US" sz="1400" b="1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6895" y="1178168"/>
            <a:ext cx="20808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Condicion</a:t>
            </a:r>
            <a:r>
              <a:rPr lang="en-US" sz="1400" b="1" dirty="0"/>
              <a:t> de </a:t>
            </a:r>
            <a:r>
              <a:rPr lang="en-US" sz="1400" b="1" dirty="0" err="1"/>
              <a:t>acceso</a:t>
            </a:r>
            <a:r>
              <a:rPr lang="en-US" sz="1400" b="1" dirty="0"/>
              <a:t> =</a:t>
            </a:r>
          </a:p>
          <a:p>
            <a:r>
              <a:rPr lang="en-US" sz="1400" b="1" dirty="0" err="1"/>
              <a:t>Aplicar</a:t>
            </a:r>
            <a:r>
              <a:rPr lang="en-US" sz="1400" b="1" dirty="0"/>
              <a:t> </a:t>
            </a:r>
            <a:r>
              <a:rPr lang="en-US" sz="1400" b="1" dirty="0" err="1"/>
              <a:t>buenas</a:t>
            </a:r>
            <a:r>
              <a:rPr lang="en-US" sz="1400" b="1" dirty="0"/>
              <a:t> </a:t>
            </a:r>
            <a:r>
              <a:rPr lang="en-US" sz="1400" b="1" dirty="0" err="1" smtClean="0"/>
              <a:t>practicas</a:t>
            </a:r>
            <a:r>
              <a:rPr lang="en-US" sz="1400" b="1" dirty="0" smtClean="0"/>
              <a:t> de MIRN,  ACC y GRD.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99592" y="1935996"/>
            <a:ext cx="1224410" cy="1348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624" y="1079896"/>
            <a:ext cx="6507163" cy="580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506869"/>
            <a:ext cx="648052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+mj-lt"/>
              </a:rPr>
              <a:t>Pr</a:t>
            </a:r>
            <a:r>
              <a:rPr lang="es-PA" sz="3200" b="1" dirty="0" smtClean="0">
                <a:solidFill>
                  <a:schemeClr val="bg1"/>
                </a:solidFill>
                <a:latin typeface="+mj-lt"/>
              </a:rPr>
              <a:t>ó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</a:rPr>
              <a:t>ximos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</a:rPr>
              <a:t>pasos</a:t>
            </a:r>
            <a:r>
              <a:rPr lang="en-US" sz="3200" b="1" dirty="0" smtClean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088153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FORTALECER CONDUCCION POLITICA  DE LA INICIATIVA POR PARTE DE LAS SECRETARIAS DEL SICA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INICIAR LOS ESTUDIOS NACIONALES  DE PREFACTIBILIDAD  DE UN PROGRAMA REGIONAL DE FINANCIAMIENTO  DEL PLAN EN LOS PAISES PRIORITARIOS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DEFINIR EN CADA PAIS – EL MODELO DE GESTION FACTIBLE DETERMINANDO LOS ROLES DE LAS ENTIDADES DE AGRICULTURA, RIESGO Y AMBIENTE , ACTORES LOCALES Y SOCIALES.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GESTIONAR Y PROMOVER LA OBTENCION DE RECURSOS DE PRESTAMO Y DONACION PARA LA IMPLEMENTACION DEL PLAN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FACILITAR Y APOYAR LOS ARREGLOS INTERINSTITUCIONALES NECESARIOS PARA ECHAR A ANDAR LA INTERVENCION EN LOS TERRITORIOS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CONSOLIDAR UN EQUIPO REGIONAL DE COORDINACION E IMPLEMENTACION  PARA MRV DEL PLAN 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7 Flecha a la derecha con bandas"/>
          <p:cNvSpPr/>
          <p:nvPr/>
        </p:nvSpPr>
        <p:spPr>
          <a:xfrm>
            <a:off x="35496" y="2924944"/>
            <a:ext cx="539750" cy="504056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14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39750" cy="553402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3806" y="4227187"/>
            <a:ext cx="913270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GRACIAS !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6" name="Picture 6" descr="WFPlogo-english-extended-blue.g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9509" y="5445971"/>
            <a:ext cx="1205781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442" y="5400675"/>
            <a:ext cx="1157114" cy="115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forossica.wsiefusion.net/logo-cc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242" y="5507510"/>
            <a:ext cx="1008320" cy="10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437707"/>
            <a:ext cx="1142976" cy="11782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" name="Picture 2" descr="https://si0.twimg.com/profile_images/1491906993/LOGO_FAO2_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534025"/>
            <a:ext cx="916736" cy="9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isco.com/web/LA/images/BC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50" y="5469334"/>
            <a:ext cx="831596" cy="12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6"/>
          <p:cNvSpPr txBox="1">
            <a:spLocks/>
          </p:cNvSpPr>
          <p:nvPr/>
        </p:nvSpPr>
        <p:spPr>
          <a:xfrm>
            <a:off x="4293615" y="980728"/>
            <a:ext cx="4670873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“Pasar de los acuerdos de buena voluntad a compromisos de acciones concretas”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578878"/>
            <a:ext cx="748863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Reunión </a:t>
            </a:r>
            <a:r>
              <a:rPr lang="es-ES" sz="3200" b="1" dirty="0">
                <a:solidFill>
                  <a:schemeClr val="bg1"/>
                </a:solidFill>
              </a:rPr>
              <a:t>de Tegucigalpa – 2 de </a:t>
            </a:r>
            <a:r>
              <a:rPr lang="es-ES" sz="3200" b="1" dirty="0" smtClean="0">
                <a:solidFill>
                  <a:schemeClr val="bg1"/>
                </a:solidFill>
              </a:rPr>
              <a:t>Oct  2012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9552" y="1182226"/>
            <a:ext cx="8064896" cy="523220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s-HN" sz="2000" b="1" u="sng" dirty="0" smtClean="0">
                <a:ea typeface="Calibri"/>
                <a:cs typeface="Calibri"/>
              </a:rPr>
              <a:t>Antecedentes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s-HN" sz="2000" b="1" u="sng" dirty="0" smtClean="0">
              <a:ea typeface="Calibri"/>
              <a:cs typeface="Calibri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s-HN" sz="2000" dirty="0" smtClean="0">
                <a:ea typeface="Calibri"/>
                <a:cs typeface="Calibri"/>
              </a:rPr>
              <a:t>Reunión del Tegucigalpa – retos ante el cambio climático y los desastres en CA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s-HN" sz="2000" dirty="0" smtClean="0">
              <a:ea typeface="Calibri"/>
              <a:cs typeface="Calibri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s-HN" sz="2000" dirty="0" smtClean="0">
              <a:ea typeface="Calibri"/>
              <a:cs typeface="Calibri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s-HN" sz="2000" dirty="0" smtClean="0">
              <a:ea typeface="Calibri"/>
              <a:cs typeface="Calibri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s-HN" sz="2000" dirty="0" smtClean="0">
              <a:ea typeface="Calibri"/>
              <a:cs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s-HN" sz="2000" b="1" u="sng" dirty="0" smtClean="0">
                <a:ea typeface="Calibri"/>
                <a:cs typeface="Calibri"/>
              </a:rPr>
              <a:t>Principales conclusiones</a:t>
            </a:r>
            <a:endParaRPr lang="es-HN" sz="2000" b="1" dirty="0" smtClean="0">
              <a:ea typeface="Calibri"/>
              <a:cs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s-HN" sz="2000" b="1" dirty="0" smtClean="0">
              <a:ea typeface="Calibri"/>
              <a:cs typeface="Calibri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"/>
              <a:tabLst>
                <a:tab pos="180340" algn="l"/>
              </a:tabLst>
            </a:pPr>
            <a:r>
              <a:rPr lang="es-HN" sz="2000" dirty="0" smtClean="0">
                <a:ea typeface="Calibri"/>
                <a:cs typeface="Calibri"/>
              </a:rPr>
              <a:t>Efectiva implementación de los acuerdos sobre Adaptación al Cambio Climático (ACC) y Gestión de Riesgos de Desastres (GRD)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"/>
              <a:tabLst>
                <a:tab pos="180340" algn="l"/>
              </a:tabLst>
            </a:pPr>
            <a:endParaRPr lang="es-HN" sz="2000" b="1" i="1" dirty="0" smtClean="0">
              <a:solidFill>
                <a:schemeClr val="accent3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 algn="just">
              <a:buFont typeface="Wingdings"/>
              <a:buChar char=""/>
              <a:tabLst>
                <a:tab pos="180340" algn="l"/>
              </a:tabLst>
            </a:pPr>
            <a:r>
              <a:rPr lang="es-HN" sz="2000" dirty="0" smtClean="0">
                <a:ea typeface="Calibri"/>
                <a:cs typeface="Calibri"/>
              </a:rPr>
              <a:t>Comunidades </a:t>
            </a:r>
            <a:r>
              <a:rPr lang="es-HN" sz="2000" dirty="0" err="1" smtClean="0">
                <a:ea typeface="Calibri"/>
                <a:cs typeface="Calibri"/>
              </a:rPr>
              <a:t>Resilientes</a:t>
            </a:r>
            <a:endParaRPr lang="es-HN" sz="2000" dirty="0" smtClean="0">
              <a:ea typeface="Calibri"/>
              <a:cs typeface="Calibri"/>
            </a:endParaRPr>
          </a:p>
          <a:p>
            <a:pPr marL="342900" indent="-342900" algn="just">
              <a:buFont typeface="Wingdings"/>
              <a:buChar char=""/>
              <a:tabLst>
                <a:tab pos="180340" algn="l"/>
              </a:tabLst>
            </a:pPr>
            <a:endParaRPr lang="es-HN" sz="2000" b="1" i="1" u="sng" dirty="0" smtClean="0">
              <a:solidFill>
                <a:schemeClr val="accent3">
                  <a:lumMod val="50000"/>
                </a:schemeClr>
              </a:solidFill>
              <a:ea typeface="Calibri"/>
              <a:cs typeface="Calibri"/>
            </a:endParaRPr>
          </a:p>
          <a:p>
            <a:pPr marL="342900" indent="-342900" algn="just">
              <a:buFont typeface="Wingdings"/>
              <a:buChar char=""/>
              <a:tabLst>
                <a:tab pos="180340" algn="l"/>
              </a:tabLst>
            </a:pPr>
            <a:r>
              <a:rPr lang="es-HN" sz="2000" b="1" i="1" u="sng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Agenda para la </a:t>
            </a:r>
            <a:r>
              <a:rPr lang="es-HN" sz="2000" b="1" i="1" u="sng" dirty="0" err="1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Resiliencia</a:t>
            </a:r>
            <a:r>
              <a:rPr lang="es-HN" sz="2000" b="1" i="1" u="sng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 del CSCA</a:t>
            </a:r>
            <a:r>
              <a:rPr lang="es-HN" sz="2000" b="1" i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"/>
              <a:tabLst>
                <a:tab pos="180340" algn="l"/>
              </a:tabLst>
            </a:pPr>
            <a:endParaRPr lang="en-US" sz="1400" dirty="0"/>
          </a:p>
        </p:txBody>
      </p:sp>
      <p:sp>
        <p:nvSpPr>
          <p:cNvPr id="7" name="6 Llamada con línea 1 (borde y barra de énfasis)"/>
          <p:cNvSpPr/>
          <p:nvPr/>
        </p:nvSpPr>
        <p:spPr>
          <a:xfrm>
            <a:off x="1979712" y="2492896"/>
            <a:ext cx="7164288" cy="864096"/>
          </a:xfrm>
          <a:prstGeom prst="accentBorderCallout1">
            <a:avLst>
              <a:gd name="adj1" fmla="val 18750"/>
              <a:gd name="adj2" fmla="val -8333"/>
              <a:gd name="adj3" fmla="val -670"/>
              <a:gd name="adj4" fmla="val -156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En esta dinámica, que revive el interés por el corredor seco frente a los desastres naturales y el cambio climático, proyectos como ECHO-FAO-ACH para la </a:t>
            </a:r>
            <a:r>
              <a:rPr lang="es-PA" dirty="0" err="1" smtClean="0"/>
              <a:t>resiliencia</a:t>
            </a:r>
            <a:r>
              <a:rPr lang="es-PA" dirty="0" smtClean="0"/>
              <a:t> de los pequeños productores tienen un rol clave.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088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8581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/>
              <a:t>RETOS DEL SICA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5616" y="1340768"/>
            <a:ext cx="7056784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b="1" dirty="0" smtClean="0">
                <a:solidFill>
                  <a:srgbClr val="577A32"/>
                </a:solidFill>
              </a:rPr>
              <a:t>RESILIENCIA PARA LA SAN </a:t>
            </a:r>
            <a:r>
              <a:rPr lang="es-ES" sz="2000" dirty="0" smtClean="0"/>
              <a:t>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lvl="0">
              <a:buNone/>
            </a:pPr>
            <a:endParaRPr lang="es-ES" dirty="0" smtClean="0"/>
          </a:p>
          <a:p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17644"/>
              </p:ext>
            </p:extLst>
          </p:nvPr>
        </p:nvGraphicFramePr>
        <p:xfrm>
          <a:off x="323528" y="2360050"/>
          <a:ext cx="8568952" cy="33732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84476"/>
                <a:gridCol w="4284476"/>
              </a:tblGrid>
              <a:tr h="304922">
                <a:tc>
                  <a:txBody>
                    <a:bodyPr/>
                    <a:lstStyle/>
                    <a:p>
                      <a:r>
                        <a:rPr lang="es-PA" sz="1800" dirty="0" smtClean="0"/>
                        <a:t>FORTALEZAS</a:t>
                      </a:r>
                      <a:endParaRPr lang="es-P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800" dirty="0" smtClean="0"/>
                        <a:t>DEBILIDADES</a:t>
                      </a:r>
                      <a:endParaRPr lang="es-PA" sz="1800" dirty="0"/>
                    </a:p>
                  </a:txBody>
                  <a:tcPr/>
                </a:tc>
              </a:tr>
              <a:tr h="300744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PA" sz="1800" b="1" i="1" dirty="0" smtClean="0">
                          <a:solidFill>
                            <a:srgbClr val="577A32"/>
                          </a:solidFill>
                        </a:rPr>
                        <a:t>SAN</a:t>
                      </a:r>
                      <a:r>
                        <a:rPr lang="es-PA" sz="1800" b="1" i="1" baseline="0" dirty="0" smtClean="0">
                          <a:solidFill>
                            <a:srgbClr val="577A32"/>
                          </a:solidFill>
                        </a:rPr>
                        <a:t>, ACC y GRD </a:t>
                      </a:r>
                      <a:r>
                        <a:rPr lang="es-PA" sz="1800" baseline="0" dirty="0" smtClean="0"/>
                        <a:t>con políticas, estrategias y planes.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PA" sz="1800" baseline="0" dirty="0" smtClean="0"/>
                        <a:t>Política SAN considera el CC y la GIR.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PA" sz="1800" baseline="0" dirty="0" smtClean="0"/>
                        <a:t>Coincidencia de intereses del SICA en el </a:t>
                      </a:r>
                      <a:r>
                        <a:rPr lang="es-PA" sz="1800" b="1" i="1" baseline="0" dirty="0" smtClean="0">
                          <a:solidFill>
                            <a:srgbClr val="577A32"/>
                          </a:solidFill>
                        </a:rPr>
                        <a:t>Corredor Seco</a:t>
                      </a:r>
                      <a:r>
                        <a:rPr lang="es-PA" sz="1800" baseline="0" dirty="0" smtClean="0"/>
                        <a:t>.</a:t>
                      </a:r>
                      <a:endParaRPr lang="es-P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PA" sz="1800" dirty="0" smtClean="0"/>
                        <a:t>Dispersión</a:t>
                      </a:r>
                      <a:r>
                        <a:rPr lang="es-PA" sz="1800" baseline="0" dirty="0" smtClean="0"/>
                        <a:t> de información y acciones.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PA" sz="1800" baseline="0" dirty="0" smtClean="0"/>
                        <a:t>Bajo seguimiento de las intervenciones.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PA" sz="1800" baseline="0" dirty="0" smtClean="0"/>
                        <a:t>Grupos técnicos regionales de reciente creación (GT CC y GIR) o en proceso (SAN en el CAC).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PA" sz="1800" baseline="0" dirty="0" smtClean="0"/>
                        <a:t>Organismos regionales clave  con escaso personal y salida de especialistas.</a:t>
                      </a:r>
                      <a:endParaRPr lang="es-PA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10934"/>
            <a:ext cx="7772400" cy="78581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/>
              <a:t>RETOS DEL SICA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547664" y="1807840"/>
            <a:ext cx="6120680" cy="469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b="1" dirty="0" smtClean="0">
                <a:solidFill>
                  <a:srgbClr val="577A32"/>
                </a:solidFill>
              </a:rPr>
              <a:t>RESILIENCIA PARA LA SAN</a:t>
            </a:r>
            <a:r>
              <a:rPr lang="es-ES" sz="2000" dirty="0" smtClean="0"/>
              <a:t> </a:t>
            </a:r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2000" dirty="0" smtClean="0"/>
          </a:p>
          <a:p>
            <a:pPr lvl="0" algn="ctr">
              <a:buNone/>
            </a:pPr>
            <a:endParaRPr lang="es-ES" sz="2000" dirty="0" smtClean="0"/>
          </a:p>
          <a:p>
            <a:pPr algn="ctr"/>
            <a:endParaRPr lang="en-US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42328"/>
              </p:ext>
            </p:extLst>
          </p:nvPr>
        </p:nvGraphicFramePr>
        <p:xfrm>
          <a:off x="467544" y="2708920"/>
          <a:ext cx="8208912" cy="29903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04456"/>
                <a:gridCol w="4104456"/>
              </a:tblGrid>
              <a:tr h="460505">
                <a:tc>
                  <a:txBody>
                    <a:bodyPr/>
                    <a:lstStyle/>
                    <a:p>
                      <a:r>
                        <a:rPr lang="es-PA" sz="2000" dirty="0" smtClean="0"/>
                        <a:t>OPORTUNIDADES</a:t>
                      </a: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000" dirty="0" smtClean="0"/>
                        <a:t>AMENAZAS</a:t>
                      </a:r>
                      <a:endParaRPr lang="es-PA" sz="2000" dirty="0"/>
                    </a:p>
                  </a:txBody>
                  <a:tcPr/>
                </a:tc>
              </a:tr>
              <a:tr h="249807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PA" sz="2000" dirty="0" smtClean="0"/>
                        <a:t>Interés</a:t>
                      </a:r>
                      <a:r>
                        <a:rPr lang="es-PA" sz="2000" baseline="0" dirty="0" smtClean="0"/>
                        <a:t> de organismos regionales e internacionales en </a:t>
                      </a:r>
                      <a:r>
                        <a:rPr lang="es-PA" sz="2000" b="1" i="1" baseline="0" dirty="0" err="1" smtClean="0">
                          <a:solidFill>
                            <a:srgbClr val="577A32"/>
                          </a:solidFill>
                        </a:rPr>
                        <a:t>resiliencia</a:t>
                      </a:r>
                      <a:r>
                        <a:rPr lang="es-PA" sz="2000" baseline="0" dirty="0" smtClean="0"/>
                        <a:t> y en el </a:t>
                      </a:r>
                      <a:r>
                        <a:rPr lang="es-PA" sz="2000" b="1" i="1" baseline="0" dirty="0" smtClean="0">
                          <a:solidFill>
                            <a:srgbClr val="577A32"/>
                          </a:solidFill>
                        </a:rPr>
                        <a:t>corredor seco </a:t>
                      </a:r>
                      <a:r>
                        <a:rPr lang="es-PA" sz="2000" b="0" i="0" baseline="0" dirty="0" smtClean="0">
                          <a:solidFill>
                            <a:schemeClr val="tx1"/>
                          </a:solidFill>
                        </a:rPr>
                        <a:t>(donantes y agencias internacionales)</a:t>
                      </a:r>
                      <a:r>
                        <a:rPr lang="es-PA" sz="2000" baseline="0" dirty="0" smtClean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PA" sz="20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s-PA" sz="20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PA" sz="2000" b="1" i="1" baseline="0" dirty="0" smtClean="0">
                          <a:solidFill>
                            <a:srgbClr val="577A32"/>
                          </a:solidFill>
                        </a:rPr>
                        <a:t>Soluciones auto sostenibles              </a:t>
                      </a:r>
                      <a:endParaRPr lang="es-PA" sz="2000" baseline="0" dirty="0" smtClean="0"/>
                    </a:p>
                    <a:p>
                      <a:pPr marL="285750" indent="-285750">
                        <a:buFontTx/>
                        <a:buNone/>
                      </a:pPr>
                      <a:endParaRPr lang="es-P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000" dirty="0" smtClean="0"/>
                        <a:t>Fondos regionales ‘tradicionales’ con </a:t>
                      </a:r>
                      <a:r>
                        <a:rPr lang="es-PA" sz="2000" baseline="0" dirty="0" smtClean="0"/>
                        <a:t>reducciones o expectativas de ampliaciones cada vez más difíciles.</a:t>
                      </a:r>
                      <a:endParaRPr lang="es-PA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Llamada con línea 1 (borde y barra de énfasis)"/>
          <p:cNvSpPr/>
          <p:nvPr/>
        </p:nvSpPr>
        <p:spPr>
          <a:xfrm>
            <a:off x="4139952" y="4615119"/>
            <a:ext cx="2952328" cy="1406169"/>
          </a:xfrm>
          <a:prstGeom prst="accentBorderCallout1">
            <a:avLst>
              <a:gd name="adj1" fmla="val 18750"/>
              <a:gd name="adj2" fmla="val -8333"/>
              <a:gd name="adj3" fmla="val -296"/>
              <a:gd name="adj4" fmla="val -24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sz="1600" dirty="0" smtClean="0"/>
              <a:t>ECHO-FAO-ACH (caracterización del corredor seco, marco estratégico  para enfrentar la sequía); PMA (perfil de riesgos); AUSAID; COSUDE. </a:t>
            </a: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29755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75" y="-99392"/>
            <a:ext cx="9140825" cy="69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7430" name="Picture 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434" y="468600"/>
            <a:ext cx="1290638" cy="160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652" name="TextBox 54"/>
          <p:cNvSpPr txBox="1">
            <a:spLocks noChangeArrowheads="1"/>
          </p:cNvSpPr>
          <p:nvPr/>
        </p:nvSpPr>
        <p:spPr bwMode="auto">
          <a:xfrm>
            <a:off x="27354" y="-99392"/>
            <a:ext cx="2030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POLITICAS </a:t>
            </a:r>
          </a:p>
          <a:p>
            <a:pPr eaLnBrk="1" hangingPunct="1">
              <a:defRPr/>
            </a:pP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REGIONALES</a:t>
            </a:r>
            <a:endParaRPr lang="nb-NO" sz="15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1484189"/>
            <a:ext cx="1201738" cy="167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4133056"/>
            <a:ext cx="123507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827" y="932968"/>
            <a:ext cx="1189037" cy="175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36841" y="937774"/>
            <a:ext cx="8707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2007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318273" y="404664"/>
            <a:ext cx="8707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2008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53786" y="3573016"/>
            <a:ext cx="8707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2010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868144" y="3903439"/>
            <a:ext cx="8537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2011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470" y="4254401"/>
            <a:ext cx="1250950" cy="1766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040" y="4869160"/>
            <a:ext cx="1270000" cy="145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4 Rectángulo"/>
          <p:cNvSpPr/>
          <p:nvPr/>
        </p:nvSpPr>
        <p:spPr>
          <a:xfrm>
            <a:off x="2273563" y="3698476"/>
            <a:ext cx="8707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2010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826270" y="4437112"/>
            <a:ext cx="8707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2010</a:t>
            </a:r>
          </a:p>
        </p:txBody>
      </p:sp>
      <p:pic>
        <p:nvPicPr>
          <p:cNvPr id="17427" name="Picture 2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960" y="1036712"/>
            <a:ext cx="123031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28" name="Picture 2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197" y="1628800"/>
            <a:ext cx="1228725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5885995" y="462365"/>
            <a:ext cx="8707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2009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4061288" y="-99392"/>
            <a:ext cx="8707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2008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672202" y="1095127"/>
            <a:ext cx="8707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2009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1341" y="6453336"/>
            <a:ext cx="841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ARTICULACIÓN Y COORDINACIÓN INTERSECTORIAL REGIONAL</a:t>
            </a:r>
            <a:endParaRPr lang="es-C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991" y="4477759"/>
            <a:ext cx="1270273" cy="1759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TextBox 54"/>
          <p:cNvSpPr txBox="1">
            <a:spLocks noChangeArrowheads="1"/>
          </p:cNvSpPr>
          <p:nvPr/>
        </p:nvSpPr>
        <p:spPr bwMode="auto">
          <a:xfrm>
            <a:off x="7020272" y="-99392"/>
            <a:ext cx="2016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ESTRATEGIAS </a:t>
            </a:r>
          </a:p>
          <a:p>
            <a:pPr algn="r" eaLnBrk="1" hangingPunct="1">
              <a:defRPr/>
            </a:pP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REGIONALES</a:t>
            </a:r>
            <a:endParaRPr lang="nb-NO" sz="15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413" y="2598378"/>
            <a:ext cx="1241590" cy="158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34048" y="2420888"/>
            <a:ext cx="1774056" cy="192148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7910" y="4249343"/>
            <a:ext cx="1360553" cy="1771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7678681" y="3645024"/>
            <a:ext cx="8537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2011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115616" y="2434243"/>
            <a:ext cx="691276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/>
              <a:t>AGENDA PARA LA RESILIENCIA </a:t>
            </a:r>
          </a:p>
          <a:p>
            <a:pPr algn="ctr"/>
            <a:r>
              <a:rPr lang="en-US" sz="2400" b="1" dirty="0" smtClean="0"/>
              <a:t>CCAD, CAC, CEPREDENAC, BCIE, PMA, FAO</a:t>
            </a:r>
          </a:p>
          <a:p>
            <a:pPr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Sinergias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donantes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y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sociedad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civil</a:t>
            </a:r>
          </a:p>
        </p:txBody>
      </p:sp>
      <p:cxnSp>
        <p:nvCxnSpPr>
          <p:cNvPr id="33" name="32 Conector recto"/>
          <p:cNvCxnSpPr/>
          <p:nvPr/>
        </p:nvCxnSpPr>
        <p:spPr>
          <a:xfrm>
            <a:off x="1573213" y="1628800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>
            <a:off x="6721903" y="1648592"/>
            <a:ext cx="769294" cy="916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V="1">
            <a:off x="1606550" y="3701957"/>
            <a:ext cx="711723" cy="879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6721903" y="3645024"/>
            <a:ext cx="666007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4569247" y="1628800"/>
            <a:ext cx="2753" cy="94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51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578878"/>
            <a:ext cx="748863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Reunión </a:t>
            </a:r>
            <a:r>
              <a:rPr lang="es-ES" sz="3200" b="1" dirty="0">
                <a:solidFill>
                  <a:schemeClr val="bg1"/>
                </a:solidFill>
              </a:rPr>
              <a:t>de Tegucigalpa – 2 de </a:t>
            </a:r>
            <a:r>
              <a:rPr lang="es-ES" sz="3200" b="1" dirty="0" smtClean="0">
                <a:solidFill>
                  <a:schemeClr val="bg1"/>
                </a:solidFill>
              </a:rPr>
              <a:t>Oct  2012 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9552" y="1182226"/>
            <a:ext cx="8388424" cy="524759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"/>
              <a:tabLst>
                <a:tab pos="180340" algn="l"/>
              </a:tabLst>
            </a:pPr>
            <a:endParaRPr lang="es-HN" sz="2000" dirty="0" smtClean="0">
              <a:ea typeface="Calibri"/>
              <a:cs typeface="Calibri"/>
            </a:endParaRPr>
          </a:p>
          <a:p>
            <a:pPr marL="342900" indent="-342900" algn="just">
              <a:buFont typeface="Wingdings"/>
              <a:buChar char=""/>
              <a:tabLst>
                <a:tab pos="180340" algn="l"/>
              </a:tabLst>
            </a:pPr>
            <a:endParaRPr lang="es-HN" sz="2000" dirty="0" smtClean="0">
              <a:ea typeface="Calibri"/>
              <a:cs typeface="Calibri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s-HN" sz="2000" b="1" i="1" u="sng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Agenda para la </a:t>
            </a:r>
            <a:r>
              <a:rPr lang="es-HN" sz="2000" b="1" i="1" u="sng" dirty="0" err="1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Resiliencia</a:t>
            </a:r>
            <a:r>
              <a:rPr lang="es-HN" sz="2000" b="1" i="1" u="sng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 del CSCA</a:t>
            </a:r>
            <a:r>
              <a:rPr lang="es-HN" sz="2000" b="1" i="1" dirty="0" smtClean="0">
                <a:solidFill>
                  <a:schemeClr val="accent3">
                    <a:lumMod val="50000"/>
                  </a:schemeClr>
                </a:solidFill>
                <a:ea typeface="Calibri"/>
                <a:cs typeface="Calibri"/>
              </a:rPr>
              <a:t> </a:t>
            </a:r>
          </a:p>
          <a:p>
            <a:pPr lvl="1"/>
            <a:endParaRPr lang="en-GB" sz="1900" i="1" dirty="0" smtClean="0"/>
          </a:p>
          <a:p>
            <a:pPr lvl="1"/>
            <a:endParaRPr lang="en-GB" sz="1900" i="1" dirty="0" smtClean="0"/>
          </a:p>
          <a:p>
            <a:pPr lvl="1"/>
            <a:endParaRPr lang="en-GB" sz="1900" dirty="0" smtClean="0"/>
          </a:p>
          <a:p>
            <a:pPr lvl="1"/>
            <a:r>
              <a:rPr lang="en-GB" sz="1900" dirty="0" err="1" smtClean="0"/>
              <a:t>Innovadora</a:t>
            </a:r>
            <a:r>
              <a:rPr lang="en-GB" sz="1900" dirty="0" smtClean="0"/>
              <a:t> en la forma de </a:t>
            </a:r>
            <a:r>
              <a:rPr lang="en-GB" sz="1900" dirty="0" err="1" smtClean="0"/>
              <a:t>vincular</a:t>
            </a:r>
            <a:r>
              <a:rPr lang="en-GB" sz="1900" dirty="0" smtClean="0"/>
              <a:t> la SAN, la ACC y GRD:</a:t>
            </a:r>
          </a:p>
          <a:p>
            <a:pPr lvl="1"/>
            <a:endParaRPr lang="en-GB" sz="1900" dirty="0" smtClean="0"/>
          </a:p>
          <a:p>
            <a:pPr marL="800100" lvl="1" indent="-342900" algn="just">
              <a:buFont typeface="Arial" pitchFamily="34" charset="0"/>
              <a:buChar char="•"/>
              <a:tabLst>
                <a:tab pos="180340" algn="l"/>
              </a:tabLst>
            </a:pPr>
            <a:r>
              <a:rPr lang="es-PA" sz="1900" dirty="0" smtClean="0">
                <a:cs typeface="Calibri"/>
              </a:rPr>
              <a:t>dinámica conjunta de CCAD, CAC y CEPREDENAC; </a:t>
            </a:r>
          </a:p>
          <a:p>
            <a:pPr marL="800100" lvl="1" indent="-342900" algn="just">
              <a:buFont typeface="Arial" pitchFamily="34" charset="0"/>
              <a:buChar char="•"/>
              <a:tabLst>
                <a:tab pos="180340" algn="l"/>
              </a:tabLst>
            </a:pPr>
            <a:endParaRPr lang="es-PA" sz="1900" dirty="0" smtClean="0">
              <a:cs typeface="Calibri"/>
            </a:endParaRPr>
          </a:p>
          <a:p>
            <a:pPr marL="800100" lvl="1" indent="-342900" algn="just">
              <a:buFont typeface="Arial" pitchFamily="34" charset="0"/>
              <a:buChar char="•"/>
              <a:tabLst>
                <a:tab pos="180340" algn="l"/>
              </a:tabLst>
            </a:pPr>
            <a:r>
              <a:rPr lang="es-PA" sz="1900" dirty="0" smtClean="0">
                <a:cs typeface="Calibri"/>
              </a:rPr>
              <a:t>asesoría técnica y plataforma de FAO y PMA;</a:t>
            </a:r>
          </a:p>
          <a:p>
            <a:pPr marL="800100" lvl="1" indent="-342900" algn="just">
              <a:buFont typeface="Arial" pitchFamily="34" charset="0"/>
              <a:buChar char="•"/>
              <a:tabLst>
                <a:tab pos="180340" algn="l"/>
              </a:tabLst>
            </a:pPr>
            <a:endParaRPr lang="es-PA" sz="1900" dirty="0" smtClean="0">
              <a:cs typeface="Calibri"/>
            </a:endParaRPr>
          </a:p>
          <a:p>
            <a:pPr marL="800100" lvl="1" indent="-342900" algn="just">
              <a:buFont typeface="Arial" pitchFamily="34" charset="0"/>
              <a:buChar char="•"/>
              <a:tabLst>
                <a:tab pos="180340" algn="l"/>
              </a:tabLst>
            </a:pPr>
            <a:r>
              <a:rPr lang="es-PA" sz="1900" dirty="0" smtClean="0">
                <a:cs typeface="Calibri"/>
              </a:rPr>
              <a:t>participación integral de BCIE en el comité Técnico   (</a:t>
            </a:r>
            <a:r>
              <a:rPr lang="es-PA" sz="1900" dirty="0" err="1" smtClean="0">
                <a:cs typeface="Calibri"/>
              </a:rPr>
              <a:t>técnicos+financiero</a:t>
            </a:r>
            <a:r>
              <a:rPr lang="es-PA" sz="1900" dirty="0" smtClean="0">
                <a:cs typeface="Calibri"/>
              </a:rPr>
              <a:t>);</a:t>
            </a:r>
          </a:p>
          <a:p>
            <a:pPr marL="800100" lvl="1" indent="-342900" algn="just">
              <a:buFont typeface="Arial" pitchFamily="34" charset="0"/>
              <a:buChar char="•"/>
              <a:tabLst>
                <a:tab pos="180340" algn="l"/>
              </a:tabLst>
            </a:pPr>
            <a:endParaRPr lang="es-PA" sz="1900" dirty="0" smtClean="0">
              <a:cs typeface="Calibri"/>
            </a:endParaRPr>
          </a:p>
          <a:p>
            <a:pPr marL="800100" lvl="1" indent="-342900" algn="just">
              <a:buFont typeface="Arial" pitchFamily="34" charset="0"/>
              <a:buChar char="•"/>
              <a:tabLst>
                <a:tab pos="180340" algn="l"/>
              </a:tabLst>
            </a:pPr>
            <a:r>
              <a:rPr lang="es-PA" sz="1900" dirty="0" smtClean="0">
                <a:cs typeface="Calibri"/>
              </a:rPr>
              <a:t>alianzas estratégicas con donantes y organizaciones de la sociedad civil.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180340" algn="l"/>
              </a:tabLst>
            </a:pPr>
            <a:endParaRPr lang="es-HN" sz="1900" i="1" dirty="0" smtClean="0">
              <a:ea typeface="Calibri"/>
              <a:cs typeface="Calibri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"/>
              <a:tabLst>
                <a:tab pos="180340" algn="l"/>
              </a:tabLst>
            </a:pPr>
            <a:endParaRPr lang="es-ES" sz="1400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"/>
              <a:tabLst>
                <a:tab pos="180340" algn="l"/>
              </a:tabLst>
            </a:pPr>
            <a:endParaRPr lang="en-US" sz="1400" dirty="0"/>
          </a:p>
        </p:txBody>
      </p:sp>
      <p:sp>
        <p:nvSpPr>
          <p:cNvPr id="8" name="7 Llamada con línea 1 (borde y barra de énfasis)"/>
          <p:cNvSpPr/>
          <p:nvPr/>
        </p:nvSpPr>
        <p:spPr>
          <a:xfrm>
            <a:off x="5076056" y="1773436"/>
            <a:ext cx="3851920" cy="503436"/>
          </a:xfrm>
          <a:prstGeom prst="accentBorderCallout1">
            <a:avLst>
              <a:gd name="adj1" fmla="val 18750"/>
              <a:gd name="adj2" fmla="val -8333"/>
              <a:gd name="adj3" fmla="val 55408"/>
              <a:gd name="adj4" fmla="val -170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Los temas no son nuevos - se innova en el enfoque y la estructura de acción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088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744671"/>
            <a:ext cx="763265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/>
            <a:r>
              <a:rPr lang="es-ES" sz="3200" b="1" dirty="0" smtClean="0">
                <a:solidFill>
                  <a:schemeClr val="bg1"/>
                </a:solidFill>
              </a:rPr>
              <a:t>Reunión de Panamá – 11 a 13 de </a:t>
            </a:r>
            <a:r>
              <a:rPr lang="es-ES" sz="3200" b="1" dirty="0" err="1" smtClean="0">
                <a:solidFill>
                  <a:schemeClr val="bg1"/>
                </a:solidFill>
              </a:rPr>
              <a:t>Dic</a:t>
            </a:r>
            <a:r>
              <a:rPr lang="es-ES" sz="3200" b="1" dirty="0" smtClean="0">
                <a:solidFill>
                  <a:schemeClr val="bg1"/>
                </a:solidFill>
              </a:rPr>
              <a:t> 2012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dirty="0" err="1" smtClean="0">
                <a:solidFill>
                  <a:schemeClr val="bg1"/>
                </a:solidFill>
              </a:rPr>
              <a:t>Propuesta</a:t>
            </a:r>
            <a:r>
              <a:rPr lang="en-US" sz="3200" b="1" dirty="0" smtClean="0">
                <a:solidFill>
                  <a:schemeClr val="bg1"/>
                </a:solidFill>
              </a:rPr>
              <a:t> de  ‘Agenda </a:t>
            </a:r>
            <a:r>
              <a:rPr lang="en-US" sz="3200" b="1" dirty="0" err="1" smtClean="0">
                <a:solidFill>
                  <a:schemeClr val="bg1"/>
                </a:solidFill>
              </a:rPr>
              <a:t>para</a:t>
            </a:r>
            <a:r>
              <a:rPr lang="en-US" sz="3200" b="1" dirty="0" smtClean="0">
                <a:solidFill>
                  <a:schemeClr val="bg1"/>
                </a:solidFill>
              </a:rPr>
              <a:t> la </a:t>
            </a:r>
            <a:r>
              <a:rPr lang="en-US" sz="3200" b="1" dirty="0" err="1" smtClean="0">
                <a:solidFill>
                  <a:schemeClr val="bg1"/>
                </a:solidFill>
              </a:rPr>
              <a:t>Resiliencia</a:t>
            </a:r>
            <a:r>
              <a:rPr lang="en-US" sz="3200" b="1" dirty="0" smtClean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9552" y="1810559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s-PA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PA" sz="2000" dirty="0" smtClean="0"/>
              <a:t>Desarrollar la propuesta de ‘Agenda para fortalecer la SAN, la ACC y la Reducción del Riesgo en el Corredor Seco Centroamericano. </a:t>
            </a:r>
          </a:p>
          <a:p>
            <a:pPr marL="342900" lvl="0" indent="-342900">
              <a:buFont typeface="+mj-lt"/>
              <a:buAutoNum type="arabicPeriod"/>
            </a:pPr>
            <a:endParaRPr lang="es-PA" sz="2000" dirty="0" smtClean="0"/>
          </a:p>
          <a:p>
            <a:pPr marL="342900" lvl="0" indent="-342900">
              <a:buFont typeface="+mj-lt"/>
              <a:buAutoNum type="arabicPeriod"/>
            </a:pPr>
            <a:endParaRPr lang="es-PA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PA" sz="2000" dirty="0" smtClean="0"/>
              <a:t>Formalizar la estructura orgánica y rol de los miembros del Grupo Técnico de Trabajo  (CCAD, CAC, CEPREDENAC, BCIE, PMA y FAO).</a:t>
            </a:r>
          </a:p>
          <a:p>
            <a:pPr marL="342900" lvl="0" indent="-342900">
              <a:buFont typeface="+mj-lt"/>
              <a:buAutoNum type="arabicPeriod"/>
            </a:pPr>
            <a:endParaRPr lang="es-PA" sz="2000" dirty="0" smtClean="0"/>
          </a:p>
          <a:p>
            <a:pPr marL="342900" lvl="0" indent="-342900">
              <a:buFont typeface="+mj-lt"/>
              <a:buAutoNum type="arabicPeriod"/>
            </a:pPr>
            <a:endParaRPr lang="es-PA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s-PA" sz="2000" dirty="0" smtClean="0"/>
              <a:t>Establecer un programa de trabajo para la validación de la Agenda y primeras acciones concretas del Grupo Técnico para la implementación efectiva y sostenible. </a:t>
            </a:r>
          </a:p>
          <a:p>
            <a:pPr marL="342900" lvl="0" indent="-342900">
              <a:buFont typeface="+mj-lt"/>
              <a:buAutoNum type="arabicPeriod"/>
            </a:pPr>
            <a:endParaRPr lang="es-PA" sz="1600" dirty="0" smtClean="0"/>
          </a:p>
        </p:txBody>
      </p:sp>
      <p:sp>
        <p:nvSpPr>
          <p:cNvPr id="7" name="6 Llamada con línea 1 (borde y barra de énfasis)"/>
          <p:cNvSpPr/>
          <p:nvPr/>
        </p:nvSpPr>
        <p:spPr>
          <a:xfrm>
            <a:off x="3419872" y="5842432"/>
            <a:ext cx="4968552" cy="898936"/>
          </a:xfrm>
          <a:prstGeom prst="accentBorderCallout1">
            <a:avLst>
              <a:gd name="adj1" fmla="val 18750"/>
              <a:gd name="adj2" fmla="val -8333"/>
              <a:gd name="adj3" fmla="val -30191"/>
              <a:gd name="adj4" fmla="val -350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ECHO  Segunda Fase CSCA: propuesta conjunta de FAO, PMA y </a:t>
            </a:r>
            <a:r>
              <a:rPr lang="es-PA" dirty="0" err="1" smtClean="0">
                <a:solidFill>
                  <a:schemeClr val="tx1"/>
                </a:solidFill>
              </a:rPr>
              <a:t>ONGs</a:t>
            </a:r>
            <a:r>
              <a:rPr lang="es-PA" dirty="0" smtClean="0">
                <a:solidFill>
                  <a:schemeClr val="tx1"/>
                </a:solidFill>
              </a:rPr>
              <a:t>.</a:t>
            </a:r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506869"/>
            <a:ext cx="734461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</a:rPr>
              <a:t>Propuesta</a:t>
            </a:r>
            <a:r>
              <a:rPr lang="en-US" sz="3200" b="1" dirty="0" smtClean="0">
                <a:solidFill>
                  <a:prstClr val="white"/>
                </a:solidFill>
              </a:rPr>
              <a:t> de ‘Agenda </a:t>
            </a:r>
            <a:r>
              <a:rPr lang="en-US" sz="3200" b="1" dirty="0" err="1" smtClean="0">
                <a:solidFill>
                  <a:prstClr val="white"/>
                </a:solidFill>
              </a:rPr>
              <a:t>para</a:t>
            </a:r>
            <a:r>
              <a:rPr lang="en-US" sz="3200" b="1" dirty="0" smtClean="0">
                <a:solidFill>
                  <a:prstClr val="white"/>
                </a:solidFill>
              </a:rPr>
              <a:t> la </a:t>
            </a:r>
            <a:r>
              <a:rPr lang="en-US" sz="3200" b="1" dirty="0" err="1" smtClean="0">
                <a:solidFill>
                  <a:prstClr val="white"/>
                </a:solidFill>
              </a:rPr>
              <a:t>Resiliencia</a:t>
            </a:r>
            <a:r>
              <a:rPr lang="en-US" sz="3200" b="1" dirty="0" smtClean="0">
                <a:solidFill>
                  <a:prstClr val="white"/>
                </a:solidFill>
              </a:rPr>
              <a:t>’: 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5823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PA" sz="1600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124744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u="sng" dirty="0" smtClean="0"/>
              <a:t>OBJETIVO GENERAL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PA" sz="2000" b="1" dirty="0" smtClean="0">
                <a:solidFill>
                  <a:schemeClr val="accent3">
                    <a:lumMod val="50000"/>
                  </a:schemeClr>
                </a:solidFill>
              </a:rPr>
              <a:t>Construir </a:t>
            </a:r>
            <a:r>
              <a:rPr lang="es-PA" sz="2000" b="1" dirty="0" err="1" smtClean="0">
                <a:solidFill>
                  <a:schemeClr val="accent3">
                    <a:lumMod val="50000"/>
                  </a:schemeClr>
                </a:solidFill>
              </a:rPr>
              <a:t>resiliencia</a:t>
            </a:r>
            <a:r>
              <a:rPr lang="es-PA" sz="2000" b="1" dirty="0" smtClean="0">
                <a:solidFill>
                  <a:schemeClr val="accent3">
                    <a:lumMod val="50000"/>
                  </a:schemeClr>
                </a:solidFill>
              </a:rPr>
              <a:t> en el corredor seco centroamericano, fortaleciendo la seguridad alimentaria y nutricional, la adaptación al cambio climático y la reducción del riesgo.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SV" sz="2000" dirty="0" smtClean="0"/>
          </a:p>
          <a:p>
            <a:r>
              <a:rPr lang="es-SV" sz="2000" b="1" u="sng" dirty="0" smtClean="0"/>
              <a:t>OBJETIVOS ESPECÍFICOS</a:t>
            </a:r>
          </a:p>
          <a:p>
            <a:pPr lvl="1">
              <a:buFont typeface="Wingdings" pitchFamily="2" charset="2"/>
              <a:buChar char="q"/>
            </a:pPr>
            <a:r>
              <a:rPr lang="es-PA" sz="2000" b="1" i="1" dirty="0" smtClean="0"/>
              <a:t>Reducir la vulnerabilidad </a:t>
            </a:r>
            <a:r>
              <a:rPr lang="es-PA" sz="2000" dirty="0" smtClean="0"/>
              <a:t>de las poblaciones y sus medios de vida. </a:t>
            </a:r>
          </a:p>
          <a:p>
            <a:pPr lvl="1">
              <a:buFont typeface="Wingdings" pitchFamily="2" charset="2"/>
              <a:buChar char="q"/>
            </a:pPr>
            <a:endParaRPr lang="es-PA" sz="2000" dirty="0" smtClean="0"/>
          </a:p>
          <a:p>
            <a:pPr lvl="1">
              <a:buFont typeface="Wingdings" pitchFamily="2" charset="2"/>
              <a:buChar char="q"/>
            </a:pPr>
            <a:r>
              <a:rPr lang="es-PA" sz="2000" dirty="0" smtClean="0"/>
              <a:t>Fortalecer las </a:t>
            </a:r>
            <a:r>
              <a:rPr lang="es-PA" sz="2000" b="1" i="1" dirty="0" smtClean="0"/>
              <a:t>instituciones y organizaciones locales</a:t>
            </a:r>
            <a:r>
              <a:rPr lang="es-PA" sz="2000" i="1" dirty="0" smtClean="0"/>
              <a:t>. </a:t>
            </a:r>
          </a:p>
          <a:p>
            <a:pPr lvl="1">
              <a:buFont typeface="Wingdings" pitchFamily="2" charset="2"/>
              <a:buChar char="q"/>
            </a:pPr>
            <a:endParaRPr lang="es-PA" sz="2000" dirty="0" smtClean="0"/>
          </a:p>
          <a:p>
            <a:pPr lvl="1">
              <a:buFont typeface="Wingdings" pitchFamily="2" charset="2"/>
              <a:buChar char="q"/>
            </a:pPr>
            <a:r>
              <a:rPr lang="es-PA" sz="2000" dirty="0" smtClean="0"/>
              <a:t>Fortalecer la </a:t>
            </a:r>
            <a:r>
              <a:rPr lang="es-PA" sz="2000" b="1" i="1" dirty="0" smtClean="0"/>
              <a:t>infraestructura productiva y los medios de vida no      agrícolas</a:t>
            </a:r>
            <a:r>
              <a:rPr lang="es-PA" sz="2000" dirty="0" smtClean="0"/>
              <a:t>.</a:t>
            </a:r>
          </a:p>
          <a:p>
            <a:pPr lvl="1">
              <a:buFont typeface="Wingdings" pitchFamily="2" charset="2"/>
              <a:buChar char="q"/>
            </a:pPr>
            <a:endParaRPr lang="es-PA" sz="2000" dirty="0" smtClean="0"/>
          </a:p>
          <a:p>
            <a:pPr lvl="1">
              <a:buFont typeface="Wingdings" pitchFamily="2" charset="2"/>
              <a:buChar char="q"/>
            </a:pPr>
            <a:r>
              <a:rPr lang="es-PA" sz="2000" dirty="0" smtClean="0"/>
              <a:t>Fomentar la coordinación interinstitucional y la </a:t>
            </a:r>
            <a:r>
              <a:rPr lang="es-PA" sz="2000" b="1" i="1" dirty="0" smtClean="0"/>
              <a:t>armonización e interoperabilidad</a:t>
            </a:r>
            <a:r>
              <a:rPr lang="es-PA" sz="2000" dirty="0" smtClean="0"/>
              <a:t> de los sistemas de seguimiento de la SAN y el clima. </a:t>
            </a:r>
          </a:p>
          <a:p>
            <a:pPr lvl="1">
              <a:buFont typeface="Wingdings" pitchFamily="2" charset="2"/>
              <a:buChar char="q"/>
            </a:pPr>
            <a:endParaRPr lang="es-PA" sz="2000" dirty="0" smtClean="0"/>
          </a:p>
          <a:p>
            <a:pPr lvl="1">
              <a:buFont typeface="Wingdings" pitchFamily="2" charset="2"/>
              <a:buChar char="q"/>
            </a:pPr>
            <a:r>
              <a:rPr lang="es-PA" sz="2000" dirty="0" smtClean="0"/>
              <a:t>Fomentar la </a:t>
            </a:r>
            <a:r>
              <a:rPr lang="es-PA" sz="2000" b="1" i="1" dirty="0" smtClean="0"/>
              <a:t>participación y representatividad </a:t>
            </a:r>
            <a:r>
              <a:rPr lang="es-PA" sz="2000" dirty="0" smtClean="0"/>
              <a:t>de diversos sectores.</a:t>
            </a:r>
          </a:p>
        </p:txBody>
      </p:sp>
    </p:spTree>
    <p:extLst>
      <p:ext uri="{BB962C8B-B14F-4D97-AF65-F5344CB8AC3E}">
        <p14:creationId xmlns:p14="http://schemas.microsoft.com/office/powerpoint/2010/main" val="30878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539750" cy="54006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65A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750" y="506869"/>
            <a:ext cx="734461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</a:rPr>
              <a:t>Propuesta</a:t>
            </a:r>
            <a:r>
              <a:rPr lang="en-US" sz="3200" b="1" dirty="0" smtClean="0">
                <a:solidFill>
                  <a:prstClr val="white"/>
                </a:solidFill>
              </a:rPr>
              <a:t> de ‘Agenda </a:t>
            </a:r>
            <a:r>
              <a:rPr lang="en-US" sz="3200" b="1" dirty="0" err="1" smtClean="0">
                <a:solidFill>
                  <a:prstClr val="white"/>
                </a:solidFill>
              </a:rPr>
              <a:t>para</a:t>
            </a:r>
            <a:r>
              <a:rPr lang="en-US" sz="3200" b="1" dirty="0" smtClean="0">
                <a:solidFill>
                  <a:prstClr val="white"/>
                </a:solidFill>
              </a:rPr>
              <a:t> la </a:t>
            </a:r>
            <a:r>
              <a:rPr lang="en-US" sz="3200" b="1" dirty="0" err="1" smtClean="0">
                <a:solidFill>
                  <a:prstClr val="white"/>
                </a:solidFill>
              </a:rPr>
              <a:t>Resiliencia</a:t>
            </a:r>
            <a:r>
              <a:rPr lang="en-US" sz="3200" b="1" dirty="0" smtClean="0">
                <a:solidFill>
                  <a:prstClr val="white"/>
                </a:solidFill>
              </a:rPr>
              <a:t>’:  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4261" y="3968750"/>
            <a:ext cx="6747933" cy="15652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>
              <a:lnSpc>
                <a:spcPts val="2640"/>
              </a:lnSpc>
            </a:pPr>
            <a:endParaRPr lang="es-PY" sz="24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5823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PA" sz="1600" dirty="0" smtClean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124744"/>
            <a:ext cx="81262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u="sng" dirty="0" smtClean="0"/>
              <a:t>POBLACIÓN </a:t>
            </a:r>
            <a:r>
              <a:rPr lang="es-PA" sz="2000" b="1" u="sng" dirty="0"/>
              <a:t>META </a:t>
            </a:r>
            <a:r>
              <a:rPr lang="es-PA" sz="2000" b="1" u="sng" dirty="0" smtClean="0"/>
              <a:t>DIRECTA</a:t>
            </a:r>
          </a:p>
          <a:p>
            <a:endParaRPr lang="es-SV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PA" sz="2000" dirty="0"/>
              <a:t>Organizaciones comunitarias, gobiernos locales y micro regiones.</a:t>
            </a:r>
            <a:endParaRPr lang="es-SV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HN" sz="2000" dirty="0"/>
              <a:t>Agricultura familiar y de pequeña escala. </a:t>
            </a:r>
            <a:endParaRPr lang="es-SV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HN" sz="2000" dirty="0"/>
              <a:t>Otra población vulnerable.</a:t>
            </a:r>
            <a:endParaRPr lang="es-SV" sz="2000" dirty="0"/>
          </a:p>
          <a:p>
            <a:endParaRPr lang="es-SV" sz="2000" b="1" dirty="0" smtClean="0"/>
          </a:p>
          <a:p>
            <a:r>
              <a:rPr lang="es-SV" sz="2000" b="1" u="sng" dirty="0"/>
              <a:t>CRITERIOS DE SELECCIÓN DE AREAS GEOGRAFICAS DENTRO DEL CORREDOR SECO</a:t>
            </a:r>
          </a:p>
          <a:p>
            <a:endParaRPr lang="es-SV" sz="2000" b="1" u="sng" dirty="0"/>
          </a:p>
          <a:p>
            <a:r>
              <a:rPr lang="es-ES_tradnl" sz="2000" b="1" dirty="0"/>
              <a:t>Ser territorios con altos niveles de </a:t>
            </a:r>
            <a:r>
              <a:rPr lang="es-ES_tradnl" sz="2000" b="1" dirty="0" smtClean="0"/>
              <a:t>vulnerabilidad y amenaza:</a:t>
            </a:r>
            <a:endParaRPr lang="es-SV" sz="2000" dirty="0"/>
          </a:p>
          <a:p>
            <a:r>
              <a:rPr lang="es-ES_tradnl" sz="2000" dirty="0"/>
              <a:t> </a:t>
            </a:r>
            <a:endParaRPr lang="es-SV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2000" dirty="0"/>
              <a:t>Agricultura  </a:t>
            </a:r>
            <a:r>
              <a:rPr lang="es-ES_tradnl" sz="2000" dirty="0" smtClean="0"/>
              <a:t>de temporal.</a:t>
            </a:r>
            <a:endParaRPr lang="es-SV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2000" dirty="0" smtClean="0"/>
              <a:t>Condiciones </a:t>
            </a:r>
            <a:r>
              <a:rPr lang="es-ES_tradnl" sz="2000" dirty="0"/>
              <a:t>favorables para la </a:t>
            </a:r>
            <a:r>
              <a:rPr lang="es-ES_tradnl" sz="2000" dirty="0" smtClean="0"/>
              <a:t>asociación </a:t>
            </a:r>
            <a:r>
              <a:rPr lang="es-ES_tradnl" sz="2000" dirty="0"/>
              <a:t>de </a:t>
            </a:r>
            <a:r>
              <a:rPr lang="es-ES_tradnl" sz="2000" dirty="0" smtClean="0"/>
              <a:t>actores clave.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2000" dirty="0" smtClean="0"/>
              <a:t>Presencia de proyectos y programas afines para sinergias. </a:t>
            </a:r>
            <a:endParaRPr lang="es-SV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2000" dirty="0" err="1" smtClean="0"/>
              <a:t>Microcuencas</a:t>
            </a:r>
            <a:r>
              <a:rPr lang="es-ES_tradnl" sz="2000" dirty="0" smtClean="0"/>
              <a:t> y áreas priorizadas </a:t>
            </a:r>
            <a:endParaRPr lang="es-SV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2000" dirty="0" smtClean="0"/>
              <a:t>Zonas altamente vulnerables.</a:t>
            </a:r>
            <a:endParaRPr lang="es-SV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sz="2000" dirty="0" smtClean="0"/>
              <a:t>Zonas con alta frecuencia y severidad de eventos extremos.</a:t>
            </a:r>
            <a:endParaRPr lang="es-SV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s-SV" sz="2000" dirty="0" smtClean="0"/>
              <a:t>Elevados niveles de degradación de los recursos suelo y agua.</a:t>
            </a:r>
            <a:endParaRPr lang="es-ES_tradnl" sz="2000" dirty="0" smtClean="0"/>
          </a:p>
          <a:p>
            <a:pPr lvl="0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878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1252</Words>
  <Application>Microsoft Office PowerPoint</Application>
  <PresentationFormat>Presentación en pantalla (4:3)</PresentationFormat>
  <Paragraphs>203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Managua, 15 Octubre del 2013 </vt:lpstr>
      <vt:lpstr>Presentación de PowerPoint</vt:lpstr>
      <vt:lpstr>RETOS DEL SICA</vt:lpstr>
      <vt:lpstr>RETOS DEL 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iMac_24</dc:creator>
  <cp:lastModifiedBy>Luffi</cp:lastModifiedBy>
  <cp:revision>275</cp:revision>
  <cp:lastPrinted>2012-12-10T13:35:18Z</cp:lastPrinted>
  <dcterms:created xsi:type="dcterms:W3CDTF">2011-02-01T14:43:09Z</dcterms:created>
  <dcterms:modified xsi:type="dcterms:W3CDTF">2013-10-15T14:14:55Z</dcterms:modified>
</cp:coreProperties>
</file>