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341" r:id="rId3"/>
    <p:sldId id="348" r:id="rId4"/>
    <p:sldId id="271" r:id="rId5"/>
    <p:sldId id="329" r:id="rId6"/>
    <p:sldId id="345" r:id="rId7"/>
    <p:sldId id="346" r:id="rId8"/>
    <p:sldId id="342" r:id="rId9"/>
    <p:sldId id="349" r:id="rId10"/>
    <p:sldId id="350" r:id="rId11"/>
    <p:sldId id="351" r:id="rId12"/>
    <p:sldId id="343" r:id="rId13"/>
    <p:sldId id="344" r:id="rId14"/>
    <p:sldId id="321" r:id="rId15"/>
    <p:sldId id="320" r:id="rId16"/>
    <p:sldId id="322" r:id="rId17"/>
    <p:sldId id="312" r:id="rId18"/>
    <p:sldId id="315" r:id="rId19"/>
    <p:sldId id="314" r:id="rId20"/>
    <p:sldId id="316" r:id="rId21"/>
    <p:sldId id="313" r:id="rId22"/>
    <p:sldId id="307" r:id="rId23"/>
    <p:sldId id="338" r:id="rId24"/>
    <p:sldId id="311" r:id="rId25"/>
    <p:sldId id="310" r:id="rId26"/>
    <p:sldId id="319" r:id="rId27"/>
    <p:sldId id="309" r:id="rId28"/>
    <p:sldId id="330" r:id="rId29"/>
    <p:sldId id="304" r:id="rId30"/>
    <p:sldId id="332" r:id="rId31"/>
    <p:sldId id="331" r:id="rId32"/>
    <p:sldId id="305" r:id="rId33"/>
    <p:sldId id="336" r:id="rId34"/>
    <p:sldId id="306" r:id="rId35"/>
    <p:sldId id="317" r:id="rId36"/>
    <p:sldId id="318" r:id="rId37"/>
    <p:sldId id="333" r:id="rId38"/>
    <p:sldId id="327" r:id="rId39"/>
    <p:sldId id="328" r:id="rId40"/>
    <p:sldId id="340" r:id="rId41"/>
    <p:sldId id="288" r:id="rId42"/>
    <p:sldId id="339" r:id="rId43"/>
  </p:sldIdLst>
  <p:sldSz cx="9144000" cy="6858000" type="screen4x3"/>
  <p:notesSz cx="6858000" cy="9144000"/>
  <p:defaultTextStyle>
    <a:defPPr>
      <a:defRPr lang="es-N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pos="340">
          <p15:clr>
            <a:srgbClr val="A4A3A4"/>
          </p15:clr>
        </p15:guide>
        <p15:guide id="3" pos="51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EB4E3"/>
    <a:srgbClr val="000000"/>
    <a:srgbClr val="B2B2B2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80" autoAdjust="0"/>
    <p:restoredTop sz="97797" autoAdjust="0"/>
  </p:normalViewPr>
  <p:slideViewPr>
    <p:cSldViewPr>
      <p:cViewPr varScale="1">
        <p:scale>
          <a:sx n="74" d="100"/>
          <a:sy n="74" d="100"/>
        </p:scale>
        <p:origin x="1476" y="54"/>
      </p:cViewPr>
      <p:guideLst>
        <p:guide orient="horz" pos="3884"/>
        <p:guide pos="340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3446F-C7C7-46CB-9484-37B51169BFED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NI"/>
        </a:p>
      </dgm:t>
    </dgm:pt>
    <dgm:pt modelId="{F6CE9E7E-3F62-4272-9603-4142E57B2311}">
      <dgm:prSet phldrT="[Texto]" custT="1"/>
      <dgm:spPr/>
      <dgm:t>
        <a:bodyPr/>
        <a:lstStyle/>
        <a:p>
          <a:r>
            <a:rPr lang="es-NI" sz="1000" dirty="0" smtClean="0"/>
            <a:t>Planes de Gestión Empresarial</a:t>
          </a:r>
          <a:endParaRPr lang="es-NI" sz="1000" dirty="0"/>
        </a:p>
      </dgm:t>
    </dgm:pt>
    <dgm:pt modelId="{2687EDB4-E175-4291-9BDB-B2421FB29940}" type="parTrans" cxnId="{C88DBD41-AAF1-4DB8-88D8-ED0851BE4CD1}">
      <dgm:prSet/>
      <dgm:spPr/>
      <dgm:t>
        <a:bodyPr/>
        <a:lstStyle/>
        <a:p>
          <a:endParaRPr lang="es-NI"/>
        </a:p>
      </dgm:t>
    </dgm:pt>
    <dgm:pt modelId="{6ACA730C-D2CB-408A-A904-173FAF97D795}" type="sibTrans" cxnId="{C88DBD41-AAF1-4DB8-88D8-ED0851BE4CD1}">
      <dgm:prSet/>
      <dgm:spPr/>
      <dgm:t>
        <a:bodyPr/>
        <a:lstStyle/>
        <a:p>
          <a:endParaRPr lang="es-NI"/>
        </a:p>
      </dgm:t>
    </dgm:pt>
    <dgm:pt modelId="{5382FA3D-31CA-4164-BF19-20D9A893DCDA}">
      <dgm:prSet phldrT="[Texto]" custT="1"/>
      <dgm:spPr/>
      <dgm:t>
        <a:bodyPr/>
        <a:lstStyle/>
        <a:p>
          <a:r>
            <a:rPr lang="es-NI" sz="1000" dirty="0" smtClean="0"/>
            <a:t>Certificación de RRHH</a:t>
          </a:r>
          <a:endParaRPr lang="es-NI" sz="1000" dirty="0"/>
        </a:p>
      </dgm:t>
    </dgm:pt>
    <dgm:pt modelId="{3825863F-0E10-49CF-B49C-A665FCBB2B21}" type="parTrans" cxnId="{4D8B1657-9F72-4A39-B987-EC51F3F0C2C7}">
      <dgm:prSet/>
      <dgm:spPr/>
      <dgm:t>
        <a:bodyPr/>
        <a:lstStyle/>
        <a:p>
          <a:endParaRPr lang="es-NI"/>
        </a:p>
      </dgm:t>
    </dgm:pt>
    <dgm:pt modelId="{806A6F82-8DF4-4F9B-852E-9DA229F0A1F5}" type="sibTrans" cxnId="{4D8B1657-9F72-4A39-B987-EC51F3F0C2C7}">
      <dgm:prSet/>
      <dgm:spPr/>
      <dgm:t>
        <a:bodyPr/>
        <a:lstStyle/>
        <a:p>
          <a:endParaRPr lang="es-NI"/>
        </a:p>
      </dgm:t>
    </dgm:pt>
    <dgm:pt modelId="{E89D38E1-4BC3-4B6D-856B-78F48459E455}">
      <dgm:prSet phldrT="[Texto]" custT="1"/>
      <dgm:spPr/>
      <dgm:t>
        <a:bodyPr/>
        <a:lstStyle/>
        <a:p>
          <a:r>
            <a:rPr lang="es-NI" sz="1000" dirty="0" smtClean="0"/>
            <a:t>Asistencia técnica continua</a:t>
          </a:r>
          <a:endParaRPr lang="es-NI" sz="1000" dirty="0"/>
        </a:p>
      </dgm:t>
    </dgm:pt>
    <dgm:pt modelId="{4E75D3B1-EDA3-4986-964A-63385B65088E}" type="parTrans" cxnId="{F9304E2A-FC2C-4718-97D0-8D5CC2DA4F70}">
      <dgm:prSet/>
      <dgm:spPr/>
      <dgm:t>
        <a:bodyPr/>
        <a:lstStyle/>
        <a:p>
          <a:endParaRPr lang="es-NI"/>
        </a:p>
      </dgm:t>
    </dgm:pt>
    <dgm:pt modelId="{93402D28-8794-4826-8C94-8D66BF2529DC}" type="sibTrans" cxnId="{F9304E2A-FC2C-4718-97D0-8D5CC2DA4F70}">
      <dgm:prSet/>
      <dgm:spPr/>
      <dgm:t>
        <a:bodyPr/>
        <a:lstStyle/>
        <a:p>
          <a:endParaRPr lang="es-NI"/>
        </a:p>
      </dgm:t>
    </dgm:pt>
    <dgm:pt modelId="{917FF995-96D9-421A-8883-E0F1FDF20B7E}">
      <dgm:prSet phldrT="[Texto]" custT="1"/>
      <dgm:spPr/>
      <dgm:t>
        <a:bodyPr/>
        <a:lstStyle/>
        <a:p>
          <a:r>
            <a:rPr lang="es-NI" sz="1000" dirty="0" err="1" smtClean="0"/>
            <a:t>Implement</a:t>
          </a:r>
          <a:r>
            <a:rPr lang="es-NI" sz="1000" dirty="0" smtClean="0"/>
            <a:t>. de planes de mejora</a:t>
          </a:r>
          <a:r>
            <a:rPr lang="es-NI" sz="900" dirty="0" smtClean="0"/>
            <a:t>.</a:t>
          </a:r>
          <a:endParaRPr lang="es-NI" sz="900" dirty="0"/>
        </a:p>
      </dgm:t>
    </dgm:pt>
    <dgm:pt modelId="{346BB55F-209F-404A-868D-A953619E4CE7}" type="parTrans" cxnId="{AB29C368-55F7-40BB-AC8A-B252CC16C258}">
      <dgm:prSet/>
      <dgm:spPr/>
      <dgm:t>
        <a:bodyPr/>
        <a:lstStyle/>
        <a:p>
          <a:endParaRPr lang="es-NI"/>
        </a:p>
      </dgm:t>
    </dgm:pt>
    <dgm:pt modelId="{9FDF18F8-BBD9-4143-832F-39B5D6FB8B98}" type="sibTrans" cxnId="{AB29C368-55F7-40BB-AC8A-B252CC16C258}">
      <dgm:prSet/>
      <dgm:spPr/>
      <dgm:t>
        <a:bodyPr/>
        <a:lstStyle/>
        <a:p>
          <a:endParaRPr lang="es-NI"/>
        </a:p>
      </dgm:t>
    </dgm:pt>
    <dgm:pt modelId="{E93DF648-BEB5-4148-9FEA-584B2FAB3E5E}">
      <dgm:prSet phldrT="[Texto]" custT="1"/>
      <dgm:spPr/>
      <dgm:t>
        <a:bodyPr/>
        <a:lstStyle/>
        <a:p>
          <a:r>
            <a:rPr lang="es-NI" sz="1000" dirty="0" smtClean="0"/>
            <a:t>Intercambios empresariales</a:t>
          </a:r>
          <a:r>
            <a:rPr lang="es-NI" sz="900" dirty="0" smtClean="0"/>
            <a:t>.</a:t>
          </a:r>
          <a:endParaRPr lang="es-NI" sz="900" dirty="0"/>
        </a:p>
      </dgm:t>
    </dgm:pt>
    <dgm:pt modelId="{BB44A747-B920-4253-AABC-7DBF2FC23810}" type="parTrans" cxnId="{A65573A3-8361-4987-8E9D-6946ABA6DDDB}">
      <dgm:prSet/>
      <dgm:spPr/>
      <dgm:t>
        <a:bodyPr/>
        <a:lstStyle/>
        <a:p>
          <a:endParaRPr lang="es-NI"/>
        </a:p>
      </dgm:t>
    </dgm:pt>
    <dgm:pt modelId="{D9469C88-2F82-4D87-A15F-E6874B2F1208}" type="sibTrans" cxnId="{A65573A3-8361-4987-8E9D-6946ABA6DDDB}">
      <dgm:prSet/>
      <dgm:spPr/>
      <dgm:t>
        <a:bodyPr/>
        <a:lstStyle/>
        <a:p>
          <a:endParaRPr lang="es-NI"/>
        </a:p>
      </dgm:t>
    </dgm:pt>
    <dgm:pt modelId="{B3250AAB-AD54-457C-8DB2-5FB112C14091}">
      <dgm:prSet phldrT="[Texto]" custT="1"/>
      <dgm:spPr/>
      <dgm:t>
        <a:bodyPr/>
        <a:lstStyle/>
        <a:p>
          <a:r>
            <a:rPr lang="es-NI" sz="1000" dirty="0" smtClean="0"/>
            <a:t>Ruedas de negocios / ferias</a:t>
          </a:r>
          <a:r>
            <a:rPr lang="es-NI" sz="900" dirty="0" smtClean="0"/>
            <a:t>.</a:t>
          </a:r>
          <a:endParaRPr lang="es-NI" sz="900" dirty="0"/>
        </a:p>
      </dgm:t>
    </dgm:pt>
    <dgm:pt modelId="{05CB2C20-E936-437C-BF24-2352E63A27EE}" type="parTrans" cxnId="{D32CA340-6FDF-4B88-8FE1-41CBDFB6EA72}">
      <dgm:prSet/>
      <dgm:spPr/>
      <dgm:t>
        <a:bodyPr/>
        <a:lstStyle/>
        <a:p>
          <a:endParaRPr lang="es-NI"/>
        </a:p>
      </dgm:t>
    </dgm:pt>
    <dgm:pt modelId="{CA82638C-DE39-4084-A7F3-55580D6DA39D}" type="sibTrans" cxnId="{D32CA340-6FDF-4B88-8FE1-41CBDFB6EA72}">
      <dgm:prSet/>
      <dgm:spPr/>
      <dgm:t>
        <a:bodyPr/>
        <a:lstStyle/>
        <a:p>
          <a:endParaRPr lang="es-NI"/>
        </a:p>
      </dgm:t>
    </dgm:pt>
    <dgm:pt modelId="{43949D7B-5C85-47EC-822B-5928788B1119}" type="pres">
      <dgm:prSet presAssocID="{8983446F-C7C7-46CB-9484-37B51169BFE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NI"/>
        </a:p>
      </dgm:t>
    </dgm:pt>
    <dgm:pt modelId="{4D13AFC1-3852-40F0-A9C4-42446B3B5A7E}" type="pres">
      <dgm:prSet presAssocID="{F6CE9E7E-3F62-4272-9603-4142E57B2311}" presName="Accent1" presStyleCnt="0"/>
      <dgm:spPr/>
    </dgm:pt>
    <dgm:pt modelId="{555D62C6-BAE2-4AD4-B5C7-85103525FDBD}" type="pres">
      <dgm:prSet presAssocID="{F6CE9E7E-3F62-4272-9603-4142E57B2311}" presName="Accent" presStyleLbl="node1" presStyleIdx="0" presStyleCnt="6"/>
      <dgm:spPr/>
    </dgm:pt>
    <dgm:pt modelId="{D4947E8D-7E16-43D6-8A29-A948908C2AAF}" type="pres">
      <dgm:prSet presAssocID="{F6CE9E7E-3F62-4272-9603-4142E57B2311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EB03507-4A31-4D35-BE4E-0DFAC27BED5B}" type="pres">
      <dgm:prSet presAssocID="{5382FA3D-31CA-4164-BF19-20D9A893DCDA}" presName="Accent2" presStyleCnt="0"/>
      <dgm:spPr/>
    </dgm:pt>
    <dgm:pt modelId="{F8098CBC-955A-4B09-A857-6E1C721040B8}" type="pres">
      <dgm:prSet presAssocID="{5382FA3D-31CA-4164-BF19-20D9A893DCDA}" presName="Accent" presStyleLbl="node1" presStyleIdx="1" presStyleCnt="6"/>
      <dgm:spPr>
        <a:solidFill>
          <a:srgbClr val="92D050"/>
        </a:solidFill>
      </dgm:spPr>
      <dgm:t>
        <a:bodyPr/>
        <a:lstStyle/>
        <a:p>
          <a:endParaRPr lang="es-NI"/>
        </a:p>
      </dgm:t>
    </dgm:pt>
    <dgm:pt modelId="{32217594-87D0-4854-A01C-6BFFFC14E1F5}" type="pres">
      <dgm:prSet presAssocID="{5382FA3D-31CA-4164-BF19-20D9A893DCDA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0FE87F3F-2425-499A-A426-B602E3B4A33D}" type="pres">
      <dgm:prSet presAssocID="{E89D38E1-4BC3-4B6D-856B-78F48459E455}" presName="Accent3" presStyleCnt="0"/>
      <dgm:spPr/>
    </dgm:pt>
    <dgm:pt modelId="{F40D39B9-9D89-4E0C-9BDD-A5554901D4C4}" type="pres">
      <dgm:prSet presAssocID="{E89D38E1-4BC3-4B6D-856B-78F48459E455}" presName="Accent" presStyleLbl="node1" presStyleIdx="2" presStyleCnt="6"/>
      <dgm:spPr/>
    </dgm:pt>
    <dgm:pt modelId="{0916E34A-6749-41BE-B9B1-C84F5A0DEF3B}" type="pres">
      <dgm:prSet presAssocID="{E89D38E1-4BC3-4B6D-856B-78F48459E455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88C1FD70-8E66-46D1-8F32-0814EFD0B881}" type="pres">
      <dgm:prSet presAssocID="{917FF995-96D9-421A-8883-E0F1FDF20B7E}" presName="Accent4" presStyleCnt="0"/>
      <dgm:spPr/>
    </dgm:pt>
    <dgm:pt modelId="{B7DFB2AE-8384-46B2-B495-DF40CAD94D91}" type="pres">
      <dgm:prSet presAssocID="{917FF995-96D9-421A-8883-E0F1FDF20B7E}" presName="Accent" presStyleLbl="node1" presStyleIdx="3" presStyleCnt="6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NI"/>
        </a:p>
      </dgm:t>
    </dgm:pt>
    <dgm:pt modelId="{639D5B23-F449-4EEA-AE55-14C7524B06E4}" type="pres">
      <dgm:prSet presAssocID="{917FF995-96D9-421A-8883-E0F1FDF20B7E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52ADDA2C-264F-4AA2-ADD5-00A1B1BB64F5}" type="pres">
      <dgm:prSet presAssocID="{E93DF648-BEB5-4148-9FEA-584B2FAB3E5E}" presName="Accent5" presStyleCnt="0"/>
      <dgm:spPr/>
    </dgm:pt>
    <dgm:pt modelId="{06E9AF2D-4857-41B4-9772-25018277F176}" type="pres">
      <dgm:prSet presAssocID="{E93DF648-BEB5-4148-9FEA-584B2FAB3E5E}" presName="Accent" presStyleLbl="node1" presStyleIdx="4" presStyleCnt="6"/>
      <dgm:spPr/>
    </dgm:pt>
    <dgm:pt modelId="{50134884-FCF8-42E7-8B6A-C544F29044C1}" type="pres">
      <dgm:prSet presAssocID="{E93DF648-BEB5-4148-9FEA-584B2FAB3E5E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352C553A-80B7-43F7-9B3A-1BA7F1B1CCF7}" type="pres">
      <dgm:prSet presAssocID="{B3250AAB-AD54-457C-8DB2-5FB112C14091}" presName="Accent6" presStyleCnt="0"/>
      <dgm:spPr/>
    </dgm:pt>
    <dgm:pt modelId="{CF7E8F7C-783B-41DB-863F-369302D05893}" type="pres">
      <dgm:prSet presAssocID="{B3250AAB-AD54-457C-8DB2-5FB112C14091}" presName="Accent" presStyleLbl="node1" presStyleIdx="5" presStyleCnt="6"/>
      <dgm:spPr/>
    </dgm:pt>
    <dgm:pt modelId="{73CD56DE-5EF8-45DE-8654-0B64E6FC0495}" type="pres">
      <dgm:prSet presAssocID="{B3250AAB-AD54-457C-8DB2-5FB112C14091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27F37E6D-D31F-44DD-85E5-7DFF45A74A38}" type="presOf" srcId="{E93DF648-BEB5-4148-9FEA-584B2FAB3E5E}" destId="{50134884-FCF8-42E7-8B6A-C544F29044C1}" srcOrd="0" destOrd="0" presId="urn:microsoft.com/office/officeart/2009/layout/CircleArrowProcess"/>
    <dgm:cxn modelId="{2D0A342B-8732-4950-887C-4A4FF2B8F32F}" type="presOf" srcId="{E89D38E1-4BC3-4B6D-856B-78F48459E455}" destId="{0916E34A-6749-41BE-B9B1-C84F5A0DEF3B}" srcOrd="0" destOrd="0" presId="urn:microsoft.com/office/officeart/2009/layout/CircleArrowProcess"/>
    <dgm:cxn modelId="{A6F51285-4952-48E7-A1F1-37FF3EB40B8D}" type="presOf" srcId="{5382FA3D-31CA-4164-BF19-20D9A893DCDA}" destId="{32217594-87D0-4854-A01C-6BFFFC14E1F5}" srcOrd="0" destOrd="0" presId="urn:microsoft.com/office/officeart/2009/layout/CircleArrowProcess"/>
    <dgm:cxn modelId="{AB29C368-55F7-40BB-AC8A-B252CC16C258}" srcId="{8983446F-C7C7-46CB-9484-37B51169BFED}" destId="{917FF995-96D9-421A-8883-E0F1FDF20B7E}" srcOrd="3" destOrd="0" parTransId="{346BB55F-209F-404A-868D-A953619E4CE7}" sibTransId="{9FDF18F8-BBD9-4143-832F-39B5D6FB8B98}"/>
    <dgm:cxn modelId="{DF5C7AD6-B18D-4A42-9478-070C1F34C996}" type="presOf" srcId="{8983446F-C7C7-46CB-9484-37B51169BFED}" destId="{43949D7B-5C85-47EC-822B-5928788B1119}" srcOrd="0" destOrd="0" presId="urn:microsoft.com/office/officeart/2009/layout/CircleArrowProcess"/>
    <dgm:cxn modelId="{A65573A3-8361-4987-8E9D-6946ABA6DDDB}" srcId="{8983446F-C7C7-46CB-9484-37B51169BFED}" destId="{E93DF648-BEB5-4148-9FEA-584B2FAB3E5E}" srcOrd="4" destOrd="0" parTransId="{BB44A747-B920-4253-AABC-7DBF2FC23810}" sibTransId="{D9469C88-2F82-4D87-A15F-E6874B2F1208}"/>
    <dgm:cxn modelId="{F9304E2A-FC2C-4718-97D0-8D5CC2DA4F70}" srcId="{8983446F-C7C7-46CB-9484-37B51169BFED}" destId="{E89D38E1-4BC3-4B6D-856B-78F48459E455}" srcOrd="2" destOrd="0" parTransId="{4E75D3B1-EDA3-4986-964A-63385B65088E}" sibTransId="{93402D28-8794-4826-8C94-8D66BF2529DC}"/>
    <dgm:cxn modelId="{8FA8C7F7-56A7-4044-ACBC-A40F97C3BE98}" type="presOf" srcId="{F6CE9E7E-3F62-4272-9603-4142E57B2311}" destId="{D4947E8D-7E16-43D6-8A29-A948908C2AAF}" srcOrd="0" destOrd="0" presId="urn:microsoft.com/office/officeart/2009/layout/CircleArrowProcess"/>
    <dgm:cxn modelId="{4D8B1657-9F72-4A39-B987-EC51F3F0C2C7}" srcId="{8983446F-C7C7-46CB-9484-37B51169BFED}" destId="{5382FA3D-31CA-4164-BF19-20D9A893DCDA}" srcOrd="1" destOrd="0" parTransId="{3825863F-0E10-49CF-B49C-A665FCBB2B21}" sibTransId="{806A6F82-8DF4-4F9B-852E-9DA229F0A1F5}"/>
    <dgm:cxn modelId="{0C7BA961-F53E-4670-A0D6-293F129F78D9}" type="presOf" srcId="{917FF995-96D9-421A-8883-E0F1FDF20B7E}" destId="{639D5B23-F449-4EEA-AE55-14C7524B06E4}" srcOrd="0" destOrd="0" presId="urn:microsoft.com/office/officeart/2009/layout/CircleArrowProcess"/>
    <dgm:cxn modelId="{C88DBD41-AAF1-4DB8-88D8-ED0851BE4CD1}" srcId="{8983446F-C7C7-46CB-9484-37B51169BFED}" destId="{F6CE9E7E-3F62-4272-9603-4142E57B2311}" srcOrd="0" destOrd="0" parTransId="{2687EDB4-E175-4291-9BDB-B2421FB29940}" sibTransId="{6ACA730C-D2CB-408A-A904-173FAF97D795}"/>
    <dgm:cxn modelId="{D32CA340-6FDF-4B88-8FE1-41CBDFB6EA72}" srcId="{8983446F-C7C7-46CB-9484-37B51169BFED}" destId="{B3250AAB-AD54-457C-8DB2-5FB112C14091}" srcOrd="5" destOrd="0" parTransId="{05CB2C20-E936-437C-BF24-2352E63A27EE}" sibTransId="{CA82638C-DE39-4084-A7F3-55580D6DA39D}"/>
    <dgm:cxn modelId="{1196391D-46EF-4FDE-90B5-B80624947D69}" type="presOf" srcId="{B3250AAB-AD54-457C-8DB2-5FB112C14091}" destId="{73CD56DE-5EF8-45DE-8654-0B64E6FC0495}" srcOrd="0" destOrd="0" presId="urn:microsoft.com/office/officeart/2009/layout/CircleArrowProcess"/>
    <dgm:cxn modelId="{8CE93A65-474B-47C9-8065-109BAB20A694}" type="presParOf" srcId="{43949D7B-5C85-47EC-822B-5928788B1119}" destId="{4D13AFC1-3852-40F0-A9C4-42446B3B5A7E}" srcOrd="0" destOrd="0" presId="urn:microsoft.com/office/officeart/2009/layout/CircleArrowProcess"/>
    <dgm:cxn modelId="{941AD32E-697D-4DEC-A5EF-8B8E75C89412}" type="presParOf" srcId="{4D13AFC1-3852-40F0-A9C4-42446B3B5A7E}" destId="{555D62C6-BAE2-4AD4-B5C7-85103525FDBD}" srcOrd="0" destOrd="0" presId="urn:microsoft.com/office/officeart/2009/layout/CircleArrowProcess"/>
    <dgm:cxn modelId="{97854298-DD9B-43EF-BBC2-8F21AA8F231D}" type="presParOf" srcId="{43949D7B-5C85-47EC-822B-5928788B1119}" destId="{D4947E8D-7E16-43D6-8A29-A948908C2AAF}" srcOrd="1" destOrd="0" presId="urn:microsoft.com/office/officeart/2009/layout/CircleArrowProcess"/>
    <dgm:cxn modelId="{821846B7-E09E-4E86-A245-926F94B8BB25}" type="presParOf" srcId="{43949D7B-5C85-47EC-822B-5928788B1119}" destId="{6EB03507-4A31-4D35-BE4E-0DFAC27BED5B}" srcOrd="2" destOrd="0" presId="urn:microsoft.com/office/officeart/2009/layout/CircleArrowProcess"/>
    <dgm:cxn modelId="{9D29C577-93E6-46C4-85D4-521A8EB61A60}" type="presParOf" srcId="{6EB03507-4A31-4D35-BE4E-0DFAC27BED5B}" destId="{F8098CBC-955A-4B09-A857-6E1C721040B8}" srcOrd="0" destOrd="0" presId="urn:microsoft.com/office/officeart/2009/layout/CircleArrowProcess"/>
    <dgm:cxn modelId="{01ED8EA8-349D-4399-8B2D-2F143E842CC9}" type="presParOf" srcId="{43949D7B-5C85-47EC-822B-5928788B1119}" destId="{32217594-87D0-4854-A01C-6BFFFC14E1F5}" srcOrd="3" destOrd="0" presId="urn:microsoft.com/office/officeart/2009/layout/CircleArrowProcess"/>
    <dgm:cxn modelId="{B82AB0EA-6A67-4DFF-BB1F-ADDA98150B2F}" type="presParOf" srcId="{43949D7B-5C85-47EC-822B-5928788B1119}" destId="{0FE87F3F-2425-499A-A426-B602E3B4A33D}" srcOrd="4" destOrd="0" presId="urn:microsoft.com/office/officeart/2009/layout/CircleArrowProcess"/>
    <dgm:cxn modelId="{AA0312B3-9C2A-4BCA-B3FB-76AF87D78466}" type="presParOf" srcId="{0FE87F3F-2425-499A-A426-B602E3B4A33D}" destId="{F40D39B9-9D89-4E0C-9BDD-A5554901D4C4}" srcOrd="0" destOrd="0" presId="urn:microsoft.com/office/officeart/2009/layout/CircleArrowProcess"/>
    <dgm:cxn modelId="{F38280E7-EA26-4310-8C28-CAC36997ACF5}" type="presParOf" srcId="{43949D7B-5C85-47EC-822B-5928788B1119}" destId="{0916E34A-6749-41BE-B9B1-C84F5A0DEF3B}" srcOrd="5" destOrd="0" presId="urn:microsoft.com/office/officeart/2009/layout/CircleArrowProcess"/>
    <dgm:cxn modelId="{0A8399BC-247B-4E08-8F9D-8195A1C75FF0}" type="presParOf" srcId="{43949D7B-5C85-47EC-822B-5928788B1119}" destId="{88C1FD70-8E66-46D1-8F32-0814EFD0B881}" srcOrd="6" destOrd="0" presId="urn:microsoft.com/office/officeart/2009/layout/CircleArrowProcess"/>
    <dgm:cxn modelId="{ABE49E38-9483-4834-9F61-1BD77DA81E1D}" type="presParOf" srcId="{88C1FD70-8E66-46D1-8F32-0814EFD0B881}" destId="{B7DFB2AE-8384-46B2-B495-DF40CAD94D91}" srcOrd="0" destOrd="0" presId="urn:microsoft.com/office/officeart/2009/layout/CircleArrowProcess"/>
    <dgm:cxn modelId="{41C48A2A-5B4F-4CA2-8C72-B0F403FB9622}" type="presParOf" srcId="{43949D7B-5C85-47EC-822B-5928788B1119}" destId="{639D5B23-F449-4EEA-AE55-14C7524B06E4}" srcOrd="7" destOrd="0" presId="urn:microsoft.com/office/officeart/2009/layout/CircleArrowProcess"/>
    <dgm:cxn modelId="{27A7EFF7-41BE-4228-8E21-05CD3EA3DD02}" type="presParOf" srcId="{43949D7B-5C85-47EC-822B-5928788B1119}" destId="{52ADDA2C-264F-4AA2-ADD5-00A1B1BB64F5}" srcOrd="8" destOrd="0" presId="urn:microsoft.com/office/officeart/2009/layout/CircleArrowProcess"/>
    <dgm:cxn modelId="{6D96CEE2-435C-4B4B-9C39-B72CDC7E5C93}" type="presParOf" srcId="{52ADDA2C-264F-4AA2-ADD5-00A1B1BB64F5}" destId="{06E9AF2D-4857-41B4-9772-25018277F176}" srcOrd="0" destOrd="0" presId="urn:microsoft.com/office/officeart/2009/layout/CircleArrowProcess"/>
    <dgm:cxn modelId="{05A9EFC0-F6FC-4F10-B6B4-C9CECFAB31B8}" type="presParOf" srcId="{43949D7B-5C85-47EC-822B-5928788B1119}" destId="{50134884-FCF8-42E7-8B6A-C544F29044C1}" srcOrd="9" destOrd="0" presId="urn:microsoft.com/office/officeart/2009/layout/CircleArrowProcess"/>
    <dgm:cxn modelId="{50A1055B-1E29-4C11-B290-EAE2F8ABC1A3}" type="presParOf" srcId="{43949D7B-5C85-47EC-822B-5928788B1119}" destId="{352C553A-80B7-43F7-9B3A-1BA7F1B1CCF7}" srcOrd="10" destOrd="0" presId="urn:microsoft.com/office/officeart/2009/layout/CircleArrowProcess"/>
    <dgm:cxn modelId="{D082F244-7AFB-42EF-ABFE-E3C5206FC663}" type="presParOf" srcId="{352C553A-80B7-43F7-9B3A-1BA7F1B1CCF7}" destId="{CF7E8F7C-783B-41DB-863F-369302D05893}" srcOrd="0" destOrd="0" presId="urn:microsoft.com/office/officeart/2009/layout/CircleArrowProcess"/>
    <dgm:cxn modelId="{27C436C6-9B0F-44A7-838F-AE009A0998C7}" type="presParOf" srcId="{43949D7B-5C85-47EC-822B-5928788B1119}" destId="{73CD56DE-5EF8-45DE-8654-0B64E6FC0495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D62C6-BAE2-4AD4-B5C7-85103525FDBD}">
      <dsp:nvSpPr>
        <dsp:cNvPr id="0" name=""/>
        <dsp:cNvSpPr/>
      </dsp:nvSpPr>
      <dsp:spPr>
        <a:xfrm>
          <a:off x="1051036" y="0"/>
          <a:ext cx="1476450" cy="147661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47E8D-7E16-43D6-8A29-A948908C2AAF}">
      <dsp:nvSpPr>
        <dsp:cNvPr id="0" name=""/>
        <dsp:cNvSpPr/>
      </dsp:nvSpPr>
      <dsp:spPr>
        <a:xfrm>
          <a:off x="1377013" y="534702"/>
          <a:ext cx="823943" cy="41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000" kern="1200" dirty="0" smtClean="0"/>
            <a:t>Planes de Gestión Empresarial</a:t>
          </a:r>
          <a:endParaRPr lang="es-NI" sz="1000" kern="1200" dirty="0"/>
        </a:p>
      </dsp:txBody>
      <dsp:txXfrm>
        <a:off x="1377013" y="534702"/>
        <a:ext cx="823943" cy="411698"/>
      </dsp:txXfrm>
    </dsp:sp>
    <dsp:sp modelId="{F8098CBC-955A-4B09-A857-6E1C721040B8}">
      <dsp:nvSpPr>
        <dsp:cNvPr id="0" name=""/>
        <dsp:cNvSpPr/>
      </dsp:nvSpPr>
      <dsp:spPr>
        <a:xfrm>
          <a:off x="640864" y="848671"/>
          <a:ext cx="1476450" cy="14766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17594-87D0-4854-A01C-6BFFFC14E1F5}">
      <dsp:nvSpPr>
        <dsp:cNvPr id="0" name=""/>
        <dsp:cNvSpPr/>
      </dsp:nvSpPr>
      <dsp:spPr>
        <a:xfrm>
          <a:off x="965179" y="1385059"/>
          <a:ext cx="823943" cy="41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000" kern="1200" dirty="0" smtClean="0"/>
            <a:t>Certificación de RRHH</a:t>
          </a:r>
          <a:endParaRPr lang="es-NI" sz="1000" kern="1200" dirty="0"/>
        </a:p>
      </dsp:txBody>
      <dsp:txXfrm>
        <a:off x="965179" y="1385059"/>
        <a:ext cx="823943" cy="411698"/>
      </dsp:txXfrm>
    </dsp:sp>
    <dsp:sp modelId="{F40D39B9-9D89-4E0C-9BDD-A5554901D4C4}">
      <dsp:nvSpPr>
        <dsp:cNvPr id="0" name=""/>
        <dsp:cNvSpPr/>
      </dsp:nvSpPr>
      <dsp:spPr>
        <a:xfrm>
          <a:off x="1051036" y="1700152"/>
          <a:ext cx="1476450" cy="147661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6E34A-6749-41BE-B9B1-C84F5A0DEF3B}">
      <dsp:nvSpPr>
        <dsp:cNvPr id="0" name=""/>
        <dsp:cNvSpPr/>
      </dsp:nvSpPr>
      <dsp:spPr>
        <a:xfrm>
          <a:off x="1377013" y="2234854"/>
          <a:ext cx="823943" cy="41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000" kern="1200" dirty="0" smtClean="0"/>
            <a:t>Asistencia técnica continua</a:t>
          </a:r>
          <a:endParaRPr lang="es-NI" sz="1000" kern="1200" dirty="0"/>
        </a:p>
      </dsp:txBody>
      <dsp:txXfrm>
        <a:off x="1377013" y="2234854"/>
        <a:ext cx="823943" cy="411698"/>
      </dsp:txXfrm>
    </dsp:sp>
    <dsp:sp modelId="{B7DFB2AE-8384-46B2-B495-DF40CAD94D91}">
      <dsp:nvSpPr>
        <dsp:cNvPr id="0" name=""/>
        <dsp:cNvSpPr/>
      </dsp:nvSpPr>
      <dsp:spPr>
        <a:xfrm>
          <a:off x="640864" y="2550508"/>
          <a:ext cx="1476450" cy="147661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D5B23-F449-4EEA-AE55-14C7524B06E4}">
      <dsp:nvSpPr>
        <dsp:cNvPr id="0" name=""/>
        <dsp:cNvSpPr/>
      </dsp:nvSpPr>
      <dsp:spPr>
        <a:xfrm>
          <a:off x="965179" y="3085211"/>
          <a:ext cx="823943" cy="41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000" kern="1200" dirty="0" err="1" smtClean="0"/>
            <a:t>Implement</a:t>
          </a:r>
          <a:r>
            <a:rPr lang="es-NI" sz="1000" kern="1200" dirty="0" smtClean="0"/>
            <a:t>. de planes de mejora</a:t>
          </a:r>
          <a:r>
            <a:rPr lang="es-NI" sz="900" kern="1200" dirty="0" smtClean="0"/>
            <a:t>.</a:t>
          </a:r>
          <a:endParaRPr lang="es-NI" sz="900" kern="1200" dirty="0"/>
        </a:p>
      </dsp:txBody>
      <dsp:txXfrm>
        <a:off x="965179" y="3085211"/>
        <a:ext cx="823943" cy="411698"/>
      </dsp:txXfrm>
    </dsp:sp>
    <dsp:sp modelId="{06E9AF2D-4857-41B4-9772-25018277F176}">
      <dsp:nvSpPr>
        <dsp:cNvPr id="0" name=""/>
        <dsp:cNvSpPr/>
      </dsp:nvSpPr>
      <dsp:spPr>
        <a:xfrm>
          <a:off x="1051036" y="3399742"/>
          <a:ext cx="1476450" cy="147661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34884-FCF8-42E7-8B6A-C544F29044C1}">
      <dsp:nvSpPr>
        <dsp:cNvPr id="0" name=""/>
        <dsp:cNvSpPr/>
      </dsp:nvSpPr>
      <dsp:spPr>
        <a:xfrm>
          <a:off x="1377013" y="3934445"/>
          <a:ext cx="823943" cy="41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000" kern="1200" dirty="0" smtClean="0"/>
            <a:t>Intercambios empresariales</a:t>
          </a:r>
          <a:r>
            <a:rPr lang="es-NI" sz="900" kern="1200" dirty="0" smtClean="0"/>
            <a:t>.</a:t>
          </a:r>
          <a:endParaRPr lang="es-NI" sz="900" kern="1200" dirty="0"/>
        </a:p>
      </dsp:txBody>
      <dsp:txXfrm>
        <a:off x="1377013" y="3934445"/>
        <a:ext cx="823943" cy="411698"/>
      </dsp:txXfrm>
    </dsp:sp>
    <dsp:sp modelId="{CF7E8F7C-783B-41DB-863F-369302D05893}">
      <dsp:nvSpPr>
        <dsp:cNvPr id="0" name=""/>
        <dsp:cNvSpPr/>
      </dsp:nvSpPr>
      <dsp:spPr>
        <a:xfrm>
          <a:off x="746107" y="4347266"/>
          <a:ext cx="1268457" cy="126935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D56DE-5EF8-45DE-8654-0B64E6FC0495}">
      <dsp:nvSpPr>
        <dsp:cNvPr id="0" name=""/>
        <dsp:cNvSpPr/>
      </dsp:nvSpPr>
      <dsp:spPr>
        <a:xfrm>
          <a:off x="965179" y="4784801"/>
          <a:ext cx="823943" cy="41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000" kern="1200" dirty="0" smtClean="0"/>
            <a:t>Ruedas de negocios / ferias</a:t>
          </a:r>
          <a:r>
            <a:rPr lang="es-NI" sz="900" kern="1200" dirty="0" smtClean="0"/>
            <a:t>.</a:t>
          </a:r>
          <a:endParaRPr lang="es-NI" sz="900" kern="1200" dirty="0"/>
        </a:p>
      </dsp:txBody>
      <dsp:txXfrm>
        <a:off x="965179" y="4784801"/>
        <a:ext cx="823943" cy="411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4930F0-F938-4C13-899C-06362F2F3042}" type="datetimeFigureOut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NI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NI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0D5453-CCA8-4A10-9E8E-5B80E18E2A74}" type="slidenum">
              <a:rPr lang="es-NI" altLang="es-US"/>
              <a:pPr/>
              <a:t>‹Nº›</a:t>
            </a:fld>
            <a:endParaRPr lang="es-NI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U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EA4567-87D2-4C1C-AE1F-1951BAAA2127}" type="slidenum">
              <a:rPr lang="es-NI" altLang="es-US"/>
              <a:pPr eaLnBrk="1" hangingPunct="1"/>
              <a:t>1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AB9966-FD84-4A53-98DD-1E36AE06A42A}" type="slidenum">
              <a:rPr lang="es-NI" altLang="es-US"/>
              <a:pPr eaLnBrk="1" hangingPunct="1"/>
              <a:t>17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807358-F2B2-41A3-9E4A-5BDC6D8887D8}" type="slidenum">
              <a:rPr lang="es-NI" altLang="es-US"/>
              <a:pPr eaLnBrk="1" hangingPunct="1"/>
              <a:t>18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A8D572-9465-432D-BEB7-344FA544CE0C}" type="slidenum">
              <a:rPr lang="es-NI" altLang="es-US"/>
              <a:pPr eaLnBrk="1" hangingPunct="1"/>
              <a:t>19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6B778F-7E26-45F9-9110-026CAF37B379}" type="slidenum">
              <a:rPr lang="es-NI" altLang="es-US"/>
              <a:pPr eaLnBrk="1" hangingPunct="1"/>
              <a:t>20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D829F1-8993-40C3-AFE1-24DA5380348D}" type="slidenum">
              <a:rPr lang="es-NI" altLang="es-US"/>
              <a:pPr eaLnBrk="1" hangingPunct="1"/>
              <a:t>21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FE498D-974F-43E1-83D0-1585E321337C}" type="slidenum">
              <a:rPr lang="es-NI" altLang="es-US"/>
              <a:pPr eaLnBrk="1" hangingPunct="1"/>
              <a:t>22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53AB63-30EE-4449-9BDD-0EDB7E00CBDC}" type="slidenum">
              <a:rPr lang="es-NI" altLang="es-US"/>
              <a:pPr eaLnBrk="1" hangingPunct="1"/>
              <a:t>23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40970E-8932-4CE8-98A5-E8465FD8B3C5}" type="slidenum">
              <a:rPr lang="es-NI" altLang="es-US"/>
              <a:pPr eaLnBrk="1" hangingPunct="1"/>
              <a:t>24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DB5F9C-006D-4523-8F78-77A1E9D3F37F}" type="slidenum">
              <a:rPr lang="es-NI" altLang="es-US"/>
              <a:pPr eaLnBrk="1" hangingPunct="1"/>
              <a:t>25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70D0FE-C0F8-47B0-A401-05FF687A5AFA}" type="slidenum">
              <a:rPr lang="es-NI" altLang="es-US"/>
              <a:pPr eaLnBrk="1" hangingPunct="1"/>
              <a:t>26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D424AC-951F-4AF8-92AC-16386A85EFDE}" type="slidenum">
              <a:rPr lang="es-NI" altLang="es-US"/>
              <a:pPr eaLnBrk="1" hangingPunct="1"/>
              <a:t>4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1CDDCB-5650-4FD0-90D1-8D6DE9153809}" type="slidenum">
              <a:rPr lang="es-NI" altLang="es-US"/>
              <a:pPr eaLnBrk="1" hangingPunct="1"/>
              <a:t>27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U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DA3FF6-FBEF-4CD1-B9DA-8836745ABD2D}" type="slidenum">
              <a:rPr lang="es-NI" altLang="es-US"/>
              <a:pPr eaLnBrk="1" hangingPunct="1"/>
              <a:t>28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598134-FA92-424D-BE0C-3B3F15F80A72}" type="slidenum">
              <a:rPr lang="es-NI" altLang="es-US"/>
              <a:pPr eaLnBrk="1" hangingPunct="1"/>
              <a:t>29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7A835A-33EA-4B1F-8E51-E5DB4646AEB2}" type="slidenum">
              <a:rPr lang="es-NI" altLang="es-US"/>
              <a:pPr eaLnBrk="1" hangingPunct="1"/>
              <a:t>30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U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E8C0D7-9EEC-4B72-9D30-BACBC1372361}" type="slidenum">
              <a:rPr lang="es-NI" altLang="es-US"/>
              <a:pPr eaLnBrk="1" hangingPunct="1"/>
              <a:t>31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B80EFB-0950-48BF-BA9F-FA55B5509DAB}" type="slidenum">
              <a:rPr lang="es-NI" altLang="es-US"/>
              <a:pPr eaLnBrk="1" hangingPunct="1"/>
              <a:t>32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1F777C-7069-42D8-87C3-F12EBF2513AF}" type="slidenum">
              <a:rPr lang="es-NI" altLang="es-US"/>
              <a:pPr eaLnBrk="1" hangingPunct="1"/>
              <a:t>33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5B0BF3-7C84-4063-A8A6-00076FB08CD4}" type="slidenum">
              <a:rPr lang="es-NI" altLang="es-US"/>
              <a:pPr eaLnBrk="1" hangingPunct="1"/>
              <a:t>34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6622D1-C5E4-4DFC-BDAB-7A7915DEB96A}" type="slidenum">
              <a:rPr lang="es-NI" altLang="es-US"/>
              <a:pPr eaLnBrk="1" hangingPunct="1"/>
              <a:t>35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07FBE6-2159-4B7A-9A5B-BAE7008DD6D0}" type="slidenum">
              <a:rPr lang="es-NI" altLang="es-US"/>
              <a:pPr eaLnBrk="1" hangingPunct="1"/>
              <a:t>36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US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11419A-CA39-40BC-8C2F-F737B76535E6}" type="slidenum">
              <a:rPr lang="es-NI" altLang="es-US"/>
              <a:pPr eaLnBrk="1" hangingPunct="1"/>
              <a:t>5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US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C53537-FCB9-4280-AF58-765A78D6907B}" type="slidenum">
              <a:rPr lang="es-NI" altLang="es-US"/>
              <a:pPr eaLnBrk="1" hangingPunct="1"/>
              <a:t>37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EC410B-2841-40B7-8F01-0873551099D3}" type="slidenum">
              <a:rPr lang="es-NI" altLang="es-US"/>
              <a:pPr eaLnBrk="1" hangingPunct="1"/>
              <a:t>38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06E338-0610-4B9F-BC32-EC236360FFB7}" type="slidenum">
              <a:rPr lang="es-NI" altLang="es-US"/>
              <a:pPr eaLnBrk="1" hangingPunct="1"/>
              <a:t>39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E36AB0-D311-4129-B30F-F029FC6F22A9}" type="slidenum">
              <a:rPr lang="es-NI" altLang="es-US"/>
              <a:pPr eaLnBrk="1" hangingPunct="1"/>
              <a:t>41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0D091F-5802-47A8-B93D-F9C3932F12AF}" type="slidenum">
              <a:rPr lang="es-NI" altLang="es-US"/>
              <a:pPr eaLnBrk="1" hangingPunct="1"/>
              <a:t>42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973C82-8BDF-4AB4-9D91-E6F81705A22E}" type="slidenum">
              <a:rPr lang="es-ES" altLang="es-US">
                <a:latin typeface="Times" panose="02020603050405020304" pitchFamily="18" charset="0"/>
              </a:rPr>
              <a:pPr eaLnBrk="1" hangingPunct="1"/>
              <a:t>9</a:t>
            </a:fld>
            <a:endParaRPr lang="es-ES" altLang="es-US">
              <a:latin typeface="Times" panose="02020603050405020304" pitchFamily="18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US" altLang="es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AFEB07-439E-44B8-BD5D-239C6482214D}" type="slidenum">
              <a:rPr lang="es-ES" altLang="es-US">
                <a:latin typeface="Times" panose="02020603050405020304" pitchFamily="18" charset="0"/>
              </a:rPr>
              <a:pPr eaLnBrk="1" hangingPunct="1"/>
              <a:t>10</a:t>
            </a:fld>
            <a:endParaRPr lang="es-ES" altLang="es-US">
              <a:latin typeface="Times" panose="02020603050405020304" pitchFamily="18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US" altLang="es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7A8EAA-0930-47BE-8D72-A56F16A072CF}" type="slidenum">
              <a:rPr lang="es-ES" altLang="es-US">
                <a:latin typeface="Times" panose="02020603050405020304" pitchFamily="18" charset="0"/>
              </a:rPr>
              <a:pPr eaLnBrk="1" hangingPunct="1"/>
              <a:t>11</a:t>
            </a:fld>
            <a:endParaRPr lang="es-ES" altLang="es-US">
              <a:latin typeface="Times" panose="02020603050405020304" pitchFamily="18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US" altLang="es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2300B7-6ACE-47B9-B00D-4ED1DBBD176E}" type="slidenum">
              <a:rPr lang="es-NI" altLang="es-US"/>
              <a:pPr eaLnBrk="1" hangingPunct="1"/>
              <a:t>14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18892C-B253-4902-AD23-A29F38AC2EAA}" type="slidenum">
              <a:rPr lang="es-NI" altLang="es-US"/>
              <a:pPr eaLnBrk="1" hangingPunct="1"/>
              <a:t>15</a:t>
            </a:fld>
            <a:endParaRPr lang="es-NI" altLang="es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US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E15467-53E7-4DB5-9A9C-2A31DA751785}" type="slidenum">
              <a:rPr lang="es-NI" altLang="es-US"/>
              <a:pPr eaLnBrk="1" hangingPunct="1"/>
              <a:t>16</a:t>
            </a:fld>
            <a:endParaRPr lang="es-NI" altLang="es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19FF-E09F-4F56-ACA4-5400A75A946E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DF7C7-0EF2-4B96-9358-1DC6532DBBEE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360845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9114-30BD-47FE-8E42-19705CBBE5C4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44AD7-5A9F-4083-9A94-F5BB5A6BF51F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93220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5838-1749-4C8F-94C9-7B53764784BB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7CB1D-0D8C-4426-BB79-9C84D837F721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11351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EF78-6FD3-456F-B32A-8F2E78221F4A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CC0A5-01EE-4C26-9FB9-EE359CB855DB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414412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09EB-6730-4AE8-B96F-01D43C02BAFF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88502-683C-41E6-82DD-8E18E5E4D666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187700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9E61-CC9E-4A01-BFDC-5639F2EF76B5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78E7E-B106-45EA-8F70-6FFE1EAD0029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320246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F82-32D3-46DD-B757-5EAB761682CB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F9E69-4399-428E-9576-F62F1D57025B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418553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28774-CC87-4595-B94E-CB146C13B626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7B0FB-3F97-4DF6-A4BF-D591A09B957B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210158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2B85-CAD1-4DD7-B02D-5D47C7E2698C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6682E-DCD5-41C2-8EE4-0B3A9DC04BED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105528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AC57-C5D3-45E1-811D-0E68C510B8A3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4E33C-8695-4B4B-A271-0EC6B2FBA8FB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210247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NI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5BB0-2C7B-415B-9A78-F1CB1FC8D1A0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89838-F2EA-44A7-8387-7A11ED61D7C9}" type="slidenum">
              <a:rPr lang="es-NI" altLang="es-US"/>
              <a:pPr/>
              <a:t>‹Nº›</a:t>
            </a:fld>
            <a:endParaRPr lang="es-NI" altLang="es-US"/>
          </a:p>
        </p:txBody>
      </p:sp>
    </p:spTree>
    <p:extLst>
      <p:ext uri="{BB962C8B-B14F-4D97-AF65-F5344CB8AC3E}">
        <p14:creationId xmlns:p14="http://schemas.microsoft.com/office/powerpoint/2010/main" val="245287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título del patrón</a:t>
            </a:r>
            <a:endParaRPr lang="es-NI" altLang="es-US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S" smtClean="0"/>
              <a:t>Haga clic para modificar el estilo de texto del patrón</a:t>
            </a:r>
          </a:p>
          <a:p>
            <a:pPr lvl="1"/>
            <a:r>
              <a:rPr lang="es-ES" altLang="es-US" smtClean="0"/>
              <a:t>Segundo nivel</a:t>
            </a:r>
          </a:p>
          <a:p>
            <a:pPr lvl="2"/>
            <a:r>
              <a:rPr lang="es-ES" altLang="es-US" smtClean="0"/>
              <a:t>Tercer nivel</a:t>
            </a:r>
          </a:p>
          <a:p>
            <a:pPr lvl="3"/>
            <a:r>
              <a:rPr lang="es-ES" altLang="es-US" smtClean="0"/>
              <a:t>Cuarto nivel</a:t>
            </a:r>
          </a:p>
          <a:p>
            <a:pPr lvl="4"/>
            <a:r>
              <a:rPr lang="es-ES" altLang="es-US" smtClean="0"/>
              <a:t>Quinto nivel</a:t>
            </a:r>
            <a:endParaRPr lang="es-NI" altLang="es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6066D0-B921-46C2-A55A-E090412DDB4C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0BEB60-4710-4A34-B937-60B86B6A48EA}" type="slidenum">
              <a:rPr lang="es-NI" altLang="es-US"/>
              <a:pPr/>
              <a:t>‹Nº›</a:t>
            </a:fld>
            <a:endParaRPr lang="es-NI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.jpe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5" Type="http://schemas.openxmlformats.org/officeDocument/2006/relationships/image" Target="../media/image10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Relationship Id="rId14" Type="http://schemas.openxmlformats.org/officeDocument/2006/relationships/image" Target="../media/image10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18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2" y="285728"/>
            <a:chExt cx="9144032" cy="6572272"/>
          </a:xfrm>
        </p:grpSpPr>
        <p:sp>
          <p:nvSpPr>
            <p:cNvPr id="17" name="16 Rectángulo"/>
            <p:cNvSpPr/>
            <p:nvPr/>
          </p:nvSpPr>
          <p:spPr>
            <a:xfrm>
              <a:off x="-32" y="3428856"/>
              <a:ext cx="9144032" cy="34291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pic>
          <p:nvPicPr>
            <p:cNvPr id="4100" name="0 Imagen" descr="LOGO_FINAL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094" y="285728"/>
              <a:ext cx="3005699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Imagen 1" descr="C:\Users\Ian Coronel\Desktop\logotipo_embajada_de_holanda_(Small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3" y="285728"/>
              <a:ext cx="1645264" cy="150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12 Grupo"/>
            <p:cNvGrpSpPr>
              <a:grpSpLocks/>
            </p:cNvGrpSpPr>
            <p:nvPr/>
          </p:nvGrpSpPr>
          <p:grpSpPr bwMode="auto">
            <a:xfrm>
              <a:off x="-32" y="2500306"/>
              <a:ext cx="9144000" cy="1800001"/>
              <a:chOff x="-32" y="2500306"/>
              <a:chExt cx="9144000" cy="1800001"/>
            </a:xfrm>
          </p:grpSpPr>
          <p:cxnSp>
            <p:nvCxnSpPr>
              <p:cNvPr id="4105" name="AutoShape 5"/>
              <p:cNvCxnSpPr>
                <a:cxnSpLocks noChangeShapeType="1"/>
              </p:cNvCxnSpPr>
              <p:nvPr/>
            </p:nvCxnSpPr>
            <p:spPr bwMode="auto">
              <a:xfrm>
                <a:off x="-32" y="3415502"/>
                <a:ext cx="9144000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06" name="Oval 7" descr="Rsva_ElAguacate_SJS_pequeña7"/>
              <p:cNvSpPr>
                <a:spLocks noChangeArrowheads="1"/>
              </p:cNvSpPr>
              <p:nvPr/>
            </p:nvSpPr>
            <p:spPr bwMode="auto">
              <a:xfrm>
                <a:off x="668046" y="2500306"/>
                <a:ext cx="1800000" cy="1800000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4107" name="Oval 8" descr="VolcanMaderas_Isla_de_Ometepe PEQUEÑA06"/>
              <p:cNvSpPr>
                <a:spLocks noChangeArrowheads="1"/>
              </p:cNvSpPr>
              <p:nvPr/>
            </p:nvSpPr>
            <p:spPr bwMode="auto">
              <a:xfrm>
                <a:off x="2636118" y="2500306"/>
                <a:ext cx="1800000" cy="1800000"/>
              </a:xfrm>
              <a:prstGeom prst="ellipse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4108" name="Oval 9" descr="Turistas_Bahia_SJS_PEQUEÑA02"/>
              <p:cNvSpPr>
                <a:spLocks noChangeArrowheads="1"/>
              </p:cNvSpPr>
              <p:nvPr/>
            </p:nvSpPr>
            <p:spPr bwMode="auto">
              <a:xfrm>
                <a:off x="4604190" y="2500306"/>
                <a:ext cx="1800000" cy="1800001"/>
              </a:xfrm>
              <a:prstGeom prst="ellipse">
                <a:avLst/>
              </a:prstGeom>
              <a:blipFill dpi="0" rotWithShape="1">
                <a:blip r:embed="rId7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4109" name="Oval 10" descr="Iglesia_ConventoSnFrancisco_Gda02"/>
              <p:cNvSpPr>
                <a:spLocks noChangeArrowheads="1"/>
              </p:cNvSpPr>
              <p:nvPr/>
            </p:nvSpPr>
            <p:spPr bwMode="auto">
              <a:xfrm>
                <a:off x="6572263" y="2500306"/>
                <a:ext cx="1800000" cy="1800000"/>
              </a:xfrm>
              <a:prstGeom prst="ellipse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103" name="Text Box 11"/>
            <p:cNvSpPr txBox="1">
              <a:spLocks noChangeArrowheads="1"/>
            </p:cNvSpPr>
            <p:nvPr/>
          </p:nvSpPr>
          <p:spPr bwMode="auto">
            <a:xfrm>
              <a:off x="2000232" y="5500702"/>
              <a:ext cx="5357849" cy="38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es-ES" altLang="es-US" sz="2000"/>
            </a:p>
          </p:txBody>
        </p:sp>
        <p:sp>
          <p:nvSpPr>
            <p:cNvPr id="3080" name="Text Box 12"/>
            <p:cNvSpPr txBox="1">
              <a:spLocks noChangeArrowheads="1"/>
            </p:cNvSpPr>
            <p:nvPr/>
          </p:nvSpPr>
          <p:spPr bwMode="auto">
            <a:xfrm>
              <a:off x="714346" y="4714405"/>
              <a:ext cx="7643840" cy="1154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s-NI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  <a:cs typeface="Arial" charset="0"/>
                </a:rPr>
                <a:t>PROYECTO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s-NI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  <a:cs typeface="Arial" charset="0"/>
                </a:rPr>
                <a:t> RUTA TRIÁNGULO DEL SUR</a:t>
              </a:r>
              <a:endParaRPr lang="es-NI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153400" cy="842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Cadenas de valor.</a:t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Fortalecimiento de las cadenas vinculadas al turismo y las conexas.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Fomento y promoción de 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Agronegocios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Fomento y promoción de Turismo Rural.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Fomento y desarrollo de Proveedores Locales.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Fortalecimiento a los Espacios Públicos Privados.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Facilitación  y mejoramiento del acceso a servicios financieros.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Promoción y comercialización.</a:t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57313"/>
            <a:ext cx="7772400" cy="43053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Promoción y mercadeo del sur occidente de Nicaragua, en Costa Rica.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Acciones promocionales del sur occidente de Nicaragua, para el turismo nacional y para el centroamericano, con énfasis en el Salvador.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Caracterización de la oferta del sur occidente de Nicaragua.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Estudio de Mercado del Norte de Costa Rica, para el turismo nacional y extranjero.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Ruedas de negocio con empresarios locales y tour operadores nacionales y centroamericanos.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Participación en ferias nacionales e internacionales, Costa Rica y El Salvador.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7 Grupo"/>
          <p:cNvGrpSpPr>
            <a:grpSpLocks/>
          </p:cNvGrpSpPr>
          <p:nvPr/>
        </p:nvGrpSpPr>
        <p:grpSpPr bwMode="auto">
          <a:xfrm>
            <a:off x="0" y="0"/>
            <a:ext cx="9144000" cy="720725"/>
            <a:chOff x="0" y="0"/>
            <a:chExt cx="9144000" cy="548680"/>
          </a:xfrm>
        </p:grpSpPr>
        <p:sp>
          <p:nvSpPr>
            <p:cNvPr id="10" name="9 Rectángulo"/>
            <p:cNvSpPr/>
            <p:nvPr/>
          </p:nvSpPr>
          <p:spPr>
            <a:xfrm>
              <a:off x="0" y="0"/>
              <a:ext cx="9144000" cy="54868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sp>
          <p:nvSpPr>
            <p:cNvPr id="15396" name="10 Rectángulo"/>
            <p:cNvSpPr>
              <a:spLocks noChangeArrowheads="1"/>
            </p:cNvSpPr>
            <p:nvPr/>
          </p:nvSpPr>
          <p:spPr bwMode="auto">
            <a:xfrm>
              <a:off x="179512" y="136672"/>
              <a:ext cx="6125060" cy="28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US">
                  <a:solidFill>
                    <a:schemeClr val="bg1"/>
                  </a:solidFill>
                  <a:latin typeface="Candara" panose="020E0502030303020204" pitchFamily="34" charset="0"/>
                </a:rPr>
                <a:t>PROYECTO  RUTA TRIANGULO SUR:</a:t>
              </a:r>
              <a:endParaRPr lang="es-NI" altLang="es-US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0" y="6416675"/>
            <a:ext cx="9144000" cy="468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NI"/>
          </a:p>
        </p:txBody>
      </p:sp>
      <p:grpSp>
        <p:nvGrpSpPr>
          <p:cNvPr id="15364" name="4 Grupo"/>
          <p:cNvGrpSpPr>
            <a:grpSpLocks/>
          </p:cNvGrpSpPr>
          <p:nvPr/>
        </p:nvGrpSpPr>
        <p:grpSpPr bwMode="auto">
          <a:xfrm>
            <a:off x="323850" y="908050"/>
            <a:ext cx="6875463" cy="5329238"/>
            <a:chOff x="1264836" y="980728"/>
            <a:chExt cx="6588000" cy="5076000"/>
          </a:xfrm>
        </p:grpSpPr>
        <p:grpSp>
          <p:nvGrpSpPr>
            <p:cNvPr id="15368" name="12 Grupo"/>
            <p:cNvGrpSpPr>
              <a:grpSpLocks/>
            </p:cNvGrpSpPr>
            <p:nvPr/>
          </p:nvGrpSpPr>
          <p:grpSpPr bwMode="auto">
            <a:xfrm>
              <a:off x="1264836" y="980728"/>
              <a:ext cx="6588000" cy="5076000"/>
              <a:chOff x="1276149" y="581793"/>
              <a:chExt cx="6840760" cy="5241042"/>
            </a:xfrm>
          </p:grpSpPr>
          <p:pic>
            <p:nvPicPr>
              <p:cNvPr id="15393" name="13 Imagen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149" y="581793"/>
                <a:ext cx="6840760" cy="524104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14 Elipse"/>
              <p:cNvSpPr>
                <a:spLocks noChangeArrowheads="1"/>
              </p:cNvSpPr>
              <p:nvPr/>
            </p:nvSpPr>
            <p:spPr bwMode="auto">
              <a:xfrm>
                <a:off x="1509913" y="4359964"/>
                <a:ext cx="1258852" cy="1259911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254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15369" name="2 Grupo"/>
            <p:cNvGrpSpPr>
              <a:grpSpLocks/>
            </p:cNvGrpSpPr>
            <p:nvPr/>
          </p:nvGrpSpPr>
          <p:grpSpPr bwMode="auto">
            <a:xfrm>
              <a:off x="2951928" y="1787300"/>
              <a:ext cx="2628184" cy="3812273"/>
              <a:chOff x="2951928" y="1787300"/>
              <a:chExt cx="2628184" cy="3812273"/>
            </a:xfrm>
          </p:grpSpPr>
          <p:sp>
            <p:nvSpPr>
              <p:cNvPr id="18" name="17 Elipse"/>
              <p:cNvSpPr/>
              <p:nvPr/>
            </p:nvSpPr>
            <p:spPr>
              <a:xfrm>
                <a:off x="2951766" y="1786659"/>
                <a:ext cx="971999" cy="93596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  <p:sp>
            <p:nvSpPr>
              <p:cNvPr id="20" name="19 Elipse"/>
              <p:cNvSpPr/>
              <p:nvPr/>
            </p:nvSpPr>
            <p:spPr>
              <a:xfrm>
                <a:off x="4284273" y="3428761"/>
                <a:ext cx="1296000" cy="126106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  <p:sp>
            <p:nvSpPr>
              <p:cNvPr id="24" name="23 Elipse"/>
              <p:cNvSpPr/>
              <p:nvPr/>
            </p:nvSpPr>
            <p:spPr>
              <a:xfrm>
                <a:off x="3211878" y="4685285"/>
                <a:ext cx="915718" cy="91479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3511541" y="3847602"/>
                <a:ext cx="684507" cy="684965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</p:grpSp>
        <p:grpSp>
          <p:nvGrpSpPr>
            <p:cNvPr id="15370" name="3 Grupo"/>
            <p:cNvGrpSpPr>
              <a:grpSpLocks/>
            </p:cNvGrpSpPr>
            <p:nvPr/>
          </p:nvGrpSpPr>
          <p:grpSpPr bwMode="auto">
            <a:xfrm>
              <a:off x="2771816" y="2724702"/>
              <a:ext cx="2160224" cy="3008554"/>
              <a:chOff x="2771816" y="2724702"/>
              <a:chExt cx="2160224" cy="3008554"/>
            </a:xfrm>
          </p:grpSpPr>
          <p:grpSp>
            <p:nvGrpSpPr>
              <p:cNvPr id="2" name="1 Elipse"/>
              <p:cNvGrpSpPr>
                <a:grpSpLocks/>
              </p:cNvGrpSpPr>
              <p:nvPr/>
            </p:nvGrpSpPr>
            <p:grpSpPr bwMode="auto">
              <a:xfrm>
                <a:off x="2712705" y="4116386"/>
                <a:ext cx="257010" cy="243866"/>
                <a:chOff x="1834896" y="4200144"/>
                <a:chExt cx="268224" cy="256032"/>
              </a:xfrm>
            </p:grpSpPr>
            <p:pic>
              <p:nvPicPr>
                <p:cNvPr id="15371" name="1 Elipse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4896" y="4200144"/>
                  <a:ext cx="268224" cy="256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7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918594" y="4256609"/>
                  <a:ext cx="106267" cy="1069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US" altLang="es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" name="18 Elipse"/>
              <p:cNvGrpSpPr>
                <a:grpSpLocks/>
              </p:cNvGrpSpPr>
              <p:nvPr/>
            </p:nvGrpSpPr>
            <p:grpSpPr bwMode="auto">
              <a:xfrm>
                <a:off x="4079529" y="5556355"/>
                <a:ext cx="257010" cy="243866"/>
                <a:chOff x="3261360" y="5711952"/>
                <a:chExt cx="268224" cy="256032"/>
              </a:xfrm>
            </p:grpSpPr>
            <p:pic>
              <p:nvPicPr>
                <p:cNvPr id="15374" name="18 Elipse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1360" y="5711952"/>
                  <a:ext cx="268224" cy="256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7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46444" y="5768635"/>
                  <a:ext cx="106267" cy="1069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US" altLang="es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1" name="20 Elipse"/>
              <p:cNvGrpSpPr>
                <a:grpSpLocks/>
              </p:cNvGrpSpPr>
              <p:nvPr/>
            </p:nvGrpSpPr>
            <p:grpSpPr bwMode="auto">
              <a:xfrm>
                <a:off x="3051491" y="2688030"/>
                <a:ext cx="257010" cy="249672"/>
                <a:chOff x="2188464" y="2700528"/>
                <a:chExt cx="268224" cy="262128"/>
              </a:xfrm>
            </p:grpSpPr>
            <p:pic>
              <p:nvPicPr>
                <p:cNvPr id="15377" name="20 Elipse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8464" y="2700528"/>
                  <a:ext cx="268224" cy="2621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7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270771" y="2761170"/>
                  <a:ext cx="106267" cy="1069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US" altLang="es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" name="21 Elipse"/>
              <p:cNvGrpSpPr>
                <a:grpSpLocks/>
              </p:cNvGrpSpPr>
              <p:nvPr/>
            </p:nvGrpSpPr>
            <p:grpSpPr bwMode="auto">
              <a:xfrm>
                <a:off x="4295650" y="3895745"/>
                <a:ext cx="257010" cy="249672"/>
                <a:chOff x="3486912" y="3968496"/>
                <a:chExt cx="268224" cy="262128"/>
              </a:xfrm>
            </p:grpSpPr>
            <p:pic>
              <p:nvPicPr>
                <p:cNvPr id="15380" name="21 Elipse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86912" y="3968496"/>
                  <a:ext cx="268224" cy="2621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8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571895" y="4029808"/>
                  <a:ext cx="106267" cy="1069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US" altLang="es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" name="22 Elipse"/>
              <p:cNvGrpSpPr>
                <a:grpSpLocks/>
              </p:cNvGrpSpPr>
              <p:nvPr/>
            </p:nvGrpSpPr>
            <p:grpSpPr bwMode="auto">
              <a:xfrm>
                <a:off x="4482566" y="4029291"/>
                <a:ext cx="251168" cy="243866"/>
                <a:chOff x="3681984" y="4108704"/>
                <a:chExt cx="262128" cy="256032"/>
              </a:xfrm>
            </p:grpSpPr>
            <p:pic>
              <p:nvPicPr>
                <p:cNvPr id="15383" name="22 Elipse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81984" y="4108704"/>
                  <a:ext cx="262128" cy="256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84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763852" y="4164456"/>
                  <a:ext cx="106267" cy="1069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US" altLang="es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" name="24 Elipse"/>
              <p:cNvGrpSpPr>
                <a:grpSpLocks/>
              </p:cNvGrpSpPr>
              <p:nvPr/>
            </p:nvGrpSpPr>
            <p:grpSpPr bwMode="auto">
              <a:xfrm>
                <a:off x="4727894" y="3971228"/>
                <a:ext cx="257010" cy="249672"/>
                <a:chOff x="3938016" y="4047744"/>
                <a:chExt cx="268224" cy="262128"/>
              </a:xfrm>
            </p:grpSpPr>
            <p:pic>
              <p:nvPicPr>
                <p:cNvPr id="15386" name="24 Elipse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38016" y="4047744"/>
                  <a:ext cx="268224" cy="2621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8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022795" y="4105409"/>
                  <a:ext cx="106267" cy="1069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es-US" altLang="es-US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1" name="40 CuadroTexto"/>
          <p:cNvGrpSpPr>
            <a:grpSpLocks/>
          </p:cNvGrpSpPr>
          <p:nvPr/>
        </p:nvGrpSpPr>
        <p:grpSpPr bwMode="auto">
          <a:xfrm>
            <a:off x="3651250" y="938213"/>
            <a:ext cx="5291138" cy="2359025"/>
            <a:chOff x="2300" y="591"/>
            <a:chExt cx="3333" cy="1486"/>
          </a:xfrm>
        </p:grpSpPr>
        <p:pic>
          <p:nvPicPr>
            <p:cNvPr id="15365" name="40 CuadroTexto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" y="591"/>
              <a:ext cx="3333" cy="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2408" y="690"/>
              <a:ext cx="3121" cy="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 sz="1400">
                  <a:solidFill>
                    <a:schemeClr val="bg1"/>
                  </a:solidFill>
                  <a:latin typeface="Calibri" panose="020F0502020204030204" pitchFamily="34" charset="0"/>
                </a:rPr>
                <a:t>220  Empresas turísticas; (El 60% de la oferta de GR y RV) .</a:t>
              </a:r>
            </a:p>
            <a:p>
              <a:pPr eaLnBrk="1" hangingPunct="1"/>
              <a:r>
                <a:rPr lang="es-NI" altLang="es-US" sz="1400">
                  <a:solidFill>
                    <a:schemeClr val="bg1"/>
                  </a:solidFill>
                  <a:latin typeface="Calibri" panose="020F0502020204030204" pitchFamily="34" charset="0"/>
                </a:rPr>
                <a:t>                81 % ( 2,765) de la oferta  de alimentos y bebidas </a:t>
              </a:r>
            </a:p>
            <a:p>
              <a:pPr eaLnBrk="1" hangingPunct="1"/>
              <a:r>
                <a:rPr lang="es-NI" altLang="es-US" sz="1400">
                  <a:solidFill>
                    <a:schemeClr val="bg1"/>
                  </a:solidFill>
                  <a:latin typeface="Calibri" panose="020F0502020204030204" pitchFamily="34" charset="0"/>
                </a:rPr>
                <a:t>                59.5 %  (958) de la oferta de hospederías 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 sz="1400">
                  <a:solidFill>
                    <a:schemeClr val="bg1"/>
                  </a:solidFill>
                  <a:latin typeface="Calibri" panose="020F0502020204030204" pitchFamily="34" charset="0"/>
                </a:rPr>
                <a:t>400  Micrompresas de servicios conexos :</a:t>
              </a:r>
            </a:p>
            <a:p>
              <a:pPr eaLnBrk="1" hangingPunct="1"/>
              <a:r>
                <a:rPr lang="es-NI" altLang="es-US" sz="1400">
                  <a:solidFill>
                    <a:schemeClr val="bg1"/>
                  </a:solidFill>
                  <a:latin typeface="Calibri" panose="020F0502020204030204" pitchFamily="34" charset="0"/>
                </a:rPr>
                <a:t>                (Lancheros, Comiderías, Cocheros, fritangas, transporte).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 sz="1400">
                  <a:solidFill>
                    <a:schemeClr val="bg1"/>
                  </a:solidFill>
                  <a:latin typeface="Calibri" panose="020F0502020204030204" pitchFamily="34" charset="0"/>
                </a:rPr>
                <a:t>120  Emprendimientos familiares de turismo rural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 sz="1400">
                  <a:solidFill>
                    <a:schemeClr val="bg1"/>
                  </a:solidFill>
                  <a:latin typeface="Calibri" panose="020F0502020204030204" pitchFamily="34" charset="0"/>
                </a:rPr>
                <a:t>80    Productores agropecuarios.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 sz="1400">
                  <a:solidFill>
                    <a:schemeClr val="bg1"/>
                  </a:solidFill>
                  <a:latin typeface="Calibri" panose="020F0502020204030204" pitchFamily="34" charset="0"/>
                </a:rPr>
                <a:t>60    Proveedores de productos  no agropecuarios.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 sz="1400">
                  <a:solidFill>
                    <a:srgbClr val="FFFF00"/>
                  </a:solidFill>
                  <a:latin typeface="Calibri" panose="020F0502020204030204" pitchFamily="34" charset="0"/>
                </a:rPr>
                <a:t>880  Beneficiarios</a:t>
              </a:r>
              <a:r>
                <a:rPr lang="es-NI" altLang="es-US" sz="1400">
                  <a:solidFill>
                    <a:schemeClr val="bg1"/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53 Grupo"/>
          <p:cNvGrpSpPr>
            <a:grpSpLocks/>
          </p:cNvGrpSpPr>
          <p:nvPr/>
        </p:nvGrpSpPr>
        <p:grpSpPr bwMode="auto">
          <a:xfrm>
            <a:off x="893763" y="1211263"/>
            <a:ext cx="2551112" cy="4768850"/>
            <a:chOff x="436480" y="1340768"/>
            <a:chExt cx="2319430" cy="4464496"/>
          </a:xfrm>
        </p:grpSpPr>
        <p:grpSp>
          <p:nvGrpSpPr>
            <p:cNvPr id="16411" name="49 Grupo"/>
            <p:cNvGrpSpPr>
              <a:grpSpLocks/>
            </p:cNvGrpSpPr>
            <p:nvPr/>
          </p:nvGrpSpPr>
          <p:grpSpPr bwMode="auto">
            <a:xfrm>
              <a:off x="467544" y="5343599"/>
              <a:ext cx="477994" cy="461665"/>
              <a:chOff x="467544" y="5343599"/>
              <a:chExt cx="477994" cy="461665"/>
            </a:xfrm>
          </p:grpSpPr>
          <p:sp>
            <p:nvSpPr>
              <p:cNvPr id="16427" name="37 CuadroTexto"/>
              <p:cNvSpPr txBox="1">
                <a:spLocks noChangeArrowheads="1"/>
              </p:cNvSpPr>
              <p:nvPr/>
            </p:nvSpPr>
            <p:spPr bwMode="auto">
              <a:xfrm>
                <a:off x="487012" y="5374376"/>
                <a:ext cx="31451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NI" altLang="es-US" sz="2000" i="1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39" name="38 Retraso"/>
              <p:cNvSpPr/>
              <p:nvPr/>
            </p:nvSpPr>
            <p:spPr>
              <a:xfrm rot="10800000">
                <a:off x="468233" y="5343061"/>
                <a:ext cx="477741" cy="462203"/>
              </a:xfrm>
              <a:prstGeom prst="flowChartDelay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</p:grpSp>
        <p:grpSp>
          <p:nvGrpSpPr>
            <p:cNvPr id="16412" name="48 Grupo"/>
            <p:cNvGrpSpPr>
              <a:grpSpLocks/>
            </p:cNvGrpSpPr>
            <p:nvPr/>
          </p:nvGrpSpPr>
          <p:grpSpPr bwMode="auto">
            <a:xfrm>
              <a:off x="2277916" y="4540962"/>
              <a:ext cx="477994" cy="472214"/>
              <a:chOff x="2277916" y="4540962"/>
              <a:chExt cx="477994" cy="472214"/>
            </a:xfrm>
          </p:grpSpPr>
          <p:sp>
            <p:nvSpPr>
              <p:cNvPr id="45" name="44 Retraso"/>
              <p:cNvSpPr/>
              <p:nvPr/>
            </p:nvSpPr>
            <p:spPr>
              <a:xfrm rot="21444842">
                <a:off x="2278169" y="4540521"/>
                <a:ext cx="477741" cy="462203"/>
              </a:xfrm>
              <a:prstGeom prst="flowChartDelay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  <p:sp>
            <p:nvSpPr>
              <p:cNvPr id="46" name="45 CuadroTexto"/>
              <p:cNvSpPr txBox="1"/>
              <p:nvPr/>
            </p:nvSpPr>
            <p:spPr>
              <a:xfrm>
                <a:off x="2412398" y="4613345"/>
                <a:ext cx="313203" cy="3997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NI" sz="2000" i="1" dirty="0">
                    <a:solidFill>
                      <a:schemeClr val="accent6"/>
                    </a:solidFill>
                    <a:latin typeface="+mn-lt"/>
                    <a:cs typeface="+mn-cs"/>
                  </a:rPr>
                  <a:t>5</a:t>
                </a:r>
              </a:p>
            </p:txBody>
          </p:sp>
        </p:grpSp>
        <p:grpSp>
          <p:nvGrpSpPr>
            <p:cNvPr id="16413" name="35 Grupo"/>
            <p:cNvGrpSpPr>
              <a:grpSpLocks/>
            </p:cNvGrpSpPr>
            <p:nvPr/>
          </p:nvGrpSpPr>
          <p:grpSpPr bwMode="auto">
            <a:xfrm>
              <a:off x="436480" y="3789040"/>
              <a:ext cx="477994" cy="461665"/>
              <a:chOff x="493606" y="3759423"/>
              <a:chExt cx="477994" cy="461665"/>
            </a:xfrm>
          </p:grpSpPr>
          <p:sp>
            <p:nvSpPr>
              <p:cNvPr id="31" name="30 CuadroTexto"/>
              <p:cNvSpPr txBox="1"/>
              <p:nvPr/>
            </p:nvSpPr>
            <p:spPr>
              <a:xfrm>
                <a:off x="512369" y="3790105"/>
                <a:ext cx="314646" cy="3997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NI" sz="20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cs typeface="+mn-cs"/>
                  </a:rPr>
                  <a:t>4</a:t>
                </a:r>
              </a:p>
            </p:txBody>
          </p:sp>
          <p:sp>
            <p:nvSpPr>
              <p:cNvPr id="34" name="33 Retraso"/>
              <p:cNvSpPr/>
              <p:nvPr/>
            </p:nvSpPr>
            <p:spPr>
              <a:xfrm rot="10800000">
                <a:off x="493606" y="3758895"/>
                <a:ext cx="477741" cy="462203"/>
              </a:xfrm>
              <a:prstGeom prst="flowChartDelay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</p:grpSp>
        <p:grpSp>
          <p:nvGrpSpPr>
            <p:cNvPr id="16414" name="47 Grupo"/>
            <p:cNvGrpSpPr>
              <a:grpSpLocks/>
            </p:cNvGrpSpPr>
            <p:nvPr/>
          </p:nvGrpSpPr>
          <p:grpSpPr bwMode="auto">
            <a:xfrm>
              <a:off x="2277916" y="2956786"/>
              <a:ext cx="477994" cy="461665"/>
              <a:chOff x="2277916" y="2956786"/>
              <a:chExt cx="477994" cy="461665"/>
            </a:xfrm>
          </p:grpSpPr>
          <p:sp>
            <p:nvSpPr>
              <p:cNvPr id="43" name="42 Retraso"/>
              <p:cNvSpPr/>
              <p:nvPr/>
            </p:nvSpPr>
            <p:spPr>
              <a:xfrm rot="21444842">
                <a:off x="2278169" y="2956250"/>
                <a:ext cx="477741" cy="462203"/>
              </a:xfrm>
              <a:prstGeom prst="flowChartDelay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  <p:sp>
            <p:nvSpPr>
              <p:cNvPr id="44" name="43 CuadroTexto"/>
              <p:cNvSpPr txBox="1"/>
              <p:nvPr/>
            </p:nvSpPr>
            <p:spPr>
              <a:xfrm>
                <a:off x="2412398" y="2987460"/>
                <a:ext cx="313203" cy="3997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NI" sz="2000" i="1" dirty="0">
                    <a:solidFill>
                      <a:schemeClr val="accent4"/>
                    </a:solidFill>
                    <a:latin typeface="+mn-lt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16415" name="52 Grupo"/>
            <p:cNvGrpSpPr>
              <a:grpSpLocks/>
            </p:cNvGrpSpPr>
            <p:nvPr/>
          </p:nvGrpSpPr>
          <p:grpSpPr bwMode="auto">
            <a:xfrm>
              <a:off x="467544" y="2132856"/>
              <a:ext cx="477994" cy="461665"/>
              <a:chOff x="467544" y="2132856"/>
              <a:chExt cx="477994" cy="461665"/>
            </a:xfrm>
          </p:grpSpPr>
          <p:sp>
            <p:nvSpPr>
              <p:cNvPr id="24" name="23 Retraso"/>
              <p:cNvSpPr/>
              <p:nvPr/>
            </p:nvSpPr>
            <p:spPr>
              <a:xfrm rot="10800000">
                <a:off x="468233" y="2132904"/>
                <a:ext cx="477741" cy="462203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  <p:sp>
            <p:nvSpPr>
              <p:cNvPr id="26" name="25 CuadroTexto"/>
              <p:cNvSpPr txBox="1"/>
              <p:nvPr/>
            </p:nvSpPr>
            <p:spPr>
              <a:xfrm>
                <a:off x="514420" y="2164114"/>
                <a:ext cx="314646" cy="3997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NI" sz="2000" i="1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16416" name="46 Grupo"/>
            <p:cNvGrpSpPr>
              <a:grpSpLocks/>
            </p:cNvGrpSpPr>
            <p:nvPr/>
          </p:nvGrpSpPr>
          <p:grpSpPr bwMode="auto">
            <a:xfrm>
              <a:off x="2277916" y="1340768"/>
              <a:ext cx="477994" cy="461665"/>
              <a:chOff x="2277916" y="1340768"/>
              <a:chExt cx="477994" cy="461665"/>
            </a:xfrm>
          </p:grpSpPr>
          <p:sp>
            <p:nvSpPr>
              <p:cNvPr id="41" name="40 Retraso"/>
              <p:cNvSpPr/>
              <p:nvPr/>
            </p:nvSpPr>
            <p:spPr>
              <a:xfrm rot="21444842">
                <a:off x="2278169" y="1340768"/>
                <a:ext cx="477741" cy="462202"/>
              </a:xfrm>
              <a:prstGeom prst="flowChartDelay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  <p:sp>
            <p:nvSpPr>
              <p:cNvPr id="16418" name="41 CuadroTexto"/>
              <p:cNvSpPr txBox="1">
                <a:spLocks noChangeArrowheads="1"/>
              </p:cNvSpPr>
              <p:nvPr/>
            </p:nvSpPr>
            <p:spPr bwMode="auto">
              <a:xfrm>
                <a:off x="2411759" y="1371545"/>
                <a:ext cx="31451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NI" altLang="es-US" sz="2000" i="1">
                    <a:solidFill>
                      <a:schemeClr val="accent2"/>
                    </a:solidFill>
                    <a:latin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6" name="5 Rectángulo"/>
          <p:cNvSpPr/>
          <p:nvPr/>
        </p:nvSpPr>
        <p:spPr>
          <a:xfrm>
            <a:off x="3563938" y="2590800"/>
            <a:ext cx="6005512" cy="4032250"/>
          </a:xfrm>
          <a:prstGeom prst="rect">
            <a:avLst/>
          </a:prstGeom>
          <a:blipFill dpi="0" rotWithShape="1">
            <a:blip r:embed="rId2">
              <a:alphaModFix amt="11000"/>
              <a:extLst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NI" dirty="0"/>
          </a:p>
        </p:txBody>
      </p:sp>
      <p:grpSp>
        <p:nvGrpSpPr>
          <p:cNvPr id="16388" name="6 Grupo"/>
          <p:cNvGrpSpPr>
            <a:grpSpLocks/>
          </p:cNvGrpSpPr>
          <p:nvPr/>
        </p:nvGrpSpPr>
        <p:grpSpPr bwMode="auto">
          <a:xfrm>
            <a:off x="0" y="-26988"/>
            <a:ext cx="9144000" cy="611188"/>
            <a:chOff x="0" y="0"/>
            <a:chExt cx="9144000" cy="612000"/>
          </a:xfrm>
        </p:grpSpPr>
        <p:sp>
          <p:nvSpPr>
            <p:cNvPr id="8" name="7 Rectángulo"/>
            <p:cNvSpPr/>
            <p:nvPr/>
          </p:nvSpPr>
          <p:spPr>
            <a:xfrm>
              <a:off x="0" y="0"/>
              <a:ext cx="9144000" cy="61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sp>
          <p:nvSpPr>
            <p:cNvPr id="16410" name="8 Rectángulo"/>
            <p:cNvSpPr>
              <a:spLocks noChangeArrowheads="1"/>
            </p:cNvSpPr>
            <p:nvPr/>
          </p:nvSpPr>
          <p:spPr bwMode="auto">
            <a:xfrm>
              <a:off x="179512" y="143936"/>
              <a:ext cx="61250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US">
                  <a:solidFill>
                    <a:schemeClr val="bg1"/>
                  </a:solidFill>
                  <a:latin typeface="Candara" panose="020E0502030303020204" pitchFamily="34" charset="0"/>
                </a:rPr>
                <a:t>COMPONENTE I:  GESTIÓN EMPRESARIAL:</a:t>
              </a:r>
              <a:endParaRPr lang="es-NI" altLang="es-US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0" y="6489700"/>
            <a:ext cx="9144000" cy="3952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-2698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-9525" y="688498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2" name="39 Grupo"/>
          <p:cNvGrpSpPr>
            <a:grpSpLocks/>
          </p:cNvGrpSpPr>
          <p:nvPr/>
        </p:nvGrpSpPr>
        <p:grpSpPr bwMode="auto">
          <a:xfrm>
            <a:off x="2627313" y="2184400"/>
            <a:ext cx="1584325" cy="307975"/>
            <a:chOff x="2627784" y="2183873"/>
            <a:chExt cx="1584176" cy="309023"/>
          </a:xfrm>
        </p:grpSpPr>
        <p:sp>
          <p:nvSpPr>
            <p:cNvPr id="33" name="32 Forma libre"/>
            <p:cNvSpPr/>
            <p:nvPr/>
          </p:nvSpPr>
          <p:spPr>
            <a:xfrm>
              <a:off x="2627784" y="2183873"/>
              <a:ext cx="657163" cy="309023"/>
            </a:xfrm>
            <a:custGeom>
              <a:avLst/>
              <a:gdLst>
                <a:gd name="connsiteX0" fmla="*/ 0 w 614855"/>
                <a:gd name="connsiteY0" fmla="*/ 0 h 207390"/>
                <a:gd name="connsiteX1" fmla="*/ 173421 w 614855"/>
                <a:gd name="connsiteY1" fmla="*/ 189186 h 207390"/>
                <a:gd name="connsiteX2" fmla="*/ 614855 w 614855"/>
                <a:gd name="connsiteY2" fmla="*/ 189186 h 207390"/>
                <a:gd name="connsiteX0" fmla="*/ 0 w 614855"/>
                <a:gd name="connsiteY0" fmla="*/ 0 h 193393"/>
                <a:gd name="connsiteX1" fmla="*/ 173421 w 614855"/>
                <a:gd name="connsiteY1" fmla="*/ 142049 h 193393"/>
                <a:gd name="connsiteX2" fmla="*/ 614855 w 614855"/>
                <a:gd name="connsiteY2" fmla="*/ 189186 h 193393"/>
                <a:gd name="connsiteX0" fmla="*/ 0 w 614855"/>
                <a:gd name="connsiteY0" fmla="*/ 0 h 207389"/>
                <a:gd name="connsiteX1" fmla="*/ 173421 w 614855"/>
                <a:gd name="connsiteY1" fmla="*/ 189185 h 207389"/>
                <a:gd name="connsiteX2" fmla="*/ 614855 w 614855"/>
                <a:gd name="connsiteY2" fmla="*/ 189186 h 207389"/>
                <a:gd name="connsiteX0" fmla="*/ 0 w 614855"/>
                <a:gd name="connsiteY0" fmla="*/ 0 h 230980"/>
                <a:gd name="connsiteX1" fmla="*/ 173421 w 614855"/>
                <a:gd name="connsiteY1" fmla="*/ 189185 h 230980"/>
                <a:gd name="connsiteX2" fmla="*/ 614855 w 614855"/>
                <a:gd name="connsiteY2" fmla="*/ 224539 h 23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855" h="230980">
                  <a:moveTo>
                    <a:pt x="0" y="0"/>
                  </a:moveTo>
                  <a:cubicBezTo>
                    <a:pt x="35472" y="78827"/>
                    <a:pt x="70945" y="151762"/>
                    <a:pt x="173421" y="189185"/>
                  </a:cubicBezTo>
                  <a:cubicBezTo>
                    <a:pt x="275897" y="226608"/>
                    <a:pt x="445376" y="240304"/>
                    <a:pt x="614855" y="224539"/>
                  </a:cubicBezTo>
                </a:path>
              </a:pathLst>
            </a:custGeom>
            <a:ln w="1270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cxnSp>
          <p:nvCxnSpPr>
            <p:cNvPr id="37" name="36 Conector recto de flecha"/>
            <p:cNvCxnSpPr/>
            <p:nvPr/>
          </p:nvCxnSpPr>
          <p:spPr>
            <a:xfrm>
              <a:off x="3203992" y="2492896"/>
              <a:ext cx="1007968" cy="0"/>
            </a:xfrm>
            <a:prstGeom prst="straightConnector1">
              <a:avLst/>
            </a:prstGeom>
            <a:ln w="1270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3" name="55 Grupo"/>
          <p:cNvGrpSpPr>
            <a:grpSpLocks/>
          </p:cNvGrpSpPr>
          <p:nvPr/>
        </p:nvGrpSpPr>
        <p:grpSpPr bwMode="auto">
          <a:xfrm>
            <a:off x="2611438" y="3879850"/>
            <a:ext cx="1584325" cy="309563"/>
            <a:chOff x="2627784" y="2183873"/>
            <a:chExt cx="1584176" cy="309023"/>
          </a:xfrm>
        </p:grpSpPr>
        <p:sp>
          <p:nvSpPr>
            <p:cNvPr id="57" name="56 Forma libre"/>
            <p:cNvSpPr/>
            <p:nvPr/>
          </p:nvSpPr>
          <p:spPr>
            <a:xfrm>
              <a:off x="2627784" y="2183873"/>
              <a:ext cx="657163" cy="309023"/>
            </a:xfrm>
            <a:custGeom>
              <a:avLst/>
              <a:gdLst>
                <a:gd name="connsiteX0" fmla="*/ 0 w 614855"/>
                <a:gd name="connsiteY0" fmla="*/ 0 h 207390"/>
                <a:gd name="connsiteX1" fmla="*/ 173421 w 614855"/>
                <a:gd name="connsiteY1" fmla="*/ 189186 h 207390"/>
                <a:gd name="connsiteX2" fmla="*/ 614855 w 614855"/>
                <a:gd name="connsiteY2" fmla="*/ 189186 h 207390"/>
                <a:gd name="connsiteX0" fmla="*/ 0 w 614855"/>
                <a:gd name="connsiteY0" fmla="*/ 0 h 193393"/>
                <a:gd name="connsiteX1" fmla="*/ 173421 w 614855"/>
                <a:gd name="connsiteY1" fmla="*/ 142049 h 193393"/>
                <a:gd name="connsiteX2" fmla="*/ 614855 w 614855"/>
                <a:gd name="connsiteY2" fmla="*/ 189186 h 193393"/>
                <a:gd name="connsiteX0" fmla="*/ 0 w 614855"/>
                <a:gd name="connsiteY0" fmla="*/ 0 h 207389"/>
                <a:gd name="connsiteX1" fmla="*/ 173421 w 614855"/>
                <a:gd name="connsiteY1" fmla="*/ 189185 h 207389"/>
                <a:gd name="connsiteX2" fmla="*/ 614855 w 614855"/>
                <a:gd name="connsiteY2" fmla="*/ 189186 h 207389"/>
                <a:gd name="connsiteX0" fmla="*/ 0 w 614855"/>
                <a:gd name="connsiteY0" fmla="*/ 0 h 230980"/>
                <a:gd name="connsiteX1" fmla="*/ 173421 w 614855"/>
                <a:gd name="connsiteY1" fmla="*/ 189185 h 230980"/>
                <a:gd name="connsiteX2" fmla="*/ 614855 w 614855"/>
                <a:gd name="connsiteY2" fmla="*/ 224539 h 23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4855" h="230980">
                  <a:moveTo>
                    <a:pt x="0" y="0"/>
                  </a:moveTo>
                  <a:cubicBezTo>
                    <a:pt x="35472" y="78827"/>
                    <a:pt x="70945" y="151762"/>
                    <a:pt x="173421" y="189185"/>
                  </a:cubicBezTo>
                  <a:cubicBezTo>
                    <a:pt x="275897" y="226608"/>
                    <a:pt x="445376" y="240304"/>
                    <a:pt x="614855" y="224539"/>
                  </a:cubicBezTo>
                </a:path>
              </a:pathLst>
            </a:custGeom>
            <a:ln w="1270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cxnSp>
          <p:nvCxnSpPr>
            <p:cNvPr id="58" name="57 Conector recto de flecha"/>
            <p:cNvCxnSpPr/>
            <p:nvPr/>
          </p:nvCxnSpPr>
          <p:spPr>
            <a:xfrm>
              <a:off x="3203992" y="2492896"/>
              <a:ext cx="1007968" cy="0"/>
            </a:xfrm>
            <a:prstGeom prst="straightConnector1">
              <a:avLst/>
            </a:prstGeom>
            <a:ln w="127000">
              <a:solidFill>
                <a:schemeClr val="tx2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4" name="61 CuadroTexto"/>
          <p:cNvSpPr txBox="1">
            <a:spLocks noChangeArrowheads="1"/>
          </p:cNvSpPr>
          <p:nvPr/>
        </p:nvSpPr>
        <p:spPr bwMode="auto">
          <a:xfrm>
            <a:off x="4284663" y="682625"/>
            <a:ext cx="467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>
                <a:latin typeface="Calibri" panose="020F0502020204030204" pitchFamily="34" charset="0"/>
              </a:rPr>
              <a:t>El eje fundamental del proyecto es la empresa</a:t>
            </a:r>
          </a:p>
        </p:txBody>
      </p:sp>
      <p:grpSp>
        <p:nvGrpSpPr>
          <p:cNvPr id="16395" name="2 Grupo"/>
          <p:cNvGrpSpPr>
            <a:grpSpLocks/>
          </p:cNvGrpSpPr>
          <p:nvPr/>
        </p:nvGrpSpPr>
        <p:grpSpPr bwMode="auto">
          <a:xfrm>
            <a:off x="4284663" y="2266950"/>
            <a:ext cx="4810125" cy="915988"/>
            <a:chOff x="4283968" y="2267580"/>
            <a:chExt cx="4810680" cy="914618"/>
          </a:xfrm>
        </p:grpSpPr>
        <p:sp>
          <p:nvSpPr>
            <p:cNvPr id="16402" name="50 CuadroTexto"/>
            <p:cNvSpPr txBox="1">
              <a:spLocks noChangeArrowheads="1"/>
            </p:cNvSpPr>
            <p:nvPr/>
          </p:nvSpPr>
          <p:spPr bwMode="auto">
            <a:xfrm>
              <a:off x="4283968" y="2267580"/>
              <a:ext cx="35394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NI" altLang="es-US">
                  <a:latin typeface="Calibri" panose="020F0502020204030204" pitchFamily="34" charset="0"/>
                </a:rPr>
                <a:t>Certificación de Recursos Humanos.</a:t>
              </a:r>
            </a:p>
          </p:txBody>
        </p:sp>
        <p:sp>
          <p:nvSpPr>
            <p:cNvPr id="16403" name="59 CuadroTexto"/>
            <p:cNvSpPr txBox="1">
              <a:spLocks noChangeArrowheads="1"/>
            </p:cNvSpPr>
            <p:nvPr/>
          </p:nvSpPr>
          <p:spPr bwMode="auto">
            <a:xfrm>
              <a:off x="4572000" y="2586390"/>
              <a:ext cx="4262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NI" altLang="es-US" sz="1600" i="1">
                  <a:latin typeface="Calibri" panose="020F0502020204030204" pitchFamily="34" charset="0"/>
                </a:rPr>
                <a:t>1) Programa de certificación en  oficios turísticos.</a:t>
              </a:r>
            </a:p>
          </p:txBody>
        </p:sp>
        <p:sp>
          <p:nvSpPr>
            <p:cNvPr id="16404" name="62 CuadroTexto"/>
            <p:cNvSpPr txBox="1">
              <a:spLocks noChangeArrowheads="1"/>
            </p:cNvSpPr>
            <p:nvPr/>
          </p:nvSpPr>
          <p:spPr bwMode="auto">
            <a:xfrm>
              <a:off x="4572000" y="2843644"/>
              <a:ext cx="45226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NI" altLang="es-US" sz="1600" i="1">
                  <a:latin typeface="Calibri" panose="020F0502020204030204" pitchFamily="34" charset="0"/>
                </a:rPr>
                <a:t>2) Programa de inducción microempresas, conexas.</a:t>
              </a:r>
            </a:p>
          </p:txBody>
        </p:sp>
      </p:grpSp>
      <p:sp>
        <p:nvSpPr>
          <p:cNvPr id="16396" name="58 CuadroTexto"/>
          <p:cNvSpPr txBox="1">
            <a:spLocks noChangeArrowheads="1"/>
          </p:cNvSpPr>
          <p:nvPr/>
        </p:nvSpPr>
        <p:spPr bwMode="auto">
          <a:xfrm>
            <a:off x="4284663" y="3995738"/>
            <a:ext cx="382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>
                <a:latin typeface="Calibri" panose="020F0502020204030204" pitchFamily="34" charset="0"/>
              </a:rPr>
              <a:t>Implementación de planes de mejoras.</a:t>
            </a:r>
          </a:p>
        </p:txBody>
      </p:sp>
      <p:sp>
        <p:nvSpPr>
          <p:cNvPr id="16397" name="60 CuadroTexto"/>
          <p:cNvSpPr txBox="1">
            <a:spLocks noChangeArrowheads="1"/>
          </p:cNvSpPr>
          <p:nvPr/>
        </p:nvSpPr>
        <p:spPr bwMode="auto">
          <a:xfrm>
            <a:off x="4427538" y="4292600"/>
            <a:ext cx="203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sz="1600" i="1">
                <a:latin typeface="Calibri" panose="020F0502020204030204" pitchFamily="34" charset="0"/>
              </a:rPr>
              <a:t>Programa Co-Invierto</a:t>
            </a:r>
            <a:r>
              <a:rPr lang="es-NI" altLang="es-US" i="1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6398" name="63 CuadroTexto"/>
          <p:cNvSpPr txBox="1">
            <a:spLocks noChangeArrowheads="1"/>
          </p:cNvSpPr>
          <p:nvPr/>
        </p:nvSpPr>
        <p:spPr bwMode="auto">
          <a:xfrm>
            <a:off x="5580063" y="5189538"/>
            <a:ext cx="21574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sz="1600" i="1">
                <a:latin typeface="Calibri" panose="020F0502020204030204" pitchFamily="34" charset="0"/>
              </a:rPr>
              <a:t>a)  Co-Invierto RSE</a:t>
            </a:r>
          </a:p>
          <a:p>
            <a:pPr eaLnBrk="1" hangingPunct="1"/>
            <a:r>
              <a:rPr lang="es-NI" altLang="es-US" sz="1600" i="1">
                <a:latin typeface="Calibri" panose="020F0502020204030204" pitchFamily="34" charset="0"/>
              </a:rPr>
              <a:t>b)  Co-Invierto Alianza</a:t>
            </a:r>
          </a:p>
          <a:p>
            <a:pPr eaLnBrk="1" hangingPunct="1"/>
            <a:r>
              <a:rPr lang="es-NI" altLang="es-US" sz="1600" i="1">
                <a:latin typeface="Calibri" panose="020F0502020204030204" pitchFamily="34" charset="0"/>
              </a:rPr>
              <a:t>c)  Co-Invierto Solidario.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611560" y="748938"/>
          <a:ext cx="31683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400" name="51 CuadroTexto"/>
          <p:cNvSpPr txBox="1">
            <a:spLocks noChangeArrowheads="1"/>
          </p:cNvSpPr>
          <p:nvPr/>
        </p:nvSpPr>
        <p:spPr bwMode="auto">
          <a:xfrm>
            <a:off x="4667250" y="4602163"/>
            <a:ext cx="2581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sz="1600" i="1">
                <a:latin typeface="Calibri" panose="020F0502020204030204" pitchFamily="34" charset="0"/>
              </a:rPr>
              <a:t>1. Fondo Básico de Inversión.</a:t>
            </a:r>
            <a:endParaRPr lang="es-NI" altLang="es-US" i="1">
              <a:latin typeface="Calibri" panose="020F0502020204030204" pitchFamily="34" charset="0"/>
            </a:endParaRPr>
          </a:p>
        </p:txBody>
      </p:sp>
      <p:sp>
        <p:nvSpPr>
          <p:cNvPr id="16401" name="54 CuadroTexto"/>
          <p:cNvSpPr txBox="1">
            <a:spLocks noChangeArrowheads="1"/>
          </p:cNvSpPr>
          <p:nvPr/>
        </p:nvSpPr>
        <p:spPr bwMode="auto">
          <a:xfrm>
            <a:off x="4667250" y="4868863"/>
            <a:ext cx="3008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sz="1600" i="1">
                <a:latin typeface="Calibri" panose="020F0502020204030204" pitchFamily="34" charset="0"/>
              </a:rPr>
              <a:t>2. Modalidades complementarias:</a:t>
            </a:r>
            <a:endParaRPr lang="es-NI" altLang="es-US" i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80BF61-7FCC-4B33-A619-6ED8A01D666A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17415" name="9 Grupo"/>
          <p:cNvGrpSpPr>
            <a:grpSpLocks/>
          </p:cNvGrpSpPr>
          <p:nvPr/>
        </p:nvGrpSpPr>
        <p:grpSpPr bwMode="auto">
          <a:xfrm>
            <a:off x="56515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17416" name="17 CuadroTexto"/>
          <p:cNvSpPr txBox="1">
            <a:spLocks noChangeArrowheads="1"/>
          </p:cNvSpPr>
          <p:nvPr/>
        </p:nvSpPr>
        <p:spPr bwMode="auto">
          <a:xfrm>
            <a:off x="3357563" y="285750"/>
            <a:ext cx="2719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METAS  A TRES AÑOS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4313" y="1071563"/>
            <a:ext cx="6572250" cy="464343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200  Pymes turísticas seleccionadas y con sus planes de gestión empresarial 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200  M</a:t>
            </a:r>
            <a:r>
              <a:rPr lang="es-ES" sz="2000" dirty="0" err="1">
                <a:latin typeface="+mn-lt"/>
                <a:cs typeface="+mn-cs"/>
              </a:rPr>
              <a:t>icroempresas</a:t>
            </a:r>
            <a:r>
              <a:rPr lang="es-ES" sz="2000" dirty="0">
                <a:latin typeface="+mn-lt"/>
                <a:cs typeface="+mn-cs"/>
              </a:rPr>
              <a:t> conexas con programas de inducción.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100  Iniciativas de Turismo Rural (50) y </a:t>
            </a:r>
            <a:r>
              <a:rPr lang="es-ES" sz="2000" dirty="0" err="1">
                <a:latin typeface="+mn-lt"/>
                <a:cs typeface="+mn-cs"/>
              </a:rPr>
              <a:t>Agronegocios</a:t>
            </a:r>
            <a:r>
              <a:rPr lang="es-ES" sz="2000" dirty="0">
                <a:latin typeface="+mn-lt"/>
                <a:cs typeface="+mn-cs"/>
              </a:rPr>
              <a:t> (50) con sus planes negocio 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Programa de Certificación de Recursos Humanos para 800 colaboradores de las empresas en oficios turísticos: Administración de Pymes, Cocina,  Mesero-Barman, Recepcionista, Camarera.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>
                <a:latin typeface="+mn-lt"/>
                <a:cs typeface="+mn-cs"/>
              </a:rPr>
              <a:t>400 personas capacitadas a través del programa de Inducción para microempresas conexas.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s-ES" sz="3200" dirty="0">
              <a:latin typeface="+mn-lt"/>
              <a:cs typeface="+mn-cs"/>
            </a:endParaRPr>
          </a:p>
        </p:txBody>
      </p:sp>
      <p:pic>
        <p:nvPicPr>
          <p:cNvPr id="7180" name="Picture 12" descr="C:\Users\Maria Jose Alaniz\MariaJoseDoc\MARIA JOSE\Guadalupe Morales. Rest. El Buen Gus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877888"/>
            <a:ext cx="2298700" cy="17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Maria Jose Alaniz\MariaJoseDoc\MARIA JOSE\Gabinete Turisti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663825"/>
            <a:ext cx="2268537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Maria Jose Alaniz\MariaJoseDoc\MARIA JOSE\Finca Meri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425950"/>
            <a:ext cx="2225675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479DE6-115F-452D-915F-CD5F56FEC5C0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18439" name="9 Grupo"/>
          <p:cNvGrpSpPr>
            <a:grpSpLocks/>
          </p:cNvGrpSpPr>
          <p:nvPr/>
        </p:nvGrpSpPr>
        <p:grpSpPr bwMode="auto">
          <a:xfrm>
            <a:off x="56515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18440" name="17 CuadroTexto"/>
          <p:cNvSpPr txBox="1">
            <a:spLocks noChangeArrowheads="1"/>
          </p:cNvSpPr>
          <p:nvPr/>
        </p:nvSpPr>
        <p:spPr bwMode="auto">
          <a:xfrm>
            <a:off x="2714625" y="285750"/>
            <a:ext cx="5386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EMPRESAS BENEFICIARIAS POR TERRITORIO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571500" y="1000125"/>
          <a:ext cx="8172450" cy="4859338"/>
        </p:xfrm>
        <a:graphic>
          <a:graphicData uri="http://schemas.openxmlformats.org/drawingml/2006/table">
            <a:tbl>
              <a:tblPr/>
              <a:tblGrid>
                <a:gridCol w="192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3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1398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TIPO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GRANADA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RIVAS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SAN JORGE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SJS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MOYOGALPA 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ALTAGRACIA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Acopiadores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Albergues/Hospedería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Artesanía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66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Bares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Cafetería</a:t>
                      </a:r>
                      <a:endParaRPr lang="es-NI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Cannopy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Comidería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Cibercafé</a:t>
                      </a:r>
                      <a:endParaRPr lang="es-NI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Escuelas de Idiomas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Hostal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Hoteles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Misceláneos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Restaurante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 conexos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Tour Operadora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Transporte Acuático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Transporte </a:t>
                      </a:r>
                      <a:r>
                        <a:rPr lang="es-NI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Turístico</a:t>
                      </a:r>
                      <a:endParaRPr lang="es-NI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5240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022" marR="8022" marT="80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022" marR="8022" marT="802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8022" marR="8022" marT="80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7CA070-3992-4449-946E-4E2E4D5CF3DF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19463" name="9 Grupo"/>
          <p:cNvGrpSpPr>
            <a:grpSpLocks/>
          </p:cNvGrpSpPr>
          <p:nvPr/>
        </p:nvGrpSpPr>
        <p:grpSpPr bwMode="auto">
          <a:xfrm>
            <a:off x="56515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19464" name="17 CuadroTexto"/>
          <p:cNvSpPr txBox="1">
            <a:spLocks noChangeArrowheads="1"/>
          </p:cNvSpPr>
          <p:nvPr/>
        </p:nvSpPr>
        <p:spPr bwMode="auto">
          <a:xfrm>
            <a:off x="3643313" y="285750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RESUMEN </a:t>
            </a:r>
          </a:p>
        </p:txBody>
      </p:sp>
      <p:sp>
        <p:nvSpPr>
          <p:cNvPr id="19465" name="Rectangle 1"/>
          <p:cNvSpPr>
            <a:spLocks noChangeArrowheads="1"/>
          </p:cNvSpPr>
          <p:nvPr/>
        </p:nvSpPr>
        <p:spPr bwMode="auto">
          <a:xfrm>
            <a:off x="142875" y="1143000"/>
            <a:ext cx="88582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s-ES" altLang="es-US" sz="2200">
                <a:solidFill>
                  <a:srgbClr val="000000"/>
                </a:solidFill>
              </a:rPr>
              <a:t> 202 Pymes turísticas seleccionadas que equivale al 50% de todas las empresas turísticas registradas en los departamentos de Granada y Rivas</a:t>
            </a:r>
          </a:p>
          <a:p>
            <a:pPr>
              <a:buFontTx/>
              <a:buChar char="•"/>
            </a:pPr>
            <a:endParaRPr lang="es-NI" altLang="es-US" sz="2200"/>
          </a:p>
          <a:p>
            <a:pPr>
              <a:buFontTx/>
              <a:buChar char="•"/>
            </a:pPr>
            <a:r>
              <a:rPr lang="es-ES" altLang="es-US" sz="2200">
                <a:solidFill>
                  <a:srgbClr val="000000"/>
                </a:solidFill>
              </a:rPr>
              <a:t> Elaborados 151 Planes de Gestión Empresarial, 49 en proceso de elaboración.</a:t>
            </a:r>
          </a:p>
          <a:p>
            <a:pPr>
              <a:buFontTx/>
              <a:buChar char="•"/>
            </a:pPr>
            <a:endParaRPr lang="es-NI" altLang="es-US" sz="2200"/>
          </a:p>
          <a:p>
            <a:pPr>
              <a:buFontTx/>
              <a:buChar char="•"/>
            </a:pPr>
            <a:r>
              <a:rPr lang="es-ES" altLang="es-US" sz="2200">
                <a:solidFill>
                  <a:srgbClr val="000000"/>
                </a:solidFill>
              </a:rPr>
              <a:t> De 151 PGE,  91 están en implementación y 60 en revisión</a:t>
            </a:r>
          </a:p>
          <a:p>
            <a:pPr>
              <a:buFontTx/>
              <a:buChar char="•"/>
            </a:pPr>
            <a:endParaRPr lang="es-ES" altLang="es-US" sz="22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s-ES" altLang="es-US" sz="2200">
                <a:solidFill>
                  <a:srgbClr val="000000"/>
                </a:solidFill>
              </a:rPr>
              <a:t> 425  Asistencias Técnicas Realizadas</a:t>
            </a:r>
          </a:p>
          <a:p>
            <a:pPr>
              <a:buFontTx/>
              <a:buChar char="•"/>
            </a:pPr>
            <a:endParaRPr lang="es-ES" altLang="es-US" sz="22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s-ES" altLang="es-US" sz="2200">
                <a:solidFill>
                  <a:srgbClr val="000000"/>
                </a:solidFill>
              </a:rPr>
              <a:t> Nota: 202 Pymes seleccionadas: 94 eran afiliadas a CREDOMATIC</a:t>
            </a:r>
            <a:endParaRPr lang="es-ES" altLang="es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A4FA54-09D1-4FB3-8A11-CE9BE3295853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20487" name="9 Grupo"/>
          <p:cNvGrpSpPr>
            <a:grpSpLocks/>
          </p:cNvGrpSpPr>
          <p:nvPr/>
        </p:nvGrpSpPr>
        <p:grpSpPr bwMode="auto">
          <a:xfrm>
            <a:off x="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20488" name="17 CuadroTexto"/>
          <p:cNvSpPr txBox="1">
            <a:spLocks noChangeArrowheads="1"/>
          </p:cNvSpPr>
          <p:nvPr/>
        </p:nvSpPr>
        <p:spPr bwMode="auto">
          <a:xfrm>
            <a:off x="2714625" y="285750"/>
            <a:ext cx="500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CERTIFICACIÓN DE RECURSOS HUMANOS</a:t>
            </a:r>
          </a:p>
        </p:txBody>
      </p:sp>
      <p:pic>
        <p:nvPicPr>
          <p:cNvPr id="929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1358900"/>
            <a:ext cx="4151312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17 CuadroTexto"/>
          <p:cNvSpPr txBox="1">
            <a:spLocks noChangeArrowheads="1"/>
          </p:cNvSpPr>
          <p:nvPr/>
        </p:nvSpPr>
        <p:spPr bwMode="auto">
          <a:xfrm>
            <a:off x="214313" y="5357813"/>
            <a:ext cx="6494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/>
              <a:t>Meta:  800 personas a certificar en los tres años del proyecto.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42875" y="1214438"/>
          <a:ext cx="4786313" cy="4057650"/>
        </p:xfrm>
        <a:graphic>
          <a:graphicData uri="http://schemas.openxmlformats.org/drawingml/2006/table">
            <a:tbl>
              <a:tblPr/>
              <a:tblGrid>
                <a:gridCol w="1248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3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NUMERO DE PERSONAS EN PROCESO DE CERTIFICACION POR OFICIO Y TERRITORIO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06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INICIO DEL PROGRAMA 14 DE ABRIL 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61">
                <a:tc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121"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Rubro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OMETEPE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JUAN DEL SUR, RIVAS Y SAN JORGE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15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Administración </a:t>
                      </a:r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15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Mesero Barman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061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Cocina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061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Recepción</a:t>
                      </a:r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061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Camarera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061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64D49E-CA47-4D00-B849-F2FEE1F7C876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21511" name="9 Grupo"/>
          <p:cNvGrpSpPr>
            <a:grpSpLocks/>
          </p:cNvGrpSpPr>
          <p:nvPr/>
        </p:nvGrpSpPr>
        <p:grpSpPr bwMode="auto">
          <a:xfrm>
            <a:off x="27940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21512" name="17 CuadroTexto"/>
          <p:cNvSpPr txBox="1">
            <a:spLocks noChangeArrowheads="1"/>
          </p:cNvSpPr>
          <p:nvPr/>
        </p:nvSpPr>
        <p:spPr bwMode="auto">
          <a:xfrm>
            <a:off x="2714625" y="285750"/>
            <a:ext cx="500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CERTIFICACIÓN DE RECURSOS HUMANOS</a:t>
            </a:r>
          </a:p>
        </p:txBody>
      </p:sp>
      <p:pic>
        <p:nvPicPr>
          <p:cNvPr id="17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3773488"/>
            <a:ext cx="3455988" cy="2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858838"/>
            <a:ext cx="3468687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3432175"/>
            <a:ext cx="351790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hart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75650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AF8581-BB38-49F9-AB7A-24AFD6F6AD71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22535" name="9 Grupo"/>
          <p:cNvGrpSpPr>
            <a:grpSpLocks/>
          </p:cNvGrpSpPr>
          <p:nvPr/>
        </p:nvGrpSpPr>
        <p:grpSpPr bwMode="auto">
          <a:xfrm>
            <a:off x="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22536" name="17 CuadroTexto"/>
          <p:cNvSpPr txBox="1">
            <a:spLocks noChangeArrowheads="1"/>
          </p:cNvSpPr>
          <p:nvPr/>
        </p:nvSpPr>
        <p:spPr bwMode="auto">
          <a:xfrm>
            <a:off x="2428875" y="285750"/>
            <a:ext cx="587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PROGRAMA DE INDUCCIÓN EMPRESAS CONEXAS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14313" y="928688"/>
          <a:ext cx="4572000" cy="4391025"/>
        </p:xfrm>
        <a:graphic>
          <a:graphicData uri="http://schemas.openxmlformats.org/drawingml/2006/table">
            <a:tbl>
              <a:tblPr/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NÚMERO 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PERSONAS EN PROCESO DE </a:t>
                      </a:r>
                      <a:r>
                        <a:rPr lang="es-NI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INDUCCIÓN 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 TEMA Y TERRITORIO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1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INICIO DEL PROGRAMA 24 DE MAYO 2010</a:t>
                      </a:r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N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19"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85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OMETEPE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JUAN DEL SUR, RIVAS Y SAN JORGE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35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Atención </a:t>
                      </a:r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 Cliente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358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Manipulación Higiénica </a:t>
                      </a:r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los alimentos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953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Publicidad e imagen empresarial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985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Estructura de costos y gastos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119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Inglés técnico</a:t>
                      </a:r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119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0318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719263"/>
            <a:ext cx="4157663" cy="3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99" name="14 CuadroTexto"/>
          <p:cNvSpPr txBox="1">
            <a:spLocks noChangeArrowheads="1"/>
          </p:cNvSpPr>
          <p:nvPr/>
        </p:nvSpPr>
        <p:spPr bwMode="auto">
          <a:xfrm>
            <a:off x="220663" y="5572125"/>
            <a:ext cx="669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/>
              <a:t>Meta:  400 personas a capacitar en los tres años del proyecto.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12 Grupo"/>
          <p:cNvGrpSpPr>
            <a:grpSpLocks/>
          </p:cNvGrpSpPr>
          <p:nvPr/>
        </p:nvGrpSpPr>
        <p:grpSpPr bwMode="auto">
          <a:xfrm>
            <a:off x="0" y="0"/>
            <a:ext cx="9569450" cy="6884988"/>
            <a:chOff x="0" y="0"/>
            <a:chExt cx="9569571" cy="6885384"/>
          </a:xfrm>
        </p:grpSpPr>
        <p:sp>
          <p:nvSpPr>
            <p:cNvPr id="6" name="5 Rectángulo"/>
            <p:cNvSpPr/>
            <p:nvPr/>
          </p:nvSpPr>
          <p:spPr>
            <a:xfrm>
              <a:off x="3563983" y="2590949"/>
              <a:ext cx="6005588" cy="4032482"/>
            </a:xfrm>
            <a:prstGeom prst="rect">
              <a:avLst/>
            </a:prstGeom>
            <a:blipFill dpi="0" rotWithShape="1">
              <a:blip r:embed="rId2">
                <a:alphaModFix amt="11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sp>
          <p:nvSpPr>
            <p:cNvPr id="8" name="7 Rectángulo"/>
            <p:cNvSpPr/>
            <p:nvPr/>
          </p:nvSpPr>
          <p:spPr bwMode="auto">
            <a:xfrm>
              <a:off x="0" y="0"/>
              <a:ext cx="9144116" cy="7207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NI" dirty="0"/>
                <a:t>Centro  Empresarial Pellas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0" y="6417044"/>
              <a:ext cx="9144116" cy="4683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</p:grpSp>
      <p:cxnSp>
        <p:nvCxnSpPr>
          <p:cNvPr id="4" name="3 Conector recto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-9525" y="688498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2500313"/>
            <a:ext cx="7072312" cy="2971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R" b="1" dirty="0" smtClean="0">
                <a:solidFill>
                  <a:schemeClr val="accent1">
                    <a:lumMod val="75000"/>
                  </a:schemeClr>
                </a:solidFill>
              </a:rPr>
              <a:t>Misión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CR" sz="2400" dirty="0" smtClean="0">
                <a:solidFill>
                  <a:schemeClr val="accent1">
                    <a:lumMod val="75000"/>
                  </a:schemeClr>
                </a:solidFill>
              </a:rPr>
              <a:t>“Fortalecer la economía y reducir  la  pobreza en los países centroamericanos mediante la formación, apoyo y acompañamiento a Pequeñas y Medianas Empresas para que estas se desarrollen, sean competitivas y sostenibles”.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s-C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R" b="1" dirty="0" smtClean="0">
                <a:solidFill>
                  <a:schemeClr val="accent1">
                    <a:lumMod val="75000"/>
                  </a:schemeClr>
                </a:solidFill>
              </a:rPr>
              <a:t>Visión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s-CR" sz="24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Ser la fundación de mayor impacto efectivo en la promoción y fortalecimiento de las PYMES en Nicaragua y la región centroamericana”.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14438" y="857250"/>
            <a:ext cx="6572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NI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El Centro Empresarial Pellas es una Fundación privada sin fines de lucro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AFA196-B18B-4AB8-97F3-EED21FF615C1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23559" name="9 Grupo"/>
          <p:cNvGrpSpPr>
            <a:grpSpLocks/>
          </p:cNvGrpSpPr>
          <p:nvPr/>
        </p:nvGrpSpPr>
        <p:grpSpPr bwMode="auto">
          <a:xfrm>
            <a:off x="207963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23560" name="17 CuadroTexto"/>
          <p:cNvSpPr txBox="1">
            <a:spLocks noChangeArrowheads="1"/>
          </p:cNvSpPr>
          <p:nvPr/>
        </p:nvSpPr>
        <p:spPr bwMode="auto">
          <a:xfrm>
            <a:off x="2428875" y="285750"/>
            <a:ext cx="5870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PROGRAMA DE INDUCCIÓN EMPRESAS CONEXAS</a:t>
            </a:r>
          </a:p>
        </p:txBody>
      </p:sp>
      <p:pic>
        <p:nvPicPr>
          <p:cNvPr id="16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914400"/>
            <a:ext cx="3455988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429000"/>
            <a:ext cx="33575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285750" y="1357313"/>
          <a:ext cx="4572000" cy="4357687"/>
        </p:xfrm>
        <a:graphic>
          <a:graphicData uri="http://schemas.openxmlformats.org/drawingml/2006/table">
            <a:tbl>
              <a:tblPr/>
              <a:tblGrid>
                <a:gridCol w="90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0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8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NÚMERO 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MICROEMPRESAS CONEXAS EN PROCESOS DE </a:t>
                      </a:r>
                      <a:r>
                        <a:rPr lang="es-NI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INDUCCIÓN 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 </a:t>
                      </a:r>
                      <a:r>
                        <a:rPr lang="es-NI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RUBRO</a:t>
                      </a:r>
                      <a:r>
                        <a:rPr lang="es-NI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NI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  </a:t>
                      </a:r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TERRITORIO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46">
                <a:tc>
                  <a:txBody>
                    <a:bodyPr/>
                    <a:lstStyle/>
                    <a:p>
                      <a:pPr algn="l" fontAlgn="b"/>
                      <a:endParaRPr lang="es-NI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46">
                <a:tc>
                  <a:txBody>
                    <a:bodyPr/>
                    <a:lstStyle/>
                    <a:p>
                      <a:pPr algn="l" fontAlgn="b"/>
                      <a:endParaRPr lang="es-NI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NI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752"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Rubro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OMETEPE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JUAN DEL SUR, RIVAS Y SAN JORGE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 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Fritangas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Comiderías</a:t>
                      </a:r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835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Transporte </a:t>
                      </a:r>
                      <a:r>
                        <a:rPr lang="es-NI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Acuático</a:t>
                      </a:r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835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Hospedajes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Pulperías</a:t>
                      </a:r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Artesanías</a:t>
                      </a:r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835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Guías Turísticos</a:t>
                      </a:r>
                      <a:endParaRPr lang="es-N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Recreación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917">
                <a:tc>
                  <a:txBody>
                    <a:bodyPr/>
                    <a:lstStyle/>
                    <a:p>
                      <a:pPr algn="l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DDCBCB-19E1-4AE3-AD03-06BD49CB9CF8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24583" name="9 Grupo"/>
          <p:cNvGrpSpPr>
            <a:grpSpLocks/>
          </p:cNvGrpSpPr>
          <p:nvPr/>
        </p:nvGrpSpPr>
        <p:grpSpPr bwMode="auto">
          <a:xfrm>
            <a:off x="27940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24584" name="17 CuadroTexto"/>
          <p:cNvSpPr txBox="1">
            <a:spLocks noChangeArrowheads="1"/>
          </p:cNvSpPr>
          <p:nvPr/>
        </p:nvSpPr>
        <p:spPr bwMode="auto">
          <a:xfrm>
            <a:off x="2571750" y="285750"/>
            <a:ext cx="350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INVERSIÓN POR TERRITORIO</a:t>
            </a:r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57188" y="4432300"/>
          <a:ext cx="4000500" cy="974725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 proyecto  tienen</a:t>
                      </a:r>
                      <a:r>
                        <a:rPr lang="es-NI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planificado invertir por cada empresa en el programa de certificación </a:t>
                      </a:r>
                      <a:r>
                        <a:rPr lang="es-NI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1280</a:t>
                      </a:r>
                      <a:r>
                        <a:rPr lang="es-NI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dólares , </a:t>
                      </a:r>
                      <a:r>
                        <a:rPr lang="es-NI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 la</a:t>
                      </a:r>
                      <a:r>
                        <a:rPr lang="es-NI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fecha  se</a:t>
                      </a:r>
                      <a:r>
                        <a:rPr lang="es-NI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N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 invertido </a:t>
                      </a:r>
                      <a:r>
                        <a:rPr lang="es-NI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un monto de </a:t>
                      </a:r>
                      <a:r>
                        <a:rPr lang="es-NI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362</a:t>
                      </a:r>
                      <a:r>
                        <a:rPr lang="es-NI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dólares por empresa</a:t>
                      </a:r>
                      <a:endParaRPr lang="es-NI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4714875" y="4432300"/>
          <a:ext cx="4000500" cy="974725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 algn="l" fontAlgn="b"/>
                      <a:r>
                        <a:rPr lang="es-NI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lang="es-NI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el</a:t>
                      </a:r>
                      <a:r>
                        <a:rPr lang="es-NI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programa de inducción el proyecto tienen planificado invertir un total  </a:t>
                      </a:r>
                      <a:r>
                        <a:rPr lang="es-NI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 </a:t>
                      </a:r>
                      <a:r>
                        <a:rPr lang="es-NI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dólares por empresa  a la</a:t>
                      </a:r>
                      <a:r>
                        <a:rPr lang="es-NI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fecha </a:t>
                      </a:r>
                      <a:r>
                        <a:rPr lang="es-NI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NI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 invertido </a:t>
                      </a:r>
                      <a:r>
                        <a:rPr lang="es-NI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un monto de </a:t>
                      </a:r>
                      <a:r>
                        <a:rPr lang="es-NI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r>
                        <a:rPr lang="es-NI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dólares por  empresa. </a:t>
                      </a:r>
                      <a:endParaRPr lang="es-NI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Chart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133475"/>
            <a:ext cx="4017962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9"/>
          <p:cNvSpPr txBox="1"/>
          <p:nvPr/>
        </p:nvSpPr>
        <p:spPr>
          <a:xfrm>
            <a:off x="5286375" y="3929063"/>
            <a:ext cx="2714625" cy="390525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="1" dirty="0" err="1">
                <a:solidFill>
                  <a:sysClr val="windowText" lastClr="000000"/>
                </a:solidFill>
              </a:rPr>
              <a:t>Monto</a:t>
            </a:r>
            <a:r>
              <a:rPr lang="en-US" sz="1200" b="1" dirty="0">
                <a:solidFill>
                  <a:sysClr val="windowText" lastClr="000000"/>
                </a:solidFill>
              </a:rPr>
              <a:t> total </a:t>
            </a:r>
            <a:r>
              <a:rPr lang="en-US" sz="1200" b="1" dirty="0" err="1">
                <a:solidFill>
                  <a:sysClr val="windowText" lastClr="000000"/>
                </a:solidFill>
              </a:rPr>
              <a:t>invertido</a:t>
            </a:r>
            <a:r>
              <a:rPr lang="en-US" sz="1200" b="1" dirty="0">
                <a:solidFill>
                  <a:sysClr val="windowText" lastClr="000000"/>
                </a:solidFill>
              </a:rPr>
              <a:t>: U$ </a:t>
            </a:r>
            <a:r>
              <a:rPr lang="en-US" sz="1200" b="1" dirty="0" smtClean="0">
                <a:solidFill>
                  <a:sysClr val="windowText" lastClr="000000"/>
                </a:solidFill>
              </a:rPr>
              <a:t>4,785.00</a:t>
            </a:r>
            <a:endParaRPr lang="en-US" sz="1200" b="1" dirty="0">
              <a:solidFill>
                <a:sysClr val="windowText" lastClr="000000"/>
              </a:solidFill>
            </a:endParaRPr>
          </a:p>
        </p:txBody>
      </p:sp>
      <p:pic>
        <p:nvPicPr>
          <p:cNvPr id="22" name="Chart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133475"/>
            <a:ext cx="3944938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66E93C-46C2-47D7-AE68-5DE4A5A63165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25607" name="9 Grupo"/>
          <p:cNvGrpSpPr>
            <a:grpSpLocks/>
          </p:cNvGrpSpPr>
          <p:nvPr/>
        </p:nvGrpSpPr>
        <p:grpSpPr bwMode="auto">
          <a:xfrm>
            <a:off x="27940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25608" name="17 CuadroTexto"/>
          <p:cNvSpPr txBox="1">
            <a:spLocks noChangeArrowheads="1"/>
          </p:cNvSpPr>
          <p:nvPr/>
        </p:nvSpPr>
        <p:spPr bwMode="auto">
          <a:xfrm>
            <a:off x="2428875" y="142875"/>
            <a:ext cx="422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NI" altLang="es-US" b="1"/>
              <a:t>CO-INVIERTO </a:t>
            </a:r>
          </a:p>
          <a:p>
            <a:pPr algn="ctr" eaLnBrk="1" hangingPunct="1"/>
            <a:r>
              <a:rPr lang="es-NI" altLang="es-US" b="1"/>
              <a:t> “ UNA HERRAMIENTA DE CAMBIO” </a:t>
            </a:r>
          </a:p>
        </p:txBody>
      </p:sp>
      <p:pic>
        <p:nvPicPr>
          <p:cNvPr id="25609" name="Picture 2" descr="C:\Users\Marina de Guacalito\Documents\Ian Coronel\IMAGENES\San Juan del sur\DSC07773.JP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 b="34"/>
          <a:stretch>
            <a:fillRect/>
          </a:stretch>
        </p:blipFill>
        <p:spPr bwMode="auto">
          <a:xfrm>
            <a:off x="785813" y="3732213"/>
            <a:ext cx="35004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3" descr="C:\Users\Marina de Guacalito\Documents\Ian Coronel\IMAGENES\San Juan del sur\DSC07752.JPG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60775"/>
            <a:ext cx="35718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2" descr="C:\Users\Marina de Guacalito\Documents\Ian Coronel\IMAGENES\San Juan del sur\DSC07723.JPG"/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928688"/>
            <a:ext cx="3524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2" descr="C:\Users\Marina de Guacalito\Documents\Ian Coronel\IMAGENES\San Juan del sur\DSC07780.JPG"/>
          <p:cNvPicPr>
            <a:picLocks noChangeAspect="1" noChangeArrowheads="1"/>
          </p:cNvPicPr>
          <p:nvPr/>
        </p:nvPicPr>
        <p:blipFill>
          <a:blip r:embed="rId6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928688"/>
            <a:ext cx="35242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66E93C-46C2-47D7-AE68-5DE4A5A63165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26631" name="9 Grupo"/>
          <p:cNvGrpSpPr>
            <a:grpSpLocks/>
          </p:cNvGrpSpPr>
          <p:nvPr/>
        </p:nvGrpSpPr>
        <p:grpSpPr bwMode="auto">
          <a:xfrm>
            <a:off x="27940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26632" name="17 CuadroTexto"/>
          <p:cNvSpPr txBox="1">
            <a:spLocks noChangeArrowheads="1"/>
          </p:cNvSpPr>
          <p:nvPr/>
        </p:nvSpPr>
        <p:spPr bwMode="auto">
          <a:xfrm>
            <a:off x="2428875" y="142875"/>
            <a:ext cx="422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NI" altLang="es-US" b="1"/>
              <a:t>CO-INVIERTO </a:t>
            </a:r>
          </a:p>
          <a:p>
            <a:pPr algn="ctr" eaLnBrk="1" hangingPunct="1"/>
            <a:r>
              <a:rPr lang="es-NI" altLang="es-US" b="1"/>
              <a:t> “ UNA HERRAMIENTA DE CAMBIO” </a:t>
            </a:r>
          </a:p>
        </p:txBody>
      </p:sp>
      <p:pic>
        <p:nvPicPr>
          <p:cNvPr id="26633" name="Picture 4" descr="C:\Documents and Settings\INTUR\Mis documentos\CarlosRivas\IAN_PPT\san juan del sur\DSC07839.JP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993775"/>
            <a:ext cx="34290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5" descr="C:\Documents and Settings\INTUR\Mis documentos\CarlosRivas\IAN_PPT\san juan del sur\DSC07840.JPG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00125"/>
            <a:ext cx="3214687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714375" y="3786188"/>
            <a:ext cx="7929563" cy="1785937"/>
          </a:xfrm>
          <a:prstGeom prst="roundRect">
            <a:avLst>
              <a:gd name="adj" fmla="val 11227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es-NI" sz="2000" dirty="0" smtClean="0"/>
              <a:t>El objetivo de </a:t>
            </a:r>
            <a:r>
              <a:rPr lang="es-NI" sz="2000" b="1" dirty="0" smtClean="0"/>
              <a:t>Co-Invierto</a:t>
            </a:r>
            <a:r>
              <a:rPr lang="es-NI" sz="2000" dirty="0" smtClean="0"/>
              <a:t> es crear </a:t>
            </a:r>
            <a:r>
              <a:rPr lang="es-NI" sz="2000" dirty="0"/>
              <a:t>un mecanismo </a:t>
            </a:r>
            <a:r>
              <a:rPr lang="es-NI" sz="2000" dirty="0" smtClean="0"/>
              <a:t>de </a:t>
            </a:r>
            <a:r>
              <a:rPr lang="es-NI" sz="2000" dirty="0" err="1" smtClean="0"/>
              <a:t>co</a:t>
            </a:r>
            <a:r>
              <a:rPr lang="es-NI" sz="2000" dirty="0" smtClean="0"/>
              <a:t>-inversión </a:t>
            </a:r>
            <a:r>
              <a:rPr lang="es-NI" sz="2000" dirty="0"/>
              <a:t>no reembolsable que complemente los aportes privados de las </a:t>
            </a:r>
            <a:r>
              <a:rPr lang="es-NI" sz="2000" dirty="0" smtClean="0"/>
              <a:t>Pymes</a:t>
            </a:r>
            <a:r>
              <a:rPr lang="es-NI" sz="2000" dirty="0"/>
              <a:t>, con el propósito de dirigir inversiones que fomenten la transformación productiva, mejoren la infraestructura y la calidad de los servicios de las empresas turísticas beneficiarias del proyecto</a:t>
            </a:r>
            <a:r>
              <a:rPr lang="es-NI" sz="2000" dirty="0" smtClean="0"/>
              <a:t>.</a:t>
            </a:r>
            <a:endParaRPr lang="es-NI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530175-0802-431B-8B21-33B98FAA518E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27655" name="9 Grupo"/>
          <p:cNvGrpSpPr>
            <a:grpSpLocks/>
          </p:cNvGrpSpPr>
          <p:nvPr/>
        </p:nvGrpSpPr>
        <p:grpSpPr bwMode="auto">
          <a:xfrm>
            <a:off x="27940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27656" name="17 CuadroTexto"/>
          <p:cNvSpPr txBox="1">
            <a:spLocks noChangeArrowheads="1"/>
          </p:cNvSpPr>
          <p:nvPr/>
        </p:nvSpPr>
        <p:spPr bwMode="auto">
          <a:xfrm>
            <a:off x="2428875" y="142875"/>
            <a:ext cx="4229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NI" altLang="es-US" b="1"/>
              <a:t>CO-INVIERTO </a:t>
            </a:r>
          </a:p>
          <a:p>
            <a:pPr algn="ctr" eaLnBrk="1" hangingPunct="1"/>
            <a:r>
              <a:rPr lang="es-NI" altLang="es-US" b="1"/>
              <a:t> “ UNA HERRAMIENTA DE CAMBIO” </a:t>
            </a:r>
          </a:p>
        </p:txBody>
      </p:sp>
      <p:sp>
        <p:nvSpPr>
          <p:cNvPr id="27657" name="14 CuadroTexto"/>
          <p:cNvSpPr txBox="1">
            <a:spLocks noChangeArrowheads="1"/>
          </p:cNvSpPr>
          <p:nvPr/>
        </p:nvSpPr>
        <p:spPr bwMode="auto">
          <a:xfrm>
            <a:off x="785813" y="4214813"/>
            <a:ext cx="3571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Grupo Meta a Beneficiar (300)</a:t>
            </a:r>
          </a:p>
          <a:p>
            <a:pPr eaLnBrk="1" hangingPunct="1"/>
            <a:endParaRPr lang="es-NI" altLang="es-US"/>
          </a:p>
          <a:p>
            <a:pPr eaLnBrk="1" hangingPunct="1"/>
            <a:r>
              <a:rPr lang="es-NI" altLang="es-US"/>
              <a:t>200 PYMES Turísticas</a:t>
            </a:r>
          </a:p>
          <a:p>
            <a:pPr eaLnBrk="1" hangingPunct="1"/>
            <a:r>
              <a:rPr lang="es-NI" altLang="es-US"/>
              <a:t>50   Iniciativas de Turismo Rural</a:t>
            </a:r>
          </a:p>
          <a:p>
            <a:pPr eaLnBrk="1" hangingPunct="1"/>
            <a:r>
              <a:rPr lang="es-NI" altLang="es-US"/>
              <a:t>50   Iniciativas de  Agronegocio</a:t>
            </a:r>
          </a:p>
        </p:txBody>
      </p:sp>
      <p:sp>
        <p:nvSpPr>
          <p:cNvPr id="27658" name="15 CuadroTexto"/>
          <p:cNvSpPr txBox="1">
            <a:spLocks noChangeArrowheads="1"/>
          </p:cNvSpPr>
          <p:nvPr/>
        </p:nvSpPr>
        <p:spPr bwMode="auto">
          <a:xfrm>
            <a:off x="4714875" y="4643438"/>
            <a:ext cx="357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NI" altLang="es-US" b="1"/>
          </a:p>
          <a:p>
            <a:pPr eaLnBrk="1" hangingPunct="1"/>
            <a:r>
              <a:rPr lang="es-NI" altLang="es-US"/>
              <a:t>Monto máximo por empresa $3,000 en co-inversión 1 a 1</a:t>
            </a:r>
          </a:p>
        </p:txBody>
      </p:sp>
      <p:pic>
        <p:nvPicPr>
          <p:cNvPr id="27659" name="Picture 2" descr="C:\Documents and Settings\INTUR\Mis documentos\CarlosRivas\IAN_PPT\san juan del sur\DSC07770.JP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14438"/>
            <a:ext cx="29289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" descr="C:\Documents and Settings\INTUR\Mis documentos\CarlosRivas\IAN_PPT\san juan del sur\DSC07792.JPG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14438"/>
            <a:ext cx="3143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FCD327-51C3-4D3A-8EC2-5AA5CF36A1FA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28679" name="9 Grupo"/>
          <p:cNvGrpSpPr>
            <a:grpSpLocks/>
          </p:cNvGrpSpPr>
          <p:nvPr/>
        </p:nvGrpSpPr>
        <p:grpSpPr bwMode="auto">
          <a:xfrm>
            <a:off x="207963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28680" name="17 CuadroTexto"/>
          <p:cNvSpPr txBox="1">
            <a:spLocks noChangeArrowheads="1"/>
          </p:cNvSpPr>
          <p:nvPr/>
        </p:nvSpPr>
        <p:spPr bwMode="auto">
          <a:xfrm>
            <a:off x="3071813" y="139700"/>
            <a:ext cx="313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NI" altLang="es-US" b="1"/>
              <a:t>INVERSIONES ELEGIBLES</a:t>
            </a:r>
          </a:p>
          <a:p>
            <a:pPr algn="ctr" eaLnBrk="1" hangingPunct="1"/>
            <a:r>
              <a:rPr lang="es-NI" altLang="es-US" b="1"/>
              <a:t> CO-INVIERTO</a:t>
            </a:r>
          </a:p>
        </p:txBody>
      </p:sp>
      <p:grpSp>
        <p:nvGrpSpPr>
          <p:cNvPr id="28681" name="12 Grupo"/>
          <p:cNvGrpSpPr>
            <a:grpSpLocks/>
          </p:cNvGrpSpPr>
          <p:nvPr/>
        </p:nvGrpSpPr>
        <p:grpSpPr bwMode="auto">
          <a:xfrm>
            <a:off x="179388" y="1279525"/>
            <a:ext cx="4248150" cy="720725"/>
            <a:chOff x="179512" y="404664"/>
            <a:chExt cx="4248472" cy="720000"/>
          </a:xfrm>
        </p:grpSpPr>
        <p:cxnSp>
          <p:nvCxnSpPr>
            <p:cNvPr id="15" name="14 Conector recto"/>
            <p:cNvCxnSpPr/>
            <p:nvPr/>
          </p:nvCxnSpPr>
          <p:spPr>
            <a:xfrm>
              <a:off x="179512" y="908981"/>
              <a:ext cx="42484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uadroTexto"/>
            <p:cNvSpPr txBox="1"/>
            <p:nvPr/>
          </p:nvSpPr>
          <p:spPr>
            <a:xfrm>
              <a:off x="1116208" y="548982"/>
              <a:ext cx="2821201" cy="3377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 i="1" dirty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  <a:cs typeface="Arial" charset="0"/>
                </a:rPr>
                <a:t>Mejoras de Servicios Higiénicos:</a:t>
              </a:r>
            </a:p>
          </p:txBody>
        </p:sp>
        <p:sp>
          <p:nvSpPr>
            <p:cNvPr id="17" name="Oval 6" descr="Hotel_Hamacas_SnJorge_Riv02"/>
            <p:cNvSpPr>
              <a:spLocks noChangeArrowheads="1"/>
            </p:cNvSpPr>
            <p:nvPr/>
          </p:nvSpPr>
          <p:spPr bwMode="auto">
            <a:xfrm>
              <a:off x="323985" y="404664"/>
              <a:ext cx="719193" cy="72000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19050">
              <a:solidFill>
                <a:srgbClr val="376092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NI">
                <a:latin typeface="Arial" charset="0"/>
                <a:cs typeface="Arial" charset="0"/>
              </a:endParaRPr>
            </a:p>
          </p:txBody>
        </p:sp>
      </p:grpSp>
      <p:grpSp>
        <p:nvGrpSpPr>
          <p:cNvPr id="28682" name="17 Grupo"/>
          <p:cNvGrpSpPr>
            <a:grpSpLocks/>
          </p:cNvGrpSpPr>
          <p:nvPr/>
        </p:nvGrpSpPr>
        <p:grpSpPr bwMode="auto">
          <a:xfrm>
            <a:off x="4681538" y="1273175"/>
            <a:ext cx="4248150" cy="720725"/>
            <a:chOff x="4716016" y="764784"/>
            <a:chExt cx="4248472" cy="720000"/>
          </a:xfrm>
        </p:grpSpPr>
        <p:cxnSp>
          <p:nvCxnSpPr>
            <p:cNvPr id="19" name="18 Conector recto"/>
            <p:cNvCxnSpPr/>
            <p:nvPr/>
          </p:nvCxnSpPr>
          <p:spPr>
            <a:xfrm>
              <a:off x="4716016" y="1269101"/>
              <a:ext cx="42484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19 CuadroTexto"/>
            <p:cNvSpPr txBox="1"/>
            <p:nvPr/>
          </p:nvSpPr>
          <p:spPr>
            <a:xfrm>
              <a:off x="5652712" y="909102"/>
              <a:ext cx="1822588" cy="3377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 i="1" dirty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  <a:cs typeface="Arial" charset="0"/>
                </a:rPr>
                <a:t>Mejoras de Cocinas:</a:t>
              </a:r>
            </a:p>
          </p:txBody>
        </p:sp>
        <p:sp>
          <p:nvSpPr>
            <p:cNvPr id="21" name="Oval 6" descr="Hotel_Hamacas_SnJorge_Riv02"/>
            <p:cNvSpPr>
              <a:spLocks noChangeArrowheads="1"/>
            </p:cNvSpPr>
            <p:nvPr/>
          </p:nvSpPr>
          <p:spPr bwMode="auto">
            <a:xfrm>
              <a:off x="4860489" y="764784"/>
              <a:ext cx="719193" cy="7200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190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NI">
                <a:latin typeface="Arial" charset="0"/>
                <a:cs typeface="Arial" charset="0"/>
              </a:endParaRPr>
            </a:p>
          </p:txBody>
        </p:sp>
      </p:grpSp>
      <p:grpSp>
        <p:nvGrpSpPr>
          <p:cNvPr id="28683" name="21 Grupo"/>
          <p:cNvGrpSpPr>
            <a:grpSpLocks/>
          </p:cNvGrpSpPr>
          <p:nvPr/>
        </p:nvGrpSpPr>
        <p:grpSpPr bwMode="auto">
          <a:xfrm>
            <a:off x="179388" y="4494213"/>
            <a:ext cx="4248150" cy="720725"/>
            <a:chOff x="179512" y="2996952"/>
            <a:chExt cx="4248472" cy="720000"/>
          </a:xfrm>
        </p:grpSpPr>
        <p:cxnSp>
          <p:nvCxnSpPr>
            <p:cNvPr id="23" name="22 Conector recto"/>
            <p:cNvCxnSpPr/>
            <p:nvPr/>
          </p:nvCxnSpPr>
          <p:spPr>
            <a:xfrm>
              <a:off x="179512" y="3501269"/>
              <a:ext cx="42484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6" descr="Hotel_Hamacas_SnJorge_Riv02"/>
            <p:cNvSpPr>
              <a:spLocks noChangeArrowheads="1"/>
            </p:cNvSpPr>
            <p:nvPr/>
          </p:nvSpPr>
          <p:spPr bwMode="auto">
            <a:xfrm>
              <a:off x="323985" y="2996952"/>
              <a:ext cx="719193" cy="7200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19050">
              <a:solidFill>
                <a:srgbClr val="376092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NI">
                <a:latin typeface="Arial" charset="0"/>
                <a:cs typeface="Arial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043177" y="3141269"/>
              <a:ext cx="2500502" cy="337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 i="1" dirty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  <a:cs typeface="Arial" charset="0"/>
                </a:rPr>
                <a:t> Inocuidad de los alimentos.</a:t>
              </a:r>
            </a:p>
          </p:txBody>
        </p:sp>
      </p:grpSp>
      <p:grpSp>
        <p:nvGrpSpPr>
          <p:cNvPr id="28684" name="25 Grupo"/>
          <p:cNvGrpSpPr>
            <a:grpSpLocks/>
          </p:cNvGrpSpPr>
          <p:nvPr/>
        </p:nvGrpSpPr>
        <p:grpSpPr bwMode="auto">
          <a:xfrm>
            <a:off x="179388" y="2771775"/>
            <a:ext cx="4248150" cy="720725"/>
            <a:chOff x="179512" y="404664"/>
            <a:chExt cx="4248472" cy="720000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179512" y="908981"/>
              <a:ext cx="42484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27 CuadroTexto"/>
            <p:cNvSpPr txBox="1"/>
            <p:nvPr/>
          </p:nvSpPr>
          <p:spPr>
            <a:xfrm>
              <a:off x="1108269" y="548982"/>
              <a:ext cx="2946623" cy="3377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 i="1" dirty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  <a:cs typeface="Arial" charset="0"/>
                </a:rPr>
                <a:t>Medidas de Eficiencia Energética.</a:t>
              </a:r>
            </a:p>
          </p:txBody>
        </p:sp>
        <p:sp>
          <p:nvSpPr>
            <p:cNvPr id="29" name="Oval 6" descr="Hotel_Hamacas_SnJorge_Riv02"/>
            <p:cNvSpPr>
              <a:spLocks noChangeArrowheads="1"/>
            </p:cNvSpPr>
            <p:nvPr/>
          </p:nvSpPr>
          <p:spPr bwMode="auto">
            <a:xfrm>
              <a:off x="323985" y="404664"/>
              <a:ext cx="719193" cy="720000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19050">
              <a:solidFill>
                <a:srgbClr val="376092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NI">
                <a:latin typeface="Arial" charset="0"/>
                <a:cs typeface="Arial" charset="0"/>
              </a:endParaRPr>
            </a:p>
          </p:txBody>
        </p:sp>
      </p:grpSp>
      <p:grpSp>
        <p:nvGrpSpPr>
          <p:cNvPr id="28685" name="29 Grupo"/>
          <p:cNvGrpSpPr>
            <a:grpSpLocks/>
          </p:cNvGrpSpPr>
          <p:nvPr/>
        </p:nvGrpSpPr>
        <p:grpSpPr bwMode="auto">
          <a:xfrm>
            <a:off x="4711700" y="2781300"/>
            <a:ext cx="4248150" cy="719138"/>
            <a:chOff x="179512" y="404664"/>
            <a:chExt cx="4248472" cy="720000"/>
          </a:xfrm>
        </p:grpSpPr>
        <p:cxnSp>
          <p:nvCxnSpPr>
            <p:cNvPr id="31" name="30 Conector recto"/>
            <p:cNvCxnSpPr/>
            <p:nvPr/>
          </p:nvCxnSpPr>
          <p:spPr>
            <a:xfrm>
              <a:off x="179512" y="908505"/>
              <a:ext cx="42484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31 CuadroTexto"/>
            <p:cNvSpPr txBox="1"/>
            <p:nvPr/>
          </p:nvSpPr>
          <p:spPr>
            <a:xfrm>
              <a:off x="1108270" y="549300"/>
              <a:ext cx="2181390" cy="3385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 i="1" dirty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  <a:cs typeface="Arial" charset="0"/>
                </a:rPr>
                <a:t>Equipamiento Turístico.</a:t>
              </a:r>
            </a:p>
          </p:txBody>
        </p:sp>
        <p:sp>
          <p:nvSpPr>
            <p:cNvPr id="33" name="Oval 6" descr="Hotel_Hamacas_SnJorge_Riv02"/>
            <p:cNvSpPr>
              <a:spLocks noChangeArrowheads="1"/>
            </p:cNvSpPr>
            <p:nvPr/>
          </p:nvSpPr>
          <p:spPr bwMode="auto">
            <a:xfrm>
              <a:off x="323986" y="404664"/>
              <a:ext cx="719192" cy="720000"/>
            </a:xfrm>
            <a:prstGeom prst="ellipse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19050">
              <a:solidFill>
                <a:srgbClr val="376092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NI">
                <a:latin typeface="Arial" charset="0"/>
                <a:cs typeface="Arial" charset="0"/>
              </a:endParaRPr>
            </a:p>
          </p:txBody>
        </p:sp>
      </p:grpSp>
      <p:grpSp>
        <p:nvGrpSpPr>
          <p:cNvPr id="28686" name="33 Grupo"/>
          <p:cNvGrpSpPr>
            <a:grpSpLocks/>
          </p:cNvGrpSpPr>
          <p:nvPr/>
        </p:nvGrpSpPr>
        <p:grpSpPr bwMode="auto">
          <a:xfrm>
            <a:off x="4681538" y="4494213"/>
            <a:ext cx="4248150" cy="720725"/>
            <a:chOff x="4716016" y="409276"/>
            <a:chExt cx="4248472" cy="720000"/>
          </a:xfrm>
        </p:grpSpPr>
        <p:cxnSp>
          <p:nvCxnSpPr>
            <p:cNvPr id="35" name="34 Conector recto"/>
            <p:cNvCxnSpPr/>
            <p:nvPr/>
          </p:nvCxnSpPr>
          <p:spPr>
            <a:xfrm>
              <a:off x="4716016" y="908835"/>
              <a:ext cx="42484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CuadroTexto"/>
            <p:cNvSpPr txBox="1"/>
            <p:nvPr/>
          </p:nvSpPr>
          <p:spPr>
            <a:xfrm>
              <a:off x="5652712" y="548835"/>
              <a:ext cx="2186153" cy="3377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 i="1" dirty="0">
                  <a:solidFill>
                    <a:schemeClr val="tx2">
                      <a:lumMod val="75000"/>
                    </a:schemeClr>
                  </a:solidFill>
                  <a:latin typeface="Candara" pitchFamily="34" charset="0"/>
                  <a:cs typeface="Arial" charset="0"/>
                </a:rPr>
                <a:t>Innovación Tecnológica.</a:t>
              </a:r>
            </a:p>
          </p:txBody>
        </p:sp>
        <p:sp>
          <p:nvSpPr>
            <p:cNvPr id="37" name="Oval 6" descr="Hotel_Hamacas_SnJorge_Riv02"/>
            <p:cNvSpPr>
              <a:spLocks noChangeArrowheads="1"/>
            </p:cNvSpPr>
            <p:nvPr/>
          </p:nvSpPr>
          <p:spPr bwMode="auto">
            <a:xfrm>
              <a:off x="4860489" y="409276"/>
              <a:ext cx="719193" cy="720000"/>
            </a:xfrm>
            <a:prstGeom prst="ellipse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9050">
              <a:solidFill>
                <a:srgbClr val="376092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s-NI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4C3246-D378-497F-B5B5-14193DC2D419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29703" name="9 Grupo"/>
          <p:cNvGrpSpPr>
            <a:grpSpLocks/>
          </p:cNvGrpSpPr>
          <p:nvPr/>
        </p:nvGrpSpPr>
        <p:grpSpPr bwMode="auto">
          <a:xfrm>
            <a:off x="279400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29704" name="17 CuadroTexto"/>
          <p:cNvSpPr txBox="1">
            <a:spLocks noChangeArrowheads="1"/>
          </p:cNvSpPr>
          <p:nvPr/>
        </p:nvSpPr>
        <p:spPr bwMode="auto">
          <a:xfrm>
            <a:off x="3281363" y="142875"/>
            <a:ext cx="3433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NI" altLang="es-US" b="1"/>
              <a:t>CO-INVIERTO </a:t>
            </a:r>
          </a:p>
          <a:p>
            <a:pPr algn="ctr" eaLnBrk="1" hangingPunct="1"/>
            <a:r>
              <a:rPr lang="es-NI" altLang="es-US" b="1"/>
              <a:t> “ ESQUEMA CONCEPTUAL” </a:t>
            </a:r>
          </a:p>
        </p:txBody>
      </p:sp>
      <p:pic>
        <p:nvPicPr>
          <p:cNvPr id="29705" name="14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AC0E27-DD51-40C1-9ED6-E44D563DB4C1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grpSp>
        <p:nvGrpSpPr>
          <p:cNvPr id="1032" name="9 Grupo"/>
          <p:cNvGrpSpPr>
            <a:grpSpLocks/>
          </p:cNvGrpSpPr>
          <p:nvPr/>
        </p:nvGrpSpPr>
        <p:grpSpPr bwMode="auto">
          <a:xfrm>
            <a:off x="207963" y="142875"/>
            <a:ext cx="1863725" cy="571500"/>
            <a:chOff x="2116335" y="107573"/>
            <a:chExt cx="1863328" cy="786359"/>
          </a:xfrm>
        </p:grpSpPr>
        <p:sp>
          <p:nvSpPr>
            <p:cNvPr id="12" name="11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154427" y="144707"/>
              <a:ext cx="1787144" cy="7492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sp>
        <p:nvSpPr>
          <p:cNvPr id="1033" name="17 CuadroTexto"/>
          <p:cNvSpPr txBox="1">
            <a:spLocks noChangeArrowheads="1"/>
          </p:cNvSpPr>
          <p:nvPr/>
        </p:nvSpPr>
        <p:spPr bwMode="auto">
          <a:xfrm>
            <a:off x="2428875" y="2143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NI" altLang="es-US" b="1"/>
              <a:t>ESQUEMA DE IMPLEMENTACION </a:t>
            </a:r>
          </a:p>
          <a:p>
            <a:pPr algn="ctr" eaLnBrk="1" hangingPunct="1"/>
            <a:r>
              <a:rPr lang="es-NI" altLang="es-US" b="1"/>
              <a:t> CO - INVIERTO</a:t>
            </a:r>
          </a:p>
        </p:txBody>
      </p:sp>
      <p:pic>
        <p:nvPicPr>
          <p:cNvPr id="1026" name="Object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984250"/>
            <a:ext cx="550068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18 Grupo"/>
          <p:cNvGrpSpPr>
            <a:grpSpLocks/>
          </p:cNvGrpSpPr>
          <p:nvPr/>
        </p:nvGrpSpPr>
        <p:grpSpPr bwMode="auto">
          <a:xfrm>
            <a:off x="0" y="2311400"/>
            <a:ext cx="9144000" cy="4546600"/>
            <a:chOff x="-32" y="2500306"/>
            <a:chExt cx="9144032" cy="4357694"/>
          </a:xfrm>
        </p:grpSpPr>
        <p:sp>
          <p:nvSpPr>
            <p:cNvPr id="17" name="16 Rectángulo"/>
            <p:cNvSpPr/>
            <p:nvPr/>
          </p:nvSpPr>
          <p:spPr>
            <a:xfrm>
              <a:off x="-32" y="3428446"/>
              <a:ext cx="9144032" cy="342955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grpSp>
          <p:nvGrpSpPr>
            <p:cNvPr id="30724" name="12 Grupo"/>
            <p:cNvGrpSpPr>
              <a:grpSpLocks/>
            </p:cNvGrpSpPr>
            <p:nvPr/>
          </p:nvGrpSpPr>
          <p:grpSpPr bwMode="auto">
            <a:xfrm>
              <a:off x="-32" y="2500306"/>
              <a:ext cx="9144000" cy="1800001"/>
              <a:chOff x="-32" y="2500306"/>
              <a:chExt cx="9144000" cy="1800001"/>
            </a:xfrm>
          </p:grpSpPr>
          <p:cxnSp>
            <p:nvCxnSpPr>
              <p:cNvPr id="30727" name="AutoShape 5"/>
              <p:cNvCxnSpPr>
                <a:cxnSpLocks noChangeShapeType="1"/>
              </p:cNvCxnSpPr>
              <p:nvPr/>
            </p:nvCxnSpPr>
            <p:spPr bwMode="auto">
              <a:xfrm>
                <a:off x="-32" y="3415502"/>
                <a:ext cx="9144000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28" name="Oval 7" descr="Rsva_ElAguacate_SJS_pequeña7"/>
              <p:cNvSpPr>
                <a:spLocks noChangeArrowheads="1"/>
              </p:cNvSpPr>
              <p:nvPr/>
            </p:nvSpPr>
            <p:spPr bwMode="auto">
              <a:xfrm>
                <a:off x="668046" y="2500306"/>
                <a:ext cx="1800000" cy="1800000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30729" name="Oval 8" descr="VolcanMaderas_Isla_de_Ometepe PEQUEÑA06"/>
              <p:cNvSpPr>
                <a:spLocks noChangeArrowheads="1"/>
              </p:cNvSpPr>
              <p:nvPr/>
            </p:nvSpPr>
            <p:spPr bwMode="auto">
              <a:xfrm>
                <a:off x="2636118" y="2500306"/>
                <a:ext cx="1800000" cy="1800000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30730" name="Oval 9" descr="Turistas_Bahia_SJS_PEQUEÑA02"/>
              <p:cNvSpPr>
                <a:spLocks noChangeArrowheads="1"/>
              </p:cNvSpPr>
              <p:nvPr/>
            </p:nvSpPr>
            <p:spPr bwMode="auto">
              <a:xfrm>
                <a:off x="4604190" y="2500306"/>
                <a:ext cx="1800000" cy="1800001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30731" name="Oval 10" descr="Iglesia_ConventoSnFrancisco_Gda02"/>
              <p:cNvSpPr>
                <a:spLocks noChangeArrowheads="1"/>
              </p:cNvSpPr>
              <p:nvPr/>
            </p:nvSpPr>
            <p:spPr bwMode="auto">
              <a:xfrm>
                <a:off x="6572263" y="2500306"/>
                <a:ext cx="1800000" cy="1800000"/>
              </a:xfrm>
              <a:prstGeom prst="ellipse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0725" name="Text Box 11"/>
            <p:cNvSpPr txBox="1">
              <a:spLocks noChangeArrowheads="1"/>
            </p:cNvSpPr>
            <p:nvPr/>
          </p:nvSpPr>
          <p:spPr bwMode="auto">
            <a:xfrm>
              <a:off x="2000232" y="5500702"/>
              <a:ext cx="5357849" cy="38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es-ES" altLang="es-US" sz="2000"/>
            </a:p>
          </p:txBody>
        </p:sp>
        <p:sp>
          <p:nvSpPr>
            <p:cNvPr id="3080" name="Text Box 12"/>
            <p:cNvSpPr txBox="1">
              <a:spLocks noChangeArrowheads="1"/>
            </p:cNvSpPr>
            <p:nvPr/>
          </p:nvSpPr>
          <p:spPr bwMode="auto">
            <a:xfrm>
              <a:off x="714346" y="4714149"/>
              <a:ext cx="7643840" cy="115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s-NI" sz="3200" b="1" dirty="0">
                  <a:solidFill>
                    <a:srgbClr val="365F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  <a:cs typeface="Arial" charset="0"/>
                </a:rPr>
                <a:t>CADENAS DE VALOR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es-NI" sz="3200" b="1" dirty="0">
                  <a:solidFill>
                    <a:srgbClr val="365F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  <a:cs typeface="Arial" charset="0"/>
                </a:rPr>
                <a:t>SECTOR TURISMO</a:t>
              </a:r>
              <a:endParaRPr lang="es-N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A93437-9299-4066-B93E-AFF6909B7ECF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  <a:endParaRPr lang="es-NI" dirty="0"/>
          </a:p>
        </p:txBody>
      </p:sp>
      <p:pic>
        <p:nvPicPr>
          <p:cNvPr id="3" name="9 Grup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9538"/>
            <a:ext cx="19748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2" name="17 CuadroTexto"/>
          <p:cNvSpPr txBox="1">
            <a:spLocks noChangeArrowheads="1"/>
          </p:cNvSpPr>
          <p:nvPr/>
        </p:nvSpPr>
        <p:spPr bwMode="auto">
          <a:xfrm>
            <a:off x="3863975" y="285750"/>
            <a:ext cx="127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AVANCES</a:t>
            </a:r>
          </a:p>
        </p:txBody>
      </p:sp>
      <p:grpSp>
        <p:nvGrpSpPr>
          <p:cNvPr id="13" name="12 CuadroTexto"/>
          <p:cNvGrpSpPr>
            <a:grpSpLocks/>
          </p:cNvGrpSpPr>
          <p:nvPr/>
        </p:nvGrpSpPr>
        <p:grpSpPr bwMode="auto">
          <a:xfrm>
            <a:off x="2193925" y="1030288"/>
            <a:ext cx="6321425" cy="3267075"/>
            <a:chOff x="1382" y="649"/>
            <a:chExt cx="3982" cy="2058"/>
          </a:xfrm>
        </p:grpSpPr>
        <p:pic>
          <p:nvPicPr>
            <p:cNvPr id="31753" name="12 CuadroTexto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" y="649"/>
              <a:ext cx="3982" cy="2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1395" y="659"/>
              <a:ext cx="3960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/>
                <a:t>Diagnóstico del Clúster Turístico del Triángulo del Sur</a:t>
              </a:r>
              <a:endParaRPr lang="es-NI" altLang="es-US" sz="1000"/>
            </a:p>
            <a:p>
              <a:pPr eaLnBrk="1" hangingPunct="1">
                <a:buFont typeface="Arial" panose="020B0604020202020204" pitchFamily="34" charset="0"/>
                <a:buChar char="•"/>
              </a:pPr>
              <a:endParaRPr lang="es-NI" altLang="es-US" sz="1000"/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/>
                <a:t>Caracterización de la oferta y demanda de frutas, verduras, productos agropecuarios y mariscos 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endParaRPr lang="es-NI" altLang="es-US" sz="1000"/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/>
                <a:t>Convenio  Escuela Taller Granada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endParaRPr lang="es-NI" altLang="es-US" sz="1000"/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/>
                <a:t>Plan  de Negocio Escuela San Juan del Sur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endParaRPr lang="es-NI" altLang="es-US" sz="1000"/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s-NI" altLang="es-US"/>
                <a:t>Fortalecimiento a los Gabinetes Turísticos de Ometepe, Granada y San Juan del Sur ( apoyo a INTUR, Policía Nacional, Naval de Ometepe y San Juan del Sur)</a:t>
              </a:r>
            </a:p>
          </p:txBody>
        </p:sp>
      </p:grpSp>
      <p:pic>
        <p:nvPicPr>
          <p:cNvPr id="20490" name="Picture 8" descr="http://www.visitcostarica.com/ict/paginas/images/galeriafotos/CR046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474913"/>
            <a:ext cx="2103438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2" descr="http://abrammorphew.com/notes/wp-content/uploads/2009/02/boat-on-lago-de-nicaragua-with-volcan-concepcion-in-distance-isla-de-ometepe-rivas-nicaragua-photographic-print-c13073907jpe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54075"/>
            <a:ext cx="2084388" cy="17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4" descr="http://www.davestravelcorner.com/photos/nicaragua/Granada-Nicaragua-Churc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206875"/>
            <a:ext cx="2146300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0" y="4217988"/>
            <a:ext cx="2316163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138613"/>
            <a:ext cx="2260600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4217988"/>
            <a:ext cx="227965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12 Grupo"/>
          <p:cNvGrpSpPr>
            <a:grpSpLocks/>
          </p:cNvGrpSpPr>
          <p:nvPr/>
        </p:nvGrpSpPr>
        <p:grpSpPr bwMode="auto">
          <a:xfrm>
            <a:off x="0" y="0"/>
            <a:ext cx="9569450" cy="6884988"/>
            <a:chOff x="0" y="0"/>
            <a:chExt cx="9569571" cy="6885384"/>
          </a:xfrm>
        </p:grpSpPr>
        <p:sp>
          <p:nvSpPr>
            <p:cNvPr id="6" name="5 Rectángulo"/>
            <p:cNvSpPr/>
            <p:nvPr/>
          </p:nvSpPr>
          <p:spPr>
            <a:xfrm>
              <a:off x="3563983" y="2590949"/>
              <a:ext cx="6005588" cy="4032482"/>
            </a:xfrm>
            <a:prstGeom prst="rect">
              <a:avLst/>
            </a:prstGeom>
            <a:blipFill dpi="0" rotWithShape="1">
              <a:blip r:embed="rId2">
                <a:alphaModFix amt="11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sp>
          <p:nvSpPr>
            <p:cNvPr id="8" name="7 Rectángulo"/>
            <p:cNvSpPr/>
            <p:nvPr/>
          </p:nvSpPr>
          <p:spPr bwMode="auto">
            <a:xfrm>
              <a:off x="0" y="0"/>
              <a:ext cx="9144116" cy="7207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0" y="6417044"/>
              <a:ext cx="9144116" cy="4683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</p:grpSp>
      <p:cxnSp>
        <p:nvCxnSpPr>
          <p:cNvPr id="4" name="3 Conector recto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-9525" y="688498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285875" y="285750"/>
            <a:ext cx="66643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PROYECTO “DESARROLLO DEL TURISMO EN SUR-OCCIDENTE DE NICARAGUA</a:t>
            </a:r>
          </a:p>
        </p:txBody>
      </p:sp>
      <p:grpSp>
        <p:nvGrpSpPr>
          <p:cNvPr id="6150" name="46 Grupo"/>
          <p:cNvGrpSpPr>
            <a:grpSpLocks/>
          </p:cNvGrpSpPr>
          <p:nvPr/>
        </p:nvGrpSpPr>
        <p:grpSpPr bwMode="auto">
          <a:xfrm>
            <a:off x="4859338" y="1071563"/>
            <a:ext cx="3856037" cy="4876800"/>
            <a:chOff x="3715750" y="1071546"/>
            <a:chExt cx="3856646" cy="4876678"/>
          </a:xfrm>
        </p:grpSpPr>
        <p:pic>
          <p:nvPicPr>
            <p:cNvPr id="17" name="16 Imagen" descr="mapa3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3469" y="999729"/>
              <a:ext cx="4036189" cy="505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17 Forma libre"/>
            <p:cNvSpPr/>
            <p:nvPr/>
          </p:nvSpPr>
          <p:spPr bwMode="auto">
            <a:xfrm>
              <a:off x="4509625" y="1142981"/>
              <a:ext cx="2713465" cy="4571886"/>
            </a:xfrm>
            <a:custGeom>
              <a:avLst/>
              <a:gdLst>
                <a:gd name="connsiteX0" fmla="*/ 0 w 1428760"/>
                <a:gd name="connsiteY0" fmla="*/ 3000396 h 3000396"/>
                <a:gd name="connsiteX1" fmla="*/ 714380 w 1428760"/>
                <a:gd name="connsiteY1" fmla="*/ 0 h 3000396"/>
                <a:gd name="connsiteX2" fmla="*/ 1428760 w 1428760"/>
                <a:gd name="connsiteY2" fmla="*/ 3000396 h 3000396"/>
                <a:gd name="connsiteX3" fmla="*/ 0 w 1428760"/>
                <a:gd name="connsiteY3" fmla="*/ 3000396 h 3000396"/>
                <a:gd name="connsiteX0" fmla="*/ 142908 w 1571668"/>
                <a:gd name="connsiteY0" fmla="*/ 3286172 h 3286172"/>
                <a:gd name="connsiteX1" fmla="*/ 0 w 1571668"/>
                <a:gd name="connsiteY1" fmla="*/ 0 h 3286172"/>
                <a:gd name="connsiteX2" fmla="*/ 1571668 w 1571668"/>
                <a:gd name="connsiteY2" fmla="*/ 3286172 h 3286172"/>
                <a:gd name="connsiteX3" fmla="*/ 142908 w 1571668"/>
                <a:gd name="connsiteY3" fmla="*/ 3286172 h 3286172"/>
                <a:gd name="connsiteX0" fmla="*/ 357190 w 1571668"/>
                <a:gd name="connsiteY0" fmla="*/ 3857652 h 3857652"/>
                <a:gd name="connsiteX1" fmla="*/ 0 w 1571668"/>
                <a:gd name="connsiteY1" fmla="*/ 0 h 3857652"/>
                <a:gd name="connsiteX2" fmla="*/ 1571668 w 1571668"/>
                <a:gd name="connsiteY2" fmla="*/ 3286172 h 3857652"/>
                <a:gd name="connsiteX3" fmla="*/ 357190 w 1571668"/>
                <a:gd name="connsiteY3" fmla="*/ 3857652 h 3857652"/>
                <a:gd name="connsiteX0" fmla="*/ 357190 w 1857388"/>
                <a:gd name="connsiteY0" fmla="*/ 3857652 h 3857652"/>
                <a:gd name="connsiteX1" fmla="*/ 0 w 1857388"/>
                <a:gd name="connsiteY1" fmla="*/ 0 h 3857652"/>
                <a:gd name="connsiteX2" fmla="*/ 1857388 w 1857388"/>
                <a:gd name="connsiteY2" fmla="*/ 2643206 h 3857652"/>
                <a:gd name="connsiteX3" fmla="*/ 357190 w 1857388"/>
                <a:gd name="connsiteY3" fmla="*/ 3857652 h 385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88" h="3857652">
                  <a:moveTo>
                    <a:pt x="357190" y="3857652"/>
                  </a:moveTo>
                  <a:lnTo>
                    <a:pt x="0" y="0"/>
                  </a:lnTo>
                  <a:lnTo>
                    <a:pt x="1857388" y="2643206"/>
                  </a:lnTo>
                  <a:lnTo>
                    <a:pt x="357190" y="3857652"/>
                  </a:lnTo>
                  <a:close/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" name="40 CuadroTexto"/>
            <p:cNvSpPr txBox="1">
              <a:spLocks noChangeArrowheads="1"/>
            </p:cNvSpPr>
            <p:nvPr/>
          </p:nvSpPr>
          <p:spPr bwMode="auto">
            <a:xfrm>
              <a:off x="4714445" y="1285853"/>
              <a:ext cx="1039977" cy="33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charset="0"/>
                </a:rPr>
                <a:t>GRANADA</a:t>
              </a:r>
            </a:p>
          </p:txBody>
        </p:sp>
        <p:sp>
          <p:nvSpPr>
            <p:cNvPr id="20" name="41 CuadroTexto"/>
            <p:cNvSpPr txBox="1">
              <a:spLocks noChangeArrowheads="1"/>
            </p:cNvSpPr>
            <p:nvPr/>
          </p:nvSpPr>
          <p:spPr bwMode="auto">
            <a:xfrm>
              <a:off x="6283142" y="3733716"/>
              <a:ext cx="1003458" cy="33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charset="0"/>
                </a:rPr>
                <a:t>OMETEPE</a:t>
              </a:r>
            </a:p>
          </p:txBody>
        </p:sp>
        <p:sp>
          <p:nvSpPr>
            <p:cNvPr id="21" name="42 CuadroTexto"/>
            <p:cNvSpPr txBox="1">
              <a:spLocks noChangeArrowheads="1"/>
            </p:cNvSpPr>
            <p:nvPr/>
          </p:nvSpPr>
          <p:spPr bwMode="auto">
            <a:xfrm>
              <a:off x="4592188" y="5376738"/>
              <a:ext cx="1765579" cy="338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Arial" charset="0"/>
                </a:rPr>
                <a:t>SAN JUAN DEL SUR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42875" y="2701925"/>
            <a:ext cx="428625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NI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Período de ejecución:  </a:t>
            </a:r>
            <a:r>
              <a:rPr lang="es-NI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3 años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214313" y="3143250"/>
            <a:ext cx="3357562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NI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Monto: </a:t>
            </a:r>
            <a:r>
              <a:rPr lang="es-NI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$ 3,797,070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42875" y="1785938"/>
            <a:ext cx="435768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NI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Ejecutor: </a:t>
            </a:r>
          </a:p>
          <a:p>
            <a:pPr>
              <a:defRPr/>
            </a:pPr>
            <a:r>
              <a:rPr lang="es-NI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Fundación Centro Empresarial Pellas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42875" y="857250"/>
            <a:ext cx="46434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NI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Financiador : </a:t>
            </a:r>
          </a:p>
          <a:p>
            <a:pPr>
              <a:defRPr/>
            </a:pPr>
            <a:r>
              <a:rPr lang="es-NI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Embajada del Reino de los Países Bajos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14313" y="4714875"/>
            <a:ext cx="45005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NI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Beneficiarios: </a:t>
            </a:r>
          </a:p>
          <a:p>
            <a:pPr>
              <a:defRPr/>
            </a:pPr>
            <a:r>
              <a:rPr lang="es-NI" sz="2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500 MIPYMES </a:t>
            </a:r>
          </a:p>
          <a:p>
            <a:pPr>
              <a:defRPr/>
            </a:pPr>
            <a:r>
              <a:rPr lang="es-NI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s-NI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200</a:t>
            </a:r>
            <a:r>
              <a:rPr lang="es-NI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 MIPYMES turísticas,  </a:t>
            </a:r>
            <a:r>
              <a:rPr lang="es-NI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100 </a:t>
            </a:r>
            <a:r>
              <a:rPr lang="es-NI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nuevas Iniciativas de  turismo rural y agroturismo, </a:t>
            </a:r>
            <a:r>
              <a:rPr lang="es-NI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200</a:t>
            </a:r>
            <a:r>
              <a:rPr lang="es-NI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 MIPYMES conexas)</a:t>
            </a:r>
            <a:r>
              <a:rPr lang="es-NI" sz="20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14313" y="3784600"/>
            <a:ext cx="3357562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NI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Aporte CEP: </a:t>
            </a:r>
            <a:r>
              <a:rPr lang="es-NI" sz="220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$ 242,160</a:t>
            </a:r>
            <a:endParaRPr lang="es-NI" sz="2200" dirty="0">
              <a:solidFill>
                <a:schemeClr val="accent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14313" y="4284663"/>
            <a:ext cx="45720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NI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Aporte BAC-CREDOMATIC: </a:t>
            </a:r>
            <a:r>
              <a:rPr lang="es-NI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charset="0"/>
              </a:rPr>
              <a:t>$304,910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710BA8-D28C-42CA-8B07-D81B347651B0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  <a:endParaRPr lang="es-NI" dirty="0"/>
          </a:p>
        </p:txBody>
      </p:sp>
      <p:sp>
        <p:nvSpPr>
          <p:cNvPr id="32775" name="17 CuadroTexto"/>
          <p:cNvSpPr txBox="1">
            <a:spLocks noChangeArrowheads="1"/>
          </p:cNvSpPr>
          <p:nvPr/>
        </p:nvSpPr>
        <p:spPr bwMode="auto">
          <a:xfrm>
            <a:off x="3863975" y="285750"/>
            <a:ext cx="1279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b="1"/>
              <a:t>AVANCES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000375" y="1000125"/>
            <a:ext cx="5429250" cy="64611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NI" dirty="0">
                <a:latin typeface="Arial" charset="0"/>
                <a:cs typeface="Arial" charset="0"/>
              </a:rPr>
              <a:t>Mapeo de las iniciativas de Turismo Comunitario y Agro negocios</a:t>
            </a:r>
          </a:p>
        </p:txBody>
      </p:sp>
      <p:pic>
        <p:nvPicPr>
          <p:cNvPr id="15374" name="Picture 14" descr="F:\Fotos 1\P1040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858838"/>
            <a:ext cx="2163763" cy="19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sgp.undp.org/intranet/img/projects/9975/Elaboracion%20linea%20b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719388"/>
            <a:ext cx="2176463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9 Grupo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9538"/>
            <a:ext cx="19748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C:\Users\Maria Jose Alaniz\Desktop\Fotos 2\P10403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432300"/>
            <a:ext cx="2327275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000375" y="1857375"/>
            <a:ext cx="5357813" cy="230822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NI" sz="2000" dirty="0">
                <a:latin typeface="Arial" charset="0"/>
                <a:cs typeface="Arial" charset="0"/>
              </a:rPr>
              <a:t>Estrategia de trabajo en Turismo Rural y   </a:t>
            </a:r>
            <a:r>
              <a:rPr lang="es-NI" sz="2000" dirty="0" err="1">
                <a:latin typeface="Arial" charset="0"/>
                <a:cs typeface="Arial" charset="0"/>
              </a:rPr>
              <a:t>Agronegocios</a:t>
            </a:r>
            <a:endParaRPr lang="es-NI" sz="20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s-NI" sz="2000" dirty="0">
              <a:latin typeface="Arial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NI" sz="1600" dirty="0">
                <a:latin typeface="Arial" charset="0"/>
                <a:cs typeface="Arial" charset="0"/>
              </a:rPr>
              <a:t>Iniciativas individuales o asociadas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NI" sz="1600" dirty="0">
                <a:latin typeface="Arial" charset="0"/>
                <a:cs typeface="Arial" charset="0"/>
              </a:rPr>
              <a:t>Con potencial de crecimiento y cercana a un núcleo turístico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s-NI" sz="1600" dirty="0">
                <a:latin typeface="Arial" charset="0"/>
                <a:cs typeface="Arial" charset="0"/>
              </a:rPr>
              <a:t>Principalmente grupos de mujeres</a:t>
            </a:r>
          </a:p>
          <a:p>
            <a:pPr marL="800100" lvl="1" indent="-342900">
              <a:buFont typeface="+mj-lt"/>
              <a:buAutoNum type="arabicPeriod"/>
              <a:defRPr/>
            </a:pPr>
            <a:endParaRPr lang="es-NI" sz="2000" dirty="0">
              <a:latin typeface="Arial" charset="0"/>
              <a:cs typeface="Arial" charset="0"/>
            </a:endParaRPr>
          </a:p>
        </p:txBody>
      </p:sp>
      <p:pic>
        <p:nvPicPr>
          <p:cNvPr id="22" name="Picture 7" descr="http://images.travelpod.com/users/shanewilson/central_america.1200248880.local-water-hotel-on-ometep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4432300"/>
            <a:ext cx="2266950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F:\hortalizas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432300"/>
            <a:ext cx="2328863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18 Grupo"/>
          <p:cNvGrpSpPr>
            <a:grpSpLocks/>
          </p:cNvGrpSpPr>
          <p:nvPr/>
        </p:nvGrpSpPr>
        <p:grpSpPr bwMode="auto">
          <a:xfrm>
            <a:off x="0" y="2311400"/>
            <a:ext cx="9144000" cy="4546600"/>
            <a:chOff x="-32" y="2500306"/>
            <a:chExt cx="9144032" cy="4357694"/>
          </a:xfrm>
        </p:grpSpPr>
        <p:sp>
          <p:nvSpPr>
            <p:cNvPr id="17" name="16 Rectángulo"/>
            <p:cNvSpPr/>
            <p:nvPr/>
          </p:nvSpPr>
          <p:spPr>
            <a:xfrm>
              <a:off x="-32" y="3428446"/>
              <a:ext cx="9144032" cy="342955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grpSp>
          <p:nvGrpSpPr>
            <p:cNvPr id="33796" name="12 Grupo"/>
            <p:cNvGrpSpPr>
              <a:grpSpLocks/>
            </p:cNvGrpSpPr>
            <p:nvPr/>
          </p:nvGrpSpPr>
          <p:grpSpPr bwMode="auto">
            <a:xfrm>
              <a:off x="-32" y="2500306"/>
              <a:ext cx="9144000" cy="1800001"/>
              <a:chOff x="-32" y="2500306"/>
              <a:chExt cx="9144000" cy="1800001"/>
            </a:xfrm>
          </p:grpSpPr>
          <p:cxnSp>
            <p:nvCxnSpPr>
              <p:cNvPr id="33799" name="AutoShape 5"/>
              <p:cNvCxnSpPr>
                <a:cxnSpLocks noChangeShapeType="1"/>
              </p:cNvCxnSpPr>
              <p:nvPr/>
            </p:nvCxnSpPr>
            <p:spPr bwMode="auto">
              <a:xfrm>
                <a:off x="-32" y="3415502"/>
                <a:ext cx="9144000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0" name="Oval 7" descr="Rsva_ElAguacate_SJS_pequeña7"/>
              <p:cNvSpPr>
                <a:spLocks noChangeArrowheads="1"/>
              </p:cNvSpPr>
              <p:nvPr/>
            </p:nvSpPr>
            <p:spPr bwMode="auto">
              <a:xfrm>
                <a:off x="668046" y="2500306"/>
                <a:ext cx="1800000" cy="1800000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33801" name="Oval 8" descr="VolcanMaderas_Isla_de_Ometepe PEQUEÑA06"/>
              <p:cNvSpPr>
                <a:spLocks noChangeArrowheads="1"/>
              </p:cNvSpPr>
              <p:nvPr/>
            </p:nvSpPr>
            <p:spPr bwMode="auto">
              <a:xfrm>
                <a:off x="2636118" y="2500306"/>
                <a:ext cx="1800000" cy="1800000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33802" name="Oval 9" descr="Turistas_Bahia_SJS_PEQUEÑA02"/>
              <p:cNvSpPr>
                <a:spLocks noChangeArrowheads="1"/>
              </p:cNvSpPr>
              <p:nvPr/>
            </p:nvSpPr>
            <p:spPr bwMode="auto">
              <a:xfrm>
                <a:off x="4604190" y="2500306"/>
                <a:ext cx="1800000" cy="1800001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33803" name="Oval 10" descr="Iglesia_ConventoSnFrancisco_Gda02"/>
              <p:cNvSpPr>
                <a:spLocks noChangeArrowheads="1"/>
              </p:cNvSpPr>
              <p:nvPr/>
            </p:nvSpPr>
            <p:spPr bwMode="auto">
              <a:xfrm>
                <a:off x="6572263" y="2500306"/>
                <a:ext cx="1800000" cy="1800000"/>
              </a:xfrm>
              <a:prstGeom prst="ellipse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3797" name="Text Box 11"/>
            <p:cNvSpPr txBox="1">
              <a:spLocks noChangeArrowheads="1"/>
            </p:cNvSpPr>
            <p:nvPr/>
          </p:nvSpPr>
          <p:spPr bwMode="auto">
            <a:xfrm>
              <a:off x="2000232" y="5500702"/>
              <a:ext cx="5357849" cy="38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es-ES" altLang="es-US" sz="2000"/>
            </a:p>
          </p:txBody>
        </p:sp>
        <p:sp>
          <p:nvSpPr>
            <p:cNvPr id="3080" name="Text Box 12"/>
            <p:cNvSpPr txBox="1">
              <a:spLocks noChangeArrowheads="1"/>
            </p:cNvSpPr>
            <p:nvPr/>
          </p:nvSpPr>
          <p:spPr bwMode="auto">
            <a:xfrm>
              <a:off x="714346" y="4714149"/>
              <a:ext cx="7643840" cy="559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s-NI" sz="3200" b="1" dirty="0">
                  <a:solidFill>
                    <a:srgbClr val="365F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  <a:cs typeface="Arial" charset="0"/>
                </a:rPr>
                <a:t>PROMOCIÓN Y COMERCIALIZACIÓN</a:t>
              </a:r>
              <a:endParaRPr lang="es-N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4EAD62-9451-429B-8B93-F781020735DC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pic>
        <p:nvPicPr>
          <p:cNvPr id="3" name="9 Grup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2863"/>
            <a:ext cx="19748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111125" y="1000125"/>
            <a:ext cx="5532438" cy="64611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NI" dirty="0">
                <a:latin typeface="Arial" charset="0"/>
                <a:cs typeface="Arial" charset="0"/>
              </a:rPr>
              <a:t>Estudio de Mercado en la Zona Norte de Costa Rica</a:t>
            </a:r>
          </a:p>
          <a:p>
            <a:pPr>
              <a:defRPr/>
            </a:pPr>
            <a:r>
              <a:rPr lang="es-NI" dirty="0">
                <a:latin typeface="Arial" charset="0"/>
                <a:cs typeface="Arial" charset="0"/>
              </a:rPr>
              <a:t>Caracterización de la Oferta  del Triángulo del Sur</a:t>
            </a:r>
          </a:p>
        </p:txBody>
      </p:sp>
      <p:pic>
        <p:nvPicPr>
          <p:cNvPr id="34825" name="Picture 5" descr="PORTADA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57375"/>
            <a:ext cx="27130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5" descr="AFICHE FINAL"/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25003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4" descr="PROGRAMA DE CERTIFICACION DE RECURSOS HUMANOS EN OFICIOS TURISTICOS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000500"/>
            <a:ext cx="24971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6" descr="C:\Users\Maria Jose Alaniz\Desktop\CEMENTERIO_INDIGENA.jpg"/>
          <p:cNvPicPr>
            <a:picLocks noChangeAspect="1"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571875"/>
            <a:ext cx="21431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6000750" y="5354638"/>
            <a:ext cx="2857500" cy="6461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NI" dirty="0">
                <a:latin typeface="Arial" charset="0"/>
                <a:cs typeface="Arial" charset="0"/>
              </a:rPr>
              <a:t>Aporte al descubrimiento arqueológico en Ometepe</a:t>
            </a:r>
          </a:p>
        </p:txBody>
      </p:sp>
      <p:pic>
        <p:nvPicPr>
          <p:cNvPr id="34830" name="Picture 15" descr="C:\Users\Maria Jose Alaniz\Desktop\Caratula_DVD_El_Ceib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857250"/>
            <a:ext cx="2643187" cy="26431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0F69C4-DBDB-42E4-ADC3-578667D18752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pic>
        <p:nvPicPr>
          <p:cNvPr id="3" name="9 Grup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09538"/>
            <a:ext cx="19685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5" descr="PORT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828675"/>
            <a:ext cx="2724150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642938" y="1000125"/>
            <a:ext cx="1857375" cy="6461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NI" dirty="0">
                <a:latin typeface="Arial" charset="0"/>
                <a:cs typeface="Arial" charset="0"/>
              </a:rPr>
              <a:t>Participación en FENITUR 2010</a:t>
            </a:r>
          </a:p>
        </p:txBody>
      </p:sp>
      <p:pic>
        <p:nvPicPr>
          <p:cNvPr id="21" name="Picture 5" descr="PORT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06563"/>
            <a:ext cx="2725738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PORT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328738"/>
            <a:ext cx="2725737" cy="203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PORT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792413"/>
            <a:ext cx="3394075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PORT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3925888"/>
            <a:ext cx="2725737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PORT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4114800"/>
            <a:ext cx="2724150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AD1D7E-E2C7-4214-9A7A-078FA95F317F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pic>
        <p:nvPicPr>
          <p:cNvPr id="3" name="9 Grup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2863"/>
            <a:ext cx="1976438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42938" y="1500188"/>
            <a:ext cx="3643312" cy="19383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NI" sz="2400" dirty="0">
                <a:latin typeface="Arial" charset="0"/>
                <a:cs typeface="Arial" charset="0"/>
              </a:rPr>
              <a:t>Alianza con la Escuela Taller de Granada</a:t>
            </a:r>
          </a:p>
          <a:p>
            <a:pPr>
              <a:defRPr/>
            </a:pPr>
            <a:endParaRPr lang="es-NI" sz="2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NI" sz="2400" dirty="0">
                <a:latin typeface="Arial" charset="0"/>
                <a:cs typeface="Arial" charset="0"/>
              </a:rPr>
              <a:t> Alianza con Fauna y Flora Internacional FFI</a:t>
            </a:r>
          </a:p>
        </p:txBody>
      </p:sp>
      <p:pic>
        <p:nvPicPr>
          <p:cNvPr id="36873" name="Picture 12" descr="Image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1450975"/>
            <a:ext cx="42243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14 Imagen" descr="ffi_main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714750"/>
            <a:ext cx="23780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8C5B27-6965-4E0A-91EA-4DE9F063A7C2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072063" y="1071563"/>
            <a:ext cx="3714750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NI" sz="2400" dirty="0">
                <a:latin typeface="Arial" charset="0"/>
                <a:cs typeface="Arial" charset="0"/>
              </a:rPr>
              <a:t>Alianza con ANF para apoyo a escuelas. </a:t>
            </a:r>
          </a:p>
          <a:p>
            <a:pPr>
              <a:defRPr/>
            </a:pPr>
            <a:endParaRPr lang="es-NI" sz="2400" dirty="0">
              <a:latin typeface="Arial" charset="0"/>
              <a:cs typeface="Arial" charset="0"/>
            </a:endParaRPr>
          </a:p>
        </p:txBody>
      </p:sp>
      <p:pic>
        <p:nvPicPr>
          <p:cNvPr id="37896" name="Picture 6" descr="Imagen1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" b="3"/>
          <a:stretch>
            <a:fillRect/>
          </a:stretch>
        </p:blipFill>
        <p:spPr bwMode="auto">
          <a:xfrm>
            <a:off x="395288" y="923925"/>
            <a:ext cx="403383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8" descr="Imag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857500"/>
            <a:ext cx="381793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428625" y="3500438"/>
            <a:ext cx="4000500" cy="258603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NI" dirty="0">
                <a:latin typeface="Arial" charset="0"/>
                <a:cs typeface="Arial" charset="0"/>
              </a:rPr>
              <a:t>Convenio CEP, Escuela de Hotelería y Flor de Caña.</a:t>
            </a:r>
          </a:p>
          <a:p>
            <a:pPr>
              <a:defRPr/>
            </a:pPr>
            <a:endParaRPr lang="es-NI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NI" dirty="0">
                <a:latin typeface="Arial" charset="0"/>
                <a:cs typeface="Arial" charset="0"/>
              </a:rPr>
              <a:t>Sesiones con CREDOMATIC y Gerentes de Sucursales del BAC en Granada y Rivas.</a:t>
            </a:r>
          </a:p>
          <a:p>
            <a:pPr>
              <a:defRPr/>
            </a:pPr>
            <a:endParaRPr lang="es-NI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s-NI" dirty="0">
                <a:latin typeface="Arial" charset="0"/>
                <a:cs typeface="Arial" charset="0"/>
              </a:rPr>
              <a:t>En proceso sesión de trabajo con Gerente Comercial de Flor de Caña. </a:t>
            </a:r>
          </a:p>
        </p:txBody>
      </p:sp>
      <p:pic>
        <p:nvPicPr>
          <p:cNvPr id="3" name="9 Grupo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2863"/>
            <a:ext cx="1976438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571750"/>
            <a:ext cx="2714625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525713"/>
            <a:ext cx="2643187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536B2B-D720-492D-BFA9-54F097113B1C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142875" y="1143000"/>
            <a:ext cx="4857750" cy="17541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NI" dirty="0">
                <a:latin typeface="Arial" charset="0"/>
                <a:cs typeface="Arial" charset="0"/>
              </a:rPr>
              <a:t>Publicación de recetario para todos los restaurantes clientes de Flor de Caña </a:t>
            </a:r>
          </a:p>
          <a:p>
            <a:pPr algn="ctr">
              <a:defRPr/>
            </a:pPr>
            <a:endParaRPr lang="es-NI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s-NI" dirty="0">
                <a:latin typeface="Arial" charset="0"/>
                <a:cs typeface="Arial" charset="0"/>
              </a:rPr>
              <a:t>Alianza </a:t>
            </a:r>
          </a:p>
          <a:p>
            <a:pPr algn="ctr">
              <a:defRPr/>
            </a:pPr>
            <a:r>
              <a:rPr lang="es-NI" dirty="0">
                <a:latin typeface="Arial" charset="0"/>
                <a:cs typeface="Arial" charset="0"/>
              </a:rPr>
              <a:t>la Escuela Nacional de Hotelería, Nic018 LuxDevelopment, Flor de Caña y el CEP.</a:t>
            </a:r>
          </a:p>
        </p:txBody>
      </p:sp>
      <p:pic>
        <p:nvPicPr>
          <p:cNvPr id="38922" name="Picture 4" descr="COCTELES FENITUR (copy)-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143000"/>
            <a:ext cx="3857625" cy="502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9 Grup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09538"/>
            <a:ext cx="197643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18 Grupo"/>
          <p:cNvGrpSpPr>
            <a:grpSpLocks/>
          </p:cNvGrpSpPr>
          <p:nvPr/>
        </p:nvGrpSpPr>
        <p:grpSpPr bwMode="auto">
          <a:xfrm>
            <a:off x="0" y="2311400"/>
            <a:ext cx="9144000" cy="4546600"/>
            <a:chOff x="-32" y="2500306"/>
            <a:chExt cx="9144032" cy="4357694"/>
          </a:xfrm>
        </p:grpSpPr>
        <p:sp>
          <p:nvSpPr>
            <p:cNvPr id="17" name="16 Rectángulo"/>
            <p:cNvSpPr/>
            <p:nvPr/>
          </p:nvSpPr>
          <p:spPr>
            <a:xfrm>
              <a:off x="-32" y="3428446"/>
              <a:ext cx="9144032" cy="342955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grpSp>
          <p:nvGrpSpPr>
            <p:cNvPr id="39940" name="12 Grupo"/>
            <p:cNvGrpSpPr>
              <a:grpSpLocks/>
            </p:cNvGrpSpPr>
            <p:nvPr/>
          </p:nvGrpSpPr>
          <p:grpSpPr bwMode="auto">
            <a:xfrm>
              <a:off x="-32" y="2500306"/>
              <a:ext cx="9144000" cy="1800001"/>
              <a:chOff x="-32" y="2500306"/>
              <a:chExt cx="9144000" cy="1800001"/>
            </a:xfrm>
          </p:grpSpPr>
          <p:cxnSp>
            <p:nvCxnSpPr>
              <p:cNvPr id="39943" name="AutoShape 5"/>
              <p:cNvCxnSpPr>
                <a:cxnSpLocks noChangeShapeType="1"/>
              </p:cNvCxnSpPr>
              <p:nvPr/>
            </p:nvCxnSpPr>
            <p:spPr bwMode="auto">
              <a:xfrm>
                <a:off x="-32" y="3415502"/>
                <a:ext cx="9144000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944" name="Oval 7" descr="Rsva_ElAguacate_SJS_pequeña7"/>
              <p:cNvSpPr>
                <a:spLocks noChangeArrowheads="1"/>
              </p:cNvSpPr>
              <p:nvPr/>
            </p:nvSpPr>
            <p:spPr bwMode="auto">
              <a:xfrm>
                <a:off x="668046" y="2500306"/>
                <a:ext cx="1800000" cy="1800000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39945" name="Oval 8" descr="VolcanMaderas_Isla_de_Ometepe PEQUEÑA06"/>
              <p:cNvSpPr>
                <a:spLocks noChangeArrowheads="1"/>
              </p:cNvSpPr>
              <p:nvPr/>
            </p:nvSpPr>
            <p:spPr bwMode="auto">
              <a:xfrm>
                <a:off x="2636118" y="2500306"/>
                <a:ext cx="1800000" cy="1800000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39946" name="Oval 9" descr="Turistas_Bahia_SJS_PEQUEÑA02"/>
              <p:cNvSpPr>
                <a:spLocks noChangeArrowheads="1"/>
              </p:cNvSpPr>
              <p:nvPr/>
            </p:nvSpPr>
            <p:spPr bwMode="auto">
              <a:xfrm>
                <a:off x="4604190" y="2500306"/>
                <a:ext cx="1800000" cy="1800001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39947" name="Oval 10" descr="Iglesia_ConventoSnFrancisco_Gda02"/>
              <p:cNvSpPr>
                <a:spLocks noChangeArrowheads="1"/>
              </p:cNvSpPr>
              <p:nvPr/>
            </p:nvSpPr>
            <p:spPr bwMode="auto">
              <a:xfrm>
                <a:off x="6572263" y="2500306"/>
                <a:ext cx="1800000" cy="1800000"/>
              </a:xfrm>
              <a:prstGeom prst="ellipse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9941" name="Text Box 11"/>
            <p:cNvSpPr txBox="1">
              <a:spLocks noChangeArrowheads="1"/>
            </p:cNvSpPr>
            <p:nvPr/>
          </p:nvSpPr>
          <p:spPr bwMode="auto">
            <a:xfrm>
              <a:off x="2000232" y="5500702"/>
              <a:ext cx="5357849" cy="38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es-ES" altLang="es-US" sz="2000"/>
            </a:p>
          </p:txBody>
        </p:sp>
        <p:sp>
          <p:nvSpPr>
            <p:cNvPr id="3080" name="Text Box 12"/>
            <p:cNvSpPr txBox="1">
              <a:spLocks noChangeArrowheads="1"/>
            </p:cNvSpPr>
            <p:nvPr/>
          </p:nvSpPr>
          <p:spPr bwMode="auto">
            <a:xfrm>
              <a:off x="714346" y="4714149"/>
              <a:ext cx="7643840" cy="559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s-NI" sz="3200" b="1" dirty="0">
                  <a:solidFill>
                    <a:srgbClr val="365F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  <a:cs typeface="Arial" charset="0"/>
                </a:rPr>
                <a:t>COMUNICACIÓN Y PUBLICIDAD</a:t>
              </a:r>
              <a:endParaRPr lang="es-N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1071563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39BE7A-6D05-4267-876A-FB49B7F46714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357188"/>
            <a:ext cx="8572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CR" sz="2400" b="1" dirty="0">
                <a:solidFill>
                  <a:schemeClr val="accent1">
                    <a:lumMod val="75000"/>
                  </a:schemeClr>
                </a:solidFill>
                <a:latin typeface="Lucida Sans" pitchFamily="34" charset="0"/>
                <a:ea typeface="Batang" pitchFamily="18" charset="-127"/>
              </a:rPr>
              <a:t>INFORME COMUNICACION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Lucida Sans" pitchFamily="34" charset="0"/>
              <a:ea typeface="Batang" pitchFamily="18" charset="-127"/>
            </a:endParaRPr>
          </a:p>
        </p:txBody>
      </p:sp>
      <p:sp>
        <p:nvSpPr>
          <p:cNvPr id="40969" name="Text Box 2"/>
          <p:cNvSpPr txBox="1">
            <a:spLocks noChangeArrowheads="1"/>
          </p:cNvSpPr>
          <p:nvPr/>
        </p:nvSpPr>
        <p:spPr bwMode="auto">
          <a:xfrm>
            <a:off x="1979613" y="1393825"/>
            <a:ext cx="5472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US" sz="2400" b="1">
                <a:solidFill>
                  <a:schemeClr val="bg1"/>
                </a:solidFill>
              </a:rPr>
              <a:t>VALORES GLOBALES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US" sz="2400" b="1">
                <a:solidFill>
                  <a:schemeClr val="bg1"/>
                </a:solidFill>
              </a:rPr>
              <a:t>JULIO 2009 - JUNIO 2010</a:t>
            </a:r>
            <a:endParaRPr lang="es-ES" altLang="es-US" sz="2400" b="1">
              <a:solidFill>
                <a:schemeClr val="bg1"/>
              </a:solidFill>
            </a:endParaRPr>
          </a:p>
        </p:txBody>
      </p:sp>
      <p:sp>
        <p:nvSpPr>
          <p:cNvPr id="40970" name="Text Box 49"/>
          <p:cNvSpPr txBox="1">
            <a:spLocks noChangeArrowheads="1"/>
          </p:cNvSpPr>
          <p:nvPr/>
        </p:nvSpPr>
        <p:spPr bwMode="auto">
          <a:xfrm>
            <a:off x="539750" y="3009900"/>
            <a:ext cx="79200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s-ES_tradnl" altLang="es-US" sz="2400" b="1">
                <a:solidFill>
                  <a:schemeClr val="bg1"/>
                </a:solidFill>
              </a:rPr>
              <a:t>VALOR AD COMERCIAL 	     	      $  59,628.84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s-ES_tradnl" altLang="es-US" sz="2400" b="1">
                <a:solidFill>
                  <a:schemeClr val="bg1"/>
                </a:solidFill>
              </a:rPr>
              <a:t>VALOR PR IMAGEN	                 $ 298,144.20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s-ES_tradnl" altLang="es-US" sz="2400" b="1">
                <a:solidFill>
                  <a:schemeClr val="bg1"/>
                </a:solidFill>
              </a:rPr>
              <a:t>GRAN TOTAL 		                 $ 357,773.04</a:t>
            </a:r>
            <a:endParaRPr lang="es-ES" altLang="es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1071563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B53166-2891-4890-A3AA-F0D9045ECBC6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sp>
        <p:nvSpPr>
          <p:cNvPr id="2057" name="Rectangle 2"/>
          <p:cNvSpPr txBox="1">
            <a:spLocks noChangeArrowheads="1"/>
          </p:cNvSpPr>
          <p:nvPr/>
        </p:nvSpPr>
        <p:spPr bwMode="auto">
          <a:xfrm>
            <a:off x="428625" y="357188"/>
            <a:ext cx="8572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R" altLang="es-US" sz="2400" b="1">
                <a:solidFill>
                  <a:schemeClr val="bg1"/>
                </a:solidFill>
                <a:latin typeface="Lucida Sans" panose="020B0602030504020204" pitchFamily="34" charset="0"/>
                <a:ea typeface="Batang" panose="02030600000101010101" pitchFamily="18" charset="-127"/>
              </a:rPr>
              <a:t>INFORME COMUNICACION</a:t>
            </a:r>
            <a:endParaRPr lang="es-ES" altLang="es-US" sz="2400" b="1">
              <a:solidFill>
                <a:schemeClr val="bg1"/>
              </a:solidFill>
              <a:latin typeface="Lucida Sans" panose="020B0602030504020204" pitchFamily="34" charset="0"/>
              <a:ea typeface="Batang" panose="02030600000101010101" pitchFamily="18" charset="-127"/>
            </a:endParaRPr>
          </a:p>
        </p:txBody>
      </p:sp>
      <p:sp>
        <p:nvSpPr>
          <p:cNvPr id="16" name="Conector recto 9"/>
          <p:cNvSpPr/>
          <p:nvPr/>
        </p:nvSpPr>
        <p:spPr>
          <a:xfrm>
            <a:off x="2955925" y="2009775"/>
            <a:ext cx="3232150" cy="3232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1" y="1632229"/>
                </a:moveTo>
                <a:arcTo wR="1616036" hR="1616036" stAng="10765553" swAng="2550971"/>
              </a:path>
            </a:pathLst>
          </a:custGeom>
          <a:noFill/>
          <a:ln w="28575">
            <a:solidFill>
              <a:schemeClr val="bg1"/>
            </a:solidFill>
            <a:tailEnd type="arrow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1979613" y="1096963"/>
            <a:ext cx="5472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US" sz="2400" b="1">
                <a:solidFill>
                  <a:schemeClr val="bg1"/>
                </a:solidFill>
              </a:rPr>
              <a:t>VALORES GLOBALES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US" sz="2400" b="1">
                <a:solidFill>
                  <a:schemeClr val="bg1"/>
                </a:solidFill>
              </a:rPr>
              <a:t>AD + PR</a:t>
            </a:r>
            <a:endParaRPr lang="es-ES" altLang="es-US" sz="2400" b="1">
              <a:solidFill>
                <a:schemeClr val="bg1"/>
              </a:solidFill>
            </a:endParaRPr>
          </a:p>
        </p:txBody>
      </p:sp>
      <p:pic>
        <p:nvPicPr>
          <p:cNvPr id="2050" name="Objec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47900"/>
            <a:ext cx="8713787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 dirty="0"/>
              <a:t>PROYECTO RUTA TRIÁNGULO DEL SUR </a:t>
            </a:r>
          </a:p>
        </p:txBody>
      </p:sp>
      <p:grpSp>
        <p:nvGrpSpPr>
          <p:cNvPr id="7171" name="46 Grupo"/>
          <p:cNvGrpSpPr>
            <a:grpSpLocks/>
          </p:cNvGrpSpPr>
          <p:nvPr/>
        </p:nvGrpSpPr>
        <p:grpSpPr bwMode="auto">
          <a:xfrm>
            <a:off x="142875" y="0"/>
            <a:ext cx="9001125" cy="6858000"/>
            <a:chOff x="3715750" y="1071546"/>
            <a:chExt cx="3856646" cy="4876678"/>
          </a:xfrm>
        </p:grpSpPr>
        <p:pic>
          <p:nvPicPr>
            <p:cNvPr id="7189" name="27 Imagen" descr="mapa33.jpg"/>
            <p:cNvPicPr>
              <a:picLocks noChangeAspect="1"/>
            </p:cNvPicPr>
            <p:nvPr/>
          </p:nvPicPr>
          <p:blipFill>
            <a:blip r:embed="rId3">
              <a:lum bright="20000" contrast="-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" b="38"/>
            <a:stretch>
              <a:fillRect/>
            </a:stretch>
          </p:blipFill>
          <p:spPr bwMode="auto">
            <a:xfrm>
              <a:off x="3715750" y="1071546"/>
              <a:ext cx="3856646" cy="4876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41 CuadroTexto"/>
            <p:cNvSpPr txBox="1">
              <a:spLocks noChangeArrowheads="1"/>
            </p:cNvSpPr>
            <p:nvPr/>
          </p:nvSpPr>
          <p:spPr bwMode="auto">
            <a:xfrm>
              <a:off x="6460295" y="3611482"/>
              <a:ext cx="488372" cy="24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charset="0"/>
                </a:rPr>
                <a:t>OMETEPE</a:t>
              </a:r>
            </a:p>
          </p:txBody>
        </p:sp>
        <p:sp>
          <p:nvSpPr>
            <p:cNvPr id="31" name="42 CuadroTexto"/>
            <p:cNvSpPr txBox="1">
              <a:spLocks noChangeArrowheads="1"/>
            </p:cNvSpPr>
            <p:nvPr/>
          </p:nvSpPr>
          <p:spPr bwMode="auto">
            <a:xfrm>
              <a:off x="4591828" y="5375892"/>
              <a:ext cx="859073" cy="241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NI" sz="16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Arial" charset="0"/>
                </a:rPr>
                <a:t>SAN JUAN DEL SUR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B3BF5D-B604-43E9-A27F-D324ACEEA29B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0063" y="6165850"/>
            <a:ext cx="82153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s-CR" sz="2400" b="1" dirty="0">
                <a:solidFill>
                  <a:schemeClr val="accent1">
                    <a:lumMod val="75000"/>
                  </a:schemeClr>
                </a:solidFill>
                <a:latin typeface="Lucida Sans" pitchFamily="34" charset="0"/>
                <a:ea typeface="Batang" pitchFamily="18" charset="-127"/>
              </a:rPr>
              <a:t>PROYECTO RUTA TRIANGULO DEL SUR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Lucida Sans" pitchFamily="34" charset="0"/>
              <a:ea typeface="Batang" pitchFamily="18" charset="-127"/>
            </a:endParaRPr>
          </a:p>
        </p:txBody>
      </p:sp>
      <p:grpSp>
        <p:nvGrpSpPr>
          <p:cNvPr id="7176" name="9 Grupo"/>
          <p:cNvGrpSpPr>
            <a:grpSpLocks/>
          </p:cNvGrpSpPr>
          <p:nvPr/>
        </p:nvGrpSpPr>
        <p:grpSpPr bwMode="auto">
          <a:xfrm>
            <a:off x="3857625" y="285750"/>
            <a:ext cx="1863725" cy="787400"/>
            <a:chOff x="2116335" y="107573"/>
            <a:chExt cx="1863328" cy="786359"/>
          </a:xfrm>
        </p:grpSpPr>
        <p:sp>
          <p:nvSpPr>
            <p:cNvPr id="21" name="20 Rectángulo redondeado"/>
            <p:cNvSpPr/>
            <p:nvPr/>
          </p:nvSpPr>
          <p:spPr>
            <a:xfrm>
              <a:off x="2116335" y="107573"/>
              <a:ext cx="1863328" cy="78635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2154427" y="145623"/>
              <a:ext cx="1787144" cy="7102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GESTIÓN  EMPRESARIAL</a:t>
              </a:r>
            </a:p>
          </p:txBody>
        </p:sp>
      </p:grpSp>
      <p:grpSp>
        <p:nvGrpSpPr>
          <p:cNvPr id="7177" name="13 Grupo"/>
          <p:cNvGrpSpPr>
            <a:grpSpLocks/>
          </p:cNvGrpSpPr>
          <p:nvPr/>
        </p:nvGrpSpPr>
        <p:grpSpPr bwMode="auto">
          <a:xfrm>
            <a:off x="6572250" y="3857625"/>
            <a:ext cx="1863725" cy="865188"/>
            <a:chOff x="3515864" y="2492029"/>
            <a:chExt cx="1863328" cy="865557"/>
          </a:xfrm>
        </p:grpSpPr>
        <p:sp>
          <p:nvSpPr>
            <p:cNvPr id="19" name="18 Rectángulo redondeado"/>
            <p:cNvSpPr/>
            <p:nvPr/>
          </p:nvSpPr>
          <p:spPr>
            <a:xfrm>
              <a:off x="3515864" y="2492029"/>
              <a:ext cx="1863328" cy="8655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3558718" y="2534910"/>
              <a:ext cx="1777621" cy="77979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CADENAS DE VALOR</a:t>
              </a:r>
            </a:p>
          </p:txBody>
        </p:sp>
      </p:grpSp>
      <p:grpSp>
        <p:nvGrpSpPr>
          <p:cNvPr id="7178" name="14 Grupo"/>
          <p:cNvGrpSpPr>
            <a:grpSpLocks/>
          </p:cNvGrpSpPr>
          <p:nvPr/>
        </p:nvGrpSpPr>
        <p:grpSpPr bwMode="auto">
          <a:xfrm>
            <a:off x="1357313" y="4071938"/>
            <a:ext cx="1863725" cy="865187"/>
            <a:chOff x="716807" y="2492029"/>
            <a:chExt cx="1863328" cy="865557"/>
          </a:xfrm>
        </p:grpSpPr>
        <p:sp>
          <p:nvSpPr>
            <p:cNvPr id="17" name="16 Rectángulo redondeado"/>
            <p:cNvSpPr/>
            <p:nvPr/>
          </p:nvSpPr>
          <p:spPr>
            <a:xfrm>
              <a:off x="716807" y="2492029"/>
              <a:ext cx="1863328" cy="8655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759660" y="2534909"/>
              <a:ext cx="1777621" cy="7797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PROMOCIÓN  Y</a:t>
              </a:r>
            </a:p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300" b="1" dirty="0"/>
                <a:t> COMERCIALIZACIÓN</a:t>
              </a:r>
            </a:p>
          </p:txBody>
        </p:sp>
      </p:grpSp>
      <p:sp>
        <p:nvSpPr>
          <p:cNvPr id="27" name="4 CuadroTexto"/>
          <p:cNvSpPr txBox="1">
            <a:spLocks noChangeArrowheads="1"/>
          </p:cNvSpPr>
          <p:nvPr/>
        </p:nvSpPr>
        <p:spPr bwMode="auto">
          <a:xfrm>
            <a:off x="4000500" y="2857500"/>
            <a:ext cx="12493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E583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+mn-cs"/>
              </a:rPr>
              <a:t>500 </a:t>
            </a:r>
          </a:p>
          <a:p>
            <a:pPr algn="ctr">
              <a:defRPr/>
            </a:pPr>
            <a:r>
              <a:rPr lang="es-ES_tradnl" b="1" dirty="0">
                <a:solidFill>
                  <a:srgbClr val="E583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  <a:cs typeface="+mn-cs"/>
              </a:rPr>
              <a:t>MIPYMES</a:t>
            </a:r>
          </a:p>
        </p:txBody>
      </p:sp>
      <p:cxnSp>
        <p:nvCxnSpPr>
          <p:cNvPr id="35" name="34 Conector recto de flecha"/>
          <p:cNvCxnSpPr/>
          <p:nvPr/>
        </p:nvCxnSpPr>
        <p:spPr>
          <a:xfrm rot="16200000" flipH="1">
            <a:off x="5893594" y="1821656"/>
            <a:ext cx="1214438" cy="7143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10800000">
            <a:off x="4143375" y="5214938"/>
            <a:ext cx="1857375" cy="158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rot="5400000" flipH="1" flipV="1">
            <a:off x="1964532" y="1893094"/>
            <a:ext cx="1357312" cy="85725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escanear0011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68413"/>
            <a:ext cx="17795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Imag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199866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773238"/>
            <a:ext cx="2466975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Imagen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636838"/>
            <a:ext cx="23050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Imagen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26638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 descr="escanear00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"/>
          <a:stretch>
            <a:fillRect/>
          </a:stretch>
        </p:blipFill>
        <p:spPr bwMode="auto">
          <a:xfrm>
            <a:off x="6948488" y="0"/>
            <a:ext cx="2160587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9" descr="Imagen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8"/>
          <a:stretch>
            <a:fillRect/>
          </a:stretch>
        </p:blipFill>
        <p:spPr bwMode="auto">
          <a:xfrm>
            <a:off x="-36513" y="2420938"/>
            <a:ext cx="26273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0" descr="Imagen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99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4" name="Group 16"/>
          <p:cNvGrpSpPr>
            <a:grpSpLocks/>
          </p:cNvGrpSpPr>
          <p:nvPr/>
        </p:nvGrpSpPr>
        <p:grpSpPr bwMode="auto">
          <a:xfrm>
            <a:off x="6804025" y="5300663"/>
            <a:ext cx="1081088" cy="1484312"/>
            <a:chOff x="3061" y="1480"/>
            <a:chExt cx="1056" cy="1633"/>
          </a:xfrm>
        </p:grpSpPr>
        <p:pic>
          <p:nvPicPr>
            <p:cNvPr id="42000" name="Picture 17" descr="Camino a la escuela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" b="-497"/>
            <a:stretch>
              <a:fillRect/>
            </a:stretch>
          </p:blipFill>
          <p:spPr bwMode="auto">
            <a:xfrm rot="10800000">
              <a:off x="3061" y="1480"/>
              <a:ext cx="104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1" name="Picture 18" descr="Camino a la escuela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" b="75"/>
            <a:stretch>
              <a:fillRect/>
            </a:stretch>
          </p:blipFill>
          <p:spPr bwMode="auto">
            <a:xfrm rot="10800000">
              <a:off x="3107" y="1693"/>
              <a:ext cx="1010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5" name="Picture 19" descr="Camino a la escuel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" b="-46"/>
          <a:stretch>
            <a:fillRect/>
          </a:stretch>
        </p:blipFill>
        <p:spPr bwMode="auto">
          <a:xfrm>
            <a:off x="0" y="4802188"/>
            <a:ext cx="19796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6" name="Group 13"/>
          <p:cNvGrpSpPr>
            <a:grpSpLocks/>
          </p:cNvGrpSpPr>
          <p:nvPr/>
        </p:nvGrpSpPr>
        <p:grpSpPr bwMode="auto">
          <a:xfrm>
            <a:off x="4716463" y="4292600"/>
            <a:ext cx="2232025" cy="2232025"/>
            <a:chOff x="657" y="1933"/>
            <a:chExt cx="1180" cy="1361"/>
          </a:xfrm>
        </p:grpSpPr>
        <p:pic>
          <p:nvPicPr>
            <p:cNvPr id="41998" name="Picture 14" descr="Camino a la escuela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2" b="-282"/>
            <a:stretch>
              <a:fillRect/>
            </a:stretch>
          </p:blipFill>
          <p:spPr bwMode="auto">
            <a:xfrm rot="10800000">
              <a:off x="657" y="1933"/>
              <a:ext cx="1180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9" name="Picture 15" descr="Camino a la escuela3"/>
            <p:cNvPicPr>
              <a:picLocks noChangeAspect="1" noChangeArrowheads="1"/>
            </p:cNvPicPr>
            <p:nvPr/>
          </p:nvPicPr>
          <p:blipFill>
            <a:blip r:embed="rId14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0" b="111"/>
            <a:stretch>
              <a:fillRect/>
            </a:stretch>
          </p:blipFill>
          <p:spPr bwMode="auto">
            <a:xfrm rot="10800000">
              <a:off x="703" y="2160"/>
              <a:ext cx="113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97" name="Picture 12" descr="Camino a la escuela2"/>
          <p:cNvPicPr>
            <a:picLocks noChangeAspect="1" noChangeArrowheads="1"/>
          </p:cNvPicPr>
          <p:nvPr/>
        </p:nvPicPr>
        <p:blipFill>
          <a:blip r:embed="rId1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6"/>
          <a:stretch>
            <a:fillRect/>
          </a:stretch>
        </p:blipFill>
        <p:spPr bwMode="auto">
          <a:xfrm>
            <a:off x="1835150" y="4365625"/>
            <a:ext cx="302418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261936-EF76-4B8F-9ABC-99939CC9864C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/>
              <a:t>PROYECTO RUTA TRIÁNGULO DEL SUR </a:t>
            </a:r>
          </a:p>
        </p:txBody>
      </p:sp>
      <p:pic>
        <p:nvPicPr>
          <p:cNvPr id="43014" name="Picture 4" descr="http://rferrari.files.wordpress.com/2007/09/leis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/>
          <a:stretch>
            <a:fillRect/>
          </a:stretch>
        </p:blipFill>
        <p:spPr bwMode="auto">
          <a:xfrm>
            <a:off x="3500438" y="1160463"/>
            <a:ext cx="2214562" cy="1754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12" descr="http://www.melissageorge.co.uk/gallery/turistas/henweb_mel_turistas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"/>
          <a:stretch>
            <a:fillRect/>
          </a:stretch>
        </p:blipFill>
        <p:spPr bwMode="auto">
          <a:xfrm>
            <a:off x="500063" y="1143000"/>
            <a:ext cx="2627312" cy="17859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10" descr="http://www.swisstravelcr.com/images/upload/0.19121800%2011428961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"/>
          <a:stretch>
            <a:fillRect/>
          </a:stretch>
        </p:blipFill>
        <p:spPr bwMode="auto">
          <a:xfrm>
            <a:off x="6286500" y="1143000"/>
            <a:ext cx="2197100" cy="1754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643188" y="3571875"/>
            <a:ext cx="43513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N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PROYECTO</a:t>
            </a:r>
          </a:p>
          <a:p>
            <a:pPr algn="ctr">
              <a:defRPr/>
            </a:pPr>
            <a:r>
              <a:rPr lang="es-NI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RUTA TRIÁNGULO DEL SUR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643063" y="4886325"/>
            <a:ext cx="59039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NI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FUNDACIÓN CENTRO EMPRESARIAL PELLAS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6137275"/>
            <a:ext cx="9144000" cy="7207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NI"/>
          </a:p>
        </p:txBody>
      </p:sp>
      <p:cxnSp>
        <p:nvCxnSpPr>
          <p:cNvPr id="4" name="3 Conector recto"/>
          <p:cNvCxnSpPr/>
          <p:nvPr/>
        </p:nvCxnSpPr>
        <p:spPr>
          <a:xfrm>
            <a:off x="0" y="6143625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704137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AAFBC-486A-4122-B8CA-703CF3A70097}" type="datetime1">
              <a:rPr lang="es-NI"/>
              <a:pPr>
                <a:defRPr/>
              </a:pPr>
              <a:t>25/02/2020</a:t>
            </a:fld>
            <a:endParaRPr lang="es-NI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NI" smtClean="0"/>
              <a:t>PROYECTO RUTA TRIÁGULO DEL SUR</a:t>
            </a:r>
            <a:endParaRPr lang="es-NI"/>
          </a:p>
        </p:txBody>
      </p:sp>
      <p:sp>
        <p:nvSpPr>
          <p:cNvPr id="44040" name="7 CuadroTexto"/>
          <p:cNvSpPr txBox="1">
            <a:spLocks noChangeArrowheads="1"/>
          </p:cNvSpPr>
          <p:nvPr/>
        </p:nvSpPr>
        <p:spPr bwMode="auto">
          <a:xfrm>
            <a:off x="3357563" y="4786313"/>
            <a:ext cx="2262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NI" altLang="es-US" sz="3600">
                <a:solidFill>
                  <a:schemeClr val="bg1"/>
                </a:solidFill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18 Grupo"/>
          <p:cNvGrpSpPr>
            <a:grpSpLocks/>
          </p:cNvGrpSpPr>
          <p:nvPr/>
        </p:nvGrpSpPr>
        <p:grpSpPr bwMode="auto">
          <a:xfrm>
            <a:off x="0" y="2311400"/>
            <a:ext cx="9144000" cy="4546600"/>
            <a:chOff x="-32" y="2500306"/>
            <a:chExt cx="9144032" cy="4357694"/>
          </a:xfrm>
        </p:grpSpPr>
        <p:sp>
          <p:nvSpPr>
            <p:cNvPr id="17" name="16 Rectángulo"/>
            <p:cNvSpPr/>
            <p:nvPr/>
          </p:nvSpPr>
          <p:spPr>
            <a:xfrm>
              <a:off x="-32" y="3428446"/>
              <a:ext cx="9144032" cy="342955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grpSp>
          <p:nvGrpSpPr>
            <p:cNvPr id="8196" name="12 Grupo"/>
            <p:cNvGrpSpPr>
              <a:grpSpLocks/>
            </p:cNvGrpSpPr>
            <p:nvPr/>
          </p:nvGrpSpPr>
          <p:grpSpPr bwMode="auto">
            <a:xfrm>
              <a:off x="-32" y="2500306"/>
              <a:ext cx="9144000" cy="1800001"/>
              <a:chOff x="-32" y="2500306"/>
              <a:chExt cx="9144000" cy="1800001"/>
            </a:xfrm>
          </p:grpSpPr>
          <p:cxnSp>
            <p:nvCxnSpPr>
              <p:cNvPr id="8199" name="AutoShape 5"/>
              <p:cNvCxnSpPr>
                <a:cxnSpLocks noChangeShapeType="1"/>
              </p:cNvCxnSpPr>
              <p:nvPr/>
            </p:nvCxnSpPr>
            <p:spPr bwMode="auto">
              <a:xfrm>
                <a:off x="-32" y="3415502"/>
                <a:ext cx="9144000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0" name="Oval 7" descr="Rsva_ElAguacate_SJS_pequeña7"/>
              <p:cNvSpPr>
                <a:spLocks noChangeArrowheads="1"/>
              </p:cNvSpPr>
              <p:nvPr/>
            </p:nvSpPr>
            <p:spPr bwMode="auto">
              <a:xfrm>
                <a:off x="668046" y="2500306"/>
                <a:ext cx="1800000" cy="1800000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8201" name="Oval 8" descr="VolcanMaderas_Isla_de_Ometepe PEQUEÑA06"/>
              <p:cNvSpPr>
                <a:spLocks noChangeArrowheads="1"/>
              </p:cNvSpPr>
              <p:nvPr/>
            </p:nvSpPr>
            <p:spPr bwMode="auto">
              <a:xfrm>
                <a:off x="2636118" y="2500306"/>
                <a:ext cx="1800000" cy="1800000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8202" name="Oval 9" descr="Turistas_Bahia_SJS_PEQUEÑA02"/>
              <p:cNvSpPr>
                <a:spLocks noChangeArrowheads="1"/>
              </p:cNvSpPr>
              <p:nvPr/>
            </p:nvSpPr>
            <p:spPr bwMode="auto">
              <a:xfrm>
                <a:off x="4604190" y="2500306"/>
                <a:ext cx="1800000" cy="1800001"/>
              </a:xfrm>
              <a:prstGeom prst="ellipse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  <p:sp>
            <p:nvSpPr>
              <p:cNvPr id="8203" name="Oval 10" descr="Iglesia_ConventoSnFrancisco_Gda02"/>
              <p:cNvSpPr>
                <a:spLocks noChangeArrowheads="1"/>
              </p:cNvSpPr>
              <p:nvPr/>
            </p:nvSpPr>
            <p:spPr bwMode="auto">
              <a:xfrm>
                <a:off x="6572263" y="2500306"/>
                <a:ext cx="1800000" cy="1800000"/>
              </a:xfrm>
              <a:prstGeom prst="ellipse">
                <a:avLst/>
              </a:prstGeom>
              <a:blipFill dpi="0" rotWithShape="1">
                <a:blip r:embed="rId6"/>
                <a:srcRect/>
                <a:stretch>
                  <a:fillRect/>
                </a:stretch>
              </a:blipFill>
              <a:ln w="19050">
                <a:solidFill>
                  <a:srgbClr val="205867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197" name="Text Box 11"/>
            <p:cNvSpPr txBox="1">
              <a:spLocks noChangeArrowheads="1"/>
            </p:cNvSpPr>
            <p:nvPr/>
          </p:nvSpPr>
          <p:spPr bwMode="auto">
            <a:xfrm>
              <a:off x="2000232" y="5500702"/>
              <a:ext cx="5357849" cy="383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es-ES" altLang="es-US" sz="2000"/>
            </a:p>
          </p:txBody>
        </p:sp>
        <p:sp>
          <p:nvSpPr>
            <p:cNvPr id="3080" name="Text Box 12"/>
            <p:cNvSpPr txBox="1">
              <a:spLocks noChangeArrowheads="1"/>
            </p:cNvSpPr>
            <p:nvPr/>
          </p:nvSpPr>
          <p:spPr bwMode="auto">
            <a:xfrm>
              <a:off x="714346" y="4714149"/>
              <a:ext cx="7643840" cy="559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1000"/>
                </a:spcAft>
                <a:defRPr/>
              </a:pPr>
              <a:r>
                <a:rPr lang="es-NI" sz="3200" b="1" dirty="0">
                  <a:solidFill>
                    <a:srgbClr val="365F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" pitchFamily="34" charset="0"/>
                  <a:cs typeface="Arial" charset="0"/>
                </a:rPr>
                <a:t>GESTIÓN EMPRESARIAL </a:t>
              </a:r>
              <a:endParaRPr lang="es-N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12 Grupo"/>
          <p:cNvGrpSpPr>
            <a:grpSpLocks/>
          </p:cNvGrpSpPr>
          <p:nvPr/>
        </p:nvGrpSpPr>
        <p:grpSpPr bwMode="auto">
          <a:xfrm>
            <a:off x="0" y="0"/>
            <a:ext cx="9569450" cy="6884988"/>
            <a:chOff x="0" y="0"/>
            <a:chExt cx="9569571" cy="6885384"/>
          </a:xfrm>
        </p:grpSpPr>
        <p:sp>
          <p:nvSpPr>
            <p:cNvPr id="6" name="5 Rectángulo"/>
            <p:cNvSpPr/>
            <p:nvPr/>
          </p:nvSpPr>
          <p:spPr>
            <a:xfrm>
              <a:off x="3563983" y="2590949"/>
              <a:ext cx="6005588" cy="4032482"/>
            </a:xfrm>
            <a:prstGeom prst="rect">
              <a:avLst/>
            </a:prstGeom>
            <a:blipFill dpi="0" rotWithShape="1">
              <a:blip r:embed="rId2">
                <a:alphaModFix amt="11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sp>
          <p:nvSpPr>
            <p:cNvPr id="8" name="7 Rectángulo"/>
            <p:cNvSpPr/>
            <p:nvPr/>
          </p:nvSpPr>
          <p:spPr bwMode="auto">
            <a:xfrm>
              <a:off x="0" y="0"/>
              <a:ext cx="9144116" cy="7207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NI" dirty="0"/>
                <a:t>Por qué el sector turismo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0" y="6417044"/>
              <a:ext cx="9144116" cy="4683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619250" y="5949950"/>
            <a:ext cx="58467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Duración de proyecto: 3 años.                       Monto de inversión US$ 3.797.070 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-9525" y="688498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2400" cy="4114800"/>
          </a:xfrm>
        </p:spPr>
        <p:txBody>
          <a:bodyPr rtlCol="0"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s-NI" dirty="0" smtClean="0"/>
              <a:t>Baja calidad de la oferta y los servicios</a:t>
            </a:r>
          </a:p>
          <a:p>
            <a:pPr>
              <a:buFont typeface="Arial" charset="0"/>
              <a:buChar char="•"/>
              <a:defRPr/>
            </a:pPr>
            <a:r>
              <a:rPr lang="es-NI" dirty="0" smtClean="0"/>
              <a:t>Limitada diversificación de oferta </a:t>
            </a:r>
          </a:p>
          <a:p>
            <a:pPr>
              <a:buFont typeface="Arial" charset="0"/>
              <a:buChar char="•"/>
              <a:defRPr/>
            </a:pPr>
            <a:r>
              <a:rPr lang="es-NI" dirty="0" smtClean="0"/>
              <a:t>Deficiente capacidad de gestión empresarial </a:t>
            </a:r>
          </a:p>
          <a:p>
            <a:pPr>
              <a:buFont typeface="Arial" charset="0"/>
              <a:buChar char="•"/>
              <a:defRPr/>
            </a:pPr>
            <a:r>
              <a:rPr lang="es-NI" dirty="0" smtClean="0"/>
              <a:t>Asociaciones gremiales débiles y con poca beligerancia</a:t>
            </a:r>
          </a:p>
          <a:p>
            <a:pPr>
              <a:buFont typeface="Arial" charset="0"/>
              <a:buChar char="•"/>
              <a:defRPr/>
            </a:pPr>
            <a:r>
              <a:rPr lang="es-NI" dirty="0" smtClean="0"/>
              <a:t>Poca capacidad de proveeduría local </a:t>
            </a:r>
          </a:p>
          <a:p>
            <a:pPr>
              <a:buFont typeface="Arial" charset="0"/>
              <a:buChar char="•"/>
              <a:defRPr/>
            </a:pPr>
            <a:r>
              <a:rPr lang="es-NI" dirty="0" smtClean="0"/>
              <a:t>Débil vinculación entre la oferta y la demanda en la cadena turística</a:t>
            </a:r>
          </a:p>
          <a:p>
            <a:pPr>
              <a:buFont typeface="Arial" charset="0"/>
              <a:buChar char="•"/>
              <a:defRPr/>
            </a:pPr>
            <a:r>
              <a:rPr lang="es-NI" dirty="0" smtClean="0"/>
              <a:t>Inequidad en las cadenas de valor</a:t>
            </a:r>
          </a:p>
          <a:p>
            <a:pPr>
              <a:buFont typeface="Arial" charset="0"/>
              <a:buChar char="•"/>
              <a:defRPr/>
            </a:pPr>
            <a:r>
              <a:rPr lang="es-NI" dirty="0" smtClean="0"/>
              <a:t>Concentración de la oferta en zonas urbanas versus zona rural </a:t>
            </a:r>
          </a:p>
          <a:p>
            <a:pPr>
              <a:buFont typeface="Arial" charset="0"/>
              <a:buChar char="•"/>
              <a:defRPr/>
            </a:pPr>
            <a:r>
              <a:rPr lang="es-NI" dirty="0" smtClean="0"/>
              <a:t>Poca promoción  de la oferta a nivel nacional e internacional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12 Grupo"/>
          <p:cNvGrpSpPr>
            <a:grpSpLocks/>
          </p:cNvGrpSpPr>
          <p:nvPr/>
        </p:nvGrpSpPr>
        <p:grpSpPr bwMode="auto">
          <a:xfrm>
            <a:off x="0" y="0"/>
            <a:ext cx="9569450" cy="6884988"/>
            <a:chOff x="0" y="0"/>
            <a:chExt cx="9569571" cy="6885384"/>
          </a:xfrm>
        </p:grpSpPr>
        <p:sp>
          <p:nvSpPr>
            <p:cNvPr id="6" name="5 Rectángulo"/>
            <p:cNvSpPr/>
            <p:nvPr/>
          </p:nvSpPr>
          <p:spPr>
            <a:xfrm>
              <a:off x="3563983" y="2590949"/>
              <a:ext cx="6005588" cy="4032482"/>
            </a:xfrm>
            <a:prstGeom prst="rect">
              <a:avLst/>
            </a:prstGeom>
            <a:blipFill dpi="0" rotWithShape="1">
              <a:blip r:embed="rId2">
                <a:alphaModFix amt="11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sp>
          <p:nvSpPr>
            <p:cNvPr id="8" name="7 Rectángulo"/>
            <p:cNvSpPr/>
            <p:nvPr/>
          </p:nvSpPr>
          <p:spPr bwMode="auto">
            <a:xfrm>
              <a:off x="0" y="0"/>
              <a:ext cx="9144116" cy="72076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0" y="6417044"/>
              <a:ext cx="9144116" cy="4683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619250" y="5949950"/>
            <a:ext cx="58467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Duración de proyecto: 3 años.                       Monto de inversión US$ 3.797.070 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-9525" y="688498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10 Marcador de contenido"/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4525962"/>
          </a:xfrm>
        </p:spPr>
        <p:txBody>
          <a:bodyPr/>
          <a:lstStyle/>
          <a:p>
            <a:r>
              <a:rPr lang="es-NI" altLang="es-US" sz="2400" smtClean="0"/>
              <a:t>Las acciones propuestas están orientadas a: </a:t>
            </a:r>
          </a:p>
          <a:p>
            <a:r>
              <a:rPr lang="es-NI" altLang="es-US" sz="2400" smtClean="0"/>
              <a:t>La mejora de la competitividad de las MIPYMES a través de la provisión de servicios de asistencia técnica e innovación tecnológica.</a:t>
            </a:r>
          </a:p>
          <a:p>
            <a:r>
              <a:rPr lang="es-NI" altLang="es-US" sz="2400" smtClean="0"/>
              <a:t>El desarrollo y fortalecimiento de iniciativas de turismo rural comunitario y agroturismo. </a:t>
            </a:r>
          </a:p>
          <a:p>
            <a:r>
              <a:rPr lang="es-NI" altLang="es-US" sz="2400" smtClean="0"/>
              <a:t>La conexión y fortalecimiento de los productores agropecuarios con las MIPYMES turísticas.</a:t>
            </a:r>
          </a:p>
          <a:p>
            <a:r>
              <a:rPr lang="es-NI" altLang="es-US" sz="2400" smtClean="0"/>
              <a:t>Vinculación competitiva y sostenible a servicios financieros y comerciales a la medida de sus necesidades.</a:t>
            </a:r>
          </a:p>
          <a:p>
            <a:r>
              <a:rPr lang="es-NI" altLang="es-US" sz="2400" smtClean="0"/>
              <a:t>Fortalecimiento de la asociatividad empresarial y de instancias locales que promueven el desarrollo del sector en la región. </a:t>
            </a:r>
          </a:p>
          <a:p>
            <a:pPr>
              <a:buFont typeface="Arial" panose="020B0604020202020204" pitchFamily="34" charset="0"/>
              <a:buNone/>
            </a:pPr>
            <a:endParaRPr lang="es-NI" altLang="es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12 Grupo"/>
          <p:cNvGrpSpPr>
            <a:grpSpLocks/>
          </p:cNvGrpSpPr>
          <p:nvPr/>
        </p:nvGrpSpPr>
        <p:grpSpPr bwMode="auto">
          <a:xfrm>
            <a:off x="0" y="0"/>
            <a:ext cx="9569450" cy="6884988"/>
            <a:chOff x="0" y="0"/>
            <a:chExt cx="9569571" cy="6885384"/>
          </a:xfrm>
        </p:grpSpPr>
        <p:sp>
          <p:nvSpPr>
            <p:cNvPr id="6" name="5 Rectángulo"/>
            <p:cNvSpPr/>
            <p:nvPr/>
          </p:nvSpPr>
          <p:spPr>
            <a:xfrm>
              <a:off x="3563983" y="2590949"/>
              <a:ext cx="6005588" cy="4032482"/>
            </a:xfrm>
            <a:prstGeom prst="rect">
              <a:avLst/>
            </a:prstGeom>
            <a:blipFill dpi="0" rotWithShape="1">
              <a:blip r:embed="rId2">
                <a:alphaModFix amt="11000"/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  <p:grpSp>
          <p:nvGrpSpPr>
            <p:cNvPr id="11272" name="6 Grupo"/>
            <p:cNvGrpSpPr>
              <a:grpSpLocks/>
            </p:cNvGrpSpPr>
            <p:nvPr/>
          </p:nvGrpSpPr>
          <p:grpSpPr bwMode="auto">
            <a:xfrm>
              <a:off x="0" y="0"/>
              <a:ext cx="9144000" cy="720000"/>
              <a:chOff x="0" y="0"/>
              <a:chExt cx="9144000" cy="720000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0" y="0"/>
                <a:ext cx="9144116" cy="72076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NI"/>
              </a:p>
            </p:txBody>
          </p:sp>
          <p:sp>
            <p:nvSpPr>
              <p:cNvPr id="11275" name="8 Rectángulo"/>
              <p:cNvSpPr>
                <a:spLocks noChangeArrowheads="1"/>
              </p:cNvSpPr>
              <p:nvPr/>
            </p:nvSpPr>
            <p:spPr bwMode="auto">
              <a:xfrm>
                <a:off x="179512" y="179348"/>
                <a:ext cx="61250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US">
                    <a:solidFill>
                      <a:schemeClr val="bg1"/>
                    </a:solidFill>
                    <a:latin typeface="Candara" panose="020E0502030303020204" pitchFamily="34" charset="0"/>
                  </a:rPr>
                  <a:t>COMPONENTES DEL PROYECTO:</a:t>
                </a:r>
                <a:endParaRPr lang="es-NI" altLang="es-US">
                  <a:solidFill>
                    <a:schemeClr val="bg1"/>
                  </a:solidFill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0" name="9 Rectángulo"/>
            <p:cNvSpPr/>
            <p:nvPr/>
          </p:nvSpPr>
          <p:spPr>
            <a:xfrm>
              <a:off x="0" y="6417044"/>
              <a:ext cx="9144116" cy="4683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NI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619250" y="5949950"/>
            <a:ext cx="58467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NI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Duración de proyecto: 3 años.                       Monto de inversión US$ 3.797.070 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-9525" y="6884988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69963"/>
            <a:ext cx="6545262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514350"/>
            <a:ext cx="8153400" cy="700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Gestión empresarial.</a:t>
            </a:r>
            <a:b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71538" y="1500188"/>
            <a:ext cx="7772400" cy="4114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200 empresas, con sus planes de negocio y operaciones.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200 empresas con programas de inducción.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100 empresas con micro planes de negocio y capacitación.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Acompañamiento permanente por parte de técnicos  del proyecto y apoyo de empresas del Grupo.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Certificación de Recursos Humanos en temas como: Ingles técnico, Mesero-</a:t>
            </a:r>
            <a:r>
              <a:rPr lang="es-ES" sz="2000" dirty="0" err="1" smtClean="0">
                <a:solidFill>
                  <a:schemeClr val="accent1">
                    <a:lumMod val="75000"/>
                  </a:schemeClr>
                </a:solidFill>
              </a:rPr>
              <a:t>Bartender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, Recepcionista, Alimentos y Bebidas, mucamas y áreas publicas, entre otros.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Intercambio de experiencias exitosas.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s-E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</TotalTime>
  <Words>1999</Words>
  <Application>Microsoft Office PowerPoint</Application>
  <PresentationFormat>Presentación en pantalla (4:3)</PresentationFormat>
  <Paragraphs>595</Paragraphs>
  <Slides>42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9" baseType="lpstr">
      <vt:lpstr>Arial</vt:lpstr>
      <vt:lpstr>Calibri</vt:lpstr>
      <vt:lpstr>Lucida Sans</vt:lpstr>
      <vt:lpstr>Batang</vt:lpstr>
      <vt:lpstr>Times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empresarial. </vt:lpstr>
      <vt:lpstr>Cadenas de valor. </vt:lpstr>
      <vt:lpstr>Promoción y comercialización.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Fund.Cent.Emp.Pellas</dc:creator>
  <cp:lastModifiedBy>LGonzalez</cp:lastModifiedBy>
  <cp:revision>346</cp:revision>
  <dcterms:created xsi:type="dcterms:W3CDTF">2009-12-12T22:46:30Z</dcterms:created>
  <dcterms:modified xsi:type="dcterms:W3CDTF">2020-02-25T15:44:57Z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0008009090000000000001024100</vt:lpwstr>
  </property>
</Properties>
</file>