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77" r:id="rId4"/>
    <p:sldId id="278" r:id="rId5"/>
    <p:sldId id="279" r:id="rId6"/>
    <p:sldId id="280" r:id="rId7"/>
    <p:sldId id="290" r:id="rId8"/>
    <p:sldId id="263" r:id="rId9"/>
    <p:sldId id="267" r:id="rId10"/>
    <p:sldId id="268" r:id="rId11"/>
    <p:sldId id="271" r:id="rId12"/>
    <p:sldId id="272" r:id="rId13"/>
    <p:sldId id="292" r:id="rId14"/>
    <p:sldId id="291" r:id="rId15"/>
    <p:sldId id="273" r:id="rId16"/>
    <p:sldId id="288" r:id="rId17"/>
    <p:sldId id="289" r:id="rId18"/>
    <p:sldId id="276" r:id="rId19"/>
    <p:sldId id="261"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79275" autoAdjust="0"/>
  </p:normalViewPr>
  <p:slideViewPr>
    <p:cSldViewPr>
      <p:cViewPr varScale="1">
        <p:scale>
          <a:sx n="68" d="100"/>
          <a:sy n="68" d="100"/>
        </p:scale>
        <p:origin x="-15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72"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4AE39-37E8-4000-A249-CE78CC9B103A}" type="datetimeFigureOut">
              <a:rPr lang="es-ES" smtClean="0"/>
              <a:pPr/>
              <a:t>21/11/2010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9653F-2741-4AAE-A4E8-F0A6D44B617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Tx/>
              <a:buNone/>
            </a:pPr>
            <a:r>
              <a:rPr lang="es-ES" sz="1400" u="sng" dirty="0" smtClean="0"/>
              <a:t>Definición operativa </a:t>
            </a:r>
            <a:r>
              <a:rPr lang="es-ES" sz="1400" dirty="0" smtClean="0"/>
              <a:t>de turismo residencial </a:t>
            </a:r>
          </a:p>
          <a:p>
            <a:pPr>
              <a:buFontTx/>
              <a:buNone/>
            </a:pPr>
            <a:r>
              <a:rPr lang="es-ES" sz="1400" i="1" dirty="0" smtClean="0"/>
              <a:t>“Aquella actividad económica que se manifiesta en un espacio físico concreto y que resulta de la interacción entre algunos tipos de turismo presentes en la zona y la creciente dinámica del mercado inmobiliario”</a:t>
            </a:r>
            <a:r>
              <a:rPr lang="es-ES" sz="1400" dirty="0" smtClean="0"/>
              <a:t>. </a:t>
            </a:r>
            <a:endParaRPr lang="es-ES" sz="1400" dirty="0" smtClean="0"/>
          </a:p>
          <a:p>
            <a:pPr>
              <a:buFontTx/>
              <a:buNone/>
            </a:pPr>
            <a:endParaRPr lang="es-ES" sz="1400" dirty="0" smtClean="0"/>
          </a:p>
          <a:p>
            <a:r>
              <a:rPr lang="es-CR" sz="1400" u="sng" dirty="0" smtClean="0"/>
              <a:t>Una diferencia fundamental </a:t>
            </a:r>
            <a:r>
              <a:rPr lang="es-CR" sz="1400" dirty="0" smtClean="0"/>
              <a:t>entre lo que comúnmente se reconoce como actividad turística y el nuevo concepto de turismo residencial radica en el origen de las rentas de la actividad.  En la primera, los ingresos de las empresas provienen de la venta de servicios a los turistas, en la segunda, las rentas de las empresas de involucradas proviene de la cadena de comercialización de productos inmobiliarios y, en última instancia, de la especulación con el precio del suelo.</a:t>
            </a:r>
            <a:endParaRPr lang="es-ES" sz="1400" dirty="0" smtClean="0"/>
          </a:p>
          <a:p>
            <a:pPr>
              <a:buFontTx/>
              <a:buNone/>
            </a:pPr>
            <a:endParaRPr lang="es-ES" dirty="0" smtClean="0"/>
          </a:p>
          <a:p>
            <a:pPr>
              <a:buFontTx/>
              <a:buNone/>
            </a:pPr>
            <a:endParaRPr lang="es-ES" dirty="0" smtClean="0"/>
          </a:p>
          <a:p>
            <a:pPr>
              <a:buFontTx/>
              <a:buNone/>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buFont typeface="Arial" pitchFamily="34" charset="0"/>
              <a:buChar char="•"/>
            </a:pPr>
            <a:r>
              <a:rPr lang="es-ES" sz="1400" kern="1200" dirty="0" smtClean="0">
                <a:solidFill>
                  <a:schemeClr val="tx1"/>
                </a:solidFill>
                <a:latin typeface="+mn-lt"/>
                <a:ea typeface="+mn-ea"/>
                <a:cs typeface="+mn-cs"/>
              </a:rPr>
              <a:t>Primero, acaparamiento de tierras, luego segregación de fincas y por último primeros proyectos.</a:t>
            </a:r>
          </a:p>
          <a:p>
            <a:pPr lvl="0">
              <a:buFont typeface="Arial" pitchFamily="34" charset="0"/>
              <a:buChar char="•"/>
            </a:pPr>
            <a:r>
              <a:rPr lang="es-ES" sz="1400" kern="1200" dirty="0" smtClean="0">
                <a:solidFill>
                  <a:schemeClr val="tx1"/>
                </a:solidFill>
                <a:latin typeface="+mn-lt"/>
                <a:ea typeface="+mn-ea"/>
                <a:cs typeface="+mn-cs"/>
              </a:rPr>
              <a:t>Solo en pocas zonas toma frentes de playa (limitaciones físicas, de infraestructura y de regulación). Alta preferencia por “</a:t>
            </a:r>
            <a:r>
              <a:rPr lang="es-ES" sz="1400" kern="1200" dirty="0" err="1" smtClean="0">
                <a:solidFill>
                  <a:schemeClr val="tx1"/>
                </a:solidFill>
                <a:latin typeface="+mn-lt"/>
                <a:ea typeface="+mn-ea"/>
                <a:cs typeface="+mn-cs"/>
              </a:rPr>
              <a:t>ocean</a:t>
            </a:r>
            <a:r>
              <a:rPr lang="es-ES" sz="1400" kern="1200" dirty="0" smtClean="0">
                <a:solidFill>
                  <a:schemeClr val="tx1"/>
                </a:solidFill>
                <a:latin typeface="+mn-lt"/>
                <a:ea typeface="+mn-ea"/>
                <a:cs typeface="+mn-cs"/>
              </a:rPr>
              <a:t> </a:t>
            </a:r>
            <a:r>
              <a:rPr lang="es-ES" sz="1400" kern="1200" dirty="0" err="1" smtClean="0">
                <a:solidFill>
                  <a:schemeClr val="tx1"/>
                </a:solidFill>
                <a:latin typeface="+mn-lt"/>
                <a:ea typeface="+mn-ea"/>
                <a:cs typeface="+mn-cs"/>
              </a:rPr>
              <a:t>view</a:t>
            </a:r>
            <a:r>
              <a:rPr lang="es-ES" sz="1400" kern="1200" dirty="0" smtClean="0">
                <a:solidFill>
                  <a:schemeClr val="tx1"/>
                </a:solidFill>
                <a:latin typeface="+mn-lt"/>
                <a:ea typeface="+mn-ea"/>
                <a:cs typeface="+mn-cs"/>
              </a:rPr>
              <a:t> </a:t>
            </a:r>
            <a:r>
              <a:rPr lang="es-ES" sz="1400" kern="1200" dirty="0" err="1" smtClean="0">
                <a:solidFill>
                  <a:schemeClr val="tx1"/>
                </a:solidFill>
                <a:latin typeface="+mn-lt"/>
                <a:ea typeface="+mn-ea"/>
                <a:cs typeface="+mn-cs"/>
              </a:rPr>
              <a:t>lots</a:t>
            </a:r>
            <a:r>
              <a:rPr lang="es-ES" sz="1400" kern="1200" dirty="0" smtClean="0">
                <a:solidFill>
                  <a:schemeClr val="tx1"/>
                </a:solidFill>
                <a:latin typeface="+mn-lt"/>
                <a:ea typeface="+mn-ea"/>
                <a:cs typeface="+mn-cs"/>
              </a:rPr>
              <a:t>”.</a:t>
            </a:r>
          </a:p>
          <a:p>
            <a:pPr lvl="0">
              <a:buFont typeface="Arial" pitchFamily="34" charset="0"/>
              <a:buChar char="•"/>
            </a:pPr>
            <a:r>
              <a:rPr lang="es-ES" sz="1400" kern="1200" dirty="0" smtClean="0">
                <a:solidFill>
                  <a:schemeClr val="tx1"/>
                </a:solidFill>
                <a:latin typeface="+mn-lt"/>
                <a:ea typeface="+mn-ea"/>
                <a:cs typeface="+mn-cs"/>
              </a:rPr>
              <a:t>Mucha variedad de productos ofrecidos: precios para unidades terminadas oscilan entre $80.000 y $3 millones. Mayor oferta y precios más altos en Guanacaste. </a:t>
            </a:r>
          </a:p>
          <a:p>
            <a:pPr lvl="0">
              <a:buFont typeface="Arial" pitchFamily="34" charset="0"/>
              <a:buChar char="•"/>
            </a:pPr>
            <a:r>
              <a:rPr lang="es-ES" sz="1400" kern="1200" dirty="0" smtClean="0">
                <a:solidFill>
                  <a:schemeClr val="tx1"/>
                </a:solidFill>
                <a:latin typeface="+mn-lt"/>
                <a:ea typeface="+mn-ea"/>
                <a:cs typeface="+mn-cs"/>
              </a:rPr>
              <a:t>Alta concentración geográfica.</a:t>
            </a:r>
          </a:p>
          <a:p>
            <a:pPr lvl="0">
              <a:buFont typeface="Arial" pitchFamily="34" charset="0"/>
              <a:buChar char="•"/>
            </a:pPr>
            <a:r>
              <a:rPr lang="es-ES" sz="1400" kern="1200" dirty="0" smtClean="0">
                <a:solidFill>
                  <a:schemeClr val="tx1"/>
                </a:solidFill>
                <a:latin typeface="+mn-lt"/>
                <a:ea typeface="+mn-ea"/>
                <a:cs typeface="+mn-cs"/>
              </a:rPr>
              <a:t>Desarrolladores: combinación de capital local con internacional.</a:t>
            </a:r>
          </a:p>
          <a:p>
            <a:pPr lvl="0">
              <a:buFont typeface="Arial" pitchFamily="34" charset="0"/>
              <a:buChar char="•"/>
            </a:pPr>
            <a:r>
              <a:rPr lang="es-ES" sz="1400" kern="1200" dirty="0" smtClean="0">
                <a:solidFill>
                  <a:schemeClr val="tx1"/>
                </a:solidFill>
                <a:latin typeface="+mn-lt"/>
                <a:ea typeface="+mn-ea"/>
                <a:cs typeface="+mn-cs"/>
              </a:rPr>
              <a:t>Inversionistas finales (compradores de casa): más del 70% proviene de Estados Unidos.</a:t>
            </a:r>
          </a:p>
          <a:p>
            <a:pPr lvl="0">
              <a:buFont typeface="Arial" pitchFamily="34" charset="0"/>
              <a:buChar char="•"/>
            </a:pPr>
            <a:r>
              <a:rPr lang="es-ES" sz="1400" kern="1200" dirty="0" smtClean="0">
                <a:solidFill>
                  <a:schemeClr val="tx1"/>
                </a:solidFill>
                <a:latin typeface="+mn-lt"/>
                <a:ea typeface="+mn-ea"/>
                <a:cs typeface="+mn-cs"/>
              </a:rPr>
              <a:t>Intermediarios: dominan el mercado de correduría de bienes raíces y diseño de proyectos las grandes cadenas de USA. En real estate hay mucha participación de informales (</a:t>
            </a:r>
            <a:r>
              <a:rPr lang="es-ES" sz="1400" kern="1200" dirty="0" err="1" smtClean="0">
                <a:solidFill>
                  <a:schemeClr val="tx1"/>
                </a:solidFill>
                <a:latin typeface="+mn-lt"/>
                <a:ea typeface="+mn-ea"/>
                <a:cs typeface="+mn-cs"/>
              </a:rPr>
              <a:t>surfeadores</a:t>
            </a:r>
            <a:r>
              <a:rPr lang="es-ES" sz="1400" kern="1200" dirty="0" smtClean="0">
                <a:solidFill>
                  <a:schemeClr val="tx1"/>
                </a:solidFill>
                <a:latin typeface="+mn-lt"/>
                <a:ea typeface="+mn-ea"/>
                <a:cs typeface="+mn-cs"/>
              </a:rPr>
              <a:t> y otros turistas que aprovecharon una oportunidad).</a:t>
            </a:r>
          </a:p>
          <a:p>
            <a:pPr>
              <a:buFont typeface="Arial" pitchFamily="34" charset="0"/>
              <a:buChar char="•"/>
            </a:pPr>
            <a:r>
              <a:rPr lang="es-ES" sz="1400" kern="1200" dirty="0" smtClean="0">
                <a:solidFill>
                  <a:schemeClr val="tx1"/>
                </a:solidFill>
                <a:latin typeface="+mn-lt"/>
                <a:ea typeface="+mn-ea"/>
                <a:cs typeface="+mn-cs"/>
              </a:rPr>
              <a:t>Construcción: grandes empresas locales no dan abasto. Florecen empresas medianas y hay gran impulso a distribuidoras de materiales y acabados para la construcción.</a:t>
            </a:r>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400" dirty="0" smtClean="0"/>
              <a:t>Cambios normativos importantes:</a:t>
            </a:r>
          </a:p>
          <a:p>
            <a:r>
              <a:rPr lang="es-ES" sz="1400" dirty="0" smtClean="0"/>
              <a:t>Ley de Costas,</a:t>
            </a:r>
            <a:r>
              <a:rPr lang="es-ES" sz="1400" baseline="0" dirty="0" smtClean="0"/>
              <a:t> Nicaragua</a:t>
            </a:r>
          </a:p>
          <a:p>
            <a:endParaRPr lang="es-ES" sz="1400" baseline="0" dirty="0" smtClean="0"/>
          </a:p>
          <a:p>
            <a:r>
              <a:rPr lang="es-ES" sz="1400" baseline="0" dirty="0" smtClean="0"/>
              <a:t>Ley de turismo rural Comunitario, Costa Rica</a:t>
            </a:r>
          </a:p>
          <a:p>
            <a:r>
              <a:rPr lang="es-ES" sz="1400" dirty="0" smtClean="0"/>
              <a:t>Ley de Marinas y atracaderos turísticos, Costa Rica</a:t>
            </a:r>
          </a:p>
          <a:p>
            <a:endParaRPr lang="es-ES" sz="1400" dirty="0" smtClean="0"/>
          </a:p>
          <a:p>
            <a:r>
              <a:rPr lang="es-ES" sz="1400" dirty="0" smtClean="0"/>
              <a:t>Controversial</a:t>
            </a:r>
            <a:r>
              <a:rPr lang="es-ES" sz="1400" baseline="0" dirty="0" smtClean="0"/>
              <a:t> papel de la cooperación internacional.</a:t>
            </a:r>
          </a:p>
          <a:p>
            <a:r>
              <a:rPr lang="es-ES" sz="1400" baseline="0" dirty="0" smtClean="0"/>
              <a:t>Muchas organizaciones y muchos recursos en Nicaragua.</a:t>
            </a:r>
          </a:p>
          <a:p>
            <a:endParaRPr lang="es-ES" sz="1400" baseline="0" dirty="0" smtClean="0"/>
          </a:p>
          <a:p>
            <a:r>
              <a:rPr lang="es-ES" sz="1400" baseline="0" dirty="0" smtClean="0"/>
              <a:t>Muy escasa participación de cooperantes en Costa Rica.</a:t>
            </a:r>
          </a:p>
          <a:p>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buFont typeface="Arial" pitchFamily="34" charset="0"/>
              <a:buChar char="•"/>
            </a:pPr>
            <a:r>
              <a:rPr lang="es-ES" sz="1400" dirty="0" smtClean="0"/>
              <a:t>Turismo residencial no genera empleo permanente, ni encadenamientos productivos (los inversionista extranjeros no se integran al desarrollo local, empleo estacional y reducido).</a:t>
            </a:r>
          </a:p>
          <a:p>
            <a:pPr lvl="0">
              <a:buFont typeface="Arial" pitchFamily="34" charset="0"/>
              <a:buChar char="•"/>
            </a:pPr>
            <a:r>
              <a:rPr lang="es-ES" sz="1400" dirty="0" smtClean="0"/>
              <a:t>Se muestra muy agresivo con el ambiente: deterioro del paisaje natural, movimientos de tierra en laderas, destrucción de manglares, uso intensivo del agua,  </a:t>
            </a:r>
          </a:p>
          <a:p>
            <a:pPr lvl="0">
              <a:buFont typeface="Arial" pitchFamily="34" charset="0"/>
              <a:buChar char="•"/>
            </a:pPr>
            <a:r>
              <a:rPr lang="es-ES" sz="1400" dirty="0" smtClean="0"/>
              <a:t>Durante la etapa de auge constructivo, aumenta la recaudación del gobernó local por licencias de construcción. Más lento y de menor escala es el impacto en bienes inmuebles.</a:t>
            </a:r>
          </a:p>
          <a:p>
            <a:pPr lvl="0">
              <a:buFont typeface="Arial" pitchFamily="34" charset="0"/>
              <a:buChar char="•"/>
            </a:pPr>
            <a:r>
              <a:rPr lang="es-ES" sz="1400" dirty="0" smtClean="0"/>
              <a:t>Alguna mejora en infraestructural vial y de telecomunicaciones, siguiendo la lógica de localización de los proyectos. </a:t>
            </a:r>
          </a:p>
          <a:p>
            <a:pPr lvl="0">
              <a:buFont typeface="Arial" pitchFamily="34" charset="0"/>
              <a:buChar char="•"/>
            </a:pPr>
            <a:r>
              <a:rPr lang="es-ES" sz="1400" dirty="0" smtClean="0"/>
              <a:t>Se genera una dinámica de pequeños negocios de servicios de apoyo, especialmente par al alimentación y materiales para la construcción. En Guanacaste, más diverso y  sofisticado.</a:t>
            </a:r>
          </a:p>
          <a:p>
            <a:pPr>
              <a:buFont typeface="Arial" pitchFamily="34" charset="0"/>
              <a:buChar char="•"/>
            </a:pPr>
            <a:r>
              <a:rPr lang="es-ES" sz="1400" dirty="0" smtClean="0"/>
              <a:t>Por el momento, no parece tener capacidad e cambiar la dinámica de la pobreza.</a:t>
            </a:r>
          </a:p>
          <a:p>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ES" sz="1400" dirty="0" smtClean="0"/>
              <a:t>No es razonable esperar que “el turismo” elimine la pobreza, ni solucione todos los problemas económicos de un país o una región. Tampoco el turismo residencial.</a:t>
            </a:r>
          </a:p>
          <a:p>
            <a:pPr>
              <a:buFont typeface="Arial" pitchFamily="34" charset="0"/>
              <a:buChar char="•"/>
            </a:pPr>
            <a:r>
              <a:rPr lang="es-ES" sz="1400" dirty="0" smtClean="0"/>
              <a:t>Un sector turístico exitoso requiere de un marco institucional que busque un equilibrio entre medidas para promover las oportunidades y otras para controlar las externalidades negativas.</a:t>
            </a:r>
          </a:p>
          <a:p>
            <a:pPr>
              <a:buFont typeface="Arial" pitchFamily="34" charset="0"/>
              <a:buChar char="•"/>
            </a:pPr>
            <a:r>
              <a:rPr lang="es-ES" sz="1400" dirty="0" smtClean="0"/>
              <a:t>También de legislación que exija estudios independientes  de impacto ambiental y social. </a:t>
            </a:r>
          </a:p>
          <a:p>
            <a:pPr>
              <a:buFont typeface="Arial" pitchFamily="34" charset="0"/>
              <a:buChar char="•"/>
            </a:pPr>
            <a:r>
              <a:rPr lang="es-ES" sz="1400" dirty="0" smtClean="0"/>
              <a:t>Es preciso reconocer que habrá mejores resultados cuando haya planeación: ordenamiento territorial, planificación concertada.</a:t>
            </a:r>
          </a:p>
          <a:p>
            <a:pPr>
              <a:buFont typeface="Arial" pitchFamily="34" charset="0"/>
              <a:buChar char="•"/>
            </a:pPr>
            <a:r>
              <a:rPr lang="es-ES" sz="1400" dirty="0" smtClean="0"/>
              <a:t>No podemos olvidar que los monocultivos no funcionan, y los enclaves tampoco. El turismo puede ser una actividad económica importante para los territorios que sepan aprovecharlo, pero como parte de una economía local diversificada y con encadenamientos.</a:t>
            </a:r>
          </a:p>
          <a:p>
            <a:pPr>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400" dirty="0" smtClean="0"/>
              <a:t>UN CUIDADO</a:t>
            </a:r>
            <a:r>
              <a:rPr lang="es-ES" sz="1400" baseline="0" dirty="0" smtClean="0"/>
              <a:t> ADICIONAL</a:t>
            </a:r>
            <a:endParaRPr lang="es-ES" sz="1400" dirty="0" smtClean="0"/>
          </a:p>
          <a:p>
            <a:r>
              <a:rPr lang="es-ES" sz="1400" dirty="0" smtClean="0"/>
              <a:t>Pocos beneficios locales de la llegada de cruceros. Pueden constituir un riesgo para los destinos turísticos “fijos”, porque no favorece a otras actividades dentro del sector de turismo.</a:t>
            </a:r>
          </a:p>
          <a:p>
            <a:r>
              <a:rPr lang="es-ES" sz="1400" dirty="0" smtClean="0"/>
              <a:t>Requiere de grandes inversiones públicas de muy bajo retorno económico y social.</a:t>
            </a:r>
          </a:p>
          <a:p>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400" dirty="0" smtClean="0"/>
              <a:t>Una oportunidad para repensar el camino:</a:t>
            </a:r>
          </a:p>
          <a:p>
            <a:pPr lvl="1"/>
            <a:r>
              <a:rPr lang="es-ES" sz="1400" dirty="0" smtClean="0"/>
              <a:t>¿Qué? Qué tipo</a:t>
            </a:r>
            <a:r>
              <a:rPr lang="es-ES" sz="1400" baseline="0" dirty="0" smtClean="0"/>
              <a:t> turismo necesitamos (la forma) </a:t>
            </a:r>
            <a:endParaRPr lang="es-ES" sz="1400" dirty="0" smtClean="0"/>
          </a:p>
          <a:p>
            <a:pPr lvl="1"/>
            <a:r>
              <a:rPr lang="es-ES" sz="1400" dirty="0" smtClean="0"/>
              <a:t>¿Cuánto? C</a:t>
            </a:r>
            <a:r>
              <a:rPr lang="es-ES" sz="1400" baseline="0" dirty="0" smtClean="0"/>
              <a:t>uánto espacio puede tomar el desarrollo inmobiliario (la escala).</a:t>
            </a:r>
            <a:endParaRPr lang="es-ES" sz="1400" dirty="0" smtClean="0"/>
          </a:p>
          <a:p>
            <a:pPr lvl="1"/>
            <a:r>
              <a:rPr lang="es-ES" sz="1400" dirty="0" smtClean="0"/>
              <a:t>¿Bajo qué condiciones? Dentro</a:t>
            </a:r>
            <a:r>
              <a:rPr lang="es-ES" sz="1400" baseline="0" dirty="0" smtClean="0"/>
              <a:t> o fuera de la ley, respetando o degradando el ambiente</a:t>
            </a:r>
            <a:endParaRPr lang="es-ES" sz="1400" dirty="0" smtClean="0"/>
          </a:p>
          <a:p>
            <a:pPr lvl="1"/>
            <a:r>
              <a:rPr lang="es-ES" sz="1400" dirty="0" smtClean="0"/>
              <a:t>¿Para beneficiar a quién?</a:t>
            </a:r>
            <a:r>
              <a:rPr lang="es-ES" sz="1400" baseline="0" dirty="0" smtClean="0"/>
              <a:t> Integrando o excluyendo a la población local</a:t>
            </a:r>
            <a:endParaRPr lang="es-ES" sz="1400" dirty="0" smtClean="0"/>
          </a:p>
          <a:p>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400" b="1" u="sng" dirty="0" smtClean="0"/>
              <a:t>Autoridades nacionales y locales</a:t>
            </a:r>
          </a:p>
          <a:p>
            <a:pPr>
              <a:buFont typeface="Arial" pitchFamily="34" charset="0"/>
              <a:buChar char="•"/>
            </a:pPr>
            <a:r>
              <a:rPr lang="es-ES" sz="1400" dirty="0" smtClean="0"/>
              <a:t>Si se otorgan incentivos, que privilegien las pequeñas y medianas empresas locales.</a:t>
            </a:r>
          </a:p>
          <a:p>
            <a:pPr>
              <a:buFont typeface="Arial" pitchFamily="34" charset="0"/>
              <a:buChar char="•"/>
            </a:pPr>
            <a:r>
              <a:rPr lang="es-ES" sz="1400" dirty="0" smtClean="0"/>
              <a:t>Mayores incentivos para la inversión externa, no garantiza que ésta aumente. </a:t>
            </a:r>
          </a:p>
          <a:p>
            <a:pPr>
              <a:buFont typeface="Arial" pitchFamily="34" charset="0"/>
              <a:buChar char="•"/>
            </a:pPr>
            <a:r>
              <a:rPr lang="es-ES" sz="1400" dirty="0" smtClean="0"/>
              <a:t>Flexibilizar regulaciones urbanas, constructivas o ambientales, solo deteriora el destino.</a:t>
            </a:r>
          </a:p>
          <a:p>
            <a:pPr>
              <a:buFont typeface="Arial" pitchFamily="34" charset="0"/>
              <a:buChar char="•"/>
            </a:pPr>
            <a:r>
              <a:rPr lang="es-ES" sz="1400" dirty="0" smtClean="0"/>
              <a:t>Altos estándares de sostenibilidad ambiental (como destino) y gestión ambiental (como productos turísticos). Promover conductas responsables, sancionar las irresponsables.</a:t>
            </a:r>
          </a:p>
          <a:p>
            <a:pPr>
              <a:buFont typeface="Arial" pitchFamily="34" charset="0"/>
              <a:buChar char="•"/>
            </a:pPr>
            <a:r>
              <a:rPr lang="es-ES" sz="1400" dirty="0" smtClean="0"/>
              <a:t>Más no es sinónimo de mejor.  ¿Qué queremos que aumente?</a:t>
            </a:r>
            <a:endParaRPr lang="es-ES" sz="1400"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sz="1300" dirty="0" smtClean="0"/>
              <a:t>Esta </a:t>
            </a:r>
            <a:r>
              <a:rPr lang="es-ES" sz="1300" dirty="0" smtClean="0"/>
              <a:t>actividad </a:t>
            </a:r>
            <a:r>
              <a:rPr lang="es-ES" sz="1300" u="sng" dirty="0" smtClean="0"/>
              <a:t>se caracteriza po</a:t>
            </a:r>
            <a:r>
              <a:rPr lang="es-ES" sz="1300" dirty="0" smtClean="0"/>
              <a:t>r:</a:t>
            </a:r>
          </a:p>
          <a:p>
            <a:pPr>
              <a:buFontTx/>
              <a:buChar char="•"/>
            </a:pPr>
            <a:r>
              <a:rPr lang="es-ES" sz="1300" dirty="0" smtClean="0"/>
              <a:t>Desarrollo masivo de alojamientos privados, en regiones rurales -sobre todo costeras- que se usan estacionalmente con fines de ocio o esparcimiento, y solo ocasionalmente, laborales.</a:t>
            </a:r>
          </a:p>
          <a:p>
            <a:pPr>
              <a:buFontTx/>
              <a:buChar char="•"/>
            </a:pPr>
            <a:r>
              <a:rPr lang="es-ES" sz="1300" dirty="0" smtClean="0"/>
              <a:t>Creación de suelo urbanizable en un territorio con atractivos turísticos, normalmente asociados al patrimonio natural, que es liderado por desarrolladores inmobiliarios, empresas constructoras y de bienes raíces, donde la base de la rentabilidad empresarial es la especulación con el precio del suelo.</a:t>
            </a:r>
          </a:p>
          <a:p>
            <a:pPr>
              <a:buFontTx/>
              <a:buChar char="•"/>
            </a:pPr>
            <a:r>
              <a:rPr lang="es-ES" sz="1300" dirty="0" smtClean="0"/>
              <a:t>Conjuntos habitacionales desarticulados de la trama urbana, en muchas ocasiones interrumpiendo la conectividad de la ciudad.</a:t>
            </a:r>
          </a:p>
          <a:p>
            <a:pPr>
              <a:buFontTx/>
              <a:buChar char="•"/>
            </a:pPr>
            <a:r>
              <a:rPr lang="es-ES" sz="1300" dirty="0" smtClean="0"/>
              <a:t>Atracción de grandes flujos de inversión externa directa para el sector inmobiliario, una parte de la misma representa ahorro previsional (segundas casas), y otra porción importante son compradores cuyo objetivo es aprovechar la plusvalía para generar utilidades en el corto y mediano plazo (3-5 años en promedio). </a:t>
            </a:r>
          </a:p>
          <a:p>
            <a:pPr>
              <a:buFontTx/>
              <a:buChar char="•"/>
            </a:pPr>
            <a:r>
              <a:rPr lang="es-ES" sz="1300" dirty="0" smtClean="0"/>
              <a:t>Combina un uso poco intensivo de servicios turísticos, con el desarrollo acelerado de campos de golf y marinas, asociados a </a:t>
            </a:r>
            <a:r>
              <a:rPr lang="es-ES" sz="1300" dirty="0" err="1" smtClean="0"/>
              <a:t>megaproyectos</a:t>
            </a:r>
            <a:r>
              <a:rPr lang="es-ES" sz="1300" dirty="0" smtClean="0"/>
              <a:t> que combinan usos turísticos, residenciales y comerciales.</a:t>
            </a:r>
          </a:p>
          <a:p>
            <a:pPr>
              <a:buFontTx/>
              <a:buChar char="•"/>
            </a:pPr>
            <a:r>
              <a:rPr lang="es-ES" sz="1300" dirty="0" smtClean="0"/>
              <a:t>Actividad que moviliza grandes contingentes de población, fundamentalmente para laborar en el proceso constructivo, pero también para habitar temporalmente las nuevas residencias, lo que impacta la composición </a:t>
            </a:r>
            <a:r>
              <a:rPr lang="es-ES" sz="1300" dirty="0" err="1" smtClean="0"/>
              <a:t>sociodemográfica</a:t>
            </a:r>
            <a:r>
              <a:rPr lang="es-ES" sz="1300" dirty="0" smtClean="0"/>
              <a:t> y la identidad cultural de la población residente habitual. </a:t>
            </a:r>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D8868-8774-4AB0-B8FA-9CDF4825F427}" type="slidenum">
              <a:rPr lang="es-ES"/>
              <a:pPr/>
              <a:t>3</a:t>
            </a:fld>
            <a:endParaRPr lang="es-E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66F1F-7680-4988-9A38-C2B136551464}" type="slidenum">
              <a:rPr lang="es-ES"/>
              <a:pPr/>
              <a:t>4</a:t>
            </a:fld>
            <a:endParaRPr lang="es-E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normAutofit/>
          </a:bodyPr>
          <a:lstStyle/>
          <a:p>
            <a:pPr>
              <a:buFontTx/>
              <a:buChar char="•"/>
            </a:pPr>
            <a:r>
              <a:rPr lang="es-ES" sz="1400" dirty="0"/>
              <a:t>Desde hace al menos dos décadas el turismo se ha convertido en una importante fuente de actividad económica en la Región. </a:t>
            </a:r>
          </a:p>
          <a:p>
            <a:pPr>
              <a:buFontTx/>
              <a:buChar char="•"/>
            </a:pPr>
            <a:r>
              <a:rPr lang="es-ES" sz="1400" dirty="0"/>
              <a:t>Por ser Centroamérica una región rica en recursos naturales y belleza escénica, una parte importante de la industria turística está asociada al desarrollo de establecimientos hoteleros y servicios conexos en las costas, lo que podríamos asociar con el turismo tradicional de sol y playa y con el segmento de demanda de turismo de naturaleza. También son bien conocidos otros destinos relacionados al patrimonio arqueológico y cultural y en general las bellezas naturales asociadas a volcanes, lagos y áreas protegidas.</a:t>
            </a:r>
          </a:p>
          <a:p>
            <a:endParaRPr lang="es-ES" sz="1400" dirty="0" smtClean="0"/>
          </a:p>
          <a:p>
            <a:pPr>
              <a:buFont typeface="Arial" pitchFamily="34" charset="0"/>
              <a:buChar char="•"/>
            </a:pPr>
            <a:r>
              <a:rPr lang="es-ES" sz="1400" dirty="0" smtClean="0"/>
              <a:t>Reciente interés por desarrollar turismo de negocios/convenciones (Panamá y el Salvador) y de salud (Costa Rica).</a:t>
            </a:r>
            <a:endParaRPr lang="es-E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268A7-28E8-435D-993B-B6B8E706F3C2}" type="slidenum">
              <a:rPr lang="es-ES"/>
              <a:pPr/>
              <a:t>5</a:t>
            </a:fld>
            <a:endParaRPr lang="es-E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s-ES" sz="1400" dirty="0"/>
              <a:t>En los últimos diez años ha cobrado importancia la modalidad conocida como “resorts”, que se expresa en la instalación de hoteles de grandes cadenas internacionales con paquetes de “todo incluido”, generalmente sin mayor conexión con el entorno local donde se insertan. También ha venido creciendo la llegada de excursionistas en cruceros. A estas formas se suma en el período más reciente el desarrollo inmobiliario, incluido el residencial, para sectores de ingresos altos (nacionales) y medio-altos (extranjeros), y el desarrollo de centros comerciales y de servicios orientado a proveer todo lo necesario para estos nuevos residentes temporales.</a:t>
            </a:r>
          </a:p>
          <a:p>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5AFE2-7FAB-4C2C-8124-9183E6F9C2EE}" type="slidenum">
              <a:rPr lang="es-ES"/>
              <a:pPr/>
              <a:t>6</a:t>
            </a:fld>
            <a:endParaRPr lang="es-E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El turismo residencial azotó con fuerza el pacífico norte y central de costa Rica y anunció su llegada en el pacífico central y sur de Nicaragua.</a:t>
            </a:r>
          </a:p>
          <a:p>
            <a:endParaRPr lang="es-ES" sz="1400" dirty="0" smtClean="0"/>
          </a:p>
          <a:p>
            <a:r>
              <a:rPr lang="es-ES" sz="1400" dirty="0" smtClean="0"/>
              <a:t>Particularmente</a:t>
            </a:r>
            <a:r>
              <a:rPr lang="es-ES" sz="1400" dirty="0"/>
              <a:t>, este nuevo tipo de proyectos turístico-inmobiliarios se concentran en pocas regiones de Costa Rica y Panamá y más recientemente en Nicaragua, aunque algunos especialistas identifican potencialidades en otras zonas de Centroamérica. </a:t>
            </a:r>
          </a:p>
          <a:p>
            <a:endParaRPr lang="es-E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En Centroamérica ha iniciado el desarrollo de alojamientos para turismo residencial aún en sitios que están lejos de consolidarse como destinos turísticos, es decir, hay un traslape de etapas en relación a la experiencia española de los años setenta, ochenta y mediados de los noventa, por ejemplo. En este sentido, usando la clasificación de </a:t>
            </a:r>
            <a:r>
              <a:rPr lang="es-ES" sz="1400" dirty="0" err="1" smtClean="0"/>
              <a:t>Aledo</a:t>
            </a:r>
            <a:r>
              <a:rPr lang="es-ES" sz="1400" dirty="0" smtClean="0"/>
              <a:t> (2007), hay indicios de que en Centroamérica (especialmente en Costa Rica) la forma en se va perfilando la primera etapa del turismo residencial (de finales de los noventa al 2008, año de mayor impacto de la crisis), coincide con lo que </a:t>
            </a:r>
            <a:r>
              <a:rPr lang="es-ES" sz="1400" dirty="0" err="1" smtClean="0"/>
              <a:t>Aledo</a:t>
            </a:r>
            <a:r>
              <a:rPr lang="es-ES" sz="1400" dirty="0" smtClean="0"/>
              <a:t> llama la tercera etapa para el caso español (la de transición -1994/2002-) e incluso toma algunos rasgos de la cuarta etapa, la del Nuevo Turismo Residencial -2002/2007-</a:t>
            </a:r>
            <a:r>
              <a:rPr lang="es-ES" sz="1400" dirty="0" smtClean="0"/>
              <a:t>).</a:t>
            </a:r>
            <a:endParaRPr lang="es-ES" sz="14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buFont typeface="Arial" pitchFamily="34" charset="0"/>
              <a:buChar char="•"/>
            </a:pPr>
            <a:r>
              <a:rPr lang="es-ES" sz="1400" dirty="0" smtClean="0"/>
              <a:t>Dominan las grandes propiedades y las actividades agrícolas y ganaderas, la producción no se asentó muy cerca de la línea de costa, aunque sí en el área de influencia.</a:t>
            </a:r>
          </a:p>
          <a:p>
            <a:pPr lvl="0">
              <a:buFont typeface="Arial" pitchFamily="34" charset="0"/>
              <a:buChar char="•"/>
            </a:pPr>
            <a:r>
              <a:rPr lang="es-ES" sz="1400" dirty="0" smtClean="0"/>
              <a:t>La pesca fue importante en algunos sitios, pero no superó la escala artesanal.</a:t>
            </a:r>
          </a:p>
          <a:p>
            <a:pPr lvl="0">
              <a:buFont typeface="Arial" pitchFamily="34" charset="0"/>
              <a:buChar char="•"/>
            </a:pPr>
            <a:r>
              <a:rPr lang="es-ES" sz="1400" dirty="0" smtClean="0"/>
              <a:t>Aun persisten grandes fincas sin uso productivo.</a:t>
            </a:r>
          </a:p>
          <a:p>
            <a:pPr lvl="0">
              <a:buFont typeface="Arial" pitchFamily="34" charset="0"/>
              <a:buChar char="•"/>
            </a:pPr>
            <a:r>
              <a:rPr lang="es-ES" sz="1400" dirty="0" smtClean="0"/>
              <a:t>No se desarrollaron poblaciones grandes en la línea de costa.</a:t>
            </a:r>
          </a:p>
          <a:p>
            <a:pPr lvl="0">
              <a:buFont typeface="Arial" pitchFamily="34" charset="0"/>
              <a:buChar char="•"/>
            </a:pPr>
            <a:r>
              <a:rPr lang="es-ES" sz="1400" dirty="0" smtClean="0"/>
              <a:t>Altos índices de pobreza y exclusión social.</a:t>
            </a:r>
          </a:p>
          <a:p>
            <a:pPr lvl="0">
              <a:buFont typeface="Arial" pitchFamily="34" charset="0"/>
              <a:buChar char="•"/>
            </a:pPr>
            <a:r>
              <a:rPr lang="es-ES" sz="1400" dirty="0" smtClean="0"/>
              <a:t>Severa escasez de infraestructura urbana y servicios públicos.</a:t>
            </a:r>
          </a:p>
          <a:p>
            <a:pPr lvl="0">
              <a:buFont typeface="Arial" pitchFamily="34" charset="0"/>
              <a:buChar char="•"/>
            </a:pPr>
            <a:r>
              <a:rPr lang="es-ES" sz="1400" dirty="0" smtClean="0"/>
              <a:t>El momento de auge en la llegada de turistas inicia en la segunda mitad de la década de los noventa. </a:t>
            </a:r>
          </a:p>
          <a:p>
            <a:pPr lvl="0">
              <a:buFont typeface="Arial" pitchFamily="34" charset="0"/>
              <a:buChar char="•"/>
            </a:pPr>
            <a:r>
              <a:rPr lang="es-ES" sz="1400" dirty="0" smtClean="0"/>
              <a:t>Inicio de turismo es con nacionales y mochilero–aventureros internacionales.</a:t>
            </a:r>
          </a:p>
          <a:p>
            <a:pPr>
              <a:buFont typeface="Arial" pitchFamily="34" charset="0"/>
              <a:buChar char="•"/>
            </a:pPr>
            <a:r>
              <a:rPr lang="es-ES" sz="1400" dirty="0" smtClean="0"/>
              <a:t>Para Nicaragua el principal mercado emisor en Centroamérica. Para Costa Rica, USA.</a:t>
            </a:r>
          </a:p>
          <a:p>
            <a:pPr lvl="0">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buFont typeface="Arial" pitchFamily="34" charset="0"/>
              <a:buChar char="•"/>
            </a:pPr>
            <a:r>
              <a:rPr lang="es-ES" sz="1400" kern="1200" dirty="0" smtClean="0">
                <a:solidFill>
                  <a:schemeClr val="tx1"/>
                </a:solidFill>
                <a:latin typeface="+mn-lt"/>
                <a:ea typeface="+mn-ea"/>
                <a:cs typeface="+mn-cs"/>
              </a:rPr>
              <a:t>Avanzada la década del 2000 calienta el interés por los bienes raíces y con eso la especulación.</a:t>
            </a:r>
          </a:p>
          <a:p>
            <a:pPr lvl="0">
              <a:buFont typeface="Arial" pitchFamily="34" charset="0"/>
              <a:buChar char="•"/>
            </a:pPr>
            <a:r>
              <a:rPr lang="es-ES" sz="1400" kern="1200" dirty="0" smtClean="0">
                <a:solidFill>
                  <a:schemeClr val="tx1"/>
                </a:solidFill>
                <a:latin typeface="+mn-lt"/>
                <a:ea typeface="+mn-ea"/>
                <a:cs typeface="+mn-cs"/>
              </a:rPr>
              <a:t>Genera gran expectativa en la población local (oportunidades de empleo y negocios) y en las autoridades locales (recaudación, imagen) y nacionales (fuerte atracción de inversión externa).</a:t>
            </a:r>
          </a:p>
          <a:p>
            <a:pPr lvl="0">
              <a:buFont typeface="Arial" pitchFamily="34" charset="0"/>
              <a:buChar char="•"/>
            </a:pPr>
            <a:r>
              <a:rPr lang="es-ES" sz="1400" kern="1200" dirty="0" smtClean="0">
                <a:solidFill>
                  <a:schemeClr val="tx1"/>
                </a:solidFill>
                <a:latin typeface="+mn-lt"/>
                <a:ea typeface="+mn-ea"/>
                <a:cs typeface="+mn-cs"/>
              </a:rPr>
              <a:t>Posibilitado por la gran disponibilidad de tierra en la zona costera de enorme belleza paisajística y precios bajos.</a:t>
            </a:r>
          </a:p>
          <a:p>
            <a:pPr lvl="0">
              <a:buFont typeface="Arial" pitchFamily="34" charset="0"/>
              <a:buChar char="•"/>
            </a:pPr>
            <a:r>
              <a:rPr lang="es-ES" sz="1400" kern="1200" dirty="0" smtClean="0">
                <a:solidFill>
                  <a:schemeClr val="tx1"/>
                </a:solidFill>
                <a:latin typeface="+mn-lt"/>
                <a:ea typeface="+mn-ea"/>
                <a:cs typeface="+mn-cs"/>
              </a:rPr>
              <a:t>Resulta de la combinación de diferentes factores internos (políticas de atracción de IED, escasa regulación, pivote de Costa Rica como destino turístico de escala mundial, bajos precios relativos) y externos (burbuja inmobiliaria en USA y Costa Mediterránea, excedente de liquidez, primera oleada de </a:t>
            </a:r>
            <a:r>
              <a:rPr lang="es-ES" sz="1400" i="1" kern="1200" dirty="0" err="1" smtClean="0">
                <a:solidFill>
                  <a:schemeClr val="tx1"/>
                </a:solidFill>
                <a:latin typeface="+mn-lt"/>
                <a:ea typeface="+mn-ea"/>
                <a:cs typeface="+mn-cs"/>
              </a:rPr>
              <a:t>baby</a:t>
            </a:r>
            <a:r>
              <a:rPr lang="es-ES" sz="1400" i="1" kern="1200" dirty="0" smtClean="0">
                <a:solidFill>
                  <a:schemeClr val="tx1"/>
                </a:solidFill>
                <a:latin typeface="+mn-lt"/>
                <a:ea typeface="+mn-ea"/>
                <a:cs typeface="+mn-cs"/>
              </a:rPr>
              <a:t> </a:t>
            </a:r>
            <a:r>
              <a:rPr lang="es-ES" sz="1400" i="1" kern="1200" dirty="0" err="1" smtClean="0">
                <a:solidFill>
                  <a:schemeClr val="tx1"/>
                </a:solidFill>
                <a:latin typeface="+mn-lt"/>
                <a:ea typeface="+mn-ea"/>
                <a:cs typeface="+mn-cs"/>
              </a:rPr>
              <a:t>boomers</a:t>
            </a:r>
            <a:r>
              <a:rPr lang="es-ES" sz="1400" kern="1200" dirty="0" smtClean="0">
                <a:solidFill>
                  <a:schemeClr val="tx1"/>
                </a:solidFill>
                <a:latin typeface="+mn-lt"/>
                <a:ea typeface="+mn-ea"/>
                <a:cs typeface="+mn-cs"/>
              </a:rPr>
              <a:t> buscando segundas casas).</a:t>
            </a:r>
          </a:p>
          <a:p>
            <a:pPr>
              <a:buFont typeface="Arial" pitchFamily="34" charset="0"/>
              <a:buChar char="•"/>
            </a:pPr>
            <a:r>
              <a:rPr lang="es-ES" sz="1400" kern="1200" dirty="0" smtClean="0">
                <a:solidFill>
                  <a:schemeClr val="tx1"/>
                </a:solidFill>
                <a:latin typeface="+mn-lt"/>
                <a:ea typeface="+mn-ea"/>
                <a:cs typeface="+mn-cs"/>
              </a:rPr>
              <a:t>Como está más consolidado el modelo de Costa Rica es normal que los otros países estén tratando de copiar. Pero el contexto es muy distinto, por ejemplo en capacidades institucionales, corrupción, base en educación y cobertura de los servicios públicos.</a:t>
            </a:r>
            <a:endParaRPr lang="es-ES" sz="1400" dirty="0"/>
          </a:p>
        </p:txBody>
      </p:sp>
      <p:sp>
        <p:nvSpPr>
          <p:cNvPr id="4" name="3 Marcador de número de diapositiva"/>
          <p:cNvSpPr>
            <a:spLocks noGrp="1"/>
          </p:cNvSpPr>
          <p:nvPr>
            <p:ph type="sldNum" sz="quarter" idx="10"/>
          </p:nvPr>
        </p:nvSpPr>
        <p:spPr/>
        <p:txBody>
          <a:bodyPr/>
          <a:lstStyle/>
          <a:p>
            <a:fld id="{E889653F-2741-4AAE-A4E8-F0A6D44B6178}"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79D4E2-4819-40B0-A964-F55C552D58F6}" type="datetimeFigureOut">
              <a:rPr lang="es-ES" smtClean="0"/>
              <a:pPr/>
              <a:t>21/11/2010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5B5DEA-1E28-4C4D-993C-949DA9CD88F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9D4E2-4819-40B0-A964-F55C552D58F6}" type="datetimeFigureOut">
              <a:rPr lang="es-ES" smtClean="0"/>
              <a:pPr/>
              <a:t>21/11/2010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B5DEA-1E28-4C4D-993C-949DA9CD88F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celaroman@ice.coc.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201995"/>
            <a:ext cx="7772400" cy="1470025"/>
          </a:xfrm>
        </p:spPr>
        <p:txBody>
          <a:bodyPr>
            <a:normAutofit fontScale="90000"/>
          </a:bodyPr>
          <a:lstStyle/>
          <a:p>
            <a:r>
              <a:rPr lang="es-ES" b="1" dirty="0" smtClean="0">
                <a:solidFill>
                  <a:schemeClr val="tx2"/>
                </a:solidFill>
              </a:rPr>
              <a:t>Turismo y desarrollo inmobiliario: tendencias y desafíos</a:t>
            </a:r>
            <a:endParaRPr lang="es-ES" b="1" dirty="0">
              <a:solidFill>
                <a:schemeClr val="tx2"/>
              </a:solidFill>
            </a:endParaRPr>
          </a:p>
        </p:txBody>
      </p:sp>
      <p:sp>
        <p:nvSpPr>
          <p:cNvPr id="3" name="2 Subtítulo"/>
          <p:cNvSpPr>
            <a:spLocks noGrp="1"/>
          </p:cNvSpPr>
          <p:nvPr>
            <p:ph type="subTitle" idx="1"/>
          </p:nvPr>
        </p:nvSpPr>
        <p:spPr>
          <a:xfrm>
            <a:off x="1371600" y="4957770"/>
            <a:ext cx="6400800" cy="900122"/>
          </a:xfrm>
        </p:spPr>
        <p:txBody>
          <a:bodyPr>
            <a:noAutofit/>
          </a:bodyPr>
          <a:lstStyle/>
          <a:p>
            <a:r>
              <a:rPr lang="es-ES" sz="2400" dirty="0" smtClean="0"/>
              <a:t>Marcela Román Forastelli </a:t>
            </a:r>
          </a:p>
          <a:p>
            <a:r>
              <a:rPr lang="es-ES" sz="1800" dirty="0" smtClean="0">
                <a:hlinkClick r:id="rId3"/>
              </a:rPr>
              <a:t>marcelaroman@ice.co.cr</a:t>
            </a:r>
            <a:endParaRPr lang="es-ES" sz="1800" dirty="0" smtClean="0"/>
          </a:p>
          <a:p>
            <a:endParaRPr lang="es-ES" sz="1800" dirty="0" smtClean="0"/>
          </a:p>
        </p:txBody>
      </p:sp>
      <p:sp>
        <p:nvSpPr>
          <p:cNvPr id="4" name="1 Título"/>
          <p:cNvSpPr txBox="1">
            <a:spLocks/>
          </p:cNvSpPr>
          <p:nvPr/>
        </p:nvSpPr>
        <p:spPr>
          <a:xfrm>
            <a:off x="571472" y="1857364"/>
            <a:ext cx="8039128" cy="89852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3200" b="0" i="0" u="none" strike="noStrike" kern="1200" cap="none" spc="0" normalizeH="0" baseline="0" noProof="0" dirty="0" smtClean="0">
                <a:ln>
                  <a:noFill/>
                </a:ln>
                <a:solidFill>
                  <a:schemeClr val="tx1"/>
                </a:solidFill>
                <a:effectLst/>
                <a:uLnTx/>
                <a:uFillTx/>
                <a:latin typeface="+mj-lt"/>
                <a:ea typeface="+mj-ea"/>
                <a:cs typeface="+mj-cs"/>
              </a:rPr>
              <a:t>“Dinámicas Territoriales en Rivas y Guanacaste”</a:t>
            </a:r>
            <a:endParaRPr kumimoji="0" lang="es-E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1714480" y="6286521"/>
            <a:ext cx="5929354" cy="369332"/>
          </a:xfrm>
          <a:prstGeom prst="rect">
            <a:avLst/>
          </a:prstGeom>
          <a:noFill/>
        </p:spPr>
        <p:txBody>
          <a:bodyPr wrap="square" rtlCol="0">
            <a:spAutoFit/>
          </a:bodyPr>
          <a:lstStyle/>
          <a:p>
            <a:pPr algn="ctr"/>
            <a:r>
              <a:rPr lang="es-SV" dirty="0" smtClean="0"/>
              <a:t>San Juan del Sur, 22 de noviembre</a:t>
            </a:r>
            <a:r>
              <a:rPr lang="es-SV" i="1" dirty="0" smtClean="0"/>
              <a:t>, </a:t>
            </a:r>
            <a:r>
              <a:rPr lang="es-SV" dirty="0" smtClean="0"/>
              <a:t>2010</a:t>
            </a:r>
            <a:endParaRPr lang="es-ES" dirty="0" smtClean="0"/>
          </a:p>
        </p:txBody>
      </p:sp>
      <p:sp>
        <p:nvSpPr>
          <p:cNvPr id="1026" name="Text Box 2"/>
          <p:cNvSpPr txBox="1">
            <a:spLocks noChangeArrowheads="1"/>
          </p:cNvSpPr>
          <p:nvPr/>
        </p:nvSpPr>
        <p:spPr bwMode="auto">
          <a:xfrm>
            <a:off x="0" y="0"/>
            <a:ext cx="9144000" cy="642918"/>
          </a:xfrm>
          <a:prstGeom prst="rect">
            <a:avLst/>
          </a:prstGeom>
          <a:solidFill>
            <a:srgbClr val="004C6F"/>
          </a:solidFill>
          <a:ln w="9525">
            <a:noFill/>
            <a:miter lim="800000"/>
            <a:headEnd/>
            <a:tailEnd/>
          </a:ln>
        </p:spPr>
        <p:txBody>
          <a:bodyPr vert="horz" wrap="square" lIns="91440" tIns="45720" rIns="91440" bIns="45720" numCol="1" anchor="t" anchorCtr="0" compatLnSpc="1">
            <a:prstTxWarp prst="textNoShape">
              <a:avLst/>
            </a:prstTxWarp>
          </a:bodyPr>
          <a:lstStyle/>
          <a:p>
            <a:pPr marL="4763" marR="1600200" lvl="1" algn="ctr" defTabSz="914400" rtl="0" eaLnBrk="1" fontAlgn="base" latinLnBrk="0" hangingPunct="1">
              <a:lnSpc>
                <a:spcPct val="100000"/>
              </a:lnSpc>
              <a:spcBef>
                <a:spcPct val="0"/>
              </a:spcBef>
              <a:spcAft>
                <a:spcPts val="600"/>
              </a:spcAft>
              <a:buClrTx/>
              <a:buSzTx/>
              <a:buFontTx/>
              <a:buNone/>
            </a:pPr>
            <a:r>
              <a:rPr kumimoji="0" lang="es-SV" b="1" i="0" u="none" strike="noStrike" cap="none" normalizeH="0" baseline="0" dirty="0" smtClean="0">
                <a:ln>
                  <a:noFill/>
                </a:ln>
                <a:solidFill>
                  <a:srgbClr val="FFFFFF"/>
                </a:solidFill>
                <a:effectLst/>
                <a:latin typeface="Book Antiqua" pitchFamily="18" charset="0"/>
                <a:cs typeface="Arial" pitchFamily="34" charset="0"/>
              </a:rPr>
              <a:t>		Iniciativa Colaborativa de Diálogo e Investigación </a:t>
            </a:r>
          </a:p>
          <a:p>
            <a:pPr marL="4763" marR="1600200" lvl="1" algn="ctr" defTabSz="914400" rtl="0" eaLnBrk="1" fontAlgn="base" latinLnBrk="0" hangingPunct="1">
              <a:lnSpc>
                <a:spcPct val="100000"/>
              </a:lnSpc>
              <a:spcBef>
                <a:spcPct val="0"/>
              </a:spcBef>
              <a:spcAft>
                <a:spcPts val="600"/>
              </a:spcAft>
              <a:buClrTx/>
              <a:buSzTx/>
              <a:buFontTx/>
              <a:buNone/>
            </a:pPr>
            <a:r>
              <a:rPr kumimoji="0" lang="es-SV" b="1" i="0" u="none" strike="noStrike" cap="none" normalizeH="0" baseline="0" dirty="0" smtClean="0">
                <a:ln>
                  <a:noFill/>
                </a:ln>
                <a:solidFill>
                  <a:srgbClr val="FFFFFF"/>
                </a:solidFill>
                <a:effectLst/>
                <a:latin typeface="Book Antiqua" pitchFamily="18" charset="0"/>
                <a:cs typeface="Arial" pitchFamily="34" charset="0"/>
              </a:rPr>
              <a:t>		sobre Dinámicas Territoriales en Centroamérica</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14 Grupo"/>
          <p:cNvGrpSpPr/>
          <p:nvPr/>
        </p:nvGrpSpPr>
        <p:grpSpPr>
          <a:xfrm>
            <a:off x="357158" y="714356"/>
            <a:ext cx="8072494" cy="1143008"/>
            <a:chOff x="357158" y="714356"/>
            <a:chExt cx="8072494" cy="1143008"/>
          </a:xfrm>
        </p:grpSpPr>
        <p:pic>
          <p:nvPicPr>
            <p:cNvPr id="8" name="7 Imagen" descr="logo-prisma"/>
            <p:cNvPicPr/>
            <p:nvPr/>
          </p:nvPicPr>
          <p:blipFill>
            <a:blip r:embed="rId4" cstate="print"/>
            <a:srcRect/>
            <a:stretch>
              <a:fillRect/>
            </a:stretch>
          </p:blipFill>
          <p:spPr bwMode="auto">
            <a:xfrm>
              <a:off x="3571868" y="714356"/>
              <a:ext cx="2503319" cy="1143008"/>
            </a:xfrm>
            <a:prstGeom prst="rect">
              <a:avLst/>
            </a:prstGeom>
            <a:noFill/>
            <a:ln w="9525">
              <a:noFill/>
              <a:miter lim="800000"/>
              <a:headEnd/>
              <a:tailEnd/>
            </a:ln>
          </p:spPr>
        </p:pic>
        <p:pic>
          <p:nvPicPr>
            <p:cNvPr id="11" name="4 Imagen" descr="albasud.png"/>
            <p:cNvPicPr/>
            <p:nvPr/>
          </p:nvPicPr>
          <p:blipFill>
            <a:blip r:embed="rId5" cstate="print"/>
            <a:stretch>
              <a:fillRect/>
            </a:stretch>
          </p:blipFill>
          <p:spPr>
            <a:xfrm>
              <a:off x="6715140" y="918348"/>
              <a:ext cx="1714512" cy="653264"/>
            </a:xfrm>
            <a:prstGeom prst="rect">
              <a:avLst/>
            </a:prstGeom>
          </p:spPr>
        </p:pic>
        <p:grpSp>
          <p:nvGrpSpPr>
            <p:cNvPr id="13" name="12 Grupo"/>
            <p:cNvGrpSpPr/>
            <p:nvPr/>
          </p:nvGrpSpPr>
          <p:grpSpPr>
            <a:xfrm>
              <a:off x="357158" y="714356"/>
              <a:ext cx="2571768" cy="928694"/>
              <a:chOff x="0" y="714356"/>
              <a:chExt cx="2643174" cy="1174916"/>
            </a:xfrm>
          </p:grpSpPr>
          <p:pic>
            <p:nvPicPr>
              <p:cNvPr id="9" name="0 Imagen" descr="logo unan.jpg"/>
              <p:cNvPicPr/>
              <p:nvPr/>
            </p:nvPicPr>
            <p:blipFill>
              <a:blip r:embed="rId6" cstate="print"/>
              <a:stretch>
                <a:fillRect/>
              </a:stretch>
            </p:blipFill>
            <p:spPr>
              <a:xfrm>
                <a:off x="1000100" y="714356"/>
                <a:ext cx="685800" cy="914400"/>
              </a:xfrm>
              <a:prstGeom prst="rect">
                <a:avLst/>
              </a:prstGeom>
            </p:spPr>
          </p:pic>
          <p:sp>
            <p:nvSpPr>
              <p:cNvPr id="12" name="11 CuadroTexto"/>
              <p:cNvSpPr txBox="1"/>
              <p:nvPr/>
            </p:nvSpPr>
            <p:spPr>
              <a:xfrm>
                <a:off x="0" y="1643051"/>
                <a:ext cx="2643174" cy="246221"/>
              </a:xfrm>
              <a:prstGeom prst="rect">
                <a:avLst/>
              </a:prstGeom>
              <a:noFill/>
            </p:spPr>
            <p:txBody>
              <a:bodyPr wrap="square" rtlCol="0">
                <a:spAutoFit/>
              </a:bodyPr>
              <a:lstStyle/>
              <a:p>
                <a:pPr algn="ctr"/>
                <a:r>
                  <a:rPr lang="es-ES" sz="1000" dirty="0" smtClean="0"/>
                  <a:t>Universidad Nacional Autónoma de Nicaragua</a:t>
                </a:r>
                <a:endParaRPr lang="es-ES" sz="1000" dirty="0"/>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chemeClr val="tx2"/>
                </a:solidFill>
              </a:rPr>
              <a:t>Formas que adopta </a:t>
            </a:r>
            <a:br>
              <a:rPr lang="es-ES" b="1" dirty="0" smtClean="0">
                <a:solidFill>
                  <a:schemeClr val="tx2"/>
                </a:solidFill>
              </a:rPr>
            </a:br>
            <a:r>
              <a:rPr lang="es-ES" b="1" dirty="0" smtClean="0">
                <a:solidFill>
                  <a:schemeClr val="tx2"/>
                </a:solidFill>
              </a:rPr>
              <a:t>el turismo residencial</a:t>
            </a:r>
            <a:endParaRPr lang="es-ES" b="1" dirty="0">
              <a:solidFill>
                <a:schemeClr val="tx2"/>
              </a:solidFill>
            </a:endParaRPr>
          </a:p>
        </p:txBody>
      </p:sp>
      <p:sp>
        <p:nvSpPr>
          <p:cNvPr id="10" name="9 Marcador de contenido"/>
          <p:cNvSpPr>
            <a:spLocks noGrp="1"/>
          </p:cNvSpPr>
          <p:nvPr>
            <p:ph idx="1"/>
          </p:nvPr>
        </p:nvSpPr>
        <p:spPr>
          <a:xfrm>
            <a:off x="457200" y="1760557"/>
            <a:ext cx="8229600" cy="4525963"/>
          </a:xfrm>
        </p:spPr>
        <p:txBody>
          <a:bodyPr>
            <a:normAutofit fontScale="70000" lnSpcReduction="20000"/>
          </a:bodyPr>
          <a:lstStyle/>
          <a:p>
            <a:pPr lvl="0"/>
            <a:r>
              <a:rPr lang="es-ES" dirty="0" smtClean="0"/>
              <a:t>Primero, acaparamiento de tierras, luego segregación de fincas y por último primeros proyectos.</a:t>
            </a:r>
          </a:p>
          <a:p>
            <a:pPr lvl="0"/>
            <a:r>
              <a:rPr lang="es-ES" dirty="0" smtClean="0"/>
              <a:t>Solo en pocas zonas toma frentes de playa. Alta preferencia por “</a:t>
            </a:r>
            <a:r>
              <a:rPr lang="es-ES" dirty="0" err="1" smtClean="0"/>
              <a:t>ocean</a:t>
            </a:r>
            <a:r>
              <a:rPr lang="es-ES" dirty="0" smtClean="0"/>
              <a:t> </a:t>
            </a:r>
            <a:r>
              <a:rPr lang="es-ES" dirty="0" err="1" smtClean="0"/>
              <a:t>view</a:t>
            </a:r>
            <a:r>
              <a:rPr lang="es-ES" dirty="0" smtClean="0"/>
              <a:t> </a:t>
            </a:r>
            <a:r>
              <a:rPr lang="es-ES" dirty="0" err="1" smtClean="0"/>
              <a:t>lots</a:t>
            </a:r>
            <a:r>
              <a:rPr lang="es-ES" dirty="0" smtClean="0"/>
              <a:t>”. Problema en laderas.</a:t>
            </a:r>
          </a:p>
          <a:p>
            <a:pPr lvl="0"/>
            <a:r>
              <a:rPr lang="es-ES" dirty="0" smtClean="0"/>
              <a:t>Mucha variedad de productos ofrecidos: precios para unidades terminadas oscilan entre $80.000 y $3 millones. </a:t>
            </a:r>
          </a:p>
          <a:p>
            <a:pPr lvl="0"/>
            <a:r>
              <a:rPr lang="es-ES" dirty="0" smtClean="0"/>
              <a:t>Alta concentración geográfica.</a:t>
            </a:r>
          </a:p>
          <a:p>
            <a:pPr lvl="0"/>
            <a:r>
              <a:rPr lang="es-ES" dirty="0" smtClean="0"/>
              <a:t>Desarrolladores: combinación de capital local con internacional.</a:t>
            </a:r>
          </a:p>
          <a:p>
            <a:pPr lvl="0"/>
            <a:r>
              <a:rPr lang="es-ES" dirty="0" smtClean="0"/>
              <a:t>Inversionistas finales (compradores de casa): más del 70% proviene de Estados Unidos.</a:t>
            </a:r>
          </a:p>
          <a:p>
            <a:pPr lvl="0"/>
            <a:r>
              <a:rPr lang="es-ES" dirty="0" smtClean="0"/>
              <a:t>Dominan el mercado de correduría de bienes raíces y diseño de proyectos las grandes cadenas de USA. </a:t>
            </a:r>
          </a:p>
          <a:p>
            <a:r>
              <a:rPr lang="es-ES" dirty="0" smtClean="0"/>
              <a:t>Construcción: grandes empresas locales no dan abasto en Guanacaste.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457200" y="142852"/>
            <a:ext cx="4040188" cy="714380"/>
          </a:xfrm>
        </p:spPr>
        <p:txBody>
          <a:bodyPr/>
          <a:lstStyle/>
          <a:p>
            <a:pPr algn="ctr"/>
            <a:r>
              <a:rPr lang="es-ES" sz="3200" dirty="0" smtClean="0">
                <a:solidFill>
                  <a:schemeClr val="tx2"/>
                </a:solidFill>
              </a:rPr>
              <a:t>Rivas</a:t>
            </a:r>
            <a:endParaRPr lang="es-ES" sz="3200" dirty="0">
              <a:solidFill>
                <a:schemeClr val="tx2"/>
              </a:solidFill>
            </a:endParaRPr>
          </a:p>
        </p:txBody>
      </p:sp>
      <p:sp>
        <p:nvSpPr>
          <p:cNvPr id="6" name="5 Marcador de contenido"/>
          <p:cNvSpPr>
            <a:spLocks noGrp="1"/>
          </p:cNvSpPr>
          <p:nvPr>
            <p:ph sz="half" idx="2"/>
          </p:nvPr>
        </p:nvSpPr>
        <p:spPr>
          <a:xfrm>
            <a:off x="457200" y="1142984"/>
            <a:ext cx="3900486" cy="5214974"/>
          </a:xfrm>
        </p:spPr>
        <p:txBody>
          <a:bodyPr>
            <a:normAutofit/>
          </a:bodyPr>
          <a:lstStyle/>
          <a:p>
            <a:pPr lvl="0"/>
            <a:r>
              <a:rPr lang="es-ES" sz="2200" dirty="0" smtClean="0"/>
              <a:t>No hay posibilidades reales de masificar las zonas para TR por límites estructurales en servicios públicos y privados básicos: como salud.</a:t>
            </a:r>
          </a:p>
          <a:p>
            <a:pPr lvl="0"/>
            <a:r>
              <a:rPr lang="es-ES" sz="2200" dirty="0" smtClean="0"/>
              <a:t>Hasta hace muy poco, no había nada más que oferta para un mercado especulativo.</a:t>
            </a:r>
          </a:p>
          <a:p>
            <a:pPr lvl="0"/>
            <a:r>
              <a:rPr lang="es-ES" sz="2200" dirty="0" smtClean="0"/>
              <a:t>Primeros </a:t>
            </a:r>
            <a:r>
              <a:rPr lang="es-ES" sz="2200" dirty="0" err="1" smtClean="0"/>
              <a:t>Megaproyectos</a:t>
            </a:r>
            <a:r>
              <a:rPr lang="es-ES" sz="2200" dirty="0" smtClean="0"/>
              <a:t>  entran con otra visión.</a:t>
            </a:r>
          </a:p>
          <a:p>
            <a:pPr lvl="0"/>
            <a:r>
              <a:rPr lang="es-ES" sz="2200" dirty="0" smtClean="0"/>
              <a:t>Todos anuncian marinas.</a:t>
            </a:r>
          </a:p>
          <a:p>
            <a:pPr lvl="0"/>
            <a:r>
              <a:rPr lang="es-ES" sz="2200" dirty="0" smtClean="0"/>
              <a:t>La oferta es poca, pero también la demanda.</a:t>
            </a:r>
          </a:p>
        </p:txBody>
      </p:sp>
      <p:sp>
        <p:nvSpPr>
          <p:cNvPr id="7" name="6 Marcador de texto"/>
          <p:cNvSpPr>
            <a:spLocks noGrp="1"/>
          </p:cNvSpPr>
          <p:nvPr>
            <p:ph type="body" sz="quarter" idx="3"/>
          </p:nvPr>
        </p:nvSpPr>
        <p:spPr>
          <a:xfrm>
            <a:off x="4645025" y="142852"/>
            <a:ext cx="4041775" cy="714380"/>
          </a:xfrm>
        </p:spPr>
        <p:txBody>
          <a:bodyPr>
            <a:normAutofit/>
          </a:bodyPr>
          <a:lstStyle/>
          <a:p>
            <a:pPr algn="ctr"/>
            <a:r>
              <a:rPr lang="es-ES" sz="3200" dirty="0" smtClean="0">
                <a:solidFill>
                  <a:schemeClr val="tx2"/>
                </a:solidFill>
              </a:rPr>
              <a:t>Guanacaste</a:t>
            </a:r>
            <a:endParaRPr lang="es-ES" sz="3200" dirty="0">
              <a:solidFill>
                <a:schemeClr val="tx2"/>
              </a:solidFill>
            </a:endParaRPr>
          </a:p>
        </p:txBody>
      </p:sp>
      <p:sp>
        <p:nvSpPr>
          <p:cNvPr id="8" name="7 Marcador de contenido"/>
          <p:cNvSpPr>
            <a:spLocks noGrp="1"/>
          </p:cNvSpPr>
          <p:nvPr>
            <p:ph sz="quarter" idx="4"/>
          </p:nvPr>
        </p:nvSpPr>
        <p:spPr>
          <a:xfrm>
            <a:off x="4572000" y="1142984"/>
            <a:ext cx="4214841" cy="5214974"/>
          </a:xfrm>
        </p:spPr>
        <p:txBody>
          <a:bodyPr>
            <a:noAutofit/>
          </a:bodyPr>
          <a:lstStyle/>
          <a:p>
            <a:pPr lvl="0"/>
            <a:r>
              <a:rPr lang="es-ES" sz="2200" dirty="0" smtClean="0"/>
              <a:t>Proyectos más caros y grandes tienen un hotel de lujo como ancla y combinan  tamaños y precios. </a:t>
            </a:r>
          </a:p>
          <a:p>
            <a:pPr lvl="0"/>
            <a:r>
              <a:rPr lang="es-ES" sz="2200" dirty="0" smtClean="0"/>
              <a:t>A largo plazo ofrecen campos de Golf, marinas, y desarrollo comerciales.</a:t>
            </a:r>
          </a:p>
          <a:p>
            <a:pPr lvl="0"/>
            <a:r>
              <a:rPr lang="es-ES" sz="2200" dirty="0" smtClean="0"/>
              <a:t>Pequeños proyectos que tienden a la masificación rompieron el esquema original.</a:t>
            </a:r>
          </a:p>
          <a:p>
            <a:r>
              <a:rPr lang="es-ES" sz="2200" dirty="0" smtClean="0"/>
              <a:t>Antes de la crisis global, habían iniciado conflictos socio-ambientales y vigilancia de la ZMT (CGR).</a:t>
            </a:r>
            <a:endParaRPr lang="es-E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chemeClr val="tx2"/>
                </a:solidFill>
              </a:rPr>
              <a:t>Marco normativo y gestión municipal</a:t>
            </a:r>
            <a:endParaRPr lang="es-ES" b="1" dirty="0">
              <a:solidFill>
                <a:schemeClr val="tx2"/>
              </a:solidFill>
            </a:endParaRPr>
          </a:p>
        </p:txBody>
      </p:sp>
      <p:sp>
        <p:nvSpPr>
          <p:cNvPr id="3" name="2 Marcador de contenido"/>
          <p:cNvSpPr>
            <a:spLocks noGrp="1"/>
          </p:cNvSpPr>
          <p:nvPr>
            <p:ph idx="1"/>
          </p:nvPr>
        </p:nvSpPr>
        <p:spPr/>
        <p:txBody>
          <a:bodyPr>
            <a:normAutofit fontScale="85000" lnSpcReduction="10000"/>
          </a:bodyPr>
          <a:lstStyle/>
          <a:p>
            <a:pPr lvl="0"/>
            <a:r>
              <a:rPr lang="es-ES" dirty="0" smtClean="0"/>
              <a:t>El crecimiento turístico y el inmobiliario se dieron sin planificación. Las decisiones no se toman localmente.</a:t>
            </a:r>
          </a:p>
          <a:p>
            <a:pPr lvl="0"/>
            <a:r>
              <a:rPr lang="es-ES" dirty="0" smtClean="0"/>
              <a:t>Reciente interés por realizar mayor vigilancia e implementar controles en lo territorial y en lo ambiental, pero con instituciones débiles.</a:t>
            </a:r>
          </a:p>
          <a:p>
            <a:pPr lvl="0"/>
            <a:r>
              <a:rPr lang="es-ES" dirty="0" smtClean="0"/>
              <a:t>Municipios con severa limitación en la oferta de servicios públicos básicos.</a:t>
            </a:r>
          </a:p>
          <a:p>
            <a:r>
              <a:rPr lang="es-ES" dirty="0" smtClean="0"/>
              <a:t>La llegada de gran cantidad de inversión mejora la recaudación (licencias de construcción), pero estimula también la corrupción.</a:t>
            </a:r>
          </a:p>
          <a:p>
            <a:r>
              <a:rPr lang="es-ES" dirty="0" smtClean="0"/>
              <a:t>Débil marco normativo para la regulación.</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Algunos impactos</a:t>
            </a:r>
            <a:endParaRPr lang="es-ES" b="1" dirty="0">
              <a:solidFill>
                <a:schemeClr val="tx2"/>
              </a:solidFill>
            </a:endParaRPr>
          </a:p>
        </p:txBody>
      </p:sp>
      <p:sp>
        <p:nvSpPr>
          <p:cNvPr id="3" name="2 Marcador de contenido"/>
          <p:cNvSpPr>
            <a:spLocks noGrp="1"/>
          </p:cNvSpPr>
          <p:nvPr>
            <p:ph idx="1"/>
          </p:nvPr>
        </p:nvSpPr>
        <p:spPr>
          <a:xfrm>
            <a:off x="457200" y="1500174"/>
            <a:ext cx="8229600" cy="5000660"/>
          </a:xfrm>
        </p:spPr>
        <p:txBody>
          <a:bodyPr>
            <a:noAutofit/>
          </a:bodyPr>
          <a:lstStyle/>
          <a:p>
            <a:pPr lvl="0"/>
            <a:r>
              <a:rPr lang="es-ES" sz="2300" dirty="0" smtClean="0"/>
              <a:t>Turismo residencial no genera empleo permanente, ni encadenamientos productivos.</a:t>
            </a:r>
          </a:p>
          <a:p>
            <a:pPr lvl="0"/>
            <a:r>
              <a:rPr lang="es-ES" sz="2300" dirty="0" smtClean="0"/>
              <a:t>Se muestra muy agresivo con el ambiente: deterioro del paisaje natural, movimientos de tierra en laderas, destrucción de manglares, uso intensivo del agua.</a:t>
            </a:r>
          </a:p>
          <a:p>
            <a:pPr lvl="0"/>
            <a:r>
              <a:rPr lang="es-ES" sz="2300" dirty="0" smtClean="0"/>
              <a:t>Durante la etapa de auge constructivo, aumenta la recaudación del gobernó local por licencias de construcción. </a:t>
            </a:r>
          </a:p>
          <a:p>
            <a:pPr lvl="0"/>
            <a:r>
              <a:rPr lang="es-ES" sz="2300" dirty="0" smtClean="0"/>
              <a:t>Alguna mejora en infraestructural vial y de telecomunicaciones, siguiendo la lógica de localización de los proyectos. </a:t>
            </a:r>
          </a:p>
          <a:p>
            <a:pPr lvl="0"/>
            <a:r>
              <a:rPr lang="es-ES" sz="2300" dirty="0" smtClean="0"/>
              <a:t>Se genera una dinámica de pequeños negocios de servicios de apoyo.</a:t>
            </a:r>
          </a:p>
          <a:p>
            <a:pPr lvl="0"/>
            <a:r>
              <a:rPr lang="es-ES" sz="2300" dirty="0" smtClean="0"/>
              <a:t>Beneficios sociales no alcanzan las expectativas de la población.</a:t>
            </a:r>
          </a:p>
          <a:p>
            <a:pPr lvl="0"/>
            <a:endParaRPr lang="es-ES" sz="2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685800" y="2000241"/>
            <a:ext cx="7772400" cy="2714644"/>
          </a:xfrm>
        </p:spPr>
        <p:txBody>
          <a:bodyPr>
            <a:normAutofit/>
          </a:bodyPr>
          <a:lstStyle/>
          <a:p>
            <a:r>
              <a:rPr lang="es-ES" sz="4800" b="1" dirty="0" smtClean="0">
                <a:solidFill>
                  <a:schemeClr val="tx2"/>
                </a:solidFill>
              </a:rPr>
              <a:t>Reflexiones finales y desafíos para la gestión territorial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143000"/>
          </a:xfrm>
        </p:spPr>
        <p:txBody>
          <a:bodyPr>
            <a:normAutofit fontScale="90000"/>
          </a:bodyPr>
          <a:lstStyle/>
          <a:p>
            <a:pPr algn="l"/>
            <a:r>
              <a:rPr lang="es-ES" dirty="0" smtClean="0">
                <a:solidFill>
                  <a:schemeClr val="tx2"/>
                </a:solidFill>
              </a:rPr>
              <a:t>Reflexiones finales</a:t>
            </a:r>
            <a:br>
              <a:rPr lang="es-ES" dirty="0" smtClean="0">
                <a:solidFill>
                  <a:schemeClr val="tx2"/>
                </a:solidFill>
              </a:rPr>
            </a:br>
            <a:r>
              <a:rPr lang="es-ES" dirty="0" smtClean="0">
                <a:solidFill>
                  <a:schemeClr val="tx2"/>
                </a:solidFill>
              </a:rPr>
              <a:t>                  </a:t>
            </a:r>
            <a:r>
              <a:rPr lang="es-ES" sz="3100" b="1" dirty="0" smtClean="0">
                <a:solidFill>
                  <a:schemeClr val="tx2"/>
                </a:solidFill>
              </a:rPr>
              <a:t>… sobre la actividad turística en general</a:t>
            </a:r>
            <a:endParaRPr lang="es-ES" b="1" dirty="0">
              <a:solidFill>
                <a:schemeClr val="tx2"/>
              </a:solidFill>
            </a:endParaRPr>
          </a:p>
        </p:txBody>
      </p:sp>
      <p:sp>
        <p:nvSpPr>
          <p:cNvPr id="3" name="2 Marcador de contenido"/>
          <p:cNvSpPr>
            <a:spLocks noGrp="1"/>
          </p:cNvSpPr>
          <p:nvPr>
            <p:ph idx="1"/>
          </p:nvPr>
        </p:nvSpPr>
        <p:spPr>
          <a:xfrm>
            <a:off x="457200" y="1600200"/>
            <a:ext cx="8229600" cy="5043510"/>
          </a:xfrm>
        </p:spPr>
        <p:txBody>
          <a:bodyPr>
            <a:noAutofit/>
          </a:bodyPr>
          <a:lstStyle/>
          <a:p>
            <a:r>
              <a:rPr lang="es-ES" sz="2800" dirty="0" smtClean="0"/>
              <a:t>La actividad turística por sí sola no elimina la pobreza. Tampoco el turismo residencial.</a:t>
            </a:r>
          </a:p>
          <a:p>
            <a:r>
              <a:rPr lang="es-ES" sz="2800" dirty="0" smtClean="0"/>
              <a:t>Un sector turístico exitoso requiere de un robusto marco institucional.</a:t>
            </a:r>
          </a:p>
          <a:p>
            <a:r>
              <a:rPr lang="es-ES" sz="2800" dirty="0" smtClean="0"/>
              <a:t>También de legislación adecuada. </a:t>
            </a:r>
          </a:p>
          <a:p>
            <a:r>
              <a:rPr lang="es-ES" sz="2800" dirty="0" smtClean="0"/>
              <a:t>Habrá mejores resultados donde haya planificación.</a:t>
            </a:r>
          </a:p>
          <a:p>
            <a:r>
              <a:rPr lang="es-ES" sz="2800" dirty="0" smtClean="0"/>
              <a:t>El turismo puede ser una actividad económica importante para los territorios que sepan aprovecharlo, pero como parte de una economía local diversificada y con encadenamientos.</a:t>
            </a:r>
          </a:p>
          <a:p>
            <a:endParaRPr lang="es-ES" sz="2800" dirty="0" smtClean="0"/>
          </a:p>
          <a:p>
            <a:endParaRPr lang="es-E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ES" dirty="0" smtClean="0"/>
              <a:t>El turismo residencial tiene un gran impacto sobre el uso del suelo, que es materia muy desregulada.</a:t>
            </a:r>
          </a:p>
          <a:p>
            <a:r>
              <a:rPr lang="es-ES" dirty="0" smtClean="0"/>
              <a:t>La especulación inmobiliaria es el gran motor.</a:t>
            </a:r>
          </a:p>
          <a:p>
            <a:r>
              <a:rPr lang="es-ES" dirty="0" smtClean="0"/>
              <a:t>Responde a grandes flujos de inversión externa. Es poco lo que los Estado hacen por traerla o por frenarla. Sí participa la iniciativa privada nacional.</a:t>
            </a:r>
          </a:p>
          <a:p>
            <a:r>
              <a:rPr lang="es-ES" dirty="0" smtClean="0"/>
              <a:t>Pone en riesgo las otras modalidades de turismo, especialmente las vinculadas con la naturaleza.</a:t>
            </a:r>
          </a:p>
          <a:p>
            <a:r>
              <a:rPr lang="es-ES" dirty="0" smtClean="0"/>
              <a:t>Combinado con los “resort” todo incluido, masifican el destino.</a:t>
            </a:r>
          </a:p>
          <a:p>
            <a:r>
              <a:rPr lang="es-ES" dirty="0" smtClean="0"/>
              <a:t>Tiene preferencia por sitios con gran valor ambiental,  pero lo degrada rápidamente.</a:t>
            </a:r>
          </a:p>
          <a:p>
            <a:endParaRPr lang="es-ES" dirty="0" smtClean="0"/>
          </a:p>
          <a:p>
            <a:endParaRPr lang="es-ES" dirty="0" smtClean="0"/>
          </a:p>
          <a:p>
            <a:endParaRPr lang="es-ES" dirty="0"/>
          </a:p>
        </p:txBody>
      </p:sp>
      <p:sp>
        <p:nvSpPr>
          <p:cNvPr id="4" name="1 Título"/>
          <p:cNvSpPr>
            <a:spLocks noGrp="1"/>
          </p:cNvSpPr>
          <p:nvPr>
            <p:ph type="title"/>
          </p:nvPr>
        </p:nvSpPr>
        <p:spPr>
          <a:xfrm>
            <a:off x="428596" y="285728"/>
            <a:ext cx="8229600" cy="1143000"/>
          </a:xfrm>
        </p:spPr>
        <p:txBody>
          <a:bodyPr>
            <a:normAutofit fontScale="90000"/>
          </a:bodyPr>
          <a:lstStyle/>
          <a:p>
            <a:pPr algn="l"/>
            <a:r>
              <a:rPr lang="es-ES" dirty="0" smtClean="0">
                <a:solidFill>
                  <a:schemeClr val="tx2"/>
                </a:solidFill>
              </a:rPr>
              <a:t>Reflexiones finales</a:t>
            </a:r>
            <a:br>
              <a:rPr lang="es-ES" dirty="0" smtClean="0">
                <a:solidFill>
                  <a:schemeClr val="tx2"/>
                </a:solidFill>
              </a:rPr>
            </a:br>
            <a:r>
              <a:rPr lang="es-ES" sz="4000" b="1" dirty="0" smtClean="0">
                <a:solidFill>
                  <a:schemeClr val="tx2"/>
                </a:solidFill>
              </a:rPr>
              <a:t>                        </a:t>
            </a:r>
            <a:r>
              <a:rPr lang="es-ES" sz="3100" b="1" dirty="0" smtClean="0">
                <a:solidFill>
                  <a:schemeClr val="tx2"/>
                </a:solidFill>
              </a:rPr>
              <a:t>… el turismo residencial en particular</a:t>
            </a:r>
            <a:endParaRPr lang="es-ES" b="1"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pPr algn="l"/>
            <a:r>
              <a:rPr lang="es-ES" dirty="0" smtClean="0">
                <a:solidFill>
                  <a:schemeClr val="tx2"/>
                </a:solidFill>
              </a:rPr>
              <a:t>Reflexiones finales </a:t>
            </a:r>
            <a:br>
              <a:rPr lang="es-ES" dirty="0" smtClean="0">
                <a:solidFill>
                  <a:schemeClr val="tx2"/>
                </a:solidFill>
              </a:rPr>
            </a:br>
            <a:r>
              <a:rPr lang="es-ES" sz="4000" b="1" dirty="0" smtClean="0">
                <a:solidFill>
                  <a:schemeClr val="tx2"/>
                </a:solidFill>
              </a:rPr>
              <a:t>                         …</a:t>
            </a:r>
            <a:r>
              <a:rPr lang="es-ES" sz="3100" b="1" dirty="0" smtClean="0">
                <a:solidFill>
                  <a:schemeClr val="tx2"/>
                </a:solidFill>
              </a:rPr>
              <a:t>lecciones de la crisis para recordar</a:t>
            </a:r>
            <a:endParaRPr lang="es-ES" sz="3600" b="1" dirty="0">
              <a:solidFill>
                <a:schemeClr val="tx2"/>
              </a:solidFill>
            </a:endParaRPr>
          </a:p>
        </p:txBody>
      </p:sp>
      <p:sp>
        <p:nvSpPr>
          <p:cNvPr id="8" name="7 Marcador de contenido"/>
          <p:cNvSpPr>
            <a:spLocks noGrp="1"/>
          </p:cNvSpPr>
          <p:nvPr>
            <p:ph idx="1"/>
          </p:nvPr>
        </p:nvSpPr>
        <p:spPr/>
        <p:txBody>
          <a:bodyPr/>
          <a:lstStyle/>
          <a:p>
            <a:r>
              <a:rPr lang="es-ES" dirty="0" smtClean="0"/>
              <a:t>Una esperanza que se esfumó rápidamente: la especulación inmobiliaria mostró su peor cara!</a:t>
            </a:r>
          </a:p>
          <a:p>
            <a:r>
              <a:rPr lang="es-ES" dirty="0" smtClean="0"/>
              <a:t>Una oportunidad para repensar el camino:</a:t>
            </a:r>
          </a:p>
          <a:p>
            <a:pPr lvl="1"/>
            <a:r>
              <a:rPr lang="es-ES" dirty="0" smtClean="0"/>
              <a:t>¿Qué?</a:t>
            </a:r>
          </a:p>
          <a:p>
            <a:pPr lvl="1"/>
            <a:r>
              <a:rPr lang="es-ES" dirty="0" smtClean="0"/>
              <a:t>¿Cuánto?</a:t>
            </a:r>
          </a:p>
          <a:p>
            <a:pPr lvl="1"/>
            <a:r>
              <a:rPr lang="es-ES" dirty="0" smtClean="0"/>
              <a:t>¿Bajo qué condiciones?</a:t>
            </a:r>
          </a:p>
          <a:p>
            <a:pPr lvl="1"/>
            <a:r>
              <a:rPr lang="es-ES" dirty="0" smtClean="0"/>
              <a:t>¿Para beneficiar a quién?</a:t>
            </a:r>
          </a:p>
          <a:p>
            <a:endParaRPr lang="es-ES" dirty="0" smtClean="0"/>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pPr algn="l"/>
            <a:r>
              <a:rPr lang="es-ES" dirty="0" smtClean="0">
                <a:solidFill>
                  <a:schemeClr val="tx2"/>
                </a:solidFill>
              </a:rPr>
              <a:t>Ideas para reflexionar</a:t>
            </a:r>
            <a:br>
              <a:rPr lang="es-ES" dirty="0" smtClean="0">
                <a:solidFill>
                  <a:schemeClr val="tx2"/>
                </a:solidFill>
              </a:rPr>
            </a:br>
            <a:r>
              <a:rPr lang="es-ES" dirty="0" smtClean="0">
                <a:solidFill>
                  <a:schemeClr val="tx2"/>
                </a:solidFill>
              </a:rPr>
              <a:t>           </a:t>
            </a:r>
            <a:r>
              <a:rPr lang="es-ES" sz="3100" b="1" dirty="0" smtClean="0">
                <a:solidFill>
                  <a:schemeClr val="tx2"/>
                </a:solidFill>
              </a:rPr>
              <a:t>… sobre cómo gestionar el turismo residencial</a:t>
            </a:r>
            <a:endParaRPr lang="es-ES" sz="4000" b="1" dirty="0">
              <a:solidFill>
                <a:schemeClr val="tx2"/>
              </a:solidFill>
            </a:endParaRPr>
          </a:p>
        </p:txBody>
      </p:sp>
      <p:sp>
        <p:nvSpPr>
          <p:cNvPr id="6" name="5 Marcador de texto"/>
          <p:cNvSpPr>
            <a:spLocks noGrp="1"/>
          </p:cNvSpPr>
          <p:nvPr>
            <p:ph type="body" idx="1"/>
          </p:nvPr>
        </p:nvSpPr>
        <p:spPr/>
        <p:txBody>
          <a:bodyPr>
            <a:normAutofit fontScale="92500"/>
          </a:bodyPr>
          <a:lstStyle/>
          <a:p>
            <a:pPr algn="ctr"/>
            <a:r>
              <a:rPr lang="es-ES" dirty="0" smtClean="0">
                <a:solidFill>
                  <a:schemeClr val="tx2"/>
                </a:solidFill>
              </a:rPr>
              <a:t>Autoridades nacionales y locales</a:t>
            </a:r>
          </a:p>
        </p:txBody>
      </p:sp>
      <p:sp>
        <p:nvSpPr>
          <p:cNvPr id="3" name="2 Marcador de contenido"/>
          <p:cNvSpPr>
            <a:spLocks noGrp="1"/>
          </p:cNvSpPr>
          <p:nvPr>
            <p:ph sz="half" idx="2"/>
          </p:nvPr>
        </p:nvSpPr>
        <p:spPr>
          <a:xfrm>
            <a:off x="457200" y="2174874"/>
            <a:ext cx="4040188" cy="4468836"/>
          </a:xfrm>
        </p:spPr>
        <p:txBody>
          <a:bodyPr>
            <a:noAutofit/>
          </a:bodyPr>
          <a:lstStyle/>
          <a:p>
            <a:r>
              <a:rPr lang="es-ES" sz="2100" dirty="0" smtClean="0"/>
              <a:t>Incentivos que privilegien las PYMES locales.</a:t>
            </a:r>
          </a:p>
          <a:p>
            <a:r>
              <a:rPr lang="es-ES" sz="2100" dirty="0" smtClean="0"/>
              <a:t>Mayores incentivos para la inversión externa, no garantiza que ésta aumente. </a:t>
            </a:r>
          </a:p>
          <a:p>
            <a:r>
              <a:rPr lang="es-ES" sz="2100" dirty="0" smtClean="0"/>
              <a:t>Flexibilizar regulaciones urbanas, constructivas o ambientales, solo deteriora el destino.</a:t>
            </a:r>
          </a:p>
          <a:p>
            <a:r>
              <a:rPr lang="es-ES" sz="2100" dirty="0" smtClean="0"/>
              <a:t>Apostar por altos estándares de sostenibilidad ambiental.</a:t>
            </a:r>
          </a:p>
          <a:p>
            <a:r>
              <a:rPr lang="es-ES" sz="2100" dirty="0" smtClean="0"/>
              <a:t>Más no es sinónimo de mejor. </a:t>
            </a:r>
            <a:r>
              <a:rPr lang="es-ES" sz="2100" dirty="0"/>
              <a:t> </a:t>
            </a:r>
            <a:r>
              <a:rPr lang="es-ES" sz="2100" dirty="0" smtClean="0"/>
              <a:t>¿Qué queremos que aumente?</a:t>
            </a:r>
          </a:p>
        </p:txBody>
      </p:sp>
      <p:sp>
        <p:nvSpPr>
          <p:cNvPr id="7" name="6 Marcador de texto"/>
          <p:cNvSpPr>
            <a:spLocks noGrp="1"/>
          </p:cNvSpPr>
          <p:nvPr>
            <p:ph type="body" sz="quarter" idx="3"/>
          </p:nvPr>
        </p:nvSpPr>
        <p:spPr/>
        <p:txBody>
          <a:bodyPr>
            <a:normAutofit/>
          </a:bodyPr>
          <a:lstStyle/>
          <a:p>
            <a:pPr algn="ctr"/>
            <a:r>
              <a:rPr lang="es-ES" sz="2200" dirty="0" smtClean="0">
                <a:solidFill>
                  <a:schemeClr val="tx2"/>
                </a:solidFill>
              </a:rPr>
              <a:t>Comunidades</a:t>
            </a:r>
            <a:endParaRPr lang="es-ES" sz="2200" dirty="0">
              <a:solidFill>
                <a:schemeClr val="tx2"/>
              </a:solidFill>
            </a:endParaRPr>
          </a:p>
        </p:txBody>
      </p:sp>
      <p:sp>
        <p:nvSpPr>
          <p:cNvPr id="8" name="7 Marcador de contenido"/>
          <p:cNvSpPr>
            <a:spLocks noGrp="1"/>
          </p:cNvSpPr>
          <p:nvPr>
            <p:ph sz="quarter" idx="4"/>
          </p:nvPr>
        </p:nvSpPr>
        <p:spPr>
          <a:xfrm>
            <a:off x="4645025" y="2174874"/>
            <a:ext cx="4041775" cy="4468836"/>
          </a:xfrm>
        </p:spPr>
        <p:txBody>
          <a:bodyPr>
            <a:normAutofit/>
          </a:bodyPr>
          <a:lstStyle/>
          <a:p>
            <a:r>
              <a:rPr lang="es-ES" sz="2300" dirty="0" smtClean="0"/>
              <a:t>Sin organización social, no hay interlocutores legítimos.</a:t>
            </a:r>
          </a:p>
          <a:p>
            <a:r>
              <a:rPr lang="es-ES" sz="2300" dirty="0" smtClean="0"/>
              <a:t>Mientras más grande el tamaño de los proyectos, más difícil encadenarse.</a:t>
            </a:r>
          </a:p>
          <a:p>
            <a:r>
              <a:rPr lang="es-ES" sz="2300" dirty="0" smtClean="0"/>
              <a:t>La calidad del paisaje es un recurso estratégico.</a:t>
            </a:r>
          </a:p>
          <a:p>
            <a:r>
              <a:rPr lang="es-ES" sz="2300" dirty="0" smtClean="0"/>
              <a:t>No olvidar las lecciones de la crisis que todavía nos golpea.</a:t>
            </a:r>
            <a:endParaRPr lang="es-ES" sz="2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saltos 041.jpg"/>
          <p:cNvPicPr>
            <a:picLocks noChangeAspect="1"/>
          </p:cNvPicPr>
          <p:nvPr/>
        </p:nvPicPr>
        <p:blipFill>
          <a:blip r:embed="rId3" cstate="print"/>
          <a:stretch>
            <a:fillRect/>
          </a:stretch>
        </p:blipFill>
        <p:spPr>
          <a:xfrm>
            <a:off x="0" y="2285992"/>
            <a:ext cx="2143108" cy="2166932"/>
          </a:xfrm>
          <a:prstGeom prst="rect">
            <a:avLst/>
          </a:prstGeom>
        </p:spPr>
      </p:pic>
      <p:pic>
        <p:nvPicPr>
          <p:cNvPr id="8" name="Picture 4" descr="G:\Mis Documentos\Mis imágenes\Fotos\2009\2009.09 Rivas\RIVAS 2009 (17).JPG"/>
          <p:cNvPicPr>
            <a:picLocks noChangeAspect="1" noChangeArrowheads="1"/>
          </p:cNvPicPr>
          <p:nvPr/>
        </p:nvPicPr>
        <p:blipFill>
          <a:blip r:embed="rId4"/>
          <a:srcRect/>
          <a:stretch>
            <a:fillRect/>
          </a:stretch>
        </p:blipFill>
        <p:spPr bwMode="auto">
          <a:xfrm>
            <a:off x="1" y="4429132"/>
            <a:ext cx="3238490" cy="2428868"/>
          </a:xfrm>
          <a:prstGeom prst="rect">
            <a:avLst/>
          </a:prstGeom>
          <a:noFill/>
        </p:spPr>
      </p:pic>
      <p:pic>
        <p:nvPicPr>
          <p:cNvPr id="7" name="Picture 5" descr="G:\Mis Documentos\Mis imágenes\Fotos\2009\2009.09 Rivas\RIVAS 2009 (257).JPG"/>
          <p:cNvPicPr>
            <a:picLocks noChangeAspect="1" noChangeArrowheads="1"/>
          </p:cNvPicPr>
          <p:nvPr/>
        </p:nvPicPr>
        <p:blipFill>
          <a:blip r:embed="rId5"/>
          <a:srcRect/>
          <a:stretch>
            <a:fillRect/>
          </a:stretch>
        </p:blipFill>
        <p:spPr bwMode="auto">
          <a:xfrm>
            <a:off x="6429388" y="4714883"/>
            <a:ext cx="2714612" cy="2143117"/>
          </a:xfrm>
          <a:prstGeom prst="rect">
            <a:avLst/>
          </a:prstGeom>
          <a:noFill/>
        </p:spPr>
      </p:pic>
      <p:pic>
        <p:nvPicPr>
          <p:cNvPr id="5" name="Picture 3" descr="G:\Mis Documentos\Mis imágenes\Fotos\2009\2009.09 Rivas\RIVAS 2009 (2).JPG"/>
          <p:cNvPicPr>
            <a:picLocks noChangeAspect="1" noChangeArrowheads="1"/>
          </p:cNvPicPr>
          <p:nvPr/>
        </p:nvPicPr>
        <p:blipFill>
          <a:blip r:embed="rId6"/>
          <a:srcRect/>
          <a:stretch>
            <a:fillRect/>
          </a:stretch>
        </p:blipFill>
        <p:spPr bwMode="auto">
          <a:xfrm>
            <a:off x="5786479" y="2285992"/>
            <a:ext cx="3357553" cy="2518164"/>
          </a:xfrm>
          <a:prstGeom prst="rect">
            <a:avLst/>
          </a:prstGeom>
          <a:noFill/>
        </p:spPr>
      </p:pic>
      <p:pic>
        <p:nvPicPr>
          <p:cNvPr id="4" name="3 Imagen" descr="saltos 116.jpg"/>
          <p:cNvPicPr>
            <a:picLocks noChangeAspect="1"/>
          </p:cNvPicPr>
          <p:nvPr/>
        </p:nvPicPr>
        <p:blipFill>
          <a:blip r:embed="rId7" cstate="print"/>
          <a:stretch>
            <a:fillRect/>
          </a:stretch>
        </p:blipFill>
        <p:spPr>
          <a:xfrm>
            <a:off x="3714744" y="0"/>
            <a:ext cx="3857620" cy="2571747"/>
          </a:xfrm>
          <a:prstGeom prst="rect">
            <a:avLst/>
          </a:prstGeom>
        </p:spPr>
      </p:pic>
      <p:pic>
        <p:nvPicPr>
          <p:cNvPr id="2" name="1 Imagen" descr="saltos 060.jpg"/>
          <p:cNvPicPr>
            <a:picLocks noChangeAspect="1"/>
          </p:cNvPicPr>
          <p:nvPr/>
        </p:nvPicPr>
        <p:blipFill>
          <a:blip r:embed="rId8" cstate="print"/>
          <a:stretch>
            <a:fillRect/>
          </a:stretch>
        </p:blipFill>
        <p:spPr>
          <a:xfrm>
            <a:off x="0" y="0"/>
            <a:ext cx="3714744" cy="2476496"/>
          </a:xfrm>
          <a:prstGeom prst="rect">
            <a:avLst/>
          </a:prstGeom>
        </p:spPr>
      </p:pic>
      <p:pic>
        <p:nvPicPr>
          <p:cNvPr id="3" name="2 Imagen" descr="saltos 082.jpg"/>
          <p:cNvPicPr>
            <a:picLocks noChangeAspect="1"/>
          </p:cNvPicPr>
          <p:nvPr/>
        </p:nvPicPr>
        <p:blipFill>
          <a:blip r:embed="rId9" cstate="print"/>
          <a:stretch>
            <a:fillRect/>
          </a:stretch>
        </p:blipFill>
        <p:spPr>
          <a:xfrm>
            <a:off x="2143108" y="2047866"/>
            <a:ext cx="3786212" cy="2524142"/>
          </a:xfrm>
          <a:prstGeom prst="rect">
            <a:avLst/>
          </a:prstGeom>
        </p:spPr>
      </p:pic>
      <p:pic>
        <p:nvPicPr>
          <p:cNvPr id="6" name="Picture 2" descr="G:\Mis Documentos\Mis imágenes\Fotos\2009\2009.09 Rivas\RIVAS 2009 (200).JPG"/>
          <p:cNvPicPr>
            <a:picLocks noChangeAspect="1" noChangeArrowheads="1"/>
          </p:cNvPicPr>
          <p:nvPr/>
        </p:nvPicPr>
        <p:blipFill>
          <a:blip r:embed="rId10"/>
          <a:srcRect/>
          <a:stretch>
            <a:fillRect/>
          </a:stretch>
        </p:blipFill>
        <p:spPr bwMode="auto">
          <a:xfrm>
            <a:off x="2786050" y="4357694"/>
            <a:ext cx="3714776" cy="2500306"/>
          </a:xfrm>
          <a:prstGeom prst="rect">
            <a:avLst/>
          </a:prstGeom>
          <a:noFill/>
        </p:spPr>
      </p:pic>
      <p:pic>
        <p:nvPicPr>
          <p:cNvPr id="10" name="9 Imagen" descr="saltos 027.jpg"/>
          <p:cNvPicPr>
            <a:picLocks noChangeAspect="1"/>
          </p:cNvPicPr>
          <p:nvPr/>
        </p:nvPicPr>
        <p:blipFill>
          <a:blip r:embed="rId11" cstate="print"/>
          <a:stretch>
            <a:fillRect/>
          </a:stretch>
        </p:blipFill>
        <p:spPr>
          <a:xfrm>
            <a:off x="7286644" y="0"/>
            <a:ext cx="1857355" cy="27860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Contenidos</a:t>
            </a:r>
            <a:endParaRPr lang="es-ES" b="1" dirty="0">
              <a:solidFill>
                <a:schemeClr val="tx2"/>
              </a:solidFill>
            </a:endParaRPr>
          </a:p>
        </p:txBody>
      </p:sp>
      <p:sp>
        <p:nvSpPr>
          <p:cNvPr id="3" name="2 Marcador de contenido"/>
          <p:cNvSpPr>
            <a:spLocks noGrp="1"/>
          </p:cNvSpPr>
          <p:nvPr>
            <p:ph idx="1"/>
          </p:nvPr>
        </p:nvSpPr>
        <p:spPr/>
        <p:txBody>
          <a:bodyPr/>
          <a:lstStyle/>
          <a:p>
            <a:r>
              <a:rPr lang="es-ES" dirty="0" smtClean="0"/>
              <a:t>El contexto económico de la actividad turística en Centroamérica.</a:t>
            </a:r>
          </a:p>
          <a:p>
            <a:r>
              <a:rPr lang="es-ES" dirty="0" smtClean="0"/>
              <a:t>Tendencias recientes: del turismo al turismo residencial.</a:t>
            </a:r>
          </a:p>
          <a:p>
            <a:r>
              <a:rPr lang="es-ES" dirty="0" smtClean="0"/>
              <a:t>Turismo residencial en Rivas y Guanacaste. ¿De dónde viene? ¿para dónde va?</a:t>
            </a:r>
          </a:p>
          <a:p>
            <a:r>
              <a:rPr lang="es-ES" dirty="0" smtClean="0"/>
              <a:t>Reflexiones finales y desafíos para la gestión territorial.</a:t>
            </a:r>
          </a:p>
          <a:p>
            <a:pPr>
              <a:buNone/>
            </a:pPr>
            <a:endParaRPr lang="es-ES" dirty="0" smtClean="0"/>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714488"/>
            <a:ext cx="7772400" cy="3500463"/>
          </a:xfrm>
        </p:spPr>
        <p:txBody>
          <a:bodyPr>
            <a:normAutofit fontScale="90000"/>
          </a:bodyPr>
          <a:lstStyle/>
          <a:p>
            <a:r>
              <a:rPr lang="es-ES" sz="4800" b="1" dirty="0" smtClean="0">
                <a:solidFill>
                  <a:schemeClr val="tx2"/>
                </a:solidFill>
              </a:rPr>
              <a:t>El contexto económico de la actividad turística en Centroamérica:</a:t>
            </a:r>
            <a:br>
              <a:rPr lang="es-ES" sz="4800" b="1" dirty="0" smtClean="0">
                <a:solidFill>
                  <a:schemeClr val="tx2"/>
                </a:solidFill>
              </a:rPr>
            </a:br>
            <a:r>
              <a:rPr lang="es-ES" b="1" dirty="0" smtClean="0">
                <a:solidFill>
                  <a:schemeClr val="tx2"/>
                </a:solidFill>
              </a:rPr>
              <a:t> del turismo al turismo residencial</a:t>
            </a:r>
            <a:endParaRPr lang="es-ES" sz="4800" b="1"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731838"/>
            <a:ext cx="8229600" cy="5576887"/>
          </a:xfrm>
        </p:spPr>
        <p:txBody>
          <a:bodyPr/>
          <a:lstStyle/>
          <a:p>
            <a:r>
              <a:rPr lang="es-ES" sz="2800"/>
              <a:t>Desde hace al menos dos décadas el turismo se ha convertido en una importante fuente de actividad económica en la Región. </a:t>
            </a:r>
          </a:p>
          <a:p>
            <a:r>
              <a:rPr lang="es-ES" sz="2800"/>
              <a:t>Centroamérica: región rica en recursos naturales y belleza escénica.</a:t>
            </a:r>
          </a:p>
          <a:p>
            <a:r>
              <a:rPr lang="es-ES" sz="2800"/>
              <a:t>La industria turística está asociada al turismo tradicional de sol y playa y con el segmento de demanda de turismo de naturaleza.</a:t>
            </a:r>
          </a:p>
          <a:p>
            <a:r>
              <a:rPr lang="es-ES" sz="2800"/>
              <a:t>También son bien conocidos otros destinos relacionados al patrimonio arqueológico y cultural y en general las bellezas naturales asociadas a volcanes, lagos y áreas protegidas.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s-ES" b="1" dirty="0">
                <a:solidFill>
                  <a:schemeClr val="tx2"/>
                </a:solidFill>
              </a:rPr>
              <a:t>Cambian patrones </a:t>
            </a:r>
          </a:p>
        </p:txBody>
      </p:sp>
      <p:sp>
        <p:nvSpPr>
          <p:cNvPr id="15363" name="Rectangle 3"/>
          <p:cNvSpPr>
            <a:spLocks noGrp="1" noChangeArrowheads="1"/>
          </p:cNvSpPr>
          <p:nvPr>
            <p:ph type="body" idx="1"/>
          </p:nvPr>
        </p:nvSpPr>
        <p:spPr>
          <a:xfrm>
            <a:off x="457200" y="1600200"/>
            <a:ext cx="8229600" cy="5257800"/>
          </a:xfrm>
        </p:spPr>
        <p:txBody>
          <a:bodyPr/>
          <a:lstStyle/>
          <a:p>
            <a:pPr>
              <a:lnSpc>
                <a:spcPct val="80000"/>
              </a:lnSpc>
            </a:pPr>
            <a:r>
              <a:rPr lang="es-ES" sz="3000" dirty="0"/>
              <a:t>Cobra importancia la modalidad conocida como “resorts”, hoteles cadenas internacionales con paquetes de “todo incluido”. </a:t>
            </a:r>
          </a:p>
          <a:p>
            <a:pPr>
              <a:lnSpc>
                <a:spcPct val="80000"/>
              </a:lnSpc>
            </a:pPr>
            <a:r>
              <a:rPr lang="es-ES" sz="3000" dirty="0"/>
              <a:t>Crece la llegada de excursionistas en cruceros. </a:t>
            </a:r>
          </a:p>
          <a:p>
            <a:pPr>
              <a:lnSpc>
                <a:spcPct val="80000"/>
              </a:lnSpc>
            </a:pPr>
            <a:r>
              <a:rPr lang="es-ES" sz="3000" dirty="0"/>
              <a:t>Inicia el desarrollo inmobiliario residencial, para sectores de ingresos altos (nacionales) y medio-altos (</a:t>
            </a:r>
            <a:r>
              <a:rPr lang="es-ES" sz="3000" dirty="0" smtClean="0"/>
              <a:t>extranjeros –”</a:t>
            </a:r>
            <a:r>
              <a:rPr lang="es-ES" sz="3000" dirty="0" err="1" smtClean="0"/>
              <a:t>baby</a:t>
            </a:r>
            <a:r>
              <a:rPr lang="es-ES" sz="3000" dirty="0" smtClean="0"/>
              <a:t> </a:t>
            </a:r>
            <a:r>
              <a:rPr lang="es-ES" sz="3000" dirty="0" err="1" smtClean="0"/>
              <a:t>boomers</a:t>
            </a:r>
            <a:r>
              <a:rPr lang="es-ES" sz="3000" dirty="0" smtClean="0"/>
              <a:t>”).</a:t>
            </a:r>
            <a:endParaRPr lang="es-ES" sz="3000" dirty="0"/>
          </a:p>
          <a:p>
            <a:pPr>
              <a:lnSpc>
                <a:spcPct val="80000"/>
              </a:lnSpc>
            </a:pPr>
            <a:r>
              <a:rPr lang="es-ES" sz="3000" dirty="0"/>
              <a:t>También el desarrollo de centros comerciales y de servicios orientados a proveer todo lo necesario para los nuevos residentes temporales.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22337"/>
          </a:xfrm>
        </p:spPr>
        <p:txBody>
          <a:bodyPr/>
          <a:lstStyle/>
          <a:p>
            <a:r>
              <a:rPr lang="es-ES" b="1" dirty="0">
                <a:solidFill>
                  <a:schemeClr val="tx2"/>
                </a:solidFill>
              </a:rPr>
              <a:t>Principales zonas</a:t>
            </a:r>
          </a:p>
        </p:txBody>
      </p:sp>
      <p:sp>
        <p:nvSpPr>
          <p:cNvPr id="35843" name="Rectangle 3"/>
          <p:cNvSpPr>
            <a:spLocks noGrp="1" noChangeArrowheads="1"/>
          </p:cNvSpPr>
          <p:nvPr>
            <p:ph type="body" idx="1"/>
          </p:nvPr>
        </p:nvSpPr>
        <p:spPr>
          <a:xfrm>
            <a:off x="323850" y="1341438"/>
            <a:ext cx="8362950" cy="5256212"/>
          </a:xfrm>
        </p:spPr>
        <p:txBody>
          <a:bodyPr/>
          <a:lstStyle/>
          <a:p>
            <a:pPr>
              <a:lnSpc>
                <a:spcPct val="90000"/>
              </a:lnSpc>
            </a:pPr>
            <a:r>
              <a:rPr lang="es-ES" sz="2600" dirty="0" smtClean="0"/>
              <a:t>Costa </a:t>
            </a:r>
            <a:r>
              <a:rPr lang="es-ES" sz="2600" dirty="0"/>
              <a:t>Rica: Guanacaste (Papagayo, Playa Hermosa, Tamarindo), Pacífico Central (</a:t>
            </a:r>
            <a:r>
              <a:rPr lang="es-ES" sz="2600" dirty="0" err="1"/>
              <a:t>Jacó</a:t>
            </a:r>
            <a:r>
              <a:rPr lang="es-ES" sz="2600" dirty="0"/>
              <a:t> y en menor medida  Parrita y Manuel Antonio), y el Pacífico Sur (la fila costeña de Dominical-Ballena, y partes internas del Golfo Dulce en la Península de Osa). </a:t>
            </a:r>
            <a:endParaRPr lang="es-ES" sz="2600" dirty="0" smtClean="0"/>
          </a:p>
          <a:p>
            <a:pPr>
              <a:lnSpc>
                <a:spcPct val="90000"/>
              </a:lnSpc>
            </a:pPr>
            <a:r>
              <a:rPr lang="es-ES" sz="2600" dirty="0" smtClean="0"/>
              <a:t>Nicaragua: en el Istmo de Rivas en la costa pacífica (</a:t>
            </a:r>
            <a:r>
              <a:rPr lang="es-ES" sz="2600" dirty="0" err="1" smtClean="0"/>
              <a:t>Montelimar</a:t>
            </a:r>
            <a:r>
              <a:rPr lang="es-ES" sz="2600" dirty="0" smtClean="0"/>
              <a:t>, San Juan del Sur), y en el Lago de Nicaragua en la Ciudad de Granada.</a:t>
            </a:r>
          </a:p>
          <a:p>
            <a:pPr>
              <a:lnSpc>
                <a:spcPct val="90000"/>
              </a:lnSpc>
            </a:pPr>
            <a:r>
              <a:rPr lang="es-ES" sz="2600" dirty="0" smtClean="0"/>
              <a:t>Panamá: Chiriquí y </a:t>
            </a:r>
            <a:r>
              <a:rPr lang="es-ES" sz="2600" dirty="0" err="1" smtClean="0"/>
              <a:t>Pedasi</a:t>
            </a:r>
            <a:r>
              <a:rPr lang="es-ES" sz="2600" dirty="0" smtClean="0"/>
              <a:t> en la Península de </a:t>
            </a:r>
            <a:r>
              <a:rPr lang="es-ES" sz="2600" dirty="0" err="1" smtClean="0"/>
              <a:t>Azuero</a:t>
            </a:r>
            <a:r>
              <a:rPr lang="es-ES" sz="2600" dirty="0" smtClean="0"/>
              <a:t>; Vista Mar, Coronado  y Altos de María al oeste de la provincia de Panamá; el Archipiélago Las Perlas en el Pacífico, y la Isla </a:t>
            </a:r>
            <a:r>
              <a:rPr lang="es-ES" sz="2600" dirty="0" err="1" smtClean="0"/>
              <a:t>Taboga</a:t>
            </a:r>
            <a:r>
              <a:rPr lang="es-ES" sz="2600" dirty="0" smtClean="0"/>
              <a:t> localizada cerca de la Ciudad de Panamá y en Bocas del Toro.</a:t>
            </a:r>
          </a:p>
          <a:p>
            <a:pPr>
              <a:lnSpc>
                <a:spcPct val="90000"/>
              </a:lnSpc>
            </a:pPr>
            <a:endParaRPr lang="es-E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685800" y="2130425"/>
            <a:ext cx="7772400" cy="2584459"/>
          </a:xfrm>
        </p:spPr>
        <p:txBody>
          <a:bodyPr>
            <a:normAutofit/>
          </a:bodyPr>
          <a:lstStyle/>
          <a:p>
            <a:r>
              <a:rPr lang="es-ES" sz="4800" b="1" dirty="0" smtClean="0">
                <a:solidFill>
                  <a:schemeClr val="tx2"/>
                </a:solidFill>
              </a:rPr>
              <a:t>Turismo residencial en </a:t>
            </a:r>
            <a:br>
              <a:rPr lang="es-ES" sz="4800" b="1" dirty="0" smtClean="0">
                <a:solidFill>
                  <a:schemeClr val="tx2"/>
                </a:solidFill>
              </a:rPr>
            </a:br>
            <a:r>
              <a:rPr lang="es-ES" sz="4800" b="1" dirty="0" smtClean="0">
                <a:solidFill>
                  <a:schemeClr val="tx2"/>
                </a:solidFill>
              </a:rPr>
              <a:t>Rivas y Guanacaste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smtClean="0">
                <a:solidFill>
                  <a:schemeClr val="tx2"/>
                </a:solidFill>
              </a:rPr>
              <a:t>Tradición productiva y puntos de partida de la actividad turística</a:t>
            </a:r>
            <a:endParaRPr lang="es-ES" sz="3600" b="1" dirty="0">
              <a:solidFill>
                <a:schemeClr val="tx2"/>
              </a:solidFill>
            </a:endParaRPr>
          </a:p>
        </p:txBody>
      </p:sp>
      <p:sp>
        <p:nvSpPr>
          <p:cNvPr id="12" name="11 Marcador de contenido"/>
          <p:cNvSpPr>
            <a:spLocks noGrp="1"/>
          </p:cNvSpPr>
          <p:nvPr>
            <p:ph idx="1"/>
          </p:nvPr>
        </p:nvSpPr>
        <p:spPr/>
        <p:txBody>
          <a:bodyPr>
            <a:noAutofit/>
          </a:bodyPr>
          <a:lstStyle/>
          <a:p>
            <a:pPr lvl="0"/>
            <a:r>
              <a:rPr lang="es-ES" sz="2400" dirty="0" smtClean="0"/>
              <a:t>Dominan las grandes propiedades y las actividades agrícolas y ganaderas, la producción no se asentó muy cerca de la línea de costa, aunque sí en el área de influencia.</a:t>
            </a:r>
          </a:p>
          <a:p>
            <a:pPr lvl="0"/>
            <a:r>
              <a:rPr lang="es-ES" sz="2400" dirty="0" smtClean="0"/>
              <a:t>No se desarrollaron poblaciones grandes en la línea de costa. La pesca fue importante en algunos sitios.</a:t>
            </a:r>
          </a:p>
          <a:p>
            <a:pPr lvl="0"/>
            <a:r>
              <a:rPr lang="es-ES" sz="2400" dirty="0" smtClean="0"/>
              <a:t>Altos índices de pobreza y exclusión social.</a:t>
            </a:r>
          </a:p>
          <a:p>
            <a:pPr lvl="0"/>
            <a:r>
              <a:rPr lang="es-ES" sz="2400" dirty="0" smtClean="0"/>
              <a:t>Severa escasez de infraestructura urbana y servicios públicos.</a:t>
            </a:r>
          </a:p>
          <a:p>
            <a:pPr lvl="0"/>
            <a:r>
              <a:rPr lang="es-ES" sz="2400" dirty="0" smtClean="0"/>
              <a:t>El auge en la llegada de turistas inicia en la segunda mitad de la década de los noventa. </a:t>
            </a:r>
          </a:p>
          <a:p>
            <a:r>
              <a:rPr lang="es-ES" sz="2400" dirty="0" smtClean="0"/>
              <a:t>Para Nicaragua el principal mercado emisor es Centroamérica. Para Costa Rica, USA.</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chemeClr val="tx2"/>
                </a:solidFill>
              </a:rPr>
              <a:t>El inicio del desarrollo </a:t>
            </a:r>
            <a:br>
              <a:rPr lang="es-ES" b="1" dirty="0" smtClean="0">
                <a:solidFill>
                  <a:schemeClr val="tx2"/>
                </a:solidFill>
              </a:rPr>
            </a:br>
            <a:r>
              <a:rPr lang="es-ES" b="1" dirty="0" smtClean="0">
                <a:solidFill>
                  <a:schemeClr val="tx2"/>
                </a:solidFill>
              </a:rPr>
              <a:t>inmobiliario en la costa</a:t>
            </a:r>
            <a:endParaRPr lang="es-ES" b="1" dirty="0">
              <a:solidFill>
                <a:schemeClr val="tx2"/>
              </a:solidFill>
            </a:endParaRPr>
          </a:p>
        </p:txBody>
      </p:sp>
      <p:sp>
        <p:nvSpPr>
          <p:cNvPr id="4" name="3 Marcador de texto"/>
          <p:cNvSpPr>
            <a:spLocks noGrp="1"/>
          </p:cNvSpPr>
          <p:nvPr>
            <p:ph type="body" idx="1"/>
          </p:nvPr>
        </p:nvSpPr>
        <p:spPr>
          <a:xfrm>
            <a:off x="457200" y="1428736"/>
            <a:ext cx="4040188" cy="639762"/>
          </a:xfrm>
        </p:spPr>
        <p:txBody>
          <a:bodyPr/>
          <a:lstStyle/>
          <a:p>
            <a:pPr algn="ctr"/>
            <a:r>
              <a:rPr lang="es-ES" dirty="0" smtClean="0"/>
              <a:t>Rivas</a:t>
            </a:r>
            <a:endParaRPr lang="es-ES" dirty="0"/>
          </a:p>
        </p:txBody>
      </p:sp>
      <p:sp>
        <p:nvSpPr>
          <p:cNvPr id="5" name="4 Marcador de contenido"/>
          <p:cNvSpPr>
            <a:spLocks noGrp="1"/>
          </p:cNvSpPr>
          <p:nvPr>
            <p:ph sz="half" idx="2"/>
          </p:nvPr>
        </p:nvSpPr>
        <p:spPr>
          <a:xfrm>
            <a:off x="457200" y="2335232"/>
            <a:ext cx="4040188" cy="3951288"/>
          </a:xfrm>
        </p:spPr>
        <p:txBody>
          <a:bodyPr vert="horz" lIns="91440" tIns="45720" rIns="91440" bIns="45720" rtlCol="0">
            <a:normAutofit/>
          </a:bodyPr>
          <a:lstStyle/>
          <a:p>
            <a:pPr lvl="0">
              <a:lnSpc>
                <a:spcPct val="80000"/>
              </a:lnSpc>
            </a:pPr>
            <a:r>
              <a:rPr lang="es-ES" sz="2200" dirty="0" smtClean="0"/>
              <a:t>Llega al final de la ola especulativa en Guanacaste, alrededor del 2006.</a:t>
            </a:r>
          </a:p>
          <a:p>
            <a:pPr lvl="0">
              <a:lnSpc>
                <a:spcPct val="80000"/>
              </a:lnSpc>
            </a:pPr>
            <a:r>
              <a:rPr lang="es-ES" sz="2200" dirty="0" smtClean="0"/>
              <a:t>Surge más espontáneo. No hay planificación de largo plazo. Se “colgaron en la ola en Guanacaste”.</a:t>
            </a:r>
          </a:p>
          <a:p>
            <a:pPr lvl="0">
              <a:lnSpc>
                <a:spcPct val="80000"/>
              </a:lnSpc>
            </a:pPr>
            <a:r>
              <a:rPr lang="es-ES" sz="2200" dirty="0" smtClean="0"/>
              <a:t>No tiene base de hotelería y servicios turísticos.</a:t>
            </a:r>
          </a:p>
          <a:p>
            <a:pPr lvl="0">
              <a:lnSpc>
                <a:spcPct val="80000"/>
              </a:lnSpc>
            </a:pPr>
            <a:r>
              <a:rPr lang="es-ES" sz="2200" dirty="0" smtClean="0"/>
              <a:t>Mercado especulativo puro.</a:t>
            </a:r>
          </a:p>
          <a:p>
            <a:pPr lvl="0">
              <a:lnSpc>
                <a:spcPct val="80000"/>
              </a:lnSpc>
            </a:pPr>
            <a:r>
              <a:rPr lang="es-ES" sz="2200" dirty="0" smtClean="0"/>
              <a:t>Pocos proyectos avanzados, escasa oferta de unidades residenciales terminadas.</a:t>
            </a:r>
          </a:p>
        </p:txBody>
      </p:sp>
      <p:sp>
        <p:nvSpPr>
          <p:cNvPr id="6" name="5 Marcador de texto"/>
          <p:cNvSpPr>
            <a:spLocks noGrp="1"/>
          </p:cNvSpPr>
          <p:nvPr>
            <p:ph type="body" sz="quarter" idx="3"/>
          </p:nvPr>
        </p:nvSpPr>
        <p:spPr>
          <a:xfrm>
            <a:off x="4645025" y="1428736"/>
            <a:ext cx="4041775" cy="639762"/>
          </a:xfrm>
        </p:spPr>
        <p:txBody>
          <a:bodyPr/>
          <a:lstStyle/>
          <a:p>
            <a:pPr algn="ctr"/>
            <a:r>
              <a:rPr lang="es-ES" dirty="0" smtClean="0"/>
              <a:t>Guanacaste</a:t>
            </a:r>
            <a:endParaRPr lang="es-ES" dirty="0"/>
          </a:p>
        </p:txBody>
      </p:sp>
      <p:sp>
        <p:nvSpPr>
          <p:cNvPr id="7" name="6 Marcador de contenido"/>
          <p:cNvSpPr>
            <a:spLocks noGrp="1"/>
          </p:cNvSpPr>
          <p:nvPr>
            <p:ph sz="quarter" idx="4"/>
          </p:nvPr>
        </p:nvSpPr>
        <p:spPr>
          <a:xfrm>
            <a:off x="4645025" y="2335232"/>
            <a:ext cx="4041775" cy="3951288"/>
          </a:xfrm>
        </p:spPr>
        <p:txBody>
          <a:bodyPr vert="horz" lIns="91440" tIns="45720" rIns="91440" bIns="45720" rtlCol="0">
            <a:normAutofit lnSpcReduction="10000"/>
          </a:bodyPr>
          <a:lstStyle/>
          <a:p>
            <a:pPr>
              <a:lnSpc>
                <a:spcPct val="80000"/>
              </a:lnSpc>
            </a:pPr>
            <a:r>
              <a:rPr lang="es-ES" sz="2200" dirty="0" smtClean="0"/>
              <a:t>Fuerte Política estatal de promoción turística.</a:t>
            </a:r>
          </a:p>
          <a:p>
            <a:pPr>
              <a:lnSpc>
                <a:spcPct val="80000"/>
              </a:lnSpc>
            </a:pPr>
            <a:r>
              <a:rPr lang="es-ES" sz="2200" dirty="0" smtClean="0"/>
              <a:t>Desde 1974 Ley de Papagayo., es la punta de lanza.</a:t>
            </a:r>
          </a:p>
          <a:p>
            <a:pPr>
              <a:lnSpc>
                <a:spcPct val="80000"/>
              </a:lnSpc>
            </a:pPr>
            <a:r>
              <a:rPr lang="es-ES" sz="2200" dirty="0" smtClean="0"/>
              <a:t>Punto de quiebre: inauguración del aeropuerto internacional en Liberia. Vuelos directos Norteamérica primero, más reciente Europa. </a:t>
            </a:r>
          </a:p>
          <a:p>
            <a:pPr>
              <a:lnSpc>
                <a:spcPct val="80000"/>
              </a:lnSpc>
            </a:pPr>
            <a:r>
              <a:rPr lang="es-ES" sz="2200" dirty="0" smtClean="0"/>
              <a:t>Fuerte consolidación en mercados mayoristas de tour operadores.</a:t>
            </a:r>
          </a:p>
          <a:p>
            <a:pPr>
              <a:lnSpc>
                <a:spcPct val="80000"/>
              </a:lnSpc>
            </a:pPr>
            <a:r>
              <a:rPr lang="es-ES" sz="2200" dirty="0" smtClean="0"/>
              <a:t>Primeros hoteles costeros 4-5 estrellas.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3152</Words>
  <Application>Microsoft Office PowerPoint</Application>
  <PresentationFormat>Presentación en pantalla (4:3)</PresentationFormat>
  <Paragraphs>214</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Turismo y desarrollo inmobiliario: tendencias y desafíos</vt:lpstr>
      <vt:lpstr>Contenidos</vt:lpstr>
      <vt:lpstr>El contexto económico de la actividad turística en Centroamérica:  del turismo al turismo residencial</vt:lpstr>
      <vt:lpstr>Diapositiva 4</vt:lpstr>
      <vt:lpstr>Cambian patrones </vt:lpstr>
      <vt:lpstr>Principales zonas</vt:lpstr>
      <vt:lpstr>Turismo residencial en  Rivas y Guanacaste</vt:lpstr>
      <vt:lpstr>Tradición productiva y puntos de partida de la actividad turística</vt:lpstr>
      <vt:lpstr>El inicio del desarrollo  inmobiliario en la costa</vt:lpstr>
      <vt:lpstr>Formas que adopta  el turismo residencial</vt:lpstr>
      <vt:lpstr>Diapositiva 11</vt:lpstr>
      <vt:lpstr>Marco normativo y gestión municipal</vt:lpstr>
      <vt:lpstr>Algunos impactos</vt:lpstr>
      <vt:lpstr>Reflexiones finales y desafíos para la gestión territorial</vt:lpstr>
      <vt:lpstr>Reflexiones finales                   … sobre la actividad turística en general</vt:lpstr>
      <vt:lpstr>Reflexiones finales                         … el turismo residencial en particular</vt:lpstr>
      <vt:lpstr>Reflexiones finales                           …lecciones de la crisis para recordar</vt:lpstr>
      <vt:lpstr>Ideas para reflexionar            … sobre cómo gestionar el turismo residencial</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Dinámicas Territoriales en Rivas y Guanacaste</dc:title>
  <dc:creator>Marcela</dc:creator>
  <cp:lastModifiedBy>Marcela</cp:lastModifiedBy>
  <cp:revision>90</cp:revision>
  <dcterms:created xsi:type="dcterms:W3CDTF">2010-11-19T19:03:13Z</dcterms:created>
  <dcterms:modified xsi:type="dcterms:W3CDTF">2010-11-21T14:34:01Z</dcterms:modified>
</cp:coreProperties>
</file>